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 id="270" r:id="rId11"/>
    <p:sldId id="267" r:id="rId12"/>
    <p:sldId id="268" r:id="rId13"/>
    <p:sldId id="269" r:id="rId14"/>
    <p:sldId id="257" r:id="rId1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smtClean="0"/>
              <a:t>Kliknutím lze upravit styl.</a:t>
            </a:r>
            <a:endParaRPr lang="cs-CZ"/>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smtClean="0"/>
              <a:t>Kliknutím lze upravit styl předlohy.</a:t>
            </a:r>
            <a:endParaRPr lang="cs-CZ"/>
          </a:p>
        </p:txBody>
      </p:sp>
      <p:sp>
        <p:nvSpPr>
          <p:cNvPr id="4" name="Zástupný symbol pro datum 3"/>
          <p:cNvSpPr>
            <a:spLocks noGrp="1"/>
          </p:cNvSpPr>
          <p:nvPr>
            <p:ph type="dt" sz="half" idx="10"/>
          </p:nvPr>
        </p:nvSpPr>
        <p:spPr/>
        <p:txBody>
          <a:bodyPr/>
          <a:lstStyle/>
          <a:p>
            <a:fld id="{6612C1BE-74DF-4D25-8C65-0EE6014744D2}" type="datetimeFigureOut">
              <a:rPr lang="cs-CZ" smtClean="0"/>
              <a:t>8. 11. 2017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366296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svislý text 2"/>
          <p:cNvSpPr>
            <a:spLocks noGrp="1"/>
          </p:cNvSpPr>
          <p:nvPr>
            <p:ph type="body" orient="vert" idx="1"/>
          </p:nvPr>
        </p:nvSpPr>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6612C1BE-74DF-4D25-8C65-0EE6014744D2}" type="datetimeFigureOut">
              <a:rPr lang="cs-CZ" smtClean="0"/>
              <a:t>8. 11. 2017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189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smtClean="0"/>
              <a:t>Kliknutím lze upravit styl.</a:t>
            </a:r>
            <a:endParaRPr lang="cs-CZ"/>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6612C1BE-74DF-4D25-8C65-0EE6014744D2}" type="datetimeFigureOut">
              <a:rPr lang="cs-CZ" smtClean="0"/>
              <a:t>8. 11. 2017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352647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idx="1"/>
          </p:nvPr>
        </p:nvSpPr>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6612C1BE-74DF-4D25-8C65-0EE6014744D2}" type="datetimeFigureOut">
              <a:rPr lang="cs-CZ" smtClean="0"/>
              <a:t>8. 11. 2017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251802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smtClean="0"/>
              <a:t>Kliknutím lze upravit styl.</a:t>
            </a:r>
            <a:endParaRPr lang="cs-CZ"/>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smtClean="0"/>
              <a:t>Kliknutím lze upravit styly předlohy textu.</a:t>
            </a:r>
          </a:p>
        </p:txBody>
      </p:sp>
      <p:sp>
        <p:nvSpPr>
          <p:cNvPr id="4" name="Zástupný symbol pro datum 3"/>
          <p:cNvSpPr>
            <a:spLocks noGrp="1"/>
          </p:cNvSpPr>
          <p:nvPr>
            <p:ph type="dt" sz="half" idx="10"/>
          </p:nvPr>
        </p:nvSpPr>
        <p:spPr/>
        <p:txBody>
          <a:bodyPr/>
          <a:lstStyle/>
          <a:p>
            <a:fld id="{6612C1BE-74DF-4D25-8C65-0EE6014744D2}" type="datetimeFigureOut">
              <a:rPr lang="cs-CZ" smtClean="0"/>
              <a:t>8. 11. 2017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149822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sz="half" idx="1"/>
          </p:nvPr>
        </p:nvSpPr>
        <p:spPr>
          <a:xfrm>
            <a:off x="838200" y="1825625"/>
            <a:ext cx="5181600" cy="4351338"/>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6172200" y="1825625"/>
            <a:ext cx="5181600" cy="4351338"/>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6612C1BE-74DF-4D25-8C65-0EE6014744D2}" type="datetimeFigureOut">
              <a:rPr lang="cs-CZ" smtClean="0"/>
              <a:t>8. 11. 2017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16896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smtClean="0"/>
              <a:t>Kliknutím lze upravit styl.</a:t>
            </a:r>
            <a:endParaRPr lang="cs-CZ"/>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6612C1BE-74DF-4D25-8C65-0EE6014744D2}" type="datetimeFigureOut">
              <a:rPr lang="cs-CZ" smtClean="0"/>
              <a:t>8. 11. 2017</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144029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datum 2"/>
          <p:cNvSpPr>
            <a:spLocks noGrp="1"/>
          </p:cNvSpPr>
          <p:nvPr>
            <p:ph type="dt" sz="half" idx="10"/>
          </p:nvPr>
        </p:nvSpPr>
        <p:spPr/>
        <p:txBody>
          <a:bodyPr/>
          <a:lstStyle/>
          <a:p>
            <a:fld id="{6612C1BE-74DF-4D25-8C65-0EE6014744D2}" type="datetimeFigureOut">
              <a:rPr lang="cs-CZ" smtClean="0"/>
              <a:t>8. 11. 2017</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181865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6612C1BE-74DF-4D25-8C65-0EE6014744D2}" type="datetimeFigureOut">
              <a:rPr lang="cs-CZ" smtClean="0"/>
              <a:t>8. 11. 2017</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45090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cs-CZ"/>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Kliknutím lze upravit styly předlohy textu.</a:t>
            </a:r>
          </a:p>
        </p:txBody>
      </p:sp>
      <p:sp>
        <p:nvSpPr>
          <p:cNvPr id="5" name="Zástupný symbol pro datum 4"/>
          <p:cNvSpPr>
            <a:spLocks noGrp="1"/>
          </p:cNvSpPr>
          <p:nvPr>
            <p:ph type="dt" sz="half" idx="10"/>
          </p:nvPr>
        </p:nvSpPr>
        <p:spPr/>
        <p:txBody>
          <a:bodyPr/>
          <a:lstStyle/>
          <a:p>
            <a:fld id="{6612C1BE-74DF-4D25-8C65-0EE6014744D2}" type="datetimeFigureOut">
              <a:rPr lang="cs-CZ" smtClean="0"/>
              <a:t>8. 11. 2017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121976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cs-CZ"/>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Kliknutím lze upravit styly předlohy textu.</a:t>
            </a:r>
          </a:p>
        </p:txBody>
      </p:sp>
      <p:sp>
        <p:nvSpPr>
          <p:cNvPr id="5" name="Zástupný symbol pro datum 4"/>
          <p:cNvSpPr>
            <a:spLocks noGrp="1"/>
          </p:cNvSpPr>
          <p:nvPr>
            <p:ph type="dt" sz="half" idx="10"/>
          </p:nvPr>
        </p:nvSpPr>
        <p:spPr/>
        <p:txBody>
          <a:bodyPr/>
          <a:lstStyle/>
          <a:p>
            <a:fld id="{6612C1BE-74DF-4D25-8C65-0EE6014744D2}" type="datetimeFigureOut">
              <a:rPr lang="cs-CZ" smtClean="0"/>
              <a:t>8. 11. 2017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D4EEC77B-67BE-4974-8528-3EF8BA2E6CF3}" type="slidenum">
              <a:rPr lang="cs-CZ" smtClean="0"/>
              <a:t>‹#›</a:t>
            </a:fld>
            <a:endParaRPr lang="cs-CZ"/>
          </a:p>
        </p:txBody>
      </p:sp>
    </p:spTree>
    <p:extLst>
      <p:ext uri="{BB962C8B-B14F-4D97-AF65-F5344CB8AC3E}">
        <p14:creationId xmlns:p14="http://schemas.microsoft.com/office/powerpoint/2010/main" val="256637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smtClean="0"/>
              <a:t>Kliknutím lze upravit styl.</a:t>
            </a:r>
            <a:endParaRPr lang="cs-CZ"/>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2C1BE-74DF-4D25-8C65-0EE6014744D2}" type="datetimeFigureOut">
              <a:rPr lang="cs-CZ" smtClean="0"/>
              <a:t>8. 11. 2017</a:t>
            </a:fld>
            <a:endParaRPr lang="cs-CZ"/>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EC77B-67BE-4974-8528-3EF8BA2E6CF3}" type="slidenum">
              <a:rPr lang="cs-CZ" smtClean="0"/>
              <a:t>‹#›</a:t>
            </a:fld>
            <a:endParaRPr lang="cs-CZ"/>
          </a:p>
        </p:txBody>
      </p:sp>
    </p:spTree>
    <p:extLst>
      <p:ext uri="{BB962C8B-B14F-4D97-AF65-F5344CB8AC3E}">
        <p14:creationId xmlns:p14="http://schemas.microsoft.com/office/powerpoint/2010/main" val="88425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bp.blogspot.com/-j2HT590YBrk/UQc6q9Qvw-I/AAAAAAAACTw/VciNSgDhjE8/s1600/6-227medium.jpg" TargetMode="External"/><Relationship Id="rId7" Type="http://schemas.openxmlformats.org/officeDocument/2006/relationships/hyperlink" Target="http://images.fineartamerica.com/images-medium-large/2-gustave-flaubert-1821-1880-granger.jpg" TargetMode="External"/><Relationship Id="rId2" Type="http://schemas.openxmlformats.org/officeDocument/2006/relationships/hyperlink" Target="https://www.cineplex.com/Movie/madame-bovary/Photos" TargetMode="External"/><Relationship Id="rId1" Type="http://schemas.openxmlformats.org/officeDocument/2006/relationships/slideLayout" Target="../slideLayouts/slideLayout2.xml"/><Relationship Id="rId6" Type="http://schemas.openxmlformats.org/officeDocument/2006/relationships/hyperlink" Target="https://static.rogerebert.com/uploads/movie/movie_poster/madame-bovary-1991/large_ia4dED8oFfNS5spGVwakJPIi9jY.jpg" TargetMode="External"/><Relationship Id="rId5" Type="http://schemas.openxmlformats.org/officeDocument/2006/relationships/hyperlink" Target="http://www.frockflicks.com/wp-content/uploads/2016/03/mdmbovary-leon1.jpg" TargetMode="External"/><Relationship Id="rId4" Type="http://schemas.openxmlformats.org/officeDocument/2006/relationships/hyperlink" Target="https://www.baumanrarebooks.com/BookImages/85315a.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uvisející obráz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12000"/>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p:cNvSpPr>
            <a:spLocks noGrp="1"/>
          </p:cNvSpPr>
          <p:nvPr>
            <p:ph type="ctrTitle"/>
          </p:nvPr>
        </p:nvSpPr>
        <p:spPr>
          <a:xfrm>
            <a:off x="1524000" y="2636839"/>
            <a:ext cx="9144000" cy="2387600"/>
          </a:xfrm>
        </p:spPr>
        <p:txBody>
          <a:bodyPr>
            <a:noAutofit/>
          </a:bodyPr>
          <a:lstStyle/>
          <a:p>
            <a:r>
              <a:rPr lang="cs-CZ" sz="11500" b="1" dirty="0" smtClean="0">
                <a:ln>
                  <a:solidFill>
                    <a:schemeClr val="tx1"/>
                  </a:solidFill>
                </a:ln>
                <a:solidFill>
                  <a:srgbClr val="FFCCCC"/>
                </a:solidFill>
                <a:latin typeface="Edwardian Script ITC" panose="030303020407070D0804" pitchFamily="66" charset="0"/>
              </a:rPr>
              <a:t>Paní Bovaryová</a:t>
            </a:r>
            <a:br>
              <a:rPr lang="cs-CZ" sz="11500" b="1" dirty="0" smtClean="0">
                <a:ln>
                  <a:solidFill>
                    <a:schemeClr val="tx1"/>
                  </a:solidFill>
                </a:ln>
                <a:solidFill>
                  <a:srgbClr val="FFCCCC"/>
                </a:solidFill>
                <a:latin typeface="Edwardian Script ITC" panose="030303020407070D0804" pitchFamily="66" charset="0"/>
              </a:rPr>
            </a:br>
            <a:r>
              <a:rPr lang="cs-CZ" sz="11500" b="1" dirty="0" smtClean="0">
                <a:ln>
                  <a:solidFill>
                    <a:schemeClr val="tx1"/>
                  </a:solidFill>
                </a:ln>
                <a:solidFill>
                  <a:srgbClr val="FFCCCC"/>
                </a:solidFill>
                <a:latin typeface="Edwardian Script ITC" panose="030303020407070D0804" pitchFamily="66" charset="0"/>
              </a:rPr>
              <a:t>Gustave Flaubert</a:t>
            </a:r>
            <a:endParaRPr lang="cs-CZ" sz="11500" b="1" dirty="0">
              <a:ln>
                <a:solidFill>
                  <a:schemeClr val="tx1"/>
                </a:solidFill>
              </a:ln>
              <a:solidFill>
                <a:srgbClr val="FFCCCC"/>
              </a:solidFill>
              <a:latin typeface="Edwardian Script ITC" panose="030303020407070D0804" pitchFamily="66" charset="0"/>
            </a:endParaRPr>
          </a:p>
        </p:txBody>
      </p:sp>
      <p:sp>
        <p:nvSpPr>
          <p:cNvPr id="3" name="Podnadpis 2"/>
          <p:cNvSpPr>
            <a:spLocks noGrp="1"/>
          </p:cNvSpPr>
          <p:nvPr>
            <p:ph type="subTitle" idx="1"/>
          </p:nvPr>
        </p:nvSpPr>
        <p:spPr>
          <a:xfrm>
            <a:off x="-2598057" y="6119018"/>
            <a:ext cx="9144000" cy="1655762"/>
          </a:xfrm>
        </p:spPr>
        <p:txBody>
          <a:bodyPr>
            <a:normAutofit/>
          </a:bodyPr>
          <a:lstStyle/>
          <a:p>
            <a:r>
              <a:rPr lang="cs-CZ" sz="3200" b="1" dirty="0" smtClean="0">
                <a:ln>
                  <a:solidFill>
                    <a:schemeClr val="tx1"/>
                  </a:solidFill>
                </a:ln>
                <a:solidFill>
                  <a:schemeClr val="accent6">
                    <a:lumMod val="40000"/>
                    <a:lumOff val="60000"/>
                  </a:schemeClr>
                </a:solidFill>
              </a:rPr>
              <a:t>Natálie </a:t>
            </a:r>
            <a:r>
              <a:rPr lang="cs-CZ" sz="3200" b="1" dirty="0" err="1" smtClean="0">
                <a:ln>
                  <a:solidFill>
                    <a:schemeClr val="tx1"/>
                  </a:solidFill>
                </a:ln>
                <a:solidFill>
                  <a:schemeClr val="accent6">
                    <a:lumMod val="40000"/>
                    <a:lumOff val="60000"/>
                  </a:schemeClr>
                </a:solidFill>
              </a:rPr>
              <a:t>Bulvasová</a:t>
            </a:r>
            <a:endParaRPr lang="cs-CZ" sz="3200" b="1" dirty="0">
              <a:ln>
                <a:solidFill>
                  <a:schemeClr val="tx1"/>
                </a:solidFill>
              </a:ln>
              <a:solidFill>
                <a:schemeClr val="accent6">
                  <a:lumMod val="40000"/>
                  <a:lumOff val="60000"/>
                </a:schemeClr>
              </a:solidFill>
            </a:endParaRPr>
          </a:p>
        </p:txBody>
      </p:sp>
    </p:spTree>
    <p:extLst>
      <p:ext uri="{BB962C8B-B14F-4D97-AF65-F5344CB8AC3E}">
        <p14:creationId xmlns:p14="http://schemas.microsoft.com/office/powerpoint/2010/main" val="3400161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p:cNvPicPr>
            <a:picLocks noChangeAspect="1"/>
          </p:cNvPicPr>
          <p:nvPr/>
        </p:nvPicPr>
        <p:blipFill>
          <a:blip r:embed="rId2"/>
          <a:stretch>
            <a:fillRect/>
          </a:stretch>
        </p:blipFill>
        <p:spPr>
          <a:xfrm>
            <a:off x="565183" y="0"/>
            <a:ext cx="5343005" cy="6858000"/>
          </a:xfrm>
          <a:prstGeom prst="rect">
            <a:avLst/>
          </a:prstGeom>
        </p:spPr>
      </p:pic>
      <p:pic>
        <p:nvPicPr>
          <p:cNvPr id="3" name="Obrázek 2"/>
          <p:cNvPicPr>
            <a:picLocks noChangeAspect="1"/>
          </p:cNvPicPr>
          <p:nvPr/>
        </p:nvPicPr>
        <p:blipFill>
          <a:blip r:embed="rId3"/>
          <a:stretch>
            <a:fillRect/>
          </a:stretch>
        </p:blipFill>
        <p:spPr>
          <a:xfrm>
            <a:off x="6358272" y="0"/>
            <a:ext cx="5221877" cy="6858000"/>
          </a:xfrm>
          <a:prstGeom prst="rect">
            <a:avLst/>
          </a:prstGeom>
        </p:spPr>
      </p:pic>
    </p:spTree>
    <p:extLst>
      <p:ext uri="{BB962C8B-B14F-4D97-AF65-F5344CB8AC3E}">
        <p14:creationId xmlns:p14="http://schemas.microsoft.com/office/powerpoint/2010/main" val="3437304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667657"/>
            <a:ext cx="10515600" cy="5407706"/>
          </a:xfrm>
        </p:spPr>
        <p:txBody>
          <a:bodyPr/>
          <a:lstStyle/>
          <a:p>
            <a:pPr marL="0" indent="0">
              <a:buNone/>
            </a:pPr>
            <a:r>
              <a:rPr lang="cs-CZ" dirty="0" smtClean="0"/>
              <a:t>Podle knihy bylo natečeno mnoho filmů (např. francouzský film z roku 1991 s Isabellou </a:t>
            </a:r>
            <a:r>
              <a:rPr lang="cs-CZ" dirty="0" err="1" smtClean="0"/>
              <a:t>Huppert</a:t>
            </a:r>
            <a:r>
              <a:rPr lang="cs-CZ" dirty="0" smtClean="0"/>
              <a:t>, německo-americký film z roku 2014 – nemá moc dobré hodnocení…) a také byla mnohokrát zdramatizovaná.</a:t>
            </a:r>
          </a:p>
          <a:p>
            <a:pPr marL="0" indent="0">
              <a:buNone/>
            </a:pPr>
            <a:endParaRPr lang="cs-CZ" dirty="0"/>
          </a:p>
        </p:txBody>
      </p:sp>
      <p:pic>
        <p:nvPicPr>
          <p:cNvPr id="4" name="Obrázek 3"/>
          <p:cNvPicPr>
            <a:picLocks noChangeAspect="1"/>
          </p:cNvPicPr>
          <p:nvPr/>
        </p:nvPicPr>
        <p:blipFill>
          <a:blip r:embed="rId2"/>
          <a:stretch>
            <a:fillRect/>
          </a:stretch>
        </p:blipFill>
        <p:spPr>
          <a:xfrm>
            <a:off x="8238745" y="2128758"/>
            <a:ext cx="3115055" cy="4438953"/>
          </a:xfrm>
          <a:prstGeom prst="rect">
            <a:avLst/>
          </a:prstGeom>
        </p:spPr>
      </p:pic>
      <p:pic>
        <p:nvPicPr>
          <p:cNvPr id="5" name="Obrázek 4"/>
          <p:cNvPicPr>
            <a:picLocks noChangeAspect="1"/>
          </p:cNvPicPr>
          <p:nvPr/>
        </p:nvPicPr>
        <p:blipFill>
          <a:blip r:embed="rId3"/>
          <a:stretch>
            <a:fillRect/>
          </a:stretch>
        </p:blipFill>
        <p:spPr>
          <a:xfrm>
            <a:off x="838200" y="2128759"/>
            <a:ext cx="6658429" cy="4438953"/>
          </a:xfrm>
          <a:prstGeom prst="rect">
            <a:avLst/>
          </a:prstGeom>
        </p:spPr>
      </p:pic>
    </p:spTree>
    <p:extLst>
      <p:ext uri="{BB962C8B-B14F-4D97-AF65-F5344CB8AC3E}">
        <p14:creationId xmlns:p14="http://schemas.microsoft.com/office/powerpoint/2010/main" val="800037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707571" y="2798762"/>
            <a:ext cx="10515600" cy="1325563"/>
          </a:xfrm>
        </p:spPr>
        <p:txBody>
          <a:bodyPr>
            <a:normAutofit/>
          </a:bodyPr>
          <a:lstStyle/>
          <a:p>
            <a:r>
              <a:rPr lang="cs-CZ" sz="8800" b="1" dirty="0" smtClean="0">
                <a:ln>
                  <a:solidFill>
                    <a:schemeClr val="tx1"/>
                  </a:solidFill>
                </a:ln>
                <a:solidFill>
                  <a:schemeClr val="accent6">
                    <a:lumMod val="40000"/>
                    <a:lumOff val="60000"/>
                  </a:schemeClr>
                </a:solidFill>
                <a:latin typeface="Edwardian Script ITC" panose="030303020407070D0804" pitchFamily="66" charset="0"/>
              </a:rPr>
              <a:t>Gustave Flaubert</a:t>
            </a:r>
            <a:endParaRPr lang="cs-CZ" sz="8800" b="1" dirty="0">
              <a:ln>
                <a:solidFill>
                  <a:schemeClr val="tx1"/>
                </a:solidFill>
              </a:ln>
              <a:solidFill>
                <a:schemeClr val="accent6">
                  <a:lumMod val="40000"/>
                  <a:lumOff val="60000"/>
                </a:schemeClr>
              </a:solidFill>
              <a:latin typeface="Edwardian Script ITC" panose="030303020407070D0804" pitchFamily="66" charset="0"/>
            </a:endParaRPr>
          </a:p>
        </p:txBody>
      </p:sp>
      <p:pic>
        <p:nvPicPr>
          <p:cNvPr id="5" name="Obrázek 4"/>
          <p:cNvPicPr>
            <a:picLocks noChangeAspect="1"/>
          </p:cNvPicPr>
          <p:nvPr/>
        </p:nvPicPr>
        <p:blipFill>
          <a:blip r:embed="rId2"/>
          <a:stretch>
            <a:fillRect/>
          </a:stretch>
        </p:blipFill>
        <p:spPr>
          <a:xfrm>
            <a:off x="6937829" y="401711"/>
            <a:ext cx="4691742" cy="6119663"/>
          </a:xfrm>
          <a:prstGeom prst="rect">
            <a:avLst/>
          </a:prstGeom>
        </p:spPr>
      </p:pic>
    </p:spTree>
    <p:extLst>
      <p:ext uri="{BB962C8B-B14F-4D97-AF65-F5344CB8AC3E}">
        <p14:creationId xmlns:p14="http://schemas.microsoft.com/office/powerpoint/2010/main" val="2510305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52714" y="1753054"/>
            <a:ext cx="10515600" cy="4351338"/>
          </a:xfrm>
        </p:spPr>
        <p:txBody>
          <a:bodyPr/>
          <a:lstStyle/>
          <a:p>
            <a:r>
              <a:rPr lang="cs-CZ" dirty="0" smtClean="0"/>
              <a:t>*12.12.1821 v Rouenu</a:t>
            </a:r>
          </a:p>
          <a:p>
            <a:r>
              <a:rPr lang="cs-CZ" dirty="0" smtClean="0"/>
              <a:t>studoval práva v Paříži -&gt; přerušeno kvůli nervovým problémům</a:t>
            </a:r>
          </a:p>
          <a:p>
            <a:r>
              <a:rPr lang="cs-CZ" dirty="0" smtClean="0"/>
              <a:t>píše na venkově, odmítl manželství, žije samotářsky</a:t>
            </a:r>
          </a:p>
          <a:p>
            <a:r>
              <a:rPr lang="cs-CZ" dirty="0" smtClean="0"/>
              <a:t>začínal jako romantik, ale pak přešel k realismu a naturalismu</a:t>
            </a:r>
          </a:p>
          <a:p>
            <a:r>
              <a:rPr lang="cs-CZ" dirty="0" smtClean="0"/>
              <a:t>stíhán za líčení milostných dobrodružství hlavní hrdinky v Paní Bovaryové -&gt; zproštěn všech obvinění</a:t>
            </a:r>
          </a:p>
          <a:p>
            <a:r>
              <a:rPr lang="cs-CZ" dirty="0" smtClean="0"/>
              <a:t>† 8.5. 1880 (58 let), pochován v Rouenu</a:t>
            </a:r>
          </a:p>
          <a:p>
            <a:endParaRPr lang="cs-CZ" dirty="0"/>
          </a:p>
        </p:txBody>
      </p:sp>
    </p:spTree>
    <p:extLst>
      <p:ext uri="{BB962C8B-B14F-4D97-AF65-F5344CB8AC3E}">
        <p14:creationId xmlns:p14="http://schemas.microsoft.com/office/powerpoint/2010/main" val="2281848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8000" b="1" dirty="0" smtClean="0">
                <a:ln>
                  <a:solidFill>
                    <a:schemeClr val="tx1"/>
                  </a:solidFill>
                </a:ln>
                <a:solidFill>
                  <a:schemeClr val="accent6">
                    <a:lumMod val="40000"/>
                    <a:lumOff val="60000"/>
                  </a:schemeClr>
                </a:solidFill>
                <a:latin typeface="Edwardian Script ITC" panose="030303020407070D0804" pitchFamily="66" charset="0"/>
              </a:rPr>
              <a:t>Obrázky</a:t>
            </a:r>
            <a:endParaRPr lang="cs-CZ" sz="8000" b="1" dirty="0">
              <a:ln>
                <a:solidFill>
                  <a:schemeClr val="tx1"/>
                </a:solidFill>
              </a:ln>
              <a:solidFill>
                <a:schemeClr val="accent6">
                  <a:lumMod val="40000"/>
                  <a:lumOff val="60000"/>
                </a:schemeClr>
              </a:solidFill>
              <a:latin typeface="Edwardian Script ITC" panose="030303020407070D0804" pitchFamily="66" charset="0"/>
            </a:endParaRPr>
          </a:p>
        </p:txBody>
      </p:sp>
      <p:sp>
        <p:nvSpPr>
          <p:cNvPr id="3" name="Zástupný symbol pro obsah 2"/>
          <p:cNvSpPr>
            <a:spLocks noGrp="1"/>
          </p:cNvSpPr>
          <p:nvPr>
            <p:ph idx="1"/>
          </p:nvPr>
        </p:nvSpPr>
        <p:spPr/>
        <p:txBody>
          <a:bodyPr>
            <a:normAutofit fontScale="92500"/>
          </a:bodyPr>
          <a:lstStyle/>
          <a:p>
            <a:r>
              <a:rPr lang="cs-CZ" dirty="0" smtClean="0"/>
              <a:t>1 </a:t>
            </a:r>
            <a:r>
              <a:rPr lang="cs-CZ" dirty="0" smtClean="0">
                <a:hlinkClick r:id="rId2"/>
              </a:rPr>
              <a:t>https://www.cineplex.com/Movie/madame-bovary/Photos</a:t>
            </a:r>
            <a:endParaRPr lang="cs-CZ" dirty="0" smtClean="0"/>
          </a:p>
          <a:p>
            <a:r>
              <a:rPr lang="cs-CZ" dirty="0" smtClean="0"/>
              <a:t>2 </a:t>
            </a:r>
            <a:r>
              <a:rPr lang="cs-CZ" dirty="0" smtClean="0">
                <a:hlinkClick r:id="rId3"/>
              </a:rPr>
              <a:t>http://1.bp.blogspot.com/-j2HT590YBrk/UQc6q9Qvw-I/AAAAAAAACTw/VciNSgDhjE8/s1600/6-227medium.jpg</a:t>
            </a:r>
            <a:endParaRPr lang="cs-CZ" dirty="0" smtClean="0"/>
          </a:p>
          <a:p>
            <a:r>
              <a:rPr lang="cs-CZ" dirty="0" smtClean="0"/>
              <a:t>3 </a:t>
            </a:r>
            <a:r>
              <a:rPr lang="cs-CZ" dirty="0" smtClean="0">
                <a:hlinkClick r:id="rId4"/>
              </a:rPr>
              <a:t>https://www.baumanrarebooks.com/BookImages/85315a.jpg</a:t>
            </a:r>
            <a:endParaRPr lang="cs-CZ" dirty="0" smtClean="0"/>
          </a:p>
          <a:p>
            <a:r>
              <a:rPr lang="cs-CZ" dirty="0" smtClean="0"/>
              <a:t>4 </a:t>
            </a:r>
            <a:r>
              <a:rPr lang="cs-CZ" dirty="0" smtClean="0">
                <a:hlinkClick r:id="rId5"/>
              </a:rPr>
              <a:t>http://www.frockflicks.com/wp-content/uploads/2016/03/mdmbovary-leon1.jpg</a:t>
            </a:r>
            <a:endParaRPr lang="cs-CZ" dirty="0" smtClean="0"/>
          </a:p>
          <a:p>
            <a:r>
              <a:rPr lang="cs-CZ" dirty="0" smtClean="0"/>
              <a:t>5 </a:t>
            </a:r>
            <a:r>
              <a:rPr lang="cs-CZ" dirty="0" smtClean="0">
                <a:hlinkClick r:id="rId6"/>
              </a:rPr>
              <a:t>https://static.rogerebert.com/uploads/movie/movie_poster/madame-bovary-1991/large_ia4dED8oFfNS5spGVwakJPIi9jY.jpg</a:t>
            </a:r>
            <a:endParaRPr lang="cs-CZ" dirty="0" smtClean="0"/>
          </a:p>
          <a:p>
            <a:r>
              <a:rPr lang="cs-CZ" dirty="0" smtClean="0"/>
              <a:t>6 </a:t>
            </a:r>
            <a:r>
              <a:rPr lang="cs-CZ" dirty="0" smtClean="0">
                <a:hlinkClick r:id="rId7"/>
              </a:rPr>
              <a:t>http://images.fineartamerica.com/images-medium-large/2-gustave-flaubert-1821-1880-granger.jpg</a:t>
            </a:r>
            <a:endParaRPr lang="cs-CZ" dirty="0" smtClean="0"/>
          </a:p>
          <a:p>
            <a:pPr marL="0" indent="0">
              <a:buNone/>
            </a:pPr>
            <a:endParaRPr lang="cs-CZ" dirty="0" smtClean="0"/>
          </a:p>
          <a:p>
            <a:endParaRPr lang="cs-CZ" dirty="0" smtClean="0"/>
          </a:p>
          <a:p>
            <a:endParaRPr lang="cs-CZ" dirty="0" smtClean="0"/>
          </a:p>
          <a:p>
            <a:endParaRPr lang="cs-CZ" dirty="0"/>
          </a:p>
        </p:txBody>
      </p:sp>
    </p:spTree>
    <p:extLst>
      <p:ext uri="{BB962C8B-B14F-4D97-AF65-F5344CB8AC3E}">
        <p14:creationId xmlns:p14="http://schemas.microsoft.com/office/powerpoint/2010/main" val="2887196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794658" y="551543"/>
            <a:ext cx="10515600" cy="7634514"/>
          </a:xfrm>
        </p:spPr>
        <p:txBody>
          <a:bodyPr>
            <a:noAutofit/>
          </a:bodyPr>
          <a:lstStyle/>
          <a:p>
            <a:pPr marL="457200" lvl="1" indent="0">
              <a:buNone/>
            </a:pPr>
            <a:r>
              <a:rPr lang="cs-CZ" i="1" dirty="0" smtClean="0"/>
              <a:t>„Paničky se obdivovaly její šetrnosti, pacienti její zdvořilosti, chudí její dobročinnosti.</a:t>
            </a:r>
          </a:p>
          <a:p>
            <a:pPr marL="457200" lvl="1" indent="0">
              <a:buNone/>
            </a:pPr>
            <a:r>
              <a:rPr lang="cs-CZ" i="1" dirty="0" smtClean="0"/>
              <a:t>Ona však byla plna smyslné žádostivosti, vzteku, zášti. Šaty s rovnými záhyby skrývaly srdce plné zmatku a rty, tak cudné, neříkaly nic o jeho trýzni. Byla zamilována do </a:t>
            </a:r>
            <a:r>
              <a:rPr lang="cs-CZ" i="1" dirty="0" err="1" smtClean="0"/>
              <a:t>Léona</a:t>
            </a:r>
            <a:r>
              <a:rPr lang="cs-CZ" i="1" dirty="0" smtClean="0"/>
              <a:t> a vyhledávala samotu, aby se v představě mohla volněji kochat jeho obrazem. Pohled na něho samého kalil rozkoš z tohoto tichého rozjímání. Emě tlouklo srdce, jak jen uslyšela zvuk jeho kroků: pak v jeho přítomnosti vzrušení opadávalo a zbýval jen nesmírný úžas a nakonec smutek. </a:t>
            </a:r>
          </a:p>
          <a:p>
            <a:pPr marL="457200" lvl="1" indent="0">
              <a:buNone/>
            </a:pPr>
            <a:r>
              <a:rPr lang="cs-CZ" i="1" dirty="0" err="1" smtClean="0"/>
              <a:t>Léon</a:t>
            </a:r>
            <a:r>
              <a:rPr lang="cs-CZ" i="1" dirty="0" smtClean="0"/>
              <a:t> nevěděl, když v zoufalství od ní odcházel, že jakmile zavře dveře, Ema vstává, aby ho viděla na ulici. Dumala nad každým jeho hnutím; pátrala v jeho tváři; vymýšlela si celé historie, aby měla záminku vstoupit do jeho pokoje. Jak šťastná se jí zdála lékárníkova žena, že spí pod touž střechou jako on; a její myšlenky se stále vrhaly na tento dům jako holubi od Zlatého lva, kteří přilétali a smáčeli v jeho okapech růžové nožky a bílá křídla. Ale čím více si Ema uvědomovala svou lásku, tím více ji zaháněla, aby nevyšla najevo a aby ji oslabila. Byla by si přála, aby se </a:t>
            </a:r>
            <a:r>
              <a:rPr lang="cs-CZ" i="1" dirty="0" err="1" smtClean="0"/>
              <a:t>Léon</a:t>
            </a:r>
            <a:r>
              <a:rPr lang="cs-CZ" i="1" dirty="0" smtClean="0"/>
              <a:t> dovtípil; vymýšlela si náhody a katastrofy, které by to usnadnily.“</a:t>
            </a:r>
            <a:endParaRPr lang="cs-CZ" i="1" dirty="0"/>
          </a:p>
        </p:txBody>
      </p:sp>
    </p:spTree>
    <p:extLst>
      <p:ext uri="{BB962C8B-B14F-4D97-AF65-F5344CB8AC3E}">
        <p14:creationId xmlns:p14="http://schemas.microsoft.com/office/powerpoint/2010/main" val="68678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493485"/>
            <a:ext cx="10515600" cy="6386285"/>
          </a:xfrm>
        </p:spPr>
        <p:txBody>
          <a:bodyPr>
            <a:normAutofit lnSpcReduction="10000"/>
          </a:bodyPr>
          <a:lstStyle/>
          <a:p>
            <a:pPr marL="0" indent="0">
              <a:buNone/>
            </a:pPr>
            <a:r>
              <a:rPr lang="cs-CZ" b="1" i="1" dirty="0" smtClean="0"/>
              <a:t>Téma a motivy</a:t>
            </a:r>
            <a:r>
              <a:rPr lang="cs-CZ" i="1" dirty="0" smtClean="0"/>
              <a:t>: </a:t>
            </a:r>
            <a:r>
              <a:rPr lang="cs-CZ" dirty="0" smtClean="0"/>
              <a:t>kam až může člověka dovést nenaplnění jeho ideálů, zda je lepší jít si za svými romantickými sny, nebo se podřizovat konvencím a společenským pravidlům, které nám zakazují žít snový život, kritika společnosti a zamyšlení nad v té době běžnými sňatky bez lásky a rozdíly mezi společenskými vrstvami</a:t>
            </a:r>
          </a:p>
          <a:p>
            <a:pPr marL="0" indent="0">
              <a:buNone/>
            </a:pPr>
            <a:r>
              <a:rPr lang="cs-CZ" b="1" i="1" dirty="0" smtClean="0"/>
              <a:t>Děj</a:t>
            </a:r>
            <a:r>
              <a:rPr lang="cs-CZ" i="1" dirty="0" smtClean="0"/>
              <a:t>: </a:t>
            </a:r>
            <a:r>
              <a:rPr lang="cs-CZ" dirty="0" smtClean="0"/>
              <a:t>Mladá Ema si vezme vesnického lékaře Charlese </a:t>
            </a:r>
            <a:r>
              <a:rPr lang="cs-CZ" dirty="0" err="1" smtClean="0"/>
              <a:t>Bovaryho</a:t>
            </a:r>
            <a:r>
              <a:rPr lang="cs-CZ" dirty="0" smtClean="0"/>
              <a:t>, vztah ji ale po chvíli začne nudit, narodí se jim dítě. Ve městě </a:t>
            </a:r>
            <a:r>
              <a:rPr lang="cs-CZ" dirty="0" err="1" smtClean="0"/>
              <a:t>Yonville</a:t>
            </a:r>
            <a:r>
              <a:rPr lang="cs-CZ" dirty="0" smtClean="0"/>
              <a:t>, kde se usadí, padne Emě do oka mladý, romantický písař </a:t>
            </a:r>
            <a:r>
              <a:rPr lang="cs-CZ" dirty="0" err="1" smtClean="0"/>
              <a:t>Léon</a:t>
            </a:r>
            <a:r>
              <a:rPr lang="cs-CZ" dirty="0" smtClean="0"/>
              <a:t>, </a:t>
            </a:r>
            <a:r>
              <a:rPr lang="cs-CZ" dirty="0" err="1" smtClean="0"/>
              <a:t>kteý</a:t>
            </a:r>
            <a:r>
              <a:rPr lang="cs-CZ" dirty="0" smtClean="0"/>
              <a:t> se do ní také zamiluje. Nemohou však dát svým citům průchod, a tak se </a:t>
            </a:r>
            <a:r>
              <a:rPr lang="cs-CZ" dirty="0" err="1" smtClean="0"/>
              <a:t>Léon</a:t>
            </a:r>
            <a:r>
              <a:rPr lang="cs-CZ" dirty="0" smtClean="0"/>
              <a:t> odstěhuje pryč. Ema se stane milenkou bohatého a vlivného muže </a:t>
            </a:r>
            <a:r>
              <a:rPr lang="cs-CZ" dirty="0" err="1" smtClean="0"/>
              <a:t>Rodolpha</a:t>
            </a:r>
            <a:r>
              <a:rPr lang="cs-CZ" dirty="0" smtClean="0"/>
              <a:t>, ten ale jejich vztah ukončí ve chvíli, kdy mu začne připadat až moc vážný. Ema upadne do depresí. Manžel Charles ji proto vezme na operu do města, kde se opět setkává s </a:t>
            </a:r>
            <a:r>
              <a:rPr lang="cs-CZ" dirty="0" err="1" smtClean="0"/>
              <a:t>Léonem</a:t>
            </a:r>
            <a:r>
              <a:rPr lang="cs-CZ" dirty="0" smtClean="0"/>
              <a:t>. Jejich city se obnoví a začnou spolu mít poměr. Ema si užívá luxusu, rozhazuje peníze za zbytečné věci a začne dlužit. Ani </a:t>
            </a:r>
            <a:r>
              <a:rPr lang="cs-CZ" dirty="0" err="1" smtClean="0"/>
              <a:t>Léon</a:t>
            </a:r>
            <a:r>
              <a:rPr lang="cs-CZ" dirty="0"/>
              <a:t> </a:t>
            </a:r>
            <a:r>
              <a:rPr lang="cs-CZ" dirty="0" smtClean="0"/>
              <a:t>už ji pro její ubohost nemůže pomoci. Ema ukradne u lékárníka </a:t>
            </a:r>
            <a:r>
              <a:rPr lang="cs-CZ" dirty="0" err="1" smtClean="0"/>
              <a:t>Homaise</a:t>
            </a:r>
            <a:r>
              <a:rPr lang="cs-CZ" dirty="0" smtClean="0"/>
              <a:t> arzenik a spáchá sebevraždu.</a:t>
            </a:r>
            <a:endParaRPr lang="cs-CZ" dirty="0"/>
          </a:p>
        </p:txBody>
      </p:sp>
    </p:spTree>
    <p:extLst>
      <p:ext uri="{BB962C8B-B14F-4D97-AF65-F5344CB8AC3E}">
        <p14:creationId xmlns:p14="http://schemas.microsoft.com/office/powerpoint/2010/main" val="4234152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52715" y="1654628"/>
            <a:ext cx="10515600" cy="5712506"/>
          </a:xfrm>
        </p:spPr>
        <p:txBody>
          <a:bodyPr/>
          <a:lstStyle/>
          <a:p>
            <a:pPr marL="0" indent="0">
              <a:buNone/>
            </a:pPr>
            <a:r>
              <a:rPr lang="cs-CZ" b="1" i="1" dirty="0" smtClean="0"/>
              <a:t>Časoprostor</a:t>
            </a:r>
            <a:r>
              <a:rPr lang="cs-CZ" i="1" dirty="0" smtClean="0"/>
              <a:t>: </a:t>
            </a:r>
            <a:r>
              <a:rPr lang="cs-CZ" dirty="0" smtClean="0"/>
              <a:t>francouzská maloměsta </a:t>
            </a:r>
            <a:r>
              <a:rPr lang="cs-CZ" dirty="0" err="1" smtClean="0"/>
              <a:t>Tostes</a:t>
            </a:r>
            <a:r>
              <a:rPr lang="cs-CZ" dirty="0" smtClean="0"/>
              <a:t> a </a:t>
            </a:r>
            <a:r>
              <a:rPr lang="cs-CZ" dirty="0" err="1" smtClean="0"/>
              <a:t>Yonville</a:t>
            </a:r>
            <a:r>
              <a:rPr lang="cs-CZ" dirty="0" smtClean="0"/>
              <a:t> v druhé polovině 19. století</a:t>
            </a:r>
          </a:p>
          <a:p>
            <a:pPr marL="0" indent="0">
              <a:buNone/>
            </a:pPr>
            <a:r>
              <a:rPr lang="cs-CZ" b="1" i="1" dirty="0" smtClean="0"/>
              <a:t>Kompoziční výstavba</a:t>
            </a:r>
            <a:r>
              <a:rPr lang="cs-CZ" i="1" dirty="0" smtClean="0"/>
              <a:t>: </a:t>
            </a:r>
            <a:r>
              <a:rPr lang="cs-CZ" dirty="0" smtClean="0"/>
              <a:t>na začátku vyprávěno </a:t>
            </a:r>
            <a:r>
              <a:rPr lang="cs-CZ" dirty="0" err="1" smtClean="0"/>
              <a:t>restrospektivně</a:t>
            </a:r>
            <a:r>
              <a:rPr lang="cs-CZ" dirty="0"/>
              <a:t> </a:t>
            </a:r>
            <a:r>
              <a:rPr lang="cs-CZ" dirty="0" smtClean="0"/>
              <a:t>z pohledu Charlesova spolužáka, pak už celý děj chronologicky, je rozdělen na tři části (1. část – Charlesův život před svatbou a po ní v </a:t>
            </a:r>
            <a:r>
              <a:rPr lang="cs-CZ" dirty="0" err="1" smtClean="0"/>
              <a:t>Tostes</a:t>
            </a:r>
            <a:r>
              <a:rPr lang="cs-CZ" dirty="0" smtClean="0"/>
              <a:t>, 2. část – život v </a:t>
            </a:r>
            <a:r>
              <a:rPr lang="cs-CZ" dirty="0" err="1" smtClean="0"/>
              <a:t>Yonville</a:t>
            </a:r>
            <a:r>
              <a:rPr lang="cs-CZ" dirty="0" smtClean="0"/>
              <a:t>, 3. část – Emin vztah s </a:t>
            </a:r>
            <a:r>
              <a:rPr lang="cs-CZ" dirty="0" err="1" smtClean="0"/>
              <a:t>Léonem</a:t>
            </a:r>
            <a:r>
              <a:rPr lang="cs-CZ" dirty="0" smtClean="0"/>
              <a:t> až po její smrt) a také do kapitol</a:t>
            </a:r>
          </a:p>
          <a:p>
            <a:pPr marL="0" indent="0">
              <a:buNone/>
            </a:pPr>
            <a:r>
              <a:rPr lang="cs-CZ" b="1" i="1" dirty="0" smtClean="0"/>
              <a:t>Lit. druh a žánr</a:t>
            </a:r>
            <a:r>
              <a:rPr lang="cs-CZ" i="1" dirty="0" smtClean="0"/>
              <a:t>: </a:t>
            </a:r>
            <a:r>
              <a:rPr lang="cs-CZ" dirty="0" smtClean="0"/>
              <a:t>epická próza, psychologický román</a:t>
            </a:r>
          </a:p>
          <a:p>
            <a:pPr marL="0" indent="0">
              <a:buNone/>
            </a:pPr>
            <a:endParaRPr lang="cs-CZ" dirty="0" smtClean="0"/>
          </a:p>
          <a:p>
            <a:pPr marL="0" indent="0">
              <a:buNone/>
            </a:pPr>
            <a:endParaRPr lang="cs-CZ" dirty="0"/>
          </a:p>
        </p:txBody>
      </p:sp>
    </p:spTree>
    <p:extLst>
      <p:ext uri="{BB962C8B-B14F-4D97-AF65-F5344CB8AC3E}">
        <p14:creationId xmlns:p14="http://schemas.microsoft.com/office/powerpoint/2010/main" val="2948033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667657"/>
            <a:ext cx="10515600" cy="5509306"/>
          </a:xfrm>
        </p:spPr>
        <p:txBody>
          <a:bodyPr/>
          <a:lstStyle/>
          <a:p>
            <a:pPr marL="0" indent="0">
              <a:buNone/>
            </a:pPr>
            <a:r>
              <a:rPr lang="cs-CZ" b="1" i="1" dirty="0" smtClean="0"/>
              <a:t>Postavy</a:t>
            </a:r>
            <a:r>
              <a:rPr lang="cs-CZ" dirty="0" smtClean="0"/>
              <a:t>:</a:t>
            </a:r>
          </a:p>
          <a:p>
            <a:pPr marL="0" indent="0">
              <a:buNone/>
            </a:pPr>
            <a:r>
              <a:rPr lang="cs-CZ" i="1" dirty="0" smtClean="0"/>
              <a:t>Ema Bovaryová </a:t>
            </a:r>
            <a:r>
              <a:rPr lang="cs-CZ" dirty="0" smtClean="0"/>
              <a:t>– má konkrétní a romantické představy o svém životě, na začátku manželství </a:t>
            </a:r>
            <a:r>
              <a:rPr lang="cs-CZ" dirty="0"/>
              <a:t>v</a:t>
            </a:r>
            <a:r>
              <a:rPr lang="cs-CZ" dirty="0" smtClean="0"/>
              <a:t>eselá a skromná, později náladová a odměřená, uspokojuje se cizoložstvím a luxusem</a:t>
            </a:r>
          </a:p>
          <a:p>
            <a:pPr marL="0" indent="0">
              <a:buNone/>
            </a:pPr>
            <a:r>
              <a:rPr lang="cs-CZ" i="1" dirty="0" smtClean="0"/>
              <a:t>Charles </a:t>
            </a:r>
            <a:r>
              <a:rPr lang="cs-CZ" i="1" dirty="0" err="1" smtClean="0"/>
              <a:t>Bovary</a:t>
            </a:r>
            <a:r>
              <a:rPr lang="cs-CZ" i="1" dirty="0" smtClean="0"/>
              <a:t> </a:t>
            </a:r>
            <a:r>
              <a:rPr lang="cs-CZ" dirty="0" smtClean="0"/>
              <a:t>– netuší nic o problémech své ženy, je věrný, milující a obětavý, podle Emy ale nudný a konzervativní</a:t>
            </a:r>
          </a:p>
          <a:p>
            <a:pPr marL="0" indent="0">
              <a:buNone/>
            </a:pPr>
            <a:r>
              <a:rPr lang="cs-CZ" i="1" dirty="0" err="1" smtClean="0"/>
              <a:t>Rodolphe</a:t>
            </a:r>
            <a:r>
              <a:rPr lang="cs-CZ" i="1" dirty="0" smtClean="0"/>
              <a:t> Boulanger </a:t>
            </a:r>
            <a:r>
              <a:rPr lang="cs-CZ" dirty="0" smtClean="0"/>
              <a:t>– bohatý a okouzlující muž, který bere ženy jen jako hru</a:t>
            </a:r>
          </a:p>
          <a:p>
            <a:pPr marL="0" indent="0">
              <a:buNone/>
            </a:pPr>
            <a:r>
              <a:rPr lang="cs-CZ" i="1" dirty="0" err="1" smtClean="0"/>
              <a:t>Léon</a:t>
            </a:r>
            <a:r>
              <a:rPr lang="cs-CZ" i="1" dirty="0" smtClean="0"/>
              <a:t> </a:t>
            </a:r>
            <a:r>
              <a:rPr lang="cs-CZ" i="1" dirty="0" err="1" smtClean="0"/>
              <a:t>Depuise</a:t>
            </a:r>
            <a:r>
              <a:rPr lang="cs-CZ" i="1" dirty="0" smtClean="0"/>
              <a:t> </a:t>
            </a:r>
            <a:r>
              <a:rPr lang="cs-CZ" dirty="0" smtClean="0"/>
              <a:t>– mladý muž plný ideálů stejně jako Ema, romantik</a:t>
            </a:r>
          </a:p>
          <a:p>
            <a:pPr marL="0" indent="0">
              <a:buNone/>
            </a:pPr>
            <a:r>
              <a:rPr lang="cs-CZ" i="1" dirty="0"/>
              <a:t>l</a:t>
            </a:r>
            <a:r>
              <a:rPr lang="cs-CZ" i="1" dirty="0" smtClean="0"/>
              <a:t>ékárník </a:t>
            </a:r>
            <a:r>
              <a:rPr lang="cs-CZ" i="1" dirty="0" err="1" smtClean="0"/>
              <a:t>Homais</a:t>
            </a:r>
            <a:r>
              <a:rPr lang="cs-CZ" i="1" dirty="0" smtClean="0"/>
              <a:t>, stará paní Bovaryová, Berta, </a:t>
            </a:r>
            <a:r>
              <a:rPr lang="cs-CZ" i="1" dirty="0" err="1" smtClean="0"/>
              <a:t>Théodore</a:t>
            </a:r>
            <a:r>
              <a:rPr lang="cs-CZ" i="1" dirty="0" smtClean="0"/>
              <a:t> </a:t>
            </a:r>
            <a:r>
              <a:rPr lang="cs-CZ" i="1" dirty="0" err="1" smtClean="0"/>
              <a:t>Rouault</a:t>
            </a:r>
            <a:r>
              <a:rPr lang="cs-CZ" dirty="0" smtClean="0"/>
              <a:t> – Emin otec, </a:t>
            </a:r>
            <a:r>
              <a:rPr lang="cs-CZ" i="1" dirty="0" err="1" smtClean="0"/>
              <a:t>Heloisa</a:t>
            </a:r>
            <a:r>
              <a:rPr lang="cs-CZ" dirty="0" smtClean="0"/>
              <a:t> – Charlesova první manželka, </a:t>
            </a:r>
            <a:r>
              <a:rPr lang="cs-CZ" i="1" dirty="0" err="1" smtClean="0"/>
              <a:t>Lhereux</a:t>
            </a:r>
            <a:r>
              <a:rPr lang="cs-CZ" dirty="0" smtClean="0"/>
              <a:t> – prodejce zboží, </a:t>
            </a:r>
            <a:r>
              <a:rPr lang="cs-CZ" i="1" dirty="0" smtClean="0"/>
              <a:t>pan </a:t>
            </a:r>
            <a:r>
              <a:rPr lang="cs-CZ" i="1" dirty="0" err="1" smtClean="0"/>
              <a:t>Bournisien</a:t>
            </a:r>
            <a:r>
              <a:rPr lang="cs-CZ" i="1" dirty="0" smtClean="0"/>
              <a:t> </a:t>
            </a:r>
            <a:r>
              <a:rPr lang="cs-CZ" dirty="0" smtClean="0"/>
              <a:t>– </a:t>
            </a:r>
            <a:r>
              <a:rPr lang="cs-CZ" dirty="0" err="1" smtClean="0"/>
              <a:t>yonvillský</a:t>
            </a:r>
            <a:r>
              <a:rPr lang="cs-CZ" dirty="0" smtClean="0"/>
              <a:t> farář</a:t>
            </a:r>
          </a:p>
        </p:txBody>
      </p:sp>
    </p:spTree>
    <p:extLst>
      <p:ext uri="{BB962C8B-B14F-4D97-AF65-F5344CB8AC3E}">
        <p14:creationId xmlns:p14="http://schemas.microsoft.com/office/powerpoint/2010/main" val="2403676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09171" y="566057"/>
            <a:ext cx="10515600" cy="6291943"/>
          </a:xfrm>
        </p:spPr>
        <p:txBody>
          <a:bodyPr>
            <a:normAutofit lnSpcReduction="10000"/>
          </a:bodyPr>
          <a:lstStyle/>
          <a:p>
            <a:pPr marL="0" indent="0">
              <a:buNone/>
            </a:pPr>
            <a:r>
              <a:rPr lang="cs-CZ" b="1" i="1" dirty="0" smtClean="0"/>
              <a:t>Vypravěč</a:t>
            </a:r>
            <a:r>
              <a:rPr lang="cs-CZ" i="1" dirty="0" smtClean="0"/>
              <a:t>: </a:t>
            </a:r>
            <a:r>
              <a:rPr lang="cs-CZ" dirty="0" err="1" smtClean="0"/>
              <a:t>er-froma</a:t>
            </a:r>
            <a:r>
              <a:rPr lang="cs-CZ" dirty="0" smtClean="0"/>
              <a:t>, detailně popisuje myšlenkové pochody hlavní postavy</a:t>
            </a:r>
          </a:p>
          <a:p>
            <a:pPr marL="0" indent="0">
              <a:buNone/>
            </a:pPr>
            <a:r>
              <a:rPr lang="cs-CZ" b="1" i="1" dirty="0" smtClean="0"/>
              <a:t>Vyprávěcí způsob</a:t>
            </a:r>
            <a:r>
              <a:rPr lang="cs-CZ" i="1" dirty="0" smtClean="0"/>
              <a:t>: </a:t>
            </a:r>
            <a:r>
              <a:rPr lang="cs-CZ" dirty="0" err="1" smtClean="0"/>
              <a:t>objektizovaný</a:t>
            </a:r>
            <a:r>
              <a:rPr lang="cs-CZ" dirty="0" smtClean="0"/>
              <a:t>, autor se v díle neztotožňuje</a:t>
            </a:r>
          </a:p>
          <a:p>
            <a:pPr marL="0" indent="0">
              <a:buNone/>
            </a:pPr>
            <a:r>
              <a:rPr lang="cs-CZ" b="1" i="1" dirty="0" smtClean="0"/>
              <a:t>Typy promluv</a:t>
            </a:r>
            <a:r>
              <a:rPr lang="cs-CZ" i="1" dirty="0" smtClean="0"/>
              <a:t>: </a:t>
            </a:r>
            <a:r>
              <a:rPr lang="cs-CZ" dirty="0" smtClean="0"/>
              <a:t>přímá řeč za pomoci uvozovek</a:t>
            </a:r>
          </a:p>
          <a:p>
            <a:pPr marL="0" indent="0">
              <a:buNone/>
            </a:pPr>
            <a:r>
              <a:rPr lang="cs-CZ" b="1" i="1" dirty="0" smtClean="0"/>
              <a:t>Jazykové prostředky: </a:t>
            </a:r>
            <a:r>
              <a:rPr lang="cs-CZ" dirty="0" smtClean="0"/>
              <a:t>spisovný jazyk</a:t>
            </a:r>
          </a:p>
          <a:p>
            <a:pPr marL="0" indent="0">
              <a:buNone/>
            </a:pPr>
            <a:r>
              <a:rPr lang="cs-CZ" b="1" i="1" dirty="0" smtClean="0"/>
              <a:t>Tropy a figury: </a:t>
            </a:r>
            <a:r>
              <a:rPr lang="cs-CZ" dirty="0" smtClean="0"/>
              <a:t>metafory, přirovnání</a:t>
            </a:r>
          </a:p>
          <a:p>
            <a:pPr marL="0" indent="0">
              <a:buNone/>
            </a:pPr>
            <a:endParaRPr lang="cs-CZ" sz="1300" dirty="0" smtClean="0"/>
          </a:p>
          <a:p>
            <a:pPr marL="0" indent="0">
              <a:buNone/>
            </a:pPr>
            <a:r>
              <a:rPr lang="cs-CZ" sz="2400" i="1" dirty="0" smtClean="0"/>
              <a:t>„Pohlédli na sebe a jejich myšlenky, splývající v jediné úzkosti, se vřele objímaly jako dvě rozechvělé náruče.“</a:t>
            </a:r>
          </a:p>
          <a:p>
            <a:pPr marL="457200" lvl="1" indent="0">
              <a:buNone/>
            </a:pPr>
            <a:endParaRPr lang="cs-CZ" sz="1100" i="1" dirty="0" smtClean="0"/>
          </a:p>
          <a:p>
            <a:pPr marL="0" indent="0">
              <a:buNone/>
            </a:pPr>
            <a:r>
              <a:rPr lang="cs-CZ" sz="2400" i="1" dirty="0" smtClean="0"/>
              <a:t>„A cítila, jak se celá její bytost rozechvívá, jako by smyčec houslí hrál na jejích nervech.“</a:t>
            </a:r>
          </a:p>
          <a:p>
            <a:pPr marL="0" indent="0">
              <a:buNone/>
            </a:pPr>
            <a:endParaRPr lang="cs-CZ" sz="1100" i="1" dirty="0" smtClean="0"/>
          </a:p>
          <a:p>
            <a:pPr marL="0" indent="0">
              <a:buNone/>
            </a:pPr>
            <a:r>
              <a:rPr lang="cs-CZ" sz="2400" i="1" dirty="0" smtClean="0"/>
              <a:t>„Země, ryšavá jako tabáková drť, tlumila zvuky kroků.“</a:t>
            </a:r>
          </a:p>
          <a:p>
            <a:pPr marL="457200" lvl="1" indent="0">
              <a:buNone/>
            </a:pPr>
            <a:endParaRPr lang="cs-CZ" sz="1100" i="1" dirty="0" smtClean="0"/>
          </a:p>
          <a:p>
            <a:pPr marL="0" indent="0">
              <a:buNone/>
            </a:pPr>
            <a:r>
              <a:rPr lang="cs-CZ" sz="2400" i="1" dirty="0" smtClean="0"/>
              <a:t>„Tichý pavouk nudy ve tmě spřádá pavučiny po všech koutech jejího srdce.“</a:t>
            </a:r>
          </a:p>
          <a:p>
            <a:pPr marL="0" indent="0">
              <a:buNone/>
            </a:pPr>
            <a:endParaRPr lang="cs-CZ" dirty="0" smtClean="0"/>
          </a:p>
          <a:p>
            <a:pPr marL="0" indent="0">
              <a:buNone/>
            </a:pPr>
            <a:endParaRPr lang="cs-CZ" dirty="0"/>
          </a:p>
          <a:p>
            <a:pPr marL="0" indent="0">
              <a:buNone/>
            </a:pPr>
            <a:endParaRPr lang="cs-CZ" dirty="0"/>
          </a:p>
        </p:txBody>
      </p:sp>
    </p:spTree>
    <p:extLst>
      <p:ext uri="{BB962C8B-B14F-4D97-AF65-F5344CB8AC3E}">
        <p14:creationId xmlns:p14="http://schemas.microsoft.com/office/powerpoint/2010/main" val="2850780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38200" y="742497"/>
            <a:ext cx="10515600" cy="1325563"/>
          </a:xfrm>
        </p:spPr>
        <p:txBody>
          <a:bodyPr>
            <a:normAutofit/>
          </a:bodyPr>
          <a:lstStyle/>
          <a:p>
            <a:r>
              <a:rPr lang="cs-CZ" sz="8800" b="1" dirty="0" smtClean="0">
                <a:ln>
                  <a:solidFill>
                    <a:schemeClr val="tx1"/>
                  </a:solidFill>
                </a:ln>
                <a:solidFill>
                  <a:schemeClr val="accent6">
                    <a:lumMod val="40000"/>
                    <a:lumOff val="60000"/>
                  </a:schemeClr>
                </a:solidFill>
                <a:latin typeface="Edwardian Script ITC" panose="030303020407070D0804" pitchFamily="66" charset="0"/>
              </a:rPr>
              <a:t>Kontext autorovy tvorby</a:t>
            </a:r>
            <a:endParaRPr lang="cs-CZ" sz="8800" b="1" dirty="0">
              <a:ln>
                <a:solidFill>
                  <a:schemeClr val="tx1"/>
                </a:solidFill>
              </a:ln>
              <a:solidFill>
                <a:schemeClr val="accent6">
                  <a:lumMod val="40000"/>
                  <a:lumOff val="60000"/>
                </a:schemeClr>
              </a:solidFill>
              <a:latin typeface="Edwardian Script ITC" panose="030303020407070D0804" pitchFamily="66" charset="0"/>
            </a:endParaRPr>
          </a:p>
        </p:txBody>
      </p:sp>
      <p:sp>
        <p:nvSpPr>
          <p:cNvPr id="3" name="Zástupný symbol pro obsah 2"/>
          <p:cNvSpPr>
            <a:spLocks noGrp="1"/>
          </p:cNvSpPr>
          <p:nvPr>
            <p:ph idx="1"/>
          </p:nvPr>
        </p:nvSpPr>
        <p:spPr>
          <a:xfrm>
            <a:off x="838200" y="2506662"/>
            <a:ext cx="10515600" cy="4351338"/>
          </a:xfrm>
        </p:spPr>
        <p:txBody>
          <a:bodyPr/>
          <a:lstStyle/>
          <a:p>
            <a:pPr marL="0" indent="0">
              <a:buNone/>
            </a:pPr>
            <a:r>
              <a:rPr lang="cs-CZ" dirty="0" smtClean="0"/>
              <a:t>Paní Bovaryová je Flaubertův první román, nejdříve vydávaný v časopise. Je to mistrovské dílo považované za přelom světové literatury. Další z jeho knih takového úspěchu nedosáhly, i když </a:t>
            </a:r>
            <a:r>
              <a:rPr lang="cs-CZ" i="1" dirty="0" smtClean="0"/>
              <a:t>Citová výchova </a:t>
            </a:r>
            <a:r>
              <a:rPr lang="cs-CZ" dirty="0" smtClean="0"/>
              <a:t>se dotýká podobného tématu.</a:t>
            </a:r>
          </a:p>
          <a:p>
            <a:pPr marL="0" indent="0">
              <a:buNone/>
            </a:pPr>
            <a:r>
              <a:rPr lang="cs-CZ" dirty="0" smtClean="0"/>
              <a:t>Další Flaubertovy knihy jsou např. </a:t>
            </a:r>
            <a:r>
              <a:rPr lang="cs-CZ" i="1" dirty="0" err="1" smtClean="0"/>
              <a:t>Salambo</a:t>
            </a:r>
            <a:r>
              <a:rPr lang="cs-CZ" i="1" dirty="0" smtClean="0"/>
              <a:t>, </a:t>
            </a:r>
            <a:r>
              <a:rPr lang="cs-CZ" i="1" dirty="0" err="1" smtClean="0"/>
              <a:t>Bouvard</a:t>
            </a:r>
            <a:r>
              <a:rPr lang="cs-CZ" i="1" dirty="0" smtClean="0"/>
              <a:t> a </a:t>
            </a:r>
            <a:r>
              <a:rPr lang="cs-CZ" i="1" dirty="0" err="1" smtClean="0"/>
              <a:t>Pécuchet</a:t>
            </a:r>
            <a:r>
              <a:rPr lang="cs-CZ" dirty="0" smtClean="0"/>
              <a:t> a </a:t>
            </a:r>
            <a:r>
              <a:rPr lang="cs-CZ" i="1" dirty="0" smtClean="0"/>
              <a:t>Citová výchova</a:t>
            </a:r>
            <a:r>
              <a:rPr lang="cs-CZ" dirty="0" smtClean="0"/>
              <a:t>.</a:t>
            </a:r>
            <a:endParaRPr lang="cs-CZ" dirty="0"/>
          </a:p>
        </p:txBody>
      </p:sp>
    </p:spTree>
    <p:extLst>
      <p:ext uri="{BB962C8B-B14F-4D97-AF65-F5344CB8AC3E}">
        <p14:creationId xmlns:p14="http://schemas.microsoft.com/office/powerpoint/2010/main" val="1260036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38200" y="858610"/>
            <a:ext cx="10515600" cy="1325563"/>
          </a:xfrm>
        </p:spPr>
        <p:txBody>
          <a:bodyPr>
            <a:noAutofit/>
          </a:bodyPr>
          <a:lstStyle/>
          <a:p>
            <a:r>
              <a:rPr lang="cs-CZ" sz="8000" b="1" dirty="0" smtClean="0">
                <a:ln>
                  <a:solidFill>
                    <a:schemeClr val="tx1"/>
                  </a:solidFill>
                </a:ln>
                <a:solidFill>
                  <a:schemeClr val="accent6">
                    <a:lumMod val="40000"/>
                    <a:lumOff val="60000"/>
                  </a:schemeClr>
                </a:solidFill>
                <a:latin typeface="Edwardian Script ITC" panose="030303020407070D0804" pitchFamily="66" charset="0"/>
              </a:rPr>
              <a:t>Literárn</a:t>
            </a:r>
            <a:r>
              <a:rPr lang="cs-CZ" sz="4000" b="1" dirty="0" smtClean="0">
                <a:ln>
                  <a:solidFill>
                    <a:schemeClr val="tx1"/>
                  </a:solidFill>
                </a:ln>
                <a:solidFill>
                  <a:schemeClr val="accent6">
                    <a:lumMod val="40000"/>
                    <a:lumOff val="60000"/>
                  </a:schemeClr>
                </a:solidFill>
                <a:latin typeface="Edwardian Script ITC" panose="030303020407070D0804" pitchFamily="66" charset="0"/>
              </a:rPr>
              <a:t>ě</a:t>
            </a:r>
            <a:r>
              <a:rPr lang="cs-CZ" sz="8000" b="1" dirty="0" smtClean="0">
                <a:ln>
                  <a:solidFill>
                    <a:schemeClr val="tx1"/>
                  </a:solidFill>
                </a:ln>
                <a:solidFill>
                  <a:schemeClr val="accent6">
                    <a:lumMod val="40000"/>
                    <a:lumOff val="60000"/>
                  </a:schemeClr>
                </a:solidFill>
                <a:latin typeface="Edwardian Script ITC" panose="030303020407070D0804" pitchFamily="66" charset="0"/>
              </a:rPr>
              <a:t>/obecn</a:t>
            </a:r>
            <a:r>
              <a:rPr lang="cs-CZ" b="1" dirty="0" smtClean="0">
                <a:ln>
                  <a:solidFill>
                    <a:schemeClr val="tx1"/>
                  </a:solidFill>
                </a:ln>
                <a:solidFill>
                  <a:schemeClr val="accent6">
                    <a:lumMod val="40000"/>
                    <a:lumOff val="60000"/>
                  </a:schemeClr>
                </a:solidFill>
                <a:latin typeface="Edwardian Script ITC" panose="030303020407070D0804" pitchFamily="66" charset="0"/>
              </a:rPr>
              <a:t>ě </a:t>
            </a:r>
            <a:r>
              <a:rPr lang="cs-CZ" sz="8000" b="1" dirty="0" smtClean="0">
                <a:ln>
                  <a:solidFill>
                    <a:schemeClr val="tx1"/>
                  </a:solidFill>
                </a:ln>
                <a:solidFill>
                  <a:schemeClr val="accent6">
                    <a:lumMod val="40000"/>
                    <a:lumOff val="60000"/>
                  </a:schemeClr>
                </a:solidFill>
                <a:latin typeface="Edwardian Script ITC" panose="030303020407070D0804" pitchFamily="66" charset="0"/>
              </a:rPr>
              <a:t>kulturní kontext</a:t>
            </a:r>
            <a:endParaRPr lang="cs-CZ" sz="8000" b="1" dirty="0">
              <a:ln>
                <a:solidFill>
                  <a:schemeClr val="tx1"/>
                </a:solidFill>
              </a:ln>
              <a:solidFill>
                <a:schemeClr val="accent6">
                  <a:lumMod val="40000"/>
                  <a:lumOff val="60000"/>
                </a:schemeClr>
              </a:solidFill>
              <a:latin typeface="Edwardian Script ITC" panose="030303020407070D0804" pitchFamily="66" charset="0"/>
            </a:endParaRPr>
          </a:p>
        </p:txBody>
      </p:sp>
      <p:sp>
        <p:nvSpPr>
          <p:cNvPr id="3" name="Zástupný symbol pro obsah 2"/>
          <p:cNvSpPr>
            <a:spLocks noGrp="1"/>
          </p:cNvSpPr>
          <p:nvPr>
            <p:ph idx="1"/>
          </p:nvPr>
        </p:nvSpPr>
        <p:spPr>
          <a:xfrm>
            <a:off x="838200" y="2506662"/>
            <a:ext cx="10515600" cy="4351338"/>
          </a:xfrm>
        </p:spPr>
        <p:txBody>
          <a:bodyPr/>
          <a:lstStyle/>
          <a:p>
            <a:pPr marL="0" indent="0">
              <a:buNone/>
            </a:pPr>
            <a:r>
              <a:rPr lang="cs-CZ" dirty="0" smtClean="0"/>
              <a:t>Hlavní hrdinka knihy se stala novým literárním typem postavy.</a:t>
            </a:r>
          </a:p>
          <a:p>
            <a:pPr marL="0" indent="0">
              <a:buNone/>
            </a:pPr>
            <a:r>
              <a:rPr lang="cs-CZ" dirty="0" smtClean="0"/>
              <a:t>Vznikl i pojem bovarysmus – popisuje člověka, který se cítí být někým jiným, než ve skutečnosti je, a na svůj opravdový život tolik nedbá, topící se ve svých iluzích.</a:t>
            </a:r>
          </a:p>
          <a:p>
            <a:pPr marL="0" indent="0">
              <a:buNone/>
            </a:pPr>
            <a:r>
              <a:rPr lang="cs-CZ" dirty="0" smtClean="0"/>
              <a:t>Flaubert byl kvůli obsahu díla postaven před soud, ale nad obžalobou zvítězil.</a:t>
            </a:r>
          </a:p>
          <a:p>
            <a:pPr marL="0" indent="0">
              <a:buNone/>
            </a:pPr>
            <a:endParaRPr lang="cs-CZ" dirty="0" smtClean="0"/>
          </a:p>
        </p:txBody>
      </p:sp>
    </p:spTree>
    <p:extLst>
      <p:ext uri="{BB962C8B-B14F-4D97-AF65-F5344CB8AC3E}">
        <p14:creationId xmlns:p14="http://schemas.microsoft.com/office/powerpoint/2010/main" val="1908558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1"/>
          <p:cNvSpPr>
            <a:spLocks noGrp="1"/>
          </p:cNvSpPr>
          <p:nvPr>
            <p:ph idx="1"/>
          </p:nvPr>
        </p:nvSpPr>
        <p:spPr>
          <a:xfrm>
            <a:off x="867229" y="1392237"/>
            <a:ext cx="10515600" cy="5465763"/>
          </a:xfrm>
        </p:spPr>
        <p:txBody>
          <a:bodyPr/>
          <a:lstStyle/>
          <a:p>
            <a:pPr marL="0" indent="0">
              <a:buNone/>
            </a:pPr>
            <a:r>
              <a:rPr lang="cs-CZ" dirty="0" smtClean="0"/>
              <a:t>Román byl napsán v epoše realismu (jeho první část vyšla časopisecky roku 1856)</a:t>
            </a:r>
          </a:p>
          <a:p>
            <a:pPr marL="0" indent="0">
              <a:buNone/>
            </a:pPr>
            <a:r>
              <a:rPr lang="cs-CZ" b="1" i="1" dirty="0"/>
              <a:t>z</a:t>
            </a:r>
            <a:r>
              <a:rPr lang="cs-CZ" b="1" i="1" dirty="0" smtClean="0"/>
              <a:t>naky realismu:</a:t>
            </a:r>
          </a:p>
          <a:p>
            <a:r>
              <a:rPr lang="cs-CZ" dirty="0" smtClean="0"/>
              <a:t>umělecký směr druhé poloviny 19. století</a:t>
            </a:r>
          </a:p>
          <a:p>
            <a:r>
              <a:rPr lang="cs-CZ" dirty="0" smtClean="0"/>
              <a:t>díla se snaží objektivně ztvárnit svět, vypráví o skutečnosti</a:t>
            </a:r>
          </a:p>
          <a:p>
            <a:r>
              <a:rPr lang="cs-CZ" dirty="0"/>
              <a:t>d</a:t>
            </a:r>
            <a:r>
              <a:rPr lang="cs-CZ" dirty="0" smtClean="0"/>
              <a:t>íla jsou bez idealizace</a:t>
            </a:r>
          </a:p>
          <a:p>
            <a:r>
              <a:rPr lang="cs-CZ" dirty="0"/>
              <a:t>a</a:t>
            </a:r>
            <a:r>
              <a:rPr lang="cs-CZ" dirty="0" smtClean="0"/>
              <a:t>utor není účastníkem děje</a:t>
            </a:r>
          </a:p>
          <a:p>
            <a:r>
              <a:rPr lang="cs-CZ" dirty="0"/>
              <a:t>t</a:t>
            </a:r>
            <a:r>
              <a:rPr lang="cs-CZ" dirty="0" smtClean="0"/>
              <a:t>ypizace = na jednom člověku vystižen problém celé společnosti</a:t>
            </a:r>
          </a:p>
          <a:p>
            <a:pPr marL="0" indent="0">
              <a:buNone/>
            </a:pPr>
            <a:endParaRPr lang="cs-CZ" dirty="0" smtClean="0"/>
          </a:p>
        </p:txBody>
      </p:sp>
    </p:spTree>
    <p:extLst>
      <p:ext uri="{BB962C8B-B14F-4D97-AF65-F5344CB8AC3E}">
        <p14:creationId xmlns:p14="http://schemas.microsoft.com/office/powerpoint/2010/main" val="3546616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1047</Words>
  <Application>Microsoft Office PowerPoint</Application>
  <PresentationFormat>Širokoúhlá obrazovka</PresentationFormat>
  <Paragraphs>61</Paragraphs>
  <Slides>14</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14</vt:i4>
      </vt:variant>
    </vt:vector>
  </HeadingPairs>
  <TitlesOfParts>
    <vt:vector size="19" baseType="lpstr">
      <vt:lpstr>Arial</vt:lpstr>
      <vt:lpstr>Calibri</vt:lpstr>
      <vt:lpstr>Calibri Light</vt:lpstr>
      <vt:lpstr>Edwardian Script ITC</vt:lpstr>
      <vt:lpstr>Motiv Office</vt:lpstr>
      <vt:lpstr>Paní Bovaryová Gustave Flaubert</vt:lpstr>
      <vt:lpstr>Prezentace aplikace PowerPoint</vt:lpstr>
      <vt:lpstr>Prezentace aplikace PowerPoint</vt:lpstr>
      <vt:lpstr>Prezentace aplikace PowerPoint</vt:lpstr>
      <vt:lpstr>Prezentace aplikace PowerPoint</vt:lpstr>
      <vt:lpstr>Prezentace aplikace PowerPoint</vt:lpstr>
      <vt:lpstr>Kontext autorovy tvorby</vt:lpstr>
      <vt:lpstr>Literárně/obecně kulturní kontext</vt:lpstr>
      <vt:lpstr>Prezentace aplikace PowerPoint</vt:lpstr>
      <vt:lpstr>Prezentace aplikace PowerPoint</vt:lpstr>
      <vt:lpstr>Prezentace aplikace PowerPoint</vt:lpstr>
      <vt:lpstr>Gustave Flaubert</vt:lpstr>
      <vt:lpstr>Prezentace aplikace PowerPoint</vt:lpstr>
      <vt:lpstr>Obrázky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Paní Bovaryová Gustave Flaubert</dc:title>
  <dc:creator>Acer</dc:creator>
  <cp:lastModifiedBy>Acer</cp:lastModifiedBy>
  <cp:revision>15</cp:revision>
  <dcterms:created xsi:type="dcterms:W3CDTF">2017-11-05T08:49:01Z</dcterms:created>
  <dcterms:modified xsi:type="dcterms:W3CDTF">2017-11-08T19:01:07Z</dcterms:modified>
</cp:coreProperties>
</file>