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57" r:id="rId4"/>
    <p:sldId id="258" r:id="rId5"/>
    <p:sldId id="259" r:id="rId6"/>
    <p:sldId id="260" r:id="rId7"/>
    <p:sldId id="261" r:id="rId8"/>
    <p:sldId id="263" r:id="rId9"/>
    <p:sldId id="262" r:id="rId10"/>
    <p:sldId id="264" r:id="rId11"/>
    <p:sldId id="268" r:id="rId12"/>
    <p:sldId id="266" r:id="rId13"/>
    <p:sldId id="267" r:id="rId14"/>
    <p:sldId id="269" r:id="rId15"/>
    <p:sldId id="271" r:id="rId16"/>
    <p:sldId id="285" r:id="rId17"/>
    <p:sldId id="270" r:id="rId18"/>
    <p:sldId id="286" r:id="rId19"/>
    <p:sldId id="272" r:id="rId20"/>
    <p:sldId id="281" r:id="rId21"/>
    <p:sldId id="282" r:id="rId22"/>
    <p:sldId id="283" r:id="rId23"/>
    <p:sldId id="284" r:id="rId24"/>
    <p:sldId id="276" r:id="rId25"/>
    <p:sldId id="280" r:id="rId26"/>
    <p:sldId id="277" r:id="rId27"/>
    <p:sldId id="278" r:id="rId28"/>
    <p:sldId id="279" r:id="rId29"/>
    <p:sldId id="273" r:id="rId30"/>
    <p:sldId id="274" r:id="rId31"/>
    <p:sldId id="275" r:id="rId32"/>
    <p:sldId id="287" r:id="rId33"/>
    <p:sldId id="288" r:id="rId34"/>
    <p:sldId id="289" r:id="rId35"/>
    <p:sldId id="290" r:id="rId36"/>
    <p:sldId id="291" r:id="rId37"/>
    <p:sldId id="29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990"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BB6D57-A5A9-4E3F-B025-88510EF7CF3C}" type="doc">
      <dgm:prSet loTypeId="urn:microsoft.com/office/officeart/2005/8/layout/orgChart1" loCatId="hierarchy" qsTypeId="urn:microsoft.com/office/officeart/2005/8/quickstyle/simple1" qsCatId="simple" csTypeId="urn:microsoft.com/office/officeart/2005/8/colors/colorful1" csCatId="colorful"/>
      <dgm:spPr/>
      <dgm:t>
        <a:bodyPr/>
        <a:lstStyle/>
        <a:p>
          <a:endParaRPr lang="en-US"/>
        </a:p>
      </dgm:t>
    </dgm:pt>
    <dgm:pt modelId="{053B0399-28C2-4A7D-A32D-3BBF5A377FAE}">
      <dgm:prSet/>
      <dgm:spPr/>
      <dgm:t>
        <a:bodyPr/>
        <a:lstStyle/>
        <a:p>
          <a:r>
            <a:rPr lang="en-AU"/>
            <a:t>Gains initial access</a:t>
          </a:r>
          <a:endParaRPr lang="en-US"/>
        </a:p>
      </dgm:t>
    </dgm:pt>
    <dgm:pt modelId="{997DF496-90C6-4273-9998-68672D41ED7B}" type="parTrans" cxnId="{5369AC1D-A146-4DE4-94EC-14F46087DE11}">
      <dgm:prSet/>
      <dgm:spPr/>
      <dgm:t>
        <a:bodyPr/>
        <a:lstStyle/>
        <a:p>
          <a:endParaRPr lang="en-US"/>
        </a:p>
      </dgm:t>
    </dgm:pt>
    <dgm:pt modelId="{4CF2E168-ABEE-4F10-8150-16AAAE173A05}" type="sibTrans" cxnId="{5369AC1D-A146-4DE4-94EC-14F46087DE11}">
      <dgm:prSet/>
      <dgm:spPr/>
      <dgm:t>
        <a:bodyPr/>
        <a:lstStyle/>
        <a:p>
          <a:endParaRPr lang="en-US"/>
        </a:p>
      </dgm:t>
    </dgm:pt>
    <dgm:pt modelId="{4505A541-F7A2-499D-A4A9-C7ADFD703D60}">
      <dgm:prSet/>
      <dgm:spPr/>
      <dgm:t>
        <a:bodyPr/>
        <a:lstStyle/>
        <a:p>
          <a:r>
            <a:rPr lang="en-AU"/>
            <a:t>Can execute commands/payloads once initialised</a:t>
          </a:r>
          <a:endParaRPr lang="en-US"/>
        </a:p>
      </dgm:t>
    </dgm:pt>
    <dgm:pt modelId="{BD6DB730-79D7-4099-B636-86D62315F1C0}" type="parTrans" cxnId="{9B802409-A1EF-4B15-B68F-805214BF5FA3}">
      <dgm:prSet/>
      <dgm:spPr/>
      <dgm:t>
        <a:bodyPr/>
        <a:lstStyle/>
        <a:p>
          <a:endParaRPr lang="en-US"/>
        </a:p>
      </dgm:t>
    </dgm:pt>
    <dgm:pt modelId="{6192EB8D-7CCE-4538-9BD8-7B7F3C5A3029}" type="sibTrans" cxnId="{9B802409-A1EF-4B15-B68F-805214BF5FA3}">
      <dgm:prSet/>
      <dgm:spPr/>
      <dgm:t>
        <a:bodyPr/>
        <a:lstStyle/>
        <a:p>
          <a:endParaRPr lang="en-US"/>
        </a:p>
      </dgm:t>
    </dgm:pt>
    <dgm:pt modelId="{DF98F132-EC2F-4CCD-B7EC-E166CFEA3A0F}">
      <dgm:prSet/>
      <dgm:spPr/>
      <dgm:t>
        <a:bodyPr/>
        <a:lstStyle/>
        <a:p>
          <a:r>
            <a:rPr lang="en-AU"/>
            <a:t>Ransomware</a:t>
          </a:r>
          <a:endParaRPr lang="en-US"/>
        </a:p>
      </dgm:t>
    </dgm:pt>
    <dgm:pt modelId="{A67D6D77-32DA-401B-B507-4F07187FFFBD}" type="parTrans" cxnId="{2740051F-4808-43E9-81FA-68C2E834AB00}">
      <dgm:prSet/>
      <dgm:spPr/>
      <dgm:t>
        <a:bodyPr/>
        <a:lstStyle/>
        <a:p>
          <a:endParaRPr lang="en-US"/>
        </a:p>
      </dgm:t>
    </dgm:pt>
    <dgm:pt modelId="{28B71C6B-880F-4703-9D88-E4A86EB8B00C}" type="sibTrans" cxnId="{2740051F-4808-43E9-81FA-68C2E834AB00}">
      <dgm:prSet/>
      <dgm:spPr/>
      <dgm:t>
        <a:bodyPr/>
        <a:lstStyle/>
        <a:p>
          <a:endParaRPr lang="en-US"/>
        </a:p>
      </dgm:t>
    </dgm:pt>
    <dgm:pt modelId="{72343F5C-50DC-4A0C-A383-F9D729F03102}" type="pres">
      <dgm:prSet presAssocID="{99BB6D57-A5A9-4E3F-B025-88510EF7CF3C}" presName="hierChild1" presStyleCnt="0">
        <dgm:presLayoutVars>
          <dgm:orgChart val="1"/>
          <dgm:chPref val="1"/>
          <dgm:dir/>
          <dgm:animOne val="branch"/>
          <dgm:animLvl val="lvl"/>
          <dgm:resizeHandles/>
        </dgm:presLayoutVars>
      </dgm:prSet>
      <dgm:spPr/>
    </dgm:pt>
    <dgm:pt modelId="{99E7A797-913C-4375-9EDB-5058F8A7359A}" type="pres">
      <dgm:prSet presAssocID="{053B0399-28C2-4A7D-A32D-3BBF5A377FAE}" presName="hierRoot1" presStyleCnt="0">
        <dgm:presLayoutVars>
          <dgm:hierBranch val="init"/>
        </dgm:presLayoutVars>
      </dgm:prSet>
      <dgm:spPr/>
    </dgm:pt>
    <dgm:pt modelId="{1FA630AF-3525-4B90-AF93-15020E990E3B}" type="pres">
      <dgm:prSet presAssocID="{053B0399-28C2-4A7D-A32D-3BBF5A377FAE}" presName="rootComposite1" presStyleCnt="0"/>
      <dgm:spPr/>
    </dgm:pt>
    <dgm:pt modelId="{D19C34AA-391D-4C28-8DE1-2A5770277C70}" type="pres">
      <dgm:prSet presAssocID="{053B0399-28C2-4A7D-A32D-3BBF5A377FAE}" presName="rootText1" presStyleLbl="node0" presStyleIdx="0" presStyleCnt="3">
        <dgm:presLayoutVars>
          <dgm:chPref val="3"/>
        </dgm:presLayoutVars>
      </dgm:prSet>
      <dgm:spPr/>
    </dgm:pt>
    <dgm:pt modelId="{D276D395-DABD-4D33-B394-E0DAD3DEBDE9}" type="pres">
      <dgm:prSet presAssocID="{053B0399-28C2-4A7D-A32D-3BBF5A377FAE}" presName="rootConnector1" presStyleLbl="node1" presStyleIdx="0" presStyleCnt="0"/>
      <dgm:spPr/>
    </dgm:pt>
    <dgm:pt modelId="{146B3B29-617D-4E7A-AC46-8CDB1F1E18D7}" type="pres">
      <dgm:prSet presAssocID="{053B0399-28C2-4A7D-A32D-3BBF5A377FAE}" presName="hierChild2" presStyleCnt="0"/>
      <dgm:spPr/>
    </dgm:pt>
    <dgm:pt modelId="{48C97FA0-A3F3-46E8-B024-7D8048488205}" type="pres">
      <dgm:prSet presAssocID="{053B0399-28C2-4A7D-A32D-3BBF5A377FAE}" presName="hierChild3" presStyleCnt="0"/>
      <dgm:spPr/>
    </dgm:pt>
    <dgm:pt modelId="{1944B92E-53C4-4890-9AB9-6E7B3AF8DB06}" type="pres">
      <dgm:prSet presAssocID="{4505A541-F7A2-499D-A4A9-C7ADFD703D60}" presName="hierRoot1" presStyleCnt="0">
        <dgm:presLayoutVars>
          <dgm:hierBranch val="init"/>
        </dgm:presLayoutVars>
      </dgm:prSet>
      <dgm:spPr/>
    </dgm:pt>
    <dgm:pt modelId="{672DD899-7ED2-4427-B3C2-1FB061D8255A}" type="pres">
      <dgm:prSet presAssocID="{4505A541-F7A2-499D-A4A9-C7ADFD703D60}" presName="rootComposite1" presStyleCnt="0"/>
      <dgm:spPr/>
    </dgm:pt>
    <dgm:pt modelId="{9869E86C-9CE0-48AB-B994-E342D01B3D40}" type="pres">
      <dgm:prSet presAssocID="{4505A541-F7A2-499D-A4A9-C7ADFD703D60}" presName="rootText1" presStyleLbl="node0" presStyleIdx="1" presStyleCnt="3">
        <dgm:presLayoutVars>
          <dgm:chPref val="3"/>
        </dgm:presLayoutVars>
      </dgm:prSet>
      <dgm:spPr/>
    </dgm:pt>
    <dgm:pt modelId="{2A023259-E5D1-45FF-87DA-681E7D85C636}" type="pres">
      <dgm:prSet presAssocID="{4505A541-F7A2-499D-A4A9-C7ADFD703D60}" presName="rootConnector1" presStyleLbl="node1" presStyleIdx="0" presStyleCnt="0"/>
      <dgm:spPr/>
    </dgm:pt>
    <dgm:pt modelId="{E99C4A1F-B34E-4AEF-BC04-7EC97C34643B}" type="pres">
      <dgm:prSet presAssocID="{4505A541-F7A2-499D-A4A9-C7ADFD703D60}" presName="hierChild2" presStyleCnt="0"/>
      <dgm:spPr/>
    </dgm:pt>
    <dgm:pt modelId="{DBBB115E-BB7E-4B7C-89B6-3E9C687F8777}" type="pres">
      <dgm:prSet presAssocID="{4505A541-F7A2-499D-A4A9-C7ADFD703D60}" presName="hierChild3" presStyleCnt="0"/>
      <dgm:spPr/>
    </dgm:pt>
    <dgm:pt modelId="{95460ADA-F477-4A2B-BCDE-C8C9C491B3B1}" type="pres">
      <dgm:prSet presAssocID="{DF98F132-EC2F-4CCD-B7EC-E166CFEA3A0F}" presName="hierRoot1" presStyleCnt="0">
        <dgm:presLayoutVars>
          <dgm:hierBranch val="init"/>
        </dgm:presLayoutVars>
      </dgm:prSet>
      <dgm:spPr/>
    </dgm:pt>
    <dgm:pt modelId="{2CCC473F-B085-4855-81CC-1431A8F532DC}" type="pres">
      <dgm:prSet presAssocID="{DF98F132-EC2F-4CCD-B7EC-E166CFEA3A0F}" presName="rootComposite1" presStyleCnt="0"/>
      <dgm:spPr/>
    </dgm:pt>
    <dgm:pt modelId="{8628B441-5EC9-4A56-9B54-E93B9E841435}" type="pres">
      <dgm:prSet presAssocID="{DF98F132-EC2F-4CCD-B7EC-E166CFEA3A0F}" presName="rootText1" presStyleLbl="node0" presStyleIdx="2" presStyleCnt="3">
        <dgm:presLayoutVars>
          <dgm:chPref val="3"/>
        </dgm:presLayoutVars>
      </dgm:prSet>
      <dgm:spPr/>
    </dgm:pt>
    <dgm:pt modelId="{232CA5B1-DD32-4C0A-A5AC-2F9198CC3AD0}" type="pres">
      <dgm:prSet presAssocID="{DF98F132-EC2F-4CCD-B7EC-E166CFEA3A0F}" presName="rootConnector1" presStyleLbl="node1" presStyleIdx="0" presStyleCnt="0"/>
      <dgm:spPr/>
    </dgm:pt>
    <dgm:pt modelId="{CDA8CEC8-2A99-43C3-BE4A-5B06F8B3CC96}" type="pres">
      <dgm:prSet presAssocID="{DF98F132-EC2F-4CCD-B7EC-E166CFEA3A0F}" presName="hierChild2" presStyleCnt="0"/>
      <dgm:spPr/>
    </dgm:pt>
    <dgm:pt modelId="{D30916B5-C2AA-417C-B98D-A6D8DA4DB204}" type="pres">
      <dgm:prSet presAssocID="{DF98F132-EC2F-4CCD-B7EC-E166CFEA3A0F}" presName="hierChild3" presStyleCnt="0"/>
      <dgm:spPr/>
    </dgm:pt>
  </dgm:ptLst>
  <dgm:cxnLst>
    <dgm:cxn modelId="{9B802409-A1EF-4B15-B68F-805214BF5FA3}" srcId="{99BB6D57-A5A9-4E3F-B025-88510EF7CF3C}" destId="{4505A541-F7A2-499D-A4A9-C7ADFD703D60}" srcOrd="1" destOrd="0" parTransId="{BD6DB730-79D7-4099-B636-86D62315F1C0}" sibTransId="{6192EB8D-7CCE-4538-9BD8-7B7F3C5A3029}"/>
    <dgm:cxn modelId="{5369AC1D-A146-4DE4-94EC-14F46087DE11}" srcId="{99BB6D57-A5A9-4E3F-B025-88510EF7CF3C}" destId="{053B0399-28C2-4A7D-A32D-3BBF5A377FAE}" srcOrd="0" destOrd="0" parTransId="{997DF496-90C6-4273-9998-68672D41ED7B}" sibTransId="{4CF2E168-ABEE-4F10-8150-16AAAE173A05}"/>
    <dgm:cxn modelId="{2740051F-4808-43E9-81FA-68C2E834AB00}" srcId="{99BB6D57-A5A9-4E3F-B025-88510EF7CF3C}" destId="{DF98F132-EC2F-4CCD-B7EC-E166CFEA3A0F}" srcOrd="2" destOrd="0" parTransId="{A67D6D77-32DA-401B-B507-4F07187FFFBD}" sibTransId="{28B71C6B-880F-4703-9D88-E4A86EB8B00C}"/>
    <dgm:cxn modelId="{2FEAF232-8F06-48BF-8257-44643061C740}" type="presOf" srcId="{053B0399-28C2-4A7D-A32D-3BBF5A377FAE}" destId="{D19C34AA-391D-4C28-8DE1-2A5770277C70}" srcOrd="0" destOrd="0" presId="urn:microsoft.com/office/officeart/2005/8/layout/orgChart1"/>
    <dgm:cxn modelId="{C7F92E5D-8307-4678-9933-EDA67941B3A3}" type="presOf" srcId="{053B0399-28C2-4A7D-A32D-3BBF5A377FAE}" destId="{D276D395-DABD-4D33-B394-E0DAD3DEBDE9}" srcOrd="1" destOrd="0" presId="urn:microsoft.com/office/officeart/2005/8/layout/orgChart1"/>
    <dgm:cxn modelId="{22F4F14D-9EE7-461C-94FA-D780DC6A7B52}" type="presOf" srcId="{DF98F132-EC2F-4CCD-B7EC-E166CFEA3A0F}" destId="{232CA5B1-DD32-4C0A-A5AC-2F9198CC3AD0}" srcOrd="1" destOrd="0" presId="urn:microsoft.com/office/officeart/2005/8/layout/orgChart1"/>
    <dgm:cxn modelId="{369FCD6E-7DE7-49D8-8321-B746D6DCC486}" type="presOf" srcId="{99BB6D57-A5A9-4E3F-B025-88510EF7CF3C}" destId="{72343F5C-50DC-4A0C-A383-F9D729F03102}" srcOrd="0" destOrd="0" presId="urn:microsoft.com/office/officeart/2005/8/layout/orgChart1"/>
    <dgm:cxn modelId="{C2D45356-2A5F-45F5-84C6-FE76F5CB0913}" type="presOf" srcId="{4505A541-F7A2-499D-A4A9-C7ADFD703D60}" destId="{2A023259-E5D1-45FF-87DA-681E7D85C636}" srcOrd="1" destOrd="0" presId="urn:microsoft.com/office/officeart/2005/8/layout/orgChart1"/>
    <dgm:cxn modelId="{E195CC9D-6090-45E6-BE77-5B9C024B86D0}" type="presOf" srcId="{4505A541-F7A2-499D-A4A9-C7ADFD703D60}" destId="{9869E86C-9CE0-48AB-B994-E342D01B3D40}" srcOrd="0" destOrd="0" presId="urn:microsoft.com/office/officeart/2005/8/layout/orgChart1"/>
    <dgm:cxn modelId="{4AEDD5B5-DA87-4DB6-942A-24842E7E31AA}" type="presOf" srcId="{DF98F132-EC2F-4CCD-B7EC-E166CFEA3A0F}" destId="{8628B441-5EC9-4A56-9B54-E93B9E841435}" srcOrd="0" destOrd="0" presId="urn:microsoft.com/office/officeart/2005/8/layout/orgChart1"/>
    <dgm:cxn modelId="{8E7564A9-916C-4A64-AF5D-495E469D617D}" type="presParOf" srcId="{72343F5C-50DC-4A0C-A383-F9D729F03102}" destId="{99E7A797-913C-4375-9EDB-5058F8A7359A}" srcOrd="0" destOrd="0" presId="urn:microsoft.com/office/officeart/2005/8/layout/orgChart1"/>
    <dgm:cxn modelId="{7345E6C7-E2C1-4940-BDAB-AC95A1C8FE23}" type="presParOf" srcId="{99E7A797-913C-4375-9EDB-5058F8A7359A}" destId="{1FA630AF-3525-4B90-AF93-15020E990E3B}" srcOrd="0" destOrd="0" presId="urn:microsoft.com/office/officeart/2005/8/layout/orgChart1"/>
    <dgm:cxn modelId="{CB5F6F7E-EBB8-4449-8B70-F299C3352DE0}" type="presParOf" srcId="{1FA630AF-3525-4B90-AF93-15020E990E3B}" destId="{D19C34AA-391D-4C28-8DE1-2A5770277C70}" srcOrd="0" destOrd="0" presId="urn:microsoft.com/office/officeart/2005/8/layout/orgChart1"/>
    <dgm:cxn modelId="{9FFA98F3-5595-4668-A384-C08D35DEA6B7}" type="presParOf" srcId="{1FA630AF-3525-4B90-AF93-15020E990E3B}" destId="{D276D395-DABD-4D33-B394-E0DAD3DEBDE9}" srcOrd="1" destOrd="0" presId="urn:microsoft.com/office/officeart/2005/8/layout/orgChart1"/>
    <dgm:cxn modelId="{62CD8043-1185-41C1-9258-B382EBE8D93B}" type="presParOf" srcId="{99E7A797-913C-4375-9EDB-5058F8A7359A}" destId="{146B3B29-617D-4E7A-AC46-8CDB1F1E18D7}" srcOrd="1" destOrd="0" presId="urn:microsoft.com/office/officeart/2005/8/layout/orgChart1"/>
    <dgm:cxn modelId="{F9F458D4-9408-43A8-84F4-27D5BB3C8910}" type="presParOf" srcId="{99E7A797-913C-4375-9EDB-5058F8A7359A}" destId="{48C97FA0-A3F3-46E8-B024-7D8048488205}" srcOrd="2" destOrd="0" presId="urn:microsoft.com/office/officeart/2005/8/layout/orgChart1"/>
    <dgm:cxn modelId="{90E81EDD-344B-4C11-B654-2D6D08757E10}" type="presParOf" srcId="{72343F5C-50DC-4A0C-A383-F9D729F03102}" destId="{1944B92E-53C4-4890-9AB9-6E7B3AF8DB06}" srcOrd="1" destOrd="0" presId="urn:microsoft.com/office/officeart/2005/8/layout/orgChart1"/>
    <dgm:cxn modelId="{2685F610-A19E-4DB5-84FB-757BD6A934E1}" type="presParOf" srcId="{1944B92E-53C4-4890-9AB9-6E7B3AF8DB06}" destId="{672DD899-7ED2-4427-B3C2-1FB061D8255A}" srcOrd="0" destOrd="0" presId="urn:microsoft.com/office/officeart/2005/8/layout/orgChart1"/>
    <dgm:cxn modelId="{3842AB94-7B44-4ACB-B9E3-2EEDC3CDDEC7}" type="presParOf" srcId="{672DD899-7ED2-4427-B3C2-1FB061D8255A}" destId="{9869E86C-9CE0-48AB-B994-E342D01B3D40}" srcOrd="0" destOrd="0" presId="urn:microsoft.com/office/officeart/2005/8/layout/orgChart1"/>
    <dgm:cxn modelId="{B97DD46D-5302-4590-90EF-FC689BE1C732}" type="presParOf" srcId="{672DD899-7ED2-4427-B3C2-1FB061D8255A}" destId="{2A023259-E5D1-45FF-87DA-681E7D85C636}" srcOrd="1" destOrd="0" presId="urn:microsoft.com/office/officeart/2005/8/layout/orgChart1"/>
    <dgm:cxn modelId="{D148FFB7-AEB6-420C-9AFF-0A1D2D6A8C1A}" type="presParOf" srcId="{1944B92E-53C4-4890-9AB9-6E7B3AF8DB06}" destId="{E99C4A1F-B34E-4AEF-BC04-7EC97C34643B}" srcOrd="1" destOrd="0" presId="urn:microsoft.com/office/officeart/2005/8/layout/orgChart1"/>
    <dgm:cxn modelId="{AB46A514-02FF-4006-9AA6-AEEDB06DC6C8}" type="presParOf" srcId="{1944B92E-53C4-4890-9AB9-6E7B3AF8DB06}" destId="{DBBB115E-BB7E-4B7C-89B6-3E9C687F8777}" srcOrd="2" destOrd="0" presId="urn:microsoft.com/office/officeart/2005/8/layout/orgChart1"/>
    <dgm:cxn modelId="{23EDDCB8-BE10-4064-A9C3-1F7481BF2521}" type="presParOf" srcId="{72343F5C-50DC-4A0C-A383-F9D729F03102}" destId="{95460ADA-F477-4A2B-BCDE-C8C9C491B3B1}" srcOrd="2" destOrd="0" presId="urn:microsoft.com/office/officeart/2005/8/layout/orgChart1"/>
    <dgm:cxn modelId="{5DBEB7CB-5881-4C82-A5C6-54AC85AA872E}" type="presParOf" srcId="{95460ADA-F477-4A2B-BCDE-C8C9C491B3B1}" destId="{2CCC473F-B085-4855-81CC-1431A8F532DC}" srcOrd="0" destOrd="0" presId="urn:microsoft.com/office/officeart/2005/8/layout/orgChart1"/>
    <dgm:cxn modelId="{A03C8DAD-2EFE-4208-8839-7386E30C404A}" type="presParOf" srcId="{2CCC473F-B085-4855-81CC-1431A8F532DC}" destId="{8628B441-5EC9-4A56-9B54-E93B9E841435}" srcOrd="0" destOrd="0" presId="urn:microsoft.com/office/officeart/2005/8/layout/orgChart1"/>
    <dgm:cxn modelId="{4D0BD40D-AFF8-420B-8F33-8C6E3D28583B}" type="presParOf" srcId="{2CCC473F-B085-4855-81CC-1431A8F532DC}" destId="{232CA5B1-DD32-4C0A-A5AC-2F9198CC3AD0}" srcOrd="1" destOrd="0" presId="urn:microsoft.com/office/officeart/2005/8/layout/orgChart1"/>
    <dgm:cxn modelId="{2CF1166D-B895-481E-BD46-04F956D3654B}" type="presParOf" srcId="{95460ADA-F477-4A2B-BCDE-C8C9C491B3B1}" destId="{CDA8CEC8-2A99-43C3-BE4A-5B06F8B3CC96}" srcOrd="1" destOrd="0" presId="urn:microsoft.com/office/officeart/2005/8/layout/orgChart1"/>
    <dgm:cxn modelId="{2B3FEB76-CABD-4B79-B8D4-F482A0476622}" type="presParOf" srcId="{95460ADA-F477-4A2B-BCDE-C8C9C491B3B1}" destId="{D30916B5-C2AA-417C-B98D-A6D8DA4DB20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6F042F-C249-46D3-BD9E-EF2B0BD72C5C}"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826D0C4B-BFA2-4538-AD7E-E4542B484B40}">
      <dgm:prSet/>
      <dgm:spPr/>
      <dgm:t>
        <a:bodyPr/>
        <a:lstStyle/>
        <a:p>
          <a:r>
            <a:rPr lang="en-AU" dirty="0"/>
            <a:t>T1047 – Windows Management Instrumentation</a:t>
          </a:r>
          <a:endParaRPr lang="en-US" dirty="0"/>
        </a:p>
      </dgm:t>
    </dgm:pt>
    <dgm:pt modelId="{8F08D12F-87F3-4FAD-AE42-5EB8E2DAC6AE}" type="parTrans" cxnId="{DD232029-8AE8-40A4-A1A3-FC3E1791966F}">
      <dgm:prSet/>
      <dgm:spPr/>
      <dgm:t>
        <a:bodyPr/>
        <a:lstStyle/>
        <a:p>
          <a:endParaRPr lang="en-US"/>
        </a:p>
      </dgm:t>
    </dgm:pt>
    <dgm:pt modelId="{E086D9D8-745F-4113-A06F-94E5B9079BC4}" type="sibTrans" cxnId="{DD232029-8AE8-40A4-A1A3-FC3E1791966F}">
      <dgm:prSet/>
      <dgm:spPr/>
      <dgm:t>
        <a:bodyPr/>
        <a:lstStyle/>
        <a:p>
          <a:pPr>
            <a:lnSpc>
              <a:spcPct val="100000"/>
            </a:lnSpc>
          </a:pPr>
          <a:endParaRPr lang="en-US"/>
        </a:p>
      </dgm:t>
    </dgm:pt>
    <dgm:pt modelId="{0F324FF9-2A99-4DE6-8D02-48C6467E134E}">
      <dgm:prSet/>
      <dgm:spPr/>
      <dgm:t>
        <a:bodyPr/>
        <a:lstStyle/>
        <a:p>
          <a:r>
            <a:rPr lang="en-AU" dirty="0"/>
            <a:t>T1566 – Phishing</a:t>
          </a:r>
          <a:endParaRPr lang="en-US" dirty="0"/>
        </a:p>
      </dgm:t>
    </dgm:pt>
    <dgm:pt modelId="{97070130-2EF3-4341-A55C-3AF4B043A2D6}" type="parTrans" cxnId="{30B7BC84-506D-4FF1-9A00-C45A2E80DCB9}">
      <dgm:prSet/>
      <dgm:spPr/>
      <dgm:t>
        <a:bodyPr/>
        <a:lstStyle/>
        <a:p>
          <a:endParaRPr lang="en-US"/>
        </a:p>
      </dgm:t>
    </dgm:pt>
    <dgm:pt modelId="{54029AB9-439A-43D4-8E04-050DCBAA661C}" type="sibTrans" cxnId="{30B7BC84-506D-4FF1-9A00-C45A2E80DCB9}">
      <dgm:prSet/>
      <dgm:spPr/>
      <dgm:t>
        <a:bodyPr/>
        <a:lstStyle/>
        <a:p>
          <a:pPr>
            <a:lnSpc>
              <a:spcPct val="100000"/>
            </a:lnSpc>
          </a:pPr>
          <a:endParaRPr lang="en-US"/>
        </a:p>
      </dgm:t>
    </dgm:pt>
    <dgm:pt modelId="{05029057-4EBA-4DDD-93EE-181A1F1FCEE9}">
      <dgm:prSet/>
      <dgm:spPr/>
      <dgm:t>
        <a:bodyPr/>
        <a:lstStyle/>
        <a:p>
          <a:r>
            <a:rPr lang="en-US" dirty="0"/>
            <a:t>T1548.002 – Abuse Elevation Control Mechanism: Bypass User Account Control</a:t>
          </a:r>
        </a:p>
      </dgm:t>
    </dgm:pt>
    <dgm:pt modelId="{334D4885-1133-4493-87F3-C6B903E76DE8}" type="parTrans" cxnId="{2D8D9143-A9DA-4FBD-9C55-D6C36A185DEE}">
      <dgm:prSet/>
      <dgm:spPr/>
      <dgm:t>
        <a:bodyPr/>
        <a:lstStyle/>
        <a:p>
          <a:endParaRPr lang="en-US"/>
        </a:p>
      </dgm:t>
    </dgm:pt>
    <dgm:pt modelId="{3F81C005-A1CB-49F5-A0A8-F2311F1BD78E}" type="sibTrans" cxnId="{2D8D9143-A9DA-4FBD-9C55-D6C36A185DEE}">
      <dgm:prSet/>
      <dgm:spPr/>
      <dgm:t>
        <a:bodyPr/>
        <a:lstStyle/>
        <a:p>
          <a:pPr>
            <a:lnSpc>
              <a:spcPct val="100000"/>
            </a:lnSpc>
          </a:pPr>
          <a:endParaRPr lang="en-US"/>
        </a:p>
      </dgm:t>
    </dgm:pt>
    <dgm:pt modelId="{7C4BFE6A-1847-4BA7-AFEF-F70A79A483CF}">
      <dgm:prSet/>
      <dgm:spPr/>
      <dgm:t>
        <a:bodyPr/>
        <a:lstStyle/>
        <a:p>
          <a:r>
            <a:rPr lang="fr-FR" dirty="0"/>
            <a:t>T1041 – Exfiltration Over C2 Channel</a:t>
          </a:r>
          <a:endParaRPr lang="en-US" dirty="0"/>
        </a:p>
      </dgm:t>
    </dgm:pt>
    <dgm:pt modelId="{33B128D7-2AC4-4926-8E56-AB719F8FB8AD}" type="parTrans" cxnId="{68F86489-D8E2-4557-8B53-F15CDD8AB5DD}">
      <dgm:prSet/>
      <dgm:spPr/>
      <dgm:t>
        <a:bodyPr/>
        <a:lstStyle/>
        <a:p>
          <a:endParaRPr lang="en-US"/>
        </a:p>
      </dgm:t>
    </dgm:pt>
    <dgm:pt modelId="{79615438-3474-47FB-B7B4-79DBDA66AD23}" type="sibTrans" cxnId="{68F86489-D8E2-4557-8B53-F15CDD8AB5DD}">
      <dgm:prSet/>
      <dgm:spPr/>
      <dgm:t>
        <a:bodyPr/>
        <a:lstStyle/>
        <a:p>
          <a:pPr>
            <a:lnSpc>
              <a:spcPct val="100000"/>
            </a:lnSpc>
          </a:pPr>
          <a:endParaRPr lang="en-US"/>
        </a:p>
      </dgm:t>
    </dgm:pt>
    <dgm:pt modelId="{DC13A371-B6CB-4D96-B943-65A3920AD961}">
      <dgm:prSet/>
      <dgm:spPr/>
      <dgm:t>
        <a:bodyPr/>
        <a:lstStyle/>
        <a:p>
          <a:r>
            <a:rPr lang="en-US" dirty="0"/>
            <a:t>T1053.005 – Scheduled Task/Job: Scheduled Task</a:t>
          </a:r>
        </a:p>
      </dgm:t>
    </dgm:pt>
    <dgm:pt modelId="{70174E7A-D0BE-4308-8CBB-830A42F0FC9E}" type="parTrans" cxnId="{FFF6BBCC-FDBF-4A68-AF99-8AC0EDBE3C48}">
      <dgm:prSet/>
      <dgm:spPr/>
      <dgm:t>
        <a:bodyPr/>
        <a:lstStyle/>
        <a:p>
          <a:endParaRPr lang="en-US"/>
        </a:p>
      </dgm:t>
    </dgm:pt>
    <dgm:pt modelId="{5D4BB25A-D426-468D-8552-23AB62F0AA54}" type="sibTrans" cxnId="{FFF6BBCC-FDBF-4A68-AF99-8AC0EDBE3C48}">
      <dgm:prSet/>
      <dgm:spPr/>
      <dgm:t>
        <a:bodyPr/>
        <a:lstStyle/>
        <a:p>
          <a:endParaRPr lang="en-US"/>
        </a:p>
      </dgm:t>
    </dgm:pt>
    <dgm:pt modelId="{90602622-C6D0-4A7A-A6B8-F2F35CCC56E6}" type="pres">
      <dgm:prSet presAssocID="{996F042F-C249-46D3-BD9E-EF2B0BD72C5C}" presName="vert0" presStyleCnt="0">
        <dgm:presLayoutVars>
          <dgm:dir/>
          <dgm:animOne val="branch"/>
          <dgm:animLvl val="lvl"/>
        </dgm:presLayoutVars>
      </dgm:prSet>
      <dgm:spPr/>
    </dgm:pt>
    <dgm:pt modelId="{36026533-C442-4DCD-BD44-B79A49D92194}" type="pres">
      <dgm:prSet presAssocID="{826D0C4B-BFA2-4538-AD7E-E4542B484B40}" presName="thickLine" presStyleLbl="alignNode1" presStyleIdx="0" presStyleCnt="5"/>
      <dgm:spPr/>
    </dgm:pt>
    <dgm:pt modelId="{9C6461D3-C482-4588-81DC-E6CF2E6D5B1E}" type="pres">
      <dgm:prSet presAssocID="{826D0C4B-BFA2-4538-AD7E-E4542B484B40}" presName="horz1" presStyleCnt="0"/>
      <dgm:spPr/>
    </dgm:pt>
    <dgm:pt modelId="{AB5B927D-088F-4928-A7E3-C625259AE292}" type="pres">
      <dgm:prSet presAssocID="{826D0C4B-BFA2-4538-AD7E-E4542B484B40}" presName="tx1" presStyleLbl="revTx" presStyleIdx="0" presStyleCnt="5"/>
      <dgm:spPr/>
    </dgm:pt>
    <dgm:pt modelId="{3FCB9978-269C-4DCF-B14C-705D08904E97}" type="pres">
      <dgm:prSet presAssocID="{826D0C4B-BFA2-4538-AD7E-E4542B484B40}" presName="vert1" presStyleCnt="0"/>
      <dgm:spPr/>
    </dgm:pt>
    <dgm:pt modelId="{352A785D-F908-451A-BAF8-6632C2F0993E}" type="pres">
      <dgm:prSet presAssocID="{0F324FF9-2A99-4DE6-8D02-48C6467E134E}" presName="thickLine" presStyleLbl="alignNode1" presStyleIdx="1" presStyleCnt="5"/>
      <dgm:spPr/>
    </dgm:pt>
    <dgm:pt modelId="{4C66D7A8-FE11-476C-BEC2-DF6A6E4E311F}" type="pres">
      <dgm:prSet presAssocID="{0F324FF9-2A99-4DE6-8D02-48C6467E134E}" presName="horz1" presStyleCnt="0"/>
      <dgm:spPr/>
    </dgm:pt>
    <dgm:pt modelId="{534C1C46-44C2-48DC-AA4B-85ADC5907671}" type="pres">
      <dgm:prSet presAssocID="{0F324FF9-2A99-4DE6-8D02-48C6467E134E}" presName="tx1" presStyleLbl="revTx" presStyleIdx="1" presStyleCnt="5"/>
      <dgm:spPr/>
    </dgm:pt>
    <dgm:pt modelId="{5E8AD59F-6FDC-4665-BB7E-B888F45220F0}" type="pres">
      <dgm:prSet presAssocID="{0F324FF9-2A99-4DE6-8D02-48C6467E134E}" presName="vert1" presStyleCnt="0"/>
      <dgm:spPr/>
    </dgm:pt>
    <dgm:pt modelId="{D128EC3A-D314-4E07-83F6-742A4AD89C7A}" type="pres">
      <dgm:prSet presAssocID="{05029057-4EBA-4DDD-93EE-181A1F1FCEE9}" presName="thickLine" presStyleLbl="alignNode1" presStyleIdx="2" presStyleCnt="5"/>
      <dgm:spPr/>
    </dgm:pt>
    <dgm:pt modelId="{0AA02E11-BBCA-4EA3-AC03-A07ED5C3E4E0}" type="pres">
      <dgm:prSet presAssocID="{05029057-4EBA-4DDD-93EE-181A1F1FCEE9}" presName="horz1" presStyleCnt="0"/>
      <dgm:spPr/>
    </dgm:pt>
    <dgm:pt modelId="{CD0F0C88-6834-467E-B7CB-F7A1619FCD75}" type="pres">
      <dgm:prSet presAssocID="{05029057-4EBA-4DDD-93EE-181A1F1FCEE9}" presName="tx1" presStyleLbl="revTx" presStyleIdx="2" presStyleCnt="5"/>
      <dgm:spPr/>
    </dgm:pt>
    <dgm:pt modelId="{F26EC158-0655-450B-AB20-C410E1BE2AAD}" type="pres">
      <dgm:prSet presAssocID="{05029057-4EBA-4DDD-93EE-181A1F1FCEE9}" presName="vert1" presStyleCnt="0"/>
      <dgm:spPr/>
    </dgm:pt>
    <dgm:pt modelId="{252D0C58-4624-45B7-8AEB-4E0AC5B665EE}" type="pres">
      <dgm:prSet presAssocID="{7C4BFE6A-1847-4BA7-AFEF-F70A79A483CF}" presName="thickLine" presStyleLbl="alignNode1" presStyleIdx="3" presStyleCnt="5"/>
      <dgm:spPr/>
    </dgm:pt>
    <dgm:pt modelId="{648217DD-3CE6-4168-934D-34C90D1C4F19}" type="pres">
      <dgm:prSet presAssocID="{7C4BFE6A-1847-4BA7-AFEF-F70A79A483CF}" presName="horz1" presStyleCnt="0"/>
      <dgm:spPr/>
    </dgm:pt>
    <dgm:pt modelId="{C5B83F12-3BF9-4553-8A9C-42707ECE79CE}" type="pres">
      <dgm:prSet presAssocID="{7C4BFE6A-1847-4BA7-AFEF-F70A79A483CF}" presName="tx1" presStyleLbl="revTx" presStyleIdx="3" presStyleCnt="5"/>
      <dgm:spPr/>
    </dgm:pt>
    <dgm:pt modelId="{CF09A1C1-60AC-4D85-AAE4-966DF0870F87}" type="pres">
      <dgm:prSet presAssocID="{7C4BFE6A-1847-4BA7-AFEF-F70A79A483CF}" presName="vert1" presStyleCnt="0"/>
      <dgm:spPr/>
    </dgm:pt>
    <dgm:pt modelId="{5C9495FB-D3FB-4207-8E2B-AD8BA825C14B}" type="pres">
      <dgm:prSet presAssocID="{DC13A371-B6CB-4D96-B943-65A3920AD961}" presName="thickLine" presStyleLbl="alignNode1" presStyleIdx="4" presStyleCnt="5"/>
      <dgm:spPr/>
    </dgm:pt>
    <dgm:pt modelId="{DCD31CF5-92CF-48A9-8725-EC4E06A899C8}" type="pres">
      <dgm:prSet presAssocID="{DC13A371-B6CB-4D96-B943-65A3920AD961}" presName="horz1" presStyleCnt="0"/>
      <dgm:spPr/>
    </dgm:pt>
    <dgm:pt modelId="{26AF35D6-A803-442E-9777-4D55318F0BCE}" type="pres">
      <dgm:prSet presAssocID="{DC13A371-B6CB-4D96-B943-65A3920AD961}" presName="tx1" presStyleLbl="revTx" presStyleIdx="4" presStyleCnt="5"/>
      <dgm:spPr/>
    </dgm:pt>
    <dgm:pt modelId="{30B00DFE-2F88-4148-989D-ABDDA200E063}" type="pres">
      <dgm:prSet presAssocID="{DC13A371-B6CB-4D96-B943-65A3920AD961}" presName="vert1" presStyleCnt="0"/>
      <dgm:spPr/>
    </dgm:pt>
  </dgm:ptLst>
  <dgm:cxnLst>
    <dgm:cxn modelId="{7DF2FD06-CF8C-45AE-B187-3547E142F51E}" type="presOf" srcId="{DC13A371-B6CB-4D96-B943-65A3920AD961}" destId="{26AF35D6-A803-442E-9777-4D55318F0BCE}" srcOrd="0" destOrd="0" presId="urn:microsoft.com/office/officeart/2008/layout/LinedList"/>
    <dgm:cxn modelId="{791F0B0D-D703-45AA-B330-CE66441D35F7}" type="presOf" srcId="{7C4BFE6A-1847-4BA7-AFEF-F70A79A483CF}" destId="{C5B83F12-3BF9-4553-8A9C-42707ECE79CE}" srcOrd="0" destOrd="0" presId="urn:microsoft.com/office/officeart/2008/layout/LinedList"/>
    <dgm:cxn modelId="{11EA970D-9999-4EFF-B7C9-952643CA7110}" type="presOf" srcId="{826D0C4B-BFA2-4538-AD7E-E4542B484B40}" destId="{AB5B927D-088F-4928-A7E3-C625259AE292}" srcOrd="0" destOrd="0" presId="urn:microsoft.com/office/officeart/2008/layout/LinedList"/>
    <dgm:cxn modelId="{DD232029-8AE8-40A4-A1A3-FC3E1791966F}" srcId="{996F042F-C249-46D3-BD9E-EF2B0BD72C5C}" destId="{826D0C4B-BFA2-4538-AD7E-E4542B484B40}" srcOrd="0" destOrd="0" parTransId="{8F08D12F-87F3-4FAD-AE42-5EB8E2DAC6AE}" sibTransId="{E086D9D8-745F-4113-A06F-94E5B9079BC4}"/>
    <dgm:cxn modelId="{F0916F3B-9AFB-42D8-B9EB-C88CA6F53043}" type="presOf" srcId="{05029057-4EBA-4DDD-93EE-181A1F1FCEE9}" destId="{CD0F0C88-6834-467E-B7CB-F7A1619FCD75}" srcOrd="0" destOrd="0" presId="urn:microsoft.com/office/officeart/2008/layout/LinedList"/>
    <dgm:cxn modelId="{2D8D9143-A9DA-4FBD-9C55-D6C36A185DEE}" srcId="{996F042F-C249-46D3-BD9E-EF2B0BD72C5C}" destId="{05029057-4EBA-4DDD-93EE-181A1F1FCEE9}" srcOrd="2" destOrd="0" parTransId="{334D4885-1133-4493-87F3-C6B903E76DE8}" sibTransId="{3F81C005-A1CB-49F5-A0A8-F2311F1BD78E}"/>
    <dgm:cxn modelId="{892C134E-4A78-4B81-BAC1-8F996134B39F}" type="presOf" srcId="{996F042F-C249-46D3-BD9E-EF2B0BD72C5C}" destId="{90602622-C6D0-4A7A-A6B8-F2F35CCC56E6}" srcOrd="0" destOrd="0" presId="urn:microsoft.com/office/officeart/2008/layout/LinedList"/>
    <dgm:cxn modelId="{30B7BC84-506D-4FF1-9A00-C45A2E80DCB9}" srcId="{996F042F-C249-46D3-BD9E-EF2B0BD72C5C}" destId="{0F324FF9-2A99-4DE6-8D02-48C6467E134E}" srcOrd="1" destOrd="0" parTransId="{97070130-2EF3-4341-A55C-3AF4B043A2D6}" sibTransId="{54029AB9-439A-43D4-8E04-050DCBAA661C}"/>
    <dgm:cxn modelId="{68F86489-D8E2-4557-8B53-F15CDD8AB5DD}" srcId="{996F042F-C249-46D3-BD9E-EF2B0BD72C5C}" destId="{7C4BFE6A-1847-4BA7-AFEF-F70A79A483CF}" srcOrd="3" destOrd="0" parTransId="{33B128D7-2AC4-4926-8E56-AB719F8FB8AD}" sibTransId="{79615438-3474-47FB-B7B4-79DBDA66AD23}"/>
    <dgm:cxn modelId="{FFF6BBCC-FDBF-4A68-AF99-8AC0EDBE3C48}" srcId="{996F042F-C249-46D3-BD9E-EF2B0BD72C5C}" destId="{DC13A371-B6CB-4D96-B943-65A3920AD961}" srcOrd="4" destOrd="0" parTransId="{70174E7A-D0BE-4308-8CBB-830A42F0FC9E}" sibTransId="{5D4BB25A-D426-468D-8552-23AB62F0AA54}"/>
    <dgm:cxn modelId="{342190ED-132C-4688-A715-BE94B690900E}" type="presOf" srcId="{0F324FF9-2A99-4DE6-8D02-48C6467E134E}" destId="{534C1C46-44C2-48DC-AA4B-85ADC5907671}" srcOrd="0" destOrd="0" presId="urn:microsoft.com/office/officeart/2008/layout/LinedList"/>
    <dgm:cxn modelId="{2F920397-0FFB-495A-ADE1-08F38D79287A}" type="presParOf" srcId="{90602622-C6D0-4A7A-A6B8-F2F35CCC56E6}" destId="{36026533-C442-4DCD-BD44-B79A49D92194}" srcOrd="0" destOrd="0" presId="urn:microsoft.com/office/officeart/2008/layout/LinedList"/>
    <dgm:cxn modelId="{792C671E-A3A2-4468-A62D-384336AF4925}" type="presParOf" srcId="{90602622-C6D0-4A7A-A6B8-F2F35CCC56E6}" destId="{9C6461D3-C482-4588-81DC-E6CF2E6D5B1E}" srcOrd="1" destOrd="0" presId="urn:microsoft.com/office/officeart/2008/layout/LinedList"/>
    <dgm:cxn modelId="{E70B7F72-1F2B-40C8-9778-7E1F90F94550}" type="presParOf" srcId="{9C6461D3-C482-4588-81DC-E6CF2E6D5B1E}" destId="{AB5B927D-088F-4928-A7E3-C625259AE292}" srcOrd="0" destOrd="0" presId="urn:microsoft.com/office/officeart/2008/layout/LinedList"/>
    <dgm:cxn modelId="{E717904F-6079-4A08-AE2A-77E5CE689CDE}" type="presParOf" srcId="{9C6461D3-C482-4588-81DC-E6CF2E6D5B1E}" destId="{3FCB9978-269C-4DCF-B14C-705D08904E97}" srcOrd="1" destOrd="0" presId="urn:microsoft.com/office/officeart/2008/layout/LinedList"/>
    <dgm:cxn modelId="{B71199A3-A876-450F-B70A-1E1D5A8C6665}" type="presParOf" srcId="{90602622-C6D0-4A7A-A6B8-F2F35CCC56E6}" destId="{352A785D-F908-451A-BAF8-6632C2F0993E}" srcOrd="2" destOrd="0" presId="urn:microsoft.com/office/officeart/2008/layout/LinedList"/>
    <dgm:cxn modelId="{4A06D287-E260-4C7D-AF43-81E3DCA6D0AE}" type="presParOf" srcId="{90602622-C6D0-4A7A-A6B8-F2F35CCC56E6}" destId="{4C66D7A8-FE11-476C-BEC2-DF6A6E4E311F}" srcOrd="3" destOrd="0" presId="urn:microsoft.com/office/officeart/2008/layout/LinedList"/>
    <dgm:cxn modelId="{E36DF779-46BA-4367-A981-F8A69B11CDCF}" type="presParOf" srcId="{4C66D7A8-FE11-476C-BEC2-DF6A6E4E311F}" destId="{534C1C46-44C2-48DC-AA4B-85ADC5907671}" srcOrd="0" destOrd="0" presId="urn:microsoft.com/office/officeart/2008/layout/LinedList"/>
    <dgm:cxn modelId="{CA3E00BD-D711-4774-B2D4-4335A91B8883}" type="presParOf" srcId="{4C66D7A8-FE11-476C-BEC2-DF6A6E4E311F}" destId="{5E8AD59F-6FDC-4665-BB7E-B888F45220F0}" srcOrd="1" destOrd="0" presId="urn:microsoft.com/office/officeart/2008/layout/LinedList"/>
    <dgm:cxn modelId="{D0832568-4F73-406C-AAD3-ADE3353F15AF}" type="presParOf" srcId="{90602622-C6D0-4A7A-A6B8-F2F35CCC56E6}" destId="{D128EC3A-D314-4E07-83F6-742A4AD89C7A}" srcOrd="4" destOrd="0" presId="urn:microsoft.com/office/officeart/2008/layout/LinedList"/>
    <dgm:cxn modelId="{317EC5BA-14F1-4873-A91A-017AF8272D48}" type="presParOf" srcId="{90602622-C6D0-4A7A-A6B8-F2F35CCC56E6}" destId="{0AA02E11-BBCA-4EA3-AC03-A07ED5C3E4E0}" srcOrd="5" destOrd="0" presId="urn:microsoft.com/office/officeart/2008/layout/LinedList"/>
    <dgm:cxn modelId="{A22BDE4F-C651-4C0E-B2DB-8F5F8E33BFEE}" type="presParOf" srcId="{0AA02E11-BBCA-4EA3-AC03-A07ED5C3E4E0}" destId="{CD0F0C88-6834-467E-B7CB-F7A1619FCD75}" srcOrd="0" destOrd="0" presId="urn:microsoft.com/office/officeart/2008/layout/LinedList"/>
    <dgm:cxn modelId="{BEF5D4DC-B01C-4CDE-918E-D3095E15F9AC}" type="presParOf" srcId="{0AA02E11-BBCA-4EA3-AC03-A07ED5C3E4E0}" destId="{F26EC158-0655-450B-AB20-C410E1BE2AAD}" srcOrd="1" destOrd="0" presId="urn:microsoft.com/office/officeart/2008/layout/LinedList"/>
    <dgm:cxn modelId="{183644D8-3AE9-4904-A3AF-07BDD0296A74}" type="presParOf" srcId="{90602622-C6D0-4A7A-A6B8-F2F35CCC56E6}" destId="{252D0C58-4624-45B7-8AEB-4E0AC5B665EE}" srcOrd="6" destOrd="0" presId="urn:microsoft.com/office/officeart/2008/layout/LinedList"/>
    <dgm:cxn modelId="{98E22C5C-9352-48EC-BD43-4298499440FC}" type="presParOf" srcId="{90602622-C6D0-4A7A-A6B8-F2F35CCC56E6}" destId="{648217DD-3CE6-4168-934D-34C90D1C4F19}" srcOrd="7" destOrd="0" presId="urn:microsoft.com/office/officeart/2008/layout/LinedList"/>
    <dgm:cxn modelId="{1D9AEADA-3B33-4558-A1D7-6BB76A784053}" type="presParOf" srcId="{648217DD-3CE6-4168-934D-34C90D1C4F19}" destId="{C5B83F12-3BF9-4553-8A9C-42707ECE79CE}" srcOrd="0" destOrd="0" presId="urn:microsoft.com/office/officeart/2008/layout/LinedList"/>
    <dgm:cxn modelId="{D7C43C73-3A33-4516-97A6-3D93559F109A}" type="presParOf" srcId="{648217DD-3CE6-4168-934D-34C90D1C4F19}" destId="{CF09A1C1-60AC-4D85-AAE4-966DF0870F87}" srcOrd="1" destOrd="0" presId="urn:microsoft.com/office/officeart/2008/layout/LinedList"/>
    <dgm:cxn modelId="{A66334B1-26F4-46E2-A1EE-555D0FFA2315}" type="presParOf" srcId="{90602622-C6D0-4A7A-A6B8-F2F35CCC56E6}" destId="{5C9495FB-D3FB-4207-8E2B-AD8BA825C14B}" srcOrd="8" destOrd="0" presId="urn:microsoft.com/office/officeart/2008/layout/LinedList"/>
    <dgm:cxn modelId="{B28D670C-C6B0-4F7E-AAED-9E34F340B289}" type="presParOf" srcId="{90602622-C6D0-4A7A-A6B8-F2F35CCC56E6}" destId="{DCD31CF5-92CF-48A9-8725-EC4E06A899C8}" srcOrd="9" destOrd="0" presId="urn:microsoft.com/office/officeart/2008/layout/LinedList"/>
    <dgm:cxn modelId="{B90F51F3-F509-4FEB-8D0A-693DAA4D3ECB}" type="presParOf" srcId="{DCD31CF5-92CF-48A9-8725-EC4E06A899C8}" destId="{26AF35D6-A803-442E-9777-4D55318F0BCE}" srcOrd="0" destOrd="0" presId="urn:microsoft.com/office/officeart/2008/layout/LinedList"/>
    <dgm:cxn modelId="{71E9D036-DBB5-4FCE-A1E4-E41897022D61}" type="presParOf" srcId="{DCD31CF5-92CF-48A9-8725-EC4E06A899C8}" destId="{30B00DFE-2F88-4148-989D-ABDDA200E06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9C34AA-391D-4C28-8DE1-2A5770277C70}">
      <dsp:nvSpPr>
        <dsp:cNvPr id="0" name=""/>
        <dsp:cNvSpPr/>
      </dsp:nvSpPr>
      <dsp:spPr>
        <a:xfrm>
          <a:off x="644" y="1088952"/>
          <a:ext cx="2806991" cy="1403495"/>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a:t>Gains initial access</a:t>
          </a:r>
          <a:endParaRPr lang="en-US" sz="2400" kern="1200"/>
        </a:p>
      </dsp:txBody>
      <dsp:txXfrm>
        <a:off x="644" y="1088952"/>
        <a:ext cx="2806991" cy="1403495"/>
      </dsp:txXfrm>
    </dsp:sp>
    <dsp:sp modelId="{9869E86C-9CE0-48AB-B994-E342D01B3D40}">
      <dsp:nvSpPr>
        <dsp:cNvPr id="0" name=""/>
        <dsp:cNvSpPr/>
      </dsp:nvSpPr>
      <dsp:spPr>
        <a:xfrm>
          <a:off x="3397104" y="1088952"/>
          <a:ext cx="2806991" cy="1403495"/>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a:t>Can execute commands/payloads once initialised</a:t>
          </a:r>
          <a:endParaRPr lang="en-US" sz="2400" kern="1200"/>
        </a:p>
      </dsp:txBody>
      <dsp:txXfrm>
        <a:off x="3397104" y="1088952"/>
        <a:ext cx="2806991" cy="1403495"/>
      </dsp:txXfrm>
    </dsp:sp>
    <dsp:sp modelId="{8628B441-5EC9-4A56-9B54-E93B9E841435}">
      <dsp:nvSpPr>
        <dsp:cNvPr id="0" name=""/>
        <dsp:cNvSpPr/>
      </dsp:nvSpPr>
      <dsp:spPr>
        <a:xfrm>
          <a:off x="6793563" y="1088952"/>
          <a:ext cx="2806991" cy="1403495"/>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a:t>Ransomware</a:t>
          </a:r>
          <a:endParaRPr lang="en-US" sz="2400" kern="1200"/>
        </a:p>
      </dsp:txBody>
      <dsp:txXfrm>
        <a:off x="6793563" y="1088952"/>
        <a:ext cx="2806991" cy="14034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026533-C442-4DCD-BD44-B79A49D92194}">
      <dsp:nvSpPr>
        <dsp:cNvPr id="0" name=""/>
        <dsp:cNvSpPr/>
      </dsp:nvSpPr>
      <dsp:spPr>
        <a:xfrm>
          <a:off x="0" y="680"/>
          <a:ext cx="6506304" cy="0"/>
        </a:xfrm>
        <a:prstGeom prst="line">
          <a:avLst/>
        </a:prstGeom>
        <a:solidFill>
          <a:schemeClr val="dk2">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5B927D-088F-4928-A7E3-C625259AE292}">
      <dsp:nvSpPr>
        <dsp:cNvPr id="0" name=""/>
        <dsp:cNvSpPr/>
      </dsp:nvSpPr>
      <dsp:spPr>
        <a:xfrm>
          <a:off x="0" y="680"/>
          <a:ext cx="6506304" cy="1115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AU" sz="2800" kern="1200" dirty="0"/>
            <a:t>T1047 – Windows Management Instrumentation</a:t>
          </a:r>
          <a:endParaRPr lang="en-US" sz="2800" kern="1200" dirty="0"/>
        </a:p>
      </dsp:txBody>
      <dsp:txXfrm>
        <a:off x="0" y="680"/>
        <a:ext cx="6506304" cy="1115295"/>
      </dsp:txXfrm>
    </dsp:sp>
    <dsp:sp modelId="{352A785D-F908-451A-BAF8-6632C2F0993E}">
      <dsp:nvSpPr>
        <dsp:cNvPr id="0" name=""/>
        <dsp:cNvSpPr/>
      </dsp:nvSpPr>
      <dsp:spPr>
        <a:xfrm>
          <a:off x="0" y="1115976"/>
          <a:ext cx="6506304" cy="0"/>
        </a:xfrm>
        <a:prstGeom prst="line">
          <a:avLst/>
        </a:prstGeom>
        <a:solidFill>
          <a:schemeClr val="dk2">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4C1C46-44C2-48DC-AA4B-85ADC5907671}">
      <dsp:nvSpPr>
        <dsp:cNvPr id="0" name=""/>
        <dsp:cNvSpPr/>
      </dsp:nvSpPr>
      <dsp:spPr>
        <a:xfrm>
          <a:off x="0" y="1115976"/>
          <a:ext cx="6506304" cy="1115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AU" sz="2800" kern="1200" dirty="0"/>
            <a:t>T1566 – Phishing</a:t>
          </a:r>
          <a:endParaRPr lang="en-US" sz="2800" kern="1200" dirty="0"/>
        </a:p>
      </dsp:txBody>
      <dsp:txXfrm>
        <a:off x="0" y="1115976"/>
        <a:ext cx="6506304" cy="1115295"/>
      </dsp:txXfrm>
    </dsp:sp>
    <dsp:sp modelId="{D128EC3A-D314-4E07-83F6-742A4AD89C7A}">
      <dsp:nvSpPr>
        <dsp:cNvPr id="0" name=""/>
        <dsp:cNvSpPr/>
      </dsp:nvSpPr>
      <dsp:spPr>
        <a:xfrm>
          <a:off x="0" y="2231272"/>
          <a:ext cx="6506304" cy="0"/>
        </a:xfrm>
        <a:prstGeom prst="line">
          <a:avLst/>
        </a:prstGeom>
        <a:solidFill>
          <a:schemeClr val="dk2">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0F0C88-6834-467E-B7CB-F7A1619FCD75}">
      <dsp:nvSpPr>
        <dsp:cNvPr id="0" name=""/>
        <dsp:cNvSpPr/>
      </dsp:nvSpPr>
      <dsp:spPr>
        <a:xfrm>
          <a:off x="0" y="2231272"/>
          <a:ext cx="6506304" cy="1115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T1548.002 – Abuse Elevation Control Mechanism: Bypass User Account Control</a:t>
          </a:r>
        </a:p>
      </dsp:txBody>
      <dsp:txXfrm>
        <a:off x="0" y="2231272"/>
        <a:ext cx="6506304" cy="1115295"/>
      </dsp:txXfrm>
    </dsp:sp>
    <dsp:sp modelId="{252D0C58-4624-45B7-8AEB-4E0AC5B665EE}">
      <dsp:nvSpPr>
        <dsp:cNvPr id="0" name=""/>
        <dsp:cNvSpPr/>
      </dsp:nvSpPr>
      <dsp:spPr>
        <a:xfrm>
          <a:off x="0" y="3346567"/>
          <a:ext cx="6506304" cy="0"/>
        </a:xfrm>
        <a:prstGeom prst="line">
          <a:avLst/>
        </a:prstGeom>
        <a:solidFill>
          <a:schemeClr val="dk2">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B83F12-3BF9-4553-8A9C-42707ECE79CE}">
      <dsp:nvSpPr>
        <dsp:cNvPr id="0" name=""/>
        <dsp:cNvSpPr/>
      </dsp:nvSpPr>
      <dsp:spPr>
        <a:xfrm>
          <a:off x="0" y="3346567"/>
          <a:ext cx="6506304" cy="1115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fr-FR" sz="2800" kern="1200" dirty="0"/>
            <a:t>T1041 – Exfiltration Over C2 Channel</a:t>
          </a:r>
          <a:endParaRPr lang="en-US" sz="2800" kern="1200" dirty="0"/>
        </a:p>
      </dsp:txBody>
      <dsp:txXfrm>
        <a:off x="0" y="3346567"/>
        <a:ext cx="6506304" cy="1115295"/>
      </dsp:txXfrm>
    </dsp:sp>
    <dsp:sp modelId="{5C9495FB-D3FB-4207-8E2B-AD8BA825C14B}">
      <dsp:nvSpPr>
        <dsp:cNvPr id="0" name=""/>
        <dsp:cNvSpPr/>
      </dsp:nvSpPr>
      <dsp:spPr>
        <a:xfrm>
          <a:off x="0" y="4461863"/>
          <a:ext cx="6506304" cy="0"/>
        </a:xfrm>
        <a:prstGeom prst="line">
          <a:avLst/>
        </a:prstGeom>
        <a:solidFill>
          <a:schemeClr val="dk2">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AF35D6-A803-442E-9777-4D55318F0BCE}">
      <dsp:nvSpPr>
        <dsp:cNvPr id="0" name=""/>
        <dsp:cNvSpPr/>
      </dsp:nvSpPr>
      <dsp:spPr>
        <a:xfrm>
          <a:off x="0" y="4461863"/>
          <a:ext cx="6506304" cy="1115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T1053.005 – Scheduled Task/Job: Scheduled Task</a:t>
          </a:r>
        </a:p>
      </dsp:txBody>
      <dsp:txXfrm>
        <a:off x="0" y="4461863"/>
        <a:ext cx="6506304" cy="111529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5/21/2023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5/21/2023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5/21/2023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5/21/2023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5/21/2023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FAB9-C965-25B5-B094-C4A563798EF3}"/>
              </a:ext>
            </a:extLst>
          </p:cNvPr>
          <p:cNvSpPr>
            <a:spLocks noGrp="1"/>
          </p:cNvSpPr>
          <p:nvPr>
            <p:ph type="ctrTitle"/>
          </p:nvPr>
        </p:nvSpPr>
        <p:spPr/>
        <p:txBody>
          <a:bodyPr/>
          <a:lstStyle/>
          <a:p>
            <a:r>
              <a:rPr lang="en-AU" dirty="0"/>
              <a:t>Coit11241</a:t>
            </a:r>
          </a:p>
        </p:txBody>
      </p:sp>
      <p:sp>
        <p:nvSpPr>
          <p:cNvPr id="3" name="Subtitle 2">
            <a:extLst>
              <a:ext uri="{FF2B5EF4-FFF2-40B4-BE49-F238E27FC236}">
                <a16:creationId xmlns:a16="http://schemas.microsoft.com/office/drawing/2014/main" id="{4860976A-8AE4-8B30-A7CA-AF115EE8E2E8}"/>
              </a:ext>
            </a:extLst>
          </p:cNvPr>
          <p:cNvSpPr>
            <a:spLocks noGrp="1"/>
          </p:cNvSpPr>
          <p:nvPr>
            <p:ph type="subTitle" idx="1"/>
          </p:nvPr>
        </p:nvSpPr>
        <p:spPr/>
        <p:txBody>
          <a:bodyPr/>
          <a:lstStyle/>
          <a:p>
            <a:r>
              <a:rPr lang="en-AU" dirty="0"/>
              <a:t>Cybersecurity Technologies</a:t>
            </a:r>
          </a:p>
        </p:txBody>
      </p:sp>
    </p:spTree>
    <p:extLst>
      <p:ext uri="{BB962C8B-B14F-4D97-AF65-F5344CB8AC3E}">
        <p14:creationId xmlns:p14="http://schemas.microsoft.com/office/powerpoint/2010/main" val="3360865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38"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39"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41" name="Rectangle 40">
            <a:extLst>
              <a:ext uri="{FF2B5EF4-FFF2-40B4-BE49-F238E27FC236}">
                <a16:creationId xmlns:a16="http://schemas.microsoft.com/office/drawing/2014/main" id="{9ECB0E0D-AC1B-4E83-84EA-237BFA2063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D6DCB3B1-E1A7-4510-831B-77C8EFF56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44" name="Freeform 6">
              <a:extLst>
                <a:ext uri="{FF2B5EF4-FFF2-40B4-BE49-F238E27FC236}">
                  <a16:creationId xmlns:a16="http://schemas.microsoft.com/office/drawing/2014/main" id="{10132A3B-10CF-4EEB-BA1F-A63D2ED61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45" name="Freeform 6">
              <a:extLst>
                <a:ext uri="{FF2B5EF4-FFF2-40B4-BE49-F238E27FC236}">
                  <a16:creationId xmlns:a16="http://schemas.microsoft.com/office/drawing/2014/main" id="{014E52ED-3C51-46E6-BE4B-14FFAB2C3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2" name="Title 1">
            <a:extLst>
              <a:ext uri="{FF2B5EF4-FFF2-40B4-BE49-F238E27FC236}">
                <a16:creationId xmlns:a16="http://schemas.microsoft.com/office/drawing/2014/main" id="{36ACD5F0-DD29-58DF-870D-F624D6F05CA6}"/>
              </a:ext>
            </a:extLst>
          </p:cNvPr>
          <p:cNvSpPr>
            <a:spLocks noGrp="1"/>
          </p:cNvSpPr>
          <p:nvPr>
            <p:ph type="title"/>
          </p:nvPr>
        </p:nvSpPr>
        <p:spPr>
          <a:xfrm>
            <a:off x="1478521" y="1480930"/>
            <a:ext cx="5751537" cy="3848521"/>
          </a:xfrm>
        </p:spPr>
        <p:txBody>
          <a:bodyPr vert="horz" lIns="91440" tIns="45720" rIns="91440" bIns="45720" rtlCol="0" anchor="ctr">
            <a:normAutofit/>
          </a:bodyPr>
          <a:lstStyle/>
          <a:p>
            <a:pPr algn="r"/>
            <a:r>
              <a:rPr lang="en-US" sz="6600" cap="all"/>
              <a:t>CIS 2.5</a:t>
            </a:r>
          </a:p>
        </p:txBody>
      </p:sp>
      <p:cxnSp>
        <p:nvCxnSpPr>
          <p:cNvPr id="47" name="Straight Connector 46">
            <a:extLst>
              <a:ext uri="{FF2B5EF4-FFF2-40B4-BE49-F238E27FC236}">
                <a16:creationId xmlns:a16="http://schemas.microsoft.com/office/drawing/2014/main" id="{6116DDC6-8F07-46CC-8751-E5C9346B2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74964" y="2388358"/>
            <a:ext cx="0" cy="1856096"/>
          </a:xfrm>
          <a:prstGeom prst="line">
            <a:avLst/>
          </a:prstGeom>
          <a:ln w="25400"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2101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FD2AC37F-2051-3DDA-5C6A-37482180F2EB}"/>
              </a:ext>
            </a:extLst>
          </p:cNvPr>
          <p:cNvSpPr>
            <a:spLocks noGrp="1"/>
          </p:cNvSpPr>
          <p:nvPr>
            <p:ph idx="1"/>
          </p:nvPr>
        </p:nvSpPr>
        <p:spPr>
          <a:xfrm>
            <a:off x="3363864" y="2286000"/>
            <a:ext cx="7705164" cy="3581400"/>
          </a:xfrm>
        </p:spPr>
        <p:txBody>
          <a:bodyPr>
            <a:normAutofit/>
          </a:bodyPr>
          <a:lstStyle/>
          <a:p>
            <a:pPr marL="0" indent="0">
              <a:buNone/>
            </a:pPr>
            <a:r>
              <a:rPr lang="en-AU" dirty="0"/>
              <a:t>This should be implemented using New-</a:t>
            </a:r>
            <a:r>
              <a:rPr lang="en-AU" dirty="0" err="1"/>
              <a:t>AppLockerPolicy</a:t>
            </a:r>
            <a:endParaRPr lang="en-AU" dirty="0"/>
          </a:p>
          <a:p>
            <a:pPr marL="0" indent="0">
              <a:buNone/>
            </a:pPr>
            <a:endParaRPr lang="en-AU" dirty="0"/>
          </a:p>
          <a:p>
            <a:pPr marL="0" indent="0">
              <a:buNone/>
            </a:pPr>
            <a:r>
              <a:rPr lang="en-AU" dirty="0"/>
              <a:t>After several tests the commands needed such as </a:t>
            </a:r>
          </a:p>
          <a:p>
            <a:pPr marL="0" indent="0">
              <a:buNone/>
            </a:pPr>
            <a:r>
              <a:rPr lang="en-AU" dirty="0"/>
              <a:t>-Action Allow</a:t>
            </a:r>
          </a:p>
          <a:p>
            <a:pPr marL="0" indent="0">
              <a:buNone/>
            </a:pPr>
            <a:r>
              <a:rPr lang="en-AU" dirty="0"/>
              <a:t>Was not recognised in PowerShell so there was no way to implement it at this stage.</a:t>
            </a:r>
          </a:p>
        </p:txBody>
      </p:sp>
    </p:spTree>
    <p:extLst>
      <p:ext uri="{BB962C8B-B14F-4D97-AF65-F5344CB8AC3E}">
        <p14:creationId xmlns:p14="http://schemas.microsoft.com/office/powerpoint/2010/main" val="2020171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9"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0"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2" name="Rectangle 11">
            <a:extLst>
              <a:ext uri="{FF2B5EF4-FFF2-40B4-BE49-F238E27FC236}">
                <a16:creationId xmlns:a16="http://schemas.microsoft.com/office/drawing/2014/main" id="{9ECB0E0D-AC1B-4E83-84EA-237BFA2063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6DCB3B1-E1A7-4510-831B-77C8EFF56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5" name="Freeform 6">
              <a:extLst>
                <a:ext uri="{FF2B5EF4-FFF2-40B4-BE49-F238E27FC236}">
                  <a16:creationId xmlns:a16="http://schemas.microsoft.com/office/drawing/2014/main" id="{10132A3B-10CF-4EEB-BA1F-A63D2ED61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6" name="Freeform 6">
              <a:extLst>
                <a:ext uri="{FF2B5EF4-FFF2-40B4-BE49-F238E27FC236}">
                  <a16:creationId xmlns:a16="http://schemas.microsoft.com/office/drawing/2014/main" id="{014E52ED-3C51-46E6-BE4B-14FFAB2C3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2" name="Title 1">
            <a:extLst>
              <a:ext uri="{FF2B5EF4-FFF2-40B4-BE49-F238E27FC236}">
                <a16:creationId xmlns:a16="http://schemas.microsoft.com/office/drawing/2014/main" id="{1A725390-D40D-1298-30CE-0B2311CE57E4}"/>
              </a:ext>
            </a:extLst>
          </p:cNvPr>
          <p:cNvSpPr>
            <a:spLocks noGrp="1"/>
          </p:cNvSpPr>
          <p:nvPr>
            <p:ph type="title"/>
          </p:nvPr>
        </p:nvSpPr>
        <p:spPr>
          <a:xfrm>
            <a:off x="1478521" y="1480930"/>
            <a:ext cx="5751537" cy="3848521"/>
          </a:xfrm>
        </p:spPr>
        <p:txBody>
          <a:bodyPr vert="horz" lIns="91440" tIns="45720" rIns="91440" bIns="45720" rtlCol="0" anchor="ctr">
            <a:normAutofit/>
          </a:bodyPr>
          <a:lstStyle/>
          <a:p>
            <a:pPr algn="r"/>
            <a:r>
              <a:rPr lang="en-US" sz="6600" cap="all" dirty="0"/>
              <a:t>CIS 2.7</a:t>
            </a:r>
          </a:p>
        </p:txBody>
      </p:sp>
      <p:cxnSp>
        <p:nvCxnSpPr>
          <p:cNvPr id="18" name="Straight Connector 17">
            <a:extLst>
              <a:ext uri="{FF2B5EF4-FFF2-40B4-BE49-F238E27FC236}">
                <a16:creationId xmlns:a16="http://schemas.microsoft.com/office/drawing/2014/main" id="{6116DDC6-8F07-46CC-8751-E5C9346B2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74964" y="2388358"/>
            <a:ext cx="0" cy="1856096"/>
          </a:xfrm>
          <a:prstGeom prst="line">
            <a:avLst/>
          </a:prstGeom>
          <a:ln w="25400"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7313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2B475-5828-4D81-A82A-13E632ACBB93}"/>
              </a:ext>
            </a:extLst>
          </p:cNvPr>
          <p:cNvSpPr>
            <a:spLocks noGrp="1"/>
          </p:cNvSpPr>
          <p:nvPr>
            <p:ph type="title"/>
          </p:nvPr>
        </p:nvSpPr>
        <p:spPr/>
        <p:txBody>
          <a:bodyPr/>
          <a:lstStyle/>
          <a:p>
            <a:r>
              <a:rPr lang="en-AU" dirty="0"/>
              <a:t>Rational</a:t>
            </a:r>
          </a:p>
        </p:txBody>
      </p:sp>
      <p:sp>
        <p:nvSpPr>
          <p:cNvPr id="3" name="Content Placeholder 2">
            <a:extLst>
              <a:ext uri="{FF2B5EF4-FFF2-40B4-BE49-F238E27FC236}">
                <a16:creationId xmlns:a16="http://schemas.microsoft.com/office/drawing/2014/main" id="{25D951F1-87BB-4F55-68F4-3BE35DFBA6BF}"/>
              </a:ext>
            </a:extLst>
          </p:cNvPr>
          <p:cNvSpPr>
            <a:spLocks noGrp="1"/>
          </p:cNvSpPr>
          <p:nvPr>
            <p:ph idx="1"/>
          </p:nvPr>
        </p:nvSpPr>
        <p:spPr/>
        <p:txBody>
          <a:bodyPr/>
          <a:lstStyle/>
          <a:p>
            <a:pPr marL="0" indent="0">
              <a:buNone/>
            </a:pPr>
            <a:r>
              <a:rPr lang="en-AU" dirty="0"/>
              <a:t>CIS 2.7 is similar to 2.5</a:t>
            </a:r>
          </a:p>
          <a:p>
            <a:pPr marL="0" indent="0">
              <a:buNone/>
            </a:pPr>
            <a:r>
              <a:rPr lang="en-AU" dirty="0"/>
              <a:t>Main difference is the type of files it blocks</a:t>
            </a:r>
          </a:p>
          <a:p>
            <a:pPr marL="0" indent="0">
              <a:buNone/>
            </a:pPr>
            <a:endParaRPr lang="en-AU" dirty="0"/>
          </a:p>
          <a:p>
            <a:pPr marL="0" indent="0">
              <a:buNone/>
            </a:pPr>
            <a:r>
              <a:rPr lang="en-AU" dirty="0"/>
              <a:t>As this machine runs scripts to implement security changes restricting access to scripts should also be implemented.</a:t>
            </a:r>
          </a:p>
        </p:txBody>
      </p:sp>
    </p:spTree>
    <p:extLst>
      <p:ext uri="{BB962C8B-B14F-4D97-AF65-F5344CB8AC3E}">
        <p14:creationId xmlns:p14="http://schemas.microsoft.com/office/powerpoint/2010/main" val="2648950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FD2AC37F-2051-3DDA-5C6A-37482180F2EB}"/>
              </a:ext>
            </a:extLst>
          </p:cNvPr>
          <p:cNvSpPr>
            <a:spLocks noGrp="1"/>
          </p:cNvSpPr>
          <p:nvPr>
            <p:ph idx="1"/>
          </p:nvPr>
        </p:nvSpPr>
        <p:spPr>
          <a:xfrm>
            <a:off x="3363864" y="2286000"/>
            <a:ext cx="7705164" cy="3581400"/>
          </a:xfrm>
        </p:spPr>
        <p:txBody>
          <a:bodyPr>
            <a:normAutofit/>
          </a:bodyPr>
          <a:lstStyle/>
          <a:p>
            <a:pPr marL="0" indent="0">
              <a:buNone/>
            </a:pPr>
            <a:r>
              <a:rPr lang="en-AU" dirty="0"/>
              <a:t>This should be implemented using New-</a:t>
            </a:r>
            <a:r>
              <a:rPr lang="en-AU" dirty="0" err="1"/>
              <a:t>AppLockerPolicy</a:t>
            </a:r>
            <a:endParaRPr lang="en-AU" dirty="0"/>
          </a:p>
          <a:p>
            <a:pPr marL="0" indent="0">
              <a:buNone/>
            </a:pPr>
            <a:endParaRPr lang="en-AU" dirty="0"/>
          </a:p>
          <a:p>
            <a:pPr marL="0" indent="0">
              <a:buNone/>
            </a:pPr>
            <a:r>
              <a:rPr lang="en-AU" dirty="0"/>
              <a:t>After several tests the commands needed such as </a:t>
            </a:r>
          </a:p>
          <a:p>
            <a:pPr marL="0" indent="0">
              <a:buNone/>
            </a:pPr>
            <a:r>
              <a:rPr lang="en-AU" dirty="0"/>
              <a:t>-Action Allow</a:t>
            </a:r>
          </a:p>
          <a:p>
            <a:pPr marL="0" indent="0">
              <a:buNone/>
            </a:pPr>
            <a:r>
              <a:rPr lang="en-AU" dirty="0"/>
              <a:t>Was not recognised in PowerShell so there was no way to implement it at this stage.</a:t>
            </a:r>
          </a:p>
        </p:txBody>
      </p:sp>
    </p:spTree>
    <p:extLst>
      <p:ext uri="{BB962C8B-B14F-4D97-AF65-F5344CB8AC3E}">
        <p14:creationId xmlns:p14="http://schemas.microsoft.com/office/powerpoint/2010/main" val="805348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ECB0E0D-AC1B-4E83-84EA-237BFA2063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D6DCB3B1-E1A7-4510-831B-77C8EFF56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10132A3B-10CF-4EEB-BA1F-A63D2ED61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014E52ED-3C51-46E6-BE4B-14FFAB2C3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2" name="Title 1">
            <a:extLst>
              <a:ext uri="{FF2B5EF4-FFF2-40B4-BE49-F238E27FC236}">
                <a16:creationId xmlns:a16="http://schemas.microsoft.com/office/drawing/2014/main" id="{03C15DE6-607B-8933-00C4-DC84C6FB3C37}"/>
              </a:ext>
            </a:extLst>
          </p:cNvPr>
          <p:cNvSpPr>
            <a:spLocks noGrp="1"/>
          </p:cNvSpPr>
          <p:nvPr>
            <p:ph type="ctrTitle"/>
          </p:nvPr>
        </p:nvSpPr>
        <p:spPr>
          <a:xfrm>
            <a:off x="1478521" y="1480930"/>
            <a:ext cx="5751537" cy="3848521"/>
          </a:xfrm>
        </p:spPr>
        <p:txBody>
          <a:bodyPr anchor="ctr">
            <a:normAutofit/>
          </a:bodyPr>
          <a:lstStyle/>
          <a:p>
            <a:pPr algn="r"/>
            <a:r>
              <a:rPr lang="en-AU" sz="6600"/>
              <a:t>Attack</a:t>
            </a:r>
          </a:p>
        </p:txBody>
      </p:sp>
      <p:cxnSp>
        <p:nvCxnSpPr>
          <p:cNvPr id="13" name="Straight Connector 12">
            <a:extLst>
              <a:ext uri="{FF2B5EF4-FFF2-40B4-BE49-F238E27FC236}">
                <a16:creationId xmlns:a16="http://schemas.microsoft.com/office/drawing/2014/main" id="{6116DDC6-8F07-46CC-8751-E5C9346B2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74964" y="2388358"/>
            <a:ext cx="0" cy="1856096"/>
          </a:xfrm>
          <a:prstGeom prst="line">
            <a:avLst/>
          </a:prstGeom>
          <a:ln w="25400"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495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97636-1B7D-9A52-8798-5A175F4B583E}"/>
              </a:ext>
            </a:extLst>
          </p:cNvPr>
          <p:cNvSpPr>
            <a:spLocks noGrp="1"/>
          </p:cNvSpPr>
          <p:nvPr>
            <p:ph type="title"/>
          </p:nvPr>
        </p:nvSpPr>
        <p:spPr>
          <a:xfrm>
            <a:off x="1371600" y="685800"/>
            <a:ext cx="9601200" cy="1485900"/>
          </a:xfrm>
        </p:spPr>
        <p:txBody>
          <a:bodyPr>
            <a:normAutofit/>
          </a:bodyPr>
          <a:lstStyle/>
          <a:p>
            <a:r>
              <a:rPr lang="en-AU" dirty="0"/>
              <a:t>BumbleBee</a:t>
            </a:r>
          </a:p>
        </p:txBody>
      </p:sp>
      <p:graphicFrame>
        <p:nvGraphicFramePr>
          <p:cNvPr id="5" name="Content Placeholder 2">
            <a:extLst>
              <a:ext uri="{FF2B5EF4-FFF2-40B4-BE49-F238E27FC236}">
                <a16:creationId xmlns:a16="http://schemas.microsoft.com/office/drawing/2014/main" id="{E293D955-709D-89C3-9B70-A8F23DE533B8}"/>
              </a:ext>
            </a:extLst>
          </p:cNvPr>
          <p:cNvGraphicFramePr>
            <a:graphicFrameLocks noGrp="1"/>
          </p:cNvGraphicFramePr>
          <p:nvPr>
            <p:ph idx="1"/>
            <p:extLst>
              <p:ext uri="{D42A27DB-BD31-4B8C-83A1-F6EECF244321}">
                <p14:modId xmlns:p14="http://schemas.microsoft.com/office/powerpoint/2010/main" val="3162388689"/>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6363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735E52-32F5-D5F6-30B8-D5AEC665DB88}"/>
              </a:ext>
            </a:extLst>
          </p:cNvPr>
          <p:cNvSpPr>
            <a:spLocks noGrp="1"/>
          </p:cNvSpPr>
          <p:nvPr>
            <p:ph type="title"/>
          </p:nvPr>
        </p:nvSpPr>
        <p:spPr>
          <a:xfrm>
            <a:off x="640080" y="639704"/>
            <a:ext cx="3299579" cy="5577840"/>
          </a:xfrm>
        </p:spPr>
        <p:txBody>
          <a:bodyPr anchor="ctr">
            <a:normAutofit/>
          </a:bodyPr>
          <a:lstStyle/>
          <a:p>
            <a:pPr algn="ctr"/>
            <a:r>
              <a:rPr lang="en-AU" dirty="0"/>
              <a:t>BumbleBee</a:t>
            </a:r>
          </a:p>
        </p:txBody>
      </p:sp>
      <p:graphicFrame>
        <p:nvGraphicFramePr>
          <p:cNvPr id="5" name="Content Placeholder 2">
            <a:extLst>
              <a:ext uri="{FF2B5EF4-FFF2-40B4-BE49-F238E27FC236}">
                <a16:creationId xmlns:a16="http://schemas.microsoft.com/office/drawing/2014/main" id="{A227D860-CD91-5705-0A04-AC153CE92720}"/>
              </a:ext>
            </a:extLst>
          </p:cNvPr>
          <p:cNvGraphicFramePr>
            <a:graphicFrameLocks noGrp="1"/>
          </p:cNvGraphicFramePr>
          <p:nvPr>
            <p:ph idx="1"/>
            <p:extLst>
              <p:ext uri="{D42A27DB-BD31-4B8C-83A1-F6EECF244321}">
                <p14:modId xmlns:p14="http://schemas.microsoft.com/office/powerpoint/2010/main" val="751494024"/>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7455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C9C6B-B1D1-2E5F-2C96-0DB2FBA04463}"/>
              </a:ext>
            </a:extLst>
          </p:cNvPr>
          <p:cNvSpPr>
            <a:spLocks noGrp="1"/>
          </p:cNvSpPr>
          <p:nvPr>
            <p:ph type="title"/>
          </p:nvPr>
        </p:nvSpPr>
        <p:spPr/>
        <p:txBody>
          <a:bodyPr/>
          <a:lstStyle/>
          <a:p>
            <a:r>
              <a:rPr lang="en-AU" dirty="0"/>
              <a:t>Rational</a:t>
            </a:r>
          </a:p>
        </p:txBody>
      </p:sp>
      <p:sp>
        <p:nvSpPr>
          <p:cNvPr id="3" name="Content Placeholder 2">
            <a:extLst>
              <a:ext uri="{FF2B5EF4-FFF2-40B4-BE49-F238E27FC236}">
                <a16:creationId xmlns:a16="http://schemas.microsoft.com/office/drawing/2014/main" id="{42FEAAA6-77B0-B858-FADA-A89D1D8EF871}"/>
              </a:ext>
            </a:extLst>
          </p:cNvPr>
          <p:cNvSpPr>
            <a:spLocks noGrp="1"/>
          </p:cNvSpPr>
          <p:nvPr>
            <p:ph idx="1"/>
          </p:nvPr>
        </p:nvSpPr>
        <p:spPr/>
        <p:txBody>
          <a:bodyPr/>
          <a:lstStyle/>
          <a:p>
            <a:r>
              <a:rPr lang="en-AU" sz="1800" dirty="0">
                <a:effectLst/>
                <a:latin typeface="Calibri" panose="020F0502020204030204" pitchFamily="34" charset="0"/>
                <a:ea typeface="Calibri" panose="020F0502020204030204" pitchFamily="34" charset="0"/>
                <a:cs typeface="Times New Roman" panose="02020603050405020304" pitchFamily="18" charset="0"/>
              </a:rPr>
              <a:t>There is a large number of sub/techniques that can be used by the BumbleBee software, a few of those techniques are more important than others. The simplest way to find these key techniques is to ask, “If this technique is no longer used can the software still be successful”. The following techniques are all required for the software and it will not function without them.</a:t>
            </a:r>
          </a:p>
          <a:p>
            <a:endParaRPr lang="en-AU" dirty="0"/>
          </a:p>
        </p:txBody>
      </p:sp>
    </p:spTree>
    <p:extLst>
      <p:ext uri="{BB962C8B-B14F-4D97-AF65-F5344CB8AC3E}">
        <p14:creationId xmlns:p14="http://schemas.microsoft.com/office/powerpoint/2010/main" val="290253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DBBEA-375C-E766-4352-3E4A62F0E23B}"/>
              </a:ext>
            </a:extLst>
          </p:cNvPr>
          <p:cNvSpPr>
            <a:spLocks noGrp="1"/>
          </p:cNvSpPr>
          <p:nvPr>
            <p:ph type="title"/>
          </p:nvPr>
        </p:nvSpPr>
        <p:spPr/>
        <p:txBody>
          <a:bodyPr>
            <a:normAutofit/>
          </a:bodyPr>
          <a:lstStyle/>
          <a:p>
            <a:r>
              <a:rPr lang="en-AU" dirty="0"/>
              <a:t>T1047 – Windows Management Instrumentation</a:t>
            </a:r>
          </a:p>
        </p:txBody>
      </p:sp>
      <p:sp>
        <p:nvSpPr>
          <p:cNvPr id="3" name="Content Placeholder 2">
            <a:extLst>
              <a:ext uri="{FF2B5EF4-FFF2-40B4-BE49-F238E27FC236}">
                <a16:creationId xmlns:a16="http://schemas.microsoft.com/office/drawing/2014/main" id="{7541BF8A-FC88-1316-E74B-39849384AF8F}"/>
              </a:ext>
            </a:extLst>
          </p:cNvPr>
          <p:cNvSpPr>
            <a:spLocks noGrp="1"/>
          </p:cNvSpPr>
          <p:nvPr>
            <p:ph idx="1"/>
          </p:nvPr>
        </p:nvSpPr>
        <p:spPr/>
        <p:txBody>
          <a:bodyPr/>
          <a:lstStyle/>
          <a:p>
            <a:r>
              <a:rPr lang="en-AU" sz="1800" dirty="0">
                <a:effectLst/>
                <a:latin typeface="Calibri" panose="020F0502020204030204" pitchFamily="34" charset="0"/>
                <a:ea typeface="Calibri" panose="020F0502020204030204" pitchFamily="34" charset="0"/>
                <a:cs typeface="Times New Roman" panose="02020603050405020304" pitchFamily="18" charset="0"/>
              </a:rPr>
              <a:t>All malicious software requires a form of execution. WMI is a feature that gives environment access both locally and remotely. This means it can give attackers a way to execute the malicious files on target machines remotely. Without this technique BumbleBee could sit idle on a machine and cause no harm as nothing will be executed. </a:t>
            </a:r>
          </a:p>
          <a:p>
            <a:endParaRPr lang="en-AU" dirty="0"/>
          </a:p>
        </p:txBody>
      </p:sp>
    </p:spTree>
    <p:extLst>
      <p:ext uri="{BB962C8B-B14F-4D97-AF65-F5344CB8AC3E}">
        <p14:creationId xmlns:p14="http://schemas.microsoft.com/office/powerpoint/2010/main" val="4199751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9"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30"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32" name="Rectangle 31">
            <a:extLst>
              <a:ext uri="{FF2B5EF4-FFF2-40B4-BE49-F238E27FC236}">
                <a16:creationId xmlns:a16="http://schemas.microsoft.com/office/drawing/2014/main" id="{9ECB0E0D-AC1B-4E83-84EA-237BFA2063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D6DCB3B1-E1A7-4510-831B-77C8EFF56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35" name="Freeform 6">
              <a:extLst>
                <a:ext uri="{FF2B5EF4-FFF2-40B4-BE49-F238E27FC236}">
                  <a16:creationId xmlns:a16="http://schemas.microsoft.com/office/drawing/2014/main" id="{10132A3B-10CF-4EEB-BA1F-A63D2ED61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36" name="Freeform 6">
              <a:extLst>
                <a:ext uri="{FF2B5EF4-FFF2-40B4-BE49-F238E27FC236}">
                  <a16:creationId xmlns:a16="http://schemas.microsoft.com/office/drawing/2014/main" id="{014E52ED-3C51-46E6-BE4B-14FFAB2C3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2" name="Title 1">
            <a:extLst>
              <a:ext uri="{FF2B5EF4-FFF2-40B4-BE49-F238E27FC236}">
                <a16:creationId xmlns:a16="http://schemas.microsoft.com/office/drawing/2014/main" id="{B206D541-86D7-58CD-59C4-9B07C136BFA2}"/>
              </a:ext>
            </a:extLst>
          </p:cNvPr>
          <p:cNvSpPr>
            <a:spLocks noGrp="1"/>
          </p:cNvSpPr>
          <p:nvPr>
            <p:ph type="title"/>
          </p:nvPr>
        </p:nvSpPr>
        <p:spPr>
          <a:xfrm>
            <a:off x="1478521" y="1480930"/>
            <a:ext cx="5751537" cy="3848521"/>
          </a:xfrm>
        </p:spPr>
        <p:txBody>
          <a:bodyPr vert="horz" lIns="91440" tIns="45720" rIns="91440" bIns="45720" rtlCol="0" anchor="ctr">
            <a:normAutofit/>
          </a:bodyPr>
          <a:lstStyle/>
          <a:p>
            <a:pPr algn="r"/>
            <a:r>
              <a:rPr lang="en-US" sz="6600" cap="all"/>
              <a:t>CIS 9.2</a:t>
            </a:r>
          </a:p>
        </p:txBody>
      </p:sp>
      <p:cxnSp>
        <p:nvCxnSpPr>
          <p:cNvPr id="38" name="Straight Connector 37">
            <a:extLst>
              <a:ext uri="{FF2B5EF4-FFF2-40B4-BE49-F238E27FC236}">
                <a16:creationId xmlns:a16="http://schemas.microsoft.com/office/drawing/2014/main" id="{6116DDC6-8F07-46CC-8751-E5C9346B2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74964" y="2388358"/>
            <a:ext cx="0" cy="1856096"/>
          </a:xfrm>
          <a:prstGeom prst="line">
            <a:avLst/>
          </a:prstGeom>
          <a:ln w="25400"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3504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DBBEA-375C-E766-4352-3E4A62F0E23B}"/>
              </a:ext>
            </a:extLst>
          </p:cNvPr>
          <p:cNvSpPr>
            <a:spLocks noGrp="1"/>
          </p:cNvSpPr>
          <p:nvPr>
            <p:ph type="title"/>
          </p:nvPr>
        </p:nvSpPr>
        <p:spPr/>
        <p:txBody>
          <a:bodyPr>
            <a:normAutofit/>
          </a:bodyPr>
          <a:lstStyle/>
          <a:p>
            <a:pPr lvl="0"/>
            <a:r>
              <a:rPr lang="en-AU" dirty="0"/>
              <a:t>T1566 – Phishing</a:t>
            </a:r>
            <a:endParaRPr lang="en-US" dirty="0"/>
          </a:p>
        </p:txBody>
      </p:sp>
      <p:sp>
        <p:nvSpPr>
          <p:cNvPr id="3" name="Content Placeholder 2">
            <a:extLst>
              <a:ext uri="{FF2B5EF4-FFF2-40B4-BE49-F238E27FC236}">
                <a16:creationId xmlns:a16="http://schemas.microsoft.com/office/drawing/2014/main" id="{7541BF8A-FC88-1316-E74B-39849384AF8F}"/>
              </a:ext>
            </a:extLst>
          </p:cNvPr>
          <p:cNvSpPr>
            <a:spLocks noGrp="1"/>
          </p:cNvSpPr>
          <p:nvPr>
            <p:ph idx="1"/>
          </p:nvPr>
        </p:nvSpPr>
        <p:spPr/>
        <p:txBody>
          <a:bodyPr/>
          <a:lstStyle/>
          <a:p>
            <a:r>
              <a:rPr lang="en-AU" sz="1800" dirty="0">
                <a:effectLst/>
                <a:latin typeface="Calibri" panose="020F0502020204030204" pitchFamily="34" charset="0"/>
                <a:ea typeface="Calibri" panose="020F0502020204030204" pitchFamily="34" charset="0"/>
                <a:cs typeface="Times New Roman" panose="02020603050405020304" pitchFamily="18" charset="0"/>
              </a:rPr>
              <a:t>BumbleBee uses two of the sub techniques withing T1566 however I will group them in one as they serve the same purpose of phishing just different scenarios. T1566.001, spearphishing attachment and T1566.002 which is in simple terms having a malicious file attached to the email, spearphishing link which is similar to the prior mention sub technique except a link is used instead of an attachment, are the two sub techniques that are used by the software. I have selected these sub techniques as examples for how the software can arrive on the target machine, there are other sub techniques that may also be used. BumbleBee requires the target computer/network to run the software in some way or another. Phishing is one of the possible methods of achieving this, if the software never arrives at the target, it cannot be run.</a:t>
            </a:r>
          </a:p>
          <a:p>
            <a:endParaRPr lang="en-AU" dirty="0"/>
          </a:p>
        </p:txBody>
      </p:sp>
    </p:spTree>
    <p:extLst>
      <p:ext uri="{BB962C8B-B14F-4D97-AF65-F5344CB8AC3E}">
        <p14:creationId xmlns:p14="http://schemas.microsoft.com/office/powerpoint/2010/main" val="568304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DBBEA-375C-E766-4352-3E4A62F0E23B}"/>
              </a:ext>
            </a:extLst>
          </p:cNvPr>
          <p:cNvSpPr>
            <a:spLocks noGrp="1"/>
          </p:cNvSpPr>
          <p:nvPr>
            <p:ph type="title"/>
          </p:nvPr>
        </p:nvSpPr>
        <p:spPr/>
        <p:txBody>
          <a:bodyPr>
            <a:normAutofit fontScale="90000"/>
          </a:bodyPr>
          <a:lstStyle/>
          <a:p>
            <a:pPr lvl="0"/>
            <a:r>
              <a:rPr lang="en-US" dirty="0"/>
              <a:t>T1548.002 – Abuse Elevation Control Mechanism: Bypass User Account Control</a:t>
            </a:r>
          </a:p>
        </p:txBody>
      </p:sp>
      <p:sp>
        <p:nvSpPr>
          <p:cNvPr id="3" name="Content Placeholder 2">
            <a:extLst>
              <a:ext uri="{FF2B5EF4-FFF2-40B4-BE49-F238E27FC236}">
                <a16:creationId xmlns:a16="http://schemas.microsoft.com/office/drawing/2014/main" id="{7541BF8A-FC88-1316-E74B-39849384AF8F}"/>
              </a:ext>
            </a:extLst>
          </p:cNvPr>
          <p:cNvSpPr>
            <a:spLocks noGrp="1"/>
          </p:cNvSpPr>
          <p:nvPr>
            <p:ph idx="1"/>
          </p:nvPr>
        </p:nvSpPr>
        <p:spPr/>
        <p:txBody>
          <a:bodyPr/>
          <a:lstStyle/>
          <a:p>
            <a:r>
              <a:rPr lang="en-AU" sz="1800" dirty="0">
                <a:effectLst/>
                <a:latin typeface="Calibri" panose="020F0502020204030204" pitchFamily="34" charset="0"/>
                <a:ea typeface="Calibri" panose="020F0502020204030204" pitchFamily="34" charset="0"/>
                <a:cs typeface="Times New Roman" panose="02020603050405020304" pitchFamily="18" charset="0"/>
              </a:rPr>
              <a:t>When attacks occur on systems a lot of the software/scripts used may require administrator permission to run successfully. This can potentially stop an attack in its tracks if the user does not have that permission or simply clicks no if they do. This would be the case of BumbleBee, but to avoid this BumbleBee uses T1548.002. Without the use of this sub technique attacks would likely be stopped before anything can be run on the target machine.</a:t>
            </a:r>
          </a:p>
          <a:p>
            <a:endParaRPr lang="en-AU" dirty="0"/>
          </a:p>
        </p:txBody>
      </p:sp>
    </p:spTree>
    <p:extLst>
      <p:ext uri="{BB962C8B-B14F-4D97-AF65-F5344CB8AC3E}">
        <p14:creationId xmlns:p14="http://schemas.microsoft.com/office/powerpoint/2010/main" val="221537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DBBEA-375C-E766-4352-3E4A62F0E23B}"/>
              </a:ext>
            </a:extLst>
          </p:cNvPr>
          <p:cNvSpPr>
            <a:spLocks noGrp="1"/>
          </p:cNvSpPr>
          <p:nvPr>
            <p:ph type="title"/>
          </p:nvPr>
        </p:nvSpPr>
        <p:spPr/>
        <p:txBody>
          <a:bodyPr>
            <a:normAutofit/>
          </a:bodyPr>
          <a:lstStyle/>
          <a:p>
            <a:pPr lvl="0"/>
            <a:r>
              <a:rPr lang="fr-FR" dirty="0"/>
              <a:t>T1041 – Exfiltration Over C2 Channel</a:t>
            </a:r>
            <a:endParaRPr lang="en-US" dirty="0"/>
          </a:p>
        </p:txBody>
      </p:sp>
      <p:sp>
        <p:nvSpPr>
          <p:cNvPr id="3" name="Content Placeholder 2">
            <a:extLst>
              <a:ext uri="{FF2B5EF4-FFF2-40B4-BE49-F238E27FC236}">
                <a16:creationId xmlns:a16="http://schemas.microsoft.com/office/drawing/2014/main" id="{7541BF8A-FC88-1316-E74B-39849384AF8F}"/>
              </a:ext>
            </a:extLst>
          </p:cNvPr>
          <p:cNvSpPr>
            <a:spLocks noGrp="1"/>
          </p:cNvSpPr>
          <p:nvPr>
            <p:ph idx="1"/>
          </p:nvPr>
        </p:nvSpPr>
        <p:spPr/>
        <p:txBody>
          <a:bodyPr/>
          <a:lstStyle/>
          <a:p>
            <a:r>
              <a:rPr lang="en-AU" sz="2000" dirty="0">
                <a:effectLst/>
                <a:latin typeface="Calibri" panose="020F0502020204030204" pitchFamily="34" charset="0"/>
                <a:ea typeface="Calibri" panose="020F0502020204030204" pitchFamily="34" charset="0"/>
                <a:cs typeface="Times New Roman" panose="02020603050405020304" pitchFamily="18" charset="0"/>
              </a:rPr>
              <a:t>This technique is used to exfiltrate the data that has been stolen by attackers. The stolen data is returned to the attacker over the ‘C2’ channel. This is a communication channel which is usually hidden so systems cannot see it. This technique is important to BumbleBee as one of the primary goals of the software is to allow ransomware, so a channel for communication gives the attacker a way to retrieve the stolen information. If the software cannot communicate back the stolen data or send commands to run over the channel, then the software will not achieve its goal.</a:t>
            </a:r>
          </a:p>
          <a:p>
            <a:endParaRPr lang="en-AU" dirty="0"/>
          </a:p>
        </p:txBody>
      </p:sp>
    </p:spTree>
    <p:extLst>
      <p:ext uri="{BB962C8B-B14F-4D97-AF65-F5344CB8AC3E}">
        <p14:creationId xmlns:p14="http://schemas.microsoft.com/office/powerpoint/2010/main" val="2045176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DBBEA-375C-E766-4352-3E4A62F0E23B}"/>
              </a:ext>
            </a:extLst>
          </p:cNvPr>
          <p:cNvSpPr>
            <a:spLocks noGrp="1"/>
          </p:cNvSpPr>
          <p:nvPr>
            <p:ph type="title"/>
          </p:nvPr>
        </p:nvSpPr>
        <p:spPr/>
        <p:txBody>
          <a:bodyPr>
            <a:normAutofit/>
          </a:bodyPr>
          <a:lstStyle/>
          <a:p>
            <a:pPr lvl="0"/>
            <a:r>
              <a:rPr lang="en-US" dirty="0"/>
              <a:t>T1053.005 – Scheduled Task/Job: Scheduled Task</a:t>
            </a:r>
          </a:p>
        </p:txBody>
      </p:sp>
      <p:sp>
        <p:nvSpPr>
          <p:cNvPr id="3" name="Content Placeholder 2">
            <a:extLst>
              <a:ext uri="{FF2B5EF4-FFF2-40B4-BE49-F238E27FC236}">
                <a16:creationId xmlns:a16="http://schemas.microsoft.com/office/drawing/2014/main" id="{7541BF8A-FC88-1316-E74B-39849384AF8F}"/>
              </a:ext>
            </a:extLst>
          </p:cNvPr>
          <p:cNvSpPr>
            <a:spLocks noGrp="1"/>
          </p:cNvSpPr>
          <p:nvPr>
            <p:ph idx="1"/>
          </p:nvPr>
        </p:nvSpPr>
        <p:spPr/>
        <p:txBody>
          <a:bodyPr/>
          <a:lstStyle/>
          <a:p>
            <a:r>
              <a:rPr lang="en-AU" sz="1800" dirty="0">
                <a:effectLst/>
                <a:latin typeface="Calibri" panose="020F0502020204030204" pitchFamily="34" charset="0"/>
                <a:ea typeface="Calibri" panose="020F0502020204030204" pitchFamily="34" charset="0"/>
                <a:cs typeface="Times New Roman" panose="02020603050405020304" pitchFamily="18" charset="0"/>
              </a:rPr>
              <a:t>The purpose of BumbleBee is to install and execute additional software and commands down the track after it has infected a system using WMI and the previous mentioned techniques. To achieve this some form of persistence needs to be secured. BumbleBee uses Scheduled Tasks to establish persistence. Without this sub technique no additional payloads could be executed or delivered after the initial delivery of BumbleBee.</a:t>
            </a:r>
          </a:p>
          <a:p>
            <a:endParaRPr lang="en-AU" dirty="0"/>
          </a:p>
        </p:txBody>
      </p:sp>
    </p:spTree>
    <p:extLst>
      <p:ext uri="{BB962C8B-B14F-4D97-AF65-F5344CB8AC3E}">
        <p14:creationId xmlns:p14="http://schemas.microsoft.com/office/powerpoint/2010/main" val="3604911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ECB0E0D-AC1B-4E83-84EA-237BFA2063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D6DCB3B1-E1A7-4510-831B-77C8EFF56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10132A3B-10CF-4EEB-BA1F-A63D2ED61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014E52ED-3C51-46E6-BE4B-14FFAB2C3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2" name="Title 1">
            <a:extLst>
              <a:ext uri="{FF2B5EF4-FFF2-40B4-BE49-F238E27FC236}">
                <a16:creationId xmlns:a16="http://schemas.microsoft.com/office/drawing/2014/main" id="{AF134BD0-57D4-688E-41AD-1EA8EACAED83}"/>
              </a:ext>
            </a:extLst>
          </p:cNvPr>
          <p:cNvSpPr>
            <a:spLocks noGrp="1"/>
          </p:cNvSpPr>
          <p:nvPr>
            <p:ph type="ctrTitle"/>
          </p:nvPr>
        </p:nvSpPr>
        <p:spPr>
          <a:xfrm>
            <a:off x="1478521" y="1480930"/>
            <a:ext cx="5751537" cy="3848521"/>
          </a:xfrm>
        </p:spPr>
        <p:txBody>
          <a:bodyPr anchor="ctr">
            <a:normAutofit/>
          </a:bodyPr>
          <a:lstStyle/>
          <a:p>
            <a:pPr algn="r"/>
            <a:r>
              <a:rPr lang="en-AU" sz="6600"/>
              <a:t>Emulation</a:t>
            </a:r>
          </a:p>
        </p:txBody>
      </p:sp>
      <p:cxnSp>
        <p:nvCxnSpPr>
          <p:cNvPr id="13" name="Straight Connector 12">
            <a:extLst>
              <a:ext uri="{FF2B5EF4-FFF2-40B4-BE49-F238E27FC236}">
                <a16:creationId xmlns:a16="http://schemas.microsoft.com/office/drawing/2014/main" id="{6116DDC6-8F07-46CC-8751-E5C9346B2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74964" y="2388358"/>
            <a:ext cx="0" cy="1856096"/>
          </a:xfrm>
          <a:prstGeom prst="line">
            <a:avLst/>
          </a:prstGeom>
          <a:ln w="25400"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3345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2283EB-1DD0-863F-2A7A-CA6739A31772}"/>
              </a:ext>
            </a:extLst>
          </p:cNvPr>
          <p:cNvSpPr>
            <a:spLocks noGrp="1"/>
          </p:cNvSpPr>
          <p:nvPr>
            <p:ph type="title"/>
          </p:nvPr>
        </p:nvSpPr>
        <p:spPr>
          <a:xfrm>
            <a:off x="3363864" y="685800"/>
            <a:ext cx="7705164" cy="1485900"/>
          </a:xfrm>
        </p:spPr>
        <p:txBody>
          <a:bodyPr vert="horz" lIns="91440" tIns="45720" rIns="91440" bIns="45720" rtlCol="0" anchor="t">
            <a:normAutofit/>
          </a:bodyPr>
          <a:lstStyle/>
          <a:p>
            <a:r>
              <a:rPr lang="en-US"/>
              <a:t>Attack Detection</a:t>
            </a:r>
          </a:p>
        </p:txBody>
      </p:sp>
      <p:sp>
        <p:nvSpPr>
          <p:cNvPr id="18" name="Rectangle 17">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3CAC7DB1-B924-C9CD-4CC4-5226D532FEE2}"/>
              </a:ext>
            </a:extLst>
          </p:cNvPr>
          <p:cNvSpPr txBox="1"/>
          <p:nvPr/>
        </p:nvSpPr>
        <p:spPr>
          <a:xfrm>
            <a:off x="3363864" y="2286000"/>
            <a:ext cx="7705164" cy="3581400"/>
          </a:xfrm>
          <a:prstGeom prst="rect">
            <a:avLst/>
          </a:prstGeom>
        </p:spPr>
        <p:txBody>
          <a:bodyPr vert="horz" lIns="91440" tIns="45720" rIns="91440" bIns="45720" rtlCol="0">
            <a:normAutofit/>
          </a:bodyPr>
          <a:lstStyle/>
          <a:p>
            <a:pPr indent="-384048" defTabSz="914400">
              <a:lnSpc>
                <a:spcPct val="94000"/>
              </a:lnSpc>
              <a:spcAft>
                <a:spcPts val="200"/>
              </a:spcAft>
              <a:buFont typeface="Franklin Gothic Book" panose="020B0503020102020204" pitchFamily="34" charset="0"/>
            </a:pPr>
            <a:r>
              <a:rPr lang="en-US" sz="1700">
                <a:solidFill>
                  <a:schemeClr val="tx2"/>
                </a:solidFill>
                <a:effectLst/>
              </a:rPr>
              <a:t>&lt;rule id="115001" level="10"&gt;</a:t>
            </a:r>
          </a:p>
          <a:p>
            <a:pPr indent="-384048" defTabSz="914400">
              <a:lnSpc>
                <a:spcPct val="94000"/>
              </a:lnSpc>
              <a:spcAft>
                <a:spcPts val="200"/>
              </a:spcAft>
              <a:buFont typeface="Franklin Gothic Book" panose="020B0503020102020204" pitchFamily="34" charset="0"/>
            </a:pPr>
            <a:r>
              <a:rPr lang="en-US" sz="1700">
                <a:solidFill>
                  <a:schemeClr val="tx2"/>
                </a:solidFill>
                <a:effectLst/>
              </a:rPr>
              <a:t>&lt;if_group&gt;windows&lt;/if_group&gt;</a:t>
            </a:r>
          </a:p>
          <a:p>
            <a:pPr indent="-384048" defTabSz="914400">
              <a:lnSpc>
                <a:spcPct val="94000"/>
              </a:lnSpc>
              <a:spcAft>
                <a:spcPts val="200"/>
              </a:spcAft>
              <a:buFont typeface="Franklin Gothic Book" panose="020B0503020102020204" pitchFamily="34" charset="0"/>
            </a:pPr>
            <a:r>
              <a:rPr lang="en-US" sz="1700">
                <a:solidFill>
                  <a:schemeClr val="tx2"/>
                </a:solidFill>
                <a:effectLst/>
              </a:rPr>
              <a:t>&lt;field name="win.eventdata.ruleName"</a:t>
            </a:r>
          </a:p>
          <a:p>
            <a:pPr indent="-384048" defTabSz="914400">
              <a:lnSpc>
                <a:spcPct val="94000"/>
              </a:lnSpc>
              <a:spcAft>
                <a:spcPts val="200"/>
              </a:spcAft>
              <a:buFont typeface="Franklin Gothic Book" panose="020B0503020102020204" pitchFamily="34" charset="0"/>
            </a:pPr>
            <a:r>
              <a:rPr lang="en-US" sz="1700">
                <a:solidFill>
                  <a:schemeClr val="tx2"/>
                </a:solidFill>
                <a:effectLst/>
              </a:rPr>
              <a:t>type="pcre2"&gt;technique_id=T1047&lt;/field&gt;</a:t>
            </a:r>
          </a:p>
          <a:p>
            <a:pPr indent="-384048" defTabSz="914400">
              <a:lnSpc>
                <a:spcPct val="94000"/>
              </a:lnSpc>
              <a:spcAft>
                <a:spcPts val="200"/>
              </a:spcAft>
              <a:buFont typeface="Franklin Gothic Book" panose="020B0503020102020204" pitchFamily="34" charset="0"/>
            </a:pPr>
            <a:r>
              <a:rPr lang="en-US" sz="1700">
                <a:solidFill>
                  <a:schemeClr val="tx2"/>
                </a:solidFill>
                <a:effectLst/>
              </a:rPr>
              <a:t>&lt;description&gt;WMI execution on $(win.system.computer)&lt;/description&gt;</a:t>
            </a:r>
          </a:p>
          <a:p>
            <a:pPr indent="-384048" defTabSz="914400">
              <a:lnSpc>
                <a:spcPct val="94000"/>
              </a:lnSpc>
              <a:spcAft>
                <a:spcPts val="200"/>
              </a:spcAft>
              <a:buFont typeface="Franklin Gothic Book" panose="020B0503020102020204" pitchFamily="34" charset="0"/>
            </a:pPr>
            <a:r>
              <a:rPr lang="en-US" sz="1700">
                <a:solidFill>
                  <a:schemeClr val="tx2"/>
                </a:solidFill>
                <a:effectLst/>
              </a:rPr>
              <a:t>&lt;field name="win.eventdata.originalFileName" negate="yes" type="pcre2"&gt;.*Wmiprvse.exe&lt;/field&gt;</a:t>
            </a:r>
          </a:p>
          <a:p>
            <a:pPr indent="-384048" defTabSz="914400">
              <a:lnSpc>
                <a:spcPct val="94000"/>
              </a:lnSpc>
              <a:spcAft>
                <a:spcPts val="200"/>
              </a:spcAft>
              <a:buFont typeface="Franklin Gothic Book" panose="020B0503020102020204" pitchFamily="34" charset="0"/>
            </a:pPr>
            <a:r>
              <a:rPr lang="en-US" sz="1700">
                <a:solidFill>
                  <a:schemeClr val="tx2"/>
                </a:solidFill>
                <a:effectLst/>
              </a:rPr>
              <a:t>&lt;field name="win.eventdata.originalFileName" negate="yes" type="pcre2"&gt;.*wmiutils.dll&lt;/field&gt;</a:t>
            </a:r>
          </a:p>
          <a:p>
            <a:pPr indent="-384048" defTabSz="914400">
              <a:lnSpc>
                <a:spcPct val="94000"/>
              </a:lnSpc>
              <a:spcAft>
                <a:spcPts val="200"/>
              </a:spcAft>
              <a:buFont typeface="Franklin Gothic Book" panose="020B0503020102020204" pitchFamily="34" charset="0"/>
            </a:pPr>
            <a:r>
              <a:rPr lang="en-US" sz="1700">
                <a:solidFill>
                  <a:schemeClr val="tx2"/>
                </a:solidFill>
                <a:effectLst/>
              </a:rPr>
              <a:t>&lt;mitre&gt;</a:t>
            </a:r>
          </a:p>
          <a:p>
            <a:pPr indent="-384048" defTabSz="914400">
              <a:lnSpc>
                <a:spcPct val="94000"/>
              </a:lnSpc>
              <a:spcAft>
                <a:spcPts val="200"/>
              </a:spcAft>
              <a:buFont typeface="Franklin Gothic Book" panose="020B0503020102020204" pitchFamily="34" charset="0"/>
            </a:pPr>
            <a:r>
              <a:rPr lang="en-US" sz="1700">
                <a:solidFill>
                  <a:schemeClr val="tx2"/>
                </a:solidFill>
                <a:effectLst/>
              </a:rPr>
              <a:t>&lt;id&gt;T1047&lt;/id&gt;</a:t>
            </a:r>
          </a:p>
          <a:p>
            <a:pPr indent="-384048" defTabSz="914400">
              <a:lnSpc>
                <a:spcPct val="94000"/>
              </a:lnSpc>
              <a:spcAft>
                <a:spcPts val="200"/>
              </a:spcAft>
              <a:buFont typeface="Franklin Gothic Book" panose="020B0503020102020204" pitchFamily="34" charset="0"/>
            </a:pPr>
            <a:r>
              <a:rPr lang="en-US" sz="1700">
                <a:solidFill>
                  <a:schemeClr val="tx2"/>
                </a:solidFill>
                <a:effectLst/>
              </a:rPr>
              <a:t>&lt;/mitre&gt;</a:t>
            </a:r>
          </a:p>
          <a:p>
            <a:pPr indent="-384048" defTabSz="914400">
              <a:lnSpc>
                <a:spcPct val="94000"/>
              </a:lnSpc>
              <a:spcAft>
                <a:spcPts val="200"/>
              </a:spcAft>
              <a:buFont typeface="Franklin Gothic Book" panose="020B0503020102020204" pitchFamily="34" charset="0"/>
            </a:pPr>
            <a:r>
              <a:rPr lang="en-US" sz="1700">
                <a:solidFill>
                  <a:schemeClr val="tx2"/>
                </a:solidFill>
                <a:effectLst/>
              </a:rPr>
              <a:t>&lt;/rule&gt;</a:t>
            </a:r>
          </a:p>
        </p:txBody>
      </p:sp>
    </p:spTree>
    <p:extLst>
      <p:ext uri="{BB962C8B-B14F-4D97-AF65-F5344CB8AC3E}">
        <p14:creationId xmlns:p14="http://schemas.microsoft.com/office/powerpoint/2010/main" val="1887157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05C91-6C98-7195-EF9E-6BF83F7F73EC}"/>
              </a:ext>
            </a:extLst>
          </p:cNvPr>
          <p:cNvSpPr>
            <a:spLocks noGrp="1"/>
          </p:cNvSpPr>
          <p:nvPr>
            <p:ph type="title"/>
          </p:nvPr>
        </p:nvSpPr>
        <p:spPr/>
        <p:txBody>
          <a:bodyPr/>
          <a:lstStyle/>
          <a:p>
            <a:r>
              <a:rPr lang="en-AU" dirty="0"/>
              <a:t>Detection – T1047</a:t>
            </a:r>
          </a:p>
        </p:txBody>
      </p:sp>
      <p:pic>
        <p:nvPicPr>
          <p:cNvPr id="5" name="Picture 4" descr="A screenshot of a computer&#10;&#10;Description automatically generated with medium confidence">
            <a:extLst>
              <a:ext uri="{FF2B5EF4-FFF2-40B4-BE49-F238E27FC236}">
                <a16:creationId xmlns:a16="http://schemas.microsoft.com/office/drawing/2014/main" id="{80E7467B-B7B8-37BC-7B6D-7CA2DE46C428}"/>
              </a:ext>
            </a:extLst>
          </p:cNvPr>
          <p:cNvPicPr>
            <a:picLocks noChangeAspect="1"/>
          </p:cNvPicPr>
          <p:nvPr/>
        </p:nvPicPr>
        <p:blipFill>
          <a:blip r:embed="rId2"/>
          <a:stretch>
            <a:fillRect/>
          </a:stretch>
        </p:blipFill>
        <p:spPr>
          <a:xfrm>
            <a:off x="808990" y="1860616"/>
            <a:ext cx="10726420" cy="4503943"/>
          </a:xfrm>
          <a:prstGeom prst="rect">
            <a:avLst/>
          </a:prstGeom>
        </p:spPr>
      </p:pic>
    </p:spTree>
    <p:extLst>
      <p:ext uri="{BB962C8B-B14F-4D97-AF65-F5344CB8AC3E}">
        <p14:creationId xmlns:p14="http://schemas.microsoft.com/office/powerpoint/2010/main" val="11943112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05C91-6C98-7195-EF9E-6BF83F7F73EC}"/>
              </a:ext>
            </a:extLst>
          </p:cNvPr>
          <p:cNvSpPr>
            <a:spLocks noGrp="1"/>
          </p:cNvSpPr>
          <p:nvPr>
            <p:ph type="title"/>
          </p:nvPr>
        </p:nvSpPr>
        <p:spPr/>
        <p:txBody>
          <a:bodyPr/>
          <a:lstStyle/>
          <a:p>
            <a:r>
              <a:rPr lang="en-AU"/>
              <a:t>Detection – T1053.005</a:t>
            </a:r>
            <a:endParaRPr lang="en-AU" dirty="0"/>
          </a:p>
        </p:txBody>
      </p:sp>
      <p:pic>
        <p:nvPicPr>
          <p:cNvPr id="5" name="Picture 4" descr="A screenshot of a computer&#10;&#10;Description automatically generated with medium confidence">
            <a:extLst>
              <a:ext uri="{FF2B5EF4-FFF2-40B4-BE49-F238E27FC236}">
                <a16:creationId xmlns:a16="http://schemas.microsoft.com/office/drawing/2014/main" id="{FE0F169C-7D99-DB01-FDCC-4C7C80CD2A08}"/>
              </a:ext>
            </a:extLst>
          </p:cNvPr>
          <p:cNvPicPr>
            <a:picLocks noChangeAspect="1"/>
          </p:cNvPicPr>
          <p:nvPr/>
        </p:nvPicPr>
        <p:blipFill>
          <a:blip r:embed="rId2"/>
          <a:stretch>
            <a:fillRect/>
          </a:stretch>
        </p:blipFill>
        <p:spPr>
          <a:xfrm>
            <a:off x="933450" y="2129774"/>
            <a:ext cx="10325100" cy="4042426"/>
          </a:xfrm>
          <a:prstGeom prst="rect">
            <a:avLst/>
          </a:prstGeom>
        </p:spPr>
      </p:pic>
    </p:spTree>
    <p:extLst>
      <p:ext uri="{BB962C8B-B14F-4D97-AF65-F5344CB8AC3E}">
        <p14:creationId xmlns:p14="http://schemas.microsoft.com/office/powerpoint/2010/main" val="30085245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05C91-6C98-7195-EF9E-6BF83F7F73EC}"/>
              </a:ext>
            </a:extLst>
          </p:cNvPr>
          <p:cNvSpPr>
            <a:spLocks noGrp="1"/>
          </p:cNvSpPr>
          <p:nvPr>
            <p:ph type="title"/>
          </p:nvPr>
        </p:nvSpPr>
        <p:spPr/>
        <p:txBody>
          <a:bodyPr/>
          <a:lstStyle/>
          <a:p>
            <a:r>
              <a:rPr lang="en-AU" dirty="0"/>
              <a:t>Detection – T1548.002</a:t>
            </a:r>
          </a:p>
        </p:txBody>
      </p:sp>
      <p:pic>
        <p:nvPicPr>
          <p:cNvPr id="5" name="Picture 4" descr="A screenshot of a computer&#10;&#10;Description automatically generated with medium confidence">
            <a:extLst>
              <a:ext uri="{FF2B5EF4-FFF2-40B4-BE49-F238E27FC236}">
                <a16:creationId xmlns:a16="http://schemas.microsoft.com/office/drawing/2014/main" id="{F96A10CF-8B9B-501C-3B96-F82FB59362B7}"/>
              </a:ext>
            </a:extLst>
          </p:cNvPr>
          <p:cNvPicPr>
            <a:picLocks noChangeAspect="1"/>
          </p:cNvPicPr>
          <p:nvPr/>
        </p:nvPicPr>
        <p:blipFill>
          <a:blip r:embed="rId2"/>
          <a:stretch>
            <a:fillRect/>
          </a:stretch>
        </p:blipFill>
        <p:spPr>
          <a:xfrm>
            <a:off x="922575" y="2030705"/>
            <a:ext cx="10499250" cy="4141495"/>
          </a:xfrm>
          <a:prstGeom prst="rect">
            <a:avLst/>
          </a:prstGeom>
        </p:spPr>
      </p:pic>
    </p:spTree>
    <p:extLst>
      <p:ext uri="{BB962C8B-B14F-4D97-AF65-F5344CB8AC3E}">
        <p14:creationId xmlns:p14="http://schemas.microsoft.com/office/powerpoint/2010/main" val="19554505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ECB0E0D-AC1B-4E83-84EA-237BFA2063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D6DCB3B1-E1A7-4510-831B-77C8EFF56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10132A3B-10CF-4EEB-BA1F-A63D2ED61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9" name="Freeform 6">
              <a:extLst>
                <a:ext uri="{FF2B5EF4-FFF2-40B4-BE49-F238E27FC236}">
                  <a16:creationId xmlns:a16="http://schemas.microsoft.com/office/drawing/2014/main" id="{014E52ED-3C51-46E6-BE4B-14FFAB2C3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2" name="Title 1">
            <a:extLst>
              <a:ext uri="{FF2B5EF4-FFF2-40B4-BE49-F238E27FC236}">
                <a16:creationId xmlns:a16="http://schemas.microsoft.com/office/drawing/2014/main" id="{F0581B1B-7D0B-9E4D-6341-F98FACDB7247}"/>
              </a:ext>
            </a:extLst>
          </p:cNvPr>
          <p:cNvSpPr>
            <a:spLocks noGrp="1"/>
          </p:cNvSpPr>
          <p:nvPr>
            <p:ph type="ctrTitle"/>
          </p:nvPr>
        </p:nvSpPr>
        <p:spPr>
          <a:xfrm>
            <a:off x="1478521" y="1480930"/>
            <a:ext cx="5751537" cy="3848521"/>
          </a:xfrm>
        </p:spPr>
        <p:txBody>
          <a:bodyPr anchor="ctr">
            <a:normAutofit/>
          </a:bodyPr>
          <a:lstStyle/>
          <a:p>
            <a:pPr algn="r"/>
            <a:r>
              <a:rPr lang="en-AU" sz="6600"/>
              <a:t>Vulnerability searches</a:t>
            </a:r>
          </a:p>
        </p:txBody>
      </p:sp>
      <p:cxnSp>
        <p:nvCxnSpPr>
          <p:cNvPr id="13" name="Straight Connector 12">
            <a:extLst>
              <a:ext uri="{FF2B5EF4-FFF2-40B4-BE49-F238E27FC236}">
                <a16:creationId xmlns:a16="http://schemas.microsoft.com/office/drawing/2014/main" id="{6116DDC6-8F07-46CC-8751-E5C9346B2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74964" y="2388358"/>
            <a:ext cx="0" cy="1856096"/>
          </a:xfrm>
          <a:prstGeom prst="line">
            <a:avLst/>
          </a:prstGeom>
          <a:ln w="25400"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867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92D5937-BC94-20DB-077D-66DD681A6157}"/>
              </a:ext>
            </a:extLst>
          </p:cNvPr>
          <p:cNvSpPr txBox="1"/>
          <p:nvPr/>
        </p:nvSpPr>
        <p:spPr>
          <a:xfrm>
            <a:off x="1371600" y="2286000"/>
            <a:ext cx="3282694" cy="3581400"/>
          </a:xfrm>
          <a:prstGeom prst="rect">
            <a:avLst/>
          </a:prstGeom>
        </p:spPr>
        <p:txBody>
          <a:bodyPr vert="horz" lIns="91440" tIns="45720" rIns="91440" bIns="45720" rtlCol="0">
            <a:normAutofit/>
          </a:bodyPr>
          <a:lstStyle/>
          <a:p>
            <a:pPr marL="384048" indent="-384048" defTabSz="914400">
              <a:lnSpc>
                <a:spcPct val="94000"/>
              </a:lnSpc>
              <a:spcAft>
                <a:spcPts val="200"/>
              </a:spcAft>
              <a:buFont typeface="Franklin Gothic Book" panose="020B0503020102020204" pitchFamily="34" charset="0"/>
            </a:pPr>
            <a:r>
              <a:rPr lang="en-US">
                <a:solidFill>
                  <a:schemeClr val="tx2"/>
                </a:solidFill>
              </a:rPr>
              <a:t>Function testDNSBlock()</a:t>
            </a:r>
          </a:p>
          <a:p>
            <a:pPr marL="384048" indent="-384048" defTabSz="914400">
              <a:lnSpc>
                <a:spcPct val="94000"/>
              </a:lnSpc>
              <a:spcAft>
                <a:spcPts val="200"/>
              </a:spcAft>
              <a:buFont typeface="Franklin Gothic Book" panose="020B0503020102020204" pitchFamily="34" charset="0"/>
            </a:pPr>
            <a:endParaRPr lang="en-US">
              <a:solidFill>
                <a:schemeClr val="tx2"/>
              </a:solidFill>
            </a:endParaRPr>
          </a:p>
          <a:p>
            <a:pPr marL="384048" indent="-384048" defTabSz="914400">
              <a:lnSpc>
                <a:spcPct val="94000"/>
              </a:lnSpc>
              <a:spcAft>
                <a:spcPts val="200"/>
              </a:spcAft>
              <a:buFont typeface="Franklin Gothic Book" panose="020B0503020102020204" pitchFamily="34" charset="0"/>
            </a:pPr>
            <a:r>
              <a:rPr lang="en-US">
                <a:solidFill>
                  <a:schemeClr val="tx2"/>
                </a:solidFill>
              </a:rPr>
              <a:t>Ran the DoH-test script to tests its functionality</a:t>
            </a:r>
          </a:p>
          <a:p>
            <a:pPr marL="384048" indent="-384048" defTabSz="914400">
              <a:lnSpc>
                <a:spcPct val="94000"/>
              </a:lnSpc>
              <a:spcAft>
                <a:spcPts val="200"/>
              </a:spcAft>
              <a:buFont typeface="Franklin Gothic Book" panose="020B0503020102020204" pitchFamily="34" charset="0"/>
            </a:pPr>
            <a:endParaRPr lang="en-US">
              <a:solidFill>
                <a:schemeClr val="tx2"/>
              </a:solidFill>
            </a:endParaRPr>
          </a:p>
          <a:p>
            <a:pPr marL="384048" indent="-384048" defTabSz="914400">
              <a:lnSpc>
                <a:spcPct val="94000"/>
              </a:lnSpc>
              <a:spcAft>
                <a:spcPts val="200"/>
              </a:spcAft>
              <a:buFont typeface="Franklin Gothic Book" panose="020B0503020102020204" pitchFamily="34" charset="0"/>
            </a:pPr>
            <a:r>
              <a:rPr lang="en-US">
                <a:solidFill>
                  <a:schemeClr val="tx2"/>
                </a:solidFill>
              </a:rPr>
              <a:t>Works as intended</a:t>
            </a:r>
          </a:p>
        </p:txBody>
      </p:sp>
      <p:pic>
        <p:nvPicPr>
          <p:cNvPr id="4" name="Content Placeholder 3">
            <a:extLst>
              <a:ext uri="{FF2B5EF4-FFF2-40B4-BE49-F238E27FC236}">
                <a16:creationId xmlns:a16="http://schemas.microsoft.com/office/drawing/2014/main" id="{B2AB8168-65BC-2AFC-9563-6A2452AD1FFC}"/>
              </a:ext>
            </a:extLst>
          </p:cNvPr>
          <p:cNvPicPr>
            <a:picLocks noGrp="1" noChangeAspect="1"/>
          </p:cNvPicPr>
          <p:nvPr>
            <p:ph idx="1"/>
          </p:nvPr>
        </p:nvPicPr>
        <p:blipFill>
          <a:blip r:embed="rId2"/>
          <a:stretch>
            <a:fillRect/>
          </a:stretch>
        </p:blipFill>
        <p:spPr>
          <a:xfrm>
            <a:off x="5238983" y="645106"/>
            <a:ext cx="6102032" cy="5247747"/>
          </a:xfrm>
          <a:prstGeom prst="rect">
            <a:avLst/>
          </a:prstGeom>
        </p:spPr>
      </p:pic>
    </p:spTree>
    <p:extLst>
      <p:ext uri="{BB962C8B-B14F-4D97-AF65-F5344CB8AC3E}">
        <p14:creationId xmlns:p14="http://schemas.microsoft.com/office/powerpoint/2010/main" val="1842583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9" name="Group 9">
            <a:extLst>
              <a:ext uri="{FF2B5EF4-FFF2-40B4-BE49-F238E27FC236}">
                <a16:creationId xmlns:a16="http://schemas.microsoft.com/office/drawing/2014/main" id="{57500303-A207-4812-BEB9-51E132FEB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10118C91-C025-4776-BE95-E9926378E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339174D0-30E8-4BBF-BF81-5DDAC33C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20" name="Rectangle 13">
            <a:extLst>
              <a:ext uri="{FF2B5EF4-FFF2-40B4-BE49-F238E27FC236}">
                <a16:creationId xmlns:a16="http://schemas.microsoft.com/office/drawing/2014/main" id="{7BB74091-09FE-44AF-8325-7FE6E175F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C1EAC5-7376-155D-AA2F-DB1CC05AF7D5}"/>
              </a:ext>
            </a:extLst>
          </p:cNvPr>
          <p:cNvSpPr>
            <a:spLocks noGrp="1"/>
          </p:cNvSpPr>
          <p:nvPr>
            <p:ph type="title"/>
          </p:nvPr>
        </p:nvSpPr>
        <p:spPr>
          <a:xfrm>
            <a:off x="752858" y="4736961"/>
            <a:ext cx="10720685" cy="936769"/>
          </a:xfrm>
        </p:spPr>
        <p:txBody>
          <a:bodyPr vert="horz" lIns="91440" tIns="45720" rIns="91440" bIns="45720" rtlCol="0" anchor="b">
            <a:normAutofit/>
          </a:bodyPr>
          <a:lstStyle/>
          <a:p>
            <a:pPr algn="ctr"/>
            <a:r>
              <a:rPr lang="en-US" sz="4800" cap="all"/>
              <a:t>Wazuh</a:t>
            </a:r>
          </a:p>
        </p:txBody>
      </p:sp>
      <p:pic>
        <p:nvPicPr>
          <p:cNvPr id="5" name="Picture 4" descr="A screenshot of a computer&#10;&#10;Description automatically generated with medium confidence">
            <a:extLst>
              <a:ext uri="{FF2B5EF4-FFF2-40B4-BE49-F238E27FC236}">
                <a16:creationId xmlns:a16="http://schemas.microsoft.com/office/drawing/2014/main" id="{CA87CC67-4F82-C174-3F52-B850BCF3548C}"/>
              </a:ext>
            </a:extLst>
          </p:cNvPr>
          <p:cNvPicPr>
            <a:picLocks noChangeAspect="1"/>
          </p:cNvPicPr>
          <p:nvPr/>
        </p:nvPicPr>
        <p:blipFill>
          <a:blip r:embed="rId2"/>
          <a:stretch>
            <a:fillRect/>
          </a:stretch>
        </p:blipFill>
        <p:spPr>
          <a:xfrm>
            <a:off x="0" y="1027196"/>
            <a:ext cx="6254018" cy="2392160"/>
          </a:xfrm>
          <a:prstGeom prst="rect">
            <a:avLst/>
          </a:prstGeom>
        </p:spPr>
      </p:pic>
      <p:pic>
        <p:nvPicPr>
          <p:cNvPr id="4" name="Picture 3" descr="A screenshot of a computer&#10;&#10;Description automatically generated with medium confidence">
            <a:extLst>
              <a:ext uri="{FF2B5EF4-FFF2-40B4-BE49-F238E27FC236}">
                <a16:creationId xmlns:a16="http://schemas.microsoft.com/office/drawing/2014/main" id="{37529E86-38A3-F4E0-0126-2100698BC862}"/>
              </a:ext>
            </a:extLst>
          </p:cNvPr>
          <p:cNvPicPr>
            <a:picLocks noChangeAspect="1"/>
          </p:cNvPicPr>
          <p:nvPr/>
        </p:nvPicPr>
        <p:blipFill>
          <a:blip r:embed="rId3"/>
          <a:stretch>
            <a:fillRect/>
          </a:stretch>
        </p:blipFill>
        <p:spPr>
          <a:xfrm>
            <a:off x="5937982" y="1026967"/>
            <a:ext cx="6254018" cy="2376526"/>
          </a:xfrm>
          <a:prstGeom prst="rect">
            <a:avLst/>
          </a:prstGeom>
        </p:spPr>
      </p:pic>
      <p:sp>
        <p:nvSpPr>
          <p:cNvPr id="21" name="Freeform: Shape 15">
            <a:extLst>
              <a:ext uri="{FF2B5EF4-FFF2-40B4-BE49-F238E27FC236}">
                <a16:creationId xmlns:a16="http://schemas.microsoft.com/office/drawing/2014/main" id="{0F30CCEB-94C4-4F72-BA5A-9CEA85302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4446551"/>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sp>
      <p:sp>
        <p:nvSpPr>
          <p:cNvPr id="18" name="Freeform: Shape 17">
            <a:extLst>
              <a:ext uri="{FF2B5EF4-FFF2-40B4-BE49-F238E27FC236}">
                <a16:creationId xmlns:a16="http://schemas.microsoft.com/office/drawing/2014/main" id="{0DE1A94F-CC8B-4954-97A7-ADD4F300D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sp>
    </p:spTree>
    <p:extLst>
      <p:ext uri="{BB962C8B-B14F-4D97-AF65-F5344CB8AC3E}">
        <p14:creationId xmlns:p14="http://schemas.microsoft.com/office/powerpoint/2010/main" val="19748671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1" name="Group 25">
            <a:extLst>
              <a:ext uri="{FF2B5EF4-FFF2-40B4-BE49-F238E27FC236}">
                <a16:creationId xmlns:a16="http://schemas.microsoft.com/office/drawing/2014/main" id="{57500303-A207-4812-BEB9-51E132FEB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7" name="Freeform 6">
              <a:extLst>
                <a:ext uri="{FF2B5EF4-FFF2-40B4-BE49-F238E27FC236}">
                  <a16:creationId xmlns:a16="http://schemas.microsoft.com/office/drawing/2014/main" id="{10118C91-C025-4776-BE95-E9926378E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8" name="Freeform 6">
              <a:extLst>
                <a:ext uri="{FF2B5EF4-FFF2-40B4-BE49-F238E27FC236}">
                  <a16:creationId xmlns:a16="http://schemas.microsoft.com/office/drawing/2014/main" id="{339174D0-30E8-4BBF-BF81-5DDAC33C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30" name="Rectangle 29">
            <a:extLst>
              <a:ext uri="{FF2B5EF4-FFF2-40B4-BE49-F238E27FC236}">
                <a16:creationId xmlns:a16="http://schemas.microsoft.com/office/drawing/2014/main" id="{7BB74091-09FE-44AF-8325-7FE6E175F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C1EAC5-7376-155D-AA2F-DB1CC05AF7D5}"/>
              </a:ext>
            </a:extLst>
          </p:cNvPr>
          <p:cNvSpPr>
            <a:spLocks noGrp="1"/>
          </p:cNvSpPr>
          <p:nvPr>
            <p:ph type="title"/>
          </p:nvPr>
        </p:nvSpPr>
        <p:spPr>
          <a:xfrm>
            <a:off x="752858" y="4736961"/>
            <a:ext cx="10720685" cy="936769"/>
          </a:xfrm>
        </p:spPr>
        <p:txBody>
          <a:bodyPr vert="horz" lIns="91440" tIns="45720" rIns="91440" bIns="45720" rtlCol="0" anchor="b">
            <a:normAutofit/>
          </a:bodyPr>
          <a:lstStyle/>
          <a:p>
            <a:pPr algn="ctr"/>
            <a:r>
              <a:rPr lang="en-US" sz="4800" cap="all"/>
              <a:t>Nessus</a:t>
            </a:r>
            <a:endParaRPr lang="en-US" sz="4800" cap="all" dirty="0"/>
          </a:p>
        </p:txBody>
      </p:sp>
      <p:pic>
        <p:nvPicPr>
          <p:cNvPr id="6" name="Picture 5">
            <a:extLst>
              <a:ext uri="{FF2B5EF4-FFF2-40B4-BE49-F238E27FC236}">
                <a16:creationId xmlns:a16="http://schemas.microsoft.com/office/drawing/2014/main" id="{BD108AC1-42A7-C461-0979-459AA700FF92}"/>
              </a:ext>
            </a:extLst>
          </p:cNvPr>
          <p:cNvPicPr>
            <a:picLocks noChangeAspect="1"/>
          </p:cNvPicPr>
          <p:nvPr/>
        </p:nvPicPr>
        <p:blipFill>
          <a:blip r:embed="rId2"/>
          <a:stretch>
            <a:fillRect/>
          </a:stretch>
        </p:blipFill>
        <p:spPr>
          <a:xfrm>
            <a:off x="643466" y="1196733"/>
            <a:ext cx="5130799" cy="2437129"/>
          </a:xfrm>
          <a:prstGeom prst="rect">
            <a:avLst/>
          </a:prstGeom>
        </p:spPr>
      </p:pic>
      <p:pic>
        <p:nvPicPr>
          <p:cNvPr id="3" name="Picture 2">
            <a:extLst>
              <a:ext uri="{FF2B5EF4-FFF2-40B4-BE49-F238E27FC236}">
                <a16:creationId xmlns:a16="http://schemas.microsoft.com/office/drawing/2014/main" id="{47E5F335-E558-52A6-AA2B-7D613B367E84}"/>
              </a:ext>
            </a:extLst>
          </p:cNvPr>
          <p:cNvPicPr>
            <a:picLocks noChangeAspect="1"/>
          </p:cNvPicPr>
          <p:nvPr/>
        </p:nvPicPr>
        <p:blipFill>
          <a:blip r:embed="rId3"/>
          <a:stretch>
            <a:fillRect/>
          </a:stretch>
        </p:blipFill>
        <p:spPr>
          <a:xfrm>
            <a:off x="6417733" y="1196733"/>
            <a:ext cx="5130799" cy="2437129"/>
          </a:xfrm>
          <a:prstGeom prst="rect">
            <a:avLst/>
          </a:prstGeom>
        </p:spPr>
      </p:pic>
      <p:sp>
        <p:nvSpPr>
          <p:cNvPr id="32" name="Freeform: Shape 31">
            <a:extLst>
              <a:ext uri="{FF2B5EF4-FFF2-40B4-BE49-F238E27FC236}">
                <a16:creationId xmlns:a16="http://schemas.microsoft.com/office/drawing/2014/main" id="{0F30CCEB-94C4-4F72-BA5A-9CEA85302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4446551"/>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sp>
      <p:sp>
        <p:nvSpPr>
          <p:cNvPr id="34" name="Freeform: Shape 33">
            <a:extLst>
              <a:ext uri="{FF2B5EF4-FFF2-40B4-BE49-F238E27FC236}">
                <a16:creationId xmlns:a16="http://schemas.microsoft.com/office/drawing/2014/main" id="{0DE1A94F-CC8B-4954-97A7-ADD4F300D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sp>
    </p:spTree>
    <p:extLst>
      <p:ext uri="{BB962C8B-B14F-4D97-AF65-F5344CB8AC3E}">
        <p14:creationId xmlns:p14="http://schemas.microsoft.com/office/powerpoint/2010/main" val="4075545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AA5DE-254D-3D79-7291-B7A1DC5C3049}"/>
              </a:ext>
            </a:extLst>
          </p:cNvPr>
          <p:cNvSpPr>
            <a:spLocks noGrp="1"/>
          </p:cNvSpPr>
          <p:nvPr>
            <p:ph type="title"/>
          </p:nvPr>
        </p:nvSpPr>
        <p:spPr/>
        <p:txBody>
          <a:bodyPr/>
          <a:lstStyle/>
          <a:p>
            <a:r>
              <a:rPr lang="en-AU" dirty="0"/>
              <a:t>CVE-2021-29465</a:t>
            </a:r>
          </a:p>
        </p:txBody>
      </p:sp>
      <p:graphicFrame>
        <p:nvGraphicFramePr>
          <p:cNvPr id="4" name="Table 4">
            <a:extLst>
              <a:ext uri="{FF2B5EF4-FFF2-40B4-BE49-F238E27FC236}">
                <a16:creationId xmlns:a16="http://schemas.microsoft.com/office/drawing/2014/main" id="{C9C62689-B6DC-CFA9-3880-454A738BDBA1}"/>
              </a:ext>
            </a:extLst>
          </p:cNvPr>
          <p:cNvGraphicFramePr>
            <a:graphicFrameLocks noGrp="1"/>
          </p:cNvGraphicFramePr>
          <p:nvPr>
            <p:ph idx="1"/>
            <p:extLst>
              <p:ext uri="{D42A27DB-BD31-4B8C-83A1-F6EECF244321}">
                <p14:modId xmlns:p14="http://schemas.microsoft.com/office/powerpoint/2010/main" val="1089783897"/>
              </p:ext>
            </p:extLst>
          </p:nvPr>
        </p:nvGraphicFramePr>
        <p:xfrm>
          <a:off x="1371600" y="2286000"/>
          <a:ext cx="9601200" cy="3937000"/>
        </p:xfrm>
        <a:graphic>
          <a:graphicData uri="http://schemas.openxmlformats.org/drawingml/2006/table">
            <a:tbl>
              <a:tblPr firstRow="1" bandRow="1">
                <a:tableStyleId>{5C22544A-7EE6-4342-B048-85BDC9FD1C3A}</a:tableStyleId>
              </a:tblPr>
              <a:tblGrid>
                <a:gridCol w="2400300">
                  <a:extLst>
                    <a:ext uri="{9D8B030D-6E8A-4147-A177-3AD203B41FA5}">
                      <a16:colId xmlns:a16="http://schemas.microsoft.com/office/drawing/2014/main" val="3647507636"/>
                    </a:ext>
                  </a:extLst>
                </a:gridCol>
                <a:gridCol w="2400300">
                  <a:extLst>
                    <a:ext uri="{9D8B030D-6E8A-4147-A177-3AD203B41FA5}">
                      <a16:colId xmlns:a16="http://schemas.microsoft.com/office/drawing/2014/main" val="3647703128"/>
                    </a:ext>
                  </a:extLst>
                </a:gridCol>
                <a:gridCol w="2400300">
                  <a:extLst>
                    <a:ext uri="{9D8B030D-6E8A-4147-A177-3AD203B41FA5}">
                      <a16:colId xmlns:a16="http://schemas.microsoft.com/office/drawing/2014/main" val="4120114346"/>
                    </a:ext>
                  </a:extLst>
                </a:gridCol>
                <a:gridCol w="2400300">
                  <a:extLst>
                    <a:ext uri="{9D8B030D-6E8A-4147-A177-3AD203B41FA5}">
                      <a16:colId xmlns:a16="http://schemas.microsoft.com/office/drawing/2014/main" val="160315542"/>
                    </a:ext>
                  </a:extLst>
                </a:gridCol>
              </a:tblGrid>
              <a:tr h="370840">
                <a:tc>
                  <a:txBody>
                    <a:bodyPr/>
                    <a:lstStyle/>
                    <a:p>
                      <a:r>
                        <a:rPr lang="en-AU" dirty="0"/>
                        <a:t>CWE</a:t>
                      </a:r>
                    </a:p>
                  </a:txBody>
                  <a:tcPr/>
                </a:tc>
                <a:tc>
                  <a:txBody>
                    <a:bodyPr/>
                    <a:lstStyle/>
                    <a:p>
                      <a:r>
                        <a:rPr lang="en-AU" dirty="0"/>
                        <a:t>CAPEC</a:t>
                      </a:r>
                    </a:p>
                  </a:txBody>
                  <a:tcPr/>
                </a:tc>
                <a:tc>
                  <a:txBody>
                    <a:bodyPr/>
                    <a:lstStyle/>
                    <a:p>
                      <a:r>
                        <a:rPr lang="en-AU" dirty="0"/>
                        <a:t>ATT&amp;CK</a:t>
                      </a:r>
                    </a:p>
                  </a:txBody>
                  <a:tcPr/>
                </a:tc>
                <a:tc>
                  <a:txBody>
                    <a:bodyPr/>
                    <a:lstStyle/>
                    <a:p>
                      <a:r>
                        <a:rPr lang="en-AU" dirty="0"/>
                        <a:t>Used by BumbleBee</a:t>
                      </a:r>
                    </a:p>
                  </a:txBody>
                  <a:tcPr/>
                </a:tc>
                <a:extLst>
                  <a:ext uri="{0D108BD9-81ED-4DB2-BD59-A6C34878D82A}">
                    <a16:rowId xmlns:a16="http://schemas.microsoft.com/office/drawing/2014/main" val="24411716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CWE-94: Improper Control of Generation of Code ('Code Injection')</a:t>
                      </a:r>
                      <a:endParaRPr lang="en-AU" dirty="0"/>
                    </a:p>
                  </a:txBody>
                  <a:tcPr/>
                </a:tc>
                <a:tc>
                  <a:txBody>
                    <a:bodyPr/>
                    <a:lstStyle/>
                    <a:p>
                      <a:r>
                        <a:rPr lang="en-AU" dirty="0"/>
                        <a:t>CAPEC – 35</a:t>
                      </a:r>
                    </a:p>
                    <a:p>
                      <a:r>
                        <a:rPr lang="en-AU" dirty="0"/>
                        <a:t>Leverage Executable Code in Non-Executable Files</a:t>
                      </a:r>
                    </a:p>
                  </a:txBody>
                  <a:tcPr/>
                </a:tc>
                <a:tc>
                  <a:txBody>
                    <a:bodyPr/>
                    <a:lstStyle/>
                    <a:p>
                      <a:r>
                        <a:rPr lang="en-US" dirty="0"/>
                        <a:t>1027.00 Obfuscated Files or Information: HTML Smuggling</a:t>
                      </a:r>
                    </a:p>
                  </a:txBody>
                  <a:tcPr/>
                </a:tc>
                <a:tc>
                  <a:txBody>
                    <a:bodyPr/>
                    <a:lstStyle/>
                    <a:p>
                      <a:r>
                        <a:rPr lang="en-AU" dirty="0"/>
                        <a:t>Yes</a:t>
                      </a:r>
                    </a:p>
                  </a:txBody>
                  <a:tcPr/>
                </a:tc>
                <a:extLst>
                  <a:ext uri="{0D108BD9-81ED-4DB2-BD59-A6C34878D82A}">
                    <a16:rowId xmlns:a16="http://schemas.microsoft.com/office/drawing/2014/main" val="489449540"/>
                  </a:ext>
                </a:extLst>
              </a:tr>
              <a:tr h="370840">
                <a:tc>
                  <a:txBody>
                    <a:bodyPr/>
                    <a:lstStyle/>
                    <a:p>
                      <a:endParaRPr lang="en-AU" dirty="0"/>
                    </a:p>
                  </a:txBody>
                  <a:tcPr/>
                </a:tc>
                <a:tc>
                  <a:txBody>
                    <a:bodyPr/>
                    <a:lstStyle/>
                    <a:p>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1027.00 Obfuscated Files or Information: Embedded Payloads</a:t>
                      </a:r>
                    </a:p>
                    <a:p>
                      <a:endParaRPr lang="en-AU" dirty="0"/>
                    </a:p>
                  </a:txBody>
                  <a:tcPr/>
                </a:tc>
                <a:tc>
                  <a:txBody>
                    <a:bodyPr/>
                    <a:lstStyle/>
                    <a:p>
                      <a:r>
                        <a:rPr lang="en-AU" dirty="0"/>
                        <a:t>Yes</a:t>
                      </a:r>
                    </a:p>
                  </a:txBody>
                  <a:tcPr/>
                </a:tc>
                <a:extLst>
                  <a:ext uri="{0D108BD9-81ED-4DB2-BD59-A6C34878D82A}">
                    <a16:rowId xmlns:a16="http://schemas.microsoft.com/office/drawing/2014/main" val="2292947794"/>
                  </a:ext>
                </a:extLst>
              </a:tr>
              <a:tr h="370840">
                <a:tc>
                  <a:txBody>
                    <a:bodyPr/>
                    <a:lstStyle/>
                    <a:p>
                      <a:endParaRPr lang="en-AU"/>
                    </a:p>
                  </a:txBody>
                  <a:tcPr/>
                </a:tc>
                <a:tc>
                  <a:txBody>
                    <a:bodyPr/>
                    <a:lstStyle/>
                    <a:p>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1564.00	Hide Artifacts: Resource Forking</a:t>
                      </a:r>
                      <a:endParaRPr lang="en-AU" dirty="0"/>
                    </a:p>
                    <a:p>
                      <a:endParaRPr lang="en-AU" dirty="0"/>
                    </a:p>
                  </a:txBody>
                  <a:tcPr/>
                </a:tc>
                <a:tc>
                  <a:txBody>
                    <a:bodyPr/>
                    <a:lstStyle/>
                    <a:p>
                      <a:r>
                        <a:rPr lang="en-AU" dirty="0"/>
                        <a:t>No</a:t>
                      </a:r>
                    </a:p>
                  </a:txBody>
                  <a:tcPr/>
                </a:tc>
                <a:extLst>
                  <a:ext uri="{0D108BD9-81ED-4DB2-BD59-A6C34878D82A}">
                    <a16:rowId xmlns:a16="http://schemas.microsoft.com/office/drawing/2014/main" val="3418012289"/>
                  </a:ext>
                </a:extLst>
              </a:tr>
            </a:tbl>
          </a:graphicData>
        </a:graphic>
      </p:graphicFrame>
    </p:spTree>
    <p:extLst>
      <p:ext uri="{BB962C8B-B14F-4D97-AF65-F5344CB8AC3E}">
        <p14:creationId xmlns:p14="http://schemas.microsoft.com/office/powerpoint/2010/main" val="18432090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AA5DE-254D-3D79-7291-B7A1DC5C3049}"/>
              </a:ext>
            </a:extLst>
          </p:cNvPr>
          <p:cNvSpPr>
            <a:spLocks noGrp="1"/>
          </p:cNvSpPr>
          <p:nvPr>
            <p:ph type="title"/>
          </p:nvPr>
        </p:nvSpPr>
        <p:spPr/>
        <p:txBody>
          <a:bodyPr/>
          <a:lstStyle/>
          <a:p>
            <a:r>
              <a:rPr lang="en-AU" dirty="0"/>
              <a:t>CVE-2022-33928</a:t>
            </a:r>
          </a:p>
        </p:txBody>
      </p:sp>
      <p:graphicFrame>
        <p:nvGraphicFramePr>
          <p:cNvPr id="4" name="Table 4">
            <a:extLst>
              <a:ext uri="{FF2B5EF4-FFF2-40B4-BE49-F238E27FC236}">
                <a16:creationId xmlns:a16="http://schemas.microsoft.com/office/drawing/2014/main" id="{C9C62689-B6DC-CFA9-3880-454A738BDBA1}"/>
              </a:ext>
            </a:extLst>
          </p:cNvPr>
          <p:cNvGraphicFramePr>
            <a:graphicFrameLocks noGrp="1"/>
          </p:cNvGraphicFramePr>
          <p:nvPr>
            <p:ph idx="1"/>
            <p:extLst>
              <p:ext uri="{D42A27DB-BD31-4B8C-83A1-F6EECF244321}">
                <p14:modId xmlns:p14="http://schemas.microsoft.com/office/powerpoint/2010/main" val="3484148425"/>
              </p:ext>
            </p:extLst>
          </p:nvPr>
        </p:nvGraphicFramePr>
        <p:xfrm>
          <a:off x="1371600" y="2286000"/>
          <a:ext cx="9601200" cy="2199640"/>
        </p:xfrm>
        <a:graphic>
          <a:graphicData uri="http://schemas.openxmlformats.org/drawingml/2006/table">
            <a:tbl>
              <a:tblPr firstRow="1" bandRow="1">
                <a:tableStyleId>{5C22544A-7EE6-4342-B048-85BDC9FD1C3A}</a:tableStyleId>
              </a:tblPr>
              <a:tblGrid>
                <a:gridCol w="2400300">
                  <a:extLst>
                    <a:ext uri="{9D8B030D-6E8A-4147-A177-3AD203B41FA5}">
                      <a16:colId xmlns:a16="http://schemas.microsoft.com/office/drawing/2014/main" val="3647507636"/>
                    </a:ext>
                  </a:extLst>
                </a:gridCol>
                <a:gridCol w="2400300">
                  <a:extLst>
                    <a:ext uri="{9D8B030D-6E8A-4147-A177-3AD203B41FA5}">
                      <a16:colId xmlns:a16="http://schemas.microsoft.com/office/drawing/2014/main" val="3647703128"/>
                    </a:ext>
                  </a:extLst>
                </a:gridCol>
                <a:gridCol w="2400300">
                  <a:extLst>
                    <a:ext uri="{9D8B030D-6E8A-4147-A177-3AD203B41FA5}">
                      <a16:colId xmlns:a16="http://schemas.microsoft.com/office/drawing/2014/main" val="4120114346"/>
                    </a:ext>
                  </a:extLst>
                </a:gridCol>
                <a:gridCol w="2400300">
                  <a:extLst>
                    <a:ext uri="{9D8B030D-6E8A-4147-A177-3AD203B41FA5}">
                      <a16:colId xmlns:a16="http://schemas.microsoft.com/office/drawing/2014/main" val="160315542"/>
                    </a:ext>
                  </a:extLst>
                </a:gridCol>
              </a:tblGrid>
              <a:tr h="370840">
                <a:tc>
                  <a:txBody>
                    <a:bodyPr/>
                    <a:lstStyle/>
                    <a:p>
                      <a:r>
                        <a:rPr lang="en-AU" dirty="0"/>
                        <a:t>CWE</a:t>
                      </a:r>
                    </a:p>
                  </a:txBody>
                  <a:tcPr/>
                </a:tc>
                <a:tc>
                  <a:txBody>
                    <a:bodyPr/>
                    <a:lstStyle/>
                    <a:p>
                      <a:r>
                        <a:rPr lang="en-AU" dirty="0"/>
                        <a:t>CAPEC</a:t>
                      </a:r>
                    </a:p>
                  </a:txBody>
                  <a:tcPr/>
                </a:tc>
                <a:tc>
                  <a:txBody>
                    <a:bodyPr/>
                    <a:lstStyle/>
                    <a:p>
                      <a:r>
                        <a:rPr lang="en-AU" dirty="0"/>
                        <a:t>ATT&amp;CK</a:t>
                      </a:r>
                    </a:p>
                  </a:txBody>
                  <a:tcPr/>
                </a:tc>
                <a:tc>
                  <a:txBody>
                    <a:bodyPr/>
                    <a:lstStyle/>
                    <a:p>
                      <a:r>
                        <a:rPr lang="en-AU" dirty="0"/>
                        <a:t>Used by BumbleBee</a:t>
                      </a:r>
                    </a:p>
                  </a:txBody>
                  <a:tcPr/>
                </a:tc>
                <a:extLst>
                  <a:ext uri="{0D108BD9-81ED-4DB2-BD59-A6C34878D82A}">
                    <a16:rowId xmlns:a16="http://schemas.microsoft.com/office/drawing/2014/main" val="24411716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CWE-312: Cleartext Storage of Sensitive Information</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CAPEC-37: Retrieve Embedded Sensitive Data</a:t>
                      </a:r>
                      <a:endParaRPr lang="en-AU" dirty="0"/>
                    </a:p>
                  </a:txBody>
                  <a:tcPr/>
                </a:tc>
                <a:tc>
                  <a:txBody>
                    <a:bodyPr/>
                    <a:lstStyle/>
                    <a:p>
                      <a:r>
                        <a:rPr lang="en-US" dirty="0"/>
                        <a:t>1005 Data from Local System</a:t>
                      </a:r>
                    </a:p>
                  </a:txBody>
                  <a:tcPr/>
                </a:tc>
                <a:tc>
                  <a:txBody>
                    <a:bodyPr/>
                    <a:lstStyle/>
                    <a:p>
                      <a:r>
                        <a:rPr lang="en-AU" dirty="0"/>
                        <a:t>Yes</a:t>
                      </a:r>
                    </a:p>
                  </a:txBody>
                  <a:tcPr/>
                </a:tc>
                <a:extLst>
                  <a:ext uri="{0D108BD9-81ED-4DB2-BD59-A6C34878D82A}">
                    <a16:rowId xmlns:a16="http://schemas.microsoft.com/office/drawing/2014/main" val="489449540"/>
                  </a:ext>
                </a:extLst>
              </a:tr>
              <a:tr h="370840">
                <a:tc>
                  <a:txBody>
                    <a:bodyPr/>
                    <a:lstStyle/>
                    <a:p>
                      <a:endParaRPr lang="en-AU" dirty="0"/>
                    </a:p>
                  </a:txBody>
                  <a:tcPr/>
                </a:tc>
                <a:tc>
                  <a:txBody>
                    <a:bodyPr/>
                    <a:lstStyle/>
                    <a:p>
                      <a:endParaRPr lang="en-AU" dirty="0"/>
                    </a:p>
                  </a:txBody>
                  <a:tcPr/>
                </a:tc>
                <a:tc>
                  <a:txBody>
                    <a:bodyPr/>
                    <a:lstStyle/>
                    <a:p>
                      <a:r>
                        <a:rPr lang="en-US" dirty="0"/>
                        <a:t>1552.00	Unsecured Credentials: Private Keys</a:t>
                      </a:r>
                    </a:p>
                  </a:txBody>
                  <a:tcPr/>
                </a:tc>
                <a:tc>
                  <a:txBody>
                    <a:bodyPr/>
                    <a:lstStyle/>
                    <a:p>
                      <a:r>
                        <a:rPr lang="en-AU" dirty="0"/>
                        <a:t>No</a:t>
                      </a:r>
                    </a:p>
                  </a:txBody>
                  <a:tcPr/>
                </a:tc>
                <a:extLst>
                  <a:ext uri="{0D108BD9-81ED-4DB2-BD59-A6C34878D82A}">
                    <a16:rowId xmlns:a16="http://schemas.microsoft.com/office/drawing/2014/main" val="2292947794"/>
                  </a:ext>
                </a:extLst>
              </a:tr>
            </a:tbl>
          </a:graphicData>
        </a:graphic>
      </p:graphicFrame>
    </p:spTree>
    <p:extLst>
      <p:ext uri="{BB962C8B-B14F-4D97-AF65-F5344CB8AC3E}">
        <p14:creationId xmlns:p14="http://schemas.microsoft.com/office/powerpoint/2010/main" val="10843853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AA5DE-254D-3D79-7291-B7A1DC5C3049}"/>
              </a:ext>
            </a:extLst>
          </p:cNvPr>
          <p:cNvSpPr>
            <a:spLocks noGrp="1"/>
          </p:cNvSpPr>
          <p:nvPr>
            <p:ph type="title"/>
          </p:nvPr>
        </p:nvSpPr>
        <p:spPr/>
        <p:txBody>
          <a:bodyPr/>
          <a:lstStyle/>
          <a:p>
            <a:r>
              <a:rPr lang="en-AU" dirty="0"/>
              <a:t>CVE-2020-7283</a:t>
            </a:r>
          </a:p>
        </p:txBody>
      </p:sp>
      <p:graphicFrame>
        <p:nvGraphicFramePr>
          <p:cNvPr id="4" name="Table 4">
            <a:extLst>
              <a:ext uri="{FF2B5EF4-FFF2-40B4-BE49-F238E27FC236}">
                <a16:creationId xmlns:a16="http://schemas.microsoft.com/office/drawing/2014/main" id="{C9C62689-B6DC-CFA9-3880-454A738BDBA1}"/>
              </a:ext>
            </a:extLst>
          </p:cNvPr>
          <p:cNvGraphicFramePr>
            <a:graphicFrameLocks noGrp="1"/>
          </p:cNvGraphicFramePr>
          <p:nvPr>
            <p:ph idx="1"/>
            <p:extLst>
              <p:ext uri="{D42A27DB-BD31-4B8C-83A1-F6EECF244321}">
                <p14:modId xmlns:p14="http://schemas.microsoft.com/office/powerpoint/2010/main" val="2242585878"/>
              </p:ext>
            </p:extLst>
          </p:nvPr>
        </p:nvGraphicFramePr>
        <p:xfrm>
          <a:off x="1371600" y="2286000"/>
          <a:ext cx="9601200" cy="1010920"/>
        </p:xfrm>
        <a:graphic>
          <a:graphicData uri="http://schemas.openxmlformats.org/drawingml/2006/table">
            <a:tbl>
              <a:tblPr firstRow="1" bandRow="1">
                <a:tableStyleId>{5C22544A-7EE6-4342-B048-85BDC9FD1C3A}</a:tableStyleId>
              </a:tblPr>
              <a:tblGrid>
                <a:gridCol w="2400300">
                  <a:extLst>
                    <a:ext uri="{9D8B030D-6E8A-4147-A177-3AD203B41FA5}">
                      <a16:colId xmlns:a16="http://schemas.microsoft.com/office/drawing/2014/main" val="3647507636"/>
                    </a:ext>
                  </a:extLst>
                </a:gridCol>
                <a:gridCol w="2400300">
                  <a:extLst>
                    <a:ext uri="{9D8B030D-6E8A-4147-A177-3AD203B41FA5}">
                      <a16:colId xmlns:a16="http://schemas.microsoft.com/office/drawing/2014/main" val="3647703128"/>
                    </a:ext>
                  </a:extLst>
                </a:gridCol>
                <a:gridCol w="2400300">
                  <a:extLst>
                    <a:ext uri="{9D8B030D-6E8A-4147-A177-3AD203B41FA5}">
                      <a16:colId xmlns:a16="http://schemas.microsoft.com/office/drawing/2014/main" val="4120114346"/>
                    </a:ext>
                  </a:extLst>
                </a:gridCol>
                <a:gridCol w="2400300">
                  <a:extLst>
                    <a:ext uri="{9D8B030D-6E8A-4147-A177-3AD203B41FA5}">
                      <a16:colId xmlns:a16="http://schemas.microsoft.com/office/drawing/2014/main" val="160315542"/>
                    </a:ext>
                  </a:extLst>
                </a:gridCol>
              </a:tblGrid>
              <a:tr h="370840">
                <a:tc>
                  <a:txBody>
                    <a:bodyPr/>
                    <a:lstStyle/>
                    <a:p>
                      <a:r>
                        <a:rPr lang="en-AU" dirty="0"/>
                        <a:t>CWE</a:t>
                      </a:r>
                    </a:p>
                  </a:txBody>
                  <a:tcPr/>
                </a:tc>
                <a:tc>
                  <a:txBody>
                    <a:bodyPr/>
                    <a:lstStyle/>
                    <a:p>
                      <a:r>
                        <a:rPr lang="en-AU" dirty="0"/>
                        <a:t>CAPEC</a:t>
                      </a:r>
                    </a:p>
                  </a:txBody>
                  <a:tcPr/>
                </a:tc>
                <a:tc>
                  <a:txBody>
                    <a:bodyPr/>
                    <a:lstStyle/>
                    <a:p>
                      <a:r>
                        <a:rPr lang="en-AU" dirty="0"/>
                        <a:t>ATT&amp;CK</a:t>
                      </a:r>
                    </a:p>
                  </a:txBody>
                  <a:tcPr/>
                </a:tc>
                <a:tc>
                  <a:txBody>
                    <a:bodyPr/>
                    <a:lstStyle/>
                    <a:p>
                      <a:r>
                        <a:rPr lang="en-AU" dirty="0"/>
                        <a:t>Used by BumbleBee</a:t>
                      </a:r>
                    </a:p>
                  </a:txBody>
                  <a:tcPr/>
                </a:tc>
                <a:extLst>
                  <a:ext uri="{0D108BD9-81ED-4DB2-BD59-A6C34878D82A}">
                    <a16:rowId xmlns:a16="http://schemas.microsoft.com/office/drawing/2014/main" val="24411716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CWE-269: Improper Privilege Management</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CAPEC-233: Privilege Escalation</a:t>
                      </a:r>
                      <a:endParaRPr lang="en-AU" dirty="0"/>
                    </a:p>
                  </a:txBody>
                  <a:tcPr/>
                </a:tc>
                <a:tc>
                  <a:txBody>
                    <a:bodyPr/>
                    <a:lstStyle/>
                    <a:p>
                      <a:r>
                        <a:rPr lang="en-US" dirty="0"/>
                        <a:t>1548 Abuse Elevation Control Mechanism</a:t>
                      </a:r>
                    </a:p>
                  </a:txBody>
                  <a:tcPr/>
                </a:tc>
                <a:tc>
                  <a:txBody>
                    <a:bodyPr/>
                    <a:lstStyle/>
                    <a:p>
                      <a:r>
                        <a:rPr lang="en-AU" dirty="0"/>
                        <a:t>Yes</a:t>
                      </a:r>
                    </a:p>
                  </a:txBody>
                  <a:tcPr/>
                </a:tc>
                <a:extLst>
                  <a:ext uri="{0D108BD9-81ED-4DB2-BD59-A6C34878D82A}">
                    <a16:rowId xmlns:a16="http://schemas.microsoft.com/office/drawing/2014/main" val="489449540"/>
                  </a:ext>
                </a:extLst>
              </a:tr>
            </a:tbl>
          </a:graphicData>
        </a:graphic>
      </p:graphicFrame>
    </p:spTree>
    <p:extLst>
      <p:ext uri="{BB962C8B-B14F-4D97-AF65-F5344CB8AC3E}">
        <p14:creationId xmlns:p14="http://schemas.microsoft.com/office/powerpoint/2010/main" val="2890054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AA5DE-254D-3D79-7291-B7A1DC5C3049}"/>
              </a:ext>
            </a:extLst>
          </p:cNvPr>
          <p:cNvSpPr>
            <a:spLocks noGrp="1"/>
          </p:cNvSpPr>
          <p:nvPr>
            <p:ph type="title"/>
          </p:nvPr>
        </p:nvSpPr>
        <p:spPr/>
        <p:txBody>
          <a:bodyPr/>
          <a:lstStyle/>
          <a:p>
            <a:r>
              <a:rPr lang="en-AU" dirty="0"/>
              <a:t>CVE-2022-43751</a:t>
            </a:r>
          </a:p>
        </p:txBody>
      </p:sp>
      <p:graphicFrame>
        <p:nvGraphicFramePr>
          <p:cNvPr id="4" name="Table 4">
            <a:extLst>
              <a:ext uri="{FF2B5EF4-FFF2-40B4-BE49-F238E27FC236}">
                <a16:creationId xmlns:a16="http://schemas.microsoft.com/office/drawing/2014/main" id="{C9C62689-B6DC-CFA9-3880-454A738BDBA1}"/>
              </a:ext>
            </a:extLst>
          </p:cNvPr>
          <p:cNvGraphicFramePr>
            <a:graphicFrameLocks noGrp="1"/>
          </p:cNvGraphicFramePr>
          <p:nvPr>
            <p:ph idx="1"/>
            <p:extLst>
              <p:ext uri="{D42A27DB-BD31-4B8C-83A1-F6EECF244321}">
                <p14:modId xmlns:p14="http://schemas.microsoft.com/office/powerpoint/2010/main" val="1047365112"/>
              </p:ext>
            </p:extLst>
          </p:nvPr>
        </p:nvGraphicFramePr>
        <p:xfrm>
          <a:off x="1371600" y="2286000"/>
          <a:ext cx="9601200" cy="3937000"/>
        </p:xfrm>
        <a:graphic>
          <a:graphicData uri="http://schemas.openxmlformats.org/drawingml/2006/table">
            <a:tbl>
              <a:tblPr firstRow="1" bandRow="1">
                <a:tableStyleId>{5C22544A-7EE6-4342-B048-85BDC9FD1C3A}</a:tableStyleId>
              </a:tblPr>
              <a:tblGrid>
                <a:gridCol w="2400300">
                  <a:extLst>
                    <a:ext uri="{9D8B030D-6E8A-4147-A177-3AD203B41FA5}">
                      <a16:colId xmlns:a16="http://schemas.microsoft.com/office/drawing/2014/main" val="3647507636"/>
                    </a:ext>
                  </a:extLst>
                </a:gridCol>
                <a:gridCol w="2400300">
                  <a:extLst>
                    <a:ext uri="{9D8B030D-6E8A-4147-A177-3AD203B41FA5}">
                      <a16:colId xmlns:a16="http://schemas.microsoft.com/office/drawing/2014/main" val="3647703128"/>
                    </a:ext>
                  </a:extLst>
                </a:gridCol>
                <a:gridCol w="2400300">
                  <a:extLst>
                    <a:ext uri="{9D8B030D-6E8A-4147-A177-3AD203B41FA5}">
                      <a16:colId xmlns:a16="http://schemas.microsoft.com/office/drawing/2014/main" val="4120114346"/>
                    </a:ext>
                  </a:extLst>
                </a:gridCol>
                <a:gridCol w="2400300">
                  <a:extLst>
                    <a:ext uri="{9D8B030D-6E8A-4147-A177-3AD203B41FA5}">
                      <a16:colId xmlns:a16="http://schemas.microsoft.com/office/drawing/2014/main" val="160315542"/>
                    </a:ext>
                  </a:extLst>
                </a:gridCol>
              </a:tblGrid>
              <a:tr h="370840">
                <a:tc>
                  <a:txBody>
                    <a:bodyPr/>
                    <a:lstStyle/>
                    <a:p>
                      <a:r>
                        <a:rPr lang="en-AU" dirty="0"/>
                        <a:t>CWE</a:t>
                      </a:r>
                    </a:p>
                  </a:txBody>
                  <a:tcPr/>
                </a:tc>
                <a:tc>
                  <a:txBody>
                    <a:bodyPr/>
                    <a:lstStyle/>
                    <a:p>
                      <a:r>
                        <a:rPr lang="en-AU" dirty="0"/>
                        <a:t>CAPEC</a:t>
                      </a:r>
                    </a:p>
                  </a:txBody>
                  <a:tcPr/>
                </a:tc>
                <a:tc>
                  <a:txBody>
                    <a:bodyPr/>
                    <a:lstStyle/>
                    <a:p>
                      <a:r>
                        <a:rPr lang="en-AU" dirty="0"/>
                        <a:t>ATT&amp;CK</a:t>
                      </a:r>
                    </a:p>
                  </a:txBody>
                  <a:tcPr/>
                </a:tc>
                <a:tc>
                  <a:txBody>
                    <a:bodyPr/>
                    <a:lstStyle/>
                    <a:p>
                      <a:r>
                        <a:rPr lang="en-AU" dirty="0"/>
                        <a:t>Used by BumbleBee</a:t>
                      </a:r>
                    </a:p>
                  </a:txBody>
                  <a:tcPr/>
                </a:tc>
                <a:extLst>
                  <a:ext uri="{0D108BD9-81ED-4DB2-BD59-A6C34878D82A}">
                    <a16:rowId xmlns:a16="http://schemas.microsoft.com/office/drawing/2014/main" val="24411716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CWE-427: Uncontrolled Search Path Element</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CAPEC-38 Leveraging/Manipulating Configuration File Search Paths</a:t>
                      </a:r>
                      <a:endParaRPr lang="en-AU" dirty="0"/>
                    </a:p>
                  </a:txBody>
                  <a:tcPr/>
                </a:tc>
                <a:tc>
                  <a:txBody>
                    <a:bodyPr/>
                    <a:lstStyle/>
                    <a:p>
                      <a:r>
                        <a:rPr lang="en-US" dirty="0"/>
                        <a:t>1574.00	Hijack Execution Flow: Path Interception by PATH Environment Variable</a:t>
                      </a:r>
                    </a:p>
                  </a:txBody>
                  <a:tcPr/>
                </a:tc>
                <a:tc>
                  <a:txBody>
                    <a:bodyPr/>
                    <a:lstStyle/>
                    <a:p>
                      <a:r>
                        <a:rPr lang="en-AU" dirty="0"/>
                        <a:t>No</a:t>
                      </a:r>
                    </a:p>
                  </a:txBody>
                  <a:tcPr/>
                </a:tc>
                <a:extLst>
                  <a:ext uri="{0D108BD9-81ED-4DB2-BD59-A6C34878D82A}">
                    <a16:rowId xmlns:a16="http://schemas.microsoft.com/office/drawing/2014/main" val="4894495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1574.00 Hijack Execution Flow: Path Interception by Unquoted Path</a:t>
                      </a:r>
                    </a:p>
                    <a:p>
                      <a:endParaRPr lang="en-US" dirty="0"/>
                    </a:p>
                  </a:txBody>
                  <a:tcPr/>
                </a:tc>
                <a:tc>
                  <a:txBody>
                    <a:bodyPr/>
                    <a:lstStyle/>
                    <a:p>
                      <a:r>
                        <a:rPr lang="en-AU" dirty="0"/>
                        <a:t>No</a:t>
                      </a:r>
                    </a:p>
                  </a:txBody>
                  <a:tcPr/>
                </a:tc>
                <a:extLst>
                  <a:ext uri="{0D108BD9-81ED-4DB2-BD59-A6C34878D82A}">
                    <a16:rowId xmlns:a16="http://schemas.microsoft.com/office/drawing/2014/main" val="20733055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CAPEC-471: Search Order Hijacking</a:t>
                      </a:r>
                    </a:p>
                  </a:txBody>
                  <a:tcPr/>
                </a:tc>
                <a:tc>
                  <a:txBody>
                    <a:bodyPr/>
                    <a:lstStyle/>
                    <a:p>
                      <a:r>
                        <a:rPr lang="en-US" dirty="0"/>
                        <a:t>1574.00	Hijack Execution </a:t>
                      </a:r>
                      <a:r>
                        <a:rPr lang="en-US" dirty="0" err="1"/>
                        <a:t>Flow:DLL</a:t>
                      </a:r>
                      <a:r>
                        <a:rPr lang="en-US" dirty="0"/>
                        <a:t> search order hijacking</a:t>
                      </a:r>
                    </a:p>
                  </a:txBody>
                  <a:tcPr/>
                </a:tc>
                <a:tc>
                  <a:txBody>
                    <a:bodyPr/>
                    <a:lstStyle/>
                    <a:p>
                      <a:r>
                        <a:rPr lang="en-AU" dirty="0"/>
                        <a:t>No</a:t>
                      </a:r>
                    </a:p>
                  </a:txBody>
                  <a:tcPr/>
                </a:tc>
                <a:extLst>
                  <a:ext uri="{0D108BD9-81ED-4DB2-BD59-A6C34878D82A}">
                    <a16:rowId xmlns:a16="http://schemas.microsoft.com/office/drawing/2014/main" val="1395352580"/>
                  </a:ext>
                </a:extLst>
              </a:tr>
            </a:tbl>
          </a:graphicData>
        </a:graphic>
      </p:graphicFrame>
    </p:spTree>
    <p:extLst>
      <p:ext uri="{BB962C8B-B14F-4D97-AF65-F5344CB8AC3E}">
        <p14:creationId xmlns:p14="http://schemas.microsoft.com/office/powerpoint/2010/main" val="41802474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AA5DE-254D-3D79-7291-B7A1DC5C3049}"/>
              </a:ext>
            </a:extLst>
          </p:cNvPr>
          <p:cNvSpPr>
            <a:spLocks noGrp="1"/>
          </p:cNvSpPr>
          <p:nvPr>
            <p:ph type="title"/>
          </p:nvPr>
        </p:nvSpPr>
        <p:spPr/>
        <p:txBody>
          <a:bodyPr/>
          <a:lstStyle/>
          <a:p>
            <a:r>
              <a:rPr lang="en-AU" dirty="0"/>
              <a:t>CVE-2022-46754</a:t>
            </a:r>
          </a:p>
        </p:txBody>
      </p:sp>
      <p:graphicFrame>
        <p:nvGraphicFramePr>
          <p:cNvPr id="4" name="Table 4">
            <a:extLst>
              <a:ext uri="{FF2B5EF4-FFF2-40B4-BE49-F238E27FC236}">
                <a16:creationId xmlns:a16="http://schemas.microsoft.com/office/drawing/2014/main" id="{C9C62689-B6DC-CFA9-3880-454A738BDBA1}"/>
              </a:ext>
            </a:extLst>
          </p:cNvPr>
          <p:cNvGraphicFramePr>
            <a:graphicFrameLocks noGrp="1"/>
          </p:cNvGraphicFramePr>
          <p:nvPr>
            <p:ph idx="1"/>
            <p:extLst>
              <p:ext uri="{D42A27DB-BD31-4B8C-83A1-F6EECF244321}">
                <p14:modId xmlns:p14="http://schemas.microsoft.com/office/powerpoint/2010/main" val="3980138791"/>
              </p:ext>
            </p:extLst>
          </p:nvPr>
        </p:nvGraphicFramePr>
        <p:xfrm>
          <a:off x="1371600" y="2286000"/>
          <a:ext cx="9601200" cy="3388360"/>
        </p:xfrm>
        <a:graphic>
          <a:graphicData uri="http://schemas.openxmlformats.org/drawingml/2006/table">
            <a:tbl>
              <a:tblPr firstRow="1" bandRow="1">
                <a:tableStyleId>{5C22544A-7EE6-4342-B048-85BDC9FD1C3A}</a:tableStyleId>
              </a:tblPr>
              <a:tblGrid>
                <a:gridCol w="2400300">
                  <a:extLst>
                    <a:ext uri="{9D8B030D-6E8A-4147-A177-3AD203B41FA5}">
                      <a16:colId xmlns:a16="http://schemas.microsoft.com/office/drawing/2014/main" val="3647507636"/>
                    </a:ext>
                  </a:extLst>
                </a:gridCol>
                <a:gridCol w="2400300">
                  <a:extLst>
                    <a:ext uri="{9D8B030D-6E8A-4147-A177-3AD203B41FA5}">
                      <a16:colId xmlns:a16="http://schemas.microsoft.com/office/drawing/2014/main" val="3647703128"/>
                    </a:ext>
                  </a:extLst>
                </a:gridCol>
                <a:gridCol w="2400300">
                  <a:extLst>
                    <a:ext uri="{9D8B030D-6E8A-4147-A177-3AD203B41FA5}">
                      <a16:colId xmlns:a16="http://schemas.microsoft.com/office/drawing/2014/main" val="4120114346"/>
                    </a:ext>
                  </a:extLst>
                </a:gridCol>
                <a:gridCol w="2400300">
                  <a:extLst>
                    <a:ext uri="{9D8B030D-6E8A-4147-A177-3AD203B41FA5}">
                      <a16:colId xmlns:a16="http://schemas.microsoft.com/office/drawing/2014/main" val="160315542"/>
                    </a:ext>
                  </a:extLst>
                </a:gridCol>
              </a:tblGrid>
              <a:tr h="370840">
                <a:tc>
                  <a:txBody>
                    <a:bodyPr/>
                    <a:lstStyle/>
                    <a:p>
                      <a:r>
                        <a:rPr lang="en-AU" dirty="0"/>
                        <a:t>CWE</a:t>
                      </a:r>
                    </a:p>
                  </a:txBody>
                  <a:tcPr/>
                </a:tc>
                <a:tc>
                  <a:txBody>
                    <a:bodyPr/>
                    <a:lstStyle/>
                    <a:p>
                      <a:r>
                        <a:rPr lang="en-AU" dirty="0"/>
                        <a:t>CAPEC</a:t>
                      </a:r>
                    </a:p>
                  </a:txBody>
                  <a:tcPr/>
                </a:tc>
                <a:tc>
                  <a:txBody>
                    <a:bodyPr/>
                    <a:lstStyle/>
                    <a:p>
                      <a:r>
                        <a:rPr lang="en-AU" dirty="0"/>
                        <a:t>ATT&amp;CK</a:t>
                      </a:r>
                    </a:p>
                  </a:txBody>
                  <a:tcPr/>
                </a:tc>
                <a:tc>
                  <a:txBody>
                    <a:bodyPr/>
                    <a:lstStyle/>
                    <a:p>
                      <a:r>
                        <a:rPr lang="en-AU" dirty="0"/>
                        <a:t>Used by BumbleBee</a:t>
                      </a:r>
                    </a:p>
                  </a:txBody>
                  <a:tcPr/>
                </a:tc>
                <a:extLst>
                  <a:ext uri="{0D108BD9-81ED-4DB2-BD59-A6C34878D82A}">
                    <a16:rowId xmlns:a16="http://schemas.microsoft.com/office/drawing/2014/main" val="24411716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CWE-284: Improper Access Control</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CAPEC-19: Embedding Scripts within Scripts</a:t>
                      </a:r>
                      <a:endParaRPr lang="en-AU" dirty="0"/>
                    </a:p>
                  </a:txBody>
                  <a:tcPr/>
                </a:tc>
                <a:tc>
                  <a:txBody>
                    <a:bodyPr/>
                    <a:lstStyle/>
                    <a:p>
                      <a:r>
                        <a:rPr lang="en-US" dirty="0"/>
                        <a:t>1027.00 Obfuscated Files or Information: Embedded Payloads</a:t>
                      </a:r>
                    </a:p>
                  </a:txBody>
                  <a:tcPr/>
                </a:tc>
                <a:tc>
                  <a:txBody>
                    <a:bodyPr/>
                    <a:lstStyle/>
                    <a:p>
                      <a:r>
                        <a:rPr lang="en-AU" dirty="0"/>
                        <a:t>Yes</a:t>
                      </a:r>
                    </a:p>
                  </a:txBody>
                  <a:tcPr/>
                </a:tc>
                <a:extLst>
                  <a:ext uri="{0D108BD9-81ED-4DB2-BD59-A6C34878D82A}">
                    <a16:rowId xmlns:a16="http://schemas.microsoft.com/office/drawing/2014/main" val="4894495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r>
                        <a:rPr lang="en-US" dirty="0"/>
                        <a:t>1546.00	Event Triggered Execution:.</a:t>
                      </a:r>
                      <a:r>
                        <a:rPr lang="en-US" dirty="0" err="1"/>
                        <a:t>bash_profile</a:t>
                      </a:r>
                      <a:r>
                        <a:rPr lang="en-US" dirty="0"/>
                        <a:t> and .</a:t>
                      </a:r>
                      <a:r>
                        <a:rPr lang="en-US" dirty="0" err="1"/>
                        <a:t>bashrc</a:t>
                      </a:r>
                      <a:endParaRPr lang="en-US" dirty="0"/>
                    </a:p>
                  </a:txBody>
                  <a:tcPr/>
                </a:tc>
                <a:tc>
                  <a:txBody>
                    <a:bodyPr/>
                    <a:lstStyle/>
                    <a:p>
                      <a:r>
                        <a:rPr lang="en-AU" dirty="0"/>
                        <a:t>No</a:t>
                      </a:r>
                    </a:p>
                  </a:txBody>
                  <a:tcPr/>
                </a:tc>
                <a:extLst>
                  <a:ext uri="{0D108BD9-81ED-4DB2-BD59-A6C34878D82A}">
                    <a16:rowId xmlns:a16="http://schemas.microsoft.com/office/drawing/2014/main" val="20733055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r>
                        <a:rPr lang="en-US" dirty="0"/>
                        <a:t>1546.01	Event Triggered Execution: Installer Packages</a:t>
                      </a:r>
                    </a:p>
                  </a:txBody>
                  <a:tcPr/>
                </a:tc>
                <a:tc>
                  <a:txBody>
                    <a:bodyPr/>
                    <a:lstStyle/>
                    <a:p>
                      <a:r>
                        <a:rPr lang="en-AU" dirty="0"/>
                        <a:t>No</a:t>
                      </a:r>
                    </a:p>
                  </a:txBody>
                  <a:tcPr/>
                </a:tc>
                <a:extLst>
                  <a:ext uri="{0D108BD9-81ED-4DB2-BD59-A6C34878D82A}">
                    <a16:rowId xmlns:a16="http://schemas.microsoft.com/office/drawing/2014/main" val="1395352580"/>
                  </a:ext>
                </a:extLst>
              </a:tr>
            </a:tbl>
          </a:graphicData>
        </a:graphic>
      </p:graphicFrame>
    </p:spTree>
    <p:extLst>
      <p:ext uri="{BB962C8B-B14F-4D97-AF65-F5344CB8AC3E}">
        <p14:creationId xmlns:p14="http://schemas.microsoft.com/office/powerpoint/2010/main" val="39785419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A0798-1964-21CC-BF89-6CE67A24F98D}"/>
              </a:ext>
            </a:extLst>
          </p:cNvPr>
          <p:cNvSpPr>
            <a:spLocks noGrp="1"/>
          </p:cNvSpPr>
          <p:nvPr>
            <p:ph type="title"/>
          </p:nvPr>
        </p:nvSpPr>
        <p:spPr/>
        <p:txBody>
          <a:bodyPr/>
          <a:lstStyle/>
          <a:p>
            <a:r>
              <a:rPr lang="en-AU" dirty="0"/>
              <a:t>Rational</a:t>
            </a:r>
          </a:p>
        </p:txBody>
      </p:sp>
      <p:sp>
        <p:nvSpPr>
          <p:cNvPr id="3" name="Content Placeholder 2">
            <a:extLst>
              <a:ext uri="{FF2B5EF4-FFF2-40B4-BE49-F238E27FC236}">
                <a16:creationId xmlns:a16="http://schemas.microsoft.com/office/drawing/2014/main" id="{56F80961-C4F4-F2E9-4FAC-F9EE9F6180B8}"/>
              </a:ext>
            </a:extLst>
          </p:cNvPr>
          <p:cNvSpPr>
            <a:spLocks noGrp="1"/>
          </p:cNvSpPr>
          <p:nvPr>
            <p:ph idx="1"/>
          </p:nvPr>
        </p:nvSpPr>
        <p:spPr/>
        <p:txBody>
          <a:bodyPr/>
          <a:lstStyle/>
          <a:p>
            <a:r>
              <a:rPr lang="en-AU" dirty="0"/>
              <a:t>The key reason for which CVEs I included was the CVSS3 Score</a:t>
            </a:r>
          </a:p>
          <a:p>
            <a:r>
              <a:rPr lang="en-AU" dirty="0"/>
              <a:t>If the score was high I would check those CVEs first</a:t>
            </a:r>
          </a:p>
          <a:p>
            <a:r>
              <a:rPr lang="en-AU" dirty="0"/>
              <a:t>After that I would check if they had </a:t>
            </a:r>
            <a:r>
              <a:rPr lang="en-AU" dirty="0" err="1"/>
              <a:t>Att&amp;ck</a:t>
            </a:r>
            <a:r>
              <a:rPr lang="en-AU" dirty="0"/>
              <a:t> codes that might be related</a:t>
            </a:r>
          </a:p>
          <a:p>
            <a:r>
              <a:rPr lang="en-AU" dirty="0"/>
              <a:t>From there I could then decide if it would be relevant or not to look into.</a:t>
            </a:r>
          </a:p>
          <a:p>
            <a:r>
              <a:rPr lang="en-AU" dirty="0"/>
              <a:t>They are prioritised in order by CVSS3 score and relevance and are in order in slides most important to least important.</a:t>
            </a:r>
          </a:p>
        </p:txBody>
      </p:sp>
    </p:spTree>
    <p:extLst>
      <p:ext uri="{BB962C8B-B14F-4D97-AF65-F5344CB8AC3E}">
        <p14:creationId xmlns:p14="http://schemas.microsoft.com/office/powerpoint/2010/main" val="791667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98CA5AE-F2E4-4A6F-B986-89804B1EC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8">
            <a:extLst>
              <a:ext uri="{FF2B5EF4-FFF2-40B4-BE49-F238E27FC236}">
                <a16:creationId xmlns:a16="http://schemas.microsoft.com/office/drawing/2014/main" id="{EA4BEA8D-185D-36C9-66AC-863BBE8968A2}"/>
              </a:ext>
            </a:extLst>
          </p:cNvPr>
          <p:cNvSpPr>
            <a:spLocks noGrp="1"/>
          </p:cNvSpPr>
          <p:nvPr>
            <p:ph idx="1"/>
          </p:nvPr>
        </p:nvSpPr>
        <p:spPr>
          <a:xfrm>
            <a:off x="795093" y="1638300"/>
            <a:ext cx="5793475" cy="3581400"/>
          </a:xfrm>
        </p:spPr>
        <p:txBody>
          <a:bodyPr>
            <a:normAutofit/>
          </a:bodyPr>
          <a:lstStyle/>
          <a:p>
            <a:pPr marL="0" indent="0">
              <a:buNone/>
            </a:pPr>
            <a:r>
              <a:rPr lang="en-US" dirty="0"/>
              <a:t>Ran script analyzer to ensure the script had no issues</a:t>
            </a:r>
          </a:p>
          <a:p>
            <a:pPr marL="0" indent="0">
              <a:buNone/>
            </a:pPr>
            <a:r>
              <a:rPr lang="en-US" dirty="0"/>
              <a:t>1 issue found and fixed</a:t>
            </a:r>
          </a:p>
          <a:p>
            <a:pPr marL="0" indent="0">
              <a:buNone/>
            </a:pPr>
            <a:r>
              <a:rPr lang="en-US" dirty="0"/>
              <a:t>Issues found</a:t>
            </a:r>
          </a:p>
          <a:p>
            <a:pPr lvl="1"/>
            <a:r>
              <a:rPr lang="en-US" dirty="0"/>
              <a:t>Trailing white space line 14</a:t>
            </a:r>
          </a:p>
        </p:txBody>
      </p:sp>
      <p:pic>
        <p:nvPicPr>
          <p:cNvPr id="4" name="Content Placeholder 3" descr="Graphical user interface&#10;&#10;Description automatically generated">
            <a:extLst>
              <a:ext uri="{FF2B5EF4-FFF2-40B4-BE49-F238E27FC236}">
                <a16:creationId xmlns:a16="http://schemas.microsoft.com/office/drawing/2014/main" id="{89FD9F5F-5165-0D8F-4357-79B3BED8F860}"/>
              </a:ext>
            </a:extLst>
          </p:cNvPr>
          <p:cNvPicPr>
            <a:picLocks noChangeAspect="1"/>
          </p:cNvPicPr>
          <p:nvPr/>
        </p:nvPicPr>
        <p:blipFill rotWithShape="1">
          <a:blip r:embed="rId2"/>
          <a:srcRect t="4622" r="-3" b="8073"/>
          <a:stretch/>
        </p:blipFill>
        <p:spPr>
          <a:xfrm>
            <a:off x="7612260" y="-1"/>
            <a:ext cx="4579739" cy="3438457"/>
          </a:xfrm>
          <a:prstGeom prst="rect">
            <a:avLst/>
          </a:prstGeom>
        </p:spPr>
      </p:pic>
      <p:sp>
        <p:nvSpPr>
          <p:cNvPr id="30" name="Rectangle 29">
            <a:extLst>
              <a:ext uri="{FF2B5EF4-FFF2-40B4-BE49-F238E27FC236}">
                <a16:creationId xmlns:a16="http://schemas.microsoft.com/office/drawing/2014/main" id="{E67E3959-D0D8-49DB-A48B-CE4FC3687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Graphical user interface&#10;&#10;Description automatically generated">
            <a:extLst>
              <a:ext uri="{FF2B5EF4-FFF2-40B4-BE49-F238E27FC236}">
                <a16:creationId xmlns:a16="http://schemas.microsoft.com/office/drawing/2014/main" id="{2B1CD76D-08DB-3890-D376-379BE935AE81}"/>
              </a:ext>
            </a:extLst>
          </p:cNvPr>
          <p:cNvPicPr>
            <a:picLocks noChangeAspect="1"/>
          </p:cNvPicPr>
          <p:nvPr/>
        </p:nvPicPr>
        <p:blipFill rotWithShape="1">
          <a:blip r:embed="rId3"/>
          <a:srcRect t="5426" r="-3" b="7510"/>
          <a:stretch/>
        </p:blipFill>
        <p:spPr>
          <a:xfrm>
            <a:off x="7612260" y="3438457"/>
            <a:ext cx="4579739" cy="3429000"/>
          </a:xfrm>
          <a:prstGeom prst="rect">
            <a:avLst/>
          </a:prstGeom>
        </p:spPr>
      </p:pic>
    </p:spTree>
    <p:extLst>
      <p:ext uri="{BB962C8B-B14F-4D97-AF65-F5344CB8AC3E}">
        <p14:creationId xmlns:p14="http://schemas.microsoft.com/office/powerpoint/2010/main" val="1218174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18">
            <a:extLst>
              <a:ext uri="{FF2B5EF4-FFF2-40B4-BE49-F238E27FC236}">
                <a16:creationId xmlns:a16="http://schemas.microsoft.com/office/drawing/2014/main" id="{975DA423-1E6A-406A-9B05-E620EFA1F5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a16="http://schemas.microsoft.com/office/drawing/2014/main" id="{798E50A8-CC3B-C37D-F20D-7DBE33F5937B}"/>
              </a:ext>
            </a:extLst>
          </p:cNvPr>
          <p:cNvPicPr>
            <a:picLocks noGrp="1" noChangeAspect="1"/>
          </p:cNvPicPr>
          <p:nvPr>
            <p:ph idx="1"/>
          </p:nvPr>
        </p:nvPicPr>
        <p:blipFill rotWithShape="1">
          <a:blip r:embed="rId2"/>
          <a:srcRect b="7372"/>
          <a:stretch/>
        </p:blipFill>
        <p:spPr>
          <a:xfrm>
            <a:off x="20" y="-1"/>
            <a:ext cx="4373525" cy="3438081"/>
          </a:xfrm>
          <a:prstGeom prst="rect">
            <a:avLst/>
          </a:prstGeom>
        </p:spPr>
      </p:pic>
      <p:pic>
        <p:nvPicPr>
          <p:cNvPr id="14" name="Picture 13">
            <a:extLst>
              <a:ext uri="{FF2B5EF4-FFF2-40B4-BE49-F238E27FC236}">
                <a16:creationId xmlns:a16="http://schemas.microsoft.com/office/drawing/2014/main" id="{2F7B6B5B-ACCF-4B6D-560B-7AE7AADA4E60}"/>
              </a:ext>
            </a:extLst>
          </p:cNvPr>
          <p:cNvPicPr>
            <a:picLocks noChangeAspect="1"/>
          </p:cNvPicPr>
          <p:nvPr/>
        </p:nvPicPr>
        <p:blipFill rotWithShape="1">
          <a:blip r:embed="rId3"/>
          <a:srcRect r="2" b="7490"/>
          <a:stretch/>
        </p:blipFill>
        <p:spPr>
          <a:xfrm>
            <a:off x="20" y="3438457"/>
            <a:ext cx="4373525" cy="3429000"/>
          </a:xfrm>
          <a:prstGeom prst="rect">
            <a:avLst/>
          </a:prstGeom>
        </p:spPr>
      </p:pic>
      <p:sp>
        <p:nvSpPr>
          <p:cNvPr id="24" name="Rectangle 20">
            <a:extLst>
              <a:ext uri="{FF2B5EF4-FFF2-40B4-BE49-F238E27FC236}">
                <a16:creationId xmlns:a16="http://schemas.microsoft.com/office/drawing/2014/main" id="{B5408C03-B752-49FB-ABD5-7ED758AE48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a:extLst>
              <a:ext uri="{FF2B5EF4-FFF2-40B4-BE49-F238E27FC236}">
                <a16:creationId xmlns:a16="http://schemas.microsoft.com/office/drawing/2014/main" id="{AACD2923-E523-DDCC-82E1-13AAFE6BEDFF}"/>
              </a:ext>
            </a:extLst>
          </p:cNvPr>
          <p:cNvSpPr txBox="1"/>
          <p:nvPr/>
        </p:nvSpPr>
        <p:spPr>
          <a:xfrm>
            <a:off x="5100824" y="2286000"/>
            <a:ext cx="6176776" cy="3581400"/>
          </a:xfrm>
          <a:prstGeom prst="rect">
            <a:avLst/>
          </a:prstGeom>
        </p:spPr>
        <p:txBody>
          <a:bodyPr vert="horz" lIns="91440" tIns="45720" rIns="91440" bIns="45720" rtlCol="0">
            <a:normAutofit/>
          </a:bodyPr>
          <a:lstStyle/>
          <a:p>
            <a:pPr marL="384048" indent="-384048" defTabSz="914400">
              <a:lnSpc>
                <a:spcPct val="94000"/>
              </a:lnSpc>
              <a:spcAft>
                <a:spcPts val="200"/>
              </a:spcAft>
              <a:buFont typeface="Franklin Gothic Book" panose="020B0503020102020204" pitchFamily="34" charset="0"/>
            </a:pPr>
            <a:r>
              <a:rPr lang="en-US" dirty="0">
                <a:solidFill>
                  <a:schemeClr val="tx2"/>
                </a:solidFill>
              </a:rPr>
              <a:t>Function </a:t>
            </a:r>
            <a:r>
              <a:rPr lang="en-US" dirty="0" err="1">
                <a:solidFill>
                  <a:schemeClr val="tx2"/>
                </a:solidFill>
              </a:rPr>
              <a:t>enableDoH</a:t>
            </a:r>
            <a:r>
              <a:rPr lang="en-US" dirty="0">
                <a:solidFill>
                  <a:schemeClr val="tx2"/>
                </a:solidFill>
              </a:rPr>
              <a:t>()</a:t>
            </a:r>
          </a:p>
          <a:p>
            <a:pPr marL="384048" indent="-384048" defTabSz="914400">
              <a:lnSpc>
                <a:spcPct val="94000"/>
              </a:lnSpc>
              <a:spcAft>
                <a:spcPts val="200"/>
              </a:spcAft>
              <a:buFont typeface="Franklin Gothic Book" panose="020B0503020102020204" pitchFamily="34" charset="0"/>
            </a:pPr>
            <a:endParaRPr lang="en-US" dirty="0">
              <a:solidFill>
                <a:schemeClr val="tx2"/>
              </a:solidFill>
            </a:endParaRPr>
          </a:p>
          <a:p>
            <a:pPr marL="384048" indent="-384048" defTabSz="914400">
              <a:lnSpc>
                <a:spcPct val="94000"/>
              </a:lnSpc>
              <a:spcAft>
                <a:spcPts val="200"/>
              </a:spcAft>
              <a:buFont typeface="Franklin Gothic Book" panose="020B0503020102020204" pitchFamily="34" charset="0"/>
            </a:pPr>
            <a:r>
              <a:rPr lang="en-US" dirty="0">
                <a:solidFill>
                  <a:schemeClr val="tx2"/>
                </a:solidFill>
              </a:rPr>
              <a:t>Tested script used in the function without restarting pc</a:t>
            </a:r>
          </a:p>
          <a:p>
            <a:pPr marL="384048" indent="-384048" defTabSz="914400">
              <a:lnSpc>
                <a:spcPct val="94000"/>
              </a:lnSpc>
              <a:spcAft>
                <a:spcPts val="200"/>
              </a:spcAft>
              <a:buFont typeface="Franklin Gothic Book" panose="020B0503020102020204" pitchFamily="34" charset="0"/>
            </a:pPr>
            <a:endParaRPr lang="en-US" dirty="0">
              <a:solidFill>
                <a:schemeClr val="tx2"/>
              </a:solidFill>
            </a:endParaRPr>
          </a:p>
          <a:p>
            <a:pPr marL="384048" indent="-384048" defTabSz="914400">
              <a:lnSpc>
                <a:spcPct val="94000"/>
              </a:lnSpc>
              <a:spcAft>
                <a:spcPts val="200"/>
              </a:spcAft>
              <a:buFont typeface="Franklin Gothic Book" panose="020B0503020102020204" pitchFamily="34" charset="0"/>
            </a:pPr>
            <a:r>
              <a:rPr lang="en-US" dirty="0">
                <a:solidFill>
                  <a:schemeClr val="tx2"/>
                </a:solidFill>
              </a:rPr>
              <a:t>Functions correctly and no issues in script analyzer</a:t>
            </a:r>
          </a:p>
        </p:txBody>
      </p:sp>
    </p:spTree>
    <p:extLst>
      <p:ext uri="{BB962C8B-B14F-4D97-AF65-F5344CB8AC3E}">
        <p14:creationId xmlns:p14="http://schemas.microsoft.com/office/powerpoint/2010/main" val="3599237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75DA423-1E6A-406A-9B05-E620EFA1F5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BF9FC06-9D29-8152-9312-1C09A8B4AB37}"/>
              </a:ext>
            </a:extLst>
          </p:cNvPr>
          <p:cNvPicPr>
            <a:picLocks noChangeAspect="1"/>
          </p:cNvPicPr>
          <p:nvPr/>
        </p:nvPicPr>
        <p:blipFill rotWithShape="1">
          <a:blip r:embed="rId2"/>
          <a:srcRect t="2922" b="4450"/>
          <a:stretch/>
        </p:blipFill>
        <p:spPr>
          <a:xfrm>
            <a:off x="20" y="-1"/>
            <a:ext cx="4373525" cy="3438081"/>
          </a:xfrm>
          <a:prstGeom prst="rect">
            <a:avLst/>
          </a:prstGeom>
        </p:spPr>
      </p:pic>
      <p:pic>
        <p:nvPicPr>
          <p:cNvPr id="9" name="Picture 8">
            <a:extLst>
              <a:ext uri="{FF2B5EF4-FFF2-40B4-BE49-F238E27FC236}">
                <a16:creationId xmlns:a16="http://schemas.microsoft.com/office/drawing/2014/main" id="{C9D0F921-CBB2-BEED-479A-3F84283A8768}"/>
              </a:ext>
            </a:extLst>
          </p:cNvPr>
          <p:cNvPicPr>
            <a:picLocks noChangeAspect="1"/>
          </p:cNvPicPr>
          <p:nvPr/>
        </p:nvPicPr>
        <p:blipFill rotWithShape="1">
          <a:blip r:embed="rId3"/>
          <a:srcRect t="2208" b="5409"/>
          <a:stretch/>
        </p:blipFill>
        <p:spPr>
          <a:xfrm>
            <a:off x="20" y="3438457"/>
            <a:ext cx="4373525" cy="3429000"/>
          </a:xfrm>
          <a:prstGeom prst="rect">
            <a:avLst/>
          </a:prstGeom>
        </p:spPr>
      </p:pic>
      <p:sp>
        <p:nvSpPr>
          <p:cNvPr id="26" name="Rectangle 25">
            <a:extLst>
              <a:ext uri="{FF2B5EF4-FFF2-40B4-BE49-F238E27FC236}">
                <a16:creationId xmlns:a16="http://schemas.microsoft.com/office/drawing/2014/main" id="{B5408C03-B752-49FB-ABD5-7ED758AE48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31DD1569-5B35-2FE6-E923-AE2FFFD85183}"/>
              </a:ext>
            </a:extLst>
          </p:cNvPr>
          <p:cNvSpPr>
            <a:spLocks noGrp="1"/>
          </p:cNvSpPr>
          <p:nvPr>
            <p:ph idx="1"/>
          </p:nvPr>
        </p:nvSpPr>
        <p:spPr>
          <a:xfrm>
            <a:off x="5100824" y="2286000"/>
            <a:ext cx="6176776" cy="3581400"/>
          </a:xfrm>
        </p:spPr>
        <p:txBody>
          <a:bodyPr>
            <a:normAutofit/>
          </a:bodyPr>
          <a:lstStyle/>
          <a:p>
            <a:pPr marL="0" indent="0">
              <a:buNone/>
            </a:pPr>
            <a:r>
              <a:rPr lang="en-AU" dirty="0"/>
              <a:t>Function </a:t>
            </a:r>
            <a:r>
              <a:rPr lang="en-AU" dirty="0" err="1"/>
              <a:t>setupQuadDoH</a:t>
            </a:r>
            <a:r>
              <a:rPr lang="en-AU" dirty="0"/>
              <a:t>()</a:t>
            </a:r>
          </a:p>
          <a:p>
            <a:endParaRPr lang="en-AU" dirty="0"/>
          </a:p>
          <a:p>
            <a:pPr marL="0" indent="0">
              <a:buNone/>
            </a:pPr>
            <a:r>
              <a:rPr lang="en-AU" dirty="0"/>
              <a:t>Tested adding a new </a:t>
            </a:r>
            <a:r>
              <a:rPr lang="en-AU" dirty="0" err="1"/>
              <a:t>IPAddress</a:t>
            </a:r>
            <a:r>
              <a:rPr lang="en-AU" dirty="0"/>
              <a:t> and removing the old </a:t>
            </a:r>
            <a:r>
              <a:rPr lang="en-AU" dirty="0" err="1"/>
              <a:t>IPAddress</a:t>
            </a:r>
            <a:r>
              <a:rPr lang="en-AU" dirty="0"/>
              <a:t> from the ethernet 3</a:t>
            </a:r>
          </a:p>
        </p:txBody>
      </p:sp>
    </p:spTree>
    <p:extLst>
      <p:ext uri="{BB962C8B-B14F-4D97-AF65-F5344CB8AC3E}">
        <p14:creationId xmlns:p14="http://schemas.microsoft.com/office/powerpoint/2010/main" val="4023436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98CA5AE-F2E4-4A6F-B986-89804B1EC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1C92F97-F43F-3727-3604-265D34193B69}"/>
              </a:ext>
            </a:extLst>
          </p:cNvPr>
          <p:cNvSpPr>
            <a:spLocks noGrp="1"/>
          </p:cNvSpPr>
          <p:nvPr>
            <p:ph idx="1"/>
          </p:nvPr>
        </p:nvSpPr>
        <p:spPr>
          <a:xfrm>
            <a:off x="784743" y="2286000"/>
            <a:ext cx="5793475" cy="3581400"/>
          </a:xfrm>
        </p:spPr>
        <p:txBody>
          <a:bodyPr>
            <a:normAutofit/>
          </a:bodyPr>
          <a:lstStyle/>
          <a:p>
            <a:pPr marL="0" indent="0">
              <a:buNone/>
            </a:pPr>
            <a:r>
              <a:rPr lang="en-AU" dirty="0"/>
              <a:t>Tested the item property of </a:t>
            </a:r>
            <a:r>
              <a:rPr lang="en-AU" dirty="0" err="1"/>
              <a:t>DoHFlags</a:t>
            </a:r>
            <a:r>
              <a:rPr lang="en-AU" dirty="0"/>
              <a:t> to ensure the value was 1</a:t>
            </a:r>
          </a:p>
          <a:p>
            <a:pPr marL="0" indent="0">
              <a:buNone/>
            </a:pPr>
            <a:endParaRPr lang="en-AU" dirty="0"/>
          </a:p>
          <a:p>
            <a:pPr marL="0" indent="0">
              <a:buNone/>
            </a:pPr>
            <a:r>
              <a:rPr lang="en-AU" dirty="0"/>
              <a:t>If the directory's already exist it will not add them </a:t>
            </a:r>
          </a:p>
        </p:txBody>
      </p:sp>
      <p:pic>
        <p:nvPicPr>
          <p:cNvPr id="7" name="Picture 6">
            <a:extLst>
              <a:ext uri="{FF2B5EF4-FFF2-40B4-BE49-F238E27FC236}">
                <a16:creationId xmlns:a16="http://schemas.microsoft.com/office/drawing/2014/main" id="{541470F1-B543-24F3-81D0-570E01378024}"/>
              </a:ext>
            </a:extLst>
          </p:cNvPr>
          <p:cNvPicPr>
            <a:picLocks noChangeAspect="1"/>
          </p:cNvPicPr>
          <p:nvPr/>
        </p:nvPicPr>
        <p:blipFill rotWithShape="1">
          <a:blip r:embed="rId2"/>
          <a:srcRect t="3677" r="4" b="7860"/>
          <a:stretch/>
        </p:blipFill>
        <p:spPr>
          <a:xfrm>
            <a:off x="7612260" y="-1"/>
            <a:ext cx="4579739" cy="3438457"/>
          </a:xfrm>
          <a:prstGeom prst="rect">
            <a:avLst/>
          </a:prstGeom>
        </p:spPr>
      </p:pic>
      <p:sp>
        <p:nvSpPr>
          <p:cNvPr id="31" name="Rectangle 30">
            <a:extLst>
              <a:ext uri="{FF2B5EF4-FFF2-40B4-BE49-F238E27FC236}">
                <a16:creationId xmlns:a16="http://schemas.microsoft.com/office/drawing/2014/main" id="{E67E3959-D0D8-49DB-A48B-CE4FC3687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B87AF969-2E86-99EC-B6AA-F0BFEE2AF435}"/>
              </a:ext>
            </a:extLst>
          </p:cNvPr>
          <p:cNvPicPr>
            <a:picLocks noChangeAspect="1"/>
          </p:cNvPicPr>
          <p:nvPr/>
        </p:nvPicPr>
        <p:blipFill rotWithShape="1">
          <a:blip r:embed="rId3"/>
          <a:srcRect r="-3" b="11651"/>
          <a:stretch/>
        </p:blipFill>
        <p:spPr>
          <a:xfrm>
            <a:off x="7612260" y="3438457"/>
            <a:ext cx="4579739" cy="3429000"/>
          </a:xfrm>
          <a:prstGeom prst="rect">
            <a:avLst/>
          </a:prstGeom>
        </p:spPr>
      </p:pic>
    </p:spTree>
    <p:extLst>
      <p:ext uri="{BB962C8B-B14F-4D97-AF65-F5344CB8AC3E}">
        <p14:creationId xmlns:p14="http://schemas.microsoft.com/office/powerpoint/2010/main" val="2890622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75DA423-1E6A-406A-9B05-E620EFA1F5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A9764CE-8316-9886-F9D2-82F739BA622E}"/>
              </a:ext>
            </a:extLst>
          </p:cNvPr>
          <p:cNvPicPr>
            <a:picLocks noChangeAspect="1"/>
          </p:cNvPicPr>
          <p:nvPr/>
        </p:nvPicPr>
        <p:blipFill rotWithShape="1">
          <a:blip r:embed="rId2"/>
          <a:srcRect t="5839" b="1533"/>
          <a:stretch/>
        </p:blipFill>
        <p:spPr>
          <a:xfrm>
            <a:off x="20" y="-1"/>
            <a:ext cx="4373525" cy="3438081"/>
          </a:xfrm>
          <a:prstGeom prst="rect">
            <a:avLst/>
          </a:prstGeom>
        </p:spPr>
      </p:pic>
      <p:pic>
        <p:nvPicPr>
          <p:cNvPr id="5" name="Picture 4">
            <a:extLst>
              <a:ext uri="{FF2B5EF4-FFF2-40B4-BE49-F238E27FC236}">
                <a16:creationId xmlns:a16="http://schemas.microsoft.com/office/drawing/2014/main" id="{56B966C5-2F8A-9929-9B56-890FC390FFB0}"/>
              </a:ext>
            </a:extLst>
          </p:cNvPr>
          <p:cNvPicPr>
            <a:picLocks noChangeAspect="1"/>
          </p:cNvPicPr>
          <p:nvPr/>
        </p:nvPicPr>
        <p:blipFill rotWithShape="1">
          <a:blip r:embed="rId3"/>
          <a:srcRect t="3229" b="4387"/>
          <a:stretch/>
        </p:blipFill>
        <p:spPr>
          <a:xfrm>
            <a:off x="20" y="3438457"/>
            <a:ext cx="4373525" cy="3429000"/>
          </a:xfrm>
          <a:prstGeom prst="rect">
            <a:avLst/>
          </a:prstGeom>
        </p:spPr>
      </p:pic>
      <p:sp>
        <p:nvSpPr>
          <p:cNvPr id="14" name="Rectangle 13">
            <a:extLst>
              <a:ext uri="{FF2B5EF4-FFF2-40B4-BE49-F238E27FC236}">
                <a16:creationId xmlns:a16="http://schemas.microsoft.com/office/drawing/2014/main" id="{B5408C03-B752-49FB-ABD5-7ED758AE48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6A878766-8E19-AC03-08CB-47C3FC412622}"/>
              </a:ext>
            </a:extLst>
          </p:cNvPr>
          <p:cNvSpPr>
            <a:spLocks noGrp="1"/>
          </p:cNvSpPr>
          <p:nvPr>
            <p:ph idx="1"/>
          </p:nvPr>
        </p:nvSpPr>
        <p:spPr>
          <a:xfrm>
            <a:off x="5100824" y="2286000"/>
            <a:ext cx="6176776" cy="3581400"/>
          </a:xfrm>
        </p:spPr>
        <p:txBody>
          <a:bodyPr>
            <a:normAutofit/>
          </a:bodyPr>
          <a:lstStyle/>
          <a:p>
            <a:pPr marL="0" indent="0">
              <a:buNone/>
            </a:pPr>
            <a:r>
              <a:rPr lang="en-AU" dirty="0"/>
              <a:t>Function </a:t>
            </a:r>
            <a:r>
              <a:rPr lang="en-AU" dirty="0" err="1"/>
              <a:t>resetDoH</a:t>
            </a:r>
            <a:r>
              <a:rPr lang="en-AU" dirty="0"/>
              <a:t> ()</a:t>
            </a:r>
          </a:p>
          <a:p>
            <a:pPr marL="0" indent="0">
              <a:buNone/>
            </a:pPr>
            <a:endParaRPr lang="en-AU" dirty="0"/>
          </a:p>
          <a:p>
            <a:pPr marL="0" indent="0">
              <a:buNone/>
            </a:pPr>
            <a:r>
              <a:rPr lang="en-AU" dirty="0"/>
              <a:t>Tested adding original IP and removing new IP</a:t>
            </a:r>
          </a:p>
          <a:p>
            <a:pPr marL="0" indent="0">
              <a:buNone/>
            </a:pPr>
            <a:endParaRPr lang="en-AU" dirty="0"/>
          </a:p>
          <a:p>
            <a:pPr marL="0" indent="0">
              <a:buNone/>
            </a:pPr>
            <a:r>
              <a:rPr lang="en-AU" dirty="0"/>
              <a:t>Tested changing the </a:t>
            </a:r>
            <a:r>
              <a:rPr lang="en-AU" dirty="0" err="1"/>
              <a:t>DoHflags</a:t>
            </a:r>
            <a:r>
              <a:rPr lang="en-AU" dirty="0"/>
              <a:t> value is changed to 0</a:t>
            </a:r>
          </a:p>
        </p:txBody>
      </p:sp>
    </p:spTree>
    <p:extLst>
      <p:ext uri="{BB962C8B-B14F-4D97-AF65-F5344CB8AC3E}">
        <p14:creationId xmlns:p14="http://schemas.microsoft.com/office/powerpoint/2010/main" val="2659756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1D1A0-2CCA-710F-57CB-518DA2F403F3}"/>
              </a:ext>
            </a:extLst>
          </p:cNvPr>
          <p:cNvSpPr>
            <a:spLocks noGrp="1"/>
          </p:cNvSpPr>
          <p:nvPr>
            <p:ph type="title"/>
          </p:nvPr>
        </p:nvSpPr>
        <p:spPr>
          <a:xfrm>
            <a:off x="1371600" y="685800"/>
            <a:ext cx="3282695" cy="1485900"/>
          </a:xfrm>
        </p:spPr>
        <p:txBody>
          <a:bodyPr>
            <a:normAutofit/>
          </a:bodyPr>
          <a:lstStyle/>
          <a:p>
            <a:r>
              <a:rPr lang="en-AU" dirty="0"/>
              <a:t>Testing </a:t>
            </a:r>
            <a:r>
              <a:rPr lang="en-AU" dirty="0" err="1"/>
              <a:t>DoH</a:t>
            </a:r>
            <a:endParaRPr lang="en-AU" dirty="0"/>
          </a:p>
        </p:txBody>
      </p:sp>
      <p:sp>
        <p:nvSpPr>
          <p:cNvPr id="3" name="Content Placeholder 2">
            <a:extLst>
              <a:ext uri="{FF2B5EF4-FFF2-40B4-BE49-F238E27FC236}">
                <a16:creationId xmlns:a16="http://schemas.microsoft.com/office/drawing/2014/main" id="{C6ACEF3F-B8F3-2A40-B0DD-8B3AAADCA232}"/>
              </a:ext>
            </a:extLst>
          </p:cNvPr>
          <p:cNvSpPr>
            <a:spLocks noGrp="1"/>
          </p:cNvSpPr>
          <p:nvPr>
            <p:ph idx="1"/>
          </p:nvPr>
        </p:nvSpPr>
        <p:spPr>
          <a:xfrm>
            <a:off x="1371600" y="2286000"/>
            <a:ext cx="3282694" cy="3581400"/>
          </a:xfrm>
        </p:spPr>
        <p:txBody>
          <a:bodyPr>
            <a:normAutofit/>
          </a:bodyPr>
          <a:lstStyle/>
          <a:p>
            <a:pPr marL="0" indent="0">
              <a:buNone/>
            </a:pPr>
            <a:r>
              <a:rPr lang="en-AU" sz="1700"/>
              <a:t>Does not use DNS filtering despite testing all attributes are correct for </a:t>
            </a:r>
            <a:r>
              <a:rPr lang="en-AU" sz="1700" err="1"/>
              <a:t>DoH</a:t>
            </a:r>
            <a:endParaRPr lang="en-AU" sz="1700"/>
          </a:p>
          <a:p>
            <a:pPr marL="0" indent="0">
              <a:buNone/>
            </a:pPr>
            <a:endParaRPr lang="en-AU" sz="1700"/>
          </a:p>
          <a:p>
            <a:pPr marL="0" indent="0">
              <a:buNone/>
            </a:pPr>
            <a:r>
              <a:rPr lang="en-AU" sz="1700"/>
              <a:t>Checked each possible issue and found no solution despite all functions working as intended</a:t>
            </a:r>
          </a:p>
          <a:p>
            <a:pPr marL="0" indent="0">
              <a:buNone/>
            </a:pPr>
            <a:endParaRPr lang="en-AU" sz="1700"/>
          </a:p>
          <a:p>
            <a:pPr marL="0" indent="0">
              <a:buNone/>
            </a:pPr>
            <a:r>
              <a:rPr lang="en-AU" sz="1700"/>
              <a:t>Needs further changes to work as intended</a:t>
            </a:r>
          </a:p>
        </p:txBody>
      </p:sp>
      <p:pic>
        <p:nvPicPr>
          <p:cNvPr id="5" name="Picture 4">
            <a:extLst>
              <a:ext uri="{FF2B5EF4-FFF2-40B4-BE49-F238E27FC236}">
                <a16:creationId xmlns:a16="http://schemas.microsoft.com/office/drawing/2014/main" id="{E63A3EAA-7B83-1C85-206A-FFC97CB57383}"/>
              </a:ext>
            </a:extLst>
          </p:cNvPr>
          <p:cNvPicPr>
            <a:picLocks noChangeAspect="1"/>
          </p:cNvPicPr>
          <p:nvPr/>
        </p:nvPicPr>
        <p:blipFill>
          <a:blip r:embed="rId2"/>
          <a:stretch>
            <a:fillRect/>
          </a:stretch>
        </p:blipFill>
        <p:spPr>
          <a:xfrm>
            <a:off x="5198266" y="645106"/>
            <a:ext cx="6183466" cy="5247747"/>
          </a:xfrm>
          <a:prstGeom prst="rect">
            <a:avLst/>
          </a:prstGeom>
        </p:spPr>
      </p:pic>
    </p:spTree>
    <p:extLst>
      <p:ext uri="{BB962C8B-B14F-4D97-AF65-F5344CB8AC3E}">
        <p14:creationId xmlns:p14="http://schemas.microsoft.com/office/powerpoint/2010/main" val="280869882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{86114BC1-882D-46AC-A468-4D35B295E6AE}tf10001105</Template>
  <TotalTime>545</TotalTime>
  <Words>1339</Words>
  <Application>Microsoft Office PowerPoint</Application>
  <PresentationFormat>Widescreen</PresentationFormat>
  <Paragraphs>160</Paragraphs>
  <Slides>37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Calibri</vt:lpstr>
      <vt:lpstr>Franklin Gothic Book</vt:lpstr>
      <vt:lpstr>Crop</vt:lpstr>
      <vt:lpstr>Coit11241</vt:lpstr>
      <vt:lpstr>CIS 9.2</vt:lpstr>
      <vt:lpstr>PowerPoint Presentation</vt:lpstr>
      <vt:lpstr>PowerPoint Presentation</vt:lpstr>
      <vt:lpstr>PowerPoint Presentation</vt:lpstr>
      <vt:lpstr>PowerPoint Presentation</vt:lpstr>
      <vt:lpstr>PowerPoint Presentation</vt:lpstr>
      <vt:lpstr>PowerPoint Presentation</vt:lpstr>
      <vt:lpstr>Testing DoH</vt:lpstr>
      <vt:lpstr>CIS 2.5</vt:lpstr>
      <vt:lpstr>PowerPoint Presentation</vt:lpstr>
      <vt:lpstr>CIS 2.7</vt:lpstr>
      <vt:lpstr>Rational</vt:lpstr>
      <vt:lpstr>PowerPoint Presentation</vt:lpstr>
      <vt:lpstr>Attack</vt:lpstr>
      <vt:lpstr>BumbleBee</vt:lpstr>
      <vt:lpstr>BumbleBee</vt:lpstr>
      <vt:lpstr>Rational</vt:lpstr>
      <vt:lpstr>T1047 – Windows Management Instrumentation</vt:lpstr>
      <vt:lpstr>T1566 – Phishing</vt:lpstr>
      <vt:lpstr>T1548.002 – Abuse Elevation Control Mechanism: Bypass User Account Control</vt:lpstr>
      <vt:lpstr>T1041 – Exfiltration Over C2 Channel</vt:lpstr>
      <vt:lpstr>T1053.005 – Scheduled Task/Job: Scheduled Task</vt:lpstr>
      <vt:lpstr>Emulation</vt:lpstr>
      <vt:lpstr>Attack Detection</vt:lpstr>
      <vt:lpstr>Detection – T1047</vt:lpstr>
      <vt:lpstr>Detection – T1053.005</vt:lpstr>
      <vt:lpstr>Detection – T1548.002</vt:lpstr>
      <vt:lpstr>Vulnerability searches</vt:lpstr>
      <vt:lpstr>Wazuh</vt:lpstr>
      <vt:lpstr>Nessus</vt:lpstr>
      <vt:lpstr>CVE-2021-29465</vt:lpstr>
      <vt:lpstr>CVE-2022-33928</vt:lpstr>
      <vt:lpstr>CVE-2020-7283</vt:lpstr>
      <vt:lpstr>CVE-2022-43751</vt:lpstr>
      <vt:lpstr>CVE-2022-46754</vt:lpstr>
      <vt:lpstr>Rational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Coit11241</dc:title>
  <dc:creator>Aidan Petre</dc:creator>
  <cp:lastModifiedBy>Aidan Petre</cp:lastModifiedBy>
  <cp:revision>6</cp:revision>
  <dcterms:created xsi:type="dcterms:W3CDTF">2023-04-15T15:10:30Z</dcterms:created>
  <dcterms:modified xsi:type="dcterms:W3CDTF">2023-05-21T13:51:30Z</dcterms:modified>
</cp:coreProperties>
</file>