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90" r:id="rId4"/>
    <p:sldId id="295" r:id="rId5"/>
    <p:sldId id="296" r:id="rId6"/>
    <p:sldId id="297" r:id="rId7"/>
    <p:sldId id="298" r:id="rId8"/>
    <p:sldId id="299" r:id="rId9"/>
    <p:sldId id="300" r:id="rId10"/>
    <p:sldId id="288" r:id="rId11"/>
    <p:sldId id="304" r:id="rId12"/>
    <p:sldId id="301" r:id="rId13"/>
    <p:sldId id="302" r:id="rId14"/>
    <p:sldId id="257" r:id="rId15"/>
    <p:sldId id="303" r:id="rId16"/>
    <p:sldId id="272" r:id="rId17"/>
    <p:sldId id="305" r:id="rId18"/>
    <p:sldId id="306" r:id="rId19"/>
    <p:sldId id="307" r:id="rId20"/>
    <p:sldId id="308" r:id="rId21"/>
    <p:sldId id="310" r:id="rId22"/>
    <p:sldId id="309" r:id="rId23"/>
    <p:sldId id="311" r:id="rId24"/>
  </p:sldIdLst>
  <p:sldSz cx="9144000" cy="6858000" type="screen4x3"/>
  <p:notesSz cx="6858000" cy="923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88482" autoAdjust="0"/>
  </p:normalViewPr>
  <p:slideViewPr>
    <p:cSldViewPr>
      <p:cViewPr>
        <p:scale>
          <a:sx n="75" d="100"/>
          <a:sy n="75" d="100"/>
        </p:scale>
        <p:origin x="-642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DFC1-7EB8-453C-9FD8-DA1E8F6E6373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5684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5684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5369-6C99-4498-8A28-34278EF740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2E488-7190-4142-97A7-BE224D9E1526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3738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8644"/>
            <a:ext cx="5486400" cy="41576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684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5684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ED5B9-81BB-48B6-988F-28AED73E88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478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topic slide: include that it concentrates on manual operation (i.e. tile-op)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ED5B9-81BB-48B6-988F-28AED73E88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782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this help students transition to 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ED5B9-81BB-48B6-988F-28AED73E88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68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C5B1-9A3E-402D-B8F9-C5A1F1B42E82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17E5-49FA-43E7-B08F-EA2055D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397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C5B1-9A3E-402D-B8F9-C5A1F1B42E82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17E5-49FA-43E7-B08F-EA2055D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75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C5B1-9A3E-402D-B8F9-C5A1F1B42E82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17E5-49FA-43E7-B08F-EA2055D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268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C5B1-9A3E-402D-B8F9-C5A1F1B42E82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17E5-49FA-43E7-B08F-EA2055D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9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C5B1-9A3E-402D-B8F9-C5A1F1B42E82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17E5-49FA-43E7-B08F-EA2055D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246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C5B1-9A3E-402D-B8F9-C5A1F1B42E82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17E5-49FA-43E7-B08F-EA2055D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124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C5B1-9A3E-402D-B8F9-C5A1F1B42E82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17E5-49FA-43E7-B08F-EA2055D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798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C5B1-9A3E-402D-B8F9-C5A1F1B42E82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17E5-49FA-43E7-B08F-EA2055D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932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C5B1-9A3E-402D-B8F9-C5A1F1B42E82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17E5-49FA-43E7-B08F-EA2055D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174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C5B1-9A3E-402D-B8F9-C5A1F1B42E82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17E5-49FA-43E7-B08F-EA2055D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4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C5B1-9A3E-402D-B8F9-C5A1F1B42E82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E17E5-49FA-43E7-B08F-EA2055D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97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C5B1-9A3E-402D-B8F9-C5A1F1B42E82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17E5-49FA-43E7-B08F-EA2055D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77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hyperlink" Target="http://parts.ftcrobots.com/ImagePopup.aspx?reftype=1&amp;refid=6363&amp;defimg=9393&amp;pop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siRoboticsLogoNewLar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3155950" cy="460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1470025"/>
          </a:xfrm>
        </p:spPr>
        <p:txBody>
          <a:bodyPr/>
          <a:lstStyle/>
          <a:p>
            <a:r>
              <a:rPr lang="en-US" dirty="0" smtClean="0"/>
              <a:t>Motors, Sensors, and Samantha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5715000" cy="175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SSI Robotics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September 7, 2013</a:t>
            </a:r>
          </a:p>
          <a:p>
            <a:pPr>
              <a:lnSpc>
                <a:spcPct val="80000"/>
              </a:lnSpc>
            </a:pPr>
            <a:r>
              <a:rPr lang="en-US" dirty="0"/>
              <a:t>Capitol College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64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and High Torque</a:t>
            </a:r>
          </a:p>
          <a:p>
            <a:pPr lvl="1"/>
            <a:r>
              <a:rPr lang="en-US" dirty="0" smtClean="0"/>
              <a:t>9V DC with encoder</a:t>
            </a:r>
          </a:p>
          <a:p>
            <a:pPr lvl="1"/>
            <a:r>
              <a:rPr lang="en-US" dirty="0" smtClean="0"/>
              <a:t>196-265 rpm no load</a:t>
            </a:r>
          </a:p>
          <a:p>
            <a:pPr lvl="1"/>
            <a:r>
              <a:rPr lang="en-US" dirty="0" smtClean="0"/>
              <a:t>Stall Torque 5.75 kg-cm (S) 16.8 kg-cm (HT)</a:t>
            </a:r>
          </a:p>
          <a:p>
            <a:pPr lvl="1"/>
            <a:r>
              <a:rPr lang="en-US" dirty="0" smtClean="0"/>
              <a:t>Stall Current 4200 mA (S) 5800 mA (HT)</a:t>
            </a:r>
          </a:p>
          <a:p>
            <a:pPr lvl="1"/>
            <a:r>
              <a:rPr lang="en-US" dirty="0" smtClean="0"/>
              <a:t>Encoder provides 757.12 ticks per revolution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Specifications from MATRIXrobotics.com web site.</a:t>
            </a:r>
            <a:endParaRPr lang="en-US" dirty="0"/>
          </a:p>
        </p:txBody>
      </p:sp>
      <p:pic>
        <p:nvPicPr>
          <p:cNvPr id="6146" name="Picture 2" descr="C:\SSI\2013-2014\Kick-Off\MotorsSensorsAndSamantha\Pictures\Motors\MatrixMot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8201" y="1032140"/>
            <a:ext cx="1356599" cy="20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60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controller uses 1 sensor port</a:t>
            </a:r>
          </a:p>
          <a:p>
            <a:pPr lvl="1"/>
            <a:r>
              <a:rPr lang="en-US" dirty="0" smtClean="0"/>
              <a:t>Can daisy chain 4 controllers on one sensor port</a:t>
            </a:r>
          </a:p>
          <a:p>
            <a:r>
              <a:rPr lang="en-US" dirty="0"/>
              <a:t>6</a:t>
            </a:r>
            <a:r>
              <a:rPr lang="en-US" smtClean="0"/>
              <a:t> </a:t>
            </a:r>
            <a:r>
              <a:rPr lang="en-US" dirty="0" smtClean="0"/>
              <a:t>independent servo ports per controller</a:t>
            </a:r>
          </a:p>
          <a:p>
            <a:pPr lvl="1"/>
            <a:r>
              <a:rPr lang="en-US" dirty="0" smtClean="0"/>
              <a:t>Can use “Y” cables to have 2 servos on one port</a:t>
            </a:r>
          </a:p>
          <a:p>
            <a:r>
              <a:rPr lang="en-US" dirty="0" smtClean="0"/>
              <a:t>2 motor ports per controller</a:t>
            </a:r>
          </a:p>
          <a:p>
            <a:pPr lvl="1"/>
            <a:r>
              <a:rPr lang="en-US" dirty="0" smtClean="0"/>
              <a:t>Can use 2 motors on 1 port</a:t>
            </a:r>
          </a:p>
          <a:p>
            <a:r>
              <a:rPr lang="en-US" dirty="0" smtClean="0"/>
              <a:t>1 encoder port per motor 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TETRIX Controllers</a:t>
            </a:r>
            <a:endParaRPr lang="en-US" dirty="0"/>
          </a:p>
        </p:txBody>
      </p:sp>
      <p:pic>
        <p:nvPicPr>
          <p:cNvPr id="2050" name="Picture 2" descr="C:\SSI\2013-2014\Kick-Off\MotorsSensorsAndSamantha\Pictures\sm_dcmotorcontrollertetri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613" y="5334000"/>
            <a:ext cx="25400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SSI\2013-2014\Kick-Off\MotorsSensorsAndSamantha\Pictures\sm_servocontrollertetri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75342"/>
            <a:ext cx="2510322" cy="123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68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TETRIX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size</a:t>
            </a:r>
          </a:p>
          <a:p>
            <a:pPr lvl="1"/>
            <a:r>
              <a:rPr lang="en-US" dirty="0" smtClean="0"/>
              <a:t>12V DC with optional encoder</a:t>
            </a:r>
          </a:p>
          <a:p>
            <a:pPr lvl="1"/>
            <a:r>
              <a:rPr lang="en-US" dirty="0" smtClean="0"/>
              <a:t>152 rpm no load</a:t>
            </a:r>
          </a:p>
          <a:p>
            <a:pPr lvl="1"/>
            <a:r>
              <a:rPr lang="en-US" dirty="0" smtClean="0"/>
              <a:t>300 </a:t>
            </a:r>
            <a:r>
              <a:rPr lang="en-US" dirty="0" err="1" smtClean="0"/>
              <a:t>oz</a:t>
            </a:r>
            <a:r>
              <a:rPr lang="en-US" dirty="0" smtClean="0"/>
              <a:t>-in of torque</a:t>
            </a:r>
          </a:p>
          <a:p>
            <a:pPr lvl="1"/>
            <a:r>
              <a:rPr lang="en-US" dirty="0" smtClean="0"/>
              <a:t>Optional encoder provides 1440 ticks per revolution</a:t>
            </a:r>
          </a:p>
        </p:txBody>
      </p:sp>
      <p:pic>
        <p:nvPicPr>
          <p:cNvPr id="5122" name="Picture 2" descr="C:\SSI\2013-2014\Kick-Off\MotorsSensorsAndSamantha\Pictures\Motors\TetrixDCMo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7899" y="1905000"/>
            <a:ext cx="205945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SSI\2013-2014\Kick-Off\MotorsSensorsAndSamantha\Pictures\enco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19600"/>
            <a:ext cx="1905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955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TETRIX Servos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options</a:t>
            </a:r>
          </a:p>
          <a:p>
            <a:pPr lvl="1"/>
            <a:r>
              <a:rPr lang="en-US" dirty="0" smtClean="0"/>
              <a:t>4 models available from parts.ftcrobots.com</a:t>
            </a:r>
          </a:p>
          <a:p>
            <a:pPr lvl="2"/>
            <a:r>
              <a:rPr lang="en-US" dirty="0" smtClean="0"/>
              <a:t>2 standard</a:t>
            </a:r>
          </a:p>
          <a:p>
            <a:pPr lvl="3"/>
            <a:r>
              <a:rPr lang="en-US" dirty="0" smtClean="0"/>
              <a:t>1 “normal” 180 degrees, 89 </a:t>
            </a:r>
            <a:r>
              <a:rPr lang="en-US" dirty="0" err="1" smtClean="0"/>
              <a:t>oz</a:t>
            </a:r>
            <a:r>
              <a:rPr lang="en-US" dirty="0" smtClean="0"/>
              <a:t>-in torque (6.4 kg-cm)</a:t>
            </a:r>
          </a:p>
          <a:p>
            <a:pPr lvl="3"/>
            <a:r>
              <a:rPr lang="en-US" dirty="0" smtClean="0"/>
              <a:t>1 continuous rotation 52 RPM, 46.8 </a:t>
            </a:r>
            <a:r>
              <a:rPr lang="en-US" dirty="0" err="1" smtClean="0"/>
              <a:t>oz</a:t>
            </a:r>
            <a:r>
              <a:rPr lang="en-US" dirty="0" smtClean="0"/>
              <a:t>-in (3.37 kg-cm)</a:t>
            </a:r>
          </a:p>
          <a:p>
            <a:pPr lvl="2"/>
            <a:r>
              <a:rPr lang="en-US" dirty="0" smtClean="0"/>
              <a:t>2 quarter-scale</a:t>
            </a:r>
          </a:p>
          <a:p>
            <a:pPr lvl="3"/>
            <a:r>
              <a:rPr lang="en-US" dirty="0" smtClean="0"/>
              <a:t>1 “normal” 180 degrees, 183 </a:t>
            </a:r>
            <a:r>
              <a:rPr lang="en-US" dirty="0" err="1" smtClean="0"/>
              <a:t>oz</a:t>
            </a:r>
            <a:r>
              <a:rPr lang="en-US" dirty="0" smtClean="0"/>
              <a:t>-in torque (13.2 kg-cm)</a:t>
            </a:r>
          </a:p>
          <a:p>
            <a:pPr lvl="3"/>
            <a:r>
              <a:rPr lang="en-US" dirty="0" smtClean="0"/>
              <a:t>1 1260 degree rotation,  183 </a:t>
            </a:r>
            <a:r>
              <a:rPr lang="en-US" dirty="0" err="1" smtClean="0"/>
              <a:t>oz</a:t>
            </a:r>
            <a:r>
              <a:rPr lang="en-US" dirty="0" smtClean="0"/>
              <a:t>-in torque (12.2 kg-cm)</a:t>
            </a:r>
          </a:p>
          <a:p>
            <a:pPr lvl="1"/>
            <a:r>
              <a:rPr lang="en-US" dirty="0" smtClean="0"/>
              <a:t>Any standard size or smaller servo with a rated stall current of 800 mA or less</a:t>
            </a:r>
          </a:p>
          <a:p>
            <a:pPr lvl="1"/>
            <a:r>
              <a:rPr lang="en-US" dirty="0" smtClean="0"/>
              <a:t>No more than 2 quarter-scale servos per controller with at most one other standard servo</a:t>
            </a:r>
          </a:p>
          <a:p>
            <a:pPr lvl="1"/>
            <a:r>
              <a:rPr lang="en-US" dirty="0" smtClean="0"/>
              <a:t>If only 1 quarter-scale servo on the controller then up to 4 standard servos may be used</a:t>
            </a:r>
          </a:p>
        </p:txBody>
      </p:sp>
    </p:spTree>
    <p:extLst>
      <p:ext uri="{BB962C8B-B14F-4D97-AF65-F5344CB8AC3E}">
        <p14:creationId xmlns:p14="http://schemas.microsoft.com/office/powerpoint/2010/main" xmlns="" val="11463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TETRIX/MATRIX/LEGO</a:t>
            </a:r>
          </a:p>
          <a:p>
            <a:pPr lvl="1"/>
            <a:r>
              <a:rPr lang="en-US" dirty="0" smtClean="0"/>
              <a:t>Motor Encoder</a:t>
            </a:r>
          </a:p>
          <a:p>
            <a:r>
              <a:rPr lang="en-US" dirty="0" smtClean="0"/>
              <a:t>LEGO</a:t>
            </a:r>
          </a:p>
          <a:p>
            <a:pPr lvl="1"/>
            <a:r>
              <a:rPr lang="en-US" dirty="0" smtClean="0"/>
              <a:t>Color Sensor</a:t>
            </a:r>
          </a:p>
          <a:p>
            <a:pPr lvl="1"/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Ultrasonic</a:t>
            </a:r>
          </a:p>
          <a:p>
            <a:pPr lvl="1"/>
            <a:r>
              <a:rPr lang="en-US" dirty="0" smtClean="0"/>
              <a:t>Sound</a:t>
            </a:r>
          </a:p>
          <a:p>
            <a:pPr lvl="1"/>
            <a:r>
              <a:rPr lang="en-US" dirty="0" smtClean="0"/>
              <a:t>Light</a:t>
            </a:r>
          </a:p>
        </p:txBody>
      </p:sp>
    </p:spTree>
    <p:extLst>
      <p:ext uri="{BB962C8B-B14F-4D97-AF65-F5344CB8AC3E}">
        <p14:creationId xmlns:p14="http://schemas.microsoft.com/office/powerpoint/2010/main" xmlns="" val="2885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HiTechnic</a:t>
            </a:r>
            <a:endParaRPr lang="en-US" dirty="0" smtClean="0"/>
          </a:p>
          <a:p>
            <a:pPr lvl="1"/>
            <a:r>
              <a:rPr lang="en-US" dirty="0" smtClean="0"/>
              <a:t>Accelerometer</a:t>
            </a:r>
          </a:p>
          <a:p>
            <a:pPr lvl="1"/>
            <a:r>
              <a:rPr lang="en-US" dirty="0" smtClean="0"/>
              <a:t>Angle</a:t>
            </a:r>
          </a:p>
          <a:p>
            <a:pPr lvl="1"/>
            <a:r>
              <a:rPr lang="en-US" dirty="0" smtClean="0"/>
              <a:t>Color V2</a:t>
            </a:r>
          </a:p>
          <a:p>
            <a:pPr lvl="1"/>
            <a:r>
              <a:rPr lang="en-US" dirty="0" smtClean="0"/>
              <a:t>Compass</a:t>
            </a:r>
          </a:p>
          <a:p>
            <a:pPr lvl="1"/>
            <a:r>
              <a:rPr lang="en-US" dirty="0" smtClean="0"/>
              <a:t>EOPD</a:t>
            </a:r>
          </a:p>
          <a:p>
            <a:pPr lvl="1"/>
            <a:r>
              <a:rPr lang="en-US" dirty="0" smtClean="0"/>
              <a:t>Force</a:t>
            </a:r>
          </a:p>
          <a:p>
            <a:pPr lvl="1"/>
            <a:r>
              <a:rPr lang="en-US" dirty="0" smtClean="0"/>
              <a:t>Gyro</a:t>
            </a:r>
          </a:p>
          <a:p>
            <a:pPr lvl="1"/>
            <a:r>
              <a:rPr lang="en-US" dirty="0" smtClean="0"/>
              <a:t>IR Seeker V2</a:t>
            </a:r>
          </a:p>
          <a:p>
            <a:pPr lvl="1"/>
            <a:r>
              <a:rPr lang="en-US" dirty="0" smtClean="0"/>
              <a:t>Magnetic</a:t>
            </a:r>
          </a:p>
          <a:p>
            <a:pPr lvl="1"/>
            <a:r>
              <a:rPr lang="en-US" dirty="0" smtClean="0"/>
              <a:t>PIR</a:t>
            </a:r>
          </a:p>
          <a:p>
            <a:pPr lvl="1"/>
            <a:r>
              <a:rPr lang="en-US" dirty="0" smtClean="0"/>
              <a:t>Touch Mux</a:t>
            </a:r>
          </a:p>
          <a:p>
            <a:pPr lvl="1"/>
            <a:r>
              <a:rPr lang="en-US" dirty="0" smtClean="0"/>
              <a:t>Sensor Mux</a:t>
            </a:r>
          </a:p>
          <a:p>
            <a:pPr lvl="1"/>
            <a:r>
              <a:rPr lang="en-US" dirty="0" err="1" smtClean="0"/>
              <a:t>SuperPro</a:t>
            </a:r>
            <a:r>
              <a:rPr lang="en-US" dirty="0" smtClean="0"/>
              <a:t> Prototype Board</a:t>
            </a:r>
          </a:p>
        </p:txBody>
      </p:sp>
    </p:spTree>
    <p:extLst>
      <p:ext uri="{BB962C8B-B14F-4D97-AF65-F5344CB8AC3E}">
        <p14:creationId xmlns:p14="http://schemas.microsoft.com/office/powerpoint/2010/main" xmlns="" val="475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Motor encoders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Can be used to count motor rotations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LEGO Color sensor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check color of an object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LEGO Touch sensor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detect something touching the sensor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LEGO Ultrasonic sensor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measure distance to an object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LEGO Sound sensor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measure ambient sound level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LEGO Light sensor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measure light level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Useful for line detection/following</a:t>
            </a:r>
            <a:endParaRPr lang="en-US" sz="2000" dirty="0"/>
          </a:p>
        </p:txBody>
      </p:sp>
      <p:pic>
        <p:nvPicPr>
          <p:cNvPr id="19462" name="Picture 6" descr="L_TETRIXMotorEncoderPk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437322"/>
            <a:ext cx="1530350" cy="10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SSI\2013-2014\Kick-Off\MotorsSensorsAndSamantha\Pictures\Sensors\NXT Col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1874" y="2286000"/>
            <a:ext cx="903287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SSI\2013-2014\Kick-Off\MotorsSensorsAndSamantha\Pictures\Sensors\NXT Touc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1262" y="2895600"/>
            <a:ext cx="1055687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SSI\2013-2014\Kick-Off\MotorsSensorsAndSamantha\Pictures\Sensors\NXT Ultrasonic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4580" y="3650060"/>
            <a:ext cx="1077120" cy="107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SSI\2013-2014\Kick-Off\MotorsSensorsAndSamantha\Pictures\Sensors\NXT Soun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7792" y="4267200"/>
            <a:ext cx="954087" cy="9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SSI\2013-2014\Kick-Off\MotorsSensorsAndSamantha\Pictures\Sensors\NXT Ligh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9012" y="4953001"/>
            <a:ext cx="986630" cy="9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6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549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 smtClean="0"/>
              <a:t>HiTechnic</a:t>
            </a:r>
            <a:r>
              <a:rPr lang="en-US" sz="2400" dirty="0" smtClean="0"/>
              <a:t> Accelerometer sensor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Can be used to measure acceleration and tilt in 3-axes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HiTechnic</a:t>
            </a:r>
            <a:r>
              <a:rPr lang="en-US" sz="2400" dirty="0"/>
              <a:t> </a:t>
            </a:r>
            <a:r>
              <a:rPr lang="en-US" sz="2400" dirty="0" smtClean="0"/>
              <a:t>Angle sensor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measure absolute angle, accumulated angle or rotational speed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HiTechnic</a:t>
            </a:r>
            <a:r>
              <a:rPr lang="en-US" sz="2400" dirty="0"/>
              <a:t> </a:t>
            </a:r>
            <a:r>
              <a:rPr lang="en-US" sz="2400" dirty="0" smtClean="0"/>
              <a:t>Color sensor V2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measure the color of an object in front of the sensor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HiTechnic</a:t>
            </a:r>
            <a:r>
              <a:rPr lang="en-US" sz="2400" dirty="0"/>
              <a:t> </a:t>
            </a:r>
            <a:r>
              <a:rPr lang="en-US" sz="2400" dirty="0" smtClean="0"/>
              <a:t>Compass sensor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measure magnetic heading of the sensor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HiTechnic</a:t>
            </a:r>
            <a:r>
              <a:rPr lang="en-US" sz="2400" dirty="0"/>
              <a:t> </a:t>
            </a:r>
            <a:r>
              <a:rPr lang="en-US" sz="2400" dirty="0" smtClean="0"/>
              <a:t>EOPD sensor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Electro Optical Proximity Detector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accurately measure distance (up to 8”)</a:t>
            </a:r>
          </a:p>
        </p:txBody>
      </p:sp>
      <p:pic>
        <p:nvPicPr>
          <p:cNvPr id="2050" name="Picture 2" descr="C:\SSI\2013-2014\Kick-Off\MotorsSensorsAndSamantha\Pictures\Sensors\HT Accel-Ti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4948" y="1678231"/>
            <a:ext cx="10414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SSI\2013-2014\Kick-Off\MotorsSensorsAndSamantha\Pictures\Sensors\HT Ang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3149" y="2459281"/>
            <a:ext cx="1086416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SSI\2013-2014\Kick-Off\MotorsSensorsAndSamantha\Pictures\Sensors\HT NXT Color V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1148" y="3291131"/>
            <a:ext cx="942508" cy="72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SSI\2013-2014\Kick-Off\MotorsSensorsAndSamantha\Pictures\Sensors\HT NXT Compa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7633" y="4004162"/>
            <a:ext cx="1007533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SSI\2013-2014\Kick-Off\MotorsSensorsAndSamantha\Pictures\Sensors\HT NXT EOP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6357" y="4876800"/>
            <a:ext cx="1022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75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549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/>
              <a:t>HiTechnic</a:t>
            </a:r>
            <a:r>
              <a:rPr lang="en-US" sz="2400" dirty="0"/>
              <a:t> Force sensor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Used to measure how hard something is pushing on the sensor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/>
              <a:t>HiTechnic</a:t>
            </a:r>
            <a:r>
              <a:rPr lang="en-US" sz="2400" dirty="0" smtClean="0"/>
              <a:t> Gyro sensor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Can be used to measure angular rotation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HiTechnic</a:t>
            </a:r>
            <a:r>
              <a:rPr lang="en-US" sz="2400" dirty="0"/>
              <a:t> </a:t>
            </a:r>
            <a:r>
              <a:rPr lang="en-US" sz="2400" dirty="0" smtClean="0"/>
              <a:t>IR Seeker V2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detect either a constant or modulated IR signal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HiTechnic</a:t>
            </a:r>
            <a:r>
              <a:rPr lang="en-US" sz="2400" dirty="0"/>
              <a:t> </a:t>
            </a:r>
            <a:r>
              <a:rPr lang="en-US" sz="2400" dirty="0" smtClean="0"/>
              <a:t>Magnetic sensor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</a:t>
            </a:r>
            <a:r>
              <a:rPr lang="en-US" sz="2000" smtClean="0"/>
              <a:t>to detect a </a:t>
            </a:r>
            <a:r>
              <a:rPr lang="en-US" sz="2000" dirty="0" smtClean="0"/>
              <a:t>magnetic field in front of the sensor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HiTechnic</a:t>
            </a:r>
            <a:r>
              <a:rPr lang="en-US" sz="2400" dirty="0"/>
              <a:t> </a:t>
            </a:r>
            <a:r>
              <a:rPr lang="en-US" sz="2400" dirty="0" smtClean="0"/>
              <a:t>PIR sensor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Passive Infrared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detect people or animals moving in front of the sensor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3074" name="Picture 2" descr="C:\SSI\2013-2014\Kick-Off\MotorsSensorsAndSamantha\Pictures\Sensors\HT NXT Gyr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1598" y="2365375"/>
            <a:ext cx="1121834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SSI\2013-2014\Kick-Off\MotorsSensorsAndSamantha\Pictures\Sensors\HT NXT IRSeekerV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7588" y="2955129"/>
            <a:ext cx="1245985" cy="8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SSI\2013-2014\Kick-Off\MotorsSensorsAndSamantha\Pictures\Sensors\HT NXT Magnet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2514" y="3841749"/>
            <a:ext cx="1077383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SSI\2013-2014\Kick-Off\MotorsSensorsAndSamantha\Pictures\Sensors\HT NXT PI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4836" y="4724400"/>
            <a:ext cx="1116032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SSI\2013-2014\Kick-Off\MotorsSensorsAndSamantha\Pictures\Sensors\HT NXT Forc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8980" y="1755773"/>
            <a:ext cx="1081888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26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146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err="1" smtClean="0"/>
              <a:t>HiTechnic</a:t>
            </a:r>
            <a:r>
              <a:rPr lang="en-US" sz="2400" dirty="0" smtClean="0"/>
              <a:t> Touch sensor multiplexer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Allows 4 standard touch sensors to be plugged into one sensor port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HiTechnic</a:t>
            </a:r>
            <a:r>
              <a:rPr lang="en-US" sz="2400" dirty="0" smtClean="0"/>
              <a:t> Sensor multiplexor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Allows 4 NXT or </a:t>
            </a:r>
            <a:r>
              <a:rPr lang="en-US" sz="2000" dirty="0" err="1" smtClean="0"/>
              <a:t>HiTechnic</a:t>
            </a:r>
            <a:r>
              <a:rPr lang="en-US" sz="2000" dirty="0" smtClean="0"/>
              <a:t> sensors to be plugged into one sensor port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HiTechnic</a:t>
            </a:r>
            <a:r>
              <a:rPr lang="en-US" sz="2400" dirty="0" smtClean="0"/>
              <a:t> </a:t>
            </a:r>
            <a:r>
              <a:rPr lang="en-US" sz="2400" dirty="0" err="1" smtClean="0"/>
              <a:t>SuperPro</a:t>
            </a:r>
            <a:r>
              <a:rPr lang="en-US" sz="2400" dirty="0" smtClean="0"/>
              <a:t> Prototyping board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Allows any sensor to be integrated to the NXT provided it is powered by the board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Processor on the board may not be re-programmed</a:t>
            </a:r>
            <a:endParaRPr lang="en-US" sz="2000" dirty="0"/>
          </a:p>
        </p:txBody>
      </p:sp>
      <p:pic>
        <p:nvPicPr>
          <p:cNvPr id="3078" name="Picture 6" descr="C:\SSI\2013-2014\Kick-Off\MotorsSensorsAndSamantha\Pictures\Sensors\HT Touch Mu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9050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SSI\2013-2014\Kick-Off\MotorsSensorsAndSamantha\Pictures\Sensors\HT Sensor Mu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4000" y="3048000"/>
            <a:ext cx="2540000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SSI\2013-2014\Kick-Off\MotorsSensorsAndSamantha\Pictures\Sensors\HT NXT SuperPro Proto Boa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3811" y="4724400"/>
            <a:ext cx="230037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31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Allowed motors and servos</a:t>
            </a:r>
          </a:p>
          <a:p>
            <a:pPr lvl="1"/>
            <a:r>
              <a:rPr lang="en-US" dirty="0" smtClean="0"/>
              <a:t>LEGO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TETRIX</a:t>
            </a:r>
          </a:p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LEGO</a:t>
            </a:r>
          </a:p>
          <a:p>
            <a:pPr lvl="1"/>
            <a:r>
              <a:rPr lang="en-US" dirty="0" err="1" smtClean="0"/>
              <a:t>HiTechnic</a:t>
            </a:r>
            <a:endParaRPr lang="en-US" dirty="0" smtClean="0"/>
          </a:p>
          <a:p>
            <a:r>
              <a:rPr lang="en-US" dirty="0" smtClean="0"/>
              <a:t>Samantha</a:t>
            </a:r>
          </a:p>
          <a:p>
            <a:pPr lvl="1"/>
            <a:r>
              <a:rPr lang="en-US" dirty="0" smtClean="0"/>
              <a:t>Wiring considerations</a:t>
            </a:r>
          </a:p>
          <a:p>
            <a:r>
              <a:rPr lang="en-US" dirty="0" smtClean="0"/>
              <a:t>How to choose</a:t>
            </a:r>
          </a:p>
          <a:p>
            <a:pPr lvl="1"/>
            <a:r>
              <a:rPr lang="en-US" dirty="0" smtClean="0"/>
              <a:t>Motor</a:t>
            </a:r>
          </a:p>
          <a:p>
            <a:pPr lvl="1"/>
            <a:r>
              <a:rPr lang="en-US" dirty="0" smtClean="0"/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xmlns="" val="7120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Samantha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Provides communication to the field</a:t>
            </a:r>
          </a:p>
          <a:p>
            <a:r>
              <a:rPr lang="en-US" dirty="0" smtClean="0"/>
              <a:t>Mount high on robot with lights visible</a:t>
            </a:r>
          </a:p>
          <a:p>
            <a:r>
              <a:rPr lang="en-US" dirty="0" smtClean="0"/>
              <a:t>Make sure cables can NOT come loose during a match (either end)</a:t>
            </a:r>
          </a:p>
          <a:p>
            <a:r>
              <a:rPr lang="en-US" dirty="0" smtClean="0"/>
              <a:t>Use HIGH quality USB cable routed away from other wires</a:t>
            </a:r>
          </a:p>
          <a:p>
            <a:r>
              <a:rPr lang="en-US" dirty="0" smtClean="0"/>
              <a:t>Add Ferrite chokes to USB cable if necessary to reduce ESD problems</a:t>
            </a:r>
          </a:p>
        </p:txBody>
      </p:sp>
      <p:pic>
        <p:nvPicPr>
          <p:cNvPr id="5122" name="Picture 2" descr="C:\SSI\2013-2014\Kick-Off\MotorsSensorsAndSamantha\Pictures\smanatha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880763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627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choose motors and sensors?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Roll a die?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Flip a coin?</a:t>
            </a:r>
          </a:p>
        </p:txBody>
      </p:sp>
      <p:pic>
        <p:nvPicPr>
          <p:cNvPr id="6146" name="Picture 2" descr="C:\SSI\2013-2014\Kick-Off\MotorsSensorsAndSamantha\Pictures\3411-0002_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60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SSI\2013-2014\Kick-Off\MotorsSensorsAndSamantha\Pictures\coi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7877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99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choose motors and sensors?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Motors</a:t>
            </a:r>
          </a:p>
          <a:p>
            <a:pPr lvl="1"/>
            <a:r>
              <a:rPr lang="en-US" dirty="0" smtClean="0"/>
              <a:t>How much room do you have?</a:t>
            </a:r>
          </a:p>
          <a:p>
            <a:pPr lvl="2"/>
            <a:r>
              <a:rPr lang="en-US" dirty="0" smtClean="0"/>
              <a:t>Physical space</a:t>
            </a:r>
          </a:p>
          <a:p>
            <a:pPr lvl="2"/>
            <a:r>
              <a:rPr lang="en-US" dirty="0" smtClean="0"/>
              <a:t>Available control ports</a:t>
            </a:r>
          </a:p>
          <a:p>
            <a:pPr lvl="3"/>
            <a:r>
              <a:rPr lang="en-US" dirty="0" smtClean="0"/>
              <a:t>LEGO motor</a:t>
            </a:r>
          </a:p>
          <a:p>
            <a:pPr lvl="3"/>
            <a:r>
              <a:rPr lang="en-US" dirty="0" smtClean="0"/>
              <a:t>TETRIX/MATRIX motor</a:t>
            </a:r>
          </a:p>
          <a:p>
            <a:pPr lvl="3"/>
            <a:r>
              <a:rPr lang="en-US" dirty="0" smtClean="0"/>
              <a:t>Servo</a:t>
            </a:r>
          </a:p>
          <a:p>
            <a:pPr lvl="2"/>
            <a:r>
              <a:rPr lang="en-US" dirty="0" smtClean="0"/>
              <a:t>Weight budget / </a:t>
            </a:r>
            <a:r>
              <a:rPr lang="en-US" smtClean="0"/>
              <a:t>stability issues</a:t>
            </a:r>
            <a:endParaRPr lang="en-US" dirty="0" smtClean="0"/>
          </a:p>
          <a:p>
            <a:pPr lvl="1"/>
            <a:r>
              <a:rPr lang="en-US" dirty="0" smtClean="0"/>
              <a:t>Do you need full rotation ability or is limited ok?</a:t>
            </a:r>
          </a:p>
          <a:p>
            <a:pPr lvl="1"/>
            <a:r>
              <a:rPr lang="en-US" dirty="0" smtClean="0"/>
              <a:t>How much torque do you need?</a:t>
            </a:r>
          </a:p>
        </p:txBody>
      </p:sp>
    </p:spTree>
    <p:extLst>
      <p:ext uri="{BB962C8B-B14F-4D97-AF65-F5344CB8AC3E}">
        <p14:creationId xmlns:p14="http://schemas.microsoft.com/office/powerpoint/2010/main" xmlns="" val="9724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choose motors and sensors?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What are you trying to determine?</a:t>
            </a:r>
          </a:p>
          <a:p>
            <a:pPr lvl="1"/>
            <a:r>
              <a:rPr lang="en-US" dirty="0" smtClean="0"/>
              <a:t>How many sensor ports do </a:t>
            </a:r>
            <a:r>
              <a:rPr lang="en-US" smtClean="0"/>
              <a:t>you have left?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1229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Motor ports</a:t>
            </a:r>
          </a:p>
          <a:p>
            <a:pPr lvl="1"/>
            <a:r>
              <a:rPr lang="en-US" dirty="0" smtClean="0"/>
              <a:t>Used for LEGO motors</a:t>
            </a:r>
          </a:p>
          <a:p>
            <a:r>
              <a:rPr lang="en-US" dirty="0" smtClean="0"/>
              <a:t>4 Sensor ports</a:t>
            </a:r>
          </a:p>
          <a:p>
            <a:pPr lvl="1"/>
            <a:r>
              <a:rPr lang="en-US" dirty="0" smtClean="0"/>
              <a:t>Used for sensors</a:t>
            </a:r>
          </a:p>
          <a:p>
            <a:pPr lvl="1"/>
            <a:r>
              <a:rPr lang="en-US" dirty="0" smtClean="0"/>
              <a:t>Used for TETRIX or MATRIX motor/servo controllers</a:t>
            </a:r>
          </a:p>
          <a:p>
            <a:r>
              <a:rPr lang="en-US" dirty="0" smtClean="0"/>
              <a:t>1 USB port</a:t>
            </a:r>
          </a:p>
          <a:p>
            <a:pPr lvl="1"/>
            <a:r>
              <a:rPr lang="en-US" dirty="0" smtClean="0"/>
              <a:t>Used to connect Samantha Wi-Fi module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Intelligent NXT Brick</a:t>
            </a:r>
            <a:endParaRPr lang="en-US" dirty="0"/>
          </a:p>
        </p:txBody>
      </p:sp>
      <p:pic>
        <p:nvPicPr>
          <p:cNvPr id="2050" name="Picture 2" descr="C:\SSI\2013-2014\Kick-Off\MotorsSensorsAndSamantha\Pictures\Intelligent NXT Bri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3093" y="1066800"/>
            <a:ext cx="5050907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290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ports</a:t>
            </a:r>
          </a:p>
          <a:p>
            <a:pPr lvl="1"/>
            <a:r>
              <a:rPr lang="en-US" dirty="0" smtClean="0"/>
              <a:t>Each port can have 1 NXT interactive servo (W979842)</a:t>
            </a:r>
          </a:p>
          <a:p>
            <a:pPr lvl="1"/>
            <a:r>
              <a:rPr lang="en-US" dirty="0" smtClean="0"/>
              <a:t>Each port can have 1 XL power function motor (W778882)</a:t>
            </a:r>
          </a:p>
          <a:p>
            <a:pPr lvl="1"/>
            <a:r>
              <a:rPr lang="en-US" dirty="0" smtClean="0"/>
              <a:t>Each port can have 2 E power function motors (W979670)</a:t>
            </a:r>
          </a:p>
          <a:p>
            <a:pPr lvl="1"/>
            <a:r>
              <a:rPr lang="en-US" dirty="0" smtClean="0"/>
              <a:t>Each port can have 2 M power function motors (W978883)</a:t>
            </a:r>
          </a:p>
          <a:p>
            <a:pPr lvl="1"/>
            <a:r>
              <a:rPr lang="en-US" dirty="0" smtClean="0"/>
              <a:t>Each port can have 1 E and 1 M motor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Motors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72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 Motor</a:t>
            </a:r>
          </a:p>
          <a:p>
            <a:pPr lvl="1"/>
            <a:r>
              <a:rPr lang="en-US" dirty="0" smtClean="0"/>
              <a:t>9V DC</a:t>
            </a:r>
          </a:p>
          <a:p>
            <a:pPr lvl="1"/>
            <a:r>
              <a:rPr lang="en-US" dirty="0" smtClean="0"/>
              <a:t>Torque 4.5 </a:t>
            </a:r>
            <a:r>
              <a:rPr lang="en-US" dirty="0" err="1" smtClean="0"/>
              <a:t>Ncm</a:t>
            </a:r>
            <a:endParaRPr lang="en-US" dirty="0" smtClean="0"/>
          </a:p>
          <a:p>
            <a:pPr lvl="1"/>
            <a:r>
              <a:rPr lang="en-US" dirty="0" smtClean="0"/>
              <a:t>800 RPM (no load)</a:t>
            </a:r>
          </a:p>
          <a:p>
            <a:r>
              <a:rPr lang="en-US" dirty="0" smtClean="0"/>
              <a:t>M Motor</a:t>
            </a:r>
          </a:p>
          <a:p>
            <a:pPr lvl="1"/>
            <a:r>
              <a:rPr lang="en-US" dirty="0" smtClean="0"/>
              <a:t>9V DC</a:t>
            </a:r>
          </a:p>
          <a:p>
            <a:pPr lvl="1"/>
            <a:r>
              <a:rPr lang="en-US" dirty="0"/>
              <a:t>Torque 11 </a:t>
            </a:r>
            <a:r>
              <a:rPr lang="en-US" dirty="0" err="1"/>
              <a:t>Ncm</a:t>
            </a:r>
            <a:endParaRPr lang="en-US" dirty="0"/>
          </a:p>
          <a:p>
            <a:pPr lvl="1"/>
            <a:r>
              <a:rPr lang="en-US" dirty="0"/>
              <a:t>400 RPM (no </a:t>
            </a:r>
            <a:r>
              <a:rPr lang="en-US" dirty="0" smtClean="0"/>
              <a:t>load)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Specifications </a:t>
            </a:r>
            <a:r>
              <a:rPr lang="en-US" dirty="0"/>
              <a:t>from www.philohome.com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Motors</a:t>
            </a:r>
            <a:endParaRPr lang="en-US" dirty="0"/>
          </a:p>
        </p:txBody>
      </p:sp>
      <p:pic>
        <p:nvPicPr>
          <p:cNvPr id="3074" name="Picture 2" descr="C:\SSI\2013-2014\Kick-Off\MotorsSensorsAndSamantha\Pictures\Motors\E-Mo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1908175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SSI\2013-2014\Kick-Off\MotorsSensorsAndSamantha\Pictures\Motors\M-Mo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80692"/>
            <a:ext cx="2802164" cy="150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09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XL Motor</a:t>
            </a:r>
          </a:p>
          <a:p>
            <a:pPr lvl="1"/>
            <a:r>
              <a:rPr lang="en-US" dirty="0" smtClean="0"/>
              <a:t>9V DC</a:t>
            </a:r>
          </a:p>
          <a:p>
            <a:pPr lvl="1"/>
            <a:r>
              <a:rPr lang="en-US" dirty="0"/>
              <a:t>Torque 40 </a:t>
            </a:r>
            <a:r>
              <a:rPr lang="en-US" dirty="0" err="1"/>
              <a:t>Ncm</a:t>
            </a:r>
            <a:endParaRPr lang="en-US" dirty="0"/>
          </a:p>
          <a:p>
            <a:pPr lvl="1"/>
            <a:r>
              <a:rPr lang="en-US" dirty="0"/>
              <a:t>220 RPM (no </a:t>
            </a:r>
            <a:r>
              <a:rPr lang="en-US" dirty="0" smtClean="0"/>
              <a:t>load)</a:t>
            </a:r>
            <a:endParaRPr lang="en-US" dirty="0"/>
          </a:p>
          <a:p>
            <a:r>
              <a:rPr lang="en-US" dirty="0" smtClean="0"/>
              <a:t>Interactive Servo Motor</a:t>
            </a:r>
          </a:p>
          <a:p>
            <a:pPr lvl="1"/>
            <a:r>
              <a:rPr lang="en-US" dirty="0" smtClean="0"/>
              <a:t>9V DC</a:t>
            </a:r>
          </a:p>
          <a:p>
            <a:pPr lvl="1"/>
            <a:r>
              <a:rPr lang="en-US" dirty="0"/>
              <a:t>Torque 50 </a:t>
            </a:r>
            <a:r>
              <a:rPr lang="en-US" dirty="0" err="1"/>
              <a:t>Ncm</a:t>
            </a:r>
            <a:endParaRPr lang="en-US" dirty="0"/>
          </a:p>
          <a:p>
            <a:pPr lvl="1"/>
            <a:r>
              <a:rPr lang="en-US" dirty="0"/>
              <a:t>170 RPM (no </a:t>
            </a:r>
            <a:r>
              <a:rPr lang="en-US" dirty="0" smtClean="0"/>
              <a:t>load)</a:t>
            </a:r>
            <a:endParaRPr lang="en-US" dirty="0"/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Specifications </a:t>
            </a:r>
            <a:r>
              <a:rPr lang="en-US" dirty="0"/>
              <a:t>from www.philohome.com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Motors</a:t>
            </a:r>
            <a:endParaRPr lang="en-US" dirty="0"/>
          </a:p>
        </p:txBody>
      </p:sp>
      <p:pic>
        <p:nvPicPr>
          <p:cNvPr id="4098" name="Picture 2" descr="C:\SSI\2013-2014\Kick-Off\MotorsSensorsAndSamantha\Pictures\Motors\XL-Mo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2473" y="2114550"/>
            <a:ext cx="2473327" cy="133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SSI\2013-2014\Kick-Off\MotorsSensorsAndSamantha\Pictures\Motors\NXT Interactive Servo Mo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3136" y="384810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462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use either MATRIX or TETRIX motors – NOT BOTH</a:t>
            </a:r>
          </a:p>
          <a:p>
            <a:r>
              <a:rPr lang="en-US" dirty="0" smtClean="0"/>
              <a:t>Any number of controllers allowed (limited by NXT hardware and software)</a:t>
            </a:r>
          </a:p>
          <a:p>
            <a:r>
              <a:rPr lang="en-US" dirty="0" smtClean="0"/>
              <a:t>Maximum of 8 TETRIX or MATRIX DC motors</a:t>
            </a:r>
          </a:p>
          <a:p>
            <a:r>
              <a:rPr lang="en-US" dirty="0" smtClean="0"/>
              <a:t>Maximum of 12 Servos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and TETRIX Motors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59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controller uses 1 sensor port</a:t>
            </a:r>
          </a:p>
          <a:p>
            <a:r>
              <a:rPr lang="en-US" dirty="0" smtClean="0"/>
              <a:t>4 servos per controller</a:t>
            </a:r>
          </a:p>
          <a:p>
            <a:pPr lvl="1"/>
            <a:r>
              <a:rPr lang="en-US" dirty="0" smtClean="0"/>
              <a:t>AND</a:t>
            </a:r>
          </a:p>
          <a:p>
            <a:r>
              <a:rPr lang="en-US" dirty="0" smtClean="0"/>
              <a:t>4 motors per controller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Controllers</a:t>
            </a:r>
            <a:endParaRPr lang="en-US" dirty="0"/>
          </a:p>
        </p:txBody>
      </p:sp>
      <p:pic>
        <p:nvPicPr>
          <p:cNvPr id="1026" name="Picture 2" descr="C:\SSI\2013-2014\Kick-Off\MotorsSensorsAndSamantha\Pictures\MatrixControll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90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872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Speed 0.14s/60 degrees</a:t>
            </a:r>
          </a:p>
          <a:p>
            <a:r>
              <a:rPr lang="en-US" dirty="0" smtClean="0"/>
              <a:t>Stall torque 6.5 kg-cm</a:t>
            </a:r>
          </a:p>
          <a:p>
            <a:r>
              <a:rPr lang="en-US" dirty="0" smtClean="0"/>
              <a:t>Stall current 1500mA</a:t>
            </a:r>
          </a:p>
          <a:p>
            <a:r>
              <a:rPr lang="en-US" dirty="0" smtClean="0"/>
              <a:t>Operating Travel 120 degrees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r>
              <a:rPr lang="en-US" dirty="0"/>
              <a:t>Specifications from </a:t>
            </a:r>
            <a:r>
              <a:rPr lang="en-US" dirty="0" smtClean="0"/>
              <a:t>MATRIXrobotics.com </a:t>
            </a:r>
            <a:r>
              <a:rPr lang="en-US" dirty="0"/>
              <a:t>web site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Servos</a:t>
            </a:r>
            <a:endParaRPr lang="en-US" dirty="0"/>
          </a:p>
        </p:txBody>
      </p:sp>
      <p:pic>
        <p:nvPicPr>
          <p:cNvPr id="7170" name="Picture 2" descr="C:\SSI\2013-2014\Kick-Off\MotorsSensorsAndSamantha\Pictures\Servos\MatrixServ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6400"/>
            <a:ext cx="211493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906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976</Words>
  <Application>Microsoft Office PowerPoint</Application>
  <PresentationFormat>On-screen Show (4:3)</PresentationFormat>
  <Paragraphs>213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Motors, Sensors, and Samantha</vt:lpstr>
      <vt:lpstr>Agenda</vt:lpstr>
      <vt:lpstr>The Intelligent NXT Brick</vt:lpstr>
      <vt:lpstr>LEGO Motors</vt:lpstr>
      <vt:lpstr>LEGO Motors</vt:lpstr>
      <vt:lpstr>LEGO Motors</vt:lpstr>
      <vt:lpstr>MATRIX and TETRIX Motors</vt:lpstr>
      <vt:lpstr>MATRIX Controllers</vt:lpstr>
      <vt:lpstr>MATRIX Servos</vt:lpstr>
      <vt:lpstr>MATRIX Motors</vt:lpstr>
      <vt:lpstr>TETRIX Controllers</vt:lpstr>
      <vt:lpstr>TETRIX Motors</vt:lpstr>
      <vt:lpstr>TETRIX Servos</vt:lpstr>
      <vt:lpstr>Sensors</vt:lpstr>
      <vt:lpstr>Sensors</vt:lpstr>
      <vt:lpstr>Sensors</vt:lpstr>
      <vt:lpstr>Sensors</vt:lpstr>
      <vt:lpstr>Sensors</vt:lpstr>
      <vt:lpstr>Sensors</vt:lpstr>
      <vt:lpstr>Samantha</vt:lpstr>
      <vt:lpstr>How do you choose motors and sensors?</vt:lpstr>
      <vt:lpstr>How do you choose motors and sensors?</vt:lpstr>
      <vt:lpstr>How do you choose motors and sensors?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</dc:creator>
  <cp:lastModifiedBy>William Boyer</cp:lastModifiedBy>
  <cp:revision>102</cp:revision>
  <dcterms:created xsi:type="dcterms:W3CDTF">2012-10-02T22:20:40Z</dcterms:created>
  <dcterms:modified xsi:type="dcterms:W3CDTF">2013-11-15T04:34:10Z</dcterms:modified>
</cp:coreProperties>
</file>