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+DjtcraQE1YRIk5AgSKqKFss1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GillSans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2.cs.duke.edu/courses/common/compsci092/papers/govern/consensus.pdf" TargetMode="External"/><Relationship Id="rId4" Type="http://schemas.openxmlformats.org/officeDocument/2006/relationships/hyperlink" Target="https://www.guru99.com/difference-tcp-ip-vs-osi-model.html" TargetMode="External"/><Relationship Id="rId5" Type="http://schemas.openxmlformats.org/officeDocument/2006/relationships/hyperlink" Target="https://ddos-guard.net/en/terminology/protocols/tcp-3-way-handshake" TargetMode="External"/><Relationship Id="rId6" Type="http://schemas.openxmlformats.org/officeDocument/2006/relationships/hyperlink" Target="https://afteracademy.com/blog/what-is-a-tcp-3-way-handshake-proc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ões Digitai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roid Sans Mono"/>
              <a:buNone/>
            </a:pPr>
            <a:r>
              <a:rPr b="1" i="0" lang="en-US" sz="4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TCP/IP VS OSI MODEL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1" y="5490950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TEAM 1: </a:t>
            </a:r>
            <a:r>
              <a:rPr lang="en-U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AIDAN CURLEY, ALICE VILLAR, IAN WOLLOFF, LUKMAN MOHAMED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r">
              <a:spcBef>
                <a:spcPts val="840"/>
              </a:spcBef>
              <a:spcAft>
                <a:spcPts val="0"/>
              </a:spcAft>
              <a:buSzPct val="92000"/>
              <a:buNone/>
            </a:pPr>
            <a:r>
              <a:rPr lang="en-U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UNIVERSITY OF ESSEX ONLINE, UK.</a:t>
            </a:r>
            <a:endParaRPr/>
          </a:p>
          <a:p>
            <a:pPr indent="0" lvl="0" marL="0" rtl="0" algn="r">
              <a:spcBef>
                <a:spcPts val="840"/>
              </a:spcBef>
              <a:spcAft>
                <a:spcPts val="0"/>
              </a:spcAft>
              <a:buSzPct val="92000"/>
              <a:buNone/>
            </a:pPr>
            <a:r>
              <a:rPr i="0" lang="en-U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MODULE 4 NETWORK AND INFORMATION SECURITY MANAGEMENT (NISM) -</a:t>
            </a:r>
            <a:r>
              <a:rPr lang="en-U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SEMINAR 2</a:t>
            </a:r>
            <a:endParaRPr/>
          </a:p>
          <a:p>
            <a:pPr indent="0" lvl="0" marL="0" rtl="0" algn="r">
              <a:spcBef>
                <a:spcPts val="93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i="0" sz="6600">
              <a:solidFill>
                <a:srgbClr val="084D6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r">
              <a:spcBef>
                <a:spcPts val="88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5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i="0" lang="en-US"/>
              <a:t>INTRODUCTION TO OSI MODEL AND TCP/IP MODEL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agrama&#10;&#10;Descrição gerada automaticamente" id="116" name="Google Shape;11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2622470"/>
            <a:ext cx="4962525" cy="3126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two most commonly used communication network models are TCP / IP and OSI: </a:t>
            </a:r>
            <a:endParaRPr/>
          </a:p>
          <a:p>
            <a:pPr indent="-105156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1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OSI Model (Open Systems Interconnection Model)</a:t>
            </a: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a conceptual framework used to describe the functions of a networking system.</a:t>
            </a:r>
            <a:endParaRPr/>
          </a:p>
          <a:p>
            <a:pPr indent="-105156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1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TCP/IP (Transmission Control Protocol/ Internet Protocol):</a:t>
            </a: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specifically designed as a model to offer highly reliable and end-to-end byte stream over an unreliable internetwork.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i="0" lang="en-US">
                <a:solidFill>
                  <a:srgbClr val="FFFEFF"/>
                </a:solidFill>
              </a:rPr>
              <a:t>HISTORY OF OSI MODEL</a:t>
            </a:r>
            <a:br>
              <a:rPr i="0" lang="en-US">
                <a:solidFill>
                  <a:srgbClr val="FFFEFF"/>
                </a:solidFill>
              </a:rPr>
            </a:br>
            <a:endParaRPr>
              <a:solidFill>
                <a:srgbClr val="FFFEFF"/>
              </a:solidFill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>
            <a:off x="647100" y="2535823"/>
            <a:ext cx="11029950" cy="2942590"/>
            <a:chOff x="0" y="367823"/>
            <a:chExt cx="11029950" cy="2942590"/>
          </a:xfrm>
        </p:grpSpPr>
        <p:cxnSp>
          <p:nvCxnSpPr>
            <p:cNvPr id="128" name="Google Shape;128;p3"/>
            <p:cNvCxnSpPr/>
            <p:nvPr/>
          </p:nvCxnSpPr>
          <p:spPr>
            <a:xfrm>
              <a:off x="0" y="1839119"/>
              <a:ext cx="11029950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4490B8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29" name="Google Shape;129;p3"/>
            <p:cNvSpPr/>
            <p:nvPr/>
          </p:nvSpPr>
          <p:spPr>
            <a:xfrm rot="8100000">
              <a:off x="58023" y="423845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490B8"/>
            </a:solidFill>
            <a:ln cap="rnd" cmpd="sng" w="22225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8072" y="453894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4538" y="750360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384538" y="750360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 Experimental Packet Switched System in the UK identified the requirement for defining the higher-level protocols.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4538" y="367823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384538" y="367823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197</a:t>
              </a:r>
              <a:r>
                <a:rPr b="1"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/>
            </a:p>
          </p:txBody>
        </p:sp>
        <p:cxnSp>
          <p:nvCxnSpPr>
            <p:cNvPr id="135" name="Google Shape;135;p3"/>
            <p:cNvCxnSpPr/>
            <p:nvPr/>
          </p:nvCxnSpPr>
          <p:spPr>
            <a:xfrm>
              <a:off x="193270" y="750360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490B8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3"/>
            <p:cNvSpPr/>
            <p:nvPr/>
          </p:nvSpPr>
          <p:spPr>
            <a:xfrm>
              <a:off x="158247" y="1804690"/>
              <a:ext cx="68856" cy="68856"/>
            </a:xfrm>
            <a:prstGeom prst="ellipse">
              <a:avLst/>
            </a:prstGeom>
            <a:solidFill>
              <a:srgbClr val="4490B8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-2700000">
              <a:off x="2260454" y="2983898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0A2CA"/>
            </a:solidFill>
            <a:ln cap="rnd" cmpd="sng" w="22225">
              <a:solidFill>
                <a:srgbClr val="40A2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90503" y="3013948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586969" y="1839119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2586969" y="1839119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5250" lIns="0" spcFirstLastPara="1" rIns="0" wrap="square" tIns="14287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he ISO conducted a program to develop general standards and methods of networking.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586969" y="2927877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2586969" y="2927877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lang="en-US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late 1970s</a:t>
              </a:r>
              <a:endParaRPr/>
            </a:p>
          </p:txBody>
        </p:sp>
        <p:cxnSp>
          <p:nvCxnSpPr>
            <p:cNvPr id="143" name="Google Shape;143;p3"/>
            <p:cNvCxnSpPr/>
            <p:nvPr/>
          </p:nvCxnSpPr>
          <p:spPr>
            <a:xfrm>
              <a:off x="2395701" y="1839119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0A2CA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3"/>
            <p:cNvSpPr/>
            <p:nvPr/>
          </p:nvSpPr>
          <p:spPr>
            <a:xfrm>
              <a:off x="2360677" y="1804690"/>
              <a:ext cx="68856" cy="68856"/>
            </a:xfrm>
            <a:prstGeom prst="ellipse">
              <a:avLst/>
            </a:prstGeom>
            <a:solidFill>
              <a:srgbClr val="40A2CA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8100000">
              <a:off x="4462884" y="423845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0B6DA"/>
            </a:solidFill>
            <a:ln cap="rnd" cmpd="sng" w="22225">
              <a:solidFill>
                <a:srgbClr val="40B6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492934" y="453894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89400" y="750360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4789400" y="750360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he OSI model was initially intended to be a detailed specification of actual interfaces.</a:t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89400" y="367823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4789400" y="367823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1983</a:t>
              </a:r>
              <a:endParaRPr/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4598131" y="750360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0B6DA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4563108" y="1804690"/>
              <a:ext cx="68856" cy="68856"/>
            </a:xfrm>
            <a:prstGeom prst="ellipse">
              <a:avLst/>
            </a:prstGeom>
            <a:solidFill>
              <a:srgbClr val="40B6DA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-2700000">
              <a:off x="6665315" y="2983898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2CAE8"/>
            </a:solidFill>
            <a:ln cap="rnd" cmpd="sng" w="22225">
              <a:solidFill>
                <a:srgbClr val="42CA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695365" y="3013948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991831" y="1839119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6991831" y="1839119"/>
              <a:ext cx="3667482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5250" lIns="0" spcFirstLastPara="1" rIns="0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he OSI architecture was formally adopted by ISO as an international standard.</a:t>
              </a:r>
              <a:endPara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991831" y="2927877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6991831" y="2927877"/>
              <a:ext cx="3667482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1984</a:t>
              </a:r>
              <a:endParaRPr/>
            </a:p>
          </p:txBody>
        </p:sp>
        <p:cxnSp>
          <p:nvCxnSpPr>
            <p:cNvPr id="159" name="Google Shape;159;p3"/>
            <p:cNvCxnSpPr/>
            <p:nvPr/>
          </p:nvCxnSpPr>
          <p:spPr>
            <a:xfrm>
              <a:off x="6800562" y="1839119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2CAE8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6765539" y="1804690"/>
              <a:ext cx="68856" cy="68856"/>
            </a:xfrm>
            <a:prstGeom prst="ellipse">
              <a:avLst/>
            </a:prstGeom>
            <a:solidFill>
              <a:srgbClr val="42CAE8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i="0" lang="en-US">
                <a:solidFill>
                  <a:srgbClr val="FFFEFF"/>
                </a:solidFill>
              </a:rPr>
              <a:t>HISTORY OF </a:t>
            </a:r>
            <a:r>
              <a:rPr lang="en-US">
                <a:solidFill>
                  <a:srgbClr val="FFFEFF"/>
                </a:solidFill>
              </a:rPr>
              <a:t>TCP/IP</a:t>
            </a:r>
            <a:r>
              <a:rPr i="0" lang="en-US">
                <a:solidFill>
                  <a:srgbClr val="FFFEFF"/>
                </a:solidFill>
              </a:rPr>
              <a:t> MODEL</a:t>
            </a:r>
            <a:br>
              <a:rPr i="0" lang="en-US">
                <a:solidFill>
                  <a:srgbClr val="FFFEFF"/>
                </a:solidFill>
              </a:rPr>
            </a:br>
            <a:endParaRPr>
              <a:solidFill>
                <a:srgbClr val="FFFEFF"/>
              </a:solidFill>
            </a:endParaRPr>
          </a:p>
        </p:txBody>
      </p:sp>
      <p:grpSp>
        <p:nvGrpSpPr>
          <p:cNvPr id="170" name="Google Shape;170;p4"/>
          <p:cNvGrpSpPr/>
          <p:nvPr/>
        </p:nvGrpSpPr>
        <p:grpSpPr>
          <a:xfrm>
            <a:off x="581200" y="2555542"/>
            <a:ext cx="11164516" cy="2729962"/>
            <a:chOff x="0" y="367692"/>
            <a:chExt cx="11029950" cy="2942721"/>
          </a:xfrm>
        </p:grpSpPr>
        <p:cxnSp>
          <p:nvCxnSpPr>
            <p:cNvPr id="171" name="Google Shape;171;p4"/>
            <p:cNvCxnSpPr/>
            <p:nvPr/>
          </p:nvCxnSpPr>
          <p:spPr>
            <a:xfrm>
              <a:off x="0" y="1839119"/>
              <a:ext cx="11029950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4490B8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72" name="Google Shape;172;p4"/>
            <p:cNvSpPr/>
            <p:nvPr/>
          </p:nvSpPr>
          <p:spPr>
            <a:xfrm rot="8100000">
              <a:off x="57833" y="423845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490B8"/>
            </a:solidFill>
            <a:ln cap="rnd" cmpd="sng" w="22225">
              <a:solidFill>
                <a:srgbClr val="4490B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7882" y="453894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84348" y="750360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384348" y="750360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0" spcFirstLastPara="1" rIns="82550" wrap="square" tIns="82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Vint Cerf and Bob Kahn published a paper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“A Protocol for Packet Network Interconnection”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which describes the TCP/IP Model.</a:t>
              </a:r>
              <a:endParaRPr sz="16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84348" y="367823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384348" y="367823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7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1974</a:t>
              </a:r>
              <a:endParaRPr/>
            </a:p>
          </p:txBody>
        </p:sp>
        <p:cxnSp>
          <p:nvCxnSpPr>
            <p:cNvPr id="178" name="Google Shape;178;p4"/>
            <p:cNvCxnSpPr/>
            <p:nvPr/>
          </p:nvCxnSpPr>
          <p:spPr>
            <a:xfrm>
              <a:off x="193080" y="750360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490B8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4"/>
            <p:cNvSpPr/>
            <p:nvPr/>
          </p:nvSpPr>
          <p:spPr>
            <a:xfrm>
              <a:off x="158652" y="1804690"/>
              <a:ext cx="68856" cy="68856"/>
            </a:xfrm>
            <a:prstGeom prst="ellipse">
              <a:avLst/>
            </a:prstGeom>
            <a:solidFill>
              <a:srgbClr val="4490B8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2697304">
              <a:off x="1893772" y="2984039"/>
              <a:ext cx="270468" cy="270468"/>
            </a:xfrm>
            <a:prstGeom prst="teardrop">
              <a:avLst>
                <a:gd fmla="val 115000" name="adj"/>
              </a:avLst>
            </a:prstGeom>
            <a:solidFill>
              <a:srgbClr val="409CC6"/>
            </a:solidFill>
            <a:ln cap="rnd" cmpd="sng" w="22225">
              <a:solidFill>
                <a:srgbClr val="409C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923854" y="3013956"/>
              <a:ext cx="210300" cy="186600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220153" y="1839119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2220164" y="1839124"/>
              <a:ext cx="3057000" cy="9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2550" lIns="0" spcFirstLastPara="1" rIns="0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esting and further development led to a new suite of protocols called TCP/IP.</a:t>
              </a:r>
              <a:endParaRPr sz="16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220153" y="2927877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2220141" y="2927864"/>
              <a:ext cx="30570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7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1978</a:t>
              </a:r>
              <a:endParaRPr/>
            </a:p>
          </p:txBody>
        </p:sp>
        <p:cxnSp>
          <p:nvCxnSpPr>
            <p:cNvPr id="186" name="Google Shape;186;p4"/>
            <p:cNvCxnSpPr/>
            <p:nvPr/>
          </p:nvCxnSpPr>
          <p:spPr>
            <a:xfrm>
              <a:off x="2028888" y="1839137"/>
              <a:ext cx="0" cy="1089000"/>
            </a:xfrm>
            <a:prstGeom prst="straightConnector1">
              <a:avLst/>
            </a:prstGeom>
            <a:noFill/>
            <a:ln cap="rnd" cmpd="sng" w="12700">
              <a:solidFill>
                <a:srgbClr val="409CC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4"/>
            <p:cNvSpPr/>
            <p:nvPr/>
          </p:nvSpPr>
          <p:spPr>
            <a:xfrm>
              <a:off x="1994457" y="1804690"/>
              <a:ext cx="68856" cy="68856"/>
            </a:xfrm>
            <a:prstGeom prst="ellipse">
              <a:avLst/>
            </a:prstGeom>
            <a:solidFill>
              <a:srgbClr val="409CC6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8100000">
              <a:off x="3729443" y="423845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0ABD2"/>
            </a:solidFill>
            <a:ln cap="rnd" cmpd="sng" w="22225">
              <a:solidFill>
                <a:srgbClr val="40AB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759492" y="453894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055958" y="750360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4055958" y="750360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0" spcFirstLastPara="1" rIns="82550" wrap="square" tIns="82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It was decided that TCP/IP should replace NCP as the standard language of the ARPAnet.</a:t>
              </a:r>
              <a:endParaRPr sz="16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055958" y="367823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4055958" y="367823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7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1982</a:t>
              </a:r>
              <a:endParaRPr/>
            </a:p>
          </p:txBody>
        </p:sp>
        <p:cxnSp>
          <p:nvCxnSpPr>
            <p:cNvPr id="194" name="Google Shape;194;p4"/>
            <p:cNvCxnSpPr/>
            <p:nvPr/>
          </p:nvCxnSpPr>
          <p:spPr>
            <a:xfrm>
              <a:off x="3864690" y="750360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0ABD2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4"/>
            <p:cNvSpPr/>
            <p:nvPr/>
          </p:nvSpPr>
          <p:spPr>
            <a:xfrm>
              <a:off x="3830261" y="1804690"/>
              <a:ext cx="68856" cy="68856"/>
            </a:xfrm>
            <a:prstGeom prst="ellipse">
              <a:avLst/>
            </a:prstGeom>
            <a:solidFill>
              <a:srgbClr val="40ABD2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2700000">
              <a:off x="5565248" y="2983898"/>
              <a:ext cx="270494" cy="270494"/>
            </a:xfrm>
            <a:prstGeom prst="teardrop">
              <a:avLst>
                <a:gd fmla="val 115000" name="adj"/>
              </a:avLst>
            </a:prstGeom>
            <a:solidFill>
              <a:srgbClr val="40BADE"/>
            </a:solidFill>
            <a:ln cap="rnd" cmpd="sng" w="22225">
              <a:solidFill>
                <a:srgbClr val="40BAD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5595297" y="3013948"/>
              <a:ext cx="210395" cy="210395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5891763" y="1839119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5891770" y="1839123"/>
              <a:ext cx="3057000" cy="9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2550" lIns="0" spcFirstLastPara="1" rIns="0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 1983, ARPAnet switched over to TCP/IP,</a:t>
              </a:r>
              <a:endParaRPr sz="150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891763" y="2927877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5891763" y="2927877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7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1983</a:t>
              </a:r>
              <a:endParaRPr/>
            </a:p>
          </p:txBody>
        </p:sp>
        <p:cxnSp>
          <p:nvCxnSpPr>
            <p:cNvPr id="202" name="Google Shape;202;p4"/>
            <p:cNvCxnSpPr/>
            <p:nvPr/>
          </p:nvCxnSpPr>
          <p:spPr>
            <a:xfrm>
              <a:off x="5700495" y="1839119"/>
              <a:ext cx="0" cy="1088758"/>
            </a:xfrm>
            <a:prstGeom prst="straightConnector1">
              <a:avLst/>
            </a:prstGeom>
            <a:noFill/>
            <a:ln cap="rnd" cmpd="sng" w="12700">
              <a:solidFill>
                <a:srgbClr val="40BADE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4"/>
            <p:cNvSpPr/>
            <p:nvPr/>
          </p:nvSpPr>
          <p:spPr>
            <a:xfrm>
              <a:off x="5666066" y="1804690"/>
              <a:ext cx="68856" cy="68856"/>
            </a:xfrm>
            <a:prstGeom prst="ellipse">
              <a:avLst/>
            </a:prstGeom>
            <a:solidFill>
              <a:srgbClr val="40BADE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8100000">
              <a:off x="7243374" y="423752"/>
              <a:ext cx="270680" cy="270680"/>
            </a:xfrm>
            <a:prstGeom prst="teardrop">
              <a:avLst>
                <a:gd fmla="val 115000" name="adj"/>
              </a:avLst>
            </a:prstGeom>
            <a:solidFill>
              <a:srgbClr val="42CAE8"/>
            </a:solidFill>
            <a:ln cap="rnd" cmpd="sng" w="22225">
              <a:solidFill>
                <a:srgbClr val="42CA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7273648" y="453894"/>
              <a:ext cx="210300" cy="210300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7727568" y="750360"/>
              <a:ext cx="3056978" cy="1088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7644487" y="750349"/>
              <a:ext cx="32523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0" spcFirstLastPara="1" rIns="82550" wrap="square" tIns="82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ARPAnet </a:t>
              </a: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was decommissioned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 </a:t>
              </a:r>
              <a:endPara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The Internet </a:t>
              </a: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grew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from ARPAnet’s roots</a:t>
              </a: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TCP/IP evolved to meet the changing requirements of the Internet.</a:t>
              </a:r>
              <a:endParaRPr sz="160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727568" y="367823"/>
              <a:ext cx="3056978" cy="382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7570114" y="367848"/>
              <a:ext cx="30570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7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1990</a:t>
              </a:r>
              <a:endParaRPr/>
            </a:p>
          </p:txBody>
        </p:sp>
        <p:cxnSp>
          <p:nvCxnSpPr>
            <p:cNvPr id="210" name="Google Shape;210;p4"/>
            <p:cNvCxnSpPr/>
            <p:nvPr/>
          </p:nvCxnSpPr>
          <p:spPr>
            <a:xfrm>
              <a:off x="7378846" y="750360"/>
              <a:ext cx="0" cy="1088700"/>
            </a:xfrm>
            <a:prstGeom prst="straightConnector1">
              <a:avLst/>
            </a:prstGeom>
            <a:noFill/>
            <a:ln cap="rnd" cmpd="sng" w="12700">
              <a:solidFill>
                <a:srgbClr val="42CAE8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4"/>
            <p:cNvSpPr/>
            <p:nvPr/>
          </p:nvSpPr>
          <p:spPr>
            <a:xfrm>
              <a:off x="7501276" y="1804690"/>
              <a:ext cx="68856" cy="68856"/>
            </a:xfrm>
            <a:prstGeom prst="ellipse">
              <a:avLst/>
            </a:prstGeom>
            <a:solidFill>
              <a:srgbClr val="42CAE8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-1" y="0"/>
            <a:ext cx="61131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5"/>
          <p:cNvSpPr txBox="1"/>
          <p:nvPr>
            <p:ph type="title"/>
          </p:nvPr>
        </p:nvSpPr>
        <p:spPr>
          <a:xfrm>
            <a:off x="643468" y="1033389"/>
            <a:ext cx="4826256" cy="4825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n-US" sz="2400">
                <a:solidFill>
                  <a:srgbClr val="FFFFFF"/>
                </a:solidFill>
              </a:rPr>
              <a:t>WOULD THE INTERNET BE BETTER IF IT WAS BASED ON THE ISO/ OSI 7-LAYER MODEL RATHER THAN TCP/IP? </a:t>
            </a:r>
            <a:br>
              <a:rPr lang="en-US" sz="3800">
                <a:solidFill>
                  <a:srgbClr val="FFFFFF"/>
                </a:solidFill>
              </a:rPr>
            </a:br>
            <a:endParaRPr sz="3800">
              <a:solidFill>
                <a:srgbClr val="FFFFFF"/>
              </a:solidFill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6755769" y="1033390"/>
            <a:ext cx="4855037" cy="4825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22485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6600794" y="1372419"/>
            <a:ext cx="51921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Shortcomings of OSI 7-Layer Model</a:t>
            </a:r>
            <a:endParaRPr b="1" sz="18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Less Practical</a:t>
            </a:r>
            <a:endParaRPr b="1" i="0"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he standards of OSI model are theoretical and do not offer adequate solutions for practical network implementation. </a:t>
            </a:r>
            <a:endParaRPr i="0"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TCP/IP model was very much preferred because it addressed</a:t>
            </a: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the practical needs  of network implementation</a:t>
            </a: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more</a:t>
            </a: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effectively.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Less Reliable Data Transmission</a:t>
            </a:r>
            <a:endParaRPr b="1"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>
                <a:solidFill>
                  <a:srgbClr val="273239"/>
                </a:solidFill>
                <a:latin typeface="Gill Sans"/>
                <a:ea typeface="Gill Sans"/>
                <a:cs typeface="Gill Sans"/>
                <a:sym typeface="Gill Sans"/>
              </a:rPr>
              <a:t>TCP stands for Transmission Control Protocol which indicates that it does something to control the transmission of the data in a reliable way.</a:t>
            </a: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>
              <a:solidFill>
                <a:srgbClr val="20212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The OSI model does not have any special mechanism for providing a reliable and secure connection for data transmission</a:t>
            </a: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, whereas</a:t>
            </a: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the TCP/IP model has a 3-way handshake mechanism </a:t>
            </a: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which provides</a:t>
            </a: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a reliable and secure connection link o</a:t>
            </a:r>
            <a:r>
              <a:rPr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i="0" lang="en-US" sz="15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er the network.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1187707" y="490603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i="0" lang="en-US"/>
              <a:t>INTRODUCTION TO TCP/IP MODEL</a:t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agrama&#10;&#10;Descrição gerada automaticamente" id="233" name="Google Shape;23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1113"/>
            <a:ext cx="6702515" cy="5026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/>
        </p:nvSpPr>
        <p:spPr>
          <a:xfrm>
            <a:off x="6702515" y="2321714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500"/>
              <a:buFont typeface="Gill Sans"/>
              <a:buAutoNum type="arabicPeriod"/>
            </a:pPr>
            <a:r>
              <a:rPr b="1" i="0" lang="en-US" sz="1500">
                <a:solidFill>
                  <a:srgbClr val="636363"/>
                </a:solidFill>
                <a:latin typeface="Gill Sans"/>
                <a:ea typeface="Gill Sans"/>
                <a:cs typeface="Gill Sans"/>
                <a:sym typeface="Gill Sans"/>
              </a:rPr>
              <a:t>SYN: </a:t>
            </a:r>
            <a:r>
              <a:rPr i="0" lang="en-US" sz="1500">
                <a:solidFill>
                  <a:srgbClr val="636363"/>
                </a:solidFill>
                <a:latin typeface="Gill Sans"/>
                <a:ea typeface="Gill Sans"/>
                <a:cs typeface="Gill Sans"/>
                <a:sym typeface="Gill Sans"/>
              </a:rPr>
              <a:t>The active open is performed by the client sending SYN to the server. The client sets the segment's sequence number to a random value A.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>
              <a:solidFill>
                <a:srgbClr val="63636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500"/>
              <a:buFont typeface="Gill Sans"/>
              <a:buAutoNum type="arabicPeriod"/>
            </a:pPr>
            <a:r>
              <a:rPr b="1" i="0" lang="en-US" sz="1500">
                <a:solidFill>
                  <a:srgbClr val="636363"/>
                </a:solidFill>
                <a:latin typeface="Gill Sans"/>
                <a:ea typeface="Gill Sans"/>
                <a:cs typeface="Gill Sans"/>
                <a:sym typeface="Gill Sans"/>
              </a:rPr>
              <a:t> SYN-ACK: </a:t>
            </a:r>
            <a:r>
              <a:rPr i="0" lang="en-US" sz="1500">
                <a:solidFill>
                  <a:srgbClr val="636363"/>
                </a:solidFill>
                <a:latin typeface="Gill Sans"/>
                <a:ea typeface="Gill Sans"/>
                <a:cs typeface="Gill Sans"/>
                <a:sym typeface="Gill Sans"/>
              </a:rPr>
              <a:t>In response, the server replies with a  SYN-ACK. The acknowledgment number is set to one more than the received sequence number i.e. A+1, and the sequence number that the serve chooses for the packet is another random number, B.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i="0" sz="1500">
              <a:solidFill>
                <a:srgbClr val="63636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500"/>
              <a:buFont typeface="Gill Sans"/>
              <a:buAutoNum type="arabicPeriod"/>
            </a:pPr>
            <a:r>
              <a:rPr b="1" i="0" lang="en-US" sz="1500">
                <a:solidFill>
                  <a:srgbClr val="636363"/>
                </a:solidFill>
                <a:latin typeface="Gill Sans"/>
                <a:ea typeface="Gill Sans"/>
                <a:cs typeface="Gill Sans"/>
                <a:sym typeface="Gill Sans"/>
              </a:rPr>
              <a:t> ACK: </a:t>
            </a:r>
            <a:r>
              <a:rPr i="0" lang="en-US" sz="1500">
                <a:solidFill>
                  <a:srgbClr val="636363"/>
                </a:solidFill>
                <a:latin typeface="Gill Sans"/>
                <a:ea typeface="Gill Sans"/>
                <a:cs typeface="Gill Sans"/>
                <a:sym typeface="Gill Sans"/>
              </a:rPr>
              <a:t>Finally, the client sends an  ACK  back to the server. The sequence number is set to the received acknowledgement value i.e. A+1, and the acknowledgement number is set to one more than the received sequence number i.e. B+1.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3881605" y="492301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i="0" lang="en-US"/>
              <a:t>ADVANTAGES OF TCP/IP</a:t>
            </a:r>
            <a:endParaRPr/>
          </a:p>
        </p:txBody>
      </p:sp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Char char="•"/>
            </a:pPr>
            <a:r>
              <a:rPr i="0" lang="en-US">
                <a:solidFill>
                  <a:srgbClr val="222222"/>
                </a:solidFill>
              </a:rPr>
              <a:t>It helps you to establish/set up a connection between different types of computers.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•"/>
            </a:pPr>
            <a:r>
              <a:rPr i="0" lang="en-US">
                <a:solidFill>
                  <a:srgbClr val="222222"/>
                </a:solidFill>
              </a:rPr>
              <a:t>It operates independently of the operating system.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•"/>
            </a:pPr>
            <a:r>
              <a:rPr i="0" lang="en-US">
                <a:solidFill>
                  <a:srgbClr val="222222"/>
                </a:solidFill>
              </a:rPr>
              <a:t>It supports many routing-protocols.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•"/>
            </a:pPr>
            <a:r>
              <a:rPr i="0" lang="en-US">
                <a:solidFill>
                  <a:srgbClr val="222222"/>
                </a:solidFill>
              </a:rPr>
              <a:t>It enables internetworking between organizations.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•"/>
            </a:pPr>
            <a:r>
              <a:rPr i="0" lang="en-US">
                <a:solidFill>
                  <a:srgbClr val="222222"/>
                </a:solidFill>
              </a:rPr>
              <a:t>TCP/IP model has a highly scalable client-server architecture.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759417" y="2758698"/>
            <a:ext cx="970220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Russell, A.L. (2006) ‘Rough Consensus and Running Code’ and the Internet-OSI Standards War.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Annals of the History of Computing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from: </a:t>
            </a:r>
            <a:r>
              <a:rPr lang="en-US" sz="1800" u="sng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https://www2.cs.duke.edu/courses/common/compsci092/papers/govern/consensus.pdf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Williams, Lawrence. (2021) TCP/IP vs OSI Model: What’s the Difference?. Guru99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https://www.guru99.com/difference-tcp-ip-vs-osi-model.html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DDOS Guard. </a:t>
            </a: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https://ddos-guard.net/en/terminology/protocols/tcp-3-way-handshake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After-Academy. What is a TCP 3-way handshake process?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https://afteracademy.com/blog/what-is-a-tcp-3-way-handshake-process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2021-08-31T17:39:42Z</dcterms:created>
  <dc:creator>Alice Villar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