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405"/>
  </p:normalViewPr>
  <p:slideViewPr>
    <p:cSldViewPr snapToGrid="0" snapToObjects="1">
      <p:cViewPr varScale="1">
        <p:scale>
          <a:sx n="121" d="100"/>
          <a:sy n="121"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2/4/22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2/4/22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2/4/22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2/4/22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2082-D335-124E-9C58-9C86676DA53A}"/>
              </a:ext>
            </a:extLst>
          </p:cNvPr>
          <p:cNvSpPr>
            <a:spLocks noGrp="1"/>
          </p:cNvSpPr>
          <p:nvPr>
            <p:ph type="ctrTitle"/>
          </p:nvPr>
        </p:nvSpPr>
        <p:spPr/>
        <p:txBody>
          <a:bodyPr/>
          <a:lstStyle/>
          <a:p>
            <a:r>
              <a:rPr lang="en-GB" b="1" dirty="0"/>
              <a:t>Seminar 5 </a:t>
            </a:r>
            <a:br>
              <a:rPr lang="en-GB" b="1" dirty="0"/>
            </a:br>
            <a:endParaRPr lang="en-US" dirty="0"/>
          </a:p>
        </p:txBody>
      </p:sp>
      <p:sp>
        <p:nvSpPr>
          <p:cNvPr id="3" name="Subtitle 2">
            <a:extLst>
              <a:ext uri="{FF2B5EF4-FFF2-40B4-BE49-F238E27FC236}">
                <a16:creationId xmlns:a16="http://schemas.microsoft.com/office/drawing/2014/main" id="{F49FFB4A-9F0F-0F43-A91C-A9D0B37C816A}"/>
              </a:ext>
            </a:extLst>
          </p:cNvPr>
          <p:cNvSpPr>
            <a:spLocks noGrp="1"/>
          </p:cNvSpPr>
          <p:nvPr>
            <p:ph type="subTitle" idx="1"/>
          </p:nvPr>
        </p:nvSpPr>
        <p:spPr/>
        <p:txBody>
          <a:bodyPr/>
          <a:lstStyle/>
          <a:p>
            <a:r>
              <a:rPr lang="en-GB" b="1" dirty="0"/>
              <a:t>Data Breach Case Study</a:t>
            </a:r>
          </a:p>
          <a:p>
            <a:endParaRPr lang="en-US" dirty="0"/>
          </a:p>
        </p:txBody>
      </p:sp>
    </p:spTree>
    <p:extLst>
      <p:ext uri="{BB962C8B-B14F-4D97-AF65-F5344CB8AC3E}">
        <p14:creationId xmlns:p14="http://schemas.microsoft.com/office/powerpoint/2010/main" val="346939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CEF-5671-3249-A3FD-BD5E94C47AAD}"/>
              </a:ext>
            </a:extLst>
          </p:cNvPr>
          <p:cNvSpPr>
            <a:spLocks noGrp="1"/>
          </p:cNvSpPr>
          <p:nvPr>
            <p:ph type="title"/>
          </p:nvPr>
        </p:nvSpPr>
        <p:spPr>
          <a:xfrm>
            <a:off x="685800" y="764373"/>
            <a:ext cx="10820400" cy="1293028"/>
          </a:xfrm>
        </p:spPr>
        <p:txBody>
          <a:bodyPr>
            <a:normAutofit/>
          </a:bodyPr>
          <a:lstStyle/>
          <a:p>
            <a:r>
              <a:rPr lang="en-GB" dirty="0"/>
              <a:t>Were affected individuals notified</a:t>
            </a:r>
            <a:br>
              <a:rPr lang="en-GB" dirty="0"/>
            </a:br>
            <a:endParaRPr lang="en-US" dirty="0"/>
          </a:p>
        </p:txBody>
      </p:sp>
      <p:sp>
        <p:nvSpPr>
          <p:cNvPr id="3" name="Content Placeholder 2">
            <a:extLst>
              <a:ext uri="{FF2B5EF4-FFF2-40B4-BE49-F238E27FC236}">
                <a16:creationId xmlns:a16="http://schemas.microsoft.com/office/drawing/2014/main" id="{3C794628-48A1-2B49-AF9D-C37862291F7B}"/>
              </a:ext>
            </a:extLst>
          </p:cNvPr>
          <p:cNvSpPr>
            <a:spLocks noGrp="1"/>
          </p:cNvSpPr>
          <p:nvPr>
            <p:ph idx="1"/>
          </p:nvPr>
        </p:nvSpPr>
        <p:spPr>
          <a:xfrm>
            <a:off x="549166" y="1608083"/>
            <a:ext cx="10820400" cy="5009995"/>
          </a:xfrm>
        </p:spPr>
        <p:txBody>
          <a:bodyPr>
            <a:normAutofit/>
          </a:bodyPr>
          <a:lstStyle/>
          <a:p>
            <a:pPr marL="0" indent="0">
              <a:buNone/>
            </a:pPr>
            <a:r>
              <a:rPr lang="en-GB" b="1" u="sng" dirty="0"/>
              <a:t>NOTICE OF DATA BREACH</a:t>
            </a:r>
          </a:p>
          <a:p>
            <a:pPr marL="0" indent="0">
              <a:buNone/>
            </a:pPr>
            <a:r>
              <a:rPr lang="en-GB" b="1" dirty="0"/>
              <a:t>March 29, 2018</a:t>
            </a:r>
            <a:endParaRPr lang="en-GB" dirty="0"/>
          </a:p>
          <a:p>
            <a:pPr marL="0" indent="0">
              <a:buNone/>
            </a:pPr>
            <a:r>
              <a:rPr lang="en-GB" dirty="0"/>
              <a:t>To the MyFitnessPal Community:</a:t>
            </a:r>
          </a:p>
          <a:p>
            <a:pPr marL="0" indent="0">
              <a:buNone/>
            </a:pPr>
            <a:r>
              <a:rPr lang="en-GB" dirty="0"/>
              <a:t>We are writing to notify you about an issue that may involve your MyFitnessPal account information. We understand that you value your privacy and we take the protection of your information seriously.</a:t>
            </a:r>
          </a:p>
          <a:p>
            <a:pPr marL="0" indent="0">
              <a:buNone/>
            </a:pPr>
            <a:r>
              <a:rPr lang="en-GB" b="1" dirty="0"/>
              <a:t>What Happened?</a:t>
            </a:r>
          </a:p>
          <a:p>
            <a:pPr marL="0" indent="0">
              <a:buNone/>
            </a:pPr>
            <a:r>
              <a:rPr lang="en-GB" dirty="0"/>
              <a:t>On March 25, 2018, we became aware that during February of this year an unauthorized party acquired data associated with MyFitnessPal user accounts.</a:t>
            </a:r>
          </a:p>
          <a:p>
            <a:pPr marL="0" indent="0">
              <a:buNone/>
            </a:pPr>
            <a:r>
              <a:rPr lang="en-GB" b="1" dirty="0"/>
              <a:t>What Information Was Involved?</a:t>
            </a:r>
          </a:p>
          <a:p>
            <a:pPr marL="0" indent="0">
              <a:buNone/>
            </a:pPr>
            <a:r>
              <a:rPr lang="en-GB" dirty="0"/>
              <a:t>The affected information included usernames, email addresses, and hashed passwords - the majority with the hashing function called </a:t>
            </a:r>
            <a:r>
              <a:rPr lang="en-GB" dirty="0" err="1"/>
              <a:t>bcrypt</a:t>
            </a:r>
            <a:r>
              <a:rPr lang="en-GB" dirty="0"/>
              <a:t> used to secure passwords.</a:t>
            </a:r>
          </a:p>
          <a:p>
            <a:endParaRPr lang="en-US" dirty="0"/>
          </a:p>
        </p:txBody>
      </p:sp>
    </p:spTree>
    <p:extLst>
      <p:ext uri="{BB962C8B-B14F-4D97-AF65-F5344CB8AC3E}">
        <p14:creationId xmlns:p14="http://schemas.microsoft.com/office/powerpoint/2010/main" val="349344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4CEF-5671-3249-A3FD-BD5E94C47AAD}"/>
              </a:ext>
            </a:extLst>
          </p:cNvPr>
          <p:cNvSpPr>
            <a:spLocks noGrp="1"/>
          </p:cNvSpPr>
          <p:nvPr>
            <p:ph type="title"/>
          </p:nvPr>
        </p:nvSpPr>
        <p:spPr>
          <a:xfrm>
            <a:off x="685800" y="764373"/>
            <a:ext cx="10820400" cy="1293028"/>
          </a:xfrm>
        </p:spPr>
        <p:txBody>
          <a:bodyPr>
            <a:normAutofit/>
          </a:bodyPr>
          <a:lstStyle/>
          <a:p>
            <a:r>
              <a:rPr lang="en-GB" dirty="0"/>
              <a:t>Were affected individuals notified</a:t>
            </a:r>
            <a:br>
              <a:rPr lang="en-GB" dirty="0"/>
            </a:br>
            <a:endParaRPr lang="en-US" dirty="0"/>
          </a:p>
        </p:txBody>
      </p:sp>
      <p:sp>
        <p:nvSpPr>
          <p:cNvPr id="3" name="Content Placeholder 2">
            <a:extLst>
              <a:ext uri="{FF2B5EF4-FFF2-40B4-BE49-F238E27FC236}">
                <a16:creationId xmlns:a16="http://schemas.microsoft.com/office/drawing/2014/main" id="{3C794628-48A1-2B49-AF9D-C37862291F7B}"/>
              </a:ext>
            </a:extLst>
          </p:cNvPr>
          <p:cNvSpPr>
            <a:spLocks noGrp="1"/>
          </p:cNvSpPr>
          <p:nvPr>
            <p:ph idx="1"/>
          </p:nvPr>
        </p:nvSpPr>
        <p:spPr>
          <a:xfrm>
            <a:off x="549166" y="1608083"/>
            <a:ext cx="10820400" cy="5009995"/>
          </a:xfrm>
        </p:spPr>
        <p:txBody>
          <a:bodyPr>
            <a:normAutofit lnSpcReduction="10000"/>
          </a:bodyPr>
          <a:lstStyle/>
          <a:p>
            <a:pPr marL="0" indent="0">
              <a:buNone/>
            </a:pPr>
            <a:r>
              <a:rPr lang="en-GB" b="1" dirty="0"/>
              <a:t>What We Are Doing</a:t>
            </a:r>
          </a:p>
          <a:p>
            <a:pPr marL="0" indent="0">
              <a:buNone/>
            </a:pPr>
            <a:r>
              <a:rPr lang="en-GB" dirty="0"/>
              <a:t>Once we became aware, we quickly took steps to determine the nature and scope of the issue. We are working with leading data security firms to assist in our investigation. We have also notified and are coordinating with law enforcement authorities.</a:t>
            </a:r>
          </a:p>
          <a:p>
            <a:pPr marL="0" indent="0">
              <a:buNone/>
            </a:pPr>
            <a:r>
              <a:rPr lang="en-GB" dirty="0"/>
              <a:t>We are taking steps to protect our community, including the following:</a:t>
            </a:r>
          </a:p>
          <a:p>
            <a:pPr marL="0" indent="0">
              <a:buNone/>
            </a:pPr>
            <a:r>
              <a:rPr lang="en-GB" dirty="0"/>
              <a:t>We are notifying MyFitnessPal users to provide information on how they can protect their data.</a:t>
            </a:r>
          </a:p>
          <a:p>
            <a:pPr marL="0" indent="0">
              <a:buNone/>
            </a:pPr>
            <a:r>
              <a:rPr lang="en-GB" dirty="0"/>
              <a:t>We will be requiring MyFitnessPal users to change their passwords and urge users to do so immediately.</a:t>
            </a:r>
          </a:p>
          <a:p>
            <a:pPr marL="0" indent="0">
              <a:buNone/>
            </a:pPr>
            <a:r>
              <a:rPr lang="en-GB" dirty="0"/>
              <a:t>We continue to monitor for suspicious activity and to coordinate with law enforcement authorities.</a:t>
            </a:r>
          </a:p>
          <a:p>
            <a:pPr marL="0" indent="0">
              <a:buNone/>
            </a:pPr>
            <a:r>
              <a:rPr lang="en-GB" dirty="0"/>
              <a:t>We continue to make enhancements to our systems to detect and prevent unauthorized access to user information.</a:t>
            </a:r>
          </a:p>
          <a:p>
            <a:endParaRPr lang="en-US" dirty="0"/>
          </a:p>
        </p:txBody>
      </p:sp>
    </p:spTree>
    <p:extLst>
      <p:ext uri="{BB962C8B-B14F-4D97-AF65-F5344CB8AC3E}">
        <p14:creationId xmlns:p14="http://schemas.microsoft.com/office/powerpoint/2010/main" val="118496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98A4-98A0-2C4C-9787-60324AF1250B}"/>
              </a:ext>
            </a:extLst>
          </p:cNvPr>
          <p:cNvSpPr>
            <a:spLocks noGrp="1"/>
          </p:cNvSpPr>
          <p:nvPr>
            <p:ph type="title"/>
          </p:nvPr>
        </p:nvSpPr>
        <p:spPr>
          <a:xfrm>
            <a:off x="685800" y="764373"/>
            <a:ext cx="10820400" cy="1293028"/>
          </a:xfrm>
        </p:spPr>
        <p:txBody>
          <a:bodyPr>
            <a:normAutofit fontScale="90000"/>
          </a:bodyPr>
          <a:lstStyle/>
          <a:p>
            <a:r>
              <a:rPr lang="en-GB" dirty="0"/>
              <a:t>What were the social, legal and ethical implications of the decisions made</a:t>
            </a:r>
            <a:br>
              <a:rPr lang="en-GB" dirty="0"/>
            </a:br>
            <a:endParaRPr lang="en-US" dirty="0"/>
          </a:p>
        </p:txBody>
      </p:sp>
      <p:sp>
        <p:nvSpPr>
          <p:cNvPr id="3" name="Content Placeholder 2">
            <a:extLst>
              <a:ext uri="{FF2B5EF4-FFF2-40B4-BE49-F238E27FC236}">
                <a16:creationId xmlns:a16="http://schemas.microsoft.com/office/drawing/2014/main" id="{D792EFA4-3131-6242-AFDC-8780BF9F309E}"/>
              </a:ext>
            </a:extLst>
          </p:cNvPr>
          <p:cNvSpPr>
            <a:spLocks noGrp="1"/>
          </p:cNvSpPr>
          <p:nvPr>
            <p:ph idx="1"/>
          </p:nvPr>
        </p:nvSpPr>
        <p:spPr/>
        <p:txBody>
          <a:bodyPr>
            <a:normAutofit lnSpcReduction="10000"/>
          </a:bodyPr>
          <a:lstStyle/>
          <a:p>
            <a:pPr marL="0" indent="0">
              <a:buNone/>
            </a:pPr>
            <a:r>
              <a:rPr lang="en-US" b="1" dirty="0"/>
              <a:t>Company</a:t>
            </a:r>
          </a:p>
          <a:p>
            <a:pPr lvl="1"/>
            <a:r>
              <a:rPr lang="en-US" dirty="0"/>
              <a:t>Company reputation  </a:t>
            </a:r>
          </a:p>
          <a:p>
            <a:pPr lvl="1"/>
            <a:r>
              <a:rPr lang="en-US" dirty="0"/>
              <a:t>Short Term reduction in company stock price</a:t>
            </a:r>
          </a:p>
          <a:p>
            <a:pPr lvl="1"/>
            <a:r>
              <a:rPr lang="en-US" dirty="0"/>
              <a:t>Costs of providing Credit Monitoring services to affected users</a:t>
            </a:r>
          </a:p>
          <a:p>
            <a:pPr lvl="1"/>
            <a:endParaRPr lang="en-US" dirty="0"/>
          </a:p>
          <a:p>
            <a:pPr marL="0" indent="0">
              <a:buNone/>
            </a:pPr>
            <a:r>
              <a:rPr lang="en-US" b="1" dirty="0"/>
              <a:t>Customer</a:t>
            </a:r>
          </a:p>
          <a:p>
            <a:pPr lvl="1"/>
            <a:r>
              <a:rPr lang="en-US" dirty="0"/>
              <a:t>Details Sold on to Scam Contact Centers</a:t>
            </a:r>
          </a:p>
          <a:p>
            <a:pPr lvl="1"/>
            <a:r>
              <a:rPr lang="en-US" dirty="0"/>
              <a:t>Details Sold on to Spam Email Providers</a:t>
            </a:r>
          </a:p>
          <a:p>
            <a:pPr lvl="1"/>
            <a:r>
              <a:rPr lang="en-US" dirty="0"/>
              <a:t>Social Engineering </a:t>
            </a:r>
          </a:p>
          <a:p>
            <a:pPr lvl="1"/>
            <a:r>
              <a:rPr lang="en-US" dirty="0"/>
              <a:t>Increased Risk of identity Theft </a:t>
            </a:r>
          </a:p>
          <a:p>
            <a:endParaRPr lang="en-US" dirty="0"/>
          </a:p>
          <a:p>
            <a:pPr marL="0" indent="0">
              <a:buNone/>
            </a:pPr>
            <a:r>
              <a:rPr lang="en-US" dirty="0"/>
              <a:t>Use of strong Hash (</a:t>
            </a:r>
            <a:r>
              <a:rPr lang="en-US" dirty="0" err="1"/>
              <a:t>Bcrypt</a:t>
            </a:r>
            <a:r>
              <a:rPr lang="en-US" dirty="0"/>
              <a:t>) did however limited potential impact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8259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4F14-B091-2843-8FF7-65EBA6392457}"/>
              </a:ext>
            </a:extLst>
          </p:cNvPr>
          <p:cNvSpPr>
            <a:spLocks noGrp="1"/>
          </p:cNvSpPr>
          <p:nvPr>
            <p:ph type="title"/>
          </p:nvPr>
        </p:nvSpPr>
        <p:spPr/>
        <p:txBody>
          <a:bodyPr/>
          <a:lstStyle/>
          <a:p>
            <a:r>
              <a:rPr lang="en-US" dirty="0"/>
              <a:t>What would I DO</a:t>
            </a:r>
          </a:p>
        </p:txBody>
      </p:sp>
      <p:sp>
        <p:nvSpPr>
          <p:cNvPr id="3" name="Content Placeholder 2">
            <a:extLst>
              <a:ext uri="{FF2B5EF4-FFF2-40B4-BE49-F238E27FC236}">
                <a16:creationId xmlns:a16="http://schemas.microsoft.com/office/drawing/2014/main" id="{C6FE4734-10A1-D149-A5A0-837F052B089B}"/>
              </a:ext>
            </a:extLst>
          </p:cNvPr>
          <p:cNvSpPr>
            <a:spLocks noGrp="1"/>
          </p:cNvSpPr>
          <p:nvPr>
            <p:ph idx="1"/>
          </p:nvPr>
        </p:nvSpPr>
        <p:spPr>
          <a:xfrm>
            <a:off x="685799" y="2194560"/>
            <a:ext cx="11117317" cy="4024125"/>
          </a:xfrm>
        </p:spPr>
        <p:txBody>
          <a:bodyPr/>
          <a:lstStyle/>
          <a:p>
            <a:r>
              <a:rPr lang="en-US" dirty="0"/>
              <a:t>Introduce 2FA Technology for access to the system.</a:t>
            </a:r>
          </a:p>
          <a:p>
            <a:r>
              <a:rPr lang="en-US" dirty="0"/>
              <a:t>Ensure the three AAAs in in place</a:t>
            </a:r>
          </a:p>
          <a:p>
            <a:pPr lvl="1"/>
            <a:r>
              <a:rPr lang="en-US" dirty="0"/>
              <a:t>Access Control</a:t>
            </a:r>
          </a:p>
          <a:p>
            <a:pPr lvl="1"/>
            <a:r>
              <a:rPr lang="en-US" dirty="0"/>
              <a:t>Auditing</a:t>
            </a:r>
          </a:p>
          <a:p>
            <a:pPr lvl="1"/>
            <a:r>
              <a:rPr lang="en-US" dirty="0"/>
              <a:t>Authentication</a:t>
            </a:r>
          </a:p>
          <a:p>
            <a:pPr lvl="1"/>
            <a:endParaRPr lang="en-US" dirty="0"/>
          </a:p>
          <a:p>
            <a:r>
              <a:rPr lang="en-US" dirty="0"/>
              <a:t>Introduce a Policy of regular </a:t>
            </a:r>
            <a:r>
              <a:rPr lang="en-US" dirty="0" err="1"/>
              <a:t>pentests</a:t>
            </a:r>
            <a:r>
              <a:rPr lang="en-US" dirty="0"/>
              <a:t> to test for security issues</a:t>
            </a:r>
          </a:p>
          <a:p>
            <a:r>
              <a:rPr lang="en-US" dirty="0"/>
              <a:t>Migrate any accounts using older password hashes to the more secure </a:t>
            </a:r>
            <a:r>
              <a:rPr lang="en-US" dirty="0" err="1"/>
              <a:t>bcrypt</a:t>
            </a:r>
            <a:endParaRPr lang="en-US" dirty="0"/>
          </a:p>
          <a:p>
            <a:r>
              <a:rPr lang="en-US" dirty="0"/>
              <a:t>Carry out a Full Code Review of the platform to ensure secure coding </a:t>
            </a:r>
          </a:p>
          <a:p>
            <a:endParaRPr lang="en-US" dirty="0"/>
          </a:p>
          <a:p>
            <a:endParaRPr lang="en-US" dirty="0"/>
          </a:p>
        </p:txBody>
      </p:sp>
    </p:spTree>
    <p:extLst>
      <p:ext uri="{BB962C8B-B14F-4D97-AF65-F5344CB8AC3E}">
        <p14:creationId xmlns:p14="http://schemas.microsoft.com/office/powerpoint/2010/main" val="6182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EB1F-7033-A346-BEA7-7C8E9312523C}"/>
              </a:ext>
            </a:extLst>
          </p:cNvPr>
          <p:cNvSpPr>
            <a:spLocks noGrp="1"/>
          </p:cNvSpPr>
          <p:nvPr>
            <p:ph type="title"/>
          </p:nvPr>
        </p:nvSpPr>
        <p:spPr/>
        <p:txBody>
          <a:bodyPr/>
          <a:lstStyle/>
          <a:p>
            <a:pPr algn="l"/>
            <a:r>
              <a:rPr lang="en-GB" b="1" dirty="0"/>
              <a:t>My Fitness Pal Company info</a:t>
            </a:r>
            <a:br>
              <a:rPr lang="en-GB" b="1" dirty="0"/>
            </a:br>
            <a:endParaRPr lang="en-US" dirty="0"/>
          </a:p>
        </p:txBody>
      </p:sp>
      <p:sp>
        <p:nvSpPr>
          <p:cNvPr id="3" name="Content Placeholder 2">
            <a:extLst>
              <a:ext uri="{FF2B5EF4-FFF2-40B4-BE49-F238E27FC236}">
                <a16:creationId xmlns:a16="http://schemas.microsoft.com/office/drawing/2014/main" id="{5B4EFD3E-6E69-DC4A-8EB7-DAF310E5DAF0}"/>
              </a:ext>
            </a:extLst>
          </p:cNvPr>
          <p:cNvSpPr>
            <a:spLocks noGrp="1"/>
          </p:cNvSpPr>
          <p:nvPr>
            <p:ph idx="1"/>
          </p:nvPr>
        </p:nvSpPr>
        <p:spPr/>
        <p:txBody>
          <a:bodyPr/>
          <a:lstStyle/>
          <a:p>
            <a:r>
              <a:rPr lang="en-GB" dirty="0"/>
              <a:t>MyFitnessPal was founded in 2005 and is headquartered in San Francisco</a:t>
            </a:r>
          </a:p>
          <a:p>
            <a:r>
              <a:rPr lang="en-GB" dirty="0"/>
              <a:t>Founded By Albert Lee and Mike Lee</a:t>
            </a:r>
          </a:p>
          <a:p>
            <a:r>
              <a:rPr lang="en-GB" dirty="0"/>
              <a:t>Turn Over Revenue</a:t>
            </a:r>
          </a:p>
          <a:p>
            <a:endParaRPr lang="en-US" dirty="0"/>
          </a:p>
        </p:txBody>
      </p:sp>
      <p:graphicFrame>
        <p:nvGraphicFramePr>
          <p:cNvPr id="4" name="Table 3">
            <a:extLst>
              <a:ext uri="{FF2B5EF4-FFF2-40B4-BE49-F238E27FC236}">
                <a16:creationId xmlns:a16="http://schemas.microsoft.com/office/drawing/2014/main" id="{9D8CB4DA-13EC-4849-8183-94C83D3B3D73}"/>
              </a:ext>
            </a:extLst>
          </p:cNvPr>
          <p:cNvGraphicFramePr>
            <a:graphicFrameLocks noGrp="1"/>
          </p:cNvGraphicFramePr>
          <p:nvPr>
            <p:extLst>
              <p:ext uri="{D42A27DB-BD31-4B8C-83A1-F6EECF244321}">
                <p14:modId xmlns:p14="http://schemas.microsoft.com/office/powerpoint/2010/main" val="1525694117"/>
              </p:ext>
            </p:extLst>
          </p:nvPr>
        </p:nvGraphicFramePr>
        <p:xfrm>
          <a:off x="2305379" y="3653500"/>
          <a:ext cx="6953250" cy="2240280"/>
        </p:xfrm>
        <a:graphic>
          <a:graphicData uri="http://schemas.openxmlformats.org/drawingml/2006/table">
            <a:tbl>
              <a:tblPr>
                <a:tableStyleId>{35758FB7-9AC5-4552-8A53-C91805E547FA}</a:tableStyleId>
              </a:tblPr>
              <a:tblGrid>
                <a:gridCol w="3464422">
                  <a:extLst>
                    <a:ext uri="{9D8B030D-6E8A-4147-A177-3AD203B41FA5}">
                      <a16:colId xmlns:a16="http://schemas.microsoft.com/office/drawing/2014/main" val="345064864"/>
                    </a:ext>
                  </a:extLst>
                </a:gridCol>
                <a:gridCol w="3488828">
                  <a:extLst>
                    <a:ext uri="{9D8B030D-6E8A-4147-A177-3AD203B41FA5}">
                      <a16:colId xmlns:a16="http://schemas.microsoft.com/office/drawing/2014/main" val="2495304798"/>
                    </a:ext>
                  </a:extLst>
                </a:gridCol>
              </a:tblGrid>
              <a:tr h="219075">
                <a:tc>
                  <a:txBody>
                    <a:bodyPr/>
                    <a:lstStyle/>
                    <a:p>
                      <a:pPr fontAlgn="t"/>
                      <a:r>
                        <a:rPr lang="en-GB" sz="1200" b="1" dirty="0">
                          <a:effectLst/>
                        </a:rPr>
                        <a:t>Year</a:t>
                      </a:r>
                      <a:endParaRPr lang="en-GB" b="1" dirty="0">
                        <a:effectLst/>
                      </a:endParaRPr>
                    </a:p>
                  </a:txBody>
                  <a:tcPr marL="95250" marR="95250" marT="95250" marB="95250"/>
                </a:tc>
                <a:tc>
                  <a:txBody>
                    <a:bodyPr/>
                    <a:lstStyle/>
                    <a:p>
                      <a:pPr fontAlgn="t"/>
                      <a:r>
                        <a:rPr lang="en-GB" sz="1200" b="1">
                          <a:effectLst/>
                        </a:rPr>
                        <a:t>Revenue</a:t>
                      </a:r>
                      <a:endParaRPr lang="en-GB">
                        <a:effectLst/>
                      </a:endParaRPr>
                    </a:p>
                  </a:txBody>
                  <a:tcPr marL="95250" marR="95250" marT="95250" marB="95250"/>
                </a:tc>
                <a:extLst>
                  <a:ext uri="{0D108BD9-81ED-4DB2-BD59-A6C34878D82A}">
                    <a16:rowId xmlns:a16="http://schemas.microsoft.com/office/drawing/2014/main" val="880296958"/>
                  </a:ext>
                </a:extLst>
              </a:tr>
              <a:tr h="219075">
                <a:tc>
                  <a:txBody>
                    <a:bodyPr/>
                    <a:lstStyle/>
                    <a:p>
                      <a:pPr fontAlgn="t"/>
                      <a:r>
                        <a:rPr lang="en-GB" sz="1200" b="1" dirty="0">
                          <a:effectLst/>
                        </a:rPr>
                        <a:t>2016</a:t>
                      </a:r>
                      <a:endParaRPr lang="en-GB" b="1" dirty="0">
                        <a:effectLst/>
                      </a:endParaRPr>
                    </a:p>
                  </a:txBody>
                  <a:tcPr marL="95250" marR="95250" marT="95250" marB="95250"/>
                </a:tc>
                <a:tc>
                  <a:txBody>
                    <a:bodyPr/>
                    <a:lstStyle/>
                    <a:p>
                      <a:pPr fontAlgn="t"/>
                      <a:r>
                        <a:rPr lang="en-GB" sz="1200" b="1">
                          <a:effectLst/>
                        </a:rPr>
                        <a:t>$64 million</a:t>
                      </a:r>
                      <a:endParaRPr lang="en-GB" b="1">
                        <a:effectLst/>
                      </a:endParaRPr>
                    </a:p>
                  </a:txBody>
                  <a:tcPr marL="95250" marR="95250" marT="95250" marB="95250"/>
                </a:tc>
                <a:extLst>
                  <a:ext uri="{0D108BD9-81ED-4DB2-BD59-A6C34878D82A}">
                    <a16:rowId xmlns:a16="http://schemas.microsoft.com/office/drawing/2014/main" val="4256397864"/>
                  </a:ext>
                </a:extLst>
              </a:tr>
              <a:tr h="219075">
                <a:tc>
                  <a:txBody>
                    <a:bodyPr/>
                    <a:lstStyle/>
                    <a:p>
                      <a:pPr fontAlgn="t"/>
                      <a:r>
                        <a:rPr lang="en-GB" sz="1200" b="1">
                          <a:effectLst/>
                        </a:rPr>
                        <a:t>2017</a:t>
                      </a:r>
                      <a:endParaRPr lang="en-GB" b="1">
                        <a:effectLst/>
                      </a:endParaRPr>
                    </a:p>
                  </a:txBody>
                  <a:tcPr marL="95250" marR="95250" marT="95250" marB="95250"/>
                </a:tc>
                <a:tc>
                  <a:txBody>
                    <a:bodyPr/>
                    <a:lstStyle/>
                    <a:p>
                      <a:pPr fontAlgn="t"/>
                      <a:r>
                        <a:rPr lang="en-GB" sz="1200" b="1">
                          <a:effectLst/>
                        </a:rPr>
                        <a:t>$71 million</a:t>
                      </a:r>
                      <a:endParaRPr lang="en-GB" b="1">
                        <a:effectLst/>
                      </a:endParaRPr>
                    </a:p>
                  </a:txBody>
                  <a:tcPr marL="95250" marR="95250" marT="95250" marB="95250"/>
                </a:tc>
                <a:extLst>
                  <a:ext uri="{0D108BD9-81ED-4DB2-BD59-A6C34878D82A}">
                    <a16:rowId xmlns:a16="http://schemas.microsoft.com/office/drawing/2014/main" val="700247966"/>
                  </a:ext>
                </a:extLst>
              </a:tr>
              <a:tr h="219075">
                <a:tc>
                  <a:txBody>
                    <a:bodyPr/>
                    <a:lstStyle/>
                    <a:p>
                      <a:pPr fontAlgn="t"/>
                      <a:r>
                        <a:rPr lang="en-GB" sz="1200" b="1">
                          <a:effectLst/>
                        </a:rPr>
                        <a:t>2018</a:t>
                      </a:r>
                      <a:endParaRPr lang="en-GB" b="1">
                        <a:effectLst/>
                      </a:endParaRPr>
                    </a:p>
                  </a:txBody>
                  <a:tcPr marL="95250" marR="95250" marT="95250" marB="95250"/>
                </a:tc>
                <a:tc>
                  <a:txBody>
                    <a:bodyPr/>
                    <a:lstStyle/>
                    <a:p>
                      <a:pPr fontAlgn="t"/>
                      <a:r>
                        <a:rPr lang="en-GB" sz="1200" b="1">
                          <a:effectLst/>
                        </a:rPr>
                        <a:t>$96 million</a:t>
                      </a:r>
                      <a:endParaRPr lang="en-GB" b="1">
                        <a:effectLst/>
                      </a:endParaRPr>
                    </a:p>
                  </a:txBody>
                  <a:tcPr marL="95250" marR="95250" marT="95250" marB="95250"/>
                </a:tc>
                <a:extLst>
                  <a:ext uri="{0D108BD9-81ED-4DB2-BD59-A6C34878D82A}">
                    <a16:rowId xmlns:a16="http://schemas.microsoft.com/office/drawing/2014/main" val="1325797123"/>
                  </a:ext>
                </a:extLst>
              </a:tr>
              <a:tr h="219075">
                <a:tc>
                  <a:txBody>
                    <a:bodyPr/>
                    <a:lstStyle/>
                    <a:p>
                      <a:pPr fontAlgn="t"/>
                      <a:r>
                        <a:rPr lang="en-GB" sz="1200" b="1">
                          <a:effectLst/>
                        </a:rPr>
                        <a:t>2019</a:t>
                      </a:r>
                      <a:endParaRPr lang="en-GB" b="1">
                        <a:effectLst/>
                      </a:endParaRPr>
                    </a:p>
                  </a:txBody>
                  <a:tcPr marL="95250" marR="95250" marT="95250" marB="95250"/>
                </a:tc>
                <a:tc>
                  <a:txBody>
                    <a:bodyPr/>
                    <a:lstStyle/>
                    <a:p>
                      <a:pPr fontAlgn="t"/>
                      <a:r>
                        <a:rPr lang="en-GB" sz="1200" b="1">
                          <a:effectLst/>
                        </a:rPr>
                        <a:t>$108 million</a:t>
                      </a:r>
                      <a:endParaRPr lang="en-GB" b="1">
                        <a:effectLst/>
                      </a:endParaRPr>
                    </a:p>
                  </a:txBody>
                  <a:tcPr marL="95250" marR="95250" marT="95250" marB="95250"/>
                </a:tc>
                <a:extLst>
                  <a:ext uri="{0D108BD9-81ED-4DB2-BD59-A6C34878D82A}">
                    <a16:rowId xmlns:a16="http://schemas.microsoft.com/office/drawing/2014/main" val="2201025934"/>
                  </a:ext>
                </a:extLst>
              </a:tr>
              <a:tr h="219075">
                <a:tc>
                  <a:txBody>
                    <a:bodyPr/>
                    <a:lstStyle/>
                    <a:p>
                      <a:pPr fontAlgn="t"/>
                      <a:r>
                        <a:rPr lang="en-GB" sz="1200" b="1">
                          <a:effectLst/>
                        </a:rPr>
                        <a:t>2020</a:t>
                      </a:r>
                      <a:endParaRPr lang="en-GB" b="1">
                        <a:effectLst/>
                      </a:endParaRPr>
                    </a:p>
                  </a:txBody>
                  <a:tcPr marL="95250" marR="95250" marT="95250" marB="95250"/>
                </a:tc>
                <a:tc>
                  <a:txBody>
                    <a:bodyPr/>
                    <a:lstStyle/>
                    <a:p>
                      <a:pPr fontAlgn="t"/>
                      <a:r>
                        <a:rPr lang="en-GB" sz="1200" b="1" dirty="0">
                          <a:effectLst/>
                        </a:rPr>
                        <a:t>$128 million</a:t>
                      </a:r>
                      <a:endParaRPr lang="en-GB" b="1" dirty="0">
                        <a:effectLst/>
                      </a:endParaRPr>
                    </a:p>
                  </a:txBody>
                  <a:tcPr marL="95250" marR="95250" marT="95250" marB="95250"/>
                </a:tc>
                <a:extLst>
                  <a:ext uri="{0D108BD9-81ED-4DB2-BD59-A6C34878D82A}">
                    <a16:rowId xmlns:a16="http://schemas.microsoft.com/office/drawing/2014/main" val="3736545094"/>
                  </a:ext>
                </a:extLst>
              </a:tr>
            </a:tbl>
          </a:graphicData>
        </a:graphic>
      </p:graphicFrame>
    </p:spTree>
    <p:extLst>
      <p:ext uri="{BB962C8B-B14F-4D97-AF65-F5344CB8AC3E}">
        <p14:creationId xmlns:p14="http://schemas.microsoft.com/office/powerpoint/2010/main" val="58786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7F4-DA90-024A-8FC2-B0C63579D650}"/>
              </a:ext>
            </a:extLst>
          </p:cNvPr>
          <p:cNvSpPr>
            <a:spLocks noGrp="1"/>
          </p:cNvSpPr>
          <p:nvPr>
            <p:ph type="title"/>
          </p:nvPr>
        </p:nvSpPr>
        <p:spPr/>
        <p:txBody>
          <a:bodyPr/>
          <a:lstStyle/>
          <a:p>
            <a:r>
              <a:rPr lang="en-US" b="1" dirty="0"/>
              <a:t>Data breach Background</a:t>
            </a:r>
          </a:p>
        </p:txBody>
      </p:sp>
      <p:sp>
        <p:nvSpPr>
          <p:cNvPr id="3" name="Content Placeholder 2">
            <a:extLst>
              <a:ext uri="{FF2B5EF4-FFF2-40B4-BE49-F238E27FC236}">
                <a16:creationId xmlns:a16="http://schemas.microsoft.com/office/drawing/2014/main" id="{6F77A017-32C4-B645-BD01-870A94EFE29A}"/>
              </a:ext>
            </a:extLst>
          </p:cNvPr>
          <p:cNvSpPr>
            <a:spLocks noGrp="1"/>
          </p:cNvSpPr>
          <p:nvPr>
            <p:ph idx="1"/>
          </p:nvPr>
        </p:nvSpPr>
        <p:spPr/>
        <p:txBody>
          <a:bodyPr>
            <a:normAutofit/>
          </a:bodyPr>
          <a:lstStyle/>
          <a:p>
            <a:pPr marL="0" indent="0">
              <a:buNone/>
            </a:pPr>
            <a:r>
              <a:rPr lang="en-GB" dirty="0"/>
              <a:t>The MyFitnessPal data breach occurred in February of 2018. The hackers obtained</a:t>
            </a:r>
          </a:p>
          <a:p>
            <a:pPr marL="0" indent="0">
              <a:buNone/>
            </a:pPr>
            <a:r>
              <a:rPr lang="en-GB" dirty="0"/>
              <a:t> </a:t>
            </a:r>
          </a:p>
          <a:p>
            <a:r>
              <a:rPr lang="en-GB" dirty="0"/>
              <a:t>Usernames</a:t>
            </a:r>
          </a:p>
          <a:p>
            <a:r>
              <a:rPr lang="en-GB" dirty="0"/>
              <a:t>passwords (hashed)</a:t>
            </a:r>
          </a:p>
          <a:p>
            <a:r>
              <a:rPr lang="en-GB" dirty="0"/>
              <a:t>email addresses </a:t>
            </a:r>
          </a:p>
          <a:p>
            <a:endParaRPr lang="en-GB" dirty="0"/>
          </a:p>
          <a:p>
            <a:pPr marL="0" indent="0">
              <a:buNone/>
            </a:pPr>
            <a:r>
              <a:rPr lang="en-GB" dirty="0"/>
              <a:t>This data was found on the dark web being sold for around $20,000</a:t>
            </a:r>
            <a:endParaRPr lang="en-US" dirty="0"/>
          </a:p>
        </p:txBody>
      </p:sp>
    </p:spTree>
    <p:extLst>
      <p:ext uri="{BB962C8B-B14F-4D97-AF65-F5344CB8AC3E}">
        <p14:creationId xmlns:p14="http://schemas.microsoft.com/office/powerpoint/2010/main" val="350643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F7D5-CD36-8B4D-9A47-026F3C6DC324}"/>
              </a:ext>
            </a:extLst>
          </p:cNvPr>
          <p:cNvSpPr>
            <a:spLocks noGrp="1"/>
          </p:cNvSpPr>
          <p:nvPr>
            <p:ph type="title"/>
          </p:nvPr>
        </p:nvSpPr>
        <p:spPr>
          <a:xfrm>
            <a:off x="1755228" y="764373"/>
            <a:ext cx="9750972" cy="1293028"/>
          </a:xfrm>
        </p:spPr>
        <p:txBody>
          <a:bodyPr/>
          <a:lstStyle/>
          <a:p>
            <a:r>
              <a:rPr lang="en-GB" b="1" dirty="0"/>
              <a:t>What types of data were affected</a:t>
            </a:r>
            <a:endParaRPr lang="en-US" b="1" dirty="0"/>
          </a:p>
        </p:txBody>
      </p:sp>
      <p:sp>
        <p:nvSpPr>
          <p:cNvPr id="3" name="Content Placeholder 2">
            <a:extLst>
              <a:ext uri="{FF2B5EF4-FFF2-40B4-BE49-F238E27FC236}">
                <a16:creationId xmlns:a16="http://schemas.microsoft.com/office/drawing/2014/main" id="{E84D495B-C160-294B-BAC6-95C34BF63B6C}"/>
              </a:ext>
            </a:extLst>
          </p:cNvPr>
          <p:cNvSpPr>
            <a:spLocks noGrp="1"/>
          </p:cNvSpPr>
          <p:nvPr>
            <p:ph idx="1"/>
          </p:nvPr>
        </p:nvSpPr>
        <p:spPr>
          <a:xfrm>
            <a:off x="685800" y="2194561"/>
            <a:ext cx="10820400" cy="1904474"/>
          </a:xfrm>
        </p:spPr>
        <p:txBody>
          <a:bodyPr/>
          <a:lstStyle/>
          <a:p>
            <a:r>
              <a:rPr lang="en-GB" dirty="0"/>
              <a:t>Email addresses</a:t>
            </a:r>
          </a:p>
          <a:p>
            <a:r>
              <a:rPr lang="en-GB" dirty="0"/>
              <a:t>IP addresses</a:t>
            </a:r>
          </a:p>
          <a:p>
            <a:r>
              <a:rPr lang="en-GB" dirty="0"/>
              <a:t>Passwords (Hashed) (SHA-1) and  (</a:t>
            </a:r>
            <a:r>
              <a:rPr lang="en-GB" dirty="0" err="1"/>
              <a:t>bcrypt</a:t>
            </a:r>
            <a:r>
              <a:rPr lang="en-GB" dirty="0"/>
              <a:t>)</a:t>
            </a:r>
          </a:p>
          <a:p>
            <a:r>
              <a:rPr lang="en-GB" dirty="0"/>
              <a:t>Usernames</a:t>
            </a:r>
            <a:endParaRPr lang="en-US" dirty="0"/>
          </a:p>
        </p:txBody>
      </p:sp>
    </p:spTree>
    <p:extLst>
      <p:ext uri="{BB962C8B-B14F-4D97-AF65-F5344CB8AC3E}">
        <p14:creationId xmlns:p14="http://schemas.microsoft.com/office/powerpoint/2010/main" val="357359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9F3B-ED3F-744B-820A-637D17EA17E5}"/>
              </a:ext>
            </a:extLst>
          </p:cNvPr>
          <p:cNvSpPr>
            <a:spLocks noGrp="1"/>
          </p:cNvSpPr>
          <p:nvPr>
            <p:ph type="title"/>
          </p:nvPr>
        </p:nvSpPr>
        <p:spPr/>
        <p:txBody>
          <a:bodyPr/>
          <a:lstStyle/>
          <a:p>
            <a:r>
              <a:rPr lang="en-US" dirty="0"/>
              <a:t>What happened</a:t>
            </a:r>
          </a:p>
        </p:txBody>
      </p:sp>
      <p:sp>
        <p:nvSpPr>
          <p:cNvPr id="6" name="Content Placeholder 5">
            <a:extLst>
              <a:ext uri="{FF2B5EF4-FFF2-40B4-BE49-F238E27FC236}">
                <a16:creationId xmlns:a16="http://schemas.microsoft.com/office/drawing/2014/main" id="{E4E8DA5D-496A-F242-B31D-FF3E6ACC0848}"/>
              </a:ext>
            </a:extLst>
          </p:cNvPr>
          <p:cNvSpPr txBox="1">
            <a:spLocks noGrp="1"/>
          </p:cNvSpPr>
          <p:nvPr>
            <p:ph idx="1"/>
          </p:nvPr>
        </p:nvSpPr>
        <p:spPr>
          <a:xfrm>
            <a:off x="822433" y="2315826"/>
            <a:ext cx="10820400" cy="1615827"/>
          </a:xfrm>
          <a:prstGeom prst="rect">
            <a:avLst/>
          </a:prstGeom>
          <a:noFill/>
        </p:spPr>
        <p:txBody>
          <a:bodyPr wrap="square" rtlCol="0">
            <a:spAutoFit/>
          </a:bodyPr>
          <a:lstStyle/>
          <a:p>
            <a:pPr marL="0" indent="0">
              <a:buNone/>
            </a:pPr>
            <a:r>
              <a:rPr lang="en-GB" dirty="0"/>
              <a:t>In February 2018, the diet and exercise service MyFitnessPal suffered a data breach. The incident exposed 144 million unique email addresses alongside usernames, IP addresses and passwords stored as SHA-1 and </a:t>
            </a:r>
            <a:r>
              <a:rPr lang="en-GB" dirty="0" err="1"/>
              <a:t>bcrypt</a:t>
            </a:r>
            <a:r>
              <a:rPr lang="en-GB" dirty="0"/>
              <a:t> hashes (the former for earlier accounts, the latter for newer accounts). In 2019, the data appeared listed for sale on a dark web marketplace.</a:t>
            </a:r>
            <a:endParaRPr lang="en-US" dirty="0"/>
          </a:p>
        </p:txBody>
      </p:sp>
    </p:spTree>
    <p:extLst>
      <p:ext uri="{BB962C8B-B14F-4D97-AF65-F5344CB8AC3E}">
        <p14:creationId xmlns:p14="http://schemas.microsoft.com/office/powerpoint/2010/main" val="221201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23E5-E8DF-C046-AF1C-439BCFEB6CB4}"/>
              </a:ext>
            </a:extLst>
          </p:cNvPr>
          <p:cNvSpPr>
            <a:spLocks noGrp="1"/>
          </p:cNvSpPr>
          <p:nvPr>
            <p:ph type="title"/>
          </p:nvPr>
        </p:nvSpPr>
        <p:spPr>
          <a:xfrm>
            <a:off x="685800" y="764373"/>
            <a:ext cx="10820400" cy="1293028"/>
          </a:xfrm>
        </p:spPr>
        <p:txBody>
          <a:bodyPr>
            <a:normAutofit/>
          </a:bodyPr>
          <a:lstStyle/>
          <a:p>
            <a:r>
              <a:rPr lang="en-GB" dirty="0"/>
              <a:t>Were any escalation(s) stopped – how </a:t>
            </a:r>
            <a:br>
              <a:rPr lang="en-GB" dirty="0"/>
            </a:br>
            <a:endParaRPr lang="en-US" dirty="0"/>
          </a:p>
        </p:txBody>
      </p:sp>
      <p:sp>
        <p:nvSpPr>
          <p:cNvPr id="3" name="Content Placeholder 2">
            <a:extLst>
              <a:ext uri="{FF2B5EF4-FFF2-40B4-BE49-F238E27FC236}">
                <a16:creationId xmlns:a16="http://schemas.microsoft.com/office/drawing/2014/main" id="{80CE876C-2297-5B4D-B897-FA41A5E9B1F5}"/>
              </a:ext>
            </a:extLst>
          </p:cNvPr>
          <p:cNvSpPr>
            <a:spLocks noGrp="1"/>
          </p:cNvSpPr>
          <p:nvPr>
            <p:ph idx="1"/>
          </p:nvPr>
        </p:nvSpPr>
        <p:spPr/>
        <p:txBody>
          <a:bodyPr/>
          <a:lstStyle/>
          <a:p>
            <a:r>
              <a:rPr lang="en-US" dirty="0"/>
              <a:t>Hashing of passwords</a:t>
            </a:r>
          </a:p>
          <a:p>
            <a:pPr lvl="1"/>
            <a:r>
              <a:rPr lang="en-US" dirty="0"/>
              <a:t>SHA-1  (Older Accounts)</a:t>
            </a:r>
          </a:p>
          <a:p>
            <a:pPr lvl="1"/>
            <a:r>
              <a:rPr lang="en-US" dirty="0" err="1"/>
              <a:t>Bcrypt</a:t>
            </a:r>
            <a:r>
              <a:rPr lang="en-US" dirty="0"/>
              <a:t> (Newer Accounts)</a:t>
            </a:r>
          </a:p>
          <a:p>
            <a:pPr marL="457200" lvl="1" indent="0">
              <a:buNone/>
            </a:pPr>
            <a:endParaRPr lang="en-US" dirty="0"/>
          </a:p>
          <a:p>
            <a:pPr marL="0" indent="0">
              <a:buNone/>
            </a:pPr>
            <a:r>
              <a:rPr lang="en-US" dirty="0"/>
              <a:t>Unknown from reports if password hashes were salted or plain hashes (</a:t>
            </a:r>
            <a:r>
              <a:rPr lang="en-GB" dirty="0"/>
              <a:t>By hashing a plain text password plus a salt, the hash algorithm’s output is no longer predictable. The same password will no longer yield the same hash</a:t>
            </a:r>
            <a:r>
              <a:rPr lang="en-US" dirty="0"/>
              <a:t>) </a:t>
            </a:r>
          </a:p>
          <a:p>
            <a:pPr marL="0" indent="0">
              <a:buNone/>
            </a:pPr>
            <a:r>
              <a:rPr lang="en-US" dirty="0"/>
              <a:t>best practice would be to use salted hashes to limit attacks from crackers and precomputed rainbow tables.</a:t>
            </a:r>
          </a:p>
          <a:p>
            <a:pPr marL="0" indent="0">
              <a:buNone/>
            </a:pPr>
            <a:endParaRPr lang="en-US" dirty="0"/>
          </a:p>
        </p:txBody>
      </p:sp>
    </p:spTree>
    <p:extLst>
      <p:ext uri="{BB962C8B-B14F-4D97-AF65-F5344CB8AC3E}">
        <p14:creationId xmlns:p14="http://schemas.microsoft.com/office/powerpoint/2010/main" val="307733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94B0-B620-1A42-986F-223228506DB4}"/>
              </a:ext>
            </a:extLst>
          </p:cNvPr>
          <p:cNvSpPr>
            <a:spLocks noGrp="1"/>
          </p:cNvSpPr>
          <p:nvPr>
            <p:ph type="title"/>
          </p:nvPr>
        </p:nvSpPr>
        <p:spPr>
          <a:xfrm>
            <a:off x="685800" y="764373"/>
            <a:ext cx="10820400" cy="1293028"/>
          </a:xfrm>
        </p:spPr>
        <p:txBody>
          <a:bodyPr>
            <a:normAutofit fontScale="90000"/>
          </a:bodyPr>
          <a:lstStyle/>
          <a:p>
            <a:r>
              <a:rPr lang="en-GB" dirty="0"/>
              <a:t>Was the Business Continuity Plan instigated</a:t>
            </a:r>
            <a:br>
              <a:rPr lang="en-GB" dirty="0"/>
            </a:br>
            <a:endParaRPr lang="en-US" dirty="0"/>
          </a:p>
        </p:txBody>
      </p:sp>
      <p:sp>
        <p:nvSpPr>
          <p:cNvPr id="3" name="Content Placeholder 2">
            <a:extLst>
              <a:ext uri="{FF2B5EF4-FFF2-40B4-BE49-F238E27FC236}">
                <a16:creationId xmlns:a16="http://schemas.microsoft.com/office/drawing/2014/main" id="{FD68A893-8240-B34C-AEE4-FFB87758E6D2}"/>
              </a:ext>
            </a:extLst>
          </p:cNvPr>
          <p:cNvSpPr>
            <a:spLocks noGrp="1"/>
          </p:cNvSpPr>
          <p:nvPr>
            <p:ph idx="1"/>
          </p:nvPr>
        </p:nvSpPr>
        <p:spPr>
          <a:xfrm>
            <a:off x="262759" y="2194560"/>
            <a:ext cx="11792607" cy="4024125"/>
          </a:xfrm>
        </p:spPr>
        <p:txBody>
          <a:bodyPr/>
          <a:lstStyle/>
          <a:p>
            <a:pPr fontAlgn="base"/>
            <a:r>
              <a:rPr lang="en-GB" dirty="0"/>
              <a:t>Notifying users to provide information on how to protect their data (you should have received an email from MyFitnessPal notifying you of the breach).</a:t>
            </a:r>
          </a:p>
          <a:p>
            <a:pPr fontAlgn="base"/>
            <a:r>
              <a:rPr lang="en-GB" dirty="0"/>
              <a:t>Requiring users to change their passwords immediately.</a:t>
            </a:r>
          </a:p>
          <a:p>
            <a:pPr fontAlgn="base"/>
            <a:r>
              <a:rPr lang="en-GB" dirty="0"/>
              <a:t>Monitoring for suspicious activity and coordinating with law enforcement authorities.</a:t>
            </a:r>
          </a:p>
          <a:p>
            <a:pPr fontAlgn="base"/>
            <a:r>
              <a:rPr lang="en-GB" dirty="0"/>
              <a:t>Enhancing its systems to detect and prevent unauthorised access to user information.</a:t>
            </a:r>
          </a:p>
          <a:p>
            <a:pPr fontAlgn="base"/>
            <a:r>
              <a:rPr lang="en-GB" dirty="0"/>
              <a:t>It has also reminded users to avoid clicking on links or downloading attachments from such suspicious emails.</a:t>
            </a:r>
          </a:p>
          <a:p>
            <a:endParaRPr lang="en-US" dirty="0"/>
          </a:p>
        </p:txBody>
      </p:sp>
    </p:spTree>
    <p:extLst>
      <p:ext uri="{BB962C8B-B14F-4D97-AF65-F5344CB8AC3E}">
        <p14:creationId xmlns:p14="http://schemas.microsoft.com/office/powerpoint/2010/main" val="348761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1895-8FB8-D644-81E2-B81558F84027}"/>
              </a:ext>
            </a:extLst>
          </p:cNvPr>
          <p:cNvSpPr>
            <a:spLocks noGrp="1"/>
          </p:cNvSpPr>
          <p:nvPr>
            <p:ph type="title"/>
          </p:nvPr>
        </p:nvSpPr>
        <p:spPr>
          <a:xfrm>
            <a:off x="685800" y="764373"/>
            <a:ext cx="10820400" cy="1293028"/>
          </a:xfrm>
        </p:spPr>
        <p:txBody>
          <a:bodyPr/>
          <a:lstStyle/>
          <a:p>
            <a:r>
              <a:rPr lang="en-GB" dirty="0"/>
              <a:t>Was the ICO notified</a:t>
            </a:r>
            <a:br>
              <a:rPr lang="en-GB" dirty="0"/>
            </a:br>
            <a:endParaRPr lang="en-US" b="1" dirty="0"/>
          </a:p>
        </p:txBody>
      </p:sp>
      <p:sp>
        <p:nvSpPr>
          <p:cNvPr id="3" name="Content Placeholder 2">
            <a:extLst>
              <a:ext uri="{FF2B5EF4-FFF2-40B4-BE49-F238E27FC236}">
                <a16:creationId xmlns:a16="http://schemas.microsoft.com/office/drawing/2014/main" id="{703B46F5-7FF7-1E44-9590-371574F860E1}"/>
              </a:ext>
            </a:extLst>
          </p:cNvPr>
          <p:cNvSpPr>
            <a:spLocks noGrp="1"/>
          </p:cNvSpPr>
          <p:nvPr>
            <p:ph idx="1"/>
          </p:nvPr>
        </p:nvSpPr>
        <p:spPr>
          <a:xfrm>
            <a:off x="685800" y="2194560"/>
            <a:ext cx="10820400" cy="2345909"/>
          </a:xfrm>
        </p:spPr>
        <p:txBody>
          <a:bodyPr/>
          <a:lstStyle/>
          <a:p>
            <a:r>
              <a:rPr lang="en-GB" dirty="0"/>
              <a:t>Any event having an actual adverse effect on the security of network and information systems requires a ICO notification.</a:t>
            </a:r>
          </a:p>
          <a:p>
            <a:endParaRPr lang="en-GB" dirty="0"/>
          </a:p>
          <a:p>
            <a:r>
              <a:rPr lang="en-GB" dirty="0"/>
              <a:t>You are required to notify the ICO of any incident without undue delay and not later than 72 hours of becoming aware of it. This broadly aligns with the reporting requirements for personal data breaches under the UK GDPR. </a:t>
            </a:r>
          </a:p>
          <a:p>
            <a:pPr marL="0" indent="0">
              <a:buNone/>
            </a:pPr>
            <a:endParaRPr lang="en-US" dirty="0"/>
          </a:p>
        </p:txBody>
      </p:sp>
    </p:spTree>
    <p:extLst>
      <p:ext uri="{BB962C8B-B14F-4D97-AF65-F5344CB8AC3E}">
        <p14:creationId xmlns:p14="http://schemas.microsoft.com/office/powerpoint/2010/main" val="316357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F7A5-9268-5144-855F-04CE22AD55F8}"/>
              </a:ext>
            </a:extLst>
          </p:cNvPr>
          <p:cNvSpPr>
            <a:spLocks noGrp="1"/>
          </p:cNvSpPr>
          <p:nvPr>
            <p:ph type="title"/>
          </p:nvPr>
        </p:nvSpPr>
        <p:spPr>
          <a:xfrm>
            <a:off x="420414" y="764373"/>
            <a:ext cx="11085786" cy="1293028"/>
          </a:xfrm>
        </p:spPr>
        <p:txBody>
          <a:bodyPr/>
          <a:lstStyle/>
          <a:p>
            <a:r>
              <a:rPr lang="en-US" dirty="0"/>
              <a:t>Information that needs to be provided</a:t>
            </a:r>
          </a:p>
        </p:txBody>
      </p:sp>
      <p:sp>
        <p:nvSpPr>
          <p:cNvPr id="3" name="Content Placeholder 2">
            <a:extLst>
              <a:ext uri="{FF2B5EF4-FFF2-40B4-BE49-F238E27FC236}">
                <a16:creationId xmlns:a16="http://schemas.microsoft.com/office/drawing/2014/main" id="{381EC7B8-BAA5-9E40-AE6E-7853D1BC68EF}"/>
              </a:ext>
            </a:extLst>
          </p:cNvPr>
          <p:cNvSpPr>
            <a:spLocks noGrp="1"/>
          </p:cNvSpPr>
          <p:nvPr>
            <p:ph idx="1"/>
          </p:nvPr>
        </p:nvSpPr>
        <p:spPr/>
        <p:txBody>
          <a:bodyPr/>
          <a:lstStyle/>
          <a:p>
            <a:pPr marL="0" indent="0">
              <a:buNone/>
            </a:pPr>
            <a:r>
              <a:rPr lang="en-GB" dirty="0"/>
              <a:t>Regulation 12(5) specifies that your notification must include:</a:t>
            </a:r>
          </a:p>
          <a:p>
            <a:r>
              <a:rPr lang="en-GB" dirty="0"/>
              <a:t>your organisation’s name and the types of digital service(s) you provide;</a:t>
            </a:r>
          </a:p>
          <a:p>
            <a:r>
              <a:rPr lang="en-GB" dirty="0"/>
              <a:t>the time the incident occurred;</a:t>
            </a:r>
          </a:p>
          <a:p>
            <a:r>
              <a:rPr lang="en-GB" dirty="0"/>
              <a:t>the incident’s duration;</a:t>
            </a:r>
          </a:p>
          <a:p>
            <a:r>
              <a:rPr lang="en-GB" dirty="0"/>
              <a:t>information about the incident’s nature and impact;</a:t>
            </a:r>
          </a:p>
          <a:p>
            <a:r>
              <a:rPr lang="en-GB" dirty="0"/>
              <a:t>information about any cross-border impact; and</a:t>
            </a:r>
          </a:p>
          <a:p>
            <a:r>
              <a:rPr lang="en-GB" dirty="0"/>
              <a:t>any other information that may assist the ICO.</a:t>
            </a:r>
          </a:p>
          <a:p>
            <a:endParaRPr lang="en-US" dirty="0"/>
          </a:p>
        </p:txBody>
      </p:sp>
    </p:spTree>
    <p:extLst>
      <p:ext uri="{BB962C8B-B14F-4D97-AF65-F5344CB8AC3E}">
        <p14:creationId xmlns:p14="http://schemas.microsoft.com/office/powerpoint/2010/main" val="150078697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15900</TotalTime>
  <Words>852</Words>
  <Application>Microsoft Macintosh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Seminar 5  </vt:lpstr>
      <vt:lpstr>My Fitness Pal Company info </vt:lpstr>
      <vt:lpstr>Data breach Background</vt:lpstr>
      <vt:lpstr>What types of data were affected</vt:lpstr>
      <vt:lpstr>What happened</vt:lpstr>
      <vt:lpstr>Were any escalation(s) stopped – how  </vt:lpstr>
      <vt:lpstr>Was the Business Continuity Plan instigated </vt:lpstr>
      <vt:lpstr>Was the ICO notified </vt:lpstr>
      <vt:lpstr>Information that needs to be provided</vt:lpstr>
      <vt:lpstr>Were affected individuals notified </vt:lpstr>
      <vt:lpstr>Were affected individuals notified </vt:lpstr>
      <vt:lpstr>What were the social, legal and ethical implications of the decisions made </vt:lpstr>
      <vt:lpstr>What would I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5  </dc:title>
  <dc:creator>ian wolloff</dc:creator>
  <cp:lastModifiedBy>ian wolloff</cp:lastModifiedBy>
  <cp:revision>33</cp:revision>
  <dcterms:created xsi:type="dcterms:W3CDTF">2022-02-04T09:05:50Z</dcterms:created>
  <dcterms:modified xsi:type="dcterms:W3CDTF">2022-02-15T10:06:25Z</dcterms:modified>
</cp:coreProperties>
</file>