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0d28a1c73d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0d28a1c73d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0e1b98fc07_2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0e1b98fc07_2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0e1b98fc07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0e1b98fc07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0e1b98fc07_2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0e1b98fc07_2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0e1b98fc07_2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0e1b98fc07_2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0d28a1c73d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30d28a1c73d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ff00f46a3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ff00f46a3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ff00f46a3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ff00f46a3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0d28a1c73d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0d28a1c73d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0d28a1c73d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0d28a1c73d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0d28a1c73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0d28a1c73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0e1b98fc07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0e1b98fc07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0e1b98fc07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0e1b98fc07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0e1b98fc07_4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0e1b98fc07_4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jpg"/><Relationship Id="rId4" Type="http://schemas.openxmlformats.org/officeDocument/2006/relationships/image" Target="../media/image2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5.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1.png"/><Relationship Id="rId5" Type="http://schemas.openxmlformats.org/officeDocument/2006/relationships/image" Target="../media/image17.png"/><Relationship Id="rId6" Type="http://schemas.openxmlformats.org/officeDocument/2006/relationships/image" Target="../media/image6.png"/><Relationship Id="rId7"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4.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13"/>
          <p:cNvPicPr preferRelativeResize="0"/>
          <p:nvPr/>
        </p:nvPicPr>
        <p:blipFill>
          <a:blip r:embed="rId3">
            <a:alphaModFix/>
          </a:blip>
          <a:stretch>
            <a:fillRect/>
          </a:stretch>
        </p:blipFill>
        <p:spPr>
          <a:xfrm>
            <a:off x="-1" y="-305240"/>
            <a:ext cx="9143999" cy="5448740"/>
          </a:xfrm>
          <a:prstGeom prst="rect">
            <a:avLst/>
          </a:prstGeom>
          <a:noFill/>
          <a:ln>
            <a:noFill/>
          </a:ln>
          <a:effectLst>
            <a:outerShdw blurRad="57150" rotWithShape="0" algn="bl">
              <a:srgbClr val="000000"/>
            </a:outerShdw>
          </a:effectLst>
        </p:spPr>
      </p:pic>
      <p:pic>
        <p:nvPicPr>
          <p:cNvPr id="278" name="Google Shape;278;p13"/>
          <p:cNvPicPr preferRelativeResize="0"/>
          <p:nvPr/>
        </p:nvPicPr>
        <p:blipFill>
          <a:blip r:embed="rId4">
            <a:alphaModFix/>
          </a:blip>
          <a:stretch>
            <a:fillRect/>
          </a:stretch>
        </p:blipFill>
        <p:spPr>
          <a:xfrm>
            <a:off x="980400" y="635825"/>
            <a:ext cx="4100025" cy="4111725"/>
          </a:xfrm>
          <a:prstGeom prst="rect">
            <a:avLst/>
          </a:prstGeom>
          <a:noFill/>
          <a:ln>
            <a:noFill/>
          </a:ln>
        </p:spPr>
      </p:pic>
      <p:sp>
        <p:nvSpPr>
          <p:cNvPr id="279" name="Google Shape;279;p13"/>
          <p:cNvSpPr txBox="1"/>
          <p:nvPr>
            <p:ph type="ctrTitle"/>
          </p:nvPr>
        </p:nvSpPr>
        <p:spPr>
          <a:xfrm>
            <a:off x="824000" y="1613813"/>
            <a:ext cx="4255500" cy="1872900"/>
          </a:xfrm>
          <a:prstGeom prst="rect">
            <a:avLst/>
          </a:prstGeom>
          <a:effectLst>
            <a:outerShdw blurRad="57150" rotWithShape="0" algn="bl" dir="5400000" dist="85725">
              <a:srgbClr val="000000"/>
            </a:outerShdw>
          </a:effectLst>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Fertility in Developed and Developing Countries</a:t>
            </a:r>
            <a:endParaRPr>
              <a:solidFill>
                <a:schemeClr val="lt1"/>
              </a:solidFill>
            </a:endParaRPr>
          </a:p>
        </p:txBody>
      </p:sp>
      <p:sp>
        <p:nvSpPr>
          <p:cNvPr id="280" name="Google Shape;280;p13"/>
          <p:cNvSpPr txBox="1"/>
          <p:nvPr>
            <p:ph idx="1" type="subTitle"/>
          </p:nvPr>
        </p:nvSpPr>
        <p:spPr>
          <a:xfrm>
            <a:off x="311700" y="3562700"/>
            <a:ext cx="8520600" cy="792600"/>
          </a:xfrm>
          <a:prstGeom prst="rect">
            <a:avLst/>
          </a:prstGeom>
          <a:effectLst>
            <a:outerShdw blurRad="57150" rotWithShape="0" algn="bl" dir="5400000" dist="85725">
              <a:srgbClr val="000000"/>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Group 8:</a:t>
            </a:r>
            <a:endParaRPr>
              <a:solidFill>
                <a:schemeClr val="lt1"/>
              </a:solidFill>
            </a:endParaRPr>
          </a:p>
          <a:p>
            <a:pPr indent="0" lvl="0" marL="0" rtl="0" algn="l">
              <a:spcBef>
                <a:spcPts val="0"/>
              </a:spcBef>
              <a:spcAft>
                <a:spcPts val="0"/>
              </a:spcAft>
              <a:buNone/>
            </a:pPr>
            <a:r>
              <a:rPr lang="en">
                <a:solidFill>
                  <a:schemeClr val="lt1"/>
                </a:solidFill>
              </a:rPr>
              <a:t>Saba Alaeddini, Vidushi Bundhooa, Aidan David</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2"/>
          <p:cNvSpPr txBox="1"/>
          <p:nvPr>
            <p:ph type="title"/>
          </p:nvPr>
        </p:nvSpPr>
        <p:spPr>
          <a:xfrm>
            <a:off x="145025" y="105175"/>
            <a:ext cx="8863500" cy="99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How do ages of conception differ in developed vs developing countries?</a:t>
            </a:r>
            <a:endParaRPr/>
          </a:p>
          <a:p>
            <a:pPr indent="0" lvl="0" marL="0" rtl="0" algn="ctr">
              <a:spcBef>
                <a:spcPts val="0"/>
              </a:spcBef>
              <a:spcAft>
                <a:spcPts val="0"/>
              </a:spcAft>
              <a:buNone/>
            </a:pPr>
            <a:r>
              <a:t/>
            </a:r>
            <a:endParaRPr/>
          </a:p>
        </p:txBody>
      </p:sp>
      <p:sp>
        <p:nvSpPr>
          <p:cNvPr id="341" name="Google Shape;341;p22"/>
          <p:cNvSpPr/>
          <p:nvPr/>
        </p:nvSpPr>
        <p:spPr>
          <a:xfrm rot="8373445">
            <a:off x="3242470" y="1217024"/>
            <a:ext cx="1057215" cy="517967"/>
          </a:xfrm>
          <a:prstGeom prst="rightArrow">
            <a:avLst>
              <a:gd fmla="val 50000" name="adj1"/>
              <a:gd fmla="val 50000" name="adj2"/>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42" name="Google Shape;342;p22"/>
          <p:cNvSpPr/>
          <p:nvPr/>
        </p:nvSpPr>
        <p:spPr>
          <a:xfrm rot="2969319">
            <a:off x="4889447" y="1246962"/>
            <a:ext cx="1057114" cy="518356"/>
          </a:xfrm>
          <a:prstGeom prst="rightArrow">
            <a:avLst>
              <a:gd fmla="val 50000" name="adj1"/>
              <a:gd fmla="val 50000" name="adj2"/>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pic>
        <p:nvPicPr>
          <p:cNvPr id="343" name="Google Shape;343;p22"/>
          <p:cNvPicPr preferRelativeResize="0"/>
          <p:nvPr/>
        </p:nvPicPr>
        <p:blipFill>
          <a:blip r:embed="rId3">
            <a:alphaModFix amt="99000"/>
          </a:blip>
          <a:stretch>
            <a:fillRect/>
          </a:stretch>
        </p:blipFill>
        <p:spPr>
          <a:xfrm rot="-14">
            <a:off x="671623" y="3208842"/>
            <a:ext cx="1936658" cy="1251442"/>
          </a:xfrm>
          <a:prstGeom prst="rect">
            <a:avLst/>
          </a:prstGeom>
          <a:noFill/>
          <a:ln>
            <a:noFill/>
          </a:ln>
        </p:spPr>
      </p:pic>
      <p:sp>
        <p:nvSpPr>
          <p:cNvPr id="344" name="Google Shape;344;p22"/>
          <p:cNvSpPr txBox="1"/>
          <p:nvPr/>
        </p:nvSpPr>
        <p:spPr>
          <a:xfrm>
            <a:off x="1577450" y="1981150"/>
            <a:ext cx="1943700" cy="14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Is there a correlation between mean age groups and fertility rate?</a:t>
            </a:r>
            <a:endParaRPr sz="1300">
              <a:solidFill>
                <a:schemeClr val="dk2"/>
              </a:solidFill>
              <a:latin typeface="Nunito"/>
              <a:ea typeface="Nunito"/>
              <a:cs typeface="Nunito"/>
              <a:sym typeface="Nunito"/>
            </a:endParaRPr>
          </a:p>
        </p:txBody>
      </p:sp>
      <p:sp>
        <p:nvSpPr>
          <p:cNvPr id="345" name="Google Shape;345;p22"/>
          <p:cNvSpPr txBox="1"/>
          <p:nvPr/>
        </p:nvSpPr>
        <p:spPr>
          <a:xfrm>
            <a:off x="5295875" y="2076300"/>
            <a:ext cx="1943700" cy="14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Is fertility rate higher in developing countries than in developed countries?</a:t>
            </a:r>
            <a:endParaRPr sz="1300">
              <a:solidFill>
                <a:schemeClr val="dk2"/>
              </a:solidFill>
              <a:latin typeface="Nunito"/>
              <a:ea typeface="Nunito"/>
              <a:cs typeface="Nunito"/>
              <a:sym typeface="Nunito"/>
            </a:endParaRPr>
          </a:p>
        </p:txBody>
      </p:sp>
      <p:pic>
        <p:nvPicPr>
          <p:cNvPr id="346" name="Google Shape;346;p22"/>
          <p:cNvPicPr preferRelativeResize="0"/>
          <p:nvPr/>
        </p:nvPicPr>
        <p:blipFill>
          <a:blip r:embed="rId4">
            <a:alphaModFix amt="84000"/>
          </a:blip>
          <a:stretch>
            <a:fillRect/>
          </a:stretch>
        </p:blipFill>
        <p:spPr>
          <a:xfrm>
            <a:off x="3406500" y="3422738"/>
            <a:ext cx="2069066" cy="999300"/>
          </a:xfrm>
          <a:prstGeom prst="rect">
            <a:avLst/>
          </a:prstGeom>
          <a:noFill/>
          <a:ln>
            <a:noFill/>
          </a:ln>
        </p:spPr>
      </p:pic>
      <p:pic>
        <p:nvPicPr>
          <p:cNvPr id="347" name="Google Shape;347;p22"/>
          <p:cNvPicPr preferRelativeResize="0"/>
          <p:nvPr/>
        </p:nvPicPr>
        <p:blipFill>
          <a:blip r:embed="rId5">
            <a:alphaModFix amt="94000"/>
          </a:blip>
          <a:stretch>
            <a:fillRect/>
          </a:stretch>
        </p:blipFill>
        <p:spPr>
          <a:xfrm rot="-4">
            <a:off x="6568394" y="3291749"/>
            <a:ext cx="2256713" cy="108565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3"/>
          <p:cNvSpPr txBox="1"/>
          <p:nvPr>
            <p:ph type="title"/>
          </p:nvPr>
        </p:nvSpPr>
        <p:spPr>
          <a:xfrm>
            <a:off x="145025" y="105175"/>
            <a:ext cx="8863500" cy="99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Is there a correlation between mean age groups and fertility rate?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3" name="Google Shape;353;p23"/>
          <p:cNvSpPr txBox="1"/>
          <p:nvPr/>
        </p:nvSpPr>
        <p:spPr>
          <a:xfrm>
            <a:off x="5083675" y="1188675"/>
            <a:ext cx="3222300" cy="18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pic>
        <p:nvPicPr>
          <p:cNvPr id="354" name="Google Shape;354;p23"/>
          <p:cNvPicPr preferRelativeResize="0"/>
          <p:nvPr/>
        </p:nvPicPr>
        <p:blipFill>
          <a:blip r:embed="rId3">
            <a:alphaModFix/>
          </a:blip>
          <a:stretch>
            <a:fillRect/>
          </a:stretch>
        </p:blipFill>
        <p:spPr>
          <a:xfrm>
            <a:off x="399100" y="797950"/>
            <a:ext cx="3553601" cy="1773800"/>
          </a:xfrm>
          <a:prstGeom prst="rect">
            <a:avLst/>
          </a:prstGeom>
          <a:noFill/>
          <a:ln>
            <a:noFill/>
          </a:ln>
        </p:spPr>
      </p:pic>
      <p:pic>
        <p:nvPicPr>
          <p:cNvPr id="355" name="Google Shape;355;p23"/>
          <p:cNvPicPr preferRelativeResize="0"/>
          <p:nvPr/>
        </p:nvPicPr>
        <p:blipFill>
          <a:blip r:embed="rId4">
            <a:alphaModFix/>
          </a:blip>
          <a:stretch>
            <a:fillRect/>
          </a:stretch>
        </p:blipFill>
        <p:spPr>
          <a:xfrm>
            <a:off x="3311950" y="3463225"/>
            <a:ext cx="3484650" cy="1607300"/>
          </a:xfrm>
          <a:prstGeom prst="rect">
            <a:avLst/>
          </a:prstGeom>
          <a:noFill/>
          <a:ln>
            <a:noFill/>
          </a:ln>
        </p:spPr>
      </p:pic>
      <p:pic>
        <p:nvPicPr>
          <p:cNvPr id="356" name="Google Shape;356;p23"/>
          <p:cNvPicPr preferRelativeResize="0"/>
          <p:nvPr/>
        </p:nvPicPr>
        <p:blipFill>
          <a:blip r:embed="rId5">
            <a:alphaModFix/>
          </a:blip>
          <a:stretch>
            <a:fillRect/>
          </a:stretch>
        </p:blipFill>
        <p:spPr>
          <a:xfrm>
            <a:off x="4945199" y="1542447"/>
            <a:ext cx="3222299" cy="376627"/>
          </a:xfrm>
          <a:prstGeom prst="rect">
            <a:avLst/>
          </a:prstGeom>
          <a:noFill/>
          <a:ln>
            <a:noFill/>
          </a:ln>
        </p:spPr>
      </p:pic>
      <p:pic>
        <p:nvPicPr>
          <p:cNvPr id="357" name="Google Shape;357;p23"/>
          <p:cNvPicPr preferRelativeResize="0"/>
          <p:nvPr/>
        </p:nvPicPr>
        <p:blipFill>
          <a:blip r:embed="rId6">
            <a:alphaModFix/>
          </a:blip>
          <a:stretch>
            <a:fillRect/>
          </a:stretch>
        </p:blipFill>
        <p:spPr>
          <a:xfrm rot="423599">
            <a:off x="7313300" y="709850"/>
            <a:ext cx="1455968" cy="999300"/>
          </a:xfrm>
          <a:prstGeom prst="rect">
            <a:avLst/>
          </a:prstGeom>
          <a:noFill/>
          <a:ln>
            <a:noFill/>
          </a:ln>
        </p:spPr>
      </p:pic>
      <p:sp>
        <p:nvSpPr>
          <p:cNvPr id="358" name="Google Shape;358;p23"/>
          <p:cNvSpPr/>
          <p:nvPr/>
        </p:nvSpPr>
        <p:spPr>
          <a:xfrm>
            <a:off x="4245000" y="1622300"/>
            <a:ext cx="654000" cy="216900"/>
          </a:xfrm>
          <a:prstGeom prst="rightArrow">
            <a:avLst>
              <a:gd fmla="val 50000" name="adj1"/>
              <a:gd fmla="val 50000" name="adj2"/>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pic>
        <p:nvPicPr>
          <p:cNvPr id="359" name="Google Shape;359;p23"/>
          <p:cNvPicPr preferRelativeResize="0"/>
          <p:nvPr/>
        </p:nvPicPr>
        <p:blipFill>
          <a:blip r:embed="rId7">
            <a:alphaModFix/>
          </a:blip>
          <a:stretch>
            <a:fillRect/>
          </a:stretch>
        </p:blipFill>
        <p:spPr>
          <a:xfrm>
            <a:off x="1455525" y="2685206"/>
            <a:ext cx="6943309" cy="664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4"/>
          <p:cNvSpPr txBox="1"/>
          <p:nvPr>
            <p:ph type="title"/>
          </p:nvPr>
        </p:nvSpPr>
        <p:spPr>
          <a:xfrm>
            <a:off x="140250" y="135075"/>
            <a:ext cx="8863500" cy="99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Is there a correlation between mean age groups and fertility rate?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65" name="Google Shape;365;p24"/>
          <p:cNvPicPr preferRelativeResize="0"/>
          <p:nvPr/>
        </p:nvPicPr>
        <p:blipFill>
          <a:blip r:embed="rId3">
            <a:alphaModFix/>
          </a:blip>
          <a:stretch>
            <a:fillRect/>
          </a:stretch>
        </p:blipFill>
        <p:spPr>
          <a:xfrm>
            <a:off x="2612125" y="1368100"/>
            <a:ext cx="4093624" cy="32417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5"/>
          <p:cNvSpPr txBox="1"/>
          <p:nvPr>
            <p:ph type="title"/>
          </p:nvPr>
        </p:nvSpPr>
        <p:spPr>
          <a:xfrm>
            <a:off x="145025" y="105175"/>
            <a:ext cx="8863500" cy="881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fertility rate higher in developing countries than in developed countries?</a:t>
            </a:r>
            <a:endParaRPr b="0" sz="1300">
              <a:latin typeface="Nunito"/>
              <a:ea typeface="Nunito"/>
              <a:cs typeface="Nunito"/>
              <a:sym typeface="Nuni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71" name="Google Shape;371;p25"/>
          <p:cNvSpPr txBox="1"/>
          <p:nvPr/>
        </p:nvSpPr>
        <p:spPr>
          <a:xfrm>
            <a:off x="635450" y="1065400"/>
            <a:ext cx="4829400" cy="1188600"/>
          </a:xfrm>
          <a:prstGeom prst="rect">
            <a:avLst/>
          </a:prstGeom>
          <a:noFill/>
          <a:ln>
            <a:noFill/>
          </a:ln>
        </p:spPr>
        <p:txBody>
          <a:bodyPr anchorCtr="0" anchor="t" bIns="91425" lIns="91425" spcFirstLastPara="1" rIns="91425" wrap="square" tIns="91425">
            <a:noAutofit/>
          </a:bodyPr>
          <a:lstStyle/>
          <a:p>
            <a:pPr indent="0" lvl="0" marL="0" rtl="0" algn="l">
              <a:lnSpc>
                <a:spcPct val="107000"/>
              </a:lnSpc>
              <a:spcBef>
                <a:spcPts val="0"/>
              </a:spcBef>
              <a:spcAft>
                <a:spcPts val="0"/>
              </a:spcAft>
              <a:buNone/>
            </a:pPr>
            <a:r>
              <a:rPr b="1" lang="en" sz="1200"/>
              <a:t>Null Hypothesis</a:t>
            </a:r>
            <a:r>
              <a:rPr lang="en" sz="1200"/>
              <a:t>: There is a no difference between the means of fertility rates for developing and developed countries</a:t>
            </a:r>
            <a:endParaRPr sz="1200"/>
          </a:p>
          <a:p>
            <a:pPr indent="0" lvl="0" marL="0" rtl="0" algn="l">
              <a:lnSpc>
                <a:spcPct val="107000"/>
              </a:lnSpc>
              <a:spcBef>
                <a:spcPts val="800"/>
              </a:spcBef>
              <a:spcAft>
                <a:spcPts val="0"/>
              </a:spcAft>
              <a:buNone/>
            </a:pPr>
            <a:r>
              <a:rPr b="1" lang="en" sz="1200"/>
              <a:t>Alternate Hypothesis</a:t>
            </a:r>
            <a:r>
              <a:rPr lang="en" sz="1200"/>
              <a:t> : The mean of fertility rates is greater for developing countries than developed countries.</a:t>
            </a:r>
            <a:endParaRPr sz="1200"/>
          </a:p>
          <a:p>
            <a:pPr indent="0" lvl="0" marL="0" rtl="0" algn="l">
              <a:spcBef>
                <a:spcPts val="800"/>
              </a:spcBef>
              <a:spcAft>
                <a:spcPts val="0"/>
              </a:spcAft>
              <a:buNone/>
            </a:pPr>
            <a:r>
              <a:t/>
            </a:r>
            <a:endParaRPr sz="1300">
              <a:solidFill>
                <a:schemeClr val="dk2"/>
              </a:solidFill>
              <a:latin typeface="Nunito"/>
              <a:ea typeface="Nunito"/>
              <a:cs typeface="Nunito"/>
              <a:sym typeface="Nunito"/>
            </a:endParaRPr>
          </a:p>
        </p:txBody>
      </p:sp>
      <p:sp>
        <p:nvSpPr>
          <p:cNvPr id="372" name="Google Shape;372;p25"/>
          <p:cNvSpPr txBox="1"/>
          <p:nvPr/>
        </p:nvSpPr>
        <p:spPr>
          <a:xfrm>
            <a:off x="635450" y="2997875"/>
            <a:ext cx="25494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Independent Sample t-test</a:t>
            </a:r>
            <a:endParaRPr sz="1300">
              <a:solidFill>
                <a:schemeClr val="dk2"/>
              </a:solidFill>
              <a:latin typeface="Nunito"/>
              <a:ea typeface="Nunito"/>
              <a:cs typeface="Nunito"/>
              <a:sym typeface="Nunito"/>
            </a:endParaRPr>
          </a:p>
        </p:txBody>
      </p:sp>
      <p:sp>
        <p:nvSpPr>
          <p:cNvPr id="373" name="Google Shape;373;p25"/>
          <p:cNvSpPr/>
          <p:nvPr/>
        </p:nvSpPr>
        <p:spPr>
          <a:xfrm rot="1438333">
            <a:off x="1943668" y="2220288"/>
            <a:ext cx="358854" cy="702934"/>
          </a:xfrm>
          <a:prstGeom prst="downArrow">
            <a:avLst>
              <a:gd fmla="val 50000" name="adj1"/>
              <a:gd fmla="val 50000" name="adj2"/>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pic>
        <p:nvPicPr>
          <p:cNvPr id="374" name="Google Shape;374;p25"/>
          <p:cNvPicPr preferRelativeResize="0"/>
          <p:nvPr/>
        </p:nvPicPr>
        <p:blipFill>
          <a:blip r:embed="rId3">
            <a:alphaModFix/>
          </a:blip>
          <a:stretch>
            <a:fillRect/>
          </a:stretch>
        </p:blipFill>
        <p:spPr>
          <a:xfrm>
            <a:off x="5131425" y="1790500"/>
            <a:ext cx="3695700" cy="1838325"/>
          </a:xfrm>
          <a:prstGeom prst="rect">
            <a:avLst/>
          </a:prstGeom>
          <a:noFill/>
          <a:ln>
            <a:noFill/>
          </a:ln>
        </p:spPr>
      </p:pic>
      <p:pic>
        <p:nvPicPr>
          <p:cNvPr id="375" name="Google Shape;375;p25"/>
          <p:cNvPicPr preferRelativeResize="0"/>
          <p:nvPr/>
        </p:nvPicPr>
        <p:blipFill>
          <a:blip r:embed="rId4">
            <a:alphaModFix/>
          </a:blip>
          <a:stretch>
            <a:fillRect/>
          </a:stretch>
        </p:blipFill>
        <p:spPr>
          <a:xfrm>
            <a:off x="313975" y="3785075"/>
            <a:ext cx="7700301" cy="834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6"/>
          <p:cNvSpPr txBox="1"/>
          <p:nvPr>
            <p:ph type="title"/>
          </p:nvPr>
        </p:nvSpPr>
        <p:spPr>
          <a:xfrm>
            <a:off x="145025" y="105175"/>
            <a:ext cx="8863500" cy="881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Grouped </a:t>
            </a:r>
            <a:r>
              <a:rPr lang="en"/>
              <a:t>bar chart (overlayed)</a:t>
            </a:r>
            <a:endParaRPr b="0" sz="1300">
              <a:latin typeface="Nunito"/>
              <a:ea typeface="Nunito"/>
              <a:cs typeface="Nunito"/>
              <a:sym typeface="Nunito"/>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pic>
        <p:nvPicPr>
          <p:cNvPr id="381" name="Google Shape;381;p26"/>
          <p:cNvPicPr preferRelativeResize="0"/>
          <p:nvPr/>
        </p:nvPicPr>
        <p:blipFill>
          <a:blip r:embed="rId3">
            <a:alphaModFix/>
          </a:blip>
          <a:stretch>
            <a:fillRect/>
          </a:stretch>
        </p:blipFill>
        <p:spPr>
          <a:xfrm>
            <a:off x="2043850" y="1124275"/>
            <a:ext cx="5295900" cy="3609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87" name="Google Shape;387;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1: There is a clear negative correlation that an increase in a country's GDP (development), leads to a decrease in its fertility rate.</a:t>
            </a:r>
            <a:endParaRPr/>
          </a:p>
          <a:p>
            <a:pPr indent="0" lvl="0" marL="0" rtl="0" algn="l">
              <a:spcBef>
                <a:spcPts val="1200"/>
              </a:spcBef>
              <a:spcAft>
                <a:spcPts val="0"/>
              </a:spcAft>
              <a:buNone/>
            </a:pPr>
            <a:r>
              <a:rPr lang="en"/>
              <a:t>QUESTION 2: According to obtained values, in developed countries, Pill with average usage of 15.86% is the most common contraceptive method. Where as, in the developing countries Injectable method with average usage of 9.44% is the most common one.</a:t>
            </a:r>
            <a:endParaRPr/>
          </a:p>
          <a:p>
            <a:pPr indent="0" lvl="0" marL="0" rtl="0" algn="l">
              <a:spcBef>
                <a:spcPts val="1200"/>
              </a:spcBef>
              <a:spcAft>
                <a:spcPts val="1200"/>
              </a:spcAft>
              <a:buNone/>
            </a:pPr>
            <a:r>
              <a:rPr lang="en"/>
              <a:t>QUESTION 3: There is not enough evidence to support that there is a significant relationship between age group and fertility rates in both developed and developing countries. We have strong evidence that the means of fertility rates is greater for developing countries than developed countries.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fertility rates differ in developed vs developing countries?</a:t>
            </a:r>
            <a:endParaRPr/>
          </a:p>
        </p:txBody>
      </p:sp>
      <p:sp>
        <p:nvSpPr>
          <p:cNvPr id="286" name="Google Shape;286;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We considered countries to be those with a GDP per capita of more than 12,000 USD to be 'developed', otherwise they are 'developing'.</a:t>
            </a:r>
            <a:endParaRPr/>
          </a:p>
          <a:p>
            <a:pPr indent="0" lvl="0" marL="0" rtl="0" algn="l">
              <a:spcBef>
                <a:spcPts val="1200"/>
              </a:spcBef>
              <a:spcAft>
                <a:spcPts val="0"/>
              </a:spcAft>
              <a:buNone/>
            </a:pPr>
            <a:r>
              <a:rPr lang="en"/>
              <a:t>- Fertility rate is the average amount of children that a woman in a given country is expected to have; thus, if the fertility rate is 4, that means the average woman gives birth to 4 children.</a:t>
            </a:r>
            <a:endParaRPr/>
          </a:p>
          <a:p>
            <a:pPr indent="0" lvl="0" marL="0" rtl="0" algn="l">
              <a:spcBef>
                <a:spcPts val="1200"/>
              </a:spcBef>
              <a:spcAft>
                <a:spcPts val="1200"/>
              </a:spcAft>
              <a:buNone/>
            </a:pPr>
            <a:r>
              <a:rPr lang="en"/>
              <a:t>- We hope to prove that there is a correlation between the development (GDP per capita), and the fertility of a given country. Particularly, that it will be an negative correlation where the increase in GDP leads to the decrease in fertility rates.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fertility rates differ in developed vs developing countries? - Visualization 1</a:t>
            </a:r>
            <a:endParaRPr/>
          </a:p>
          <a:p>
            <a:pPr indent="0" lvl="0" marL="0" rtl="0" algn="l">
              <a:spcBef>
                <a:spcPts val="0"/>
              </a:spcBef>
              <a:spcAft>
                <a:spcPts val="0"/>
              </a:spcAft>
              <a:buNone/>
            </a:pPr>
            <a:r>
              <a:t/>
            </a:r>
            <a:endParaRPr/>
          </a:p>
        </p:txBody>
      </p:sp>
      <p:pic>
        <p:nvPicPr>
          <p:cNvPr id="292" name="Google Shape;292;p15"/>
          <p:cNvPicPr preferRelativeResize="0"/>
          <p:nvPr/>
        </p:nvPicPr>
        <p:blipFill>
          <a:blip r:embed="rId3">
            <a:alphaModFix/>
          </a:blip>
          <a:stretch>
            <a:fillRect/>
          </a:stretch>
        </p:blipFill>
        <p:spPr>
          <a:xfrm>
            <a:off x="2140424" y="1575300"/>
            <a:ext cx="4863174" cy="3371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fertility rates differ in developed vs developing countries? - Visualization 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98" name="Google Shape;298;p16"/>
          <p:cNvPicPr preferRelativeResize="0"/>
          <p:nvPr/>
        </p:nvPicPr>
        <p:blipFill>
          <a:blip r:embed="rId3">
            <a:alphaModFix/>
          </a:blip>
          <a:stretch>
            <a:fillRect/>
          </a:stretch>
        </p:blipFill>
        <p:spPr>
          <a:xfrm>
            <a:off x="1359275" y="1597875"/>
            <a:ext cx="1948676" cy="1582450"/>
          </a:xfrm>
          <a:prstGeom prst="rect">
            <a:avLst/>
          </a:prstGeom>
          <a:noFill/>
          <a:ln>
            <a:noFill/>
          </a:ln>
        </p:spPr>
      </p:pic>
      <p:pic>
        <p:nvPicPr>
          <p:cNvPr id="299" name="Google Shape;299;p16"/>
          <p:cNvPicPr preferRelativeResize="0"/>
          <p:nvPr/>
        </p:nvPicPr>
        <p:blipFill>
          <a:blip r:embed="rId4">
            <a:alphaModFix/>
          </a:blip>
          <a:stretch>
            <a:fillRect/>
          </a:stretch>
        </p:blipFill>
        <p:spPr>
          <a:xfrm>
            <a:off x="3742900" y="1597875"/>
            <a:ext cx="4036825" cy="3288400"/>
          </a:xfrm>
          <a:prstGeom prst="rect">
            <a:avLst/>
          </a:prstGeom>
          <a:noFill/>
          <a:ln>
            <a:noFill/>
          </a:ln>
        </p:spPr>
      </p:pic>
      <p:pic>
        <p:nvPicPr>
          <p:cNvPr id="300" name="Google Shape;300;p16"/>
          <p:cNvPicPr preferRelativeResize="0"/>
          <p:nvPr/>
        </p:nvPicPr>
        <p:blipFill>
          <a:blip r:embed="rId5">
            <a:alphaModFix/>
          </a:blip>
          <a:stretch>
            <a:fillRect/>
          </a:stretch>
        </p:blipFill>
        <p:spPr>
          <a:xfrm>
            <a:off x="1359275" y="3292119"/>
            <a:ext cx="1948676" cy="159415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fertility rates differ in developed vs developing countries? - Analysis</a:t>
            </a:r>
            <a:endParaRPr/>
          </a:p>
          <a:p>
            <a:pPr indent="0" lvl="0" marL="0" rtl="0" algn="l">
              <a:spcBef>
                <a:spcPts val="0"/>
              </a:spcBef>
              <a:spcAft>
                <a:spcPts val="0"/>
              </a:spcAft>
              <a:buNone/>
            </a:pPr>
            <a:r>
              <a:t/>
            </a:r>
            <a:endParaRPr/>
          </a:p>
        </p:txBody>
      </p:sp>
      <p:sp>
        <p:nvSpPr>
          <p:cNvPr id="306" name="Google Shape;306;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00"/>
              <a:t>There is a clear correlation in both developed and developing countries where there is an increase in GDP per Capita, you see a decrease in the rate of fertility. That is to say, in general, that citizens of more developed and wealthy countries tend to have fewer children than citizens of less developed and less wealthy countries. The difference in fertility is most apparent amongst developing countries. Countries with GDP per capitas near the development boundary of 12,000 USD, have fertility rates (~2 to 4) dramatically lower than those at the very bottom of the global GDP valuations (~5 to 7). The Pearson correlation value (-0.5371), as well as the P-value (0.0000000000000023), both demonstrate a clear negative correlation between fertility and GDP per capita (development).</a:t>
            </a:r>
            <a:endParaRPr sz="1200"/>
          </a:p>
          <a:p>
            <a:pPr indent="0" lvl="0" marL="0" rtl="0" algn="l">
              <a:lnSpc>
                <a:spcPct val="135714"/>
              </a:lnSpc>
              <a:spcBef>
                <a:spcPts val="0"/>
              </a:spcBef>
              <a:spcAft>
                <a:spcPts val="0"/>
              </a:spcAft>
              <a:buNone/>
            </a:pPr>
            <a:r>
              <a:t/>
            </a:r>
            <a:endParaRPr sz="1200"/>
          </a:p>
          <a:p>
            <a:pPr indent="0" lvl="0" marL="0" rtl="0" algn="l">
              <a:spcBef>
                <a:spcPts val="0"/>
              </a:spcBef>
              <a:spcAft>
                <a:spcPts val="1200"/>
              </a:spcAft>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prevalent are contraceptives in developed vs developing countries?</a:t>
            </a:r>
            <a:endParaRPr/>
          </a:p>
        </p:txBody>
      </p:sp>
      <p:sp>
        <p:nvSpPr>
          <p:cNvPr id="312" name="Google Shape;312;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0" lvl="0" marL="266700" rtl="0" algn="l">
              <a:spcBef>
                <a:spcPts val="1200"/>
              </a:spcBef>
              <a:spcAft>
                <a:spcPts val="0"/>
              </a:spcAft>
              <a:buNone/>
            </a:pPr>
            <a:r>
              <a:rPr lang="en"/>
              <a:t>This analysis investigates the prevalence of contraceptive use in developed versus developing countries, with the aim of evaluating our hypothesis that there is a significant difference in contraceptive utilization between these two country groups.</a:t>
            </a:r>
            <a:endParaRPr/>
          </a:p>
          <a:p>
            <a:pPr indent="0" lvl="0" marL="266700" rtl="0" algn="l">
              <a:spcBef>
                <a:spcPts val="1200"/>
              </a:spcBef>
              <a:spcAft>
                <a:spcPts val="0"/>
              </a:spcAft>
              <a:buNone/>
            </a:pPr>
            <a:r>
              <a:t/>
            </a:r>
            <a:endParaRPr/>
          </a:p>
          <a:p>
            <a:pPr indent="0" lvl="0" marL="0" rtl="0" algn="l">
              <a:spcBef>
                <a:spcPts val="1200"/>
              </a:spcBef>
              <a:spcAft>
                <a:spcPts val="0"/>
              </a:spcAft>
              <a:buNone/>
            </a:pPr>
            <a:r>
              <a:rPr b="1" lang="en" sz="1100">
                <a:solidFill>
                  <a:srgbClr val="000000"/>
                </a:solidFill>
                <a:latin typeface="Arial"/>
                <a:ea typeface="Arial"/>
                <a:cs typeface="Arial"/>
                <a:sym typeface="Arial"/>
              </a:rPr>
              <a:t>Null Hypothesis (H0):</a:t>
            </a:r>
            <a:r>
              <a:rPr lang="en" sz="1100">
                <a:solidFill>
                  <a:srgbClr val="000000"/>
                </a:solidFill>
                <a:latin typeface="Arial"/>
                <a:ea typeface="Arial"/>
                <a:cs typeface="Arial"/>
                <a:sym typeface="Arial"/>
              </a:rPr>
              <a:t> There is no significant difference in the means of contraceptive methods' popularity or effectiveness between developing and developed countries.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Alternative Hypothesis (H1):</a:t>
            </a:r>
            <a:r>
              <a:rPr lang="en" sz="1100">
                <a:solidFill>
                  <a:srgbClr val="000000"/>
                </a:solidFill>
                <a:latin typeface="Arial"/>
                <a:ea typeface="Arial"/>
                <a:cs typeface="Arial"/>
                <a:sym typeface="Arial"/>
              </a:rPr>
              <a:t> There is a significant difference in the means of contraceptive methods' popularity or effectiveness between developing and developed countries.</a:t>
            </a:r>
            <a:endParaRPr sz="1100">
              <a:solidFill>
                <a:srgbClr val="000000"/>
              </a:solidFill>
              <a:latin typeface="Arial"/>
              <a:ea typeface="Arial"/>
              <a:cs typeface="Arial"/>
              <a:sym typeface="Arial"/>
            </a:endParaRPr>
          </a:p>
          <a:p>
            <a:pPr indent="0" lvl="0" marL="2667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162250" y="354775"/>
            <a:ext cx="75990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prevalent are contraceptives in developed vs developing countries?-Analysis &amp; Visualization 1</a:t>
            </a:r>
            <a:endParaRPr/>
          </a:p>
        </p:txBody>
      </p:sp>
      <p:pic>
        <p:nvPicPr>
          <p:cNvPr id="318" name="Google Shape;318;p19"/>
          <p:cNvPicPr preferRelativeResize="0"/>
          <p:nvPr/>
        </p:nvPicPr>
        <p:blipFill>
          <a:blip r:embed="rId3">
            <a:alphaModFix/>
          </a:blip>
          <a:stretch>
            <a:fillRect/>
          </a:stretch>
        </p:blipFill>
        <p:spPr>
          <a:xfrm>
            <a:off x="545200" y="3045300"/>
            <a:ext cx="2543175" cy="1504950"/>
          </a:xfrm>
          <a:prstGeom prst="rect">
            <a:avLst/>
          </a:prstGeom>
          <a:noFill/>
          <a:ln>
            <a:noFill/>
          </a:ln>
        </p:spPr>
      </p:pic>
      <p:pic>
        <p:nvPicPr>
          <p:cNvPr id="319" name="Google Shape;319;p19"/>
          <p:cNvPicPr preferRelativeResize="0"/>
          <p:nvPr/>
        </p:nvPicPr>
        <p:blipFill>
          <a:blip r:embed="rId4">
            <a:alphaModFix/>
          </a:blip>
          <a:stretch>
            <a:fillRect/>
          </a:stretch>
        </p:blipFill>
        <p:spPr>
          <a:xfrm>
            <a:off x="3649625" y="1840325"/>
            <a:ext cx="5111626" cy="2903700"/>
          </a:xfrm>
          <a:prstGeom prst="rect">
            <a:avLst/>
          </a:prstGeom>
          <a:noFill/>
          <a:ln>
            <a:noFill/>
          </a:ln>
        </p:spPr>
      </p:pic>
      <p:sp>
        <p:nvSpPr>
          <p:cNvPr id="320" name="Google Shape;320;p19"/>
          <p:cNvSpPr txBox="1"/>
          <p:nvPr>
            <p:ph idx="1" type="body"/>
          </p:nvPr>
        </p:nvSpPr>
        <p:spPr>
          <a:xfrm>
            <a:off x="165150" y="2098200"/>
            <a:ext cx="3303300" cy="9471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SzPts val="1300"/>
              <a:buChar char="●"/>
            </a:pPr>
            <a:r>
              <a:rPr lang="en"/>
              <a:t>F-statistic: 22.05155597911754 </a:t>
            </a:r>
            <a:endParaRPr/>
          </a:p>
          <a:p>
            <a:pPr indent="-311150" lvl="0" marL="457200" rtl="0" algn="just">
              <a:spcBef>
                <a:spcPts val="0"/>
              </a:spcBef>
              <a:spcAft>
                <a:spcPts val="0"/>
              </a:spcAft>
              <a:buSzPts val="1300"/>
              <a:buChar char="●"/>
            </a:pPr>
            <a:r>
              <a:rPr lang="en"/>
              <a:t>P-value: 4.630506206795897e-27</a:t>
            </a:r>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156075" y="268275"/>
            <a:ext cx="75657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prevalent are contraceptives in developed vs developing countries?-Analysis &amp; Visualization 2</a:t>
            </a:r>
            <a:endParaRPr/>
          </a:p>
        </p:txBody>
      </p:sp>
      <p:sp>
        <p:nvSpPr>
          <p:cNvPr id="326" name="Google Shape;326;p20"/>
          <p:cNvSpPr txBox="1"/>
          <p:nvPr>
            <p:ph idx="1" type="body"/>
          </p:nvPr>
        </p:nvSpPr>
        <p:spPr>
          <a:xfrm>
            <a:off x="1056750" y="18248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7" name="Google Shape;327;p20"/>
          <p:cNvPicPr preferRelativeResize="0"/>
          <p:nvPr/>
        </p:nvPicPr>
        <p:blipFill>
          <a:blip r:embed="rId3">
            <a:alphaModFix/>
          </a:blip>
          <a:stretch>
            <a:fillRect/>
          </a:stretch>
        </p:blipFill>
        <p:spPr>
          <a:xfrm>
            <a:off x="3825553" y="1637222"/>
            <a:ext cx="4896218" cy="3197949"/>
          </a:xfrm>
          <a:prstGeom prst="rect">
            <a:avLst/>
          </a:prstGeom>
          <a:noFill/>
          <a:ln>
            <a:noFill/>
          </a:ln>
        </p:spPr>
      </p:pic>
      <p:pic>
        <p:nvPicPr>
          <p:cNvPr id="328" name="Google Shape;328;p20"/>
          <p:cNvPicPr preferRelativeResize="0"/>
          <p:nvPr/>
        </p:nvPicPr>
        <p:blipFill>
          <a:blip r:embed="rId4">
            <a:alphaModFix/>
          </a:blip>
          <a:stretch>
            <a:fillRect/>
          </a:stretch>
        </p:blipFill>
        <p:spPr>
          <a:xfrm>
            <a:off x="466888" y="1637225"/>
            <a:ext cx="3038475" cy="1552575"/>
          </a:xfrm>
          <a:prstGeom prst="rect">
            <a:avLst/>
          </a:prstGeom>
          <a:noFill/>
          <a:ln>
            <a:noFill/>
          </a:ln>
        </p:spPr>
      </p:pic>
      <p:pic>
        <p:nvPicPr>
          <p:cNvPr id="329" name="Google Shape;329;p20"/>
          <p:cNvPicPr preferRelativeResize="0"/>
          <p:nvPr/>
        </p:nvPicPr>
        <p:blipFill>
          <a:blip r:embed="rId5">
            <a:alphaModFix/>
          </a:blip>
          <a:stretch>
            <a:fillRect/>
          </a:stretch>
        </p:blipFill>
        <p:spPr>
          <a:xfrm>
            <a:off x="428788" y="3330225"/>
            <a:ext cx="3114675" cy="1504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1"/>
          <p:cNvSpPr txBox="1"/>
          <p:nvPr>
            <p:ph type="title"/>
          </p:nvPr>
        </p:nvSpPr>
        <p:spPr>
          <a:xfrm>
            <a:off x="1148075" y="542650"/>
            <a:ext cx="7178100" cy="121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prevalent are contraceptives in developed vs developing countries?-Analysis</a:t>
            </a:r>
            <a:endParaRPr/>
          </a:p>
        </p:txBody>
      </p:sp>
      <p:sp>
        <p:nvSpPr>
          <p:cNvPr id="335" name="Google Shape;335;p21"/>
          <p:cNvSpPr txBox="1"/>
          <p:nvPr>
            <p:ph idx="1" type="body"/>
          </p:nvPr>
        </p:nvSpPr>
        <p:spPr>
          <a:xfrm>
            <a:off x="635700" y="1856075"/>
            <a:ext cx="7872600" cy="29808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None/>
            </a:pPr>
            <a:r>
              <a:rPr lang="en"/>
              <a:t>Regarding to the tests that have been done like ANOVA, and based on F-statistic: 22.05155597911754 and P-value: 4.630506206795897e-27 results we can conclude:</a:t>
            </a:r>
            <a:endParaRPr/>
          </a:p>
          <a:p>
            <a:pPr indent="0" lvl="0" marL="0" rtl="0" algn="l">
              <a:spcBef>
                <a:spcPts val="1200"/>
              </a:spcBef>
              <a:spcAft>
                <a:spcPts val="0"/>
              </a:spcAft>
              <a:buNone/>
            </a:pPr>
            <a:r>
              <a:rPr lang="en"/>
              <a:t>*F-statistic of 22.05 suggests that there is a strong likelihood that at least one of the group means is significantly different from the others.</a:t>
            </a:r>
            <a:endParaRPr/>
          </a:p>
          <a:p>
            <a:pPr indent="0" lvl="0" marL="0" rtl="0" algn="l">
              <a:spcBef>
                <a:spcPts val="1200"/>
              </a:spcBef>
              <a:spcAft>
                <a:spcPts val="0"/>
              </a:spcAft>
              <a:buNone/>
            </a:pPr>
            <a:r>
              <a:rPr lang="en"/>
              <a:t>*p-value of 4.630506206795897e-27 is much smaller than the standard significance levels of 0.05 or 0.01. This means that there is an extremely small probability (practically negligible) that the observed result occurred by chance under the assumption that the null hypothesis is true. In other words, we can confidently reject the null hypothesis and conclude that there is a statistically significant difference between the means of the groups being compared.</a:t>
            </a:r>
            <a:endParaRPr/>
          </a:p>
          <a:p>
            <a:pPr indent="0" lvl="0" marL="0" rtl="0" algn="l">
              <a:spcBef>
                <a:spcPts val="1200"/>
              </a:spcBef>
              <a:spcAft>
                <a:spcPts val="1200"/>
              </a:spcAft>
              <a:buNone/>
            </a:pPr>
            <a:r>
              <a:rPr lang="en"/>
              <a:t>As we can see in the bar chart and also the numerical value of the means for each method in developing and developed countries, we can conclude that the Pill with average usage of 15.86% is the most common contraceptive method in developed countries, on the other hand, in the developing countries Injectable method with average usage of 9.44% is the most common one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