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683" r:id="rId2"/>
    <p:sldId id="684" r:id="rId3"/>
    <p:sldId id="767" r:id="rId4"/>
    <p:sldId id="745" r:id="rId5"/>
    <p:sldId id="697" r:id="rId6"/>
    <p:sldId id="696" r:id="rId7"/>
    <p:sldId id="746" r:id="rId8"/>
    <p:sldId id="747" r:id="rId9"/>
    <p:sldId id="759" r:id="rId10"/>
    <p:sldId id="765" r:id="rId11"/>
    <p:sldId id="760" r:id="rId12"/>
    <p:sldId id="763" r:id="rId13"/>
    <p:sldId id="764" r:id="rId14"/>
    <p:sldId id="761" r:id="rId15"/>
    <p:sldId id="766" r:id="rId16"/>
    <p:sldId id="762" r:id="rId17"/>
    <p:sldId id="768" r:id="rId18"/>
    <p:sldId id="712" r:id="rId19"/>
    <p:sldId id="777" r:id="rId20"/>
    <p:sldId id="776" r:id="rId21"/>
    <p:sldId id="698" r:id="rId22"/>
    <p:sldId id="778" r:id="rId23"/>
    <p:sldId id="700" r:id="rId24"/>
    <p:sldId id="779" r:id="rId25"/>
    <p:sldId id="782" r:id="rId26"/>
    <p:sldId id="774" r:id="rId27"/>
    <p:sldId id="780" r:id="rId28"/>
    <p:sldId id="775" r:id="rId29"/>
    <p:sldId id="73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7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63" autoAdjust="0"/>
    <p:restoredTop sz="94796" autoAdjust="0"/>
  </p:normalViewPr>
  <p:slideViewPr>
    <p:cSldViewPr>
      <p:cViewPr varScale="1">
        <p:scale>
          <a:sx n="75" d="100"/>
          <a:sy n="75" d="100"/>
        </p:scale>
        <p:origin x="1244" y="56"/>
      </p:cViewPr>
      <p:guideLst>
        <p:guide orient="horz" pos="2160"/>
        <p:guide pos="2880"/>
      </p:guideLst>
    </p:cSldViewPr>
  </p:slideViewPr>
  <p:notesTextViewPr>
    <p:cViewPr>
      <p:scale>
        <a:sx n="150" d="100"/>
        <a:sy n="150" d="100"/>
      </p:scale>
      <p:origin x="0" y="0"/>
    </p:cViewPr>
  </p:notesTextViewPr>
  <p:sorterViewPr>
    <p:cViewPr varScale="1">
      <p:scale>
        <a:sx n="100" d="100"/>
        <a:sy n="100" d="100"/>
      </p:scale>
      <p:origin x="0" y="-82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347E84-6C8F-47D5-8CCB-DB7932B748A1}" type="datetimeFigureOut">
              <a:rPr lang="en-US" smtClean="0"/>
              <a:pPr/>
              <a:t>9/6/2021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2A9035-BE82-444D-97EC-FA2488C6281D}" type="slidenum">
              <a:rPr lang="en-US" smtClean="0"/>
              <a:pPr/>
              <a:t>‹#›</a:t>
            </a:fld>
            <a:endParaRPr lang="en-US"/>
          </a:p>
        </p:txBody>
      </p:sp>
    </p:spTree>
    <p:extLst>
      <p:ext uri="{BB962C8B-B14F-4D97-AF65-F5344CB8AC3E}">
        <p14:creationId xmlns:p14="http://schemas.microsoft.com/office/powerpoint/2010/main" val="39536069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3F288C-5331-47D5-9D26-D8ED7D83F5AD}" type="datetimeFigureOut">
              <a:rPr lang="en-US" smtClean="0"/>
              <a:pPr/>
              <a:t>9/6/2021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8A5984-73E7-4CE1-BC3F-A8FB1EA825D1}" type="slidenum">
              <a:rPr lang="en-US" smtClean="0"/>
              <a:pPr/>
              <a:t>‹#›</a:t>
            </a:fld>
            <a:endParaRPr lang="en-US"/>
          </a:p>
        </p:txBody>
      </p:sp>
    </p:spTree>
    <p:extLst>
      <p:ext uri="{BB962C8B-B14F-4D97-AF65-F5344CB8AC3E}">
        <p14:creationId xmlns:p14="http://schemas.microsoft.com/office/powerpoint/2010/main" val="1304308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earliest</a:t>
            </a:r>
            <a:r>
              <a:rPr lang="en-US" baseline="0" dirty="0"/>
              <a:t> days, AI has often been thought of a </a:t>
            </a:r>
            <a:r>
              <a:rPr lang="en-US" i="1" baseline="0" dirty="0"/>
              <a:t>searching</a:t>
            </a:r>
            <a:r>
              <a:rPr lang="en-US" i="0" baseline="0" dirty="0"/>
              <a:t> for solutions. We will cover those basics, including the A* algorithm. Another classical way to arrive at solutions is to do this in the context of </a:t>
            </a:r>
            <a:r>
              <a:rPr lang="en-US" i="1" baseline="0" dirty="0"/>
              <a:t>constraints</a:t>
            </a:r>
            <a:r>
              <a:rPr lang="en-US" i="0" baseline="0" dirty="0"/>
              <a:t>—limits imposed on solutions. </a:t>
            </a:r>
            <a:r>
              <a:rPr lang="en-US" i="1" baseline="0" dirty="0"/>
              <a:t>First order logic </a:t>
            </a:r>
            <a:r>
              <a:rPr lang="en-US" i="0" baseline="0" dirty="0"/>
              <a:t>refers to the simplest kind of reasoning, which we will certainly discuss.</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10</a:t>
            </a:fld>
            <a:endParaRPr lang="en-US"/>
          </a:p>
        </p:txBody>
      </p:sp>
    </p:spTree>
    <p:extLst>
      <p:ext uri="{BB962C8B-B14F-4D97-AF65-F5344CB8AC3E}">
        <p14:creationId xmlns:p14="http://schemas.microsoft.com/office/powerpoint/2010/main" val="3000418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example of searching for a solution is to find a route from one city to another. A central idea in AI is </a:t>
            </a:r>
            <a:r>
              <a:rPr lang="en-US" i="1" dirty="0"/>
              <a:t>heuristics</a:t>
            </a:r>
            <a:r>
              <a:rPr lang="en-US" i="0" dirty="0"/>
              <a:t>—a</a:t>
            </a:r>
            <a:r>
              <a:rPr lang="en-US" i="0" baseline="0" dirty="0"/>
              <a:t> </a:t>
            </a:r>
            <a:r>
              <a:rPr lang="en-US" dirty="0"/>
              <a:t>way of proceeding that may not be bound to known mathematics but which arises from experience and from similarity with other problems.</a:t>
            </a:r>
          </a:p>
        </p:txBody>
      </p:sp>
      <p:sp>
        <p:nvSpPr>
          <p:cNvPr id="4" name="Slide Number Placeholder 3"/>
          <p:cNvSpPr>
            <a:spLocks noGrp="1"/>
          </p:cNvSpPr>
          <p:nvPr>
            <p:ph type="sldNum" sz="quarter" idx="10"/>
          </p:nvPr>
        </p:nvSpPr>
        <p:spPr/>
        <p:txBody>
          <a:bodyPr/>
          <a:lstStyle/>
          <a:p>
            <a:fld id="{5F8A5984-73E7-4CE1-BC3F-A8FB1EA825D1}" type="slidenum">
              <a:rPr lang="en-US" smtClean="0"/>
              <a:pPr/>
              <a:t>11</a:t>
            </a:fld>
            <a:endParaRPr lang="en-US"/>
          </a:p>
        </p:txBody>
      </p:sp>
    </p:spTree>
    <p:extLst>
      <p:ext uri="{BB962C8B-B14F-4D97-AF65-F5344CB8AC3E}">
        <p14:creationId xmlns:p14="http://schemas.microsoft.com/office/powerpoint/2010/main" val="285126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problem context</a:t>
            </a:r>
            <a:r>
              <a:rPr lang="en-US" baseline="0" dirty="0"/>
              <a:t> has </a:t>
            </a:r>
            <a:r>
              <a:rPr lang="en-US" i="1" baseline="0" dirty="0"/>
              <a:t>constraints</a:t>
            </a:r>
            <a:r>
              <a:rPr lang="en-US" i="0" baseline="0" dirty="0"/>
              <a:t>—conditions that the solution has to conform to. These limit what can and can not be solutions. For example, if we want to find values for </a:t>
            </a:r>
            <a:r>
              <a:rPr lang="en-US" i="1" baseline="0" dirty="0"/>
              <a:t>x</a:t>
            </a:r>
            <a:r>
              <a:rPr lang="en-US" i="0" baseline="0" dirty="0"/>
              <a:t> and </a:t>
            </a:r>
            <a:r>
              <a:rPr lang="en-US" i="1" baseline="0" dirty="0"/>
              <a:t> y</a:t>
            </a:r>
            <a:r>
              <a:rPr lang="en-US" i="0" baseline="0" dirty="0"/>
              <a:t>, we can consider a required relationship as a constraint: for example, x + y = 3. When there are many strong constraints, the solution may be entirely determined, such as y – x = 1 (in addition). Constraints do not necessarily determine a unique solution but many AI problems do not have a (single) unique solution. The second constraint could have been y – x </a:t>
            </a:r>
            <a:r>
              <a:rPr lang="en-US" i="0" baseline="0" dirty="0">
                <a:sym typeface="Symbol" panose="05050102010706020507" pitchFamily="18" charset="2"/>
              </a:rPr>
              <a:t></a:t>
            </a:r>
            <a:r>
              <a:rPr lang="en-US" i="0" baseline="0" dirty="0"/>
              <a:t> 1, for example. </a:t>
            </a:r>
          </a:p>
          <a:p>
            <a:endParaRPr lang="en-US" i="0" baseline="0" dirty="0"/>
          </a:p>
          <a:p>
            <a:r>
              <a:rPr lang="en-US" i="0" baseline="0" dirty="0"/>
              <a:t>Sudoku, and chess piece placement, can be thought of as constraint satisfaction problems.</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12</a:t>
            </a:fld>
            <a:endParaRPr lang="en-US"/>
          </a:p>
        </p:txBody>
      </p:sp>
    </p:spTree>
    <p:extLst>
      <p:ext uri="{BB962C8B-B14F-4D97-AF65-F5344CB8AC3E}">
        <p14:creationId xmlns:p14="http://schemas.microsoft.com/office/powerpoint/2010/main" val="2693218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natural</a:t>
            </a:r>
            <a:r>
              <a:rPr lang="en-US" baseline="0" dirty="0"/>
              <a:t> to think of logical reasoning as an important element of intelligence. In this example, we show (“prove” is a better term) that </a:t>
            </a:r>
          </a:p>
          <a:p>
            <a:r>
              <a:rPr lang="en-US" baseline="0" dirty="0"/>
              <a:t>	[p </a:t>
            </a:r>
            <a:r>
              <a:rPr lang="en-US" baseline="0" dirty="0">
                <a:sym typeface="Symbol" panose="05050102010706020507" pitchFamily="18" charset="2"/>
              </a:rPr>
              <a:t> (p  q)] implies q                         (1) </a:t>
            </a:r>
          </a:p>
          <a:p>
            <a:r>
              <a:rPr lang="en-US" baseline="0" dirty="0">
                <a:sym typeface="Symbol" panose="05050102010706020507" pitchFamily="18" charset="2"/>
              </a:rPr>
              <a:t>regardless of what predicates p and q stand for. (For example “p” may stand for “there is a rabbit on Fifth Avenue.”) We can see that if we know a fact (“p”), and we know that it always implies (results in) another fact q, then this is enough to conclude that q is true. We’d call that obvious but an AI system may not know this up front, whereas, it may know various more fundamental rules, and so it would have to conclude (1) from those rules. The illustration indicates the steps that the AI system would need to go through to establish it. We will return to first order logic later.</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13</a:t>
            </a:fld>
            <a:endParaRPr lang="en-US"/>
          </a:p>
        </p:txBody>
      </p:sp>
    </p:spTree>
    <p:extLst>
      <p:ext uri="{BB962C8B-B14F-4D97-AF65-F5344CB8AC3E}">
        <p14:creationId xmlns:p14="http://schemas.microsoft.com/office/powerpoint/2010/main" val="2446508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Planning</a:t>
            </a:r>
            <a:r>
              <a:rPr lang="en-US" i="0" dirty="0"/>
              <a:t> is another classical AI area</a:t>
            </a:r>
            <a:r>
              <a:rPr lang="en-US" i="0" baseline="0" dirty="0"/>
              <a:t>. We will explore it in depth during the course. The figure illustrates the problem of devising a plan to get to the block configuration in the lower right from the initial configuration at upper left. Planning is a lot like programming.</a:t>
            </a:r>
          </a:p>
          <a:p>
            <a:endParaRPr lang="en-US" i="0" baseline="0" dirty="0"/>
          </a:p>
          <a:p>
            <a:r>
              <a:rPr lang="en-US" i="0" baseline="0" dirty="0"/>
              <a:t>The first issue that most AI applications have to deal with is how to </a:t>
            </a:r>
            <a:r>
              <a:rPr lang="en-US" i="1" baseline="0" dirty="0"/>
              <a:t>represent</a:t>
            </a:r>
            <a:r>
              <a:rPr lang="en-US" i="0" baseline="0" dirty="0"/>
              <a:t> the relevant artifacts. In the planning example, we need to define the data structure that species the beginning and ending block configurations, as well as those in between.</a:t>
            </a:r>
            <a:endParaRPr lang="en-US" i="1"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14</a:t>
            </a:fld>
            <a:endParaRPr lang="en-US"/>
          </a:p>
        </p:txBody>
      </p:sp>
    </p:spTree>
    <p:extLst>
      <p:ext uri="{BB962C8B-B14F-4D97-AF65-F5344CB8AC3E}">
        <p14:creationId xmlns:p14="http://schemas.microsoft.com/office/powerpoint/2010/main" val="1002465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a:t>
            </a:r>
            <a:r>
              <a:rPr lang="en-US" baseline="0" dirty="0"/>
              <a:t> has always been part of AI: in fact, a debate has raged for years as to whether any system can be considered “intelligent” is it does </a:t>
            </a:r>
            <a:r>
              <a:rPr lang="en-US" i="1" baseline="0" dirty="0"/>
              <a:t>not</a:t>
            </a:r>
            <a:r>
              <a:rPr lang="en-US" i="0" baseline="0" dirty="0"/>
              <a:t> learn. Neural nets have become the dominant way to do this. CS 767 is devoted entirely to machine learning. In this course, we will discuss the basics but we will also discuss techniques not covered in CS 767.</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15</a:t>
            </a:fld>
            <a:endParaRPr lang="en-US"/>
          </a:p>
        </p:txBody>
      </p:sp>
    </p:spTree>
    <p:extLst>
      <p:ext uri="{BB962C8B-B14F-4D97-AF65-F5344CB8AC3E}">
        <p14:creationId xmlns:p14="http://schemas.microsoft.com/office/powerpoint/2010/main" val="2214695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particular, we will cover </a:t>
            </a:r>
            <a:r>
              <a:rPr lang="en-US" i="1" dirty="0"/>
              <a:t>reinforcement</a:t>
            </a:r>
            <a:r>
              <a:rPr lang="en-US" i="1" baseline="0" dirty="0"/>
              <a:t> learning</a:t>
            </a:r>
            <a:r>
              <a:rPr lang="en-US" i="0" baseline="0" dirty="0"/>
              <a:t>, in which an agent interacts with the world around it, and learns from this by </a:t>
            </a:r>
            <a:r>
              <a:rPr lang="en-US" i="1" baseline="0" dirty="0"/>
              <a:t>reinforcing</a:t>
            </a:r>
            <a:r>
              <a:rPr lang="en-US" i="0" baseline="0" dirty="0"/>
              <a:t> beneficial actions and suppressing destructive ones. We will discuss agents in this part of Module 1.</a:t>
            </a:r>
          </a:p>
          <a:p>
            <a:endParaRPr lang="en-US" i="0" baseline="0" dirty="0"/>
          </a:p>
          <a:p>
            <a:r>
              <a:rPr lang="en-US" i="1" baseline="0" dirty="0"/>
              <a:t>Natural language processing</a:t>
            </a:r>
            <a:r>
              <a:rPr lang="en-US" i="0" baseline="0" dirty="0"/>
              <a:t> (NLP) has also been a part of AI for many years, and has progressed steadily. It was though to be distinct from neural net methods but in recent years, neural net approaches have accelerated the effectiveness of NLP. We will discuss NLP in a separate unit.</a:t>
            </a:r>
            <a:endParaRPr lang="en-US" i="1"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16</a:t>
            </a:fld>
            <a:endParaRPr lang="en-US"/>
          </a:p>
        </p:txBody>
      </p:sp>
    </p:spTree>
    <p:extLst>
      <p:ext uri="{BB962C8B-B14F-4D97-AF65-F5344CB8AC3E}">
        <p14:creationId xmlns:p14="http://schemas.microsoft.com/office/powerpoint/2010/main" val="182025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“Intelligence” is often thought of as something</a:t>
            </a:r>
            <a:r>
              <a:rPr lang="en-US" baseline="0" dirty="0"/>
              <a:t> that a being possesses.  Beings behave within their environment in a kind of autonomous fashion—as opposed to being externally controlled. That’s the idea of an </a:t>
            </a:r>
            <a:r>
              <a:rPr lang="en-US" i="1" baseline="0" dirty="0"/>
              <a:t>agent</a:t>
            </a:r>
            <a:r>
              <a:rPr lang="en-US" i="0" baseline="0" dirty="0"/>
              <a:t>.</a:t>
            </a:r>
            <a:endParaRPr lang="en-US" dirty="0"/>
          </a:p>
        </p:txBody>
      </p:sp>
    </p:spTree>
    <p:extLst>
      <p:ext uri="{BB962C8B-B14F-4D97-AF65-F5344CB8AC3E}">
        <p14:creationId xmlns:p14="http://schemas.microsoft.com/office/powerpoint/2010/main" val="3500604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Russell</a:t>
            </a:r>
            <a:r>
              <a:rPr lang="en-US" dirty="0"/>
              <a:t> and </a:t>
            </a:r>
            <a:r>
              <a:rPr lang="en-US" dirty="0" err="1"/>
              <a:t>Norvig</a:t>
            </a:r>
            <a:r>
              <a:rPr lang="en-US" dirty="0"/>
              <a:t> developed a simple environment in which to illustrate</a:t>
            </a:r>
            <a:r>
              <a:rPr lang="en-US" baseline="0" dirty="0"/>
              <a:t> AI principles based on </a:t>
            </a:r>
            <a:r>
              <a:rPr lang="en-US" dirty="0"/>
              <a:t>agents. They call this </a:t>
            </a:r>
            <a:r>
              <a:rPr lang="en-US" i="1" dirty="0" err="1"/>
              <a:t>Wumpus</a:t>
            </a:r>
            <a:r>
              <a:rPr lang="en-US" i="1" baseline="0" dirty="0"/>
              <a:t> World</a:t>
            </a:r>
            <a:r>
              <a:rPr lang="en-US" i="0" baseline="0" dirty="0"/>
              <a:t> (p 210) because it contains a troublesome “</a:t>
            </a:r>
            <a:r>
              <a:rPr lang="en-US" i="0" baseline="0" dirty="0" err="1"/>
              <a:t>wumpus</a:t>
            </a:r>
            <a:r>
              <a:rPr lang="en-US" i="0" baseline="0" dirty="0"/>
              <a:t>,” of interest to the agent (shown with bow). </a:t>
            </a:r>
            <a:r>
              <a:rPr lang="en-US" i="1" dirty="0" err="1"/>
              <a:t>Wumpus</a:t>
            </a:r>
            <a:r>
              <a:rPr lang="en-US" i="1" baseline="0" dirty="0"/>
              <a:t> World</a:t>
            </a:r>
            <a:r>
              <a:rPr lang="en-US" i="0" baseline="0" dirty="0"/>
              <a:t> enables demonstrations of reasoning—here, in the presence of stenches near the </a:t>
            </a:r>
            <a:r>
              <a:rPr lang="en-US" i="0" baseline="0" dirty="0" err="1"/>
              <a:t>wumpus</a:t>
            </a:r>
            <a:r>
              <a:rPr lang="en-US" i="0" baseline="0" dirty="0"/>
              <a:t>, and breezes near pits that trap the hunter agent, in a search for gold. Since a breeze delivers a stench, the agent is able to reason about what to do before experiencing the consequences of a decision.</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19</a:t>
            </a:fld>
            <a:endParaRPr lang="en-US"/>
          </a:p>
        </p:txBody>
      </p:sp>
    </p:spTree>
    <p:extLst>
      <p:ext uri="{BB962C8B-B14F-4D97-AF65-F5344CB8AC3E}">
        <p14:creationId xmlns:p14="http://schemas.microsoft.com/office/powerpoint/2010/main" val="2733614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even simpler example is </a:t>
            </a:r>
            <a:r>
              <a:rPr lang="en-US" i="1" dirty="0"/>
              <a:t>Vacuum World</a:t>
            </a:r>
            <a:r>
              <a:rPr lang="en-US" i="0" dirty="0"/>
              <a:t>.</a:t>
            </a:r>
            <a:r>
              <a:rPr lang="en-US" i="0" baseline="0" dirty="0"/>
              <a:t> The agent is an intelligent vacuum that lives in spaces </a:t>
            </a:r>
            <a:r>
              <a:rPr lang="en-US" i="1" baseline="0" dirty="0"/>
              <a:t>A</a:t>
            </a:r>
            <a:r>
              <a:rPr lang="en-US" i="0" baseline="0" dirty="0"/>
              <a:t> and </a:t>
            </a:r>
            <a:r>
              <a:rPr lang="en-US" i="1" baseline="0" dirty="0"/>
              <a:t>B</a:t>
            </a:r>
            <a:r>
              <a:rPr lang="en-US" i="0" baseline="0" dirty="0"/>
              <a:t>. This is its </a:t>
            </a:r>
            <a:r>
              <a:rPr lang="en-US" i="1" baseline="0" dirty="0"/>
              <a:t>environment. </a:t>
            </a:r>
            <a:r>
              <a:rPr lang="en-US" dirty="0"/>
              <a:t>In general, an agent interacts</a:t>
            </a:r>
            <a:r>
              <a:rPr lang="en-US" baseline="0" dirty="0"/>
              <a:t> with </a:t>
            </a:r>
            <a:r>
              <a:rPr lang="en-US" i="0" baseline="0" dirty="0"/>
              <a:t>an environment that’s external to it.</a:t>
            </a:r>
            <a:endParaRPr lang="en-US" dirty="0"/>
          </a:p>
          <a:p>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20</a:t>
            </a:fld>
            <a:endParaRPr lang="en-US"/>
          </a:p>
        </p:txBody>
      </p:sp>
    </p:spTree>
    <p:extLst>
      <p:ext uri="{BB962C8B-B14F-4D97-AF65-F5344CB8AC3E}">
        <p14:creationId xmlns:p14="http://schemas.microsoft.com/office/powerpoint/2010/main" val="1285918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word “AI” has become ubiquitous. But what, exactly, does it mean? This part answers that question. A good portion of AI approaches problems from the perspective of </a:t>
            </a:r>
            <a:r>
              <a:rPr lang="en-US" i="1" baseline="0" dirty="0"/>
              <a:t>agents</a:t>
            </a:r>
            <a:r>
              <a:rPr lang="en-US" i="0" baseline="0" dirty="0"/>
              <a:t>—autonomous objects like you and me. We may react to circumstances but what we do is up to each of us.</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a:t>
            </a:fld>
            <a:endParaRPr lang="en-US"/>
          </a:p>
        </p:txBody>
      </p:sp>
    </p:spTree>
    <p:extLst>
      <p:ext uri="{BB962C8B-B14F-4D97-AF65-F5344CB8AC3E}">
        <p14:creationId xmlns:p14="http://schemas.microsoft.com/office/powerpoint/2010/main" val="1028768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i="1" dirty="0"/>
              <a:t>percept</a:t>
            </a:r>
            <a:r>
              <a:rPr lang="en-US" i="0" dirty="0"/>
              <a:t> is a fact about the environment that an</a:t>
            </a:r>
            <a:r>
              <a:rPr lang="en-US" i="0" baseline="0" dirty="0"/>
              <a:t> agent is capable of detecting</a:t>
            </a:r>
            <a:r>
              <a:rPr lang="en-US" i="0" dirty="0"/>
              <a:t>. In the case of </a:t>
            </a:r>
            <a:r>
              <a:rPr lang="en-US" i="1" dirty="0"/>
              <a:t>Vacuum</a:t>
            </a:r>
            <a:r>
              <a:rPr lang="en-US" i="1" baseline="0" dirty="0"/>
              <a:t> World</a:t>
            </a:r>
            <a:r>
              <a:rPr lang="en-US" i="0" baseline="0" dirty="0"/>
              <a:t>, there are four percepts, as shown. Agents are capable of detecting some, but not necessarily all percepts, and that’s what makes this interesting.</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21</a:t>
            </a:fld>
            <a:endParaRPr lang="en-US"/>
          </a:p>
        </p:txBody>
      </p:sp>
    </p:spTree>
    <p:extLst>
      <p:ext uri="{BB962C8B-B14F-4D97-AF65-F5344CB8AC3E}">
        <p14:creationId xmlns:p14="http://schemas.microsoft.com/office/powerpoint/2010/main" val="1827095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Agents are capable of </a:t>
            </a:r>
            <a:r>
              <a:rPr lang="en-US" i="1" dirty="0"/>
              <a:t>actions</a:t>
            </a:r>
            <a:r>
              <a:rPr lang="en-US" i="0" baseline="0" dirty="0"/>
              <a:t> that may affect the environment</a:t>
            </a:r>
            <a:r>
              <a:rPr lang="en-US" i="0" dirty="0"/>
              <a:t>. There are three, as</a:t>
            </a:r>
            <a:r>
              <a:rPr lang="en-US" i="0" baseline="0" dirty="0"/>
              <a:t> shown, in the case of </a:t>
            </a:r>
            <a:r>
              <a:rPr lang="en-US" i="1" baseline="0" dirty="0"/>
              <a:t>Vacuum World</a:t>
            </a:r>
            <a:r>
              <a:rPr lang="en-US" i="0" baseline="0" dirty="0"/>
              <a:t>.</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22</a:t>
            </a:fld>
            <a:endParaRPr lang="en-US"/>
          </a:p>
        </p:txBody>
      </p:sp>
    </p:spTree>
    <p:extLst>
      <p:ext uri="{BB962C8B-B14F-4D97-AF65-F5344CB8AC3E}">
        <p14:creationId xmlns:p14="http://schemas.microsoft.com/office/powerpoint/2010/main" val="938752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basic loop for an agent trying to fulfill a goal is …</a:t>
            </a:r>
          </a:p>
          <a:p>
            <a:pPr marL="685800" lvl="1" indent="-228600">
              <a:buFont typeface="+mj-lt"/>
              <a:buAutoNum type="arabicPeriod"/>
            </a:pPr>
            <a:r>
              <a:rPr lang="en-US" i="1" baseline="0" dirty="0"/>
              <a:t>Make an observation (a percept)</a:t>
            </a:r>
          </a:p>
          <a:p>
            <a:pPr marL="685800" lvl="1" indent="-228600">
              <a:buFont typeface="+mj-lt"/>
              <a:buAutoNum type="arabicPeriod"/>
            </a:pPr>
            <a:r>
              <a:rPr lang="en-US" i="1" baseline="0" dirty="0"/>
              <a:t>Add this percept to my existing sequence of percepts</a:t>
            </a:r>
          </a:p>
          <a:p>
            <a:pPr marL="685800" lvl="1" indent="-228600">
              <a:buFont typeface="+mj-lt"/>
              <a:buAutoNum type="arabicPeriod"/>
            </a:pPr>
            <a:r>
              <a:rPr lang="en-US" i="1" baseline="0" dirty="0"/>
              <a:t>Select an action from the condition-action rules</a:t>
            </a:r>
          </a:p>
          <a:p>
            <a:pPr marL="685800" lvl="1" indent="-228600">
              <a:buFont typeface="+mj-lt"/>
              <a:buAutoNum type="arabicPeriod"/>
            </a:pPr>
            <a:r>
              <a:rPr lang="en-US" i="1" baseline="0" dirty="0"/>
              <a:t>Perform the action</a:t>
            </a:r>
          </a:p>
          <a:p>
            <a:endParaRPr lang="en-US" i="1"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23</a:t>
            </a:fld>
            <a:endParaRPr lang="en-US"/>
          </a:p>
        </p:txBody>
      </p:sp>
    </p:spTree>
    <p:extLst>
      <p:ext uri="{BB962C8B-B14F-4D97-AF65-F5344CB8AC3E}">
        <p14:creationId xmlns:p14="http://schemas.microsoft.com/office/powerpoint/2010/main" val="684815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algorithm for selecting an action is thus at the heart of every agent design. An example, still at a high level, is shown in the figure. In this case, action selection depends on the degree of the potential burglar’s </a:t>
            </a:r>
            <a:r>
              <a:rPr lang="en-US" i="1" baseline="0" dirty="0"/>
              <a:t>need</a:t>
            </a:r>
            <a:r>
              <a:rPr lang="en-US" i="0" baseline="0" dirty="0"/>
              <a:t>, </a:t>
            </a:r>
            <a:r>
              <a:rPr lang="en-US" i="1" baseline="0" dirty="0"/>
              <a:t>emotion</a:t>
            </a:r>
            <a:r>
              <a:rPr lang="en-US" i="0" baseline="0" dirty="0"/>
              <a:t>, and </a:t>
            </a:r>
            <a:r>
              <a:rPr lang="en-US" i="1" baseline="0" dirty="0"/>
              <a:t>act of will</a:t>
            </a:r>
            <a:r>
              <a:rPr lang="en-US" i="0" baseline="0" dirty="0"/>
              <a:t> at the time.</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24</a:t>
            </a:fld>
            <a:endParaRPr lang="en-US"/>
          </a:p>
        </p:txBody>
      </p:sp>
    </p:spTree>
    <p:extLst>
      <p:ext uri="{BB962C8B-B14F-4D97-AF65-F5344CB8AC3E}">
        <p14:creationId xmlns:p14="http://schemas.microsoft.com/office/powerpoint/2010/main" val="3172783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case of </a:t>
            </a:r>
            <a:r>
              <a:rPr lang="en-US" i="1" dirty="0"/>
              <a:t>Vacuum World</a:t>
            </a:r>
            <a:r>
              <a:rPr lang="en-US" i="0" dirty="0"/>
              <a:t>,</a:t>
            </a:r>
            <a:r>
              <a:rPr lang="en-US" i="0" baseline="0" dirty="0"/>
              <a:t> a table suffices. In principle, even this is infinite: this illustrates the need in AI applications to impose reasonable limits.</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25</a:t>
            </a:fld>
            <a:endParaRPr lang="en-US"/>
          </a:p>
        </p:txBody>
      </p:sp>
    </p:spTree>
    <p:extLst>
      <p:ext uri="{BB962C8B-B14F-4D97-AF65-F5344CB8AC3E}">
        <p14:creationId xmlns:p14="http://schemas.microsoft.com/office/powerpoint/2010/main" val="2437106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reference</a:t>
            </a:r>
            <a:r>
              <a:rPr lang="en-US" baseline="0" dirty="0"/>
              <a:t> shows the resulting activities of several burglar agents.</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27</a:t>
            </a:fld>
            <a:endParaRPr lang="en-US"/>
          </a:p>
        </p:txBody>
      </p:sp>
    </p:spTree>
    <p:extLst>
      <p:ext uri="{BB962C8B-B14F-4D97-AF65-F5344CB8AC3E}">
        <p14:creationId xmlns:p14="http://schemas.microsoft.com/office/powerpoint/2010/main" val="35581279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MESA</a:t>
            </a:r>
            <a:r>
              <a:rPr lang="en-US" baseline="0" dirty="0"/>
              <a:t> is a package that enables agent implementation. The example shows a </a:t>
            </a:r>
            <a:r>
              <a:rPr lang="en-US" baseline="0" dirty="0" err="1"/>
              <a:t>MoneyAgent</a:t>
            </a:r>
            <a:r>
              <a:rPr lang="en-US" baseline="0" dirty="0"/>
              <a:t> class—which inherits from MESA’s </a:t>
            </a:r>
            <a:r>
              <a:rPr lang="en-US" i="1" baseline="0" dirty="0"/>
              <a:t>Agent</a:t>
            </a:r>
            <a:r>
              <a:rPr lang="en-US" i="0" baseline="0" dirty="0"/>
              <a:t> class, and a model. A model is an environment in which agents exist, taking actions in the manner we </a:t>
            </a:r>
            <a:r>
              <a:rPr lang="en-US" i="0" baseline="0"/>
              <a:t>have described.</a:t>
            </a:r>
            <a:endParaRPr lang="en-US"/>
          </a:p>
        </p:txBody>
      </p:sp>
      <p:sp>
        <p:nvSpPr>
          <p:cNvPr id="4" name="Slide Number Placeholder 3"/>
          <p:cNvSpPr>
            <a:spLocks noGrp="1"/>
          </p:cNvSpPr>
          <p:nvPr>
            <p:ph type="sldNum" sz="quarter" idx="10"/>
          </p:nvPr>
        </p:nvSpPr>
        <p:spPr/>
        <p:txBody>
          <a:bodyPr/>
          <a:lstStyle/>
          <a:p>
            <a:fld id="{5F8A5984-73E7-4CE1-BC3F-A8FB1EA825D1}" type="slidenum">
              <a:rPr lang="en-US" smtClean="0"/>
              <a:pPr/>
              <a:t>28</a:t>
            </a:fld>
            <a:endParaRPr lang="en-US"/>
          </a:p>
        </p:txBody>
      </p:sp>
    </p:spTree>
    <p:extLst>
      <p:ext uri="{BB962C8B-B14F-4D97-AF65-F5344CB8AC3E}">
        <p14:creationId xmlns:p14="http://schemas.microsoft.com/office/powerpoint/2010/main" val="646308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summary in</a:t>
            </a:r>
            <a:r>
              <a:rPr lang="en-US" baseline="0" dirty="0"/>
              <a:t> the figure lists the topics mentioned in this introduction. We will also discuss approaches to uncertainty, especially </a:t>
            </a:r>
            <a:r>
              <a:rPr lang="en-US" i="1" baseline="0" dirty="0"/>
              <a:t>fuzzy logic</a:t>
            </a:r>
            <a:r>
              <a:rPr lang="en-US" i="0" baseline="0" dirty="0"/>
              <a:t>.</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29</a:t>
            </a:fld>
            <a:endParaRPr lang="en-US"/>
          </a:p>
        </p:txBody>
      </p:sp>
    </p:spTree>
    <p:extLst>
      <p:ext uri="{BB962C8B-B14F-4D97-AF65-F5344CB8AC3E}">
        <p14:creationId xmlns:p14="http://schemas.microsoft.com/office/powerpoint/2010/main" val="3524697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this section,</a:t>
            </a:r>
            <a:r>
              <a:rPr lang="en-US" baseline="0" dirty="0"/>
              <a:t> we will explain the history of two great currents in AI: logic and learning from data.</a:t>
            </a:r>
            <a:endParaRPr lang="en-US" dirty="0"/>
          </a:p>
        </p:txBody>
      </p:sp>
    </p:spTree>
    <p:extLst>
      <p:ext uri="{BB962C8B-B14F-4D97-AF65-F5344CB8AC3E}">
        <p14:creationId xmlns:p14="http://schemas.microsoft.com/office/powerpoint/2010/main" val="327595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early history</a:t>
            </a:r>
            <a:r>
              <a:rPr lang="en-US" baseline="0" dirty="0"/>
              <a:t> of AI was driven by attempts to capture and apply “intelligence.” Much effort was expended on identifying what intelligence actually was. It was thought to be largely our ability to reason. An example is the way we prove theorems. When you try to automate this, you find yourself processing symbols, such as </a:t>
            </a:r>
            <a:r>
              <a:rPr lang="en-US" i="1" baseline="0" dirty="0"/>
              <a:t>the system knows </a:t>
            </a:r>
            <a:r>
              <a:rPr lang="en-US" i="0" baseline="0" dirty="0"/>
              <a:t>a = b </a:t>
            </a:r>
            <a:r>
              <a:rPr lang="en-US" i="1" baseline="0" dirty="0"/>
              <a:t>and it also knows </a:t>
            </a:r>
            <a:r>
              <a:rPr lang="en-US" i="0" baseline="0" dirty="0"/>
              <a:t>b = c</a:t>
            </a:r>
            <a:r>
              <a:rPr lang="en-US" i="1" baseline="0" dirty="0"/>
              <a:t>, so it should be able to infer </a:t>
            </a:r>
            <a:r>
              <a:rPr lang="en-US" i="0" baseline="0" dirty="0"/>
              <a:t>a = c. Symbolic processing is still very much with us; in fact, there has been a blossoming of “SAT solvers” which are quite capable of reasoning.</a:t>
            </a:r>
          </a:p>
          <a:p>
            <a:endParaRPr lang="en-US" i="0" baseline="0" dirty="0"/>
          </a:p>
          <a:p>
            <a:r>
              <a:rPr lang="en-US" i="0" baseline="0" dirty="0"/>
              <a:t>In the case of specialized fields such as the maintenance of sophisticated radars, there is a kind of shortcut to symbolic reasoning. It consists of transferring the specialized knowledge of experts to computers. These are called </a:t>
            </a:r>
            <a:r>
              <a:rPr lang="en-US" i="1" baseline="0" dirty="0"/>
              <a:t>expert systems</a:t>
            </a:r>
            <a:r>
              <a:rPr lang="en-US" i="0" baseline="0" dirty="0"/>
              <a:t>.</a:t>
            </a:r>
          </a:p>
          <a:p>
            <a:endParaRPr lang="en-US" i="0" baseline="0" dirty="0"/>
          </a:p>
          <a:p>
            <a:r>
              <a:rPr lang="en-US" i="0" baseline="0" dirty="0"/>
              <a:t>An approach championed by John McCarthy and others was to identify basic principles of intelligence—hopefully not a large number of them. An example is the </a:t>
            </a:r>
            <a:r>
              <a:rPr lang="en-US" i="1" baseline="0" dirty="0"/>
              <a:t>closed world assumption</a:t>
            </a:r>
            <a:r>
              <a:rPr lang="en-US" i="0" baseline="0" dirty="0"/>
              <a:t>: that an assertion not provable by what’s known to the system can be assumed false. This is not a practical approach as of this writing.</a:t>
            </a:r>
          </a:p>
          <a:p>
            <a:endParaRPr lang="en-US" i="0" baseline="0" dirty="0"/>
          </a:p>
          <a:p>
            <a:r>
              <a:rPr lang="en-US" i="0" baseline="0" dirty="0"/>
              <a:t>Early AI (i.e., pre-Internet) systems suffered from lack of contact with the world outside themselves, and this influenced their design. </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4</a:t>
            </a:fld>
            <a:endParaRPr lang="en-US"/>
          </a:p>
        </p:txBody>
      </p:sp>
    </p:spTree>
    <p:extLst>
      <p:ext uri="{BB962C8B-B14F-4D97-AF65-F5344CB8AC3E}">
        <p14:creationId xmlns:p14="http://schemas.microsoft.com/office/powerpoint/2010/main" val="2689452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a:t>
            </a:r>
            <a:r>
              <a:rPr lang="en-US" i="1" dirty="0"/>
              <a:t>Blocks World</a:t>
            </a:r>
            <a:r>
              <a:rPr lang="en-US" i="0" dirty="0"/>
              <a:t>,</a:t>
            </a:r>
            <a:r>
              <a:rPr lang="en-US" i="0" baseline="0" dirty="0"/>
              <a:t> consisting of real or simulated blocks of various shapes, was often used as a demonstration environment for early reasoning systems. For example: </a:t>
            </a:r>
            <a:r>
              <a:rPr lang="en-US" i="1" baseline="0" dirty="0"/>
              <a:t>you can’t place a block on one with a pointed top</a:t>
            </a:r>
            <a:r>
              <a:rPr lang="en-US" i="0" baseline="0" dirty="0"/>
              <a:t>. </a:t>
            </a:r>
            <a:r>
              <a:rPr lang="en-US" i="1" baseline="0" dirty="0"/>
              <a:t>Blocks World </a:t>
            </a:r>
            <a:r>
              <a:rPr lang="en-US" i="0" baseline="0" dirty="0"/>
              <a:t>is a useful playground in which to develop </a:t>
            </a:r>
            <a:r>
              <a:rPr lang="en-US" i="1" baseline="0"/>
              <a:t>planning</a:t>
            </a:r>
            <a:r>
              <a:rPr lang="en-US" i="0" baseline="0"/>
              <a:t> algorithms.</a:t>
            </a:r>
            <a:endParaRPr lang="en-US" i="1"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5</a:t>
            </a:fld>
            <a:endParaRPr lang="en-US"/>
          </a:p>
        </p:txBody>
      </p:sp>
    </p:spTree>
    <p:extLst>
      <p:ext uri="{BB962C8B-B14F-4D97-AF65-F5344CB8AC3E}">
        <p14:creationId xmlns:p14="http://schemas.microsoft.com/office/powerpoint/2010/main" val="1138913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animals have neurons, the main constituents of human brains. These</a:t>
            </a:r>
            <a:r>
              <a:rPr lang="en-US" baseline="0" dirty="0"/>
              <a:t> are cells that accept electro-chemical input from other neurons (via dendrites), process these inputs (in the soma), and send output to other neurons. The gaps between connected neurons are called synapses, and their strengths reflects the state of the brain. Artificial neural nets simulate this process.</a:t>
            </a:r>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6</a:t>
            </a:fld>
            <a:endParaRPr lang="en-US"/>
          </a:p>
        </p:txBody>
      </p:sp>
    </p:spTree>
    <p:extLst>
      <p:ext uri="{BB962C8B-B14F-4D97-AF65-F5344CB8AC3E}">
        <p14:creationId xmlns:p14="http://schemas.microsoft.com/office/powerpoint/2010/main" val="3412836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field of neural nets has its</a:t>
            </a:r>
            <a:r>
              <a:rPr lang="en-US" baseline="0" dirty="0"/>
              <a:t> origin with McCulloch and Pitts in 1943 but was not considered part of AI until the 21</a:t>
            </a:r>
            <a:r>
              <a:rPr lang="en-US" baseline="30000" dirty="0"/>
              <a:t>st</a:t>
            </a:r>
            <a:r>
              <a:rPr lang="en-US" baseline="0" dirty="0"/>
              <a:t> century. Neural nets use the idea of brain neurons to fit functions to data sets. When Hinton et al showed in 2012 that deep learning could be effective, the field expanded rapidly into areas—such as natural language—than had been considered the purview of classical AI.</a:t>
            </a:r>
          </a:p>
        </p:txBody>
      </p:sp>
      <p:sp>
        <p:nvSpPr>
          <p:cNvPr id="4" name="Slide Number Placeholder 3"/>
          <p:cNvSpPr>
            <a:spLocks noGrp="1"/>
          </p:cNvSpPr>
          <p:nvPr>
            <p:ph type="sldNum" sz="quarter" idx="10"/>
          </p:nvPr>
        </p:nvSpPr>
        <p:spPr/>
        <p:txBody>
          <a:bodyPr/>
          <a:lstStyle/>
          <a:p>
            <a:fld id="{5F8A5984-73E7-4CE1-BC3F-A8FB1EA825D1}" type="slidenum">
              <a:rPr lang="en-US" smtClean="0"/>
              <a:pPr/>
              <a:t>7</a:t>
            </a:fld>
            <a:endParaRPr lang="en-US"/>
          </a:p>
        </p:txBody>
      </p:sp>
    </p:spTree>
    <p:extLst>
      <p:ext uri="{BB962C8B-B14F-4D97-AF65-F5344CB8AC3E}">
        <p14:creationId xmlns:p14="http://schemas.microsoft.com/office/powerpoint/2010/main" val="789789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is no “last word” on AI: discoveries are being made which could turn the tables once more. Approaches that seemed to have passed their heyday, such as fuzzy logic, could well surpass the best known current approaches. For example, humans do not seem to learn via massive amounts of data, as neural nets do. We appear to need only a few examples. Does this matter? We don’t know. The fact that airplanes do not flap their wings as birds do has not prevented their success.</a:t>
            </a:r>
          </a:p>
          <a:p>
            <a:endParaRPr lang="en-US" dirty="0"/>
          </a:p>
        </p:txBody>
      </p:sp>
      <p:sp>
        <p:nvSpPr>
          <p:cNvPr id="4" name="Slide Number Placeholder 3"/>
          <p:cNvSpPr>
            <a:spLocks noGrp="1"/>
          </p:cNvSpPr>
          <p:nvPr>
            <p:ph type="sldNum" sz="quarter" idx="10"/>
          </p:nvPr>
        </p:nvSpPr>
        <p:spPr/>
        <p:txBody>
          <a:bodyPr/>
          <a:lstStyle/>
          <a:p>
            <a:fld id="{5F8A5984-73E7-4CE1-BC3F-A8FB1EA825D1}" type="slidenum">
              <a:rPr lang="en-US" smtClean="0"/>
              <a:pPr/>
              <a:t>8</a:t>
            </a:fld>
            <a:endParaRPr lang="en-US"/>
          </a:p>
        </p:txBody>
      </p:sp>
    </p:spTree>
    <p:extLst>
      <p:ext uri="{BB962C8B-B14F-4D97-AF65-F5344CB8AC3E}">
        <p14:creationId xmlns:p14="http://schemas.microsoft.com/office/powerpoint/2010/main" val="960502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this section, we will</a:t>
            </a:r>
            <a:r>
              <a:rPr lang="en-US" baseline="0" dirty="0"/>
              <a:t> review the main topics of the course. Besides providing a setting, it will help in pointing you to a term project topic.</a:t>
            </a:r>
            <a:endParaRPr lang="en-US" dirty="0"/>
          </a:p>
        </p:txBody>
      </p:sp>
    </p:spTree>
    <p:extLst>
      <p:ext uri="{BB962C8B-B14F-4D97-AF65-F5344CB8AC3E}">
        <p14:creationId xmlns:p14="http://schemas.microsoft.com/office/powerpoint/2010/main" val="991537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5979D2A-2D59-4566-AF8F-E9F9B769A1AE}" type="datetime1">
              <a:rPr lang="en-US" smtClean="0"/>
              <a:pPr/>
              <a:t>9/6/2021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8FEB582-C705-413D-85A9-C298FC12F774}" type="datetime1">
              <a:rPr lang="en-US" smtClean="0"/>
              <a:pPr/>
              <a:t>9/6/2021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680B46D-B9DD-41B9-B492-4B33C237F33B}" type="datetime1">
              <a:rPr lang="en-US" smtClean="0"/>
              <a:pPr/>
              <a:t>9/6/2021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AD4F309-A1FF-4C59-83B8-723703A53052}" type="datetime1">
              <a:rPr lang="en-US" smtClean="0"/>
              <a:pPr/>
              <a:t>9/6/2021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56EF262-ED9D-48FD-9187-942CCFF14519}" type="datetime1">
              <a:rPr lang="en-US" smtClean="0"/>
              <a:pPr/>
              <a:t>9/6/2021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9518B4B-B374-4E2C-B3D5-E034F63BD579}" type="datetime1">
              <a:rPr lang="en-US" smtClean="0"/>
              <a:pPr/>
              <a:t>9/6/2021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194FD771-7142-4E5A-941B-3438891F5F26}" type="datetime1">
              <a:rPr lang="en-US" smtClean="0"/>
              <a:pPr/>
              <a:t>9/6/2021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CA66AFE-71F7-4639-A630-FBD47AA7931C}" type="datetime1">
              <a:rPr lang="en-US" smtClean="0"/>
              <a:pPr/>
              <a:t>9/6/2021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EEED48D-D1EE-4D50-8CB0-2FC5A486631F}" type="datetime1">
              <a:rPr lang="en-US" smtClean="0"/>
              <a:pPr/>
              <a:t>9/6/2021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40D6992-78D6-4C35-BEA4-DF6706B21221}" type="datetime1">
              <a:rPr lang="en-US" smtClean="0"/>
              <a:pPr/>
              <a:t>9/6/2021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4926138-4A91-4386-8359-32EE0CB4FE69}" type="datetime1">
              <a:rPr lang="en-US" smtClean="0"/>
              <a:pPr/>
              <a:t>9/6/2021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EF8ADD8-F654-435D-BF88-36F59A1782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5635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19200"/>
            <a:ext cx="8229600" cy="5029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lIns="91440" tIns="45720" rIns="91440" bIns="45720" rtlCol="0" anchor="ctr"/>
          <a:lstStyle>
            <a:lvl1pPr algn="r">
              <a:defRPr sz="1200">
                <a:solidFill>
                  <a:schemeClr val="tx1">
                    <a:tint val="75000"/>
                  </a:schemeClr>
                </a:solidFill>
                <a:latin typeface="Arial Narrow" pitchFamily="34" charset="0"/>
              </a:defRPr>
            </a:lvl1pPr>
          </a:lstStyle>
          <a:p>
            <a:fld id="{CEF8ADD8-F654-435D-BF88-36F59A1782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u="sng" kern="1200">
          <a:solidFill>
            <a:schemeClr val="accent1">
              <a:lumMod val="75000"/>
            </a:schemeClr>
          </a:solidFill>
          <a:latin typeface="Arial Narrow"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Narrow"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hyperlink" Target="http://www.geog.leeds.ac.uk/courses/other/crime/abm/example/index.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www.geog.leeds.ac.uk/courses/other/crime/abm/example/index.html"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hyperlink" Target="http://www.geog.leeds.ac.uk/courses/other/crime/abm/example/index.htm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mesa.readthedocs.io/en/master/"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hyperlink" Target="https://www.youtube.com/watch?v=dnffIS2EJ30"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1 Part 1 of 2</a:t>
            </a:r>
            <a:br>
              <a:rPr lang="en-US" dirty="0"/>
            </a:br>
            <a:r>
              <a:rPr lang="en-US" dirty="0"/>
              <a:t>Introduction and Agents</a:t>
            </a:r>
          </a:p>
        </p:txBody>
      </p:sp>
      <p:sp>
        <p:nvSpPr>
          <p:cNvPr id="3" name="Subtitle 2"/>
          <p:cNvSpPr>
            <a:spLocks noGrp="1"/>
          </p:cNvSpPr>
          <p:nvPr>
            <p:ph type="subTitle" idx="1"/>
          </p:nvPr>
        </p:nvSpPr>
        <p:spPr/>
        <p:txBody>
          <a:bodyPr/>
          <a:lstStyle/>
          <a:p>
            <a:endParaRPr lang="en-US" dirty="0"/>
          </a:p>
        </p:txBody>
      </p:sp>
      <p:sp>
        <p:nvSpPr>
          <p:cNvPr id="5" name="Slide Number Placeholder 4"/>
          <p:cNvSpPr>
            <a:spLocks noGrp="1"/>
          </p:cNvSpPr>
          <p:nvPr>
            <p:ph type="sldNum" sz="quarter" idx="12"/>
          </p:nvPr>
        </p:nvSpPr>
        <p:spPr/>
        <p:txBody>
          <a:bodyPr/>
          <a:lstStyle/>
          <a:p>
            <a:fld id="{CEF8ADD8-F654-435D-BF88-36F59A17820E}" type="slidenum">
              <a:rPr lang="en-US" smtClean="0"/>
              <a:pPr/>
              <a:t>1</a:t>
            </a:fld>
            <a:endParaRPr lang="en-US"/>
          </a:p>
        </p:txBody>
      </p:sp>
    </p:spTree>
    <p:extLst>
      <p:ext uri="{BB962C8B-B14F-4D97-AF65-F5344CB8AC3E}">
        <p14:creationId xmlns:p14="http://schemas.microsoft.com/office/powerpoint/2010/main" val="3857491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Topics</a:t>
            </a:r>
          </a:p>
        </p:txBody>
      </p:sp>
      <p:sp>
        <p:nvSpPr>
          <p:cNvPr id="6" name="Content Placeholder 5"/>
          <p:cNvSpPr>
            <a:spLocks noGrp="1"/>
          </p:cNvSpPr>
          <p:nvPr>
            <p:ph idx="1"/>
          </p:nvPr>
        </p:nvSpPr>
        <p:spPr>
          <a:xfrm>
            <a:off x="914400" y="1219200"/>
            <a:ext cx="7239000" cy="5029200"/>
          </a:xfrm>
        </p:spPr>
        <p:txBody>
          <a:bodyPr>
            <a:normAutofit lnSpcReduction="10000"/>
          </a:bodyPr>
          <a:lstStyle/>
          <a:p>
            <a:r>
              <a:rPr lang="en-US" dirty="0"/>
              <a:t>Searching for Solutions</a:t>
            </a:r>
          </a:p>
          <a:p>
            <a:pPr marL="0" indent="0">
              <a:buNone/>
            </a:pPr>
            <a:r>
              <a:rPr lang="en-US" sz="2800" dirty="0"/>
              <a:t>Define problem; perform (efficient) search; heuristics </a:t>
            </a:r>
          </a:p>
          <a:p>
            <a:r>
              <a:rPr lang="en-US" dirty="0"/>
              <a:t>Constraint Satisfaction </a:t>
            </a:r>
          </a:p>
          <a:p>
            <a:pPr marL="0" indent="0">
              <a:buNone/>
            </a:pPr>
            <a:r>
              <a:rPr lang="en-US" sz="2800" dirty="0"/>
              <a:t>Solve problem by “boxing in”</a:t>
            </a:r>
          </a:p>
          <a:p>
            <a:r>
              <a:rPr lang="en-US" dirty="0"/>
              <a:t>Reasoning in First-Order Logic </a:t>
            </a:r>
          </a:p>
          <a:p>
            <a:pPr marL="0" indent="0">
              <a:buNone/>
            </a:pPr>
            <a:r>
              <a:rPr lang="en-US" sz="2800" dirty="0"/>
              <a:t>“Intelligence” involves reasoning, which applies logic</a:t>
            </a:r>
          </a:p>
          <a:p>
            <a:r>
              <a:rPr lang="en-US" sz="1800" dirty="0">
                <a:solidFill>
                  <a:schemeClr val="bg1">
                    <a:lumMod val="75000"/>
                  </a:schemeClr>
                </a:solidFill>
              </a:rPr>
              <a:t>Planning </a:t>
            </a:r>
          </a:p>
          <a:p>
            <a:r>
              <a:rPr lang="en-US" sz="1800" dirty="0">
                <a:solidFill>
                  <a:schemeClr val="bg1">
                    <a:lumMod val="75000"/>
                  </a:schemeClr>
                </a:solidFill>
              </a:rPr>
              <a:t>Knowledge Representation</a:t>
            </a:r>
          </a:p>
          <a:p>
            <a:r>
              <a:rPr lang="en-US" sz="1800" dirty="0">
                <a:solidFill>
                  <a:schemeClr val="bg1">
                    <a:lumMod val="75000"/>
                  </a:schemeClr>
                </a:solidFill>
              </a:rPr>
              <a:t>Uncertainty </a:t>
            </a:r>
          </a:p>
          <a:p>
            <a:r>
              <a:rPr lang="en-US" sz="1800" dirty="0">
                <a:solidFill>
                  <a:schemeClr val="bg1">
                    <a:lumMod val="75000"/>
                  </a:schemeClr>
                </a:solidFill>
              </a:rPr>
              <a:t>Machine Learning </a:t>
            </a:r>
          </a:p>
          <a:p>
            <a:r>
              <a:rPr lang="en-US" sz="1800" dirty="0">
                <a:solidFill>
                  <a:schemeClr val="bg1">
                    <a:lumMod val="75000"/>
                  </a:schemeClr>
                </a:solidFill>
              </a:rPr>
              <a:t>Reinforcement Learning </a:t>
            </a:r>
          </a:p>
          <a:p>
            <a:r>
              <a:rPr lang="en-US" sz="1800" dirty="0">
                <a:solidFill>
                  <a:schemeClr val="bg1">
                    <a:lumMod val="75000"/>
                  </a:schemeClr>
                </a:solidFill>
              </a:rPr>
              <a:t>Natural Language </a:t>
            </a:r>
          </a:p>
        </p:txBody>
      </p:sp>
      <p:sp>
        <p:nvSpPr>
          <p:cNvPr id="4" name="Slide Number Placeholder 3"/>
          <p:cNvSpPr>
            <a:spLocks noGrp="1"/>
          </p:cNvSpPr>
          <p:nvPr>
            <p:ph type="sldNum" sz="quarter" idx="12"/>
          </p:nvPr>
        </p:nvSpPr>
        <p:spPr/>
        <p:txBody>
          <a:bodyPr/>
          <a:lstStyle/>
          <a:p>
            <a:fld id="{CEF8ADD8-F654-435D-BF88-36F59A17820E}" type="slidenum">
              <a:rPr lang="en-US" smtClean="0"/>
              <a:pPr/>
              <a:t>10</a:t>
            </a:fld>
            <a:endParaRPr lang="en-US"/>
          </a:p>
        </p:txBody>
      </p:sp>
      <p:sp>
        <p:nvSpPr>
          <p:cNvPr id="7" name="Oval 6"/>
          <p:cNvSpPr/>
          <p:nvPr/>
        </p:nvSpPr>
        <p:spPr bwMode="auto">
          <a:xfrm>
            <a:off x="1041399" y="1422399"/>
            <a:ext cx="76200" cy="76200"/>
          </a:xfrm>
          <a:prstGeom prst="ellipse">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3323814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Topics</a:t>
            </a:r>
          </a:p>
        </p:txBody>
      </p:sp>
      <p:sp>
        <p:nvSpPr>
          <p:cNvPr id="6" name="Content Placeholder 5"/>
          <p:cNvSpPr>
            <a:spLocks noGrp="1"/>
          </p:cNvSpPr>
          <p:nvPr>
            <p:ph idx="1"/>
          </p:nvPr>
        </p:nvSpPr>
        <p:spPr>
          <a:xfrm>
            <a:off x="914400" y="1219200"/>
            <a:ext cx="7239000" cy="5029200"/>
          </a:xfrm>
        </p:spPr>
        <p:txBody>
          <a:bodyPr>
            <a:normAutofit lnSpcReduction="10000"/>
          </a:bodyPr>
          <a:lstStyle/>
          <a:p>
            <a:pPr marL="0" indent="0">
              <a:buNone/>
            </a:pPr>
            <a:r>
              <a:rPr lang="en-US" dirty="0"/>
              <a:t>Searching for Solutions</a:t>
            </a:r>
          </a:p>
          <a:p>
            <a:pPr marL="0" indent="0">
              <a:buNone/>
            </a:pPr>
            <a:r>
              <a:rPr lang="en-US" sz="2800" dirty="0"/>
              <a:t>Define problem; perform (efficient) search; heuristics </a:t>
            </a:r>
          </a:p>
          <a:p>
            <a:r>
              <a:rPr lang="en-US" dirty="0"/>
              <a:t>Constraint Satisfaction </a:t>
            </a:r>
          </a:p>
          <a:p>
            <a:pPr marL="0" indent="0">
              <a:buNone/>
            </a:pPr>
            <a:r>
              <a:rPr lang="en-US" sz="2800" dirty="0"/>
              <a:t>Solve problem by “boxing in”</a:t>
            </a:r>
          </a:p>
          <a:p>
            <a:r>
              <a:rPr lang="en-US" dirty="0"/>
              <a:t>Reasoning in First-Order Logic </a:t>
            </a:r>
          </a:p>
          <a:p>
            <a:pPr marL="0" indent="0">
              <a:buNone/>
            </a:pPr>
            <a:r>
              <a:rPr lang="en-US" sz="2800" dirty="0"/>
              <a:t>“Intelligence” involves reasoning, which applies logic</a:t>
            </a:r>
          </a:p>
          <a:p>
            <a:r>
              <a:rPr lang="en-US" sz="1800" dirty="0">
                <a:solidFill>
                  <a:schemeClr val="bg1">
                    <a:lumMod val="75000"/>
                  </a:schemeClr>
                </a:solidFill>
              </a:rPr>
              <a:t>Planning </a:t>
            </a:r>
          </a:p>
          <a:p>
            <a:r>
              <a:rPr lang="en-US" sz="1800" dirty="0">
                <a:solidFill>
                  <a:schemeClr val="bg1">
                    <a:lumMod val="75000"/>
                  </a:schemeClr>
                </a:solidFill>
              </a:rPr>
              <a:t>Knowledge Representation</a:t>
            </a:r>
          </a:p>
          <a:p>
            <a:r>
              <a:rPr lang="en-US" sz="1800" dirty="0">
                <a:solidFill>
                  <a:schemeClr val="bg1">
                    <a:lumMod val="75000"/>
                  </a:schemeClr>
                </a:solidFill>
              </a:rPr>
              <a:t>Uncertainty </a:t>
            </a:r>
          </a:p>
          <a:p>
            <a:r>
              <a:rPr lang="en-US" sz="1800" dirty="0">
                <a:solidFill>
                  <a:schemeClr val="bg1">
                    <a:lumMod val="75000"/>
                  </a:schemeClr>
                </a:solidFill>
              </a:rPr>
              <a:t>Machine Learning </a:t>
            </a:r>
          </a:p>
          <a:p>
            <a:r>
              <a:rPr lang="en-US" sz="1800" dirty="0">
                <a:solidFill>
                  <a:schemeClr val="bg1">
                    <a:lumMod val="75000"/>
                  </a:schemeClr>
                </a:solidFill>
              </a:rPr>
              <a:t>Reinforcement Learning </a:t>
            </a:r>
          </a:p>
          <a:p>
            <a:r>
              <a:rPr lang="en-US" sz="1800" dirty="0">
                <a:solidFill>
                  <a:schemeClr val="bg1">
                    <a:lumMod val="75000"/>
                  </a:schemeClr>
                </a:solidFill>
              </a:rPr>
              <a:t>Natural Language </a:t>
            </a:r>
          </a:p>
        </p:txBody>
      </p:sp>
      <p:sp>
        <p:nvSpPr>
          <p:cNvPr id="4" name="Slide Number Placeholder 3"/>
          <p:cNvSpPr>
            <a:spLocks noGrp="1"/>
          </p:cNvSpPr>
          <p:nvPr>
            <p:ph type="sldNum" sz="quarter" idx="12"/>
          </p:nvPr>
        </p:nvSpPr>
        <p:spPr/>
        <p:txBody>
          <a:bodyPr/>
          <a:lstStyle/>
          <a:p>
            <a:fld id="{CEF8ADD8-F654-435D-BF88-36F59A17820E}" type="slidenum">
              <a:rPr lang="en-US" smtClean="0"/>
              <a:pPr/>
              <a:t>11</a:t>
            </a:fld>
            <a:endParaRPr lang="en-US"/>
          </a:p>
        </p:txBody>
      </p:sp>
      <p:sp>
        <p:nvSpPr>
          <p:cNvPr id="7" name="Oval 6"/>
          <p:cNvSpPr/>
          <p:nvPr/>
        </p:nvSpPr>
        <p:spPr bwMode="auto">
          <a:xfrm>
            <a:off x="1041399" y="1422399"/>
            <a:ext cx="76200" cy="76200"/>
          </a:xfrm>
          <a:prstGeom prst="ellipse">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pic>
        <p:nvPicPr>
          <p:cNvPr id="9" name="Picture 2" descr="Image result for a* search"/>
          <p:cNvPicPr>
            <a:picLocks noChangeAspect="1" noChangeArrowheads="1"/>
          </p:cNvPicPr>
          <p:nvPr/>
        </p:nvPicPr>
        <p:blipFill rotWithShape="1">
          <a:blip r:embed="rId3">
            <a:extLst>
              <a:ext uri="{28A0092B-C50C-407E-A947-70E740481C1C}">
                <a14:useLocalDpi xmlns:a14="http://schemas.microsoft.com/office/drawing/2010/main" val="0"/>
              </a:ext>
            </a:extLst>
          </a:blip>
          <a:srcRect l="37267" t="54859"/>
          <a:stretch/>
        </p:blipFill>
        <p:spPr bwMode="auto">
          <a:xfrm>
            <a:off x="838200" y="2285999"/>
            <a:ext cx="6934200" cy="374226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52399" y="6104378"/>
            <a:ext cx="1778000" cy="600164"/>
          </a:xfrm>
          <a:prstGeom prst="rect">
            <a:avLst/>
          </a:prstGeom>
        </p:spPr>
        <p:txBody>
          <a:bodyPr wrap="square">
            <a:spAutoFit/>
          </a:bodyPr>
          <a:lstStyle/>
          <a:p>
            <a:r>
              <a:rPr lang="en-US" sz="1100" dirty="0"/>
              <a:t>https://slideplayer.com/slide/2353639/8/images/17/A%2A+search+example.jpg</a:t>
            </a:r>
          </a:p>
        </p:txBody>
      </p:sp>
    </p:spTree>
    <p:extLst>
      <p:ext uri="{BB962C8B-B14F-4D97-AF65-F5344CB8AC3E}">
        <p14:creationId xmlns:p14="http://schemas.microsoft.com/office/powerpoint/2010/main" val="3920611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Topics</a:t>
            </a:r>
          </a:p>
        </p:txBody>
      </p:sp>
      <p:sp>
        <p:nvSpPr>
          <p:cNvPr id="6" name="Content Placeholder 5"/>
          <p:cNvSpPr>
            <a:spLocks noGrp="1"/>
          </p:cNvSpPr>
          <p:nvPr>
            <p:ph idx="1"/>
          </p:nvPr>
        </p:nvSpPr>
        <p:spPr>
          <a:xfrm>
            <a:off x="914400" y="1219200"/>
            <a:ext cx="7239000" cy="5029200"/>
          </a:xfrm>
        </p:spPr>
        <p:txBody>
          <a:bodyPr>
            <a:normAutofit lnSpcReduction="10000"/>
          </a:bodyPr>
          <a:lstStyle/>
          <a:p>
            <a:r>
              <a:rPr lang="en-US" dirty="0">
                <a:solidFill>
                  <a:schemeClr val="bg1">
                    <a:lumMod val="75000"/>
                  </a:schemeClr>
                </a:solidFill>
              </a:rPr>
              <a:t>Searching for Solutions</a:t>
            </a:r>
          </a:p>
          <a:p>
            <a:pPr marL="0" indent="0">
              <a:buNone/>
            </a:pPr>
            <a:r>
              <a:rPr lang="en-US" sz="2800" dirty="0">
                <a:solidFill>
                  <a:schemeClr val="bg1">
                    <a:lumMod val="75000"/>
                  </a:schemeClr>
                </a:solidFill>
              </a:rPr>
              <a:t>Define problem; perform (efficient) search; heuristics </a:t>
            </a:r>
          </a:p>
          <a:p>
            <a:r>
              <a:rPr lang="en-US" dirty="0"/>
              <a:t>Constraint Satisfaction </a:t>
            </a:r>
          </a:p>
          <a:p>
            <a:pPr marL="0" indent="0">
              <a:buNone/>
            </a:pPr>
            <a:r>
              <a:rPr lang="en-US" sz="2800" dirty="0"/>
              <a:t>Solve problem by successively “boxing in”</a:t>
            </a:r>
          </a:p>
          <a:p>
            <a:r>
              <a:rPr lang="en-US" dirty="0"/>
              <a:t>Reasoning in First-Order Logic </a:t>
            </a:r>
          </a:p>
          <a:p>
            <a:pPr marL="0" indent="0">
              <a:buNone/>
            </a:pPr>
            <a:r>
              <a:rPr lang="en-US" sz="2800" dirty="0"/>
              <a:t>“Intelligence” involves reasoning, which applies logic</a:t>
            </a:r>
          </a:p>
          <a:p>
            <a:r>
              <a:rPr lang="en-US" sz="1800" dirty="0">
                <a:solidFill>
                  <a:schemeClr val="bg1">
                    <a:lumMod val="75000"/>
                  </a:schemeClr>
                </a:solidFill>
              </a:rPr>
              <a:t>Planning </a:t>
            </a:r>
          </a:p>
          <a:p>
            <a:r>
              <a:rPr lang="en-US" sz="1800" dirty="0">
                <a:solidFill>
                  <a:schemeClr val="bg1">
                    <a:lumMod val="75000"/>
                  </a:schemeClr>
                </a:solidFill>
              </a:rPr>
              <a:t>Knowledge Representation</a:t>
            </a:r>
          </a:p>
          <a:p>
            <a:r>
              <a:rPr lang="en-US" sz="1800" dirty="0">
                <a:solidFill>
                  <a:schemeClr val="bg1">
                    <a:lumMod val="75000"/>
                  </a:schemeClr>
                </a:solidFill>
              </a:rPr>
              <a:t>Uncertainty </a:t>
            </a:r>
          </a:p>
          <a:p>
            <a:r>
              <a:rPr lang="en-US" sz="1800" dirty="0">
                <a:solidFill>
                  <a:schemeClr val="bg1">
                    <a:lumMod val="75000"/>
                  </a:schemeClr>
                </a:solidFill>
              </a:rPr>
              <a:t>Machine Learning </a:t>
            </a:r>
          </a:p>
          <a:p>
            <a:r>
              <a:rPr lang="en-US" sz="1800" dirty="0">
                <a:solidFill>
                  <a:schemeClr val="bg1">
                    <a:lumMod val="75000"/>
                  </a:schemeClr>
                </a:solidFill>
              </a:rPr>
              <a:t>Reinforcement Learning </a:t>
            </a:r>
          </a:p>
          <a:p>
            <a:r>
              <a:rPr lang="en-US" sz="1800" dirty="0">
                <a:solidFill>
                  <a:schemeClr val="bg1">
                    <a:lumMod val="75000"/>
                  </a:schemeClr>
                </a:solidFill>
              </a:rPr>
              <a:t>Natural Language </a:t>
            </a:r>
          </a:p>
        </p:txBody>
      </p:sp>
      <p:sp>
        <p:nvSpPr>
          <p:cNvPr id="4" name="Slide Number Placeholder 3"/>
          <p:cNvSpPr>
            <a:spLocks noGrp="1"/>
          </p:cNvSpPr>
          <p:nvPr>
            <p:ph type="sldNum" sz="quarter" idx="12"/>
          </p:nvPr>
        </p:nvSpPr>
        <p:spPr/>
        <p:txBody>
          <a:bodyPr/>
          <a:lstStyle/>
          <a:p>
            <a:fld id="{CEF8ADD8-F654-435D-BF88-36F59A17820E}" type="slidenum">
              <a:rPr lang="en-US" smtClean="0"/>
              <a:pPr/>
              <a:t>12</a:t>
            </a:fld>
            <a:endParaRPr lang="en-US"/>
          </a:p>
        </p:txBody>
      </p:sp>
      <p:sp>
        <p:nvSpPr>
          <p:cNvPr id="7" name="Oval 6"/>
          <p:cNvSpPr/>
          <p:nvPr/>
        </p:nvSpPr>
        <p:spPr bwMode="auto">
          <a:xfrm>
            <a:off x="1041399" y="1422399"/>
            <a:ext cx="76200" cy="76200"/>
          </a:xfrm>
          <a:prstGeom prst="ellipse">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pic>
        <p:nvPicPr>
          <p:cNvPr id="2050" name="Picture 2" descr="Image result for constraint satisfaction problem"/>
          <p:cNvPicPr>
            <a:picLocks noChangeAspect="1" noChangeArrowheads="1"/>
          </p:cNvPicPr>
          <p:nvPr/>
        </p:nvPicPr>
        <p:blipFill rotWithShape="1">
          <a:blip r:embed="rId3">
            <a:extLst>
              <a:ext uri="{28A0092B-C50C-407E-A947-70E740481C1C}">
                <a14:useLocalDpi xmlns:a14="http://schemas.microsoft.com/office/drawing/2010/main" val="0"/>
              </a:ext>
            </a:extLst>
          </a:blip>
          <a:srcRect t="20209" b="4236"/>
          <a:stretch/>
        </p:blipFill>
        <p:spPr bwMode="auto">
          <a:xfrm>
            <a:off x="955965" y="3310572"/>
            <a:ext cx="6245225" cy="353896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7238999" y="3581400"/>
            <a:ext cx="1828801" cy="769441"/>
          </a:xfrm>
          <a:prstGeom prst="rect">
            <a:avLst/>
          </a:prstGeom>
          <a:solidFill>
            <a:schemeClr val="bg1"/>
          </a:solidFill>
        </p:spPr>
        <p:txBody>
          <a:bodyPr wrap="square">
            <a:spAutoFit/>
          </a:bodyPr>
          <a:lstStyle/>
          <a:p>
            <a:r>
              <a:rPr lang="en-US" sz="1100" dirty="0"/>
              <a:t>http://slideplayer.com/slide/8968662/27/images/1/Constraint+Satisfaction+Problems+%28Chapter+6%29.jpg</a:t>
            </a:r>
          </a:p>
        </p:txBody>
      </p:sp>
    </p:spTree>
    <p:extLst>
      <p:ext uri="{BB962C8B-B14F-4D97-AF65-F5344CB8AC3E}">
        <p14:creationId xmlns:p14="http://schemas.microsoft.com/office/powerpoint/2010/main" val="4015843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52800" y="167942"/>
            <a:ext cx="2057400" cy="563562"/>
          </a:xfrm>
        </p:spPr>
        <p:txBody>
          <a:bodyPr>
            <a:normAutofit fontScale="90000"/>
          </a:bodyPr>
          <a:lstStyle/>
          <a:p>
            <a:r>
              <a:rPr lang="en-US" dirty="0"/>
              <a:t>Topics</a:t>
            </a:r>
          </a:p>
        </p:txBody>
      </p:sp>
      <p:sp>
        <p:nvSpPr>
          <p:cNvPr id="4" name="Slide Number Placeholder 3"/>
          <p:cNvSpPr>
            <a:spLocks noGrp="1"/>
          </p:cNvSpPr>
          <p:nvPr>
            <p:ph type="sldNum" sz="quarter" idx="12"/>
          </p:nvPr>
        </p:nvSpPr>
        <p:spPr/>
        <p:txBody>
          <a:bodyPr/>
          <a:lstStyle/>
          <a:p>
            <a:fld id="{CEF8ADD8-F654-435D-BF88-36F59A17820E}" type="slidenum">
              <a:rPr lang="en-US" smtClean="0"/>
              <a:pPr/>
              <a:t>13</a:t>
            </a:fld>
            <a:endParaRPr lang="en-US"/>
          </a:p>
        </p:txBody>
      </p:sp>
      <p:sp>
        <p:nvSpPr>
          <p:cNvPr id="7" name="Oval 6"/>
          <p:cNvSpPr/>
          <p:nvPr/>
        </p:nvSpPr>
        <p:spPr bwMode="auto">
          <a:xfrm>
            <a:off x="1041399" y="1422399"/>
            <a:ext cx="76200" cy="76200"/>
          </a:xfrm>
          <a:prstGeom prst="ellipse">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pic>
        <p:nvPicPr>
          <p:cNvPr id="3074" name="Picture 2" descr="Image result for first order logic"/>
          <p:cNvPicPr>
            <a:picLocks noChangeAspect="1" noChangeArrowheads="1"/>
          </p:cNvPicPr>
          <p:nvPr/>
        </p:nvPicPr>
        <p:blipFill rotWithShape="1">
          <a:blip r:embed="rId3">
            <a:extLst>
              <a:ext uri="{28A0092B-C50C-407E-A947-70E740481C1C}">
                <a14:useLocalDpi xmlns:a14="http://schemas.microsoft.com/office/drawing/2010/main" val="0"/>
              </a:ext>
            </a:extLst>
          </a:blip>
          <a:srcRect t="23278" b="8246"/>
          <a:stretch/>
        </p:blipFill>
        <p:spPr bwMode="auto">
          <a:xfrm>
            <a:off x="76200" y="3475037"/>
            <a:ext cx="7399867" cy="31242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790267" y="5140404"/>
            <a:ext cx="1828801" cy="1107996"/>
          </a:xfrm>
          <a:prstGeom prst="rect">
            <a:avLst/>
          </a:prstGeom>
          <a:solidFill>
            <a:schemeClr val="bg1"/>
          </a:solidFill>
        </p:spPr>
        <p:txBody>
          <a:bodyPr wrap="square">
            <a:spAutoFit/>
          </a:bodyPr>
          <a:lstStyle/>
          <a:p>
            <a:r>
              <a:rPr lang="en-US" sz="1100"/>
              <a:t>https://image.slidesharecdn.com/c10logic1-121109070410-phpapp02/95/propositional-and-firstorder-logic-10-638.jpg?cb=1352445053</a:t>
            </a:r>
            <a:endParaRPr lang="en-US" sz="1100" dirty="0"/>
          </a:p>
        </p:txBody>
      </p:sp>
      <p:sp>
        <p:nvSpPr>
          <p:cNvPr id="9" name="Content Placeholder 5"/>
          <p:cNvSpPr>
            <a:spLocks noGrp="1"/>
          </p:cNvSpPr>
          <p:nvPr>
            <p:ph idx="1"/>
          </p:nvPr>
        </p:nvSpPr>
        <p:spPr>
          <a:xfrm>
            <a:off x="762000" y="1148992"/>
            <a:ext cx="7239000" cy="2057400"/>
          </a:xfrm>
        </p:spPr>
        <p:txBody>
          <a:bodyPr>
            <a:normAutofit lnSpcReduction="10000"/>
          </a:bodyPr>
          <a:lstStyle/>
          <a:p>
            <a:r>
              <a:rPr lang="en-US" sz="2000" dirty="0">
                <a:solidFill>
                  <a:schemeClr val="bg1">
                    <a:lumMod val="75000"/>
                  </a:schemeClr>
                </a:solidFill>
              </a:rPr>
              <a:t>Searching for Solutions</a:t>
            </a:r>
          </a:p>
          <a:p>
            <a:r>
              <a:rPr lang="en-US" sz="2000" dirty="0">
                <a:solidFill>
                  <a:schemeClr val="bg1">
                    <a:lumMod val="75000"/>
                  </a:schemeClr>
                </a:solidFill>
              </a:rPr>
              <a:t>Constraint Satisfaction </a:t>
            </a:r>
          </a:p>
          <a:p>
            <a:r>
              <a:rPr lang="en-US" dirty="0"/>
              <a:t>Reasoning in First-Order Logic </a:t>
            </a:r>
          </a:p>
          <a:p>
            <a:pPr marL="0" indent="0">
              <a:buNone/>
            </a:pPr>
            <a:r>
              <a:rPr lang="en-US" sz="2800" dirty="0"/>
              <a:t>“Intelligence” involves reasoning, which applies logic</a:t>
            </a:r>
          </a:p>
          <a:p>
            <a:r>
              <a:rPr lang="en-US" sz="1800" dirty="0">
                <a:solidFill>
                  <a:schemeClr val="bg1">
                    <a:lumMod val="75000"/>
                  </a:schemeClr>
                </a:solidFill>
              </a:rPr>
              <a:t>…</a:t>
            </a:r>
          </a:p>
        </p:txBody>
      </p:sp>
    </p:spTree>
    <p:extLst>
      <p:ext uri="{BB962C8B-B14F-4D97-AF65-F5344CB8AC3E}">
        <p14:creationId xmlns:p14="http://schemas.microsoft.com/office/powerpoint/2010/main" val="1916066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13282" y="232458"/>
            <a:ext cx="8229600" cy="5029200"/>
          </a:xfrm>
        </p:spPr>
        <p:txBody>
          <a:bodyPr>
            <a:normAutofit fontScale="92500" lnSpcReduction="10000"/>
          </a:bodyPr>
          <a:lstStyle/>
          <a:p>
            <a:r>
              <a:rPr lang="en-US" sz="1800" dirty="0">
                <a:solidFill>
                  <a:schemeClr val="bg1">
                    <a:lumMod val="75000"/>
                  </a:schemeClr>
                </a:solidFill>
              </a:rPr>
              <a:t>Searching for Solutions </a:t>
            </a:r>
          </a:p>
          <a:p>
            <a:r>
              <a:rPr lang="en-US" sz="1800" dirty="0">
                <a:solidFill>
                  <a:schemeClr val="bg1">
                    <a:lumMod val="75000"/>
                  </a:schemeClr>
                </a:solidFill>
              </a:rPr>
              <a:t>Constraint Satisfaction </a:t>
            </a:r>
          </a:p>
          <a:p>
            <a:r>
              <a:rPr lang="en-US" sz="1800" dirty="0">
                <a:solidFill>
                  <a:schemeClr val="bg1">
                    <a:lumMod val="75000"/>
                  </a:schemeClr>
                </a:solidFill>
              </a:rPr>
              <a:t>Reasoning in First-Order Logic </a:t>
            </a:r>
          </a:p>
          <a:p>
            <a:r>
              <a:rPr lang="en-US" dirty="0"/>
              <a:t>Planning</a:t>
            </a:r>
          </a:p>
          <a:p>
            <a:pPr marL="0" indent="0">
              <a:buNone/>
            </a:pPr>
            <a:r>
              <a:rPr lang="en-US" sz="3000" dirty="0"/>
              <a:t>Generate steps to fulfill a goal (execution separate) </a:t>
            </a:r>
          </a:p>
          <a:p>
            <a:r>
              <a:rPr lang="en-US" dirty="0"/>
              <a:t>Knowledge Representation</a:t>
            </a:r>
          </a:p>
          <a:p>
            <a:pPr marL="0" indent="0">
              <a:buNone/>
            </a:pPr>
            <a:r>
              <a:rPr lang="en-US" sz="3000" dirty="0"/>
              <a:t>Practical coding (“data structures”)</a:t>
            </a:r>
          </a:p>
          <a:p>
            <a:r>
              <a:rPr lang="en-US" dirty="0"/>
              <a:t>Uncertainty </a:t>
            </a:r>
          </a:p>
          <a:p>
            <a:pPr marL="0" indent="0">
              <a:buNone/>
            </a:pPr>
            <a:r>
              <a:rPr lang="en-US" sz="3000" dirty="0"/>
              <a:t>To mirror the real world</a:t>
            </a:r>
          </a:p>
          <a:p>
            <a:r>
              <a:rPr lang="en-US" sz="1800" dirty="0">
                <a:solidFill>
                  <a:schemeClr val="bg1">
                    <a:lumMod val="75000"/>
                  </a:schemeClr>
                </a:solidFill>
              </a:rPr>
              <a:t>Machine Learning </a:t>
            </a:r>
          </a:p>
          <a:p>
            <a:r>
              <a:rPr lang="en-US" sz="1800" dirty="0">
                <a:solidFill>
                  <a:schemeClr val="bg1">
                    <a:lumMod val="75000"/>
                  </a:schemeClr>
                </a:solidFill>
              </a:rPr>
              <a:t>Reinforcement Learning </a:t>
            </a:r>
          </a:p>
          <a:p>
            <a:r>
              <a:rPr lang="en-US" sz="1800" dirty="0">
                <a:solidFill>
                  <a:schemeClr val="bg1">
                    <a:lumMod val="75000"/>
                  </a:schemeClr>
                </a:solidFill>
              </a:rPr>
              <a:t>Natural Language </a:t>
            </a:r>
          </a:p>
        </p:txBody>
      </p:sp>
      <p:sp>
        <p:nvSpPr>
          <p:cNvPr id="5" name="Title 4"/>
          <p:cNvSpPr>
            <a:spLocks noGrp="1"/>
          </p:cNvSpPr>
          <p:nvPr>
            <p:ph type="title"/>
          </p:nvPr>
        </p:nvSpPr>
        <p:spPr/>
        <p:txBody>
          <a:bodyPr>
            <a:normAutofit fontScale="90000"/>
          </a:bodyPr>
          <a:lstStyle/>
          <a:p>
            <a:r>
              <a:rPr lang="en-US" dirty="0"/>
              <a:t>Topics </a:t>
            </a:r>
            <a:r>
              <a:rPr lang="en-US" i="1" dirty="0" err="1"/>
              <a:t>ctd</a:t>
            </a:r>
            <a:r>
              <a:rPr lang="en-US" i="1" dirty="0"/>
              <a:t>.</a:t>
            </a:r>
            <a:endParaRPr lang="en-US" dirty="0"/>
          </a:p>
        </p:txBody>
      </p:sp>
      <p:sp>
        <p:nvSpPr>
          <p:cNvPr id="4" name="Slide Number Placeholder 3"/>
          <p:cNvSpPr>
            <a:spLocks noGrp="1"/>
          </p:cNvSpPr>
          <p:nvPr>
            <p:ph type="sldNum" sz="quarter" idx="12"/>
          </p:nvPr>
        </p:nvSpPr>
        <p:spPr/>
        <p:txBody>
          <a:bodyPr/>
          <a:lstStyle/>
          <a:p>
            <a:fld id="{CEF8ADD8-F654-435D-BF88-36F59A17820E}" type="slidenum">
              <a:rPr lang="en-US" smtClean="0"/>
              <a:pPr/>
              <a:t>14</a:t>
            </a:fld>
            <a:endParaRPr lang="en-US"/>
          </a:p>
        </p:txBody>
      </p:sp>
      <p:sp>
        <p:nvSpPr>
          <p:cNvPr id="7" name="Oval 6"/>
          <p:cNvSpPr/>
          <p:nvPr/>
        </p:nvSpPr>
        <p:spPr bwMode="auto">
          <a:xfrm>
            <a:off x="1041399" y="1422399"/>
            <a:ext cx="76200" cy="76200"/>
          </a:xfrm>
          <a:prstGeom prst="ellipse">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pic>
        <p:nvPicPr>
          <p:cNvPr id="4098" name="Picture 2" descr="Image result for planning A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124200"/>
            <a:ext cx="4879650" cy="3691462"/>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Predefined Process 1"/>
          <p:cNvSpPr/>
          <p:nvPr/>
        </p:nvSpPr>
        <p:spPr bwMode="auto">
          <a:xfrm rot="18579393">
            <a:off x="4233217" y="4263341"/>
            <a:ext cx="838200" cy="1295400"/>
          </a:xfrm>
          <a:prstGeom prst="flowChartPredefinedProcess">
            <a:avLst/>
          </a:prstGeom>
          <a:solidFill>
            <a:schemeClr val="bg1"/>
          </a:solid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no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3" name="Rectangle 2"/>
          <p:cNvSpPr/>
          <p:nvPr/>
        </p:nvSpPr>
        <p:spPr bwMode="auto">
          <a:xfrm rot="2501705">
            <a:off x="5460169" y="5194644"/>
            <a:ext cx="523201" cy="1083960"/>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8" name="Rectangle 7"/>
          <p:cNvSpPr/>
          <p:nvPr/>
        </p:nvSpPr>
        <p:spPr>
          <a:xfrm>
            <a:off x="7010400" y="5556760"/>
            <a:ext cx="1774917" cy="954107"/>
          </a:xfrm>
          <a:prstGeom prst="rect">
            <a:avLst/>
          </a:prstGeom>
        </p:spPr>
        <p:txBody>
          <a:bodyPr wrap="square">
            <a:spAutoFit/>
          </a:bodyPr>
          <a:lstStyle/>
          <a:p>
            <a:r>
              <a:rPr lang="en-US" sz="1400" dirty="0"/>
              <a:t>http://www.cs.colostate.edu/~cs540/spr2018/res_images/cs540logo.gif</a:t>
            </a:r>
          </a:p>
        </p:txBody>
      </p:sp>
    </p:spTree>
    <p:extLst>
      <p:ext uri="{BB962C8B-B14F-4D97-AF65-F5344CB8AC3E}">
        <p14:creationId xmlns:p14="http://schemas.microsoft.com/office/powerpoint/2010/main" val="3420590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Topics </a:t>
            </a:r>
            <a:r>
              <a:rPr lang="en-US" i="1" dirty="0" err="1"/>
              <a:t>ctd</a:t>
            </a:r>
            <a:r>
              <a:rPr lang="en-US" i="1" dirty="0"/>
              <a:t>.</a:t>
            </a:r>
            <a:endParaRPr lang="en-US" dirty="0"/>
          </a:p>
        </p:txBody>
      </p:sp>
      <p:sp>
        <p:nvSpPr>
          <p:cNvPr id="6" name="Content Placeholder 5"/>
          <p:cNvSpPr>
            <a:spLocks noGrp="1"/>
          </p:cNvSpPr>
          <p:nvPr>
            <p:ph idx="1"/>
          </p:nvPr>
        </p:nvSpPr>
        <p:spPr>
          <a:xfrm>
            <a:off x="956735" y="1320796"/>
            <a:ext cx="8229600" cy="5029200"/>
          </a:xfrm>
        </p:spPr>
        <p:txBody>
          <a:bodyPr>
            <a:normAutofit lnSpcReduction="10000"/>
          </a:bodyPr>
          <a:lstStyle/>
          <a:p>
            <a:r>
              <a:rPr lang="en-US" sz="1800" dirty="0">
                <a:solidFill>
                  <a:schemeClr val="bg1">
                    <a:lumMod val="75000"/>
                  </a:schemeClr>
                </a:solidFill>
              </a:rPr>
              <a:t>Searching for Solutions </a:t>
            </a:r>
          </a:p>
          <a:p>
            <a:r>
              <a:rPr lang="en-US" sz="1800" dirty="0">
                <a:solidFill>
                  <a:schemeClr val="bg1">
                    <a:lumMod val="75000"/>
                  </a:schemeClr>
                </a:solidFill>
              </a:rPr>
              <a:t>Constraint Satisfaction </a:t>
            </a:r>
          </a:p>
          <a:p>
            <a:r>
              <a:rPr lang="en-US" sz="1800" dirty="0">
                <a:solidFill>
                  <a:schemeClr val="bg1">
                    <a:lumMod val="75000"/>
                  </a:schemeClr>
                </a:solidFill>
              </a:rPr>
              <a:t>Reasoning in First-Order Logic </a:t>
            </a:r>
          </a:p>
          <a:p>
            <a:r>
              <a:rPr lang="en-US" sz="1800" dirty="0">
                <a:solidFill>
                  <a:schemeClr val="bg1">
                    <a:lumMod val="75000"/>
                  </a:schemeClr>
                </a:solidFill>
              </a:rPr>
              <a:t>Planning </a:t>
            </a:r>
          </a:p>
          <a:p>
            <a:r>
              <a:rPr lang="en-US" sz="1800" dirty="0">
                <a:solidFill>
                  <a:schemeClr val="bg1">
                    <a:lumMod val="75000"/>
                  </a:schemeClr>
                </a:solidFill>
              </a:rPr>
              <a:t>Knowledge Representation </a:t>
            </a:r>
          </a:p>
          <a:p>
            <a:r>
              <a:rPr lang="en-US" sz="1800" dirty="0">
                <a:solidFill>
                  <a:schemeClr val="bg1">
                    <a:lumMod val="75000"/>
                  </a:schemeClr>
                </a:solidFill>
              </a:rPr>
              <a:t>Uncertainty  </a:t>
            </a:r>
          </a:p>
          <a:p>
            <a:r>
              <a:rPr lang="en-US" dirty="0"/>
              <a:t>Machine Learning </a:t>
            </a:r>
          </a:p>
          <a:p>
            <a:pPr lvl="1"/>
            <a:r>
              <a:rPr lang="en-US" sz="2600" dirty="0"/>
              <a:t>Will review selected aspects (otherwise CS 767)</a:t>
            </a:r>
          </a:p>
          <a:p>
            <a:r>
              <a:rPr lang="en-US" dirty="0">
                <a:solidFill>
                  <a:schemeClr val="bg1">
                    <a:lumMod val="85000"/>
                  </a:schemeClr>
                </a:solidFill>
              </a:rPr>
              <a:t>Reinforcement Learning </a:t>
            </a:r>
          </a:p>
          <a:p>
            <a:pPr marL="0" indent="0">
              <a:buNone/>
            </a:pPr>
            <a:r>
              <a:rPr lang="en-US" sz="3000" dirty="0">
                <a:solidFill>
                  <a:schemeClr val="bg1">
                    <a:lumMod val="85000"/>
                  </a:schemeClr>
                </a:solidFill>
              </a:rPr>
              <a:t>Something beneficial found =&gt; hard code tendency</a:t>
            </a:r>
          </a:p>
          <a:p>
            <a:r>
              <a:rPr lang="en-US" dirty="0">
                <a:solidFill>
                  <a:schemeClr val="bg1">
                    <a:lumMod val="85000"/>
                  </a:schemeClr>
                </a:solidFill>
              </a:rPr>
              <a:t>Natural Language </a:t>
            </a:r>
          </a:p>
          <a:p>
            <a:pPr marL="0" indent="0">
              <a:buNone/>
            </a:pPr>
            <a:r>
              <a:rPr lang="en-US" sz="3000" dirty="0">
                <a:solidFill>
                  <a:schemeClr val="bg1">
                    <a:lumMod val="85000"/>
                  </a:schemeClr>
                </a:solidFill>
              </a:rPr>
              <a:t>Intertwined with our thinking</a:t>
            </a:r>
          </a:p>
        </p:txBody>
      </p:sp>
      <p:sp>
        <p:nvSpPr>
          <p:cNvPr id="4" name="Slide Number Placeholder 3"/>
          <p:cNvSpPr>
            <a:spLocks noGrp="1"/>
          </p:cNvSpPr>
          <p:nvPr>
            <p:ph type="sldNum" sz="quarter" idx="12"/>
          </p:nvPr>
        </p:nvSpPr>
        <p:spPr/>
        <p:txBody>
          <a:bodyPr/>
          <a:lstStyle/>
          <a:p>
            <a:fld id="{CEF8ADD8-F654-435D-BF88-36F59A17820E}" type="slidenum">
              <a:rPr lang="en-US" smtClean="0"/>
              <a:pPr/>
              <a:t>15</a:t>
            </a:fld>
            <a:endParaRPr lang="en-US"/>
          </a:p>
        </p:txBody>
      </p:sp>
      <p:sp>
        <p:nvSpPr>
          <p:cNvPr id="7" name="Oval 6"/>
          <p:cNvSpPr/>
          <p:nvPr/>
        </p:nvSpPr>
        <p:spPr bwMode="auto">
          <a:xfrm>
            <a:off x="1041399" y="1422399"/>
            <a:ext cx="76200" cy="76200"/>
          </a:xfrm>
          <a:prstGeom prst="ellipse">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442613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Content Placeholder 5"/>
          <p:cNvSpPr>
            <a:spLocks noGrp="1"/>
          </p:cNvSpPr>
          <p:nvPr>
            <p:ph idx="1"/>
          </p:nvPr>
        </p:nvSpPr>
        <p:spPr>
          <a:xfrm>
            <a:off x="956735" y="1320796"/>
            <a:ext cx="8229600" cy="5029200"/>
          </a:xfrm>
        </p:spPr>
        <p:txBody>
          <a:bodyPr>
            <a:normAutofit fontScale="92500" lnSpcReduction="10000"/>
          </a:bodyPr>
          <a:lstStyle/>
          <a:p>
            <a:r>
              <a:rPr lang="en-US" sz="1800" dirty="0">
                <a:solidFill>
                  <a:schemeClr val="bg1">
                    <a:lumMod val="75000"/>
                  </a:schemeClr>
                </a:solidFill>
              </a:rPr>
              <a:t>Searching for Solutions </a:t>
            </a:r>
          </a:p>
          <a:p>
            <a:r>
              <a:rPr lang="en-US" sz="1800" dirty="0">
                <a:solidFill>
                  <a:schemeClr val="bg1">
                    <a:lumMod val="75000"/>
                  </a:schemeClr>
                </a:solidFill>
              </a:rPr>
              <a:t>Constraint Satisfaction </a:t>
            </a:r>
          </a:p>
          <a:p>
            <a:r>
              <a:rPr lang="en-US" sz="1800" dirty="0">
                <a:solidFill>
                  <a:schemeClr val="bg1">
                    <a:lumMod val="75000"/>
                  </a:schemeClr>
                </a:solidFill>
              </a:rPr>
              <a:t>Reasoning in First-Order Logic </a:t>
            </a:r>
          </a:p>
          <a:p>
            <a:r>
              <a:rPr lang="en-US" sz="1800" dirty="0">
                <a:solidFill>
                  <a:schemeClr val="bg1">
                    <a:lumMod val="75000"/>
                  </a:schemeClr>
                </a:solidFill>
              </a:rPr>
              <a:t>Planning </a:t>
            </a:r>
          </a:p>
          <a:p>
            <a:r>
              <a:rPr lang="en-US" sz="1800" dirty="0">
                <a:solidFill>
                  <a:schemeClr val="bg1">
                    <a:lumMod val="75000"/>
                  </a:schemeClr>
                </a:solidFill>
              </a:rPr>
              <a:t>Knowledge Representation </a:t>
            </a:r>
          </a:p>
          <a:p>
            <a:r>
              <a:rPr lang="en-US" sz="1800" dirty="0">
                <a:solidFill>
                  <a:schemeClr val="bg1">
                    <a:lumMod val="75000"/>
                  </a:schemeClr>
                </a:solidFill>
              </a:rPr>
              <a:t>Uncertainty  </a:t>
            </a:r>
          </a:p>
          <a:p>
            <a:r>
              <a:rPr lang="en-US" dirty="0"/>
              <a:t>Machine Learning </a:t>
            </a:r>
          </a:p>
          <a:p>
            <a:pPr marL="0" indent="0">
              <a:buNone/>
            </a:pPr>
            <a:r>
              <a:rPr lang="en-US" sz="3000" dirty="0"/>
              <a:t>Will review basics (otherwise CS 767)</a:t>
            </a:r>
          </a:p>
          <a:p>
            <a:r>
              <a:rPr lang="en-US" dirty="0"/>
              <a:t>Reinforcement Learning </a:t>
            </a:r>
          </a:p>
          <a:p>
            <a:pPr marL="0" indent="0">
              <a:buNone/>
            </a:pPr>
            <a:r>
              <a:rPr lang="en-US" sz="3000" dirty="0"/>
              <a:t>Something beneficial found =&gt; code tendency</a:t>
            </a:r>
          </a:p>
          <a:p>
            <a:r>
              <a:rPr lang="en-US" dirty="0"/>
              <a:t>Natural Language </a:t>
            </a:r>
          </a:p>
          <a:p>
            <a:pPr marL="0" indent="0">
              <a:buNone/>
            </a:pPr>
            <a:r>
              <a:rPr lang="en-US" sz="3000" dirty="0"/>
              <a:t>Intertwined with our thinking</a:t>
            </a:r>
          </a:p>
        </p:txBody>
      </p:sp>
      <p:sp>
        <p:nvSpPr>
          <p:cNvPr id="4" name="Slide Number Placeholder 3"/>
          <p:cNvSpPr>
            <a:spLocks noGrp="1"/>
          </p:cNvSpPr>
          <p:nvPr>
            <p:ph type="sldNum" sz="quarter" idx="12"/>
          </p:nvPr>
        </p:nvSpPr>
        <p:spPr/>
        <p:txBody>
          <a:bodyPr/>
          <a:lstStyle/>
          <a:p>
            <a:fld id="{CEF8ADD8-F654-435D-BF88-36F59A17820E}" type="slidenum">
              <a:rPr lang="en-US" smtClean="0"/>
              <a:pPr/>
              <a:t>16</a:t>
            </a:fld>
            <a:endParaRPr lang="en-US"/>
          </a:p>
        </p:txBody>
      </p:sp>
      <p:sp>
        <p:nvSpPr>
          <p:cNvPr id="7" name="Oval 6"/>
          <p:cNvSpPr/>
          <p:nvPr/>
        </p:nvSpPr>
        <p:spPr bwMode="auto">
          <a:xfrm>
            <a:off x="1041399" y="1422399"/>
            <a:ext cx="76200" cy="76200"/>
          </a:xfrm>
          <a:prstGeom prst="ellipse">
            <a:avLst/>
          </a:prstGeom>
          <a:noFill/>
          <a:ln w="9525">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pic>
        <p:nvPicPr>
          <p:cNvPr id="6146" name="Picture 2" descr="Image result for Reinforcement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4166"/>
            <a:ext cx="6181725" cy="402063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85800" y="5992509"/>
            <a:ext cx="7315200" cy="738664"/>
          </a:xfrm>
          <a:prstGeom prst="rect">
            <a:avLst/>
          </a:prstGeom>
          <a:solidFill>
            <a:schemeClr val="bg1"/>
          </a:solidFill>
        </p:spPr>
        <p:txBody>
          <a:bodyPr wrap="square">
            <a:spAutoFit/>
          </a:bodyPr>
          <a:lstStyle/>
          <a:p>
            <a:r>
              <a:rPr lang="en-US" sz="1400" dirty="0"/>
              <a:t>https://www.google.com/url?sa=i&amp;source=images&amp;cd=&amp;cad=rja&amp;uact=8&amp;ved=2ahUKEwju_dzN09TfAhWJmuAKHda8AusQjRx6BAgBEAU&amp;url=https%3A%2F%2Fsimple.wikipedia.org%2Fwiki%2FReinforcement_learning&amp;psig=AOvVaw0RB2zNeLfQwDVzhrUZHgLR&amp;ust=1546709315132377</a:t>
            </a:r>
          </a:p>
        </p:txBody>
      </p:sp>
    </p:spTree>
    <p:extLst>
      <p:ext uri="{BB962C8B-B14F-4D97-AF65-F5344CB8AC3E}">
        <p14:creationId xmlns:p14="http://schemas.microsoft.com/office/powerpoint/2010/main" val="909581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09067"/>
            <a:ext cx="7620000" cy="705321"/>
          </a:xfrm>
        </p:spPr>
        <p:txBody>
          <a:bodyPr>
            <a:normAutofit fontScale="90000"/>
          </a:bodyPr>
          <a:lstStyle/>
          <a:p>
            <a:pPr lvl="0"/>
            <a:r>
              <a:rPr lang="en-US" dirty="0"/>
              <a:t>Agenda: Introduction and Agents</a:t>
            </a:r>
          </a:p>
        </p:txBody>
      </p:sp>
      <p:sp>
        <p:nvSpPr>
          <p:cNvPr id="9" name="AutoShape 5"/>
          <p:cNvSpPr>
            <a:spLocks noChangeArrowheads="1"/>
          </p:cNvSpPr>
          <p:nvPr/>
        </p:nvSpPr>
        <p:spPr bwMode="auto">
          <a:xfrm>
            <a:off x="2057400" y="4445000"/>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
        <p:nvSpPr>
          <p:cNvPr id="5" name="Slide Number Placeholder 4"/>
          <p:cNvSpPr>
            <a:spLocks noGrp="1"/>
          </p:cNvSpPr>
          <p:nvPr>
            <p:ph type="sldNum" sz="quarter" idx="12"/>
          </p:nvPr>
        </p:nvSpPr>
        <p:spPr>
          <a:xfrm>
            <a:off x="6553200" y="6537325"/>
            <a:ext cx="2133600" cy="244475"/>
          </a:xfrm>
        </p:spPr>
        <p:txBody>
          <a:bodyPr/>
          <a:lstStyle/>
          <a:p>
            <a:fld id="{CEF8ADD8-F654-435D-BF88-36F59A17820E}" type="slidenum">
              <a:rPr lang="en-US" smtClean="0"/>
              <a:pPr/>
              <a:t>17</a:t>
            </a:fld>
            <a:endParaRPr lang="en-US" dirty="0"/>
          </a:p>
        </p:txBody>
      </p:sp>
      <p:sp>
        <p:nvSpPr>
          <p:cNvPr id="7" name="Rectangle 4"/>
          <p:cNvSpPr txBox="1">
            <a:spLocks noChangeArrowheads="1"/>
          </p:cNvSpPr>
          <p:nvPr/>
        </p:nvSpPr>
        <p:spPr bwMode="auto">
          <a:xfrm>
            <a:off x="2844800" y="1736724"/>
            <a:ext cx="3098800" cy="3292476"/>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20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Introduction</a:t>
            </a:r>
          </a:p>
          <a:p>
            <a:pPr marL="609600" lvl="0" indent="-609600" eaLnBrk="0" fontAlgn="base" hangingPunct="0">
              <a:lnSpc>
                <a:spcPct val="20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Topics</a:t>
            </a:r>
          </a:p>
          <a:p>
            <a:pPr marL="609600" lvl="0" indent="-609600" eaLnBrk="0" fontAlgn="base" hangingPunct="0">
              <a:lnSpc>
                <a:spcPct val="200000"/>
              </a:lnSpc>
              <a:spcBef>
                <a:spcPct val="20000"/>
              </a:spcBef>
              <a:spcAft>
                <a:spcPct val="0"/>
              </a:spcAft>
              <a:buClr>
                <a:schemeClr val="tx2"/>
              </a:buClr>
              <a:buSzPct val="75000"/>
              <a:buFont typeface="Wingdings" pitchFamily="2" charset="2"/>
              <a:buAutoNum type="arabicPeriod"/>
              <a:defRPr/>
            </a:pPr>
            <a:r>
              <a:rPr lang="en-US" sz="3200" b="1" kern="0" dirty="0">
                <a:latin typeface="Arial Narrow" pitchFamily="34" charset="0"/>
              </a:rPr>
              <a:t>Agents</a:t>
            </a:r>
          </a:p>
        </p:txBody>
      </p:sp>
    </p:spTree>
    <p:extLst>
      <p:ext uri="{BB962C8B-B14F-4D97-AF65-F5344CB8AC3E}">
        <p14:creationId xmlns:p14="http://schemas.microsoft.com/office/powerpoint/2010/main" val="1684069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i="1" dirty="0"/>
              <a:t>Agents</a:t>
            </a:r>
            <a:r>
              <a:rPr lang="en-US" dirty="0"/>
              <a:t>: Definition and Example</a:t>
            </a:r>
          </a:p>
        </p:txBody>
      </p:sp>
      <p:sp>
        <p:nvSpPr>
          <p:cNvPr id="4" name="Slide Number Placeholder 3"/>
          <p:cNvSpPr>
            <a:spLocks noGrp="1"/>
          </p:cNvSpPr>
          <p:nvPr>
            <p:ph type="sldNum" sz="quarter" idx="12"/>
          </p:nvPr>
        </p:nvSpPr>
        <p:spPr/>
        <p:txBody>
          <a:bodyPr/>
          <a:lstStyle/>
          <a:p>
            <a:fld id="{CEF8ADD8-F654-435D-BF88-36F59A17820E}" type="slidenum">
              <a:rPr lang="en-US" smtClean="0"/>
              <a:pPr/>
              <a:t>18</a:t>
            </a:fld>
            <a:endParaRPr lang="en-US"/>
          </a:p>
        </p:txBody>
      </p:sp>
      <p:sp>
        <p:nvSpPr>
          <p:cNvPr id="6" name="TextBox 5"/>
          <p:cNvSpPr txBox="1"/>
          <p:nvPr/>
        </p:nvSpPr>
        <p:spPr>
          <a:xfrm>
            <a:off x="1009650" y="1371600"/>
            <a:ext cx="7124700" cy="3970318"/>
          </a:xfrm>
          <a:prstGeom prst="rect">
            <a:avLst/>
          </a:prstGeom>
          <a:noFill/>
        </p:spPr>
        <p:txBody>
          <a:bodyPr wrap="square" rtlCol="0">
            <a:spAutoFit/>
          </a:bodyPr>
          <a:lstStyle/>
          <a:p>
            <a:pPr algn="ctr"/>
            <a:r>
              <a:rPr lang="en-US" sz="3600" dirty="0">
                <a:latin typeface="Arial Narrow" pitchFamily="34" charset="0"/>
              </a:rPr>
              <a:t>A software entity </a:t>
            </a:r>
          </a:p>
          <a:p>
            <a:pPr algn="ctr"/>
            <a:r>
              <a:rPr lang="en-US" sz="3600" dirty="0">
                <a:latin typeface="Arial Narrow" pitchFamily="34" charset="0"/>
              </a:rPr>
              <a:t>with autonomy</a:t>
            </a:r>
          </a:p>
          <a:p>
            <a:pPr algn="ctr"/>
            <a:r>
              <a:rPr lang="en-US" sz="3600" dirty="0">
                <a:latin typeface="Arial Narrow" pitchFamily="34" charset="0"/>
              </a:rPr>
              <a:t>that causes actions.</a:t>
            </a:r>
          </a:p>
          <a:p>
            <a:pPr algn="ctr"/>
            <a:endParaRPr lang="en-US" sz="3600" dirty="0">
              <a:latin typeface="Arial Narrow" pitchFamily="34" charset="0"/>
            </a:endParaRPr>
          </a:p>
          <a:p>
            <a:r>
              <a:rPr lang="en-US" sz="3600" dirty="0">
                <a:latin typeface="Arial Narrow" pitchFamily="34" charset="0"/>
              </a:rPr>
              <a:t>Examples: </a:t>
            </a:r>
          </a:p>
          <a:p>
            <a:pPr marL="571500" indent="-571500">
              <a:buFont typeface="Arial" panose="020B0604020202020204" pitchFamily="34" charset="0"/>
              <a:buChar char="•"/>
            </a:pPr>
            <a:r>
              <a:rPr lang="en-US" sz="3600" dirty="0">
                <a:latin typeface="Arial Narrow" pitchFamily="34" charset="0"/>
              </a:rPr>
              <a:t>Automated adversary in a video game</a:t>
            </a:r>
          </a:p>
          <a:p>
            <a:pPr marL="571500" indent="-571500">
              <a:buFont typeface="Arial" panose="020B0604020202020204" pitchFamily="34" charset="0"/>
              <a:buChar char="•"/>
            </a:pPr>
            <a:r>
              <a:rPr lang="en-US" sz="3600" dirty="0">
                <a:latin typeface="Arial Narrow" pitchFamily="34" charset="0"/>
              </a:rPr>
              <a:t>Intelligent tutor</a:t>
            </a:r>
          </a:p>
        </p:txBody>
      </p:sp>
    </p:spTree>
    <p:extLst>
      <p:ext uri="{BB962C8B-B14F-4D97-AF65-F5344CB8AC3E}">
        <p14:creationId xmlns:p14="http://schemas.microsoft.com/office/powerpoint/2010/main" val="3511385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Wumpus</a:t>
            </a:r>
            <a:r>
              <a:rPr lang="en-US" dirty="0"/>
              <a:t> World (R&amp;N)</a:t>
            </a:r>
          </a:p>
        </p:txBody>
      </p:sp>
      <p:sp>
        <p:nvSpPr>
          <p:cNvPr id="3" name="Slide Number Placeholder 2"/>
          <p:cNvSpPr>
            <a:spLocks noGrp="1"/>
          </p:cNvSpPr>
          <p:nvPr>
            <p:ph type="sldNum" sz="quarter" idx="12"/>
          </p:nvPr>
        </p:nvSpPr>
        <p:spPr/>
        <p:txBody>
          <a:bodyPr/>
          <a:lstStyle/>
          <a:p>
            <a:fld id="{CEF8ADD8-F654-435D-BF88-36F59A17820E}" type="slidenum">
              <a:rPr lang="en-US" smtClean="0"/>
              <a:pPr/>
              <a:t>19</a:t>
            </a:fld>
            <a:endParaRPr lang="en-US"/>
          </a:p>
        </p:txBody>
      </p:sp>
      <p:pic>
        <p:nvPicPr>
          <p:cNvPr id="4" name="Picture 3"/>
          <p:cNvPicPr>
            <a:picLocks noChangeAspect="1"/>
          </p:cNvPicPr>
          <p:nvPr/>
        </p:nvPicPr>
        <p:blipFill>
          <a:blip r:embed="rId3"/>
          <a:stretch>
            <a:fillRect/>
          </a:stretch>
        </p:blipFill>
        <p:spPr>
          <a:xfrm>
            <a:off x="1943100" y="1236844"/>
            <a:ext cx="5257800" cy="5240156"/>
          </a:xfrm>
          <a:prstGeom prst="rect">
            <a:avLst/>
          </a:prstGeom>
        </p:spPr>
      </p:pic>
      <p:sp>
        <p:nvSpPr>
          <p:cNvPr id="5" name="Oval 4"/>
          <p:cNvSpPr/>
          <p:nvPr/>
        </p:nvSpPr>
        <p:spPr bwMode="auto">
          <a:xfrm>
            <a:off x="1943100" y="5105400"/>
            <a:ext cx="1257300" cy="1616075"/>
          </a:xfrm>
          <a:prstGeom prst="ellipse">
            <a:avLst/>
          </a:prstGeom>
          <a:noFill/>
          <a:ln w="41275">
            <a:solidFill>
              <a:srgbClr val="FF0000"/>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4237948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eaLnBrk="1" hangingPunct="1"/>
            <a:r>
              <a:rPr lang="en-US" dirty="0"/>
              <a:t>Class Learning Objectives</a:t>
            </a:r>
          </a:p>
        </p:txBody>
      </p:sp>
      <p:sp>
        <p:nvSpPr>
          <p:cNvPr id="4099" name="Rectangle 3"/>
          <p:cNvSpPr>
            <a:spLocks noGrp="1" noChangeArrowheads="1"/>
          </p:cNvSpPr>
          <p:nvPr>
            <p:ph type="body" idx="1"/>
          </p:nvPr>
        </p:nvSpPr>
        <p:spPr>
          <a:xfrm>
            <a:off x="2209800" y="1676400"/>
            <a:ext cx="4724400" cy="2286000"/>
          </a:xfrm>
        </p:spPr>
        <p:txBody>
          <a:bodyPr>
            <a:normAutofit/>
          </a:bodyPr>
          <a:lstStyle/>
          <a:p>
            <a:pPr eaLnBrk="0" fontAlgn="base" hangingPunct="0">
              <a:lnSpc>
                <a:spcPct val="200000"/>
              </a:lnSpc>
              <a:spcAft>
                <a:spcPct val="0"/>
              </a:spcAft>
              <a:buClr>
                <a:schemeClr val="tx2"/>
              </a:buClr>
              <a:buSzPct val="75000"/>
              <a:defRPr/>
            </a:pPr>
            <a:r>
              <a:rPr lang="en-US" kern="0" dirty="0"/>
              <a:t>Understand objectives of AI</a:t>
            </a:r>
          </a:p>
          <a:p>
            <a:pPr eaLnBrk="0" fontAlgn="base" hangingPunct="0">
              <a:lnSpc>
                <a:spcPct val="200000"/>
              </a:lnSpc>
              <a:spcAft>
                <a:spcPct val="0"/>
              </a:spcAft>
              <a:buClr>
                <a:schemeClr val="tx2"/>
              </a:buClr>
              <a:buSzPct val="75000"/>
              <a:defRPr/>
            </a:pPr>
            <a:r>
              <a:rPr lang="en-US" kern="0" dirty="0"/>
              <a:t>Apply </a:t>
            </a:r>
            <a:r>
              <a:rPr lang="en-US" i="1" kern="0" dirty="0"/>
              <a:t>agent</a:t>
            </a:r>
            <a:r>
              <a:rPr lang="en-US" kern="0" dirty="0"/>
              <a:t>s</a:t>
            </a:r>
            <a:endParaRPr lang="en-US" dirty="0"/>
          </a:p>
        </p:txBody>
      </p:sp>
      <p:sp>
        <p:nvSpPr>
          <p:cNvPr id="7" name="Slide Number Placeholder 5"/>
          <p:cNvSpPr>
            <a:spLocks noGrp="1"/>
          </p:cNvSpPr>
          <p:nvPr>
            <p:ph type="sldNum" sz="quarter" idx="12"/>
          </p:nvPr>
        </p:nvSpPr>
        <p:spPr>
          <a:xfrm>
            <a:off x="6553200" y="6477000"/>
            <a:ext cx="2133600" cy="244475"/>
          </a:xfrm>
        </p:spPr>
        <p:txBody>
          <a:bodyPr/>
          <a:lstStyle/>
          <a:p>
            <a:fld id="{CEF8ADD8-F654-435D-BF88-36F59A17820E}" type="slidenum">
              <a:rPr lang="en-US" smtClean="0"/>
              <a:pPr/>
              <a:t>2</a:t>
            </a:fld>
            <a:endParaRPr lang="en-US" dirty="0"/>
          </a:p>
        </p:txBody>
      </p:sp>
    </p:spTree>
    <p:extLst>
      <p:ext uri="{BB962C8B-B14F-4D97-AF65-F5344CB8AC3E}">
        <p14:creationId xmlns:p14="http://schemas.microsoft.com/office/powerpoint/2010/main" val="2244576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r>
              <a:rPr lang="en-US" dirty="0"/>
              <a:t>Simplest Agent Example (R&amp;N):</a:t>
            </a:r>
            <a:br>
              <a:rPr lang="en-US" dirty="0"/>
            </a:br>
            <a:r>
              <a:rPr lang="en-US" dirty="0"/>
              <a:t>Vacuum World</a:t>
            </a:r>
          </a:p>
        </p:txBody>
      </p:sp>
      <p:sp>
        <p:nvSpPr>
          <p:cNvPr id="3" name="Slide Number Placeholder 2"/>
          <p:cNvSpPr>
            <a:spLocks noGrp="1"/>
          </p:cNvSpPr>
          <p:nvPr>
            <p:ph type="sldNum" sz="quarter" idx="12"/>
          </p:nvPr>
        </p:nvSpPr>
        <p:spPr/>
        <p:txBody>
          <a:bodyPr/>
          <a:lstStyle/>
          <a:p>
            <a:fld id="{CEF8ADD8-F654-435D-BF88-36F59A17820E}" type="slidenum">
              <a:rPr lang="en-US" smtClean="0"/>
              <a:pPr/>
              <a:t>20</a:t>
            </a:fld>
            <a:endParaRPr lang="en-US"/>
          </a:p>
        </p:txBody>
      </p:sp>
      <p:pic>
        <p:nvPicPr>
          <p:cNvPr id="4" name="Picture 3"/>
          <p:cNvPicPr>
            <a:picLocks noChangeAspect="1"/>
          </p:cNvPicPr>
          <p:nvPr/>
        </p:nvPicPr>
        <p:blipFill>
          <a:blip r:embed="rId3"/>
          <a:stretch>
            <a:fillRect/>
          </a:stretch>
        </p:blipFill>
        <p:spPr>
          <a:xfrm>
            <a:off x="2295525" y="2514600"/>
            <a:ext cx="4257675" cy="2162175"/>
          </a:xfrm>
          <a:prstGeom prst="rect">
            <a:avLst/>
          </a:prstGeom>
        </p:spPr>
      </p:pic>
    </p:spTree>
    <p:extLst>
      <p:ext uri="{BB962C8B-B14F-4D97-AF65-F5344CB8AC3E}">
        <p14:creationId xmlns:p14="http://schemas.microsoft.com/office/powerpoint/2010/main" val="3978758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Agents: Architecture</a:t>
            </a:r>
          </a:p>
        </p:txBody>
      </p:sp>
      <p:sp>
        <p:nvSpPr>
          <p:cNvPr id="3" name="Slide Number Placeholder 2"/>
          <p:cNvSpPr>
            <a:spLocks noGrp="1"/>
          </p:cNvSpPr>
          <p:nvPr>
            <p:ph type="sldNum" sz="quarter" idx="12"/>
          </p:nvPr>
        </p:nvSpPr>
        <p:spPr/>
        <p:txBody>
          <a:bodyPr/>
          <a:lstStyle/>
          <a:p>
            <a:fld id="{CEF8ADD8-F654-435D-BF88-36F59A17820E}" type="slidenum">
              <a:rPr lang="en-US" smtClean="0"/>
              <a:pPr/>
              <a:t>21</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52599"/>
            <a:ext cx="7162800" cy="4423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724400" y="6476999"/>
            <a:ext cx="3581400" cy="276999"/>
          </a:xfrm>
          <a:prstGeom prst="rect">
            <a:avLst/>
          </a:prstGeom>
          <a:noFill/>
        </p:spPr>
        <p:txBody>
          <a:bodyPr wrap="square" rtlCol="0">
            <a:spAutoFit/>
          </a:bodyPr>
          <a:lstStyle/>
          <a:p>
            <a:pPr algn="r"/>
            <a:r>
              <a:rPr lang="en-US" sz="1200" dirty="0">
                <a:latin typeface="Arial Narrow" pitchFamily="34" charset="0"/>
              </a:rPr>
              <a:t>Source: </a:t>
            </a:r>
            <a:r>
              <a:rPr lang="en-US" sz="1200" dirty="0" err="1">
                <a:latin typeface="Arial Narrow" pitchFamily="34" charset="0"/>
              </a:rPr>
              <a:t>Russel</a:t>
            </a:r>
            <a:r>
              <a:rPr lang="en-US" sz="1200" dirty="0">
                <a:latin typeface="Arial Narrow" pitchFamily="34" charset="0"/>
              </a:rPr>
              <a:t> &amp; </a:t>
            </a:r>
            <a:r>
              <a:rPr lang="en-US" sz="1200" dirty="0" err="1">
                <a:latin typeface="Arial Narrow" pitchFamily="34" charset="0"/>
              </a:rPr>
              <a:t>Norvig</a:t>
            </a:r>
            <a:endParaRPr lang="en-US" sz="1200" dirty="0">
              <a:latin typeface="Arial Narrow" pitchFamily="34" charset="0"/>
            </a:endParaRPr>
          </a:p>
        </p:txBody>
      </p:sp>
      <p:pic>
        <p:nvPicPr>
          <p:cNvPr id="4" name="Picture 3"/>
          <p:cNvPicPr>
            <a:picLocks noChangeAspect="1"/>
          </p:cNvPicPr>
          <p:nvPr/>
        </p:nvPicPr>
        <p:blipFill>
          <a:blip r:embed="rId4"/>
          <a:stretch>
            <a:fillRect/>
          </a:stretch>
        </p:blipFill>
        <p:spPr>
          <a:xfrm>
            <a:off x="5257800" y="2497616"/>
            <a:ext cx="1371600" cy="1466850"/>
          </a:xfrm>
          <a:prstGeom prst="rect">
            <a:avLst/>
          </a:prstGeom>
        </p:spPr>
      </p:pic>
      <p:sp>
        <p:nvSpPr>
          <p:cNvPr id="7" name="Rectangle 6"/>
          <p:cNvSpPr/>
          <p:nvPr/>
        </p:nvSpPr>
        <p:spPr bwMode="auto">
          <a:xfrm>
            <a:off x="609600" y="2895600"/>
            <a:ext cx="4724400" cy="3581399"/>
          </a:xfrm>
          <a:prstGeom prst="rect">
            <a:avLst/>
          </a:prstGeom>
          <a:solidFill>
            <a:schemeClr val="bg1"/>
          </a:solidFill>
          <a:ln w="9525">
            <a:no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9" name="Rectangle 8"/>
          <p:cNvSpPr/>
          <p:nvPr/>
        </p:nvSpPr>
        <p:spPr bwMode="auto">
          <a:xfrm>
            <a:off x="4419600" y="5486400"/>
            <a:ext cx="3886200" cy="762000"/>
          </a:xfrm>
          <a:prstGeom prst="rect">
            <a:avLst/>
          </a:prstGeom>
          <a:solidFill>
            <a:schemeClr val="bg1"/>
          </a:solidFill>
          <a:ln w="9525">
            <a:noFill/>
            <a:miter lim="800000"/>
            <a:headEnd/>
            <a:tailEnd/>
          </a:ln>
          <a:effectLst/>
        </p:spPr>
        <p:txBody>
          <a:bodyPr vert="horz" wrap="squar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553036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Agents: Architecture</a:t>
            </a:r>
          </a:p>
        </p:txBody>
      </p:sp>
      <p:sp>
        <p:nvSpPr>
          <p:cNvPr id="3" name="Slide Number Placeholder 2"/>
          <p:cNvSpPr>
            <a:spLocks noGrp="1"/>
          </p:cNvSpPr>
          <p:nvPr>
            <p:ph type="sldNum" sz="quarter" idx="12"/>
          </p:nvPr>
        </p:nvSpPr>
        <p:spPr/>
        <p:txBody>
          <a:bodyPr/>
          <a:lstStyle/>
          <a:p>
            <a:fld id="{CEF8ADD8-F654-435D-BF88-36F59A17820E}" type="slidenum">
              <a:rPr lang="en-US" smtClean="0"/>
              <a:pPr/>
              <a:t>22</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52599"/>
            <a:ext cx="7162800" cy="4423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724400" y="6476999"/>
            <a:ext cx="3581400" cy="276999"/>
          </a:xfrm>
          <a:prstGeom prst="rect">
            <a:avLst/>
          </a:prstGeom>
          <a:noFill/>
        </p:spPr>
        <p:txBody>
          <a:bodyPr wrap="square" rtlCol="0">
            <a:spAutoFit/>
          </a:bodyPr>
          <a:lstStyle/>
          <a:p>
            <a:pPr algn="r"/>
            <a:r>
              <a:rPr lang="en-US" sz="1200" dirty="0">
                <a:latin typeface="Arial Narrow" pitchFamily="34" charset="0"/>
              </a:rPr>
              <a:t>Source: </a:t>
            </a:r>
            <a:r>
              <a:rPr lang="en-US" sz="1200" dirty="0" err="1">
                <a:latin typeface="Arial Narrow" pitchFamily="34" charset="0"/>
              </a:rPr>
              <a:t>Russel</a:t>
            </a:r>
            <a:r>
              <a:rPr lang="en-US" sz="1200" dirty="0">
                <a:latin typeface="Arial Narrow" pitchFamily="34" charset="0"/>
              </a:rPr>
              <a:t> &amp; </a:t>
            </a:r>
            <a:r>
              <a:rPr lang="en-US" sz="1200" dirty="0" err="1">
                <a:latin typeface="Arial Narrow" pitchFamily="34" charset="0"/>
              </a:rPr>
              <a:t>Norvig</a:t>
            </a:r>
            <a:endParaRPr lang="en-US" sz="1200" dirty="0">
              <a:latin typeface="Arial Narrow" pitchFamily="34" charset="0"/>
            </a:endParaRPr>
          </a:p>
        </p:txBody>
      </p:sp>
      <p:pic>
        <p:nvPicPr>
          <p:cNvPr id="4" name="Picture 3"/>
          <p:cNvPicPr>
            <a:picLocks noChangeAspect="1"/>
          </p:cNvPicPr>
          <p:nvPr/>
        </p:nvPicPr>
        <p:blipFill>
          <a:blip r:embed="rId4"/>
          <a:stretch>
            <a:fillRect/>
          </a:stretch>
        </p:blipFill>
        <p:spPr>
          <a:xfrm>
            <a:off x="5206539" y="2497616"/>
            <a:ext cx="1371600" cy="1466850"/>
          </a:xfrm>
          <a:prstGeom prst="rect">
            <a:avLst/>
          </a:prstGeom>
        </p:spPr>
      </p:pic>
      <p:pic>
        <p:nvPicPr>
          <p:cNvPr id="6" name="Picture 5"/>
          <p:cNvPicPr>
            <a:picLocks noChangeAspect="1"/>
          </p:cNvPicPr>
          <p:nvPr/>
        </p:nvPicPr>
        <p:blipFill rotWithShape="1">
          <a:blip r:embed="rId5"/>
          <a:srcRect b="9159"/>
          <a:stretch/>
        </p:blipFill>
        <p:spPr>
          <a:xfrm>
            <a:off x="5444664" y="4397852"/>
            <a:ext cx="895350" cy="1012348"/>
          </a:xfrm>
          <a:prstGeom prst="rect">
            <a:avLst/>
          </a:prstGeom>
        </p:spPr>
      </p:pic>
      <p:sp>
        <p:nvSpPr>
          <p:cNvPr id="7" name="TextBox 6">
            <a:extLst>
              <a:ext uri="{FF2B5EF4-FFF2-40B4-BE49-F238E27FC236}">
                <a16:creationId xmlns:a16="http://schemas.microsoft.com/office/drawing/2014/main" id="{D629D5BE-2558-4D3D-BAE1-A5050ABB8623}"/>
              </a:ext>
            </a:extLst>
          </p:cNvPr>
          <p:cNvSpPr txBox="1"/>
          <p:nvPr/>
        </p:nvSpPr>
        <p:spPr>
          <a:xfrm>
            <a:off x="6248400" y="6215388"/>
            <a:ext cx="2514600" cy="523220"/>
          </a:xfrm>
          <a:prstGeom prst="rect">
            <a:avLst/>
          </a:prstGeom>
          <a:solidFill>
            <a:schemeClr val="bg1"/>
          </a:solidFill>
        </p:spPr>
        <p:txBody>
          <a:bodyPr wrap="square" rtlCol="0">
            <a:spAutoFit/>
          </a:bodyPr>
          <a:lstStyle/>
          <a:p>
            <a:r>
              <a:rPr lang="en-US" sz="2800" dirty="0">
                <a:latin typeface="Arial Narrow" pitchFamily="34" charset="0"/>
              </a:rPr>
              <a:t>Return to later</a:t>
            </a:r>
          </a:p>
        </p:txBody>
      </p:sp>
    </p:spTree>
    <p:extLst>
      <p:ext uri="{BB962C8B-B14F-4D97-AF65-F5344CB8AC3E}">
        <p14:creationId xmlns:p14="http://schemas.microsoft.com/office/powerpoint/2010/main" val="240109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Applying </a:t>
            </a:r>
            <a:r>
              <a:rPr lang="en-US" i="1" dirty="0"/>
              <a:t>Rules</a:t>
            </a:r>
          </a:p>
        </p:txBody>
      </p:sp>
      <p:sp>
        <p:nvSpPr>
          <p:cNvPr id="3" name="Slide Number Placeholder 2"/>
          <p:cNvSpPr>
            <a:spLocks noGrp="1"/>
          </p:cNvSpPr>
          <p:nvPr>
            <p:ph type="sldNum" sz="quarter" idx="12"/>
          </p:nvPr>
        </p:nvSpPr>
        <p:spPr/>
        <p:txBody>
          <a:bodyPr/>
          <a:lstStyle/>
          <a:p>
            <a:fld id="{CEF8ADD8-F654-435D-BF88-36F59A17820E}" type="slidenum">
              <a:rPr lang="en-US" smtClean="0"/>
              <a:pPr/>
              <a:t>23</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47800"/>
            <a:ext cx="743712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553200" y="6476999"/>
            <a:ext cx="1752600" cy="276999"/>
          </a:xfrm>
          <a:prstGeom prst="rect">
            <a:avLst/>
          </a:prstGeom>
          <a:noFill/>
        </p:spPr>
        <p:txBody>
          <a:bodyPr wrap="square" rtlCol="0">
            <a:spAutoFit/>
          </a:bodyPr>
          <a:lstStyle/>
          <a:p>
            <a:pPr algn="r"/>
            <a:r>
              <a:rPr lang="en-US" sz="1200" dirty="0">
                <a:latin typeface="Arial Narrow" pitchFamily="34" charset="0"/>
              </a:rPr>
              <a:t>Source: </a:t>
            </a:r>
            <a:r>
              <a:rPr lang="en-US" sz="1200" dirty="0" err="1">
                <a:latin typeface="Arial Narrow" pitchFamily="34" charset="0"/>
              </a:rPr>
              <a:t>Russel</a:t>
            </a:r>
            <a:r>
              <a:rPr lang="en-US" sz="1200" dirty="0">
                <a:latin typeface="Arial Narrow" pitchFamily="34" charset="0"/>
              </a:rPr>
              <a:t> &amp; </a:t>
            </a:r>
            <a:r>
              <a:rPr lang="en-US" sz="1200" dirty="0" err="1">
                <a:latin typeface="Arial Narrow" pitchFamily="34" charset="0"/>
              </a:rPr>
              <a:t>Norvig</a:t>
            </a:r>
            <a:endParaRPr lang="en-US" sz="1200" dirty="0">
              <a:latin typeface="Arial Narrow" pitchFamily="34" charset="0"/>
            </a:endParaRPr>
          </a:p>
        </p:txBody>
      </p:sp>
    </p:spTree>
    <p:extLst>
      <p:ext uri="{BB962C8B-B14F-4D97-AF65-F5344CB8AC3E}">
        <p14:creationId xmlns:p14="http://schemas.microsoft.com/office/powerpoint/2010/main" val="2215555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dirty="0"/>
              <a:t>Example of </a:t>
            </a:r>
            <a:r>
              <a:rPr lang="en-US" i="1" dirty="0"/>
              <a:t>Select an action</a:t>
            </a:r>
            <a:br>
              <a:rPr lang="en-US" i="1" dirty="0"/>
            </a:br>
            <a:endParaRPr lang="en-US" dirty="0"/>
          </a:p>
        </p:txBody>
      </p:sp>
      <p:sp>
        <p:nvSpPr>
          <p:cNvPr id="3" name="Slide Number Placeholder 2"/>
          <p:cNvSpPr>
            <a:spLocks noGrp="1"/>
          </p:cNvSpPr>
          <p:nvPr>
            <p:ph type="sldNum" sz="quarter" idx="12"/>
          </p:nvPr>
        </p:nvSpPr>
        <p:spPr/>
        <p:txBody>
          <a:bodyPr/>
          <a:lstStyle/>
          <a:p>
            <a:fld id="{CEF8ADD8-F654-435D-BF88-36F59A17820E}" type="slidenum">
              <a:rPr lang="en-US" smtClean="0"/>
              <a:pPr/>
              <a:t>24</a:t>
            </a:fld>
            <a:endParaRPr lang="en-US"/>
          </a:p>
        </p:txBody>
      </p:sp>
      <p:pic>
        <p:nvPicPr>
          <p:cNvPr id="4" name="Picture 3"/>
          <p:cNvPicPr>
            <a:picLocks noChangeAspect="1"/>
          </p:cNvPicPr>
          <p:nvPr/>
        </p:nvPicPr>
        <p:blipFill>
          <a:blip r:embed="rId3"/>
          <a:stretch>
            <a:fillRect/>
          </a:stretch>
        </p:blipFill>
        <p:spPr>
          <a:xfrm>
            <a:off x="631086" y="1214438"/>
            <a:ext cx="7881828" cy="5262562"/>
          </a:xfrm>
          <a:prstGeom prst="rect">
            <a:avLst/>
          </a:prstGeom>
        </p:spPr>
      </p:pic>
      <p:sp>
        <p:nvSpPr>
          <p:cNvPr id="5" name="Rectangle 4"/>
          <p:cNvSpPr/>
          <p:nvPr/>
        </p:nvSpPr>
        <p:spPr>
          <a:xfrm>
            <a:off x="5562600" y="1600200"/>
            <a:ext cx="3429000" cy="646331"/>
          </a:xfrm>
          <a:prstGeom prst="rect">
            <a:avLst/>
          </a:prstGeom>
        </p:spPr>
        <p:txBody>
          <a:bodyPr wrap="square">
            <a:spAutoFit/>
          </a:bodyPr>
          <a:lstStyle/>
          <a:p>
            <a:r>
              <a:rPr lang="en-US" dirty="0">
                <a:latin typeface="Arial Narrow" pitchFamily="34" charset="0"/>
                <a:hlinkClick r:id="rId4"/>
              </a:rPr>
              <a:t>http://www.geog.leeds.ac.uk/courses/other/crime/abm/example/index.html</a:t>
            </a:r>
            <a:r>
              <a:rPr lang="en-US" dirty="0">
                <a:latin typeface="Arial Narrow" pitchFamily="34" charset="0"/>
              </a:rPr>
              <a:t> </a:t>
            </a:r>
          </a:p>
        </p:txBody>
      </p:sp>
      <p:sp>
        <p:nvSpPr>
          <p:cNvPr id="6" name="TextBox 5"/>
          <p:cNvSpPr txBox="1"/>
          <p:nvPr/>
        </p:nvSpPr>
        <p:spPr>
          <a:xfrm>
            <a:off x="6553200" y="6476999"/>
            <a:ext cx="1752600" cy="276999"/>
          </a:xfrm>
          <a:prstGeom prst="rect">
            <a:avLst/>
          </a:prstGeom>
          <a:noFill/>
        </p:spPr>
        <p:txBody>
          <a:bodyPr wrap="square" rtlCol="0">
            <a:spAutoFit/>
          </a:bodyPr>
          <a:lstStyle/>
          <a:p>
            <a:pPr algn="r"/>
            <a:r>
              <a:rPr lang="en-US" sz="1200" dirty="0">
                <a:latin typeface="Arial Narrow" pitchFamily="34" charset="0"/>
              </a:rPr>
              <a:t>Source: </a:t>
            </a:r>
            <a:r>
              <a:rPr lang="en-US" sz="1200" dirty="0" err="1">
                <a:latin typeface="Arial Narrow" pitchFamily="34" charset="0"/>
              </a:rPr>
              <a:t>Russel</a:t>
            </a:r>
            <a:r>
              <a:rPr lang="en-US" sz="1200" dirty="0">
                <a:latin typeface="Arial Narrow" pitchFamily="34" charset="0"/>
              </a:rPr>
              <a:t> &amp; </a:t>
            </a:r>
            <a:r>
              <a:rPr lang="en-US" sz="1200" dirty="0" err="1">
                <a:latin typeface="Arial Narrow" pitchFamily="34" charset="0"/>
              </a:rPr>
              <a:t>Norvig</a:t>
            </a:r>
            <a:endParaRPr lang="en-US" sz="1200" dirty="0">
              <a:latin typeface="Arial Narrow" pitchFamily="34" charset="0"/>
            </a:endParaRPr>
          </a:p>
        </p:txBody>
      </p:sp>
    </p:spTree>
    <p:extLst>
      <p:ext uri="{BB962C8B-B14F-4D97-AF65-F5344CB8AC3E}">
        <p14:creationId xmlns:p14="http://schemas.microsoft.com/office/powerpoint/2010/main" val="1026863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i="1" dirty="0" err="1"/>
              <a:t>Percept</a:t>
            </a:r>
            <a:r>
              <a:rPr lang="en-US" i="1" dirty="0" err="1">
                <a:sym typeface="Wingdings" panose="05000000000000000000" pitchFamily="2" charset="2"/>
              </a:rPr>
              <a:t>Action</a:t>
            </a:r>
            <a:r>
              <a:rPr lang="en-US" dirty="0">
                <a:sym typeface="Wingdings" panose="05000000000000000000" pitchFamily="2" charset="2"/>
              </a:rPr>
              <a:t> for </a:t>
            </a:r>
            <a:r>
              <a:rPr lang="en-US" i="1" dirty="0">
                <a:sym typeface="Wingdings" panose="05000000000000000000" pitchFamily="2" charset="2"/>
              </a:rPr>
              <a:t>Vacuum World</a:t>
            </a:r>
            <a:endParaRPr lang="en-US" i="1" dirty="0"/>
          </a:p>
        </p:txBody>
      </p:sp>
      <p:sp>
        <p:nvSpPr>
          <p:cNvPr id="4" name="Slide Number Placeholder 3"/>
          <p:cNvSpPr>
            <a:spLocks noGrp="1"/>
          </p:cNvSpPr>
          <p:nvPr>
            <p:ph type="sldNum" sz="quarter" idx="12"/>
          </p:nvPr>
        </p:nvSpPr>
        <p:spPr/>
        <p:txBody>
          <a:bodyPr/>
          <a:lstStyle/>
          <a:p>
            <a:fld id="{CEF8ADD8-F654-435D-BF88-36F59A17820E}" type="slidenum">
              <a:rPr lang="en-US" smtClean="0"/>
              <a:pPr/>
              <a:t>25</a:t>
            </a:fld>
            <a:endParaRPr lang="en-US"/>
          </a:p>
        </p:txBody>
      </p:sp>
      <p:grpSp>
        <p:nvGrpSpPr>
          <p:cNvPr id="8" name="Group 7"/>
          <p:cNvGrpSpPr/>
          <p:nvPr/>
        </p:nvGrpSpPr>
        <p:grpSpPr>
          <a:xfrm>
            <a:off x="1371600" y="1371600"/>
            <a:ext cx="6832599" cy="5105400"/>
            <a:chOff x="482601" y="1219200"/>
            <a:chExt cx="5420679" cy="3568700"/>
          </a:xfrm>
        </p:grpSpPr>
        <p:pic>
          <p:nvPicPr>
            <p:cNvPr id="6" name="Picture 5"/>
            <p:cNvPicPr>
              <a:picLocks noChangeAspect="1"/>
            </p:cNvPicPr>
            <p:nvPr/>
          </p:nvPicPr>
          <p:blipFill rotWithShape="1">
            <a:blip r:embed="rId3"/>
            <a:srcRect r="51180"/>
            <a:stretch/>
          </p:blipFill>
          <p:spPr>
            <a:xfrm>
              <a:off x="482601" y="1219200"/>
              <a:ext cx="3632200" cy="3567113"/>
            </a:xfrm>
            <a:prstGeom prst="rect">
              <a:avLst/>
            </a:prstGeom>
          </p:spPr>
        </p:pic>
        <p:pic>
          <p:nvPicPr>
            <p:cNvPr id="7" name="Picture 6"/>
            <p:cNvPicPr>
              <a:picLocks noChangeAspect="1"/>
            </p:cNvPicPr>
            <p:nvPr/>
          </p:nvPicPr>
          <p:blipFill rotWithShape="1">
            <a:blip r:embed="rId3"/>
            <a:srcRect l="77498"/>
            <a:stretch/>
          </p:blipFill>
          <p:spPr>
            <a:xfrm>
              <a:off x="4229101" y="1220787"/>
              <a:ext cx="1674179" cy="3567113"/>
            </a:xfrm>
            <a:prstGeom prst="rect">
              <a:avLst/>
            </a:prstGeom>
          </p:spPr>
        </p:pic>
      </p:grpSp>
      <p:sp>
        <p:nvSpPr>
          <p:cNvPr id="9" name="TextBox 8"/>
          <p:cNvSpPr txBox="1"/>
          <p:nvPr/>
        </p:nvSpPr>
        <p:spPr>
          <a:xfrm>
            <a:off x="6553200" y="6476999"/>
            <a:ext cx="1752600" cy="276999"/>
          </a:xfrm>
          <a:prstGeom prst="rect">
            <a:avLst/>
          </a:prstGeom>
          <a:noFill/>
        </p:spPr>
        <p:txBody>
          <a:bodyPr wrap="square" rtlCol="0">
            <a:spAutoFit/>
          </a:bodyPr>
          <a:lstStyle/>
          <a:p>
            <a:pPr algn="r"/>
            <a:r>
              <a:rPr lang="en-US" sz="1200" dirty="0">
                <a:latin typeface="Arial Narrow" pitchFamily="34" charset="0"/>
              </a:rPr>
              <a:t>Source: </a:t>
            </a:r>
            <a:r>
              <a:rPr lang="en-US" sz="1200" dirty="0" err="1">
                <a:latin typeface="Arial Narrow" pitchFamily="34" charset="0"/>
              </a:rPr>
              <a:t>Russel</a:t>
            </a:r>
            <a:r>
              <a:rPr lang="en-US" sz="1200" dirty="0">
                <a:latin typeface="Arial Narrow" pitchFamily="34" charset="0"/>
              </a:rPr>
              <a:t> &amp; </a:t>
            </a:r>
            <a:r>
              <a:rPr lang="en-US" sz="1200" dirty="0" err="1">
                <a:latin typeface="Arial Narrow" pitchFamily="34" charset="0"/>
              </a:rPr>
              <a:t>Norvig</a:t>
            </a:r>
            <a:endParaRPr lang="en-US" sz="1200" dirty="0">
              <a:latin typeface="Arial Narrow" pitchFamily="34" charset="0"/>
            </a:endParaRPr>
          </a:p>
        </p:txBody>
      </p:sp>
    </p:spTree>
    <p:extLst>
      <p:ext uri="{BB962C8B-B14F-4D97-AF65-F5344CB8AC3E}">
        <p14:creationId xmlns:p14="http://schemas.microsoft.com/office/powerpoint/2010/main" val="1422468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normAutofit fontScale="90000"/>
          </a:bodyPr>
          <a:lstStyle/>
          <a:p>
            <a:r>
              <a:rPr lang="en-US" dirty="0"/>
              <a:t>Example Application:</a:t>
            </a:r>
            <a:br>
              <a:rPr lang="en-US" dirty="0"/>
            </a:br>
            <a:r>
              <a:rPr lang="en-US" dirty="0"/>
              <a:t>Modeling Burglary Occurrences</a:t>
            </a:r>
          </a:p>
        </p:txBody>
      </p:sp>
      <p:sp>
        <p:nvSpPr>
          <p:cNvPr id="3" name="Slide Number Placeholder 2"/>
          <p:cNvSpPr>
            <a:spLocks noGrp="1"/>
          </p:cNvSpPr>
          <p:nvPr>
            <p:ph type="sldNum" sz="quarter" idx="12"/>
          </p:nvPr>
        </p:nvSpPr>
        <p:spPr/>
        <p:txBody>
          <a:bodyPr/>
          <a:lstStyle/>
          <a:p>
            <a:fld id="{CEF8ADD8-F654-435D-BF88-36F59A17820E}" type="slidenum">
              <a:rPr lang="en-US" smtClean="0"/>
              <a:pPr/>
              <a:t>26</a:t>
            </a:fld>
            <a:endParaRPr lang="en-US" dirty="0"/>
          </a:p>
        </p:txBody>
      </p:sp>
      <p:sp>
        <p:nvSpPr>
          <p:cNvPr id="4" name="TextBox 3"/>
          <p:cNvSpPr txBox="1"/>
          <p:nvPr/>
        </p:nvSpPr>
        <p:spPr>
          <a:xfrm>
            <a:off x="838200" y="5791200"/>
            <a:ext cx="7467600" cy="707886"/>
          </a:xfrm>
          <a:prstGeom prst="rect">
            <a:avLst/>
          </a:prstGeom>
          <a:noFill/>
        </p:spPr>
        <p:txBody>
          <a:bodyPr wrap="square" rtlCol="0">
            <a:spAutoFit/>
          </a:bodyPr>
          <a:lstStyle/>
          <a:p>
            <a:r>
              <a:rPr lang="en-US" sz="2000" dirty="0">
                <a:latin typeface="Arial Narrow" pitchFamily="34" charset="0"/>
                <a:hlinkClick r:id="rId2"/>
              </a:rPr>
              <a:t>https://www.youtube.com/embed/5ySbS075MyA</a:t>
            </a:r>
          </a:p>
          <a:p>
            <a:r>
              <a:rPr lang="en-US" sz="2000" dirty="0">
                <a:latin typeface="Arial Narrow" pitchFamily="34" charset="0"/>
                <a:hlinkClick r:id="rId2"/>
              </a:rPr>
              <a:t>http://www.geog.leeds.ac.uk/courses/other/crime/abm/example/index.html</a:t>
            </a:r>
            <a:r>
              <a:rPr lang="en-US" sz="2000" dirty="0">
                <a:latin typeface="Arial Narrow" pitchFamily="34" charset="0"/>
              </a:rPr>
              <a:t> </a:t>
            </a:r>
          </a:p>
        </p:txBody>
      </p:sp>
      <p:sp>
        <p:nvSpPr>
          <p:cNvPr id="5" name="Rectangle 4"/>
          <p:cNvSpPr/>
          <p:nvPr/>
        </p:nvSpPr>
        <p:spPr>
          <a:xfrm>
            <a:off x="1295400" y="1997839"/>
            <a:ext cx="5181600" cy="2677656"/>
          </a:xfrm>
          <a:prstGeom prst="rect">
            <a:avLst/>
          </a:prstGeom>
        </p:spPr>
        <p:txBody>
          <a:bodyPr wrap="square">
            <a:spAutoFit/>
          </a:bodyPr>
          <a:lstStyle/>
          <a:p>
            <a:r>
              <a:rPr lang="en-US" sz="2400" dirty="0">
                <a:latin typeface="Arial Narrow" panose="020B0606020202030204" pitchFamily="34" charset="0"/>
              </a:rPr>
              <a:t>“Bounded rationality”: rationality is limited, when individuals make decisions, by </a:t>
            </a:r>
          </a:p>
          <a:p>
            <a:pPr marL="285750" indent="-285750">
              <a:buFont typeface="Arial" panose="020B0604020202020204" pitchFamily="34" charset="0"/>
              <a:buChar char="•"/>
            </a:pPr>
            <a:r>
              <a:rPr lang="en-US" sz="2400" dirty="0">
                <a:latin typeface="Arial Narrow" panose="020B0606020202030204" pitchFamily="34" charset="0"/>
              </a:rPr>
              <a:t>tractability of the decision problem</a:t>
            </a:r>
          </a:p>
          <a:p>
            <a:pPr marL="285750" indent="-285750">
              <a:buFont typeface="Arial" panose="020B0604020202020204" pitchFamily="34" charset="0"/>
              <a:buChar char="•"/>
            </a:pPr>
            <a:r>
              <a:rPr lang="en-US" sz="2400" dirty="0">
                <a:latin typeface="Arial Narrow" panose="020B0606020202030204" pitchFamily="34" charset="0"/>
              </a:rPr>
              <a:t>cognitive limitations of the mind</a:t>
            </a:r>
          </a:p>
          <a:p>
            <a:pPr marL="285750" indent="-285750">
              <a:buFont typeface="Arial" panose="020B0604020202020204" pitchFamily="34" charset="0"/>
              <a:buChar char="•"/>
            </a:pPr>
            <a:r>
              <a:rPr lang="en-US" sz="2400" dirty="0">
                <a:latin typeface="Arial Narrow" panose="020B0606020202030204" pitchFamily="34" charset="0"/>
              </a:rPr>
              <a:t>time available to make the decision</a:t>
            </a:r>
          </a:p>
          <a:p>
            <a:endParaRPr lang="en-US" sz="2000" dirty="0">
              <a:latin typeface="Arial Narrow" panose="020B0606020202030204" pitchFamily="34" charset="0"/>
            </a:endParaRPr>
          </a:p>
          <a:p>
            <a:r>
              <a:rPr lang="en-US" sz="1400" dirty="0">
                <a:latin typeface="Arial Narrow" panose="020B0606020202030204" pitchFamily="34" charset="0"/>
              </a:rPr>
              <a:t>https://en.wikipedia.org/wiki/Bounded_rationality#:~:text=Bounded%20rationality%20is%20the%20idea,available%20to%20make%20the%20decision.</a:t>
            </a:r>
          </a:p>
        </p:txBody>
      </p:sp>
    </p:spTree>
    <p:extLst>
      <p:ext uri="{BB962C8B-B14F-4D97-AF65-F5344CB8AC3E}">
        <p14:creationId xmlns:p14="http://schemas.microsoft.com/office/powerpoint/2010/main" val="3431621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Burglar Agents</a:t>
            </a:r>
          </a:p>
        </p:txBody>
      </p:sp>
      <p:sp>
        <p:nvSpPr>
          <p:cNvPr id="3" name="Slide Number Placeholder 2"/>
          <p:cNvSpPr>
            <a:spLocks noGrp="1"/>
          </p:cNvSpPr>
          <p:nvPr>
            <p:ph type="sldNum" sz="quarter" idx="12"/>
          </p:nvPr>
        </p:nvSpPr>
        <p:spPr/>
        <p:txBody>
          <a:bodyPr/>
          <a:lstStyle/>
          <a:p>
            <a:fld id="{CEF8ADD8-F654-435D-BF88-36F59A17820E}" type="slidenum">
              <a:rPr lang="en-US" smtClean="0"/>
              <a:pPr/>
              <a:t>27</a:t>
            </a:fld>
            <a:endParaRPr lang="en-US"/>
          </a:p>
        </p:txBody>
      </p:sp>
      <p:pic>
        <p:nvPicPr>
          <p:cNvPr id="4" name="Picture 3"/>
          <p:cNvPicPr>
            <a:picLocks noChangeAspect="1"/>
          </p:cNvPicPr>
          <p:nvPr/>
        </p:nvPicPr>
        <p:blipFill rotWithShape="1">
          <a:blip r:embed="rId3"/>
          <a:srcRect l="9072" r="11089" b="12903"/>
          <a:stretch/>
        </p:blipFill>
        <p:spPr>
          <a:xfrm>
            <a:off x="762000" y="1143000"/>
            <a:ext cx="7574844" cy="4648200"/>
          </a:xfrm>
          <a:prstGeom prst="rect">
            <a:avLst/>
          </a:prstGeom>
        </p:spPr>
      </p:pic>
      <p:sp>
        <p:nvSpPr>
          <p:cNvPr id="5" name="Oval 4"/>
          <p:cNvSpPr/>
          <p:nvPr/>
        </p:nvSpPr>
        <p:spPr bwMode="auto">
          <a:xfrm>
            <a:off x="6096000" y="2895600"/>
            <a:ext cx="457200" cy="457200"/>
          </a:xfrm>
          <a:prstGeom prst="ellipse">
            <a:avLst/>
          </a:prstGeom>
          <a:noFill/>
          <a:ln w="50800">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6" name="Oval 5"/>
          <p:cNvSpPr/>
          <p:nvPr/>
        </p:nvSpPr>
        <p:spPr bwMode="auto">
          <a:xfrm>
            <a:off x="2514600" y="4572000"/>
            <a:ext cx="457200" cy="457200"/>
          </a:xfrm>
          <a:prstGeom prst="ellipse">
            <a:avLst/>
          </a:prstGeom>
          <a:noFill/>
          <a:ln w="50800">
            <a:solidFill>
              <a:schemeClr val="accent1"/>
            </a:solidFill>
            <a:miter lim="800000"/>
            <a:headEnd/>
            <a:tailEnd/>
          </a:ln>
          <a:effectLst/>
        </p:spPr>
        <p:txBody>
          <a:bodyPr vert="horz" wrap="none" lIns="91440" tIns="45720" rIns="91440" bIns="45720" numCol="1" rtlCol="0" anchor="t" anchorCtr="0" compatLnSpc="1">
            <a:prstTxWarp prst="textNoShape">
              <a:avLst/>
            </a:prstTxWarp>
            <a:spAutoFit/>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000000"/>
              </a:solidFill>
              <a:effectLst/>
              <a:latin typeface="Courier New" pitchFamily="49" charset="0"/>
              <a:ea typeface="Calibri" pitchFamily="34" charset="0"/>
              <a:cs typeface="Courier New" pitchFamily="49" charset="0"/>
            </a:endParaRPr>
          </a:p>
        </p:txBody>
      </p:sp>
      <p:sp>
        <p:nvSpPr>
          <p:cNvPr id="7" name="Rectangle 6"/>
          <p:cNvSpPr/>
          <p:nvPr/>
        </p:nvSpPr>
        <p:spPr>
          <a:xfrm>
            <a:off x="1295400" y="6229905"/>
            <a:ext cx="6907187" cy="369332"/>
          </a:xfrm>
          <a:prstGeom prst="rect">
            <a:avLst/>
          </a:prstGeom>
        </p:spPr>
        <p:txBody>
          <a:bodyPr wrap="square">
            <a:spAutoFit/>
          </a:bodyPr>
          <a:lstStyle/>
          <a:p>
            <a:r>
              <a:rPr lang="en-US" dirty="0">
                <a:latin typeface="Arial Narrow" pitchFamily="34" charset="0"/>
                <a:hlinkClick r:id="rId4"/>
              </a:rPr>
              <a:t>http://www.geog.leeds.ac.uk/courses/other/crime/abm/example/index.html</a:t>
            </a:r>
            <a:r>
              <a:rPr lang="en-US" dirty="0">
                <a:latin typeface="Arial Narrow" pitchFamily="34" charset="0"/>
              </a:rPr>
              <a:t> </a:t>
            </a:r>
          </a:p>
        </p:txBody>
      </p:sp>
    </p:spTree>
    <p:extLst>
      <p:ext uri="{BB962C8B-B14F-4D97-AF65-F5344CB8AC3E}">
        <p14:creationId xmlns:p14="http://schemas.microsoft.com/office/powerpoint/2010/main" val="2197176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0" y="379281"/>
            <a:ext cx="3657600" cy="563562"/>
          </a:xfrm>
        </p:spPr>
        <p:txBody>
          <a:bodyPr>
            <a:normAutofit fontScale="90000"/>
          </a:bodyPr>
          <a:lstStyle/>
          <a:p>
            <a:r>
              <a:rPr lang="en-US" dirty="0"/>
              <a:t>MESA: A Python Agent API</a:t>
            </a:r>
          </a:p>
        </p:txBody>
      </p:sp>
      <p:sp>
        <p:nvSpPr>
          <p:cNvPr id="3" name="Slide Number Placeholder 2"/>
          <p:cNvSpPr>
            <a:spLocks noGrp="1"/>
          </p:cNvSpPr>
          <p:nvPr>
            <p:ph type="sldNum" sz="quarter" idx="12"/>
          </p:nvPr>
        </p:nvSpPr>
        <p:spPr/>
        <p:txBody>
          <a:bodyPr/>
          <a:lstStyle/>
          <a:p>
            <a:fld id="{CEF8ADD8-F654-435D-BF88-36F59A17820E}" type="slidenum">
              <a:rPr lang="en-US" smtClean="0"/>
              <a:pPr/>
              <a:t>28</a:t>
            </a:fld>
            <a:endParaRPr lang="en-US"/>
          </a:p>
        </p:txBody>
      </p:sp>
      <p:sp>
        <p:nvSpPr>
          <p:cNvPr id="4" name="TextBox 3"/>
          <p:cNvSpPr txBox="1"/>
          <p:nvPr/>
        </p:nvSpPr>
        <p:spPr>
          <a:xfrm>
            <a:off x="381000" y="152400"/>
            <a:ext cx="8229600" cy="5324535"/>
          </a:xfrm>
          <a:prstGeom prst="rect">
            <a:avLst/>
          </a:prstGeom>
          <a:noFill/>
        </p:spPr>
        <p:txBody>
          <a:bodyPr wrap="square" rtlCol="0">
            <a:spAutoFit/>
          </a:bodyPr>
          <a:lstStyle/>
          <a:p>
            <a:r>
              <a:rPr lang="en-US" sz="2000" dirty="0">
                <a:latin typeface="Arial Narrow" pitchFamily="34" charset="0"/>
                <a:hlinkClick r:id="rId3"/>
              </a:rPr>
              <a:t>https://mesa.readthedocs.io/en/master/</a:t>
            </a:r>
            <a:endParaRPr lang="en-US" sz="2000" dirty="0">
              <a:latin typeface="Arial Narrow" pitchFamily="34" charset="0"/>
            </a:endParaRPr>
          </a:p>
          <a:p>
            <a:endParaRPr lang="en-US" sz="2000" dirty="0">
              <a:latin typeface="Arial Narrow" pitchFamily="34" charset="0"/>
            </a:endParaRPr>
          </a:p>
          <a:p>
            <a:endParaRPr lang="en-US" sz="2000" dirty="0">
              <a:latin typeface="Arial Narrow" pitchFamily="34" charset="0"/>
            </a:endParaRPr>
          </a:p>
          <a:p>
            <a:endParaRPr lang="en-US" sz="2000" dirty="0">
              <a:latin typeface="Arial Narrow" pitchFamily="34" charset="0"/>
            </a:endParaRPr>
          </a:p>
          <a:p>
            <a:endParaRPr lang="en-US" sz="2000" dirty="0">
              <a:latin typeface="Arial Narrow" pitchFamily="34" charset="0"/>
            </a:endParaRPr>
          </a:p>
          <a:p>
            <a:endParaRPr lang="en-US" sz="2000" dirty="0">
              <a:latin typeface="Arial Narrow" pitchFamily="34" charset="0"/>
            </a:endParaRPr>
          </a:p>
          <a:p>
            <a:endParaRPr lang="en-US" sz="2000" dirty="0">
              <a:latin typeface="Arial Narrow" pitchFamily="34" charset="0"/>
            </a:endParaRPr>
          </a:p>
          <a:p>
            <a:endParaRPr lang="en-US" sz="2000" dirty="0">
              <a:latin typeface="Arial Narrow" pitchFamily="34" charset="0"/>
            </a:endParaRPr>
          </a:p>
          <a:p>
            <a:endParaRPr lang="en-US" sz="2000" dirty="0">
              <a:latin typeface="Arial Narrow" pitchFamily="34" charset="0"/>
            </a:endParaRPr>
          </a:p>
          <a:p>
            <a:endParaRPr lang="en-US" sz="2000" dirty="0">
              <a:latin typeface="Arial Narrow" pitchFamily="34" charset="0"/>
            </a:endParaRPr>
          </a:p>
          <a:p>
            <a:endParaRPr lang="en-US" sz="2000" dirty="0">
              <a:latin typeface="Arial Narrow" pitchFamily="34" charset="0"/>
            </a:endParaRPr>
          </a:p>
          <a:p>
            <a:endParaRPr lang="en-US" sz="2000" dirty="0">
              <a:latin typeface="Arial Narrow" pitchFamily="34" charset="0"/>
            </a:endParaRPr>
          </a:p>
          <a:p>
            <a:endParaRPr lang="en-US" sz="2000" dirty="0">
              <a:latin typeface="Arial Narrow" pitchFamily="34" charset="0"/>
            </a:endParaRPr>
          </a:p>
          <a:p>
            <a:endParaRPr lang="en-US" sz="2000" dirty="0">
              <a:latin typeface="Arial Narrow" pitchFamily="34" charset="0"/>
            </a:endParaRPr>
          </a:p>
          <a:p>
            <a:endParaRPr lang="en-US" sz="2000" dirty="0">
              <a:latin typeface="Arial Narrow" pitchFamily="34" charset="0"/>
            </a:endParaRPr>
          </a:p>
          <a:p>
            <a:endParaRPr lang="en-US" sz="2000" dirty="0">
              <a:latin typeface="Arial Narrow" pitchFamily="34" charset="0"/>
            </a:endParaRPr>
          </a:p>
          <a:p>
            <a:r>
              <a:rPr lang="en-US" sz="2000" dirty="0">
                <a:latin typeface="Arial Narrow" pitchFamily="34" charset="0"/>
              </a:rPr>
              <a:t>Schelling video of segregation model: </a:t>
            </a:r>
            <a:r>
              <a:rPr lang="en-US" sz="2000" dirty="0">
                <a:latin typeface="Arial Narrow" pitchFamily="34" charset="0"/>
                <a:hlinkClick r:id="rId4"/>
              </a:rPr>
              <a:t>https://www.youtube.com/watch?v=dnffIS2EJ30</a:t>
            </a:r>
            <a:r>
              <a:rPr lang="en-US" sz="2000" dirty="0">
                <a:latin typeface="Arial Narrow" pitchFamily="34" charset="0"/>
              </a:rPr>
              <a:t>  </a:t>
            </a:r>
          </a:p>
        </p:txBody>
      </p:sp>
      <p:sp>
        <p:nvSpPr>
          <p:cNvPr id="5" name="Rectangle 1"/>
          <p:cNvSpPr>
            <a:spLocks noChangeArrowheads="1"/>
          </p:cNvSpPr>
          <p:nvPr/>
        </p:nvSpPr>
        <p:spPr bwMode="auto">
          <a:xfrm>
            <a:off x="1295400" y="1055724"/>
            <a:ext cx="6172200" cy="351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rgbClr val="007020"/>
                </a:solidFill>
                <a:effectLst/>
                <a:latin typeface="Arial Narrow" panose="020B0606020202030204" pitchFamily="34" charset="0"/>
              </a:rPr>
              <a:t>from</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1" i="0" u="none" strike="noStrike" cap="none" normalizeH="0" baseline="0" dirty="0">
                <a:ln>
                  <a:noFill/>
                </a:ln>
                <a:solidFill>
                  <a:srgbClr val="0E84B5"/>
                </a:solidFill>
                <a:effectLst/>
                <a:latin typeface="Arial Narrow" panose="020B0606020202030204" pitchFamily="34" charset="0"/>
              </a:rPr>
              <a:t>mesa</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1" i="0" u="none" strike="noStrike" cap="none" normalizeH="0" baseline="0" dirty="0">
                <a:ln>
                  <a:noFill/>
                </a:ln>
                <a:solidFill>
                  <a:srgbClr val="007020"/>
                </a:solidFill>
                <a:effectLst/>
                <a:latin typeface="Arial Narrow" panose="020B0606020202030204" pitchFamily="34" charset="0"/>
              </a:rPr>
              <a:t>import</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0" i="0" u="none" strike="noStrike" cap="none" normalizeH="0" baseline="0" dirty="0">
                <a:ln>
                  <a:noFill/>
                </a:ln>
                <a:solidFill>
                  <a:schemeClr val="tx1"/>
                </a:solidFill>
                <a:effectLst/>
                <a:latin typeface="Arial Narrow" panose="020B0606020202030204" pitchFamily="34" charset="0"/>
              </a:rPr>
              <a:t>Agent</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0" i="0" u="none" strike="noStrike" cap="none" normalizeH="0" baseline="0" dirty="0">
                <a:ln>
                  <a:noFill/>
                </a:ln>
                <a:solidFill>
                  <a:schemeClr val="tx1"/>
                </a:solidFill>
                <a:effectLst/>
                <a:latin typeface="Arial Narrow" panose="020B0606020202030204" pitchFamily="34" charset="0"/>
              </a:rPr>
              <a:t>Model</a:t>
            </a:r>
            <a:r>
              <a:rPr kumimoji="0" lang="en-US" altLang="en-US" b="0" i="0" u="none" strike="noStrike" cap="none" normalizeH="0" baseline="0" dirty="0">
                <a:ln>
                  <a:noFill/>
                </a:ln>
                <a:solidFill>
                  <a:srgbClr val="404040"/>
                </a:solidFill>
                <a:effectLst/>
                <a:latin typeface="Arial Narrow" panose="020B0606020202030204"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rgbClr val="007020"/>
                </a:solidFill>
                <a:effectLst/>
                <a:latin typeface="Arial Narrow" panose="020B0606020202030204" pitchFamily="34" charset="0"/>
              </a:rPr>
              <a:t>class</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1" i="0" u="none" strike="noStrike" cap="none" normalizeH="0" baseline="0" dirty="0" err="1">
                <a:ln>
                  <a:noFill/>
                </a:ln>
                <a:solidFill>
                  <a:srgbClr val="0E84B5"/>
                </a:solidFill>
                <a:effectLst/>
                <a:latin typeface="Arial Narrow" panose="020B0606020202030204" pitchFamily="34" charset="0"/>
              </a:rPr>
              <a:t>MoneyAgent</a:t>
            </a:r>
            <a:r>
              <a:rPr kumimoji="0" lang="en-US" altLang="en-US" b="0" i="0" u="none" strike="noStrike" cap="none" normalizeH="0" baseline="0" dirty="0">
                <a:ln>
                  <a:noFill/>
                </a:ln>
                <a:solidFill>
                  <a:srgbClr val="404040"/>
                </a:solidFill>
                <a:effectLst/>
                <a:latin typeface="Arial Narrow" panose="020B0606020202030204" pitchFamily="34" charset="0"/>
              </a:rPr>
              <a:t>(</a:t>
            </a:r>
            <a:r>
              <a:rPr kumimoji="0" lang="en-US" altLang="en-US" b="0" i="0" u="none" strike="noStrike" cap="none" normalizeH="0" baseline="0" dirty="0">
                <a:ln>
                  <a:noFill/>
                </a:ln>
                <a:solidFill>
                  <a:schemeClr val="tx1"/>
                </a:solidFill>
                <a:effectLst/>
                <a:latin typeface="Arial Narrow" panose="020B0606020202030204" pitchFamily="34" charset="0"/>
              </a:rPr>
              <a:t>Agent</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0" i="1" u="none" strike="noStrike" cap="none" normalizeH="0" baseline="0" dirty="0">
                <a:ln>
                  <a:noFill/>
                </a:ln>
                <a:solidFill>
                  <a:srgbClr val="4070A0"/>
                </a:solidFill>
                <a:effectLst/>
                <a:latin typeface="Arial Narrow" panose="020B0606020202030204" pitchFamily="34" charset="0"/>
              </a:rPr>
              <a:t>"""An agent with fixed initial wealth."""</a:t>
            </a:r>
            <a:r>
              <a:rPr kumimoji="0" lang="en-US" altLang="en-US" b="0" i="0" u="none" strike="noStrike" cap="none" normalizeH="0" baseline="0" dirty="0">
                <a:ln>
                  <a:noFill/>
                </a:ln>
                <a:solidFill>
                  <a:srgbClr val="404040"/>
                </a:solidFill>
                <a:effectLst/>
                <a:latin typeface="Arial Narrow" panose="020B0606020202030204" pitchFamily="34" charset="0"/>
              </a:rPr>
              <a:t> </a:t>
            </a:r>
          </a:p>
          <a:p>
            <a:pPr lvl="1" eaLnBrk="0" fontAlgn="base" hangingPunct="0">
              <a:spcBef>
                <a:spcPct val="30000"/>
              </a:spcBef>
              <a:spcAft>
                <a:spcPct val="0"/>
              </a:spcAft>
            </a:pPr>
            <a:r>
              <a:rPr kumimoji="0" lang="en-US" altLang="en-US" b="1" i="0" u="none" strike="noStrike" cap="none" normalizeH="0" baseline="0" dirty="0" err="1">
                <a:ln>
                  <a:noFill/>
                </a:ln>
                <a:solidFill>
                  <a:srgbClr val="007020"/>
                </a:solidFill>
                <a:effectLst/>
                <a:latin typeface="Arial Narrow" panose="020B0606020202030204" pitchFamily="34" charset="0"/>
              </a:rPr>
              <a:t>def</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0" i="0" u="none" strike="noStrike" cap="none" normalizeH="0" baseline="0" dirty="0">
                <a:ln>
                  <a:noFill/>
                </a:ln>
                <a:solidFill>
                  <a:srgbClr val="06287E"/>
                </a:solidFill>
                <a:effectLst/>
                <a:latin typeface="Arial Narrow" panose="020B0606020202030204" pitchFamily="34" charset="0"/>
              </a:rPr>
              <a:t>__</a:t>
            </a:r>
            <a:r>
              <a:rPr kumimoji="0" lang="en-US" altLang="en-US" b="0" i="0" u="none" strike="noStrike" cap="none" normalizeH="0" baseline="0" dirty="0" err="1">
                <a:ln>
                  <a:noFill/>
                </a:ln>
                <a:solidFill>
                  <a:srgbClr val="06287E"/>
                </a:solidFill>
                <a:effectLst/>
                <a:latin typeface="Arial Narrow" panose="020B0606020202030204" pitchFamily="34" charset="0"/>
              </a:rPr>
              <a:t>init</a:t>
            </a:r>
            <a:r>
              <a:rPr kumimoji="0" lang="en-US" altLang="en-US" b="0" i="0" u="none" strike="noStrike" cap="none" normalizeH="0" baseline="0" dirty="0">
                <a:ln>
                  <a:noFill/>
                </a:ln>
                <a:solidFill>
                  <a:srgbClr val="06287E"/>
                </a:solidFill>
                <a:effectLst/>
                <a:latin typeface="Arial Narrow" panose="020B0606020202030204" pitchFamily="34" charset="0"/>
              </a:rPr>
              <a:t>__</a:t>
            </a:r>
            <a:r>
              <a:rPr kumimoji="0" lang="en-US" altLang="en-US" b="0" i="0" u="none" strike="noStrike" cap="none" normalizeH="0" baseline="0" dirty="0">
                <a:ln>
                  <a:noFill/>
                </a:ln>
                <a:solidFill>
                  <a:srgbClr val="404040"/>
                </a:solidFill>
                <a:effectLst/>
                <a:latin typeface="Arial Narrow" panose="020B0606020202030204" pitchFamily="34" charset="0"/>
              </a:rPr>
              <a:t>(</a:t>
            </a:r>
            <a:r>
              <a:rPr kumimoji="0" lang="en-US" altLang="en-US" b="0" i="0" u="none" strike="noStrike" cap="none" normalizeH="0" baseline="0" dirty="0">
                <a:ln>
                  <a:noFill/>
                </a:ln>
                <a:solidFill>
                  <a:srgbClr val="007020"/>
                </a:solidFill>
                <a:effectLst/>
                <a:latin typeface="Arial Narrow" panose="020B0606020202030204" pitchFamily="34" charset="0"/>
              </a:rPr>
              <a:t>self</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0" i="0" u="none" strike="noStrike" cap="none" normalizeH="0" baseline="0" dirty="0" err="1">
                <a:ln>
                  <a:noFill/>
                </a:ln>
                <a:solidFill>
                  <a:schemeClr val="tx1"/>
                </a:solidFill>
                <a:effectLst/>
                <a:latin typeface="Arial Narrow" panose="020B0606020202030204" pitchFamily="34" charset="0"/>
              </a:rPr>
              <a:t>unique_id</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0" i="0" u="none" strike="noStrike" cap="none" normalizeH="0" baseline="0" dirty="0">
                <a:ln>
                  <a:noFill/>
                </a:ln>
                <a:solidFill>
                  <a:schemeClr val="tx1"/>
                </a:solidFill>
                <a:effectLst/>
                <a:latin typeface="Arial Narrow" panose="020B0606020202030204" pitchFamily="34" charset="0"/>
              </a:rPr>
              <a:t>model</a:t>
            </a:r>
            <a:r>
              <a:rPr kumimoji="0" lang="en-US" altLang="en-US" b="0" i="0" u="none" strike="noStrike" cap="none" normalizeH="0" baseline="0" dirty="0">
                <a:ln>
                  <a:noFill/>
                </a:ln>
                <a:solidFill>
                  <a:srgbClr val="404040"/>
                </a:solidFill>
                <a:effectLst/>
                <a:latin typeface="Arial Narrow" panose="020B0606020202030204" pitchFamily="34" charset="0"/>
              </a:rPr>
              <a:t>): </a:t>
            </a:r>
            <a:endParaRPr kumimoji="0" lang="en-US" altLang="en-US" b="0" i="0" u="none" strike="noStrike" cap="none" normalizeH="0" baseline="0" dirty="0">
              <a:ln>
                <a:noFill/>
              </a:ln>
              <a:solidFill>
                <a:srgbClr val="007020"/>
              </a:solidFill>
              <a:effectLst/>
              <a:latin typeface="Arial Narrow" panose="020B0606020202030204" pitchFamily="34" charset="0"/>
            </a:endParaRPr>
          </a:p>
          <a:p>
            <a:pPr lvl="0" eaLnBrk="0" fontAlgn="base" hangingPunct="0">
              <a:spcBef>
                <a:spcPct val="30000"/>
              </a:spcBef>
              <a:spcAft>
                <a:spcPct val="0"/>
              </a:spcAft>
            </a:pPr>
            <a:r>
              <a:rPr lang="en-US" altLang="en-US" dirty="0">
                <a:solidFill>
                  <a:srgbClr val="007020"/>
                </a:solidFill>
                <a:latin typeface="Arial Narrow" panose="020B0606020202030204" pitchFamily="34" charset="0"/>
              </a:rPr>
              <a:t>	super</a:t>
            </a:r>
            <a:r>
              <a:rPr kumimoji="0" lang="en-US" altLang="en-US" b="0" i="0" u="none" strike="noStrike" cap="none" normalizeH="0" baseline="0" dirty="0">
                <a:ln>
                  <a:noFill/>
                </a:ln>
                <a:solidFill>
                  <a:srgbClr val="404040"/>
                </a:solidFill>
                <a:effectLst/>
                <a:latin typeface="Arial Narrow" panose="020B0606020202030204" pitchFamily="34" charset="0"/>
              </a:rPr>
              <a:t>()</a:t>
            </a:r>
            <a:r>
              <a:rPr kumimoji="0" lang="en-US" altLang="en-US" b="0" i="0" u="none" strike="noStrike" cap="none" normalizeH="0" baseline="0" dirty="0">
                <a:ln>
                  <a:noFill/>
                </a:ln>
                <a:solidFill>
                  <a:srgbClr val="666666"/>
                </a:solidFill>
                <a:effectLst/>
                <a:latin typeface="Arial Narrow" panose="020B0606020202030204" pitchFamily="34" charset="0"/>
              </a:rPr>
              <a:t>.</a:t>
            </a:r>
            <a:r>
              <a:rPr kumimoji="0" lang="en-US" altLang="en-US" b="0" i="0" u="none" strike="noStrike" cap="none" normalizeH="0" baseline="0" dirty="0">
                <a:ln>
                  <a:noFill/>
                </a:ln>
                <a:solidFill>
                  <a:srgbClr val="06287E"/>
                </a:solidFill>
                <a:effectLst/>
                <a:latin typeface="Arial Narrow" panose="020B0606020202030204" pitchFamily="34" charset="0"/>
              </a:rPr>
              <a:t>__</a:t>
            </a:r>
            <a:r>
              <a:rPr kumimoji="0" lang="en-US" altLang="en-US" b="0" i="0" u="none" strike="noStrike" cap="none" normalizeH="0" baseline="0" dirty="0" err="1">
                <a:ln>
                  <a:noFill/>
                </a:ln>
                <a:solidFill>
                  <a:srgbClr val="06287E"/>
                </a:solidFill>
                <a:effectLst/>
                <a:latin typeface="Arial Narrow" panose="020B0606020202030204" pitchFamily="34" charset="0"/>
              </a:rPr>
              <a:t>init</a:t>
            </a:r>
            <a:r>
              <a:rPr kumimoji="0" lang="en-US" altLang="en-US" b="0" i="0" u="none" strike="noStrike" cap="none" normalizeH="0" baseline="0" dirty="0">
                <a:ln>
                  <a:noFill/>
                </a:ln>
                <a:solidFill>
                  <a:srgbClr val="06287E"/>
                </a:solidFill>
                <a:effectLst/>
                <a:latin typeface="Arial Narrow" panose="020B0606020202030204" pitchFamily="34" charset="0"/>
              </a:rPr>
              <a:t>__</a:t>
            </a:r>
            <a:r>
              <a:rPr kumimoji="0" lang="en-US" altLang="en-US" b="0" i="0" u="none" strike="noStrike" cap="none" normalizeH="0" baseline="0" dirty="0">
                <a:ln>
                  <a:noFill/>
                </a:ln>
                <a:solidFill>
                  <a:srgbClr val="404040"/>
                </a:solidFill>
                <a:effectLst/>
                <a:latin typeface="Arial Narrow" panose="020B0606020202030204" pitchFamily="34" charset="0"/>
              </a:rPr>
              <a:t>(</a:t>
            </a:r>
            <a:r>
              <a:rPr kumimoji="0" lang="en-US" altLang="en-US" b="0" i="0" u="none" strike="noStrike" cap="none" normalizeH="0" baseline="0" dirty="0" err="1">
                <a:ln>
                  <a:noFill/>
                </a:ln>
                <a:solidFill>
                  <a:schemeClr val="tx1"/>
                </a:solidFill>
                <a:effectLst/>
                <a:latin typeface="Arial Narrow" panose="020B0606020202030204" pitchFamily="34" charset="0"/>
              </a:rPr>
              <a:t>unique_id</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0" i="0" u="none" strike="noStrike" cap="none" normalizeH="0" baseline="0" dirty="0">
                <a:ln>
                  <a:noFill/>
                </a:ln>
                <a:solidFill>
                  <a:schemeClr val="tx1"/>
                </a:solidFill>
                <a:effectLst/>
                <a:latin typeface="Arial Narrow" panose="020B0606020202030204" pitchFamily="34" charset="0"/>
              </a:rPr>
              <a:t>model</a:t>
            </a:r>
            <a:r>
              <a:rPr kumimoji="0" lang="en-US" altLang="en-US" b="0" i="0" u="none" strike="noStrike" cap="none" normalizeH="0" baseline="0" dirty="0">
                <a:ln>
                  <a:noFill/>
                </a:ln>
                <a:solidFill>
                  <a:srgbClr val="404040"/>
                </a:solidFill>
                <a:effectLst/>
                <a:latin typeface="Arial Narrow" panose="020B0606020202030204" pitchFamily="34" charset="0"/>
              </a:rPr>
              <a:t>) </a:t>
            </a:r>
          </a:p>
          <a:p>
            <a:pPr lvl="0" eaLnBrk="0" fontAlgn="base" hangingPunct="0">
              <a:spcBef>
                <a:spcPct val="30000"/>
              </a:spcBef>
              <a:spcAft>
                <a:spcPct val="0"/>
              </a:spcAft>
            </a:pPr>
            <a:r>
              <a:rPr lang="en-US" altLang="en-US" dirty="0">
                <a:solidFill>
                  <a:srgbClr val="404040"/>
                </a:solidFill>
                <a:latin typeface="Arial Narrow" panose="020B0606020202030204" pitchFamily="34" charset="0"/>
              </a:rPr>
              <a:t>	</a:t>
            </a:r>
            <a:r>
              <a:rPr kumimoji="0" lang="en-US" altLang="en-US" b="0" i="0" u="none" strike="noStrike" cap="none" normalizeH="0" baseline="0" dirty="0" err="1">
                <a:ln>
                  <a:noFill/>
                </a:ln>
                <a:solidFill>
                  <a:srgbClr val="007020"/>
                </a:solidFill>
                <a:effectLst/>
                <a:latin typeface="Arial Narrow" panose="020B0606020202030204" pitchFamily="34" charset="0"/>
              </a:rPr>
              <a:t>self</a:t>
            </a:r>
            <a:r>
              <a:rPr kumimoji="0" lang="en-US" altLang="en-US" b="0" i="0" u="none" strike="noStrike" cap="none" normalizeH="0" baseline="0" dirty="0" err="1">
                <a:ln>
                  <a:noFill/>
                </a:ln>
                <a:solidFill>
                  <a:srgbClr val="666666"/>
                </a:solidFill>
                <a:effectLst/>
                <a:latin typeface="Arial Narrow" panose="020B0606020202030204" pitchFamily="34" charset="0"/>
              </a:rPr>
              <a:t>.</a:t>
            </a:r>
            <a:r>
              <a:rPr kumimoji="0" lang="en-US" altLang="en-US" b="0" i="0" u="none" strike="noStrike" cap="none" normalizeH="0" baseline="0" dirty="0" err="1">
                <a:ln>
                  <a:noFill/>
                </a:ln>
                <a:solidFill>
                  <a:schemeClr val="tx1"/>
                </a:solidFill>
                <a:effectLst/>
                <a:latin typeface="Arial Narrow" panose="020B0606020202030204" pitchFamily="34" charset="0"/>
              </a:rPr>
              <a:t>wealth</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0" i="0" u="none" strike="noStrike" cap="none" normalizeH="0" baseline="0" dirty="0">
                <a:ln>
                  <a:noFill/>
                </a:ln>
                <a:solidFill>
                  <a:srgbClr val="666666"/>
                </a:solidFill>
                <a:effectLst/>
                <a:latin typeface="Arial Narrow" panose="020B0606020202030204" pitchFamily="34" charset="0"/>
              </a:rPr>
              <a:t>=</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0" i="0" u="none" strike="noStrike" cap="none" normalizeH="0" baseline="0" dirty="0">
                <a:ln>
                  <a:noFill/>
                </a:ln>
                <a:solidFill>
                  <a:srgbClr val="208050"/>
                </a:solidFill>
                <a:effectLst/>
                <a:latin typeface="Arial Narrow" panose="020B0606020202030204" pitchFamily="34" charset="0"/>
              </a:rPr>
              <a:t>1</a:t>
            </a:r>
            <a:r>
              <a:rPr kumimoji="0" lang="en-US" altLang="en-US" b="0" i="0" u="none" strike="noStrike" cap="none" normalizeH="0" baseline="0" dirty="0">
                <a:ln>
                  <a:noFill/>
                </a:ln>
                <a:solidFill>
                  <a:srgbClr val="404040"/>
                </a:solidFill>
                <a:effectLst/>
                <a:latin typeface="Arial Narrow" panose="020B0606020202030204"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lang="en-US" altLang="en-US" dirty="0">
              <a:solidFill>
                <a:srgbClr val="404040"/>
              </a:solidFill>
              <a:latin typeface="Arial Narrow" panose="020B0606020202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rgbClr val="007020"/>
                </a:solidFill>
                <a:effectLst/>
                <a:latin typeface="Arial Narrow" panose="020B0606020202030204" pitchFamily="34" charset="0"/>
              </a:rPr>
              <a:t>class</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1" i="0" u="none" strike="noStrike" cap="none" normalizeH="0" baseline="0" dirty="0" err="1">
                <a:ln>
                  <a:noFill/>
                </a:ln>
                <a:solidFill>
                  <a:srgbClr val="0E84B5"/>
                </a:solidFill>
                <a:effectLst/>
                <a:latin typeface="Arial Narrow" panose="020B0606020202030204" pitchFamily="34" charset="0"/>
              </a:rPr>
              <a:t>MoneyModel</a:t>
            </a:r>
            <a:r>
              <a:rPr kumimoji="0" lang="en-US" altLang="en-US" b="0" i="0" u="none" strike="noStrike" cap="none" normalizeH="0" baseline="0" dirty="0">
                <a:ln>
                  <a:noFill/>
                </a:ln>
                <a:solidFill>
                  <a:srgbClr val="404040"/>
                </a:solidFill>
                <a:effectLst/>
                <a:latin typeface="Arial Narrow" panose="020B0606020202030204" pitchFamily="34" charset="0"/>
              </a:rPr>
              <a:t>(</a:t>
            </a:r>
            <a:r>
              <a:rPr kumimoji="0" lang="en-US" altLang="en-US" b="0" i="0" u="none" strike="noStrike" cap="none" normalizeH="0" baseline="0" dirty="0">
                <a:ln>
                  <a:noFill/>
                </a:ln>
                <a:solidFill>
                  <a:schemeClr val="tx1"/>
                </a:solidFill>
                <a:effectLst/>
                <a:latin typeface="Arial Narrow" panose="020B0606020202030204" pitchFamily="34" charset="0"/>
              </a:rPr>
              <a:t>Model</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0" i="1" u="none" strike="noStrike" cap="none" normalizeH="0" baseline="0" dirty="0">
                <a:ln>
                  <a:noFill/>
                </a:ln>
                <a:solidFill>
                  <a:srgbClr val="4070A0"/>
                </a:solidFill>
                <a:effectLst/>
                <a:latin typeface="Arial Narrow" panose="020B0606020202030204" pitchFamily="34" charset="0"/>
              </a:rPr>
              <a:t>"""A model with some number of agents.""“</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b="1" dirty="0">
                <a:solidFill>
                  <a:srgbClr val="007020"/>
                </a:solidFill>
                <a:latin typeface="Arial Narrow" panose="020B0606020202030204" pitchFamily="34" charset="0"/>
              </a:rPr>
              <a:t>        </a:t>
            </a:r>
            <a:r>
              <a:rPr kumimoji="0" lang="en-US" altLang="en-US" b="1" i="0" u="none" strike="noStrike" cap="none" normalizeH="0" baseline="0" dirty="0" err="1">
                <a:ln>
                  <a:noFill/>
                </a:ln>
                <a:solidFill>
                  <a:srgbClr val="007020"/>
                </a:solidFill>
                <a:effectLst/>
                <a:latin typeface="Arial Narrow" panose="020B0606020202030204" pitchFamily="34" charset="0"/>
              </a:rPr>
              <a:t>def</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0" i="0" u="none" strike="noStrike" cap="none" normalizeH="0" baseline="0" dirty="0">
                <a:ln>
                  <a:noFill/>
                </a:ln>
                <a:solidFill>
                  <a:srgbClr val="06287E"/>
                </a:solidFill>
                <a:effectLst/>
                <a:latin typeface="Arial Narrow" panose="020B0606020202030204" pitchFamily="34" charset="0"/>
              </a:rPr>
              <a:t>__</a:t>
            </a:r>
            <a:r>
              <a:rPr kumimoji="0" lang="en-US" altLang="en-US" b="0" i="0" u="none" strike="noStrike" cap="none" normalizeH="0" baseline="0" dirty="0" err="1">
                <a:ln>
                  <a:noFill/>
                </a:ln>
                <a:solidFill>
                  <a:srgbClr val="06287E"/>
                </a:solidFill>
                <a:effectLst/>
                <a:latin typeface="Arial Narrow" panose="020B0606020202030204" pitchFamily="34" charset="0"/>
              </a:rPr>
              <a:t>init</a:t>
            </a:r>
            <a:r>
              <a:rPr kumimoji="0" lang="en-US" altLang="en-US" b="0" i="0" u="none" strike="noStrike" cap="none" normalizeH="0" baseline="0" dirty="0">
                <a:ln>
                  <a:noFill/>
                </a:ln>
                <a:solidFill>
                  <a:srgbClr val="06287E"/>
                </a:solidFill>
                <a:effectLst/>
                <a:latin typeface="Arial Narrow" panose="020B0606020202030204" pitchFamily="34" charset="0"/>
              </a:rPr>
              <a:t>__</a:t>
            </a:r>
            <a:r>
              <a:rPr kumimoji="0" lang="en-US" altLang="en-US" b="0" i="0" u="none" strike="noStrike" cap="none" normalizeH="0" baseline="0" dirty="0">
                <a:ln>
                  <a:noFill/>
                </a:ln>
                <a:solidFill>
                  <a:srgbClr val="404040"/>
                </a:solidFill>
                <a:effectLst/>
                <a:latin typeface="Arial Narrow" panose="020B0606020202030204" pitchFamily="34" charset="0"/>
              </a:rPr>
              <a:t>(</a:t>
            </a:r>
            <a:r>
              <a:rPr kumimoji="0" lang="en-US" altLang="en-US" b="0" i="0" u="none" strike="noStrike" cap="none" normalizeH="0" baseline="0" dirty="0">
                <a:ln>
                  <a:noFill/>
                </a:ln>
                <a:solidFill>
                  <a:srgbClr val="007020"/>
                </a:solidFill>
                <a:effectLst/>
                <a:latin typeface="Arial Narrow" panose="020B0606020202030204" pitchFamily="34" charset="0"/>
              </a:rPr>
              <a:t>self</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0" i="0" u="none" strike="noStrike" cap="none" normalizeH="0" baseline="0" dirty="0">
                <a:ln>
                  <a:noFill/>
                </a:ln>
                <a:solidFill>
                  <a:schemeClr val="tx1"/>
                </a:solidFill>
                <a:effectLst/>
                <a:latin typeface="Arial Narrow" panose="020B0606020202030204" pitchFamily="34" charset="0"/>
              </a:rPr>
              <a:t>N</a:t>
            </a:r>
            <a:r>
              <a:rPr kumimoji="0" lang="en-US" altLang="en-US" b="0" i="0" u="none" strike="noStrike" cap="none" normalizeH="0" baseline="0" dirty="0">
                <a:ln>
                  <a:noFill/>
                </a:ln>
                <a:solidFill>
                  <a:srgbClr val="404040"/>
                </a:solidFill>
                <a:effectLst/>
                <a:latin typeface="Arial Narrow" panose="020B0606020202030204"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rgbClr val="404040"/>
                </a:solidFill>
                <a:latin typeface="Arial Narrow" panose="020B0606020202030204" pitchFamily="34" charset="0"/>
              </a:rPr>
              <a:t>	</a:t>
            </a:r>
            <a:r>
              <a:rPr kumimoji="0" lang="en-US" altLang="en-US" b="0" i="0" u="none" strike="noStrike" cap="none" normalizeH="0" baseline="0" dirty="0" err="1">
                <a:ln>
                  <a:noFill/>
                </a:ln>
                <a:solidFill>
                  <a:srgbClr val="007020"/>
                </a:solidFill>
                <a:effectLst/>
                <a:latin typeface="Arial Narrow" panose="020B0606020202030204" pitchFamily="34" charset="0"/>
              </a:rPr>
              <a:t>self</a:t>
            </a:r>
            <a:r>
              <a:rPr kumimoji="0" lang="en-US" altLang="en-US" b="0" i="0" u="none" strike="noStrike" cap="none" normalizeH="0" baseline="0" dirty="0" err="1">
                <a:ln>
                  <a:noFill/>
                </a:ln>
                <a:solidFill>
                  <a:srgbClr val="666666"/>
                </a:solidFill>
                <a:effectLst/>
                <a:latin typeface="Arial Narrow" panose="020B0606020202030204" pitchFamily="34" charset="0"/>
              </a:rPr>
              <a:t>.</a:t>
            </a:r>
            <a:r>
              <a:rPr kumimoji="0" lang="en-US" altLang="en-US" b="0" i="0" u="none" strike="noStrike" cap="none" normalizeH="0" baseline="0" dirty="0" err="1">
                <a:ln>
                  <a:noFill/>
                </a:ln>
                <a:solidFill>
                  <a:schemeClr val="tx1"/>
                </a:solidFill>
                <a:effectLst/>
                <a:latin typeface="Arial Narrow" panose="020B0606020202030204" pitchFamily="34" charset="0"/>
              </a:rPr>
              <a:t>num_agents</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0" i="0" u="none" strike="noStrike" cap="none" normalizeH="0" baseline="0" dirty="0">
                <a:ln>
                  <a:noFill/>
                </a:ln>
                <a:solidFill>
                  <a:srgbClr val="666666"/>
                </a:solidFill>
                <a:effectLst/>
                <a:latin typeface="Arial Narrow" panose="020B0606020202030204" pitchFamily="34" charset="0"/>
              </a:rPr>
              <a:t>=</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0" i="0" u="none" strike="noStrike" cap="none" normalizeH="0" baseline="0" dirty="0">
                <a:ln>
                  <a:noFill/>
                </a:ln>
                <a:solidFill>
                  <a:schemeClr val="tx1"/>
                </a:solidFill>
                <a:effectLst/>
                <a:latin typeface="Arial Narrow" panose="020B0606020202030204" pitchFamily="34" charset="0"/>
              </a:rPr>
              <a:t>N</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0" i="1" u="none" strike="noStrike" cap="none" normalizeH="0" baseline="0" dirty="0">
                <a:ln>
                  <a:noFill/>
                </a:ln>
                <a:solidFill>
                  <a:srgbClr val="408090"/>
                </a:solidFill>
                <a:effectLst/>
                <a:latin typeface="Arial Narrow" panose="020B0606020202030204" pitchFamily="34" charset="0"/>
              </a:rPr>
              <a:t># Create agents</a:t>
            </a:r>
            <a:r>
              <a:rPr kumimoji="0" lang="en-US" altLang="en-US" b="0" i="0" u="none" strike="noStrike" cap="none" normalizeH="0" baseline="0" dirty="0">
                <a:ln>
                  <a:noFill/>
                </a:ln>
                <a:solidFill>
                  <a:srgbClr val="404040"/>
                </a:solidFill>
                <a:effectLst/>
                <a:latin typeface="Arial Narrow" panose="020B0606020202030204"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rgbClr val="404040"/>
                </a:solidFill>
                <a:latin typeface="Arial Narrow" panose="020B0606020202030204" pitchFamily="34" charset="0"/>
              </a:rPr>
              <a:t>	</a:t>
            </a:r>
            <a:r>
              <a:rPr kumimoji="0" lang="en-US" altLang="en-US" b="1" i="0" u="none" strike="noStrike" cap="none" normalizeH="0" baseline="0" dirty="0">
                <a:ln>
                  <a:noFill/>
                </a:ln>
                <a:solidFill>
                  <a:srgbClr val="007020"/>
                </a:solidFill>
                <a:effectLst/>
                <a:latin typeface="Arial Narrow" panose="020B0606020202030204" pitchFamily="34" charset="0"/>
              </a:rPr>
              <a:t>for</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0" i="0" u="none" strike="noStrike" cap="none" normalizeH="0" baseline="0" dirty="0" err="1">
                <a:ln>
                  <a:noFill/>
                </a:ln>
                <a:solidFill>
                  <a:schemeClr val="tx1"/>
                </a:solidFill>
                <a:effectLst/>
                <a:latin typeface="Arial Narrow" panose="020B0606020202030204" pitchFamily="34" charset="0"/>
              </a:rPr>
              <a:t>i</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1" i="0" u="none" strike="noStrike" cap="none" normalizeH="0" baseline="0" dirty="0">
                <a:ln>
                  <a:noFill/>
                </a:ln>
                <a:solidFill>
                  <a:srgbClr val="007020"/>
                </a:solidFill>
                <a:effectLst/>
                <a:latin typeface="Arial Narrow" panose="020B0606020202030204" pitchFamily="34" charset="0"/>
              </a:rPr>
              <a:t>in</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0" i="0" u="none" strike="noStrike" cap="none" normalizeH="0" baseline="0" dirty="0" err="1">
                <a:ln>
                  <a:noFill/>
                </a:ln>
                <a:solidFill>
                  <a:srgbClr val="007020"/>
                </a:solidFill>
                <a:effectLst/>
                <a:latin typeface="Arial Narrow" panose="020B0606020202030204" pitchFamily="34" charset="0"/>
              </a:rPr>
              <a:t>self</a:t>
            </a:r>
            <a:r>
              <a:rPr kumimoji="0" lang="en-US" altLang="en-US" b="0" i="0" u="none" strike="noStrike" cap="none" normalizeH="0" baseline="0" dirty="0" err="1">
                <a:ln>
                  <a:noFill/>
                </a:ln>
                <a:solidFill>
                  <a:srgbClr val="666666"/>
                </a:solidFill>
                <a:effectLst/>
                <a:latin typeface="Arial Narrow" panose="020B0606020202030204" pitchFamily="34" charset="0"/>
              </a:rPr>
              <a:t>.</a:t>
            </a:r>
            <a:r>
              <a:rPr kumimoji="0" lang="en-US" altLang="en-US" b="0" i="0" u="none" strike="noStrike" cap="none" normalizeH="0" baseline="0" dirty="0" err="1">
                <a:ln>
                  <a:noFill/>
                </a:ln>
                <a:solidFill>
                  <a:schemeClr val="tx1"/>
                </a:solidFill>
                <a:effectLst/>
                <a:latin typeface="Arial Narrow" panose="020B0606020202030204" pitchFamily="34" charset="0"/>
              </a:rPr>
              <a:t>num_agents</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0" i="0" u="none" strike="noStrike" cap="none" normalizeH="0" baseline="0" dirty="0">
                <a:ln>
                  <a:noFill/>
                </a:ln>
                <a:solidFill>
                  <a:schemeClr val="tx1"/>
                </a:solidFill>
                <a:effectLst/>
                <a:latin typeface="Arial Narrow" panose="020B0606020202030204" pitchFamily="34" charset="0"/>
              </a:rPr>
              <a:t>a</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0" i="0" u="none" strike="noStrike" cap="none" normalizeH="0" baseline="0" dirty="0">
                <a:ln>
                  <a:noFill/>
                </a:ln>
                <a:solidFill>
                  <a:srgbClr val="666666"/>
                </a:solidFill>
                <a:effectLst/>
                <a:latin typeface="Arial Narrow" panose="020B0606020202030204" pitchFamily="34" charset="0"/>
              </a:rPr>
              <a:t>=</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0" i="0" u="none" strike="noStrike" cap="none" normalizeH="0" baseline="0" dirty="0" err="1">
                <a:ln>
                  <a:noFill/>
                </a:ln>
                <a:solidFill>
                  <a:schemeClr val="tx1"/>
                </a:solidFill>
                <a:effectLst/>
                <a:latin typeface="Arial Narrow" panose="020B0606020202030204" pitchFamily="34" charset="0"/>
              </a:rPr>
              <a:t>MoneyAgent</a:t>
            </a:r>
            <a:r>
              <a:rPr kumimoji="0" lang="en-US" altLang="en-US" b="0" i="0" u="none" strike="noStrike" cap="none" normalizeH="0" baseline="0" dirty="0">
                <a:ln>
                  <a:noFill/>
                </a:ln>
                <a:solidFill>
                  <a:srgbClr val="404040"/>
                </a:solidFill>
                <a:effectLst/>
                <a:latin typeface="Arial Narrow" panose="020B0606020202030204" pitchFamily="34" charset="0"/>
              </a:rPr>
              <a:t>(</a:t>
            </a:r>
            <a:r>
              <a:rPr kumimoji="0" lang="en-US" altLang="en-US" b="0" i="0" u="none" strike="noStrike" cap="none" normalizeH="0" baseline="0" dirty="0" err="1">
                <a:ln>
                  <a:noFill/>
                </a:ln>
                <a:solidFill>
                  <a:schemeClr val="tx1"/>
                </a:solidFill>
                <a:effectLst/>
                <a:latin typeface="Arial Narrow" panose="020B0606020202030204" pitchFamily="34" charset="0"/>
              </a:rPr>
              <a:t>i</a:t>
            </a:r>
            <a:r>
              <a:rPr kumimoji="0" lang="en-US" altLang="en-US" b="0" i="0" u="none" strike="noStrike" cap="none" normalizeH="0" baseline="0" dirty="0">
                <a:ln>
                  <a:noFill/>
                </a:ln>
                <a:solidFill>
                  <a:srgbClr val="404040"/>
                </a:solidFill>
                <a:effectLst/>
                <a:latin typeface="Arial Narrow" panose="020B0606020202030204" pitchFamily="34" charset="0"/>
              </a:rPr>
              <a:t>, </a:t>
            </a:r>
            <a:r>
              <a:rPr kumimoji="0" lang="en-US" altLang="en-US" b="0" i="0" u="none" strike="noStrike" cap="none" normalizeH="0" baseline="0" dirty="0">
                <a:ln>
                  <a:noFill/>
                </a:ln>
                <a:solidFill>
                  <a:srgbClr val="007020"/>
                </a:solidFill>
                <a:effectLst/>
                <a:latin typeface="Arial Narrow" panose="020B0606020202030204" pitchFamily="34" charset="0"/>
              </a:rPr>
              <a:t>self</a:t>
            </a:r>
            <a:r>
              <a:rPr kumimoji="0" lang="en-US" altLang="en-US" b="0" i="0" u="none" strike="noStrike" cap="none" normalizeH="0" baseline="0" dirty="0">
                <a:ln>
                  <a:noFill/>
                </a:ln>
                <a:solidFill>
                  <a:srgbClr val="404040"/>
                </a:solidFill>
                <a:effectLst/>
                <a:latin typeface="Arial Narrow" panose="020B0606020202030204" pitchFamily="34" charset="0"/>
              </a:rPr>
              <a:t>)</a:t>
            </a:r>
            <a:r>
              <a:rPr kumimoji="0" lang="en-US" altLang="en-US" b="0" i="0" u="none" strike="noStrike" cap="none" normalizeH="0" baseline="0" dirty="0">
                <a:ln>
                  <a:noFill/>
                </a:ln>
                <a:solidFill>
                  <a:schemeClr val="tx1"/>
                </a:solidFill>
                <a:effectLst/>
                <a:latin typeface="Arial Narrow" panose="020B0606020202030204" pitchFamily="34" charset="0"/>
              </a:rPr>
              <a:t> </a:t>
            </a:r>
          </a:p>
        </p:txBody>
      </p:sp>
    </p:spTree>
    <p:extLst>
      <p:ext uri="{BB962C8B-B14F-4D97-AF65-F5344CB8AC3E}">
        <p14:creationId xmlns:p14="http://schemas.microsoft.com/office/powerpoint/2010/main" val="1058009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76200"/>
            <a:ext cx="8229600" cy="563562"/>
          </a:xfrm>
        </p:spPr>
        <p:txBody>
          <a:bodyPr>
            <a:normAutofit fontScale="90000"/>
          </a:bodyPr>
          <a:lstStyle/>
          <a:p>
            <a:pPr eaLnBrk="1" hangingPunct="1"/>
            <a:r>
              <a:rPr lang="en-US" dirty="0"/>
              <a:t>Summary</a:t>
            </a:r>
          </a:p>
        </p:txBody>
      </p:sp>
      <p:sp>
        <p:nvSpPr>
          <p:cNvPr id="4099" name="Rectangle 3"/>
          <p:cNvSpPr>
            <a:spLocks noGrp="1" noChangeArrowheads="1"/>
          </p:cNvSpPr>
          <p:nvPr>
            <p:ph type="body" idx="1"/>
          </p:nvPr>
        </p:nvSpPr>
        <p:spPr>
          <a:xfrm>
            <a:off x="973931" y="868362"/>
            <a:ext cx="7196138" cy="5410200"/>
          </a:xfrm>
        </p:spPr>
        <p:txBody>
          <a:bodyPr>
            <a:normAutofit fontScale="92500" lnSpcReduction="10000"/>
          </a:bodyPr>
          <a:lstStyle/>
          <a:p>
            <a:pPr eaLnBrk="0" fontAlgn="base" hangingPunct="0">
              <a:lnSpc>
                <a:spcPct val="120000"/>
              </a:lnSpc>
              <a:spcAft>
                <a:spcPct val="0"/>
              </a:spcAft>
              <a:buClr>
                <a:schemeClr val="tx2"/>
              </a:buClr>
              <a:buSzPct val="75000"/>
              <a:defRPr/>
            </a:pPr>
            <a:r>
              <a:rPr lang="en-US" b="1" kern="0" dirty="0"/>
              <a:t>Search</a:t>
            </a:r>
            <a:r>
              <a:rPr lang="en-US" kern="0" dirty="0"/>
              <a:t> for Solutions</a:t>
            </a:r>
          </a:p>
          <a:p>
            <a:pPr eaLnBrk="0" fontAlgn="base" hangingPunct="0">
              <a:lnSpc>
                <a:spcPct val="120000"/>
              </a:lnSpc>
              <a:spcAft>
                <a:spcPct val="0"/>
              </a:spcAft>
              <a:buClr>
                <a:schemeClr val="tx2"/>
              </a:buClr>
              <a:buSzPct val="75000"/>
              <a:defRPr/>
            </a:pPr>
            <a:r>
              <a:rPr lang="en-US" kern="0" dirty="0"/>
              <a:t>Satisfy </a:t>
            </a:r>
            <a:r>
              <a:rPr lang="en-US" b="1" kern="0" dirty="0"/>
              <a:t>Constraints</a:t>
            </a:r>
            <a:r>
              <a:rPr lang="en-US" kern="0" dirty="0"/>
              <a:t> </a:t>
            </a:r>
          </a:p>
          <a:p>
            <a:pPr eaLnBrk="0" fontAlgn="base" hangingPunct="0">
              <a:lnSpc>
                <a:spcPct val="120000"/>
              </a:lnSpc>
              <a:spcAft>
                <a:spcPct val="0"/>
              </a:spcAft>
              <a:buClr>
                <a:schemeClr val="tx2"/>
              </a:buClr>
              <a:buSzPct val="75000"/>
              <a:defRPr/>
            </a:pPr>
            <a:r>
              <a:rPr lang="en-US" kern="0" dirty="0"/>
              <a:t>Use </a:t>
            </a:r>
            <a:r>
              <a:rPr lang="en-US" b="1" kern="0" dirty="0"/>
              <a:t>reasoning</a:t>
            </a:r>
            <a:r>
              <a:rPr lang="en-US" kern="0" dirty="0"/>
              <a:t> (typically First-Order Logic)</a:t>
            </a:r>
          </a:p>
          <a:p>
            <a:pPr eaLnBrk="0" fontAlgn="base" hangingPunct="0">
              <a:lnSpc>
                <a:spcPct val="120000"/>
              </a:lnSpc>
              <a:spcAft>
                <a:spcPct val="0"/>
              </a:spcAft>
              <a:buClr>
                <a:schemeClr val="tx2"/>
              </a:buClr>
              <a:buSzPct val="75000"/>
              <a:defRPr/>
            </a:pPr>
            <a:r>
              <a:rPr lang="en-US" b="1" kern="0" dirty="0"/>
              <a:t>Plan</a:t>
            </a:r>
            <a:r>
              <a:rPr lang="en-US" kern="0" dirty="0"/>
              <a:t> </a:t>
            </a:r>
          </a:p>
          <a:p>
            <a:pPr eaLnBrk="0" fontAlgn="base" hangingPunct="0">
              <a:lnSpc>
                <a:spcPct val="120000"/>
              </a:lnSpc>
              <a:spcAft>
                <a:spcPct val="0"/>
              </a:spcAft>
              <a:buClr>
                <a:schemeClr val="tx2"/>
              </a:buClr>
              <a:buSzPct val="75000"/>
              <a:defRPr/>
            </a:pPr>
            <a:r>
              <a:rPr lang="en-US" kern="0" dirty="0"/>
              <a:t>Represent Knowledge</a:t>
            </a:r>
          </a:p>
          <a:p>
            <a:pPr eaLnBrk="0" fontAlgn="base" hangingPunct="0">
              <a:lnSpc>
                <a:spcPct val="120000"/>
              </a:lnSpc>
              <a:spcAft>
                <a:spcPct val="0"/>
              </a:spcAft>
              <a:buClr>
                <a:schemeClr val="tx2"/>
              </a:buClr>
              <a:buSzPct val="75000"/>
              <a:defRPr/>
            </a:pPr>
            <a:r>
              <a:rPr lang="en-US" kern="0" dirty="0"/>
              <a:t>Handle </a:t>
            </a:r>
            <a:r>
              <a:rPr lang="en-US" b="1" kern="0" dirty="0"/>
              <a:t>uncertainty</a:t>
            </a:r>
            <a:r>
              <a:rPr lang="en-US" kern="0" dirty="0"/>
              <a:t> </a:t>
            </a:r>
          </a:p>
          <a:p>
            <a:pPr eaLnBrk="0" fontAlgn="base" hangingPunct="0">
              <a:lnSpc>
                <a:spcPct val="120000"/>
              </a:lnSpc>
              <a:spcAft>
                <a:spcPct val="0"/>
              </a:spcAft>
              <a:buClr>
                <a:schemeClr val="tx2"/>
              </a:buClr>
              <a:buSzPct val="75000"/>
              <a:defRPr/>
            </a:pPr>
            <a:r>
              <a:rPr lang="en-US" kern="0" dirty="0"/>
              <a:t>Have </a:t>
            </a:r>
            <a:r>
              <a:rPr lang="en-US" b="1" kern="0" dirty="0"/>
              <a:t>Machines Learn </a:t>
            </a:r>
            <a:r>
              <a:rPr lang="en-US" kern="0" dirty="0"/>
              <a:t>(e.g., Reinforcement L.)</a:t>
            </a:r>
          </a:p>
          <a:p>
            <a:pPr eaLnBrk="0" fontAlgn="base" hangingPunct="0">
              <a:lnSpc>
                <a:spcPct val="120000"/>
              </a:lnSpc>
              <a:spcAft>
                <a:spcPct val="0"/>
              </a:spcAft>
              <a:buClr>
                <a:schemeClr val="tx2"/>
              </a:buClr>
              <a:buSzPct val="75000"/>
              <a:defRPr/>
            </a:pPr>
            <a:r>
              <a:rPr lang="en-US" kern="0" dirty="0"/>
              <a:t>Handle </a:t>
            </a:r>
            <a:r>
              <a:rPr lang="en-US" b="1" kern="0" dirty="0"/>
              <a:t>Natural Language</a:t>
            </a:r>
          </a:p>
          <a:p>
            <a:pPr eaLnBrk="0" fontAlgn="base" hangingPunct="0">
              <a:lnSpc>
                <a:spcPct val="120000"/>
              </a:lnSpc>
              <a:spcAft>
                <a:spcPct val="0"/>
              </a:spcAft>
              <a:buClr>
                <a:schemeClr val="tx2"/>
              </a:buClr>
              <a:buSzPct val="75000"/>
              <a:defRPr/>
            </a:pPr>
            <a:r>
              <a:rPr lang="en-US" b="1" i="1" kern="0" dirty="0"/>
              <a:t>Agent</a:t>
            </a:r>
            <a:r>
              <a:rPr lang="en-US" kern="0" dirty="0"/>
              <a:t> concept suits many situations</a:t>
            </a:r>
          </a:p>
        </p:txBody>
      </p:sp>
      <p:sp>
        <p:nvSpPr>
          <p:cNvPr id="7" name="Slide Number Placeholder 5"/>
          <p:cNvSpPr>
            <a:spLocks noGrp="1"/>
          </p:cNvSpPr>
          <p:nvPr>
            <p:ph type="sldNum" sz="quarter" idx="12"/>
          </p:nvPr>
        </p:nvSpPr>
        <p:spPr>
          <a:xfrm>
            <a:off x="6553200" y="6477000"/>
            <a:ext cx="2133600" cy="244475"/>
          </a:xfrm>
        </p:spPr>
        <p:txBody>
          <a:bodyPr/>
          <a:lstStyle/>
          <a:p>
            <a:fld id="{CEF8ADD8-F654-435D-BF88-36F59A17820E}" type="slidenum">
              <a:rPr lang="en-US" smtClean="0"/>
              <a:pPr/>
              <a:t>29</a:t>
            </a:fld>
            <a:endParaRPr lang="en-US" dirty="0"/>
          </a:p>
        </p:txBody>
      </p:sp>
    </p:spTree>
    <p:extLst>
      <p:ext uri="{BB962C8B-B14F-4D97-AF65-F5344CB8AC3E}">
        <p14:creationId xmlns:p14="http://schemas.microsoft.com/office/powerpoint/2010/main" val="1279956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09067"/>
            <a:ext cx="7620000" cy="705321"/>
          </a:xfrm>
        </p:spPr>
        <p:txBody>
          <a:bodyPr>
            <a:normAutofit fontScale="90000"/>
          </a:bodyPr>
          <a:lstStyle/>
          <a:p>
            <a:pPr lvl="0"/>
            <a:r>
              <a:rPr lang="en-US" dirty="0"/>
              <a:t>Agenda: Introduction and Agents</a:t>
            </a:r>
          </a:p>
        </p:txBody>
      </p:sp>
      <p:sp>
        <p:nvSpPr>
          <p:cNvPr id="9" name="AutoShape 5"/>
          <p:cNvSpPr>
            <a:spLocks noChangeArrowheads="1"/>
          </p:cNvSpPr>
          <p:nvPr/>
        </p:nvSpPr>
        <p:spPr bwMode="auto">
          <a:xfrm>
            <a:off x="2057400" y="2209799"/>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
        <p:nvSpPr>
          <p:cNvPr id="5" name="Slide Number Placeholder 4"/>
          <p:cNvSpPr>
            <a:spLocks noGrp="1"/>
          </p:cNvSpPr>
          <p:nvPr>
            <p:ph type="sldNum" sz="quarter" idx="12"/>
          </p:nvPr>
        </p:nvSpPr>
        <p:spPr>
          <a:xfrm>
            <a:off x="6553200" y="6537325"/>
            <a:ext cx="2133600" cy="244475"/>
          </a:xfrm>
        </p:spPr>
        <p:txBody>
          <a:bodyPr/>
          <a:lstStyle/>
          <a:p>
            <a:fld id="{CEF8ADD8-F654-435D-BF88-36F59A17820E}" type="slidenum">
              <a:rPr lang="en-US" smtClean="0"/>
              <a:pPr/>
              <a:t>3</a:t>
            </a:fld>
            <a:endParaRPr lang="en-US" dirty="0"/>
          </a:p>
        </p:txBody>
      </p:sp>
      <p:sp>
        <p:nvSpPr>
          <p:cNvPr id="7" name="Rectangle 4"/>
          <p:cNvSpPr txBox="1">
            <a:spLocks noChangeArrowheads="1"/>
          </p:cNvSpPr>
          <p:nvPr/>
        </p:nvSpPr>
        <p:spPr bwMode="auto">
          <a:xfrm>
            <a:off x="2844800" y="1736724"/>
            <a:ext cx="3098800" cy="3292476"/>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200000"/>
              </a:lnSpc>
              <a:spcBef>
                <a:spcPct val="20000"/>
              </a:spcBef>
              <a:spcAft>
                <a:spcPct val="0"/>
              </a:spcAft>
              <a:buClr>
                <a:schemeClr val="tx2"/>
              </a:buClr>
              <a:buSzPct val="75000"/>
              <a:buFont typeface="Wingdings" pitchFamily="2" charset="2"/>
              <a:buAutoNum type="arabicPeriod"/>
              <a:defRPr/>
            </a:pPr>
            <a:r>
              <a:rPr lang="en-US" sz="3200" b="1" kern="0" dirty="0">
                <a:latin typeface="Arial Narrow" pitchFamily="34" charset="0"/>
              </a:rPr>
              <a:t>Introduction</a:t>
            </a:r>
          </a:p>
          <a:p>
            <a:pPr marL="609600" lvl="0" indent="-609600" eaLnBrk="0" fontAlgn="base" hangingPunct="0">
              <a:lnSpc>
                <a:spcPct val="20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AI Topics</a:t>
            </a:r>
          </a:p>
          <a:p>
            <a:pPr marL="609600" lvl="0" indent="-609600" eaLnBrk="0" fontAlgn="base" hangingPunct="0">
              <a:lnSpc>
                <a:spcPct val="20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Agents</a:t>
            </a:r>
          </a:p>
        </p:txBody>
      </p:sp>
    </p:spTree>
    <p:extLst>
      <p:ext uri="{BB962C8B-B14F-4D97-AF65-F5344CB8AC3E}">
        <p14:creationId xmlns:p14="http://schemas.microsoft.com/office/powerpoint/2010/main" val="873852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Brief History</a:t>
            </a:r>
          </a:p>
        </p:txBody>
      </p:sp>
      <p:sp>
        <p:nvSpPr>
          <p:cNvPr id="3" name="Content Placeholder 2"/>
          <p:cNvSpPr>
            <a:spLocks noGrp="1"/>
          </p:cNvSpPr>
          <p:nvPr>
            <p:ph idx="1"/>
          </p:nvPr>
        </p:nvSpPr>
        <p:spPr>
          <a:xfrm>
            <a:off x="1905000" y="1447800"/>
            <a:ext cx="5486400" cy="4572000"/>
          </a:xfrm>
        </p:spPr>
        <p:txBody>
          <a:bodyPr>
            <a:normAutofit/>
          </a:bodyPr>
          <a:lstStyle/>
          <a:p>
            <a:r>
              <a:rPr lang="en-US" dirty="0"/>
              <a:t>Early</a:t>
            </a:r>
          </a:p>
          <a:p>
            <a:pPr lvl="1"/>
            <a:r>
              <a:rPr lang="en-US" dirty="0"/>
              <a:t>Symbolic processing</a:t>
            </a:r>
          </a:p>
          <a:p>
            <a:pPr lvl="1"/>
            <a:r>
              <a:rPr lang="en-US" dirty="0"/>
              <a:t>Capture human knowledge</a:t>
            </a:r>
          </a:p>
          <a:p>
            <a:pPr lvl="1"/>
            <a:r>
              <a:rPr lang="en-US" dirty="0"/>
              <a:t>Identify mathematical principles</a:t>
            </a:r>
          </a:p>
          <a:p>
            <a:pPr lvl="1"/>
            <a:r>
              <a:rPr lang="en-US" dirty="0"/>
              <a:t>Standalone</a:t>
            </a:r>
          </a:p>
          <a:p>
            <a:r>
              <a:rPr lang="en-US" dirty="0"/>
              <a:t>...</a:t>
            </a:r>
          </a:p>
        </p:txBody>
      </p:sp>
      <p:sp>
        <p:nvSpPr>
          <p:cNvPr id="4" name="Slide Number Placeholder 3"/>
          <p:cNvSpPr>
            <a:spLocks noGrp="1"/>
          </p:cNvSpPr>
          <p:nvPr>
            <p:ph type="sldNum" sz="quarter" idx="12"/>
          </p:nvPr>
        </p:nvSpPr>
        <p:spPr/>
        <p:txBody>
          <a:bodyPr/>
          <a:lstStyle/>
          <a:p>
            <a:fld id="{CEF8ADD8-F654-435D-BF88-36F59A17820E}" type="slidenum">
              <a:rPr lang="en-US" smtClean="0"/>
              <a:pPr/>
              <a:t>4</a:t>
            </a:fld>
            <a:endParaRPr lang="en-US"/>
          </a:p>
        </p:txBody>
      </p:sp>
    </p:spTree>
    <p:extLst>
      <p:ext uri="{BB962C8B-B14F-4D97-AF65-F5344CB8AC3E}">
        <p14:creationId xmlns:p14="http://schemas.microsoft.com/office/powerpoint/2010/main" val="108418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Early Example: Blocks World</a:t>
            </a:r>
          </a:p>
        </p:txBody>
      </p:sp>
      <p:sp>
        <p:nvSpPr>
          <p:cNvPr id="3" name="Slide Number Placeholder 2"/>
          <p:cNvSpPr>
            <a:spLocks noGrp="1"/>
          </p:cNvSpPr>
          <p:nvPr>
            <p:ph type="sldNum" sz="quarter" idx="12"/>
          </p:nvPr>
        </p:nvSpPr>
        <p:spPr/>
        <p:txBody>
          <a:bodyPr/>
          <a:lstStyle/>
          <a:p>
            <a:fld id="{CEF8ADD8-F654-435D-BF88-36F59A17820E}" type="slidenum">
              <a:rPr lang="en-US" smtClean="0"/>
              <a:pPr/>
              <a:t>5</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4" y="1447800"/>
            <a:ext cx="8343901"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724400" y="6476999"/>
            <a:ext cx="3581400" cy="276999"/>
          </a:xfrm>
          <a:prstGeom prst="rect">
            <a:avLst/>
          </a:prstGeom>
          <a:noFill/>
        </p:spPr>
        <p:txBody>
          <a:bodyPr wrap="square" rtlCol="0">
            <a:spAutoFit/>
          </a:bodyPr>
          <a:lstStyle/>
          <a:p>
            <a:pPr algn="r"/>
            <a:r>
              <a:rPr lang="en-US" sz="1200" dirty="0">
                <a:latin typeface="Arial Narrow" pitchFamily="34" charset="0"/>
              </a:rPr>
              <a:t>Source: </a:t>
            </a:r>
            <a:r>
              <a:rPr lang="en-US" sz="1200" dirty="0" err="1">
                <a:latin typeface="Arial Narrow" pitchFamily="34" charset="0"/>
              </a:rPr>
              <a:t>Russel</a:t>
            </a:r>
            <a:r>
              <a:rPr lang="en-US" sz="1200" dirty="0">
                <a:latin typeface="Arial Narrow" pitchFamily="34" charset="0"/>
              </a:rPr>
              <a:t> &amp; </a:t>
            </a:r>
            <a:r>
              <a:rPr lang="en-US" sz="1200" dirty="0" err="1">
                <a:latin typeface="Arial Narrow" pitchFamily="34" charset="0"/>
              </a:rPr>
              <a:t>Norvig</a:t>
            </a:r>
            <a:endParaRPr lang="en-US" sz="1200" dirty="0">
              <a:latin typeface="Arial Narrow" pitchFamily="34" charset="0"/>
            </a:endParaRPr>
          </a:p>
        </p:txBody>
      </p:sp>
    </p:spTree>
    <p:extLst>
      <p:ext uri="{BB962C8B-B14F-4D97-AF65-F5344CB8AC3E}">
        <p14:creationId xmlns:p14="http://schemas.microsoft.com/office/powerpoint/2010/main" val="105027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Midway on: Neuron</a:t>
            </a:r>
          </a:p>
        </p:txBody>
      </p:sp>
      <p:sp>
        <p:nvSpPr>
          <p:cNvPr id="3" name="Slide Number Placeholder 2"/>
          <p:cNvSpPr>
            <a:spLocks noGrp="1"/>
          </p:cNvSpPr>
          <p:nvPr>
            <p:ph type="sldNum" sz="quarter" idx="12"/>
          </p:nvPr>
        </p:nvSpPr>
        <p:spPr/>
        <p:txBody>
          <a:bodyPr/>
          <a:lstStyle/>
          <a:p>
            <a:fld id="{CEF8ADD8-F654-435D-BF88-36F59A17820E}" type="slidenum">
              <a:rPr lang="en-US" smtClean="0"/>
              <a:pPr/>
              <a:t>6</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8083738"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24400" y="6476999"/>
            <a:ext cx="3581400" cy="276999"/>
          </a:xfrm>
          <a:prstGeom prst="rect">
            <a:avLst/>
          </a:prstGeom>
          <a:noFill/>
        </p:spPr>
        <p:txBody>
          <a:bodyPr wrap="square" rtlCol="0">
            <a:spAutoFit/>
          </a:bodyPr>
          <a:lstStyle/>
          <a:p>
            <a:pPr algn="r"/>
            <a:r>
              <a:rPr lang="en-US" sz="1200" dirty="0">
                <a:latin typeface="Arial Narrow" pitchFamily="34" charset="0"/>
              </a:rPr>
              <a:t>Source: </a:t>
            </a:r>
            <a:r>
              <a:rPr lang="en-US" sz="1200" dirty="0" err="1">
                <a:latin typeface="Arial Narrow" pitchFamily="34" charset="0"/>
              </a:rPr>
              <a:t>Russel</a:t>
            </a:r>
            <a:r>
              <a:rPr lang="en-US" sz="1200" dirty="0">
                <a:latin typeface="Arial Narrow" pitchFamily="34" charset="0"/>
              </a:rPr>
              <a:t> &amp; </a:t>
            </a:r>
            <a:r>
              <a:rPr lang="en-US" sz="1200" dirty="0" err="1">
                <a:latin typeface="Arial Narrow" pitchFamily="34" charset="0"/>
              </a:rPr>
              <a:t>Norvig</a:t>
            </a:r>
            <a:endParaRPr lang="en-US" sz="1200" dirty="0">
              <a:latin typeface="Arial Narrow" pitchFamily="34" charset="0"/>
            </a:endParaRPr>
          </a:p>
        </p:txBody>
      </p:sp>
    </p:spTree>
    <p:extLst>
      <p:ext uri="{BB962C8B-B14F-4D97-AF65-F5344CB8AC3E}">
        <p14:creationId xmlns:p14="http://schemas.microsoft.com/office/powerpoint/2010/main" val="1618783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Brief History</a:t>
            </a:r>
          </a:p>
        </p:txBody>
      </p:sp>
      <p:sp>
        <p:nvSpPr>
          <p:cNvPr id="3" name="Content Placeholder 2"/>
          <p:cNvSpPr>
            <a:spLocks noGrp="1"/>
          </p:cNvSpPr>
          <p:nvPr>
            <p:ph idx="1"/>
          </p:nvPr>
        </p:nvSpPr>
        <p:spPr>
          <a:xfrm>
            <a:off x="1905000" y="1219200"/>
            <a:ext cx="4038600" cy="5029200"/>
          </a:xfrm>
        </p:spPr>
        <p:txBody>
          <a:bodyPr>
            <a:normAutofit/>
          </a:bodyPr>
          <a:lstStyle/>
          <a:p>
            <a:r>
              <a:rPr lang="en-US" sz="2000" dirty="0">
                <a:solidFill>
                  <a:schemeClr val="bg1">
                    <a:lumMod val="75000"/>
                  </a:schemeClr>
                </a:solidFill>
              </a:rPr>
              <a:t>Early</a:t>
            </a:r>
          </a:p>
          <a:p>
            <a:pPr lvl="1"/>
            <a:r>
              <a:rPr lang="en-US" sz="2000" dirty="0">
                <a:solidFill>
                  <a:schemeClr val="bg1">
                    <a:lumMod val="75000"/>
                  </a:schemeClr>
                </a:solidFill>
              </a:rPr>
              <a:t>Symbolic processing</a:t>
            </a:r>
          </a:p>
          <a:p>
            <a:pPr lvl="1"/>
            <a:r>
              <a:rPr lang="en-US" sz="2000" dirty="0">
                <a:solidFill>
                  <a:schemeClr val="bg1">
                    <a:lumMod val="75000"/>
                  </a:schemeClr>
                </a:solidFill>
              </a:rPr>
              <a:t>Capture human knowledge</a:t>
            </a:r>
          </a:p>
          <a:p>
            <a:pPr lvl="1"/>
            <a:r>
              <a:rPr lang="en-US" sz="2000" dirty="0">
                <a:solidFill>
                  <a:schemeClr val="bg1">
                    <a:lumMod val="75000"/>
                  </a:schemeClr>
                </a:solidFill>
              </a:rPr>
              <a:t>Identify mathematical principles</a:t>
            </a:r>
          </a:p>
          <a:p>
            <a:pPr lvl="1"/>
            <a:r>
              <a:rPr lang="en-US" sz="2000" dirty="0">
                <a:solidFill>
                  <a:schemeClr val="bg1">
                    <a:lumMod val="75000"/>
                  </a:schemeClr>
                </a:solidFill>
              </a:rPr>
              <a:t>Standalone</a:t>
            </a:r>
          </a:p>
          <a:p>
            <a:r>
              <a:rPr lang="en-US" dirty="0"/>
              <a:t>Midway</a:t>
            </a:r>
          </a:p>
          <a:p>
            <a:pPr lvl="1"/>
            <a:r>
              <a:rPr lang="en-US" dirty="0"/>
              <a:t>Neural nets</a:t>
            </a:r>
          </a:p>
          <a:p>
            <a:pPr lvl="1"/>
            <a:r>
              <a:rPr lang="en-US" dirty="0"/>
              <a:t>Fuzzy logic</a:t>
            </a:r>
          </a:p>
          <a:p>
            <a:pPr lvl="1"/>
            <a:r>
              <a:rPr lang="en-US" dirty="0"/>
              <a:t>Reinforcement learning</a:t>
            </a:r>
          </a:p>
          <a:p>
            <a:r>
              <a:rPr lang="en-US" dirty="0"/>
              <a:t>Contemporary...</a:t>
            </a:r>
          </a:p>
          <a:p>
            <a:endParaRPr lang="en-US" dirty="0"/>
          </a:p>
        </p:txBody>
      </p:sp>
      <p:sp>
        <p:nvSpPr>
          <p:cNvPr id="4" name="Slide Number Placeholder 3"/>
          <p:cNvSpPr>
            <a:spLocks noGrp="1"/>
          </p:cNvSpPr>
          <p:nvPr>
            <p:ph type="sldNum" sz="quarter" idx="12"/>
          </p:nvPr>
        </p:nvSpPr>
        <p:spPr/>
        <p:txBody>
          <a:bodyPr/>
          <a:lstStyle/>
          <a:p>
            <a:fld id="{CEF8ADD8-F654-435D-BF88-36F59A17820E}" type="slidenum">
              <a:rPr lang="en-US" smtClean="0"/>
              <a:pPr/>
              <a:t>7</a:t>
            </a:fld>
            <a:endParaRPr lang="en-US"/>
          </a:p>
        </p:txBody>
      </p:sp>
    </p:spTree>
    <p:extLst>
      <p:ext uri="{BB962C8B-B14F-4D97-AF65-F5344CB8AC3E}">
        <p14:creationId xmlns:p14="http://schemas.microsoft.com/office/powerpoint/2010/main" val="352647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Brief History</a:t>
            </a:r>
          </a:p>
        </p:txBody>
      </p:sp>
      <p:sp>
        <p:nvSpPr>
          <p:cNvPr id="3" name="Content Placeholder 2"/>
          <p:cNvSpPr>
            <a:spLocks noGrp="1"/>
          </p:cNvSpPr>
          <p:nvPr>
            <p:ph idx="1"/>
          </p:nvPr>
        </p:nvSpPr>
        <p:spPr>
          <a:xfrm>
            <a:off x="2819400" y="1166854"/>
            <a:ext cx="3886200" cy="5029200"/>
          </a:xfrm>
        </p:spPr>
        <p:txBody>
          <a:bodyPr>
            <a:normAutofit fontScale="92500" lnSpcReduction="10000"/>
          </a:bodyPr>
          <a:lstStyle/>
          <a:p>
            <a:r>
              <a:rPr lang="en-US" sz="2200" dirty="0">
                <a:solidFill>
                  <a:schemeClr val="bg1">
                    <a:lumMod val="75000"/>
                  </a:schemeClr>
                </a:solidFill>
              </a:rPr>
              <a:t>Early</a:t>
            </a:r>
          </a:p>
          <a:p>
            <a:pPr lvl="1"/>
            <a:r>
              <a:rPr lang="en-US" sz="1900" dirty="0">
                <a:solidFill>
                  <a:schemeClr val="bg1">
                    <a:lumMod val="75000"/>
                  </a:schemeClr>
                </a:solidFill>
              </a:rPr>
              <a:t>Symbolic processing</a:t>
            </a:r>
          </a:p>
          <a:p>
            <a:pPr lvl="1"/>
            <a:r>
              <a:rPr lang="en-US" sz="1900" dirty="0">
                <a:solidFill>
                  <a:schemeClr val="bg1">
                    <a:lumMod val="75000"/>
                  </a:schemeClr>
                </a:solidFill>
              </a:rPr>
              <a:t>Capture human knowledge</a:t>
            </a:r>
          </a:p>
          <a:p>
            <a:pPr lvl="1"/>
            <a:r>
              <a:rPr lang="en-US" sz="1900" dirty="0">
                <a:solidFill>
                  <a:schemeClr val="bg1">
                    <a:lumMod val="75000"/>
                  </a:schemeClr>
                </a:solidFill>
              </a:rPr>
              <a:t>Identify mathematical principles</a:t>
            </a:r>
          </a:p>
          <a:p>
            <a:pPr lvl="1"/>
            <a:r>
              <a:rPr lang="en-US" sz="1900" dirty="0">
                <a:solidFill>
                  <a:schemeClr val="bg1">
                    <a:lumMod val="75000"/>
                  </a:schemeClr>
                </a:solidFill>
              </a:rPr>
              <a:t>Standalone</a:t>
            </a:r>
          </a:p>
          <a:p>
            <a:r>
              <a:rPr lang="en-US" sz="2200" dirty="0">
                <a:solidFill>
                  <a:schemeClr val="bg1">
                    <a:lumMod val="75000"/>
                  </a:schemeClr>
                </a:solidFill>
              </a:rPr>
              <a:t>Midway</a:t>
            </a:r>
          </a:p>
          <a:p>
            <a:pPr lvl="1"/>
            <a:r>
              <a:rPr lang="en-US" sz="1900" dirty="0">
                <a:solidFill>
                  <a:schemeClr val="bg1">
                    <a:lumMod val="75000"/>
                  </a:schemeClr>
                </a:solidFill>
              </a:rPr>
              <a:t>Neural nets</a:t>
            </a:r>
          </a:p>
          <a:p>
            <a:pPr lvl="1"/>
            <a:r>
              <a:rPr lang="en-US" sz="1900" dirty="0">
                <a:solidFill>
                  <a:schemeClr val="bg1">
                    <a:lumMod val="75000"/>
                  </a:schemeClr>
                </a:solidFill>
              </a:rPr>
              <a:t>Fuzzy logic</a:t>
            </a:r>
          </a:p>
          <a:p>
            <a:r>
              <a:rPr lang="en-US" dirty="0"/>
              <a:t>Contemporary</a:t>
            </a:r>
          </a:p>
          <a:p>
            <a:pPr lvl="1"/>
            <a:r>
              <a:rPr lang="en-US" dirty="0"/>
              <a:t>Deep neural nets</a:t>
            </a:r>
          </a:p>
          <a:p>
            <a:pPr lvl="1"/>
            <a:r>
              <a:rPr lang="en-US" dirty="0"/>
              <a:t>Big data</a:t>
            </a:r>
          </a:p>
          <a:p>
            <a:pPr lvl="1"/>
            <a:r>
              <a:rPr lang="en-US" dirty="0"/>
              <a:t>Small data</a:t>
            </a:r>
          </a:p>
          <a:p>
            <a:pPr lvl="1"/>
            <a:r>
              <a:rPr lang="en-US" dirty="0"/>
              <a:t>Adversarial</a:t>
            </a:r>
          </a:p>
          <a:p>
            <a:endParaRPr lang="en-US" dirty="0"/>
          </a:p>
        </p:txBody>
      </p:sp>
      <p:sp>
        <p:nvSpPr>
          <p:cNvPr id="4" name="Slide Number Placeholder 3"/>
          <p:cNvSpPr>
            <a:spLocks noGrp="1"/>
          </p:cNvSpPr>
          <p:nvPr>
            <p:ph type="sldNum" sz="quarter" idx="12"/>
          </p:nvPr>
        </p:nvSpPr>
        <p:spPr/>
        <p:txBody>
          <a:bodyPr/>
          <a:lstStyle/>
          <a:p>
            <a:fld id="{CEF8ADD8-F654-435D-BF88-36F59A17820E}" type="slidenum">
              <a:rPr lang="en-US" smtClean="0"/>
              <a:pPr/>
              <a:t>8</a:t>
            </a:fld>
            <a:endParaRPr lang="en-US"/>
          </a:p>
        </p:txBody>
      </p:sp>
    </p:spTree>
    <p:extLst>
      <p:ext uri="{BB962C8B-B14F-4D97-AF65-F5344CB8AC3E}">
        <p14:creationId xmlns:p14="http://schemas.microsoft.com/office/powerpoint/2010/main" val="3526473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09067"/>
            <a:ext cx="7620000" cy="705321"/>
          </a:xfrm>
        </p:spPr>
        <p:txBody>
          <a:bodyPr>
            <a:normAutofit fontScale="90000"/>
          </a:bodyPr>
          <a:lstStyle/>
          <a:p>
            <a:pPr lvl="0"/>
            <a:r>
              <a:rPr lang="en-US" dirty="0"/>
              <a:t>Agenda: Introduction and Agents</a:t>
            </a:r>
          </a:p>
        </p:txBody>
      </p:sp>
      <p:sp>
        <p:nvSpPr>
          <p:cNvPr id="9" name="AutoShape 5"/>
          <p:cNvSpPr>
            <a:spLocks noChangeArrowheads="1"/>
          </p:cNvSpPr>
          <p:nvPr/>
        </p:nvSpPr>
        <p:spPr bwMode="auto">
          <a:xfrm>
            <a:off x="2057400" y="3205162"/>
            <a:ext cx="463550"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
        <p:nvSpPr>
          <p:cNvPr id="5" name="Slide Number Placeholder 4"/>
          <p:cNvSpPr>
            <a:spLocks noGrp="1"/>
          </p:cNvSpPr>
          <p:nvPr>
            <p:ph type="sldNum" sz="quarter" idx="12"/>
          </p:nvPr>
        </p:nvSpPr>
        <p:spPr>
          <a:xfrm>
            <a:off x="6553200" y="6537325"/>
            <a:ext cx="2133600" cy="244475"/>
          </a:xfrm>
        </p:spPr>
        <p:txBody>
          <a:bodyPr/>
          <a:lstStyle/>
          <a:p>
            <a:fld id="{CEF8ADD8-F654-435D-BF88-36F59A17820E}" type="slidenum">
              <a:rPr lang="en-US" smtClean="0"/>
              <a:pPr/>
              <a:t>9</a:t>
            </a:fld>
            <a:endParaRPr lang="en-US" dirty="0"/>
          </a:p>
        </p:txBody>
      </p:sp>
      <p:sp>
        <p:nvSpPr>
          <p:cNvPr id="7" name="Rectangle 4"/>
          <p:cNvSpPr txBox="1">
            <a:spLocks noChangeArrowheads="1"/>
          </p:cNvSpPr>
          <p:nvPr/>
        </p:nvSpPr>
        <p:spPr bwMode="auto">
          <a:xfrm>
            <a:off x="2844800" y="1736724"/>
            <a:ext cx="3098800" cy="3292476"/>
          </a:xfrm>
          <a:prstGeom prst="rect">
            <a:avLst/>
          </a:prstGeom>
          <a:solidFill>
            <a:schemeClr val="accent1">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20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Introduction</a:t>
            </a:r>
          </a:p>
          <a:p>
            <a:pPr marL="609600" lvl="0" indent="-609600" eaLnBrk="0" fontAlgn="base" hangingPunct="0">
              <a:lnSpc>
                <a:spcPct val="200000"/>
              </a:lnSpc>
              <a:spcBef>
                <a:spcPct val="20000"/>
              </a:spcBef>
              <a:spcAft>
                <a:spcPct val="0"/>
              </a:spcAft>
              <a:buClr>
                <a:schemeClr val="tx2"/>
              </a:buClr>
              <a:buSzPct val="75000"/>
              <a:buFont typeface="Wingdings" pitchFamily="2" charset="2"/>
              <a:buAutoNum type="arabicPeriod"/>
              <a:defRPr/>
            </a:pPr>
            <a:r>
              <a:rPr lang="en-US" sz="3200" b="1" kern="0" dirty="0">
                <a:latin typeface="Arial Narrow" pitchFamily="34" charset="0"/>
              </a:rPr>
              <a:t>AI Topics</a:t>
            </a:r>
          </a:p>
          <a:p>
            <a:pPr marL="609600" lvl="0" indent="-609600" eaLnBrk="0" fontAlgn="base" hangingPunct="0">
              <a:lnSpc>
                <a:spcPct val="20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Agents</a:t>
            </a:r>
          </a:p>
        </p:txBody>
      </p:sp>
    </p:spTree>
    <p:extLst>
      <p:ext uri="{BB962C8B-B14F-4D97-AF65-F5344CB8AC3E}">
        <p14:creationId xmlns:p14="http://schemas.microsoft.com/office/powerpoint/2010/main" val="3956516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accent1"/>
          </a:solidFill>
          <a:miter lim="800000"/>
          <a:headEnd/>
          <a:tailEnd/>
        </a:ln>
        <a:effectLst/>
      </a:spPr>
      <a:bodyPr vert="horz" wrap="none" lIns="91440" tIns="45720" rIns="91440" bIns="45720" numCol="1" rtlCol="0" anchor="t" anchorCtr="0" compatLnSpc="1">
        <a:prstTxWarp prst="textNoShape">
          <a:avLst/>
        </a:prstTxWarp>
        <a:spAutoFit/>
      </a:bodyPr>
      <a:lstStyle>
        <a:defPPr marL="0" marR="0" indent="457200" algn="l" defTabSz="914400" rtl="0" eaLnBrk="1" fontAlgn="base" latinLnBrk="0" hangingPunct="1">
          <a:lnSpc>
            <a:spcPct val="100000"/>
          </a:lnSpc>
          <a:spcBef>
            <a:spcPct val="0"/>
          </a:spcBef>
          <a:spcAft>
            <a:spcPct val="0"/>
          </a:spcAft>
          <a:buClrTx/>
          <a:buSzTx/>
          <a:buFontTx/>
          <a:buNone/>
          <a:tabLst/>
          <a:defRPr kumimoji="0" sz="10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defRPr>
        </a:defPPr>
      </a:lstStyle>
    </a:spDef>
    <a:txDef>
      <a:spPr>
        <a:noFill/>
      </a:spPr>
      <a:bodyPr wrap="square" rtlCol="0">
        <a:spAutoFit/>
      </a:bodyPr>
      <a:lstStyle>
        <a:defPPr>
          <a:defRPr sz="2800" dirty="0" smtClean="0">
            <a:latin typeface="Arial Narrow"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16424</TotalTime>
  <Words>2859</Words>
  <Application>Microsoft Office PowerPoint</Application>
  <PresentationFormat>On-screen Show (4:3)</PresentationFormat>
  <Paragraphs>308</Paragraphs>
  <Slides>29</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Narrow</vt:lpstr>
      <vt:lpstr>Calibri</vt:lpstr>
      <vt:lpstr>Courier New</vt:lpstr>
      <vt:lpstr>Wingdings</vt:lpstr>
      <vt:lpstr>Office Theme</vt:lpstr>
      <vt:lpstr>Module 1 Part 1 of 2 Introduction and Agents</vt:lpstr>
      <vt:lpstr>Class Learning Objectives</vt:lpstr>
      <vt:lpstr>Agenda: Introduction and Agents</vt:lpstr>
      <vt:lpstr>Brief History</vt:lpstr>
      <vt:lpstr>Early Example: Blocks World</vt:lpstr>
      <vt:lpstr>Midway on: Neuron</vt:lpstr>
      <vt:lpstr>Brief History</vt:lpstr>
      <vt:lpstr>Brief History</vt:lpstr>
      <vt:lpstr>Agenda: Introduction and Agents</vt:lpstr>
      <vt:lpstr>Topics</vt:lpstr>
      <vt:lpstr>Topics</vt:lpstr>
      <vt:lpstr>Topics</vt:lpstr>
      <vt:lpstr>Topics</vt:lpstr>
      <vt:lpstr>Topics ctd.</vt:lpstr>
      <vt:lpstr>Topics ctd.</vt:lpstr>
      <vt:lpstr>PowerPoint Presentation</vt:lpstr>
      <vt:lpstr>Agenda: Introduction and Agents</vt:lpstr>
      <vt:lpstr>Agents: Definition and Example</vt:lpstr>
      <vt:lpstr>Wumpus World (R&amp;N)</vt:lpstr>
      <vt:lpstr>Simplest Agent Example (R&amp;N): Vacuum World</vt:lpstr>
      <vt:lpstr>Agents: Architecture</vt:lpstr>
      <vt:lpstr>Agents: Architecture</vt:lpstr>
      <vt:lpstr>Applying Rules</vt:lpstr>
      <vt:lpstr>Example of Select an action </vt:lpstr>
      <vt:lpstr>PerceptAction for Vacuum World</vt:lpstr>
      <vt:lpstr>Example Application: Modeling Burglary Occurrences</vt:lpstr>
      <vt:lpstr>Burglar Agents</vt:lpstr>
      <vt:lpstr>MESA: A Python Agent API</vt:lpstr>
      <vt:lpstr>Summary</vt:lpstr>
    </vt:vector>
  </TitlesOfParts>
  <Company>BU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 and JUnit</dc:title>
  <dc:creator>Eric Braude</dc:creator>
  <cp:lastModifiedBy>Braude, Eric J</cp:lastModifiedBy>
  <cp:revision>379</cp:revision>
  <dcterms:created xsi:type="dcterms:W3CDTF">2011-01-14T20:04:27Z</dcterms:created>
  <dcterms:modified xsi:type="dcterms:W3CDTF">2021-09-06T20:23:13Z</dcterms:modified>
</cp:coreProperties>
</file>