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683" r:id="rId2"/>
    <p:sldId id="806" r:id="rId3"/>
    <p:sldId id="811" r:id="rId4"/>
    <p:sldId id="708" r:id="rId5"/>
    <p:sldId id="815" r:id="rId6"/>
    <p:sldId id="707" r:id="rId7"/>
    <p:sldId id="714" r:id="rId8"/>
    <p:sldId id="756" r:id="rId9"/>
    <p:sldId id="810" r:id="rId10"/>
    <p:sldId id="777" r:id="rId11"/>
    <p:sldId id="778" r:id="rId12"/>
    <p:sldId id="779" r:id="rId13"/>
    <p:sldId id="780" r:id="rId14"/>
    <p:sldId id="784" r:id="rId15"/>
    <p:sldId id="785" r:id="rId16"/>
    <p:sldId id="790" r:id="rId17"/>
    <p:sldId id="809" r:id="rId18"/>
    <p:sldId id="758" r:id="rId19"/>
    <p:sldId id="716" r:id="rId20"/>
    <p:sldId id="792" r:id="rId21"/>
    <p:sldId id="816" r:id="rId22"/>
    <p:sldId id="821" r:id="rId23"/>
    <p:sldId id="822" r:id="rId24"/>
    <p:sldId id="823" r:id="rId25"/>
    <p:sldId id="824" r:id="rId26"/>
    <p:sldId id="808" r:id="rId27"/>
    <p:sldId id="718" r:id="rId28"/>
    <p:sldId id="719" r:id="rId29"/>
    <p:sldId id="794" r:id="rId30"/>
    <p:sldId id="740" r:id="rId31"/>
    <p:sldId id="741" r:id="rId32"/>
    <p:sldId id="750" r:id="rId33"/>
    <p:sldId id="814" r:id="rId34"/>
    <p:sldId id="752" r:id="rId35"/>
    <p:sldId id="751" r:id="rId36"/>
    <p:sldId id="825" r:id="rId37"/>
    <p:sldId id="738" r:id="rId38"/>
    <p:sldId id="736" r:id="rId39"/>
    <p:sldId id="737" r:id="rId40"/>
    <p:sldId id="739" r:id="rId41"/>
    <p:sldId id="797" r:id="rId42"/>
    <p:sldId id="807" r:id="rId43"/>
    <p:sldId id="799" r:id="rId44"/>
    <p:sldId id="800" r:id="rId45"/>
    <p:sldId id="801" r:id="rId46"/>
    <p:sldId id="769" r:id="rId47"/>
    <p:sldId id="768" r:id="rId48"/>
    <p:sldId id="770" r:id="rId49"/>
    <p:sldId id="818" r:id="rId50"/>
    <p:sldId id="819" r:id="rId51"/>
    <p:sldId id="733" r:id="rId5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EBB"/>
    <a:srgbClr val="3F7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3" autoAdjust="0"/>
    <p:restoredTop sz="93721" autoAdjust="0"/>
  </p:normalViewPr>
  <p:slideViewPr>
    <p:cSldViewPr>
      <p:cViewPr varScale="1">
        <p:scale>
          <a:sx n="80" d="100"/>
          <a:sy n="80" d="100"/>
        </p:scale>
        <p:origin x="1104" y="44"/>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A6347E84-6C8F-47D5-8CCB-DB7932B748A1}" type="datetimeFigureOut">
              <a:rPr lang="en-US" smtClean="0"/>
              <a:pPr/>
              <a:t>9/8/2021</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132A9035-BE82-444D-97EC-FA2488C6281D}" type="slidenum">
              <a:rPr lang="en-US" smtClean="0"/>
              <a:pPr/>
              <a:t>‹#›</a:t>
            </a:fld>
            <a:endParaRPr lang="en-US"/>
          </a:p>
        </p:txBody>
      </p:sp>
    </p:spTree>
    <p:extLst>
      <p:ext uri="{BB962C8B-B14F-4D97-AF65-F5344CB8AC3E}">
        <p14:creationId xmlns:p14="http://schemas.microsoft.com/office/powerpoint/2010/main" val="395360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F3F288C-5331-47D5-9D26-D8ED7D83F5AD}" type="datetimeFigureOut">
              <a:rPr lang="en-US" smtClean="0"/>
              <a:pPr/>
              <a:t>9/8/2021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5F8A5984-73E7-4CE1-BC3F-A8FB1EA825D1}" type="slidenum">
              <a:rPr lang="en-US" smtClean="0"/>
              <a:pPr/>
              <a:t>‹#›</a:t>
            </a:fld>
            <a:endParaRPr lang="en-US"/>
          </a:p>
        </p:txBody>
      </p:sp>
    </p:spTree>
    <p:extLst>
      <p:ext uri="{BB962C8B-B14F-4D97-AF65-F5344CB8AC3E}">
        <p14:creationId xmlns:p14="http://schemas.microsoft.com/office/powerpoint/2010/main" val="130430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key perspective for</a:t>
            </a:r>
            <a:r>
              <a:rPr lang="en-US" baseline="0" dirty="0"/>
              <a:t> AI an application is to interpret it as </a:t>
            </a:r>
            <a:r>
              <a:rPr lang="en-US" i="1" baseline="0" dirty="0"/>
              <a:t>searching</a:t>
            </a:r>
            <a:r>
              <a:rPr lang="en-US" i="0" baseline="0" dirty="0"/>
              <a:t> for a solution. For example, answering the question “How should I furnish my living room?”</a:t>
            </a:r>
          </a:p>
          <a:p>
            <a:endParaRPr lang="en-US" i="0" baseline="0" dirty="0"/>
          </a:p>
          <a:p>
            <a:r>
              <a:rPr lang="en-US" i="0" baseline="0" dirty="0"/>
              <a:t>A systematic search algorithm that’s certain to yield all solutions is called </a:t>
            </a:r>
            <a:r>
              <a:rPr lang="en-US" i="1" baseline="0" dirty="0"/>
              <a:t>brute force</a:t>
            </a:r>
            <a:r>
              <a:rPr lang="en-US" i="0" baseline="0" dirty="0"/>
              <a:t>. Such algorithms do not, in general, account for efficiency. So they may be not only inefficient, but also unending. AI approaches (an many non-AI approaches, for that matter) are created to avoid </a:t>
            </a:r>
            <a:r>
              <a:rPr lang="en-US" i="0" baseline="0" dirty="0" err="1"/>
              <a:t>suc</a:t>
            </a:r>
            <a:r>
              <a:rPr lang="en-US" i="0" baseline="0" dirty="0"/>
              <a:t> disadvantages.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Greedy</a:t>
            </a:r>
            <a:r>
              <a:rPr lang="en-US" baseline="0" dirty="0"/>
              <a:t> algorithms strive for </a:t>
            </a:r>
            <a:r>
              <a:rPr lang="en-US" i="1" baseline="0" dirty="0"/>
              <a:t>optimizing</a:t>
            </a:r>
            <a:r>
              <a:rPr lang="en-US" i="0" baseline="0" dirty="0"/>
              <a:t> (tending to optimization) rather than </a:t>
            </a:r>
            <a:r>
              <a:rPr lang="en-US" i="1" baseline="0" dirty="0"/>
              <a:t>optimized</a:t>
            </a:r>
            <a:r>
              <a:rPr lang="en-US" i="0" baseline="0" dirty="0"/>
              <a:t> (perfectly efficient) steps. Greedy algorithms do not attempt to retain past information to decide on the next step</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10</a:t>
            </a:fld>
            <a:endParaRPr lang="en-US"/>
          </a:p>
        </p:txBody>
      </p:sp>
    </p:spTree>
    <p:extLst>
      <p:ext uri="{BB962C8B-B14F-4D97-AF65-F5344CB8AC3E}">
        <p14:creationId xmlns:p14="http://schemas.microsoft.com/office/powerpoint/2010/main" val="1743052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Greedy algorithms are local, and like all locally-made decisions, they can go seriously wrong. This is illustrated here by</a:t>
            </a:r>
            <a:r>
              <a:rPr lang="en-US" baseline="0" dirty="0"/>
              <a:t> a car, that takes to fork pointing best to the destination.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11</a:t>
            </a:fld>
            <a:endParaRPr lang="en-US"/>
          </a:p>
        </p:txBody>
      </p:sp>
    </p:spTree>
    <p:extLst>
      <p:ext uri="{BB962C8B-B14F-4D97-AF65-F5344CB8AC3E}">
        <p14:creationId xmlns:p14="http://schemas.microsoft.com/office/powerpoint/2010/main" val="201751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 route is</a:t>
            </a:r>
            <a:r>
              <a:rPr lang="en-US" baseline="0" dirty="0"/>
              <a:t> not, after all, the best.</a:t>
            </a:r>
          </a:p>
          <a:p>
            <a:endParaRPr lang="en-US" baseline="0" dirty="0"/>
          </a:p>
          <a:p>
            <a:r>
              <a:rPr lang="en-US" i="1" baseline="0" dirty="0"/>
              <a:t>However</a:t>
            </a:r>
            <a:r>
              <a:rPr lang="en-US" i="0" baseline="0" dirty="0"/>
              <a:t>, despite this danger, greedy search can be surprisingly successful in many cases.</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12</a:t>
            </a:fld>
            <a:endParaRPr lang="en-US"/>
          </a:p>
        </p:txBody>
      </p:sp>
    </p:spTree>
    <p:extLst>
      <p:ext uri="{BB962C8B-B14F-4D97-AF65-F5344CB8AC3E}">
        <p14:creationId xmlns:p14="http://schemas.microsoft.com/office/powerpoint/2010/main" val="238230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 structure</a:t>
            </a:r>
            <a:r>
              <a:rPr lang="en-US" baseline="0" dirty="0"/>
              <a:t> of greedy algorithms. The first goal (</a:t>
            </a:r>
            <a:r>
              <a:rPr lang="en-US" i="1" baseline="0" dirty="0"/>
              <a:t>a</a:t>
            </a:r>
            <a:r>
              <a:rPr lang="en-US" i="0" baseline="0" dirty="0"/>
              <a:t>, which</a:t>
            </a:r>
            <a:r>
              <a:rPr lang="en-US" baseline="0" dirty="0"/>
              <a:t> is maintained throughout) expresses that a solution is being built. The second goal (</a:t>
            </a:r>
            <a:r>
              <a:rPr lang="en-US" i="1" baseline="0" dirty="0"/>
              <a:t>b</a:t>
            </a:r>
            <a:r>
              <a:rPr lang="en-US" i="0" baseline="0" dirty="0"/>
              <a:t>) </a:t>
            </a:r>
            <a:r>
              <a:rPr lang="en-US" baseline="0" dirty="0"/>
              <a:t>says that all changes to this solution-under-construction have been additive (i.e., there have been no subtractions or alterations to what’s present). Goal </a:t>
            </a:r>
            <a:r>
              <a:rPr lang="en-US" i="1" baseline="0" dirty="0"/>
              <a:t>c</a:t>
            </a:r>
            <a:r>
              <a:rPr lang="en-US" i="0" baseline="0" dirty="0"/>
              <a:t> expresses completion.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13</a:t>
            </a:fld>
            <a:endParaRPr lang="en-US"/>
          </a:p>
        </p:txBody>
      </p:sp>
    </p:spTree>
    <p:extLst>
      <p:ext uri="{BB962C8B-B14F-4D97-AF65-F5344CB8AC3E}">
        <p14:creationId xmlns:p14="http://schemas.microsoft.com/office/powerpoint/2010/main" val="3513332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 example of a greedy search</a:t>
            </a:r>
            <a:r>
              <a:rPr lang="en-US" baseline="0" dirty="0"/>
              <a:t> is to maximize the </a:t>
            </a:r>
            <a:r>
              <a:rPr lang="en-US" i="1" baseline="0" dirty="0"/>
              <a:t>number</a:t>
            </a:r>
            <a:r>
              <a:rPr lang="en-US" i="0" baseline="0" dirty="0"/>
              <a:t> of meetings in a room given a set of requests like those shown in the figure.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15</a:t>
            </a:fld>
            <a:endParaRPr lang="en-US"/>
          </a:p>
        </p:txBody>
      </p:sp>
    </p:spTree>
    <p:extLst>
      <p:ext uri="{BB962C8B-B14F-4D97-AF65-F5344CB8AC3E}">
        <p14:creationId xmlns:p14="http://schemas.microsoft.com/office/powerpoint/2010/main" val="3174704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question is </a:t>
            </a:r>
            <a:r>
              <a:rPr lang="en-US" i="1" baseline="0" dirty="0"/>
              <a:t>what is “greed” in picking the next meeting</a:t>
            </a:r>
            <a:r>
              <a:rPr lang="en-US" i="0" baseline="0" dirty="0"/>
              <a:t>? Is it “pick the one that starts the soonest from now” or something else? In short, there may be more than one greedy algorithm for a given problem. For this problem, it turns out that </a:t>
            </a:r>
            <a:r>
              <a:rPr lang="en-US" i="1" baseline="0" dirty="0"/>
              <a:t>picking the meeting that ends earliest</a:t>
            </a:r>
            <a:r>
              <a:rPr lang="en-US" i="0" baseline="0" dirty="0"/>
              <a:t> actually optimizes the solution. In general, greedy search may not be optimizing.</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16</a:t>
            </a:fld>
            <a:endParaRPr lang="en-US"/>
          </a:p>
        </p:txBody>
      </p:sp>
    </p:spTree>
    <p:extLst>
      <p:ext uri="{BB962C8B-B14F-4D97-AF65-F5344CB8AC3E}">
        <p14:creationId xmlns:p14="http://schemas.microsoft.com/office/powerpoint/2010/main" val="710118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a:t>Constraint satisfaction</a:t>
            </a:r>
            <a:r>
              <a:rPr lang="en-US" i="0" baseline="0" dirty="0"/>
              <a:t> is a practical way to view search.</a:t>
            </a:r>
            <a:endParaRPr lang="en-US" i="1" dirty="0"/>
          </a:p>
        </p:txBody>
      </p:sp>
    </p:spTree>
    <p:extLst>
      <p:ext uri="{BB962C8B-B14F-4D97-AF65-F5344CB8AC3E}">
        <p14:creationId xmlns:p14="http://schemas.microsoft.com/office/powerpoint/2010/main" val="3576028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idea </a:t>
            </a:r>
            <a:r>
              <a:rPr lang="en-US" i="0" baseline="0" dirty="0"/>
              <a:t>of c</a:t>
            </a:r>
            <a:r>
              <a:rPr lang="en-US" i="0" dirty="0"/>
              <a:t>onstraint satisfaction</a:t>
            </a:r>
            <a:r>
              <a:rPr lang="en-US" i="0" baseline="0" dirty="0"/>
              <a:t> is to recognize and leverage the limits (constraints) of the needed search in the hope that they narrow the process down to a manageable number of alternatives. It’s the AI version of “we have no choice but to …”</a:t>
            </a:r>
            <a:endParaRPr lang="en-US" i="0" dirty="0"/>
          </a:p>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18</a:t>
            </a:fld>
            <a:endParaRPr lang="en-US"/>
          </a:p>
        </p:txBody>
      </p:sp>
    </p:spTree>
    <p:extLst>
      <p:ext uri="{BB962C8B-B14F-4D97-AF65-F5344CB8AC3E}">
        <p14:creationId xmlns:p14="http://schemas.microsoft.com/office/powerpoint/2010/main" val="1484034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can visualize a</a:t>
            </a:r>
            <a:r>
              <a:rPr lang="en-US" baseline="0" dirty="0"/>
              <a:t> constraint by </a:t>
            </a:r>
            <a:r>
              <a:rPr lang="en-US" i="1" baseline="0" dirty="0"/>
              <a:t>the set of states (situations) that satisfy it</a:t>
            </a:r>
            <a:r>
              <a:rPr lang="en-US" i="0" baseline="0" dirty="0"/>
              <a:t>. And then implementing constraint satisfaction as an intersection of all the constraints, as in the figure.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19</a:t>
            </a:fld>
            <a:endParaRPr lang="en-US"/>
          </a:p>
        </p:txBody>
      </p:sp>
    </p:spTree>
    <p:extLst>
      <p:ext uri="{BB962C8B-B14F-4D97-AF65-F5344CB8AC3E}">
        <p14:creationId xmlns:p14="http://schemas.microsoft.com/office/powerpoint/2010/main" val="936235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example is setting an AI application to insert a splash screen based on user preferences such as </a:t>
            </a:r>
            <a:r>
              <a:rPr lang="en-US" i="1" baseline="0" dirty="0"/>
              <a:t>Nature-like</a:t>
            </a:r>
            <a:r>
              <a:rPr lang="en-US" i="0" baseline="0" dirty="0"/>
              <a:t> AND </a:t>
            </a:r>
            <a:r>
              <a:rPr lang="en-US" i="1" baseline="0" dirty="0"/>
              <a:t>Contains trees</a:t>
            </a:r>
            <a:r>
              <a:rPr lang="en-US" i="0" baseline="0" dirty="0"/>
              <a:t> AND </a:t>
            </a:r>
            <a:r>
              <a:rPr lang="en-US" i="1" baseline="0" dirty="0"/>
              <a:t>Note very busy</a:t>
            </a:r>
            <a:r>
              <a:rPr lang="en-US" i="0" baseline="0" dirty="0"/>
              <a:t> (i.e., with details). Imposing these successively focuses the search.</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20</a:t>
            </a:fld>
            <a:endParaRPr lang="en-US"/>
          </a:p>
        </p:txBody>
      </p:sp>
    </p:spTree>
    <p:extLst>
      <p:ext uri="{BB962C8B-B14F-4D97-AF65-F5344CB8AC3E}">
        <p14:creationId xmlns:p14="http://schemas.microsoft.com/office/powerpoint/2010/main" val="247432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problems of “intelligence” can be thought</a:t>
            </a:r>
            <a:r>
              <a:rPr lang="en-US" baseline="0" dirty="0"/>
              <a:t> of as searching for a solution to a give problem. These are common steps to carry this out. We will elaborate on the terms used.</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a:t>
            </a:fld>
            <a:endParaRPr lang="en-US"/>
          </a:p>
        </p:txBody>
      </p:sp>
    </p:spTree>
    <p:extLst>
      <p:ext uri="{BB962C8B-B14F-4D97-AF65-F5344CB8AC3E}">
        <p14:creationId xmlns:p14="http://schemas.microsoft.com/office/powerpoint/2010/main" val="1298103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search</a:t>
            </a:r>
            <a:r>
              <a:rPr lang="en-US" baseline="0" dirty="0"/>
              <a:t> example discussed earlier</a:t>
            </a:r>
            <a:r>
              <a:rPr lang="en-US" dirty="0"/>
              <a:t>: AI Math Tutor (Matt)—and the</a:t>
            </a:r>
            <a:r>
              <a:rPr lang="en-US" baseline="0" dirty="0"/>
              <a:t> problem </a:t>
            </a:r>
            <a:r>
              <a:rPr lang="en-US" i="1" baseline="0" dirty="0"/>
              <a:t>w</a:t>
            </a:r>
            <a:r>
              <a:rPr lang="en-US" i="1" dirty="0"/>
              <a:t>hat screen should Matt show next? </a:t>
            </a:r>
          </a:p>
        </p:txBody>
      </p:sp>
      <p:sp>
        <p:nvSpPr>
          <p:cNvPr id="4" name="Slide Number Placeholder 3"/>
          <p:cNvSpPr>
            <a:spLocks noGrp="1"/>
          </p:cNvSpPr>
          <p:nvPr>
            <p:ph type="sldNum" sz="quarter" idx="10"/>
          </p:nvPr>
        </p:nvSpPr>
        <p:spPr/>
        <p:txBody>
          <a:bodyPr/>
          <a:lstStyle/>
          <a:p>
            <a:fld id="{5F8A5984-73E7-4CE1-BC3F-A8FB1EA825D1}" type="slidenum">
              <a:rPr lang="en-US" smtClean="0"/>
              <a:pPr/>
              <a:t>21</a:t>
            </a:fld>
            <a:endParaRPr lang="en-US"/>
          </a:p>
        </p:txBody>
      </p:sp>
    </p:spTree>
    <p:extLst>
      <p:ext uri="{BB962C8B-B14F-4D97-AF65-F5344CB8AC3E}">
        <p14:creationId xmlns:p14="http://schemas.microsoft.com/office/powerpoint/2010/main" val="934426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 toy example of constraint-based search is to find a stable deployment of</a:t>
            </a:r>
            <a:r>
              <a:rPr lang="en-US" baseline="0" dirty="0"/>
              <a:t> 8 queens on a chessboard. “Stable” means that no queen threatens any other. The figure shows only three such queens.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22</a:t>
            </a:fld>
            <a:endParaRPr lang="en-US"/>
          </a:p>
        </p:txBody>
      </p:sp>
    </p:spTree>
    <p:extLst>
      <p:ext uri="{BB962C8B-B14F-4D97-AF65-F5344CB8AC3E}">
        <p14:creationId xmlns:p14="http://schemas.microsoft.com/office/powerpoint/2010/main" val="579900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figure shows7 such queens. It is natural to think of searching for “the next queen for a given partial deployment.” However, this is </a:t>
            </a:r>
            <a:r>
              <a:rPr lang="en-US" i="1" baseline="0" dirty="0"/>
              <a:t>not</a:t>
            </a:r>
            <a:r>
              <a:rPr lang="en-US" baseline="0" dirty="0"/>
              <a:t> necessarily the most appropriate framing of the problem.</a:t>
            </a:r>
          </a:p>
          <a:p>
            <a:endParaRPr lang="en-US" baseline="0" dirty="0"/>
          </a:p>
          <a:p>
            <a:r>
              <a:rPr lang="en-US" baseline="0" dirty="0"/>
              <a:t>A good framing of the search is to search for all stable configurations on a limited board. This has the added advantage of recognizing that there is more than one stable configuration.</a:t>
            </a:r>
          </a:p>
          <a:p>
            <a:endParaRPr lang="en-US" baseline="0" dirty="0"/>
          </a:p>
          <a:p>
            <a:r>
              <a:rPr lang="en-US" baseline="0" dirty="0"/>
              <a:t>This is an example of how </a:t>
            </a:r>
            <a:r>
              <a:rPr lang="en-US" i="1" baseline="0" dirty="0"/>
              <a:t>framing the problem</a:t>
            </a:r>
            <a:r>
              <a:rPr lang="en-US" i="0" baseline="0" dirty="0"/>
              <a:t> is itself a key element of AI. Frame it one way, and the problem seem intractable; frame it another, and the problem seems solvable.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23</a:t>
            </a:fld>
            <a:endParaRPr lang="en-US"/>
          </a:p>
        </p:txBody>
      </p:sp>
    </p:spTree>
    <p:extLst>
      <p:ext uri="{BB962C8B-B14F-4D97-AF65-F5344CB8AC3E}">
        <p14:creationId xmlns:p14="http://schemas.microsoft.com/office/powerpoint/2010/main" val="216392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thus make the first code goal to possess all stable n-queen configurations on </a:t>
            </a:r>
            <a:r>
              <a:rPr lang="en-US" i="1" baseline="0" dirty="0"/>
              <a:t>n</a:t>
            </a:r>
            <a:r>
              <a:rPr lang="en-US" baseline="0" dirty="0"/>
              <a:t>-by-8 board. By selecting 1 for </a:t>
            </a:r>
            <a:r>
              <a:rPr lang="en-US" i="1" baseline="0" dirty="0"/>
              <a:t>n</a:t>
            </a:r>
            <a:r>
              <a:rPr lang="en-US" i="0" baseline="0" dirty="0"/>
              <a:t>, this is easy to accomplish. A goal can be thought of as a constraint—as in </a:t>
            </a:r>
            <a:r>
              <a:rPr lang="en-US" i="1" baseline="0" dirty="0"/>
              <a:t>the process is constrained by having to have all stable n-queen configurations on n-by-8 board</a:t>
            </a:r>
            <a:r>
              <a:rPr lang="en-US" baseline="0" dirty="0"/>
              <a:t>.</a:t>
            </a:r>
            <a:endParaRPr lang="en-US" i="0" baseline="0" dirty="0"/>
          </a:p>
          <a:p>
            <a:endParaRPr lang="en-US" i="0" baseline="0" dirty="0"/>
          </a:p>
          <a:p>
            <a:r>
              <a:rPr lang="en-US" i="0" baseline="0" dirty="0"/>
              <a:t>The second goal, </a:t>
            </a:r>
            <a:r>
              <a:rPr lang="en-US" i="1" baseline="0" dirty="0"/>
              <a:t>n=8</a:t>
            </a:r>
            <a:r>
              <a:rPr lang="en-US" i="0" baseline="0" dirty="0"/>
              <a:t>, is accomplished by incrementing </a:t>
            </a:r>
            <a:r>
              <a:rPr lang="en-US" i="1" baseline="0" dirty="0"/>
              <a:t>n</a:t>
            </a:r>
            <a:r>
              <a:rPr lang="en-US" i="0" baseline="0" dirty="0"/>
              <a:t> and exploring every configuration in </a:t>
            </a:r>
            <a:r>
              <a:rPr lang="en-US" i="1" baseline="0" dirty="0" err="1"/>
              <a:t>stable_n</a:t>
            </a:r>
            <a:r>
              <a:rPr lang="en-US" i="0" baseline="0" dirty="0"/>
              <a:t> and every possible placement of a queen in the new row. The next figure shows this for </a:t>
            </a:r>
            <a:r>
              <a:rPr lang="en-US" i="1" baseline="0" dirty="0"/>
              <a:t>n</a:t>
            </a:r>
            <a:r>
              <a:rPr lang="en-US" i="0" baseline="0" dirty="0"/>
              <a:t>=5, one of the known stable configurations on 5-by-8, and the new row. </a:t>
            </a:r>
          </a:p>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24</a:t>
            </a:fld>
            <a:endParaRPr lang="en-US"/>
          </a:p>
        </p:txBody>
      </p:sp>
    </p:spTree>
    <p:extLst>
      <p:ext uri="{BB962C8B-B14F-4D97-AF65-F5344CB8AC3E}">
        <p14:creationId xmlns:p14="http://schemas.microsoft.com/office/powerpoint/2010/main" val="2569558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25</a:t>
            </a:fld>
            <a:endParaRPr lang="en-US"/>
          </a:p>
        </p:txBody>
      </p:sp>
    </p:spTree>
    <p:extLst>
      <p:ext uri="{BB962C8B-B14F-4D97-AF65-F5344CB8AC3E}">
        <p14:creationId xmlns:p14="http://schemas.microsoft.com/office/powerpoint/2010/main" val="414804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is a common approach to many searches.</a:t>
            </a:r>
          </a:p>
        </p:txBody>
      </p:sp>
    </p:spTree>
    <p:extLst>
      <p:ext uri="{BB962C8B-B14F-4D97-AF65-F5344CB8AC3E}">
        <p14:creationId xmlns:p14="http://schemas.microsoft.com/office/powerpoint/2010/main" val="4029769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view the</a:t>
            </a:r>
            <a:r>
              <a:rPr lang="en-US" baseline="0" dirty="0"/>
              <a:t> search space as a tree. Data structures already provide various brute-force searches such as breadth-first and depth first.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27</a:t>
            </a:fld>
            <a:endParaRPr lang="en-US"/>
          </a:p>
        </p:txBody>
      </p:sp>
    </p:spTree>
    <p:extLst>
      <p:ext uri="{BB962C8B-B14F-4D97-AF65-F5344CB8AC3E}">
        <p14:creationId xmlns:p14="http://schemas.microsoft.com/office/powerpoint/2010/main" val="156288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goal state can be radiated backwards, then it is possible to generate paths from both directions. Unless we apply intelligent methods to this, however, they remain brute force. The best they can do is to reduce solution time by a half.</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28</a:t>
            </a:fld>
            <a:endParaRPr lang="en-US"/>
          </a:p>
        </p:txBody>
      </p:sp>
    </p:spTree>
    <p:extLst>
      <p:ext uri="{BB962C8B-B14F-4D97-AF65-F5344CB8AC3E}">
        <p14:creationId xmlns:p14="http://schemas.microsoft.com/office/powerpoint/2010/main" val="2791028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theory, tree searches are “perfect.” However, they assume a well-defined objective, which may not be the</a:t>
            </a:r>
            <a:r>
              <a:rPr lang="en-US" baseline="0" dirty="0"/>
              <a:t> case in the real world.</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29</a:t>
            </a:fld>
            <a:endParaRPr lang="en-US"/>
          </a:p>
        </p:txBody>
      </p:sp>
    </p:spTree>
    <p:extLst>
      <p:ext uri="{BB962C8B-B14F-4D97-AF65-F5344CB8AC3E}">
        <p14:creationId xmlns:p14="http://schemas.microsoft.com/office/powerpoint/2010/main" val="1925854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the problem of finding the shortest path from node A to node B in a weighted,</a:t>
            </a:r>
            <a:r>
              <a:rPr lang="en-US" baseline="0" dirty="0"/>
              <a:t> directed graph. This formulation expresses many problems, not just roads or flights. </a:t>
            </a:r>
            <a:r>
              <a:rPr lang="en-US" i="0" baseline="0" dirty="0"/>
              <a:t>Nodes can, for example, be mental states for a recovering addict, and the cost of an edge the average number of months to get from one to the other.</a:t>
            </a:r>
            <a:endParaRPr lang="en-US" dirty="0"/>
          </a:p>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30</a:t>
            </a:fld>
            <a:endParaRPr lang="en-US"/>
          </a:p>
        </p:txBody>
      </p:sp>
    </p:spTree>
    <p:extLst>
      <p:ext uri="{BB962C8B-B14F-4D97-AF65-F5344CB8AC3E}">
        <p14:creationId xmlns:p14="http://schemas.microsoft.com/office/powerpoint/2010/main" val="27136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section,</a:t>
            </a:r>
            <a:r>
              <a:rPr lang="en-US" baseline="0" dirty="0"/>
              <a:t> we will view the search process from the perspective of an agent.</a:t>
            </a:r>
            <a:endParaRPr lang="en-US" dirty="0"/>
          </a:p>
        </p:txBody>
      </p:sp>
    </p:spTree>
    <p:extLst>
      <p:ext uri="{BB962C8B-B14F-4D97-AF65-F5344CB8AC3E}">
        <p14:creationId xmlns:p14="http://schemas.microsoft.com/office/powerpoint/2010/main" val="1917140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is a type of search</a:t>
            </a:r>
            <a:r>
              <a:rPr lang="en-US" baseline="0" dirty="0"/>
              <a:t> in that selects among paths—more precisely, among path families defined by the root of a subtree.</a:t>
            </a:r>
          </a:p>
          <a:p>
            <a:endParaRPr lang="en-US" baseline="0" dirty="0"/>
          </a:p>
          <a:p>
            <a:r>
              <a:rPr lang="en-US" baseline="0" dirty="0"/>
              <a:t>The figure shows a search from a beginning node </a:t>
            </a:r>
            <a:r>
              <a:rPr lang="en-US" i="1" baseline="0" dirty="0"/>
              <a:t>B</a:t>
            </a:r>
            <a:r>
              <a:rPr lang="en-US" i="0" baseline="0" dirty="0"/>
              <a:t>, intended to end at node </a:t>
            </a:r>
            <a:r>
              <a:rPr lang="en-US" i="1" baseline="0" dirty="0"/>
              <a:t>E</a:t>
            </a:r>
            <a:r>
              <a:rPr lang="en-US" i="0" baseline="0" dirty="0"/>
              <a:t>. You can think of this as selecting from all root-to-leaf paths in the tree (which is conceptual—you don’t actually build it).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31</a:t>
            </a:fld>
            <a:endParaRPr lang="en-US"/>
          </a:p>
        </p:txBody>
      </p:sp>
    </p:spTree>
    <p:extLst>
      <p:ext uri="{BB962C8B-B14F-4D97-AF65-F5344CB8AC3E}">
        <p14:creationId xmlns:p14="http://schemas.microsoft.com/office/powerpoint/2010/main" val="2225733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is common in AI, a heuristic</a:t>
            </a:r>
            <a:r>
              <a:rPr lang="en-US" baseline="0" dirty="0"/>
              <a:t> is used. But this kind of heuristic is somewhat unusual in that we can prove something about its effectiveness—and that’s what makes A* noteworthy.</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32</a:t>
            </a:fld>
            <a:endParaRPr lang="en-US"/>
          </a:p>
        </p:txBody>
      </p:sp>
    </p:spTree>
    <p:extLst>
      <p:ext uri="{BB962C8B-B14F-4D97-AF65-F5344CB8AC3E}">
        <p14:creationId xmlns:p14="http://schemas.microsoft.com/office/powerpoint/2010/main" val="2102149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heuristic</a:t>
            </a:r>
            <a:r>
              <a:rPr lang="en-US" baseline="0" dirty="0"/>
              <a:t> used is </a:t>
            </a:r>
            <a:r>
              <a:rPr lang="en-US" i="1" baseline="0" dirty="0"/>
              <a:t>an estimate of the remaining cost of getting to the end node</a:t>
            </a:r>
            <a:r>
              <a:rPr lang="en-US" i="0" baseline="0" dirty="0"/>
              <a:t>. A graphic example of this, when the nodes are physical points in two dimensions, is the crow-flies distance to the destination. Two examples are shown in the figure. Observe that crow-flies distances are underestimates.</a:t>
            </a:r>
          </a:p>
          <a:p>
            <a:endParaRPr lang="en-US" i="0" baseline="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33</a:t>
            </a:fld>
            <a:endParaRPr lang="en-US"/>
          </a:p>
        </p:txBody>
      </p:sp>
    </p:spTree>
    <p:extLst>
      <p:ext uri="{BB962C8B-B14F-4D97-AF65-F5344CB8AC3E}">
        <p14:creationId xmlns:p14="http://schemas.microsoft.com/office/powerpoint/2010/main" val="3092981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define notations for the cost, </a:t>
            </a:r>
            <a:r>
              <a:rPr lang="en-US" i="1" baseline="0" dirty="0"/>
              <a:t>g</a:t>
            </a:r>
            <a:r>
              <a:rPr lang="en-US" i="0" baseline="0" dirty="0"/>
              <a:t>(</a:t>
            </a:r>
            <a:r>
              <a:rPr lang="en-US" i="1" baseline="0" dirty="0"/>
              <a:t>n</a:t>
            </a:r>
            <a:r>
              <a:rPr lang="en-US" i="0" baseline="0" dirty="0"/>
              <a:t>) to get from node </a:t>
            </a:r>
            <a:r>
              <a:rPr lang="en-US" i="1" baseline="0" dirty="0"/>
              <a:t>B</a:t>
            </a:r>
            <a:r>
              <a:rPr lang="en-US" i="0" baseline="0" dirty="0"/>
              <a:t> to node </a:t>
            </a:r>
            <a:r>
              <a:rPr lang="en-US" i="1" baseline="0" dirty="0"/>
              <a:t>n</a:t>
            </a:r>
            <a:r>
              <a:rPr lang="en-US" i="0" baseline="0" dirty="0"/>
              <a:t>, and the (heuristic) cost estimate </a:t>
            </a:r>
            <a:r>
              <a:rPr lang="en-US" i="1" baseline="0" dirty="0"/>
              <a:t>h</a:t>
            </a:r>
            <a:r>
              <a:rPr lang="en-US" i="0" baseline="0" dirty="0"/>
              <a:t>(</a:t>
            </a:r>
            <a:r>
              <a:rPr lang="en-US" i="1" baseline="0" dirty="0"/>
              <a:t>n</a:t>
            </a:r>
            <a:r>
              <a:rPr lang="en-US" i="0" baseline="0" dirty="0"/>
              <a:t>) of getting from </a:t>
            </a:r>
            <a:r>
              <a:rPr lang="en-US" i="1" baseline="0" dirty="0"/>
              <a:t>n</a:t>
            </a:r>
            <a:r>
              <a:rPr lang="en-US" i="0" baseline="0" dirty="0"/>
              <a:t> to </a:t>
            </a:r>
            <a:r>
              <a:rPr lang="en-US" i="1" baseline="0" dirty="0"/>
              <a:t>E</a:t>
            </a:r>
            <a:r>
              <a:rPr lang="en-US" i="0" baseline="0" dirty="0"/>
              <a:t>. These are shown i</a:t>
            </a:r>
            <a:r>
              <a:rPr lang="en-US" dirty="0"/>
              <a:t>n the</a:t>
            </a:r>
            <a:r>
              <a:rPr lang="en-US" baseline="0" dirty="0"/>
              <a:t> figure.</a:t>
            </a:r>
            <a:endParaRPr lang="en-US" i="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34</a:t>
            </a:fld>
            <a:endParaRPr lang="en-US"/>
          </a:p>
        </p:txBody>
      </p:sp>
    </p:spTree>
    <p:extLst>
      <p:ext uri="{BB962C8B-B14F-4D97-AF65-F5344CB8AC3E}">
        <p14:creationId xmlns:p14="http://schemas.microsoft.com/office/powerpoint/2010/main" val="469464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a:t>
            </a:r>
            <a:r>
              <a:rPr lang="en-US" baseline="0" dirty="0"/>
              <a:t> used to formulate f(n), the </a:t>
            </a:r>
            <a:r>
              <a:rPr lang="en-US" i="1" baseline="0" dirty="0"/>
              <a:t>estimated cheapest cost from Begin to End via node n</a:t>
            </a:r>
            <a:r>
              <a:rPr lang="en-US" baseline="0" dirty="0"/>
              <a:t>:</a:t>
            </a:r>
          </a:p>
          <a:p>
            <a:endParaRPr lang="en-US" baseline="0" dirty="0"/>
          </a:p>
          <a:p>
            <a:r>
              <a:rPr lang="en-US" baseline="0" dirty="0"/>
              <a:t>f(n) = g(n) + h(n)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35</a:t>
            </a:fld>
            <a:endParaRPr lang="en-US"/>
          </a:p>
        </p:txBody>
      </p:sp>
    </p:spTree>
    <p:extLst>
      <p:ext uri="{BB962C8B-B14F-4D97-AF65-F5344CB8AC3E}">
        <p14:creationId xmlns:p14="http://schemas.microsoft.com/office/powerpoint/2010/main" val="3390815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Upon each expansion, the node is expanded with the lowest value of f().</a:t>
            </a:r>
          </a:p>
        </p:txBody>
      </p:sp>
      <p:sp>
        <p:nvSpPr>
          <p:cNvPr id="4" name="Slide Number Placeholder 3"/>
          <p:cNvSpPr>
            <a:spLocks noGrp="1"/>
          </p:cNvSpPr>
          <p:nvPr>
            <p:ph type="sldNum" sz="quarter" idx="10"/>
          </p:nvPr>
        </p:nvSpPr>
        <p:spPr/>
        <p:txBody>
          <a:bodyPr/>
          <a:lstStyle/>
          <a:p>
            <a:fld id="{5F8A5984-73E7-4CE1-BC3F-A8FB1EA825D1}" type="slidenum">
              <a:rPr lang="en-US" smtClean="0"/>
              <a:pPr/>
              <a:t>36</a:t>
            </a:fld>
            <a:endParaRPr lang="en-US"/>
          </a:p>
        </p:txBody>
      </p:sp>
    </p:spTree>
    <p:extLst>
      <p:ext uri="{BB962C8B-B14F-4D97-AF65-F5344CB8AC3E}">
        <p14:creationId xmlns:p14="http://schemas.microsoft.com/office/powerpoint/2010/main" val="2042197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tree-search version of A* states that </a:t>
            </a:r>
            <a:r>
              <a:rPr lang="en-US" i="0" baseline="0" dirty="0"/>
              <a:t>if h() underestimates the true cost, then </a:t>
            </a:r>
            <a:r>
              <a:rPr lang="en-US" dirty="0"/>
              <a:t>expanding the node with the</a:t>
            </a:r>
            <a:r>
              <a:rPr lang="en-US" baseline="0" dirty="0"/>
              <a:t> lowest value of f() produces an </a:t>
            </a:r>
            <a:r>
              <a:rPr lang="en-US" i="1" baseline="0" dirty="0"/>
              <a:t>optimal</a:t>
            </a:r>
            <a:r>
              <a:rPr lang="en-US" i="0" baseline="0" dirty="0"/>
              <a:t> solution.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37</a:t>
            </a:fld>
            <a:endParaRPr lang="en-US"/>
          </a:p>
        </p:txBody>
      </p:sp>
    </p:spTree>
    <p:extLst>
      <p:ext uri="{BB962C8B-B14F-4D97-AF65-F5344CB8AC3E}">
        <p14:creationId xmlns:p14="http://schemas.microsoft.com/office/powerpoint/2010/main" val="2581661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signature of </a:t>
            </a:r>
            <a:r>
              <a:rPr lang="en-US" dirty="0" err="1"/>
              <a:t>aStar</a:t>
            </a:r>
            <a:r>
              <a:rPr lang="en-US" dirty="0"/>
              <a:t>.</a:t>
            </a:r>
          </a:p>
        </p:txBody>
      </p:sp>
      <p:sp>
        <p:nvSpPr>
          <p:cNvPr id="4" name="Slide Number Placeholder 3"/>
          <p:cNvSpPr>
            <a:spLocks noGrp="1"/>
          </p:cNvSpPr>
          <p:nvPr>
            <p:ph type="sldNum" sz="quarter" idx="10"/>
          </p:nvPr>
        </p:nvSpPr>
        <p:spPr/>
        <p:txBody>
          <a:bodyPr/>
          <a:lstStyle/>
          <a:p>
            <a:fld id="{5F8A5984-73E7-4CE1-BC3F-A8FB1EA825D1}" type="slidenum">
              <a:rPr lang="en-US" smtClean="0"/>
              <a:pPr/>
              <a:t>38</a:t>
            </a:fld>
            <a:endParaRPr lang="en-US"/>
          </a:p>
        </p:txBody>
      </p:sp>
    </p:spTree>
    <p:extLst>
      <p:ext uri="{BB962C8B-B14F-4D97-AF65-F5344CB8AC3E}">
        <p14:creationId xmlns:p14="http://schemas.microsoft.com/office/powerpoint/2010/main" val="3554065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implement</a:t>
            </a:r>
            <a:r>
              <a:rPr lang="en-US" baseline="0" dirty="0"/>
              <a:t> these two goals, we’ll be done.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39</a:t>
            </a:fld>
            <a:endParaRPr lang="en-US"/>
          </a:p>
        </p:txBody>
      </p:sp>
    </p:spTree>
    <p:extLst>
      <p:ext uri="{BB962C8B-B14F-4D97-AF65-F5344CB8AC3E}">
        <p14:creationId xmlns:p14="http://schemas.microsoft.com/office/powerpoint/2010/main" val="143888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a:t>
            </a:r>
            <a:r>
              <a:rPr lang="en-US" baseline="0" dirty="0"/>
              <a:t> the first goal is straightforward. (It involved altering </a:t>
            </a:r>
            <a:r>
              <a:rPr lang="en-US" i="1" baseline="0" dirty="0" err="1"/>
              <a:t>returnT</a:t>
            </a:r>
            <a:r>
              <a:rPr lang="en-US" i="0" baseline="0" dirty="0"/>
              <a:t>.)</a:t>
            </a:r>
            <a:endParaRPr lang="en-US" i="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40</a:t>
            </a:fld>
            <a:endParaRPr lang="en-US"/>
          </a:p>
        </p:txBody>
      </p:sp>
    </p:spTree>
    <p:extLst>
      <p:ext uri="{BB962C8B-B14F-4D97-AF65-F5344CB8AC3E}">
        <p14:creationId xmlns:p14="http://schemas.microsoft.com/office/powerpoint/2010/main" val="119376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a:t>
            </a:r>
            <a:r>
              <a:rPr lang="en-US" baseline="0" dirty="0"/>
              <a:t> suppose that we want a route to the town of </a:t>
            </a:r>
            <a:r>
              <a:rPr lang="en-US" baseline="0" dirty="0" err="1"/>
              <a:t>Eforie</a:t>
            </a:r>
            <a:r>
              <a:rPr lang="en-US" baseline="0" dirty="0"/>
              <a:t> (Romania). We can view this as a car agent that’s “finding” a destination.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a:t>
            </a:fld>
            <a:endParaRPr lang="en-US"/>
          </a:p>
        </p:txBody>
      </p:sp>
    </p:spTree>
    <p:extLst>
      <p:ext uri="{BB962C8B-B14F-4D97-AF65-F5344CB8AC3E}">
        <p14:creationId xmlns:p14="http://schemas.microsoft.com/office/powerpoint/2010/main" val="3179739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Fulfilling Goal 2 while maintaining goal</a:t>
            </a:r>
            <a:r>
              <a:rPr lang="en-US" baseline="0" dirty="0"/>
              <a:t> 1 can be accomplished as shown, but this requires proof that Goal 1 is indeed kept valid once the operations are complete. This follows.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41</a:t>
            </a:fld>
            <a:endParaRPr lang="en-US"/>
          </a:p>
        </p:txBody>
      </p:sp>
    </p:spTree>
    <p:extLst>
      <p:ext uri="{BB962C8B-B14F-4D97-AF65-F5344CB8AC3E}">
        <p14:creationId xmlns:p14="http://schemas.microsoft.com/office/powerpoint/2010/main" val="19606815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25735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Adversarial</a:t>
            </a:r>
            <a:r>
              <a:rPr lang="en-US" baseline="0" dirty="0"/>
              <a:t> search is the kind that takes place in the presence of an agent that’s trying to thwart your objectives. This is the case in games like tic-tac-toe.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43</a:t>
            </a:fld>
            <a:endParaRPr lang="en-US"/>
          </a:p>
        </p:txBody>
      </p:sp>
    </p:spTree>
    <p:extLst>
      <p:ext uri="{BB962C8B-B14F-4D97-AF65-F5344CB8AC3E}">
        <p14:creationId xmlns:p14="http://schemas.microsoft.com/office/powerpoint/2010/main" val="1213762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that the adversary will do the</a:t>
            </a:r>
            <a:r>
              <a:rPr lang="en-US" baseline="0" dirty="0"/>
              <a:t> best we can imagine.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44</a:t>
            </a:fld>
            <a:endParaRPr lang="en-US"/>
          </a:p>
        </p:txBody>
      </p:sp>
    </p:spTree>
    <p:extLst>
      <p:ext uri="{BB962C8B-B14F-4D97-AF65-F5344CB8AC3E}">
        <p14:creationId xmlns:p14="http://schemas.microsoft.com/office/powerpoint/2010/main" val="261610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essence of the </a:t>
            </a:r>
            <a:r>
              <a:rPr lang="en-US" baseline="0" dirty="0" err="1"/>
              <a:t>MinMax</a:t>
            </a:r>
            <a:r>
              <a:rPr lang="en-US" baseline="0" dirty="0"/>
              <a:t> algorithm (minimum penalty for me at my turn; maximum at my adversary’s turn).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45</a:t>
            </a:fld>
            <a:endParaRPr lang="en-US"/>
          </a:p>
        </p:txBody>
      </p:sp>
    </p:spTree>
    <p:extLst>
      <p:ext uri="{BB962C8B-B14F-4D97-AF65-F5344CB8AC3E}">
        <p14:creationId xmlns:p14="http://schemas.microsoft.com/office/powerpoint/2010/main" val="42486606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apply this to a real-world problem—or even a nontrivial board game such as chess—the adversarial possibilities snowball. Pruning is a necessity, certainly for nodes that will ultimately have no influence.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47</a:t>
            </a:fld>
            <a:endParaRPr lang="en-US"/>
          </a:p>
        </p:txBody>
      </p:sp>
    </p:spTree>
    <p:extLst>
      <p:ext uri="{BB962C8B-B14F-4D97-AF65-F5344CB8AC3E}">
        <p14:creationId xmlns:p14="http://schemas.microsoft.com/office/powerpoint/2010/main" val="3860072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alpha-beta pruning, we bracket each</a:t>
            </a:r>
            <a:r>
              <a:rPr lang="en-US" baseline="0" dirty="0"/>
              <a:t> potential move with </a:t>
            </a:r>
            <a:r>
              <a:rPr lang="en-US" i="1" baseline="0" dirty="0"/>
              <a:t>the minimum I can get</a:t>
            </a:r>
            <a:r>
              <a:rPr lang="en-US" i="0" baseline="0" dirty="0"/>
              <a:t> from the move and the maximum.</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48</a:t>
            </a:fld>
            <a:endParaRPr lang="en-US"/>
          </a:p>
        </p:txBody>
      </p:sp>
    </p:spTree>
    <p:extLst>
      <p:ext uri="{BB962C8B-B14F-4D97-AF65-F5344CB8AC3E}">
        <p14:creationId xmlns:p14="http://schemas.microsoft.com/office/powerpoint/2010/main" val="31560065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stop</a:t>
            </a:r>
            <a:r>
              <a:rPr lang="en-US" baseline="0" dirty="0"/>
              <a:t> considering moves (and their descendants) where the bracket indicates no advantage. For example, there is no point in considering a node with [-</a:t>
            </a:r>
            <a:r>
              <a:rPr lang="en-US" baseline="0" dirty="0">
                <a:sym typeface="Symbol" panose="05050102010706020507" pitchFamily="18" charset="2"/>
              </a:rPr>
              <a:t>, 2] (unlimited downside + max of 2) when I already have a [3, 3] course of action.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49</a:t>
            </a:fld>
            <a:endParaRPr lang="en-US"/>
          </a:p>
        </p:txBody>
      </p:sp>
    </p:spTree>
    <p:extLst>
      <p:ext uri="{BB962C8B-B14F-4D97-AF65-F5344CB8AC3E}">
        <p14:creationId xmlns:p14="http://schemas.microsoft.com/office/powerpoint/2010/main" val="3002004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figure shows the pruning process completed.</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50</a:t>
            </a:fld>
            <a:endParaRPr lang="en-US"/>
          </a:p>
        </p:txBody>
      </p:sp>
    </p:spTree>
    <p:extLst>
      <p:ext uri="{BB962C8B-B14F-4D97-AF65-F5344CB8AC3E}">
        <p14:creationId xmlns:p14="http://schemas.microsoft.com/office/powerpoint/2010/main" val="286391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a:t>
            </a:r>
            <a:r>
              <a:rPr lang="en-US" baseline="0" dirty="0"/>
              <a:t> search is an intelligent Math tutor. This can be reduced to searching for the next screen to show the student.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a:t>
            </a:fld>
            <a:endParaRPr lang="en-US"/>
          </a:p>
        </p:txBody>
      </p:sp>
    </p:spTree>
    <p:extLst>
      <p:ext uri="{BB962C8B-B14F-4D97-AF65-F5344CB8AC3E}">
        <p14:creationId xmlns:p14="http://schemas.microsoft.com/office/powerpoint/2010/main" val="3121401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answer to</a:t>
            </a:r>
            <a:r>
              <a:rPr lang="en-US" baseline="0" dirty="0"/>
              <a:t> the question “what (or who) is searching?” is … </a:t>
            </a:r>
            <a:r>
              <a:rPr lang="en-US" i="1" baseline="0" dirty="0"/>
              <a:t>an agent</a:t>
            </a:r>
            <a:r>
              <a:rPr lang="en-US" i="0" baseline="0" dirty="0"/>
              <a:t>. </a:t>
            </a:r>
          </a:p>
          <a:p>
            <a:endParaRPr lang="en-US" i="0" baseline="0" dirty="0"/>
          </a:p>
          <a:p>
            <a:r>
              <a:rPr lang="en-US" i="0" baseline="0" dirty="0"/>
              <a:t>The figure shows an outline of a search process. The assumptions are that the agent (</a:t>
            </a:r>
            <a:r>
              <a:rPr lang="en-US" i="1" baseline="0" dirty="0"/>
              <a:t>this </a:t>
            </a:r>
            <a:r>
              <a:rPr lang="en-US" i="0" baseline="0" dirty="0"/>
              <a:t>object) is in state </a:t>
            </a:r>
            <a:r>
              <a:rPr lang="en-US" i="1" baseline="0" dirty="0" err="1"/>
              <a:t>theState</a:t>
            </a:r>
            <a:r>
              <a:rPr lang="en-US" i="0" baseline="0" dirty="0"/>
              <a:t>, and the parameter </a:t>
            </a:r>
            <a:r>
              <a:rPr lang="en-US" i="1" baseline="0" dirty="0" err="1"/>
              <a:t>aPrecept</a:t>
            </a:r>
            <a:r>
              <a:rPr lang="en-US" i="0" baseline="0" dirty="0"/>
              <a:t> is not empty. The postcondition—the desired outcome—can’t be more specific than shown, in general.</a:t>
            </a:r>
          </a:p>
          <a:p>
            <a:endParaRPr lang="en-US" i="0" baseline="0" dirty="0"/>
          </a:p>
          <a:p>
            <a:r>
              <a:rPr lang="en-US" i="0" baseline="0" dirty="0"/>
              <a:t>The algorithm outline is in the form of accumulating code goals (specific objectives G1, G2, …). “Accumulating” means that, in fulfilling a code (implementation) goal, we maintain all those already attained. </a:t>
            </a:r>
          </a:p>
          <a:p>
            <a:endParaRPr lang="en-US" i="0" baseline="0" dirty="0"/>
          </a:p>
          <a:p>
            <a:r>
              <a:rPr lang="en-US" i="0" baseline="0" dirty="0"/>
              <a:t>The first is that </a:t>
            </a:r>
            <a:r>
              <a:rPr lang="en-US" i="1" baseline="0" dirty="0" err="1"/>
              <a:t>theState</a:t>
            </a:r>
            <a:r>
              <a:rPr lang="en-US" i="0" baseline="0" dirty="0"/>
              <a:t> reflects the true current state. The second code goal is that </a:t>
            </a:r>
            <a:r>
              <a:rPr lang="en-US" i="1" baseline="0" dirty="0" err="1"/>
              <a:t>actionSeq</a:t>
            </a:r>
            <a:r>
              <a:rPr lang="en-US" i="1" baseline="0" dirty="0"/>
              <a:t> </a:t>
            </a:r>
            <a:r>
              <a:rPr lang="en-US" i="0" baseline="0" dirty="0"/>
              <a:t>= the sequence of actions that accomplish </a:t>
            </a:r>
            <a:r>
              <a:rPr lang="en-US" i="1" baseline="0" dirty="0" err="1"/>
              <a:t>agentGoal</a:t>
            </a:r>
            <a:r>
              <a:rPr lang="en-US" i="0" baseline="0" dirty="0"/>
              <a:t>, the agent’s next goal. This involves performing a search, given the problem formed from the current state and the agent’s goal. The second is to fulfill the postcondition by carrying out the actions in the sequence.</a:t>
            </a:r>
          </a:p>
        </p:txBody>
      </p:sp>
      <p:sp>
        <p:nvSpPr>
          <p:cNvPr id="4" name="Slide Number Placeholder 3"/>
          <p:cNvSpPr>
            <a:spLocks noGrp="1"/>
          </p:cNvSpPr>
          <p:nvPr>
            <p:ph type="sldNum" sz="quarter" idx="10"/>
          </p:nvPr>
        </p:nvSpPr>
        <p:spPr/>
        <p:txBody>
          <a:bodyPr/>
          <a:lstStyle/>
          <a:p>
            <a:fld id="{5F8A5984-73E7-4CE1-BC3F-A8FB1EA825D1}" type="slidenum">
              <a:rPr lang="en-US" smtClean="0"/>
              <a:pPr/>
              <a:t>6</a:t>
            </a:fld>
            <a:endParaRPr lang="en-US"/>
          </a:p>
        </p:txBody>
      </p:sp>
    </p:spTree>
    <p:extLst>
      <p:ext uri="{BB962C8B-B14F-4D97-AF65-F5344CB8AC3E}">
        <p14:creationId xmlns:p14="http://schemas.microsoft.com/office/powerpoint/2010/main" val="381222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code</a:t>
            </a:r>
            <a:r>
              <a:rPr lang="en-US" baseline="0" dirty="0"/>
              <a:t> outline, we explore the preceding code in the case that the percept is the appearance of a file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7</a:t>
            </a:fld>
            <a:endParaRPr lang="en-US"/>
          </a:p>
        </p:txBody>
      </p:sp>
    </p:spTree>
    <p:extLst>
      <p:ext uri="{BB962C8B-B14F-4D97-AF65-F5344CB8AC3E}">
        <p14:creationId xmlns:p14="http://schemas.microsoft.com/office/powerpoint/2010/main" val="2422494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figure shows possible values. These could be simple constants, depending on the depth of the application.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8</a:t>
            </a:fld>
            <a:endParaRPr lang="en-US"/>
          </a:p>
        </p:txBody>
      </p:sp>
    </p:spTree>
    <p:extLst>
      <p:ext uri="{BB962C8B-B14F-4D97-AF65-F5344CB8AC3E}">
        <p14:creationId xmlns:p14="http://schemas.microsoft.com/office/powerpoint/2010/main" val="3935561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section,</a:t>
            </a:r>
            <a:r>
              <a:rPr lang="en-US" baseline="0" dirty="0"/>
              <a:t> we will explore </a:t>
            </a:r>
            <a:r>
              <a:rPr lang="en-US" i="1" baseline="0" dirty="0"/>
              <a:t>greedy</a:t>
            </a:r>
            <a:r>
              <a:rPr lang="en-US" i="0" baseline="0" dirty="0"/>
              <a:t> search. You can think of these are local, opportunistic steps with an overall objective in mind.</a:t>
            </a:r>
            <a:endParaRPr lang="en-US" dirty="0"/>
          </a:p>
        </p:txBody>
      </p:sp>
    </p:spTree>
    <p:extLst>
      <p:ext uri="{BB962C8B-B14F-4D97-AF65-F5344CB8AC3E}">
        <p14:creationId xmlns:p14="http://schemas.microsoft.com/office/powerpoint/2010/main" val="100401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5979D2A-2D59-4566-AF8F-E9F9B769A1AE}" type="datetime1">
              <a:rPr lang="en-US" smtClean="0"/>
              <a:pPr/>
              <a:t>9/8/2021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FEB582-C705-413D-85A9-C298FC12F774}" type="datetime1">
              <a:rPr lang="en-US" smtClean="0"/>
              <a:pPr/>
              <a:t>9/8/2021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80B46D-B9DD-41B9-B492-4B33C237F33B}" type="datetime1">
              <a:rPr lang="en-US" smtClean="0"/>
              <a:pPr/>
              <a:t>9/8/2021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D4F309-A1FF-4C59-83B8-723703A53052}" type="datetime1">
              <a:rPr lang="en-US" smtClean="0"/>
              <a:pPr/>
              <a:t>9/8/2021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56EF262-ED9D-48FD-9187-942CCFF14519}" type="datetime1">
              <a:rPr lang="en-US" smtClean="0"/>
              <a:pPr/>
              <a:t>9/8/2021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9518B4B-B374-4E2C-B3D5-E034F63BD579}" type="datetime1">
              <a:rPr lang="en-US" smtClean="0"/>
              <a:pPr/>
              <a:t>9/8/2021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94FD771-7142-4E5A-941B-3438891F5F26}" type="datetime1">
              <a:rPr lang="en-US" smtClean="0"/>
              <a:pPr/>
              <a:t>9/8/2021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CA66AFE-71F7-4639-A630-FBD47AA7931C}" type="datetime1">
              <a:rPr lang="en-US" smtClean="0"/>
              <a:pPr/>
              <a:t>9/8/2021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EEED48D-D1EE-4D50-8CB0-2FC5A486631F}" type="datetime1">
              <a:rPr lang="en-US" smtClean="0"/>
              <a:pPr/>
              <a:t>9/8/2021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0D6992-78D6-4C35-BEA4-DF6706B21221}" type="datetime1">
              <a:rPr lang="en-US" smtClean="0"/>
              <a:pPr/>
              <a:t>9/8/2021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4926138-4A91-4386-8359-32EE0CB4FE69}" type="datetime1">
              <a:rPr lang="en-US" smtClean="0"/>
              <a:pPr/>
              <a:t>9/8/2021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lIns="91440" tIns="45720" rIns="91440" bIns="45720" rtlCol="0" anchor="ctr"/>
          <a:lstStyle>
            <a:lvl1pPr algn="r">
              <a:defRPr sz="1200">
                <a:solidFill>
                  <a:schemeClr val="tx1">
                    <a:tint val="75000"/>
                  </a:schemeClr>
                </a:solidFill>
                <a:latin typeface="Arial Narrow" pitchFamily="34" charset="0"/>
              </a:defRPr>
            </a:lvl1pPr>
          </a:lstStyle>
          <a:p>
            <a:fld id="{CEF8ADD8-F654-435D-BF88-36F59A1782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u="sng" kern="1200">
          <a:solidFill>
            <a:schemeClr val="accent1">
              <a:lumMod val="75000"/>
            </a:schemeClr>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a:t>
            </a:r>
          </a:p>
        </p:txBody>
      </p:sp>
      <p:sp>
        <p:nvSpPr>
          <p:cNvPr id="3" name="Subtitle 2"/>
          <p:cNvSpPr>
            <a:spLocks noGrp="1"/>
          </p:cNvSpPr>
          <p:nvPr>
            <p:ph type="subTitle"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EF8ADD8-F654-435D-BF88-36F59A17820E}" type="slidenum">
              <a:rPr lang="en-US" smtClean="0"/>
              <a:pPr/>
              <a:t>1</a:t>
            </a:fld>
            <a:endParaRPr lang="en-US"/>
          </a:p>
        </p:txBody>
      </p:sp>
    </p:spTree>
    <p:extLst>
      <p:ext uri="{BB962C8B-B14F-4D97-AF65-F5344CB8AC3E}">
        <p14:creationId xmlns:p14="http://schemas.microsoft.com/office/powerpoint/2010/main" val="385749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Definition</a:t>
            </a:r>
            <a:r>
              <a:rPr lang="en-US" dirty="0"/>
              <a:t> of Greedy Algorithms</a:t>
            </a:r>
          </a:p>
        </p:txBody>
      </p:sp>
      <p:sp>
        <p:nvSpPr>
          <p:cNvPr id="3" name="Content Placeholder 2"/>
          <p:cNvSpPr>
            <a:spLocks noGrp="1"/>
          </p:cNvSpPr>
          <p:nvPr>
            <p:ph idx="1"/>
          </p:nvPr>
        </p:nvSpPr>
        <p:spPr>
          <a:xfrm>
            <a:off x="1314450" y="1447800"/>
            <a:ext cx="6515100" cy="5029200"/>
          </a:xfrm>
        </p:spPr>
        <p:txBody>
          <a:bodyPr>
            <a:normAutofit/>
          </a:bodyPr>
          <a:lstStyle/>
          <a:p>
            <a:r>
              <a:rPr lang="en-US" dirty="0"/>
              <a:t>Goal: “</a:t>
            </a:r>
            <a:r>
              <a:rPr lang="en-US" b="1" dirty="0"/>
              <a:t>optimizing</a:t>
            </a:r>
            <a:r>
              <a:rPr lang="en-US" dirty="0"/>
              <a:t>” solutions</a:t>
            </a:r>
          </a:p>
          <a:p>
            <a:pPr lvl="1"/>
            <a:r>
              <a:rPr lang="en-US" dirty="0"/>
              <a:t>not necessarily true optimization (</a:t>
            </a:r>
            <a:r>
              <a:rPr lang="en-US" dirty="0">
                <a:solidFill>
                  <a:srgbClr val="FF0000"/>
                </a:solidFill>
              </a:rPr>
              <a:t>AI</a:t>
            </a:r>
            <a:r>
              <a:rPr lang="en-US" dirty="0"/>
              <a:t>)</a:t>
            </a:r>
          </a:p>
          <a:p>
            <a:endParaRPr lang="en-US" dirty="0"/>
          </a:p>
          <a:p>
            <a:r>
              <a:rPr lang="en-US" b="1" dirty="0"/>
              <a:t>Use available (state) information</a:t>
            </a:r>
          </a:p>
          <a:p>
            <a:pPr lvl="1"/>
            <a:r>
              <a:rPr lang="en-US" dirty="0"/>
              <a:t>(e.g., do not rely on recorded sub-problem solutions as in dynamic programming)</a:t>
            </a:r>
          </a:p>
        </p:txBody>
      </p:sp>
    </p:spTree>
    <p:extLst>
      <p:ext uri="{BB962C8B-B14F-4D97-AF65-F5344CB8AC3E}">
        <p14:creationId xmlns:p14="http://schemas.microsoft.com/office/powerpoint/2010/main" val="98154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Example</a:t>
            </a:r>
            <a:r>
              <a:rPr lang="en-US" dirty="0"/>
              <a:t>: Where </a:t>
            </a:r>
            <a:r>
              <a:rPr lang="en-US" b="1" dirty="0"/>
              <a:t>Greed</a:t>
            </a:r>
            <a:r>
              <a:rPr lang="en-US" dirty="0"/>
              <a:t> ...</a:t>
            </a:r>
            <a:endParaRPr lang="en-US" b="1" dirty="0"/>
          </a:p>
        </p:txBody>
      </p:sp>
      <p:cxnSp>
        <p:nvCxnSpPr>
          <p:cNvPr id="12" name="Straight Connector 11"/>
          <p:cNvCxnSpPr/>
          <p:nvPr/>
        </p:nvCxnSpPr>
        <p:spPr>
          <a:xfrm>
            <a:off x="1458959" y="2234953"/>
            <a:ext cx="5391" cy="3762143"/>
          </a:xfrm>
          <a:prstGeom prst="line">
            <a:avLst/>
          </a:prstGeom>
          <a:ln w="88900" cmpd="tri">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21664" y="1447800"/>
            <a:ext cx="718466" cy="461665"/>
          </a:xfrm>
          <a:prstGeom prst="rect">
            <a:avLst/>
          </a:prstGeom>
        </p:spPr>
        <p:txBody>
          <a:bodyPr wrap="none">
            <a:spAutoFit/>
          </a:bodyPr>
          <a:lstStyle/>
          <a:p>
            <a:pPr fontAlgn="base">
              <a:spcBef>
                <a:spcPct val="0"/>
              </a:spcBef>
              <a:spcAft>
                <a:spcPct val="0"/>
              </a:spcAft>
            </a:pPr>
            <a:r>
              <a:rPr lang="en-US" sz="2400" u="sng" dirty="0">
                <a:solidFill>
                  <a:srgbClr val="000000"/>
                </a:solidFill>
                <a:latin typeface="Arial Narrow" pitchFamily="34" charset="0"/>
                <a:ea typeface="Calibri" pitchFamily="34" charset="0"/>
                <a:cs typeface="Courier New" pitchFamily="49" charset="0"/>
              </a:rPr>
              <a:t>Start</a:t>
            </a:r>
          </a:p>
        </p:txBody>
      </p:sp>
      <p:sp>
        <p:nvSpPr>
          <p:cNvPr id="22" name="Rectangle 21"/>
          <p:cNvSpPr/>
          <p:nvPr/>
        </p:nvSpPr>
        <p:spPr>
          <a:xfrm>
            <a:off x="6956398" y="1447800"/>
            <a:ext cx="859531" cy="461665"/>
          </a:xfrm>
          <a:prstGeom prst="rect">
            <a:avLst/>
          </a:prstGeom>
        </p:spPr>
        <p:txBody>
          <a:bodyPr wrap="none">
            <a:spAutoFit/>
          </a:bodyPr>
          <a:lstStyle/>
          <a:p>
            <a:pPr fontAlgn="base">
              <a:spcBef>
                <a:spcPct val="0"/>
              </a:spcBef>
              <a:spcAft>
                <a:spcPct val="0"/>
              </a:spcAft>
            </a:pPr>
            <a:r>
              <a:rPr lang="en-US" sz="2400" u="sng" dirty="0">
                <a:solidFill>
                  <a:srgbClr val="000000"/>
                </a:solidFill>
                <a:latin typeface="Arial Narrow" pitchFamily="34" charset="0"/>
                <a:ea typeface="Calibri" pitchFamily="34" charset="0"/>
                <a:cs typeface="Courier New" pitchFamily="49" charset="0"/>
              </a:rPr>
              <a:t>Finish</a:t>
            </a:r>
          </a:p>
        </p:txBody>
      </p:sp>
      <p:sp>
        <p:nvSpPr>
          <p:cNvPr id="9" name="Oval 8"/>
          <p:cNvSpPr/>
          <p:nvPr/>
        </p:nvSpPr>
        <p:spPr bwMode="auto">
          <a:xfrm>
            <a:off x="1447800" y="20574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11" name="Oval 10"/>
          <p:cNvSpPr/>
          <p:nvPr/>
        </p:nvSpPr>
        <p:spPr bwMode="auto">
          <a:xfrm>
            <a:off x="7277100" y="20574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cxnSp>
        <p:nvCxnSpPr>
          <p:cNvPr id="13" name="Straight Connector 12"/>
          <p:cNvCxnSpPr/>
          <p:nvPr/>
        </p:nvCxnSpPr>
        <p:spPr>
          <a:xfrm flipV="1">
            <a:off x="1512841" y="2094999"/>
            <a:ext cx="2861039" cy="1002"/>
          </a:xfrm>
          <a:prstGeom prst="line">
            <a:avLst/>
          </a:prstGeom>
          <a:ln w="88900" cmpd="tri">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00373" y="2209800"/>
            <a:ext cx="2085827" cy="1200329"/>
          </a:xfrm>
          <a:prstGeom prst="rect">
            <a:avLst/>
          </a:prstGeom>
        </p:spPr>
        <p:txBody>
          <a:bodyPr wrap="none">
            <a:spAutoFit/>
          </a:bodyPr>
          <a:lstStyle/>
          <a:p>
            <a:pPr fontAlgn="base">
              <a:spcBef>
                <a:spcPct val="0"/>
              </a:spcBef>
              <a:spcAft>
                <a:spcPct val="0"/>
              </a:spcAft>
            </a:pPr>
            <a:r>
              <a:rPr lang="en-US" sz="2400" dirty="0">
                <a:solidFill>
                  <a:srgbClr val="FF0000"/>
                </a:solidFill>
                <a:latin typeface="Arial Narrow" pitchFamily="34" charset="0"/>
                <a:ea typeface="Calibri" pitchFamily="34" charset="0"/>
                <a:cs typeface="Courier New" pitchFamily="49" charset="0"/>
              </a:rPr>
              <a:t>Greedy selection</a:t>
            </a:r>
          </a:p>
          <a:p>
            <a:pPr fontAlgn="base">
              <a:spcBef>
                <a:spcPct val="0"/>
              </a:spcBef>
              <a:spcAft>
                <a:spcPct val="0"/>
              </a:spcAft>
            </a:pPr>
            <a:r>
              <a:rPr lang="en-US" sz="2400" dirty="0">
                <a:solidFill>
                  <a:srgbClr val="FF0000"/>
                </a:solidFill>
                <a:latin typeface="Arial Narrow" pitchFamily="34" charset="0"/>
                <a:ea typeface="Calibri" pitchFamily="34" charset="0"/>
                <a:cs typeface="Courier New" pitchFamily="49" charset="0"/>
              </a:rPr>
              <a:t>(“available</a:t>
            </a:r>
          </a:p>
          <a:p>
            <a:pPr fontAlgn="base">
              <a:spcBef>
                <a:spcPct val="0"/>
              </a:spcBef>
              <a:spcAft>
                <a:spcPct val="0"/>
              </a:spcAft>
            </a:pPr>
            <a:r>
              <a:rPr lang="en-US" sz="2400" dirty="0">
                <a:solidFill>
                  <a:srgbClr val="FF0000"/>
                </a:solidFill>
                <a:latin typeface="Arial Narrow" pitchFamily="34" charset="0"/>
                <a:ea typeface="Calibri" pitchFamily="34" charset="0"/>
                <a:cs typeface="Courier New" pitchFamily="49" charset="0"/>
              </a:rPr>
              <a:t>information”)</a:t>
            </a:r>
          </a:p>
        </p:txBody>
      </p:sp>
    </p:spTree>
    <p:extLst>
      <p:ext uri="{BB962C8B-B14F-4D97-AF65-F5344CB8AC3E}">
        <p14:creationId xmlns:p14="http://schemas.microsoft.com/office/powerpoint/2010/main" val="268852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1664" y="61353"/>
            <a:ext cx="6896100" cy="1353354"/>
          </a:xfrm>
        </p:spPr>
        <p:txBody>
          <a:bodyPr>
            <a:normAutofit fontScale="90000"/>
          </a:bodyPr>
          <a:lstStyle/>
          <a:p>
            <a:r>
              <a:rPr lang="en-US" dirty="0"/>
              <a:t>Example: Where Greed Does </a:t>
            </a:r>
            <a:r>
              <a:rPr lang="en-US" i="1" dirty="0"/>
              <a:t>Not</a:t>
            </a:r>
            <a:r>
              <a:rPr lang="en-US" dirty="0"/>
              <a:t> Produce Optimality</a:t>
            </a:r>
          </a:p>
        </p:txBody>
      </p:sp>
      <p:sp>
        <p:nvSpPr>
          <p:cNvPr id="3" name="Oval 2"/>
          <p:cNvSpPr/>
          <p:nvPr/>
        </p:nvSpPr>
        <p:spPr bwMode="auto">
          <a:xfrm>
            <a:off x="1447800" y="20574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5" name="Oval 4"/>
          <p:cNvSpPr/>
          <p:nvPr/>
        </p:nvSpPr>
        <p:spPr bwMode="auto">
          <a:xfrm>
            <a:off x="7277100" y="59817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6" name="Oval 5"/>
          <p:cNvSpPr/>
          <p:nvPr/>
        </p:nvSpPr>
        <p:spPr bwMode="auto">
          <a:xfrm>
            <a:off x="4373880" y="2098579"/>
            <a:ext cx="45719" cy="45719"/>
          </a:xfrm>
          <a:prstGeom prst="ellipse">
            <a:avLst/>
          </a:prstGeom>
          <a:solidFill>
            <a:schemeClr val="accent1"/>
          </a:solidFill>
          <a:ln w="9525">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7" name="Oval 6"/>
          <p:cNvSpPr/>
          <p:nvPr/>
        </p:nvSpPr>
        <p:spPr bwMode="auto">
          <a:xfrm>
            <a:off x="1399309" y="5932055"/>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8" name="Oval 7"/>
          <p:cNvSpPr/>
          <p:nvPr/>
        </p:nvSpPr>
        <p:spPr bwMode="auto">
          <a:xfrm>
            <a:off x="7277100" y="20574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cxnSp>
        <p:nvCxnSpPr>
          <p:cNvPr id="10" name="Straight Connector 9"/>
          <p:cNvCxnSpPr/>
          <p:nvPr/>
        </p:nvCxnSpPr>
        <p:spPr>
          <a:xfrm flipV="1">
            <a:off x="1512841" y="2094999"/>
            <a:ext cx="2861039" cy="1002"/>
          </a:xfrm>
          <a:prstGeom prst="line">
            <a:avLst/>
          </a:prstGeom>
          <a:ln w="88900" cmpd="tri">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7" idx="5"/>
          </p:cNvCxnSpPr>
          <p:nvPr/>
        </p:nvCxnSpPr>
        <p:spPr>
          <a:xfrm>
            <a:off x="1458959" y="2234953"/>
            <a:ext cx="5391" cy="3762143"/>
          </a:xfrm>
          <a:prstGeom prst="line">
            <a:avLst/>
          </a:prstGeom>
          <a:ln w="88900" cmpd="tri">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a:endCxn id="5" idx="2"/>
          </p:cNvCxnSpPr>
          <p:nvPr/>
        </p:nvCxnSpPr>
        <p:spPr>
          <a:xfrm>
            <a:off x="1437409" y="6008255"/>
            <a:ext cx="5839691" cy="11545"/>
          </a:xfrm>
          <a:prstGeom prst="line">
            <a:avLst/>
          </a:prstGeom>
          <a:ln w="88900" cmpd="tri"/>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a:endCxn id="26" idx="4"/>
          </p:cNvCxnSpPr>
          <p:nvPr/>
        </p:nvCxnSpPr>
        <p:spPr>
          <a:xfrm flipV="1">
            <a:off x="7315200" y="5562600"/>
            <a:ext cx="1524" cy="419100"/>
          </a:xfrm>
          <a:prstGeom prst="line">
            <a:avLst/>
          </a:prstGeom>
          <a:ln w="88900" cmpd="tri"/>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21664" y="1447800"/>
            <a:ext cx="718466" cy="461665"/>
          </a:xfrm>
          <a:prstGeom prst="rect">
            <a:avLst/>
          </a:prstGeom>
        </p:spPr>
        <p:txBody>
          <a:bodyPr wrap="none">
            <a:spAutoFit/>
          </a:bodyPr>
          <a:lstStyle/>
          <a:p>
            <a:pPr fontAlgn="base">
              <a:spcBef>
                <a:spcPct val="0"/>
              </a:spcBef>
              <a:spcAft>
                <a:spcPct val="0"/>
              </a:spcAft>
            </a:pPr>
            <a:r>
              <a:rPr lang="en-US" sz="2400" u="sng" dirty="0">
                <a:solidFill>
                  <a:srgbClr val="000000"/>
                </a:solidFill>
                <a:latin typeface="Arial Narrow" pitchFamily="34" charset="0"/>
                <a:ea typeface="Calibri" pitchFamily="34" charset="0"/>
                <a:cs typeface="Courier New" pitchFamily="49" charset="0"/>
              </a:rPr>
              <a:t>Start</a:t>
            </a:r>
          </a:p>
        </p:txBody>
      </p:sp>
      <p:sp>
        <p:nvSpPr>
          <p:cNvPr id="22" name="Rectangle 21"/>
          <p:cNvSpPr/>
          <p:nvPr/>
        </p:nvSpPr>
        <p:spPr>
          <a:xfrm>
            <a:off x="6956398" y="1447800"/>
            <a:ext cx="859531" cy="461665"/>
          </a:xfrm>
          <a:prstGeom prst="rect">
            <a:avLst/>
          </a:prstGeom>
        </p:spPr>
        <p:txBody>
          <a:bodyPr wrap="none">
            <a:spAutoFit/>
          </a:bodyPr>
          <a:lstStyle/>
          <a:p>
            <a:pPr fontAlgn="base">
              <a:spcBef>
                <a:spcPct val="0"/>
              </a:spcBef>
              <a:spcAft>
                <a:spcPct val="0"/>
              </a:spcAft>
            </a:pPr>
            <a:r>
              <a:rPr lang="en-US" sz="2400" u="sng" dirty="0">
                <a:solidFill>
                  <a:srgbClr val="000000"/>
                </a:solidFill>
                <a:latin typeface="Arial Narrow" pitchFamily="34" charset="0"/>
                <a:ea typeface="Calibri" pitchFamily="34" charset="0"/>
                <a:cs typeface="Courier New" pitchFamily="49" charset="0"/>
              </a:rPr>
              <a:t>Finish</a:t>
            </a:r>
          </a:p>
        </p:txBody>
      </p:sp>
      <p:sp>
        <p:nvSpPr>
          <p:cNvPr id="24" name="Oval 23"/>
          <p:cNvSpPr/>
          <p:nvPr/>
        </p:nvSpPr>
        <p:spPr bwMode="auto">
          <a:xfrm>
            <a:off x="4343400" y="54864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26" name="Oval 25"/>
          <p:cNvSpPr/>
          <p:nvPr/>
        </p:nvSpPr>
        <p:spPr bwMode="auto">
          <a:xfrm>
            <a:off x="7278624" y="54864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cxnSp>
        <p:nvCxnSpPr>
          <p:cNvPr id="27" name="Straight Connector 26"/>
          <p:cNvCxnSpPr>
            <a:stCxn id="6" idx="4"/>
            <a:endCxn id="24" idx="0"/>
          </p:cNvCxnSpPr>
          <p:nvPr/>
        </p:nvCxnSpPr>
        <p:spPr>
          <a:xfrm flipH="1">
            <a:off x="4381500" y="2144298"/>
            <a:ext cx="15240" cy="3342102"/>
          </a:xfrm>
          <a:prstGeom prst="line">
            <a:avLst/>
          </a:prstGeom>
          <a:ln w="88900" cmpd="tri">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6" idx="0"/>
          </p:cNvCxnSpPr>
          <p:nvPr/>
        </p:nvCxnSpPr>
        <p:spPr>
          <a:xfrm>
            <a:off x="7315200" y="2133600"/>
            <a:ext cx="1524" cy="3352800"/>
          </a:xfrm>
          <a:prstGeom prst="line">
            <a:avLst/>
          </a:prstGeom>
          <a:ln w="88900" cmpd="tri">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auto">
          <a:xfrm>
            <a:off x="5257800" y="54864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37" name="Oval 36"/>
          <p:cNvSpPr/>
          <p:nvPr/>
        </p:nvSpPr>
        <p:spPr bwMode="auto">
          <a:xfrm>
            <a:off x="5257800" y="27432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38" name="Oval 37"/>
          <p:cNvSpPr/>
          <p:nvPr/>
        </p:nvSpPr>
        <p:spPr bwMode="auto">
          <a:xfrm>
            <a:off x="6324600" y="27432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39" name="Oval 38"/>
          <p:cNvSpPr/>
          <p:nvPr/>
        </p:nvSpPr>
        <p:spPr bwMode="auto">
          <a:xfrm>
            <a:off x="6324600" y="5486400"/>
            <a:ext cx="76200" cy="76200"/>
          </a:xfrm>
          <a:prstGeom prst="ellipse">
            <a:avLst/>
          </a:prstGeom>
          <a:solidFill>
            <a:schemeClr val="accent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cxnSp>
        <p:nvCxnSpPr>
          <p:cNvPr id="41" name="Straight Connector 40"/>
          <p:cNvCxnSpPr>
            <a:stCxn id="36" idx="2"/>
            <a:endCxn id="24" idx="6"/>
          </p:cNvCxnSpPr>
          <p:nvPr/>
        </p:nvCxnSpPr>
        <p:spPr>
          <a:xfrm flipH="1">
            <a:off x="4419600" y="5524500"/>
            <a:ext cx="838200" cy="0"/>
          </a:xfrm>
          <a:prstGeom prst="line">
            <a:avLst/>
          </a:prstGeom>
          <a:ln w="88900" cmpd="tri">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4"/>
            <a:endCxn id="36" idx="0"/>
          </p:cNvCxnSpPr>
          <p:nvPr/>
        </p:nvCxnSpPr>
        <p:spPr>
          <a:xfrm>
            <a:off x="5295900" y="2819400"/>
            <a:ext cx="0" cy="2667000"/>
          </a:xfrm>
          <a:prstGeom prst="line">
            <a:avLst/>
          </a:prstGeom>
          <a:ln w="88900" cmpd="tri">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7" idx="6"/>
            <a:endCxn id="38" idx="2"/>
          </p:cNvCxnSpPr>
          <p:nvPr/>
        </p:nvCxnSpPr>
        <p:spPr>
          <a:xfrm>
            <a:off x="5334000" y="2781300"/>
            <a:ext cx="990600" cy="0"/>
          </a:xfrm>
          <a:prstGeom prst="line">
            <a:avLst/>
          </a:prstGeom>
          <a:ln w="88900" cmpd="tri">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0"/>
            <a:endCxn id="38" idx="3"/>
          </p:cNvCxnSpPr>
          <p:nvPr/>
        </p:nvCxnSpPr>
        <p:spPr>
          <a:xfrm flipH="1" flipV="1">
            <a:off x="6335759" y="2808241"/>
            <a:ext cx="26941" cy="2678159"/>
          </a:xfrm>
          <a:prstGeom prst="line">
            <a:avLst/>
          </a:prstGeom>
          <a:ln w="88900" cmpd="tri">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9" idx="6"/>
            <a:endCxn id="26" idx="2"/>
          </p:cNvCxnSpPr>
          <p:nvPr/>
        </p:nvCxnSpPr>
        <p:spPr>
          <a:xfrm>
            <a:off x="6400800" y="5524500"/>
            <a:ext cx="877824" cy="0"/>
          </a:xfrm>
          <a:prstGeom prst="line">
            <a:avLst/>
          </a:prstGeom>
          <a:ln w="88900" cmpd="tri">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77257" y="3323387"/>
            <a:ext cx="1226618" cy="1569660"/>
          </a:xfrm>
          <a:prstGeom prst="rect">
            <a:avLst/>
          </a:prstGeom>
        </p:spPr>
        <p:txBody>
          <a:bodyPr wrap="none">
            <a:spAutoFit/>
          </a:bodyPr>
          <a:lstStyle/>
          <a:p>
            <a:pPr fontAlgn="base">
              <a:spcBef>
                <a:spcPct val="0"/>
              </a:spcBef>
              <a:spcAft>
                <a:spcPct val="0"/>
              </a:spcAft>
            </a:pPr>
            <a:r>
              <a:rPr lang="en-US" sz="2400" dirty="0">
                <a:solidFill>
                  <a:schemeClr val="accent1"/>
                </a:solidFill>
                <a:latin typeface="Arial Narrow" pitchFamily="34" charset="0"/>
                <a:ea typeface="Calibri" pitchFamily="34" charset="0"/>
                <a:cs typeface="Courier New" pitchFamily="49" charset="0"/>
              </a:rPr>
              <a:t>Selection</a:t>
            </a:r>
          </a:p>
          <a:p>
            <a:pPr fontAlgn="base">
              <a:spcBef>
                <a:spcPct val="0"/>
              </a:spcBef>
              <a:spcAft>
                <a:spcPct val="0"/>
              </a:spcAft>
            </a:pPr>
            <a:r>
              <a:rPr lang="en-US" sz="2400" dirty="0">
                <a:solidFill>
                  <a:schemeClr val="accent1"/>
                </a:solidFill>
                <a:latin typeface="Arial Narrow" pitchFamily="34" charset="0"/>
                <a:ea typeface="Calibri" pitchFamily="34" charset="0"/>
                <a:cs typeface="Courier New" pitchFamily="49" charset="0"/>
              </a:rPr>
              <a:t>for</a:t>
            </a:r>
          </a:p>
          <a:p>
            <a:pPr fontAlgn="base">
              <a:spcBef>
                <a:spcPct val="0"/>
              </a:spcBef>
              <a:spcAft>
                <a:spcPct val="0"/>
              </a:spcAft>
            </a:pPr>
            <a:r>
              <a:rPr lang="en-US" sz="2400" dirty="0">
                <a:solidFill>
                  <a:schemeClr val="accent1"/>
                </a:solidFill>
                <a:latin typeface="Arial Narrow" pitchFamily="34" charset="0"/>
                <a:ea typeface="Calibri" pitchFamily="34" charset="0"/>
                <a:cs typeface="Courier New" pitchFamily="49" charset="0"/>
              </a:rPr>
              <a:t>optimal</a:t>
            </a:r>
          </a:p>
          <a:p>
            <a:pPr fontAlgn="base">
              <a:spcBef>
                <a:spcPct val="0"/>
              </a:spcBef>
              <a:spcAft>
                <a:spcPct val="0"/>
              </a:spcAft>
            </a:pPr>
            <a:r>
              <a:rPr lang="en-US" sz="2400" dirty="0">
                <a:solidFill>
                  <a:schemeClr val="accent1"/>
                </a:solidFill>
                <a:latin typeface="Arial Narrow" pitchFamily="34" charset="0"/>
                <a:ea typeface="Calibri" pitchFamily="34" charset="0"/>
                <a:cs typeface="Courier New" pitchFamily="49" charset="0"/>
              </a:rPr>
              <a:t>result</a:t>
            </a:r>
          </a:p>
        </p:txBody>
      </p:sp>
    </p:spTree>
    <p:extLst>
      <p:ext uri="{BB962C8B-B14F-4D97-AF65-F5344CB8AC3E}">
        <p14:creationId xmlns:p14="http://schemas.microsoft.com/office/powerpoint/2010/main" val="213942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i="1" dirty="0"/>
              <a:t>Greedy</a:t>
            </a:r>
            <a:r>
              <a:rPr lang="en-US" dirty="0"/>
              <a:t> </a:t>
            </a:r>
            <a:r>
              <a:rPr lang="en-US" b="1" dirty="0"/>
              <a:t>Algorithms</a:t>
            </a:r>
            <a:endParaRPr lang="en-US" b="1" i="1" dirty="0"/>
          </a:p>
        </p:txBody>
      </p:sp>
      <p:sp>
        <p:nvSpPr>
          <p:cNvPr id="2" name="TextBox 1"/>
          <p:cNvSpPr txBox="1"/>
          <p:nvPr/>
        </p:nvSpPr>
        <p:spPr>
          <a:xfrm>
            <a:off x="342900" y="1981200"/>
            <a:ext cx="8458200" cy="2603790"/>
          </a:xfrm>
          <a:prstGeom prst="rect">
            <a:avLst/>
          </a:prstGeom>
          <a:noFill/>
        </p:spPr>
        <p:txBody>
          <a:bodyPr wrap="square" rtlCol="0">
            <a:spAutoFit/>
          </a:bodyPr>
          <a:lstStyle/>
          <a:p>
            <a:pPr>
              <a:lnSpc>
                <a:spcPct val="115000"/>
              </a:lnSpc>
            </a:pPr>
            <a:r>
              <a:rPr lang="en-US" sz="1600" dirty="0" err="1">
                <a:latin typeface="Courier New"/>
                <a:ea typeface="Calibri"/>
              </a:rPr>
              <a:t>SolutionType</a:t>
            </a:r>
            <a:r>
              <a:rPr lang="en-US" sz="1600" dirty="0">
                <a:latin typeface="Courier New"/>
                <a:ea typeface="Calibri"/>
              </a:rPr>
              <a:t> </a:t>
            </a:r>
            <a:r>
              <a:rPr lang="en-US" sz="1600" dirty="0" err="1">
                <a:latin typeface="Courier New"/>
                <a:ea typeface="Calibri"/>
              </a:rPr>
              <a:t>getOptimizingSolution</a:t>
            </a:r>
            <a:r>
              <a:rPr lang="en-US" sz="1600" dirty="0">
                <a:latin typeface="Courier New"/>
                <a:ea typeface="Calibri"/>
              </a:rPr>
              <a:t>(...) </a:t>
            </a:r>
            <a:endParaRPr lang="en-US" sz="2400" dirty="0">
              <a:latin typeface="Times New Roman"/>
              <a:ea typeface="Calibri"/>
            </a:endParaRPr>
          </a:p>
          <a:p>
            <a:pPr>
              <a:lnSpc>
                <a:spcPct val="115000"/>
              </a:lnSpc>
            </a:pPr>
            <a:r>
              <a:rPr lang="en-US" sz="1600" dirty="0">
                <a:latin typeface="Courier New"/>
                <a:ea typeface="Calibri"/>
              </a:rPr>
              <a:t> </a:t>
            </a:r>
            <a:endParaRPr lang="en-US" sz="2400" dirty="0">
              <a:latin typeface="Times New Roman"/>
              <a:ea typeface="Calibri"/>
            </a:endParaRPr>
          </a:p>
          <a:p>
            <a:pPr indent="457200">
              <a:lnSpc>
                <a:spcPct val="115000"/>
              </a:lnSpc>
            </a:pPr>
            <a:r>
              <a:rPr lang="en-US" sz="1600" b="1" u="sng" dirty="0">
                <a:solidFill>
                  <a:srgbClr val="3F7F5F"/>
                </a:solidFill>
                <a:latin typeface="Courier New"/>
                <a:ea typeface="Calibri"/>
              </a:rPr>
              <a:t>GOAL a</a:t>
            </a:r>
            <a:r>
              <a:rPr lang="en-US" sz="1600" b="1" dirty="0">
                <a:solidFill>
                  <a:srgbClr val="3F7F5F"/>
                </a:solidFill>
                <a:latin typeface="Courier New"/>
                <a:ea typeface="Calibri"/>
              </a:rPr>
              <a:t> (Parts): </a:t>
            </a:r>
            <a:r>
              <a:rPr lang="en-US" sz="1600" b="1" dirty="0" err="1">
                <a:solidFill>
                  <a:srgbClr val="3F7F5F"/>
                </a:solidFill>
                <a:latin typeface="Courier New"/>
                <a:ea typeface="Calibri"/>
              </a:rPr>
              <a:t>returnS</a:t>
            </a:r>
            <a:r>
              <a:rPr lang="en-US" sz="1600" b="1" dirty="0">
                <a:solidFill>
                  <a:srgbClr val="3F7F5F"/>
                </a:solidFill>
                <a:latin typeface="Courier New"/>
                <a:ea typeface="Calibri"/>
              </a:rPr>
              <a:t> is part of a solution</a:t>
            </a:r>
            <a:r>
              <a:rPr lang="en-US" sz="1600" b="1" dirty="0">
                <a:latin typeface="Courier New"/>
                <a:ea typeface="Calibri"/>
              </a:rPr>
              <a:t> </a:t>
            </a:r>
            <a:endParaRPr lang="en-US" sz="2400" dirty="0">
              <a:latin typeface="Times New Roman"/>
              <a:ea typeface="Calibri"/>
            </a:endParaRPr>
          </a:p>
          <a:p>
            <a:pPr indent="457200">
              <a:lnSpc>
                <a:spcPct val="115000"/>
              </a:lnSpc>
            </a:pPr>
            <a:r>
              <a:rPr lang="en-US" sz="1600" b="1" dirty="0">
                <a:latin typeface="Courier New"/>
                <a:ea typeface="Calibri"/>
              </a:rPr>
              <a:t> </a:t>
            </a:r>
            <a:endParaRPr lang="en-US" sz="2400" dirty="0">
              <a:latin typeface="Times New Roman"/>
              <a:ea typeface="Calibri"/>
            </a:endParaRPr>
          </a:p>
          <a:p>
            <a:pPr>
              <a:lnSpc>
                <a:spcPct val="115000"/>
              </a:lnSpc>
            </a:pPr>
            <a:r>
              <a:rPr lang="en-US" sz="1600" b="1" dirty="0">
                <a:solidFill>
                  <a:srgbClr val="3F7F5F"/>
                </a:solidFill>
                <a:latin typeface="Courier New"/>
                <a:ea typeface="Calibri"/>
              </a:rPr>
              <a:t>   [</a:t>
            </a:r>
            <a:r>
              <a:rPr lang="en-US" sz="1600" b="1" u="sng" dirty="0">
                <a:solidFill>
                  <a:srgbClr val="3F7F5F"/>
                </a:solidFill>
                <a:latin typeface="Courier New"/>
                <a:ea typeface="Calibri"/>
              </a:rPr>
              <a:t>GOAL b]</a:t>
            </a:r>
            <a:r>
              <a:rPr lang="en-US" sz="1600" b="1" dirty="0">
                <a:solidFill>
                  <a:srgbClr val="3F7F5F"/>
                </a:solidFill>
                <a:latin typeface="Courier New"/>
                <a:ea typeface="Calibri"/>
              </a:rPr>
              <a:t> (Greed used): All changes to </a:t>
            </a:r>
            <a:r>
              <a:rPr lang="en-US" sz="1600" b="1" dirty="0" err="1">
                <a:solidFill>
                  <a:srgbClr val="3F7F5F"/>
                </a:solidFill>
                <a:latin typeface="Courier New"/>
                <a:ea typeface="Calibri"/>
              </a:rPr>
              <a:t>returnS</a:t>
            </a:r>
            <a:r>
              <a:rPr lang="en-US" sz="1600" b="1" dirty="0">
                <a:solidFill>
                  <a:srgbClr val="3F7F5F"/>
                </a:solidFill>
                <a:latin typeface="Courier New"/>
                <a:ea typeface="Calibri"/>
              </a:rPr>
              <a:t> have been additive</a:t>
            </a:r>
            <a:endParaRPr lang="en-US" sz="2400" dirty="0">
              <a:latin typeface="Times New Roman"/>
              <a:ea typeface="Calibri"/>
            </a:endParaRPr>
          </a:p>
          <a:p>
            <a:pPr indent="457200">
              <a:lnSpc>
                <a:spcPct val="115000"/>
              </a:lnSpc>
            </a:pPr>
            <a:r>
              <a:rPr lang="en-US" sz="1600" b="1" dirty="0">
                <a:solidFill>
                  <a:srgbClr val="3F7F5F"/>
                </a:solidFill>
                <a:latin typeface="Courier New"/>
                <a:ea typeface="Calibri"/>
              </a:rPr>
              <a:t>and </a:t>
            </a:r>
            <a:r>
              <a:rPr lang="en-US" sz="1600" b="1" dirty="0">
                <a:solidFill>
                  <a:srgbClr val="FF0000"/>
                </a:solidFill>
                <a:latin typeface="Courier New"/>
                <a:ea typeface="Calibri"/>
              </a:rPr>
              <a:t>optimizing</a:t>
            </a:r>
            <a:r>
              <a:rPr lang="en-US" sz="1600" b="1" dirty="0">
                <a:solidFill>
                  <a:srgbClr val="3F7F5F"/>
                </a:solidFill>
                <a:latin typeface="Courier New"/>
                <a:ea typeface="Calibri"/>
              </a:rPr>
              <a:t> relative to the available information</a:t>
            </a:r>
            <a:endParaRPr lang="en-US" sz="2400" dirty="0">
              <a:latin typeface="Times New Roman"/>
              <a:ea typeface="Calibri"/>
            </a:endParaRPr>
          </a:p>
          <a:p>
            <a:pPr>
              <a:lnSpc>
                <a:spcPct val="115000"/>
              </a:lnSpc>
            </a:pPr>
            <a:r>
              <a:rPr lang="en-US" sz="1600" b="1" dirty="0">
                <a:latin typeface="Courier New"/>
                <a:ea typeface="Calibri"/>
              </a:rPr>
              <a:t> </a:t>
            </a:r>
            <a:endParaRPr lang="en-US" sz="2400" dirty="0">
              <a:latin typeface="Times New Roman"/>
              <a:ea typeface="Calibri"/>
            </a:endParaRPr>
          </a:p>
          <a:p>
            <a:pPr>
              <a:lnSpc>
                <a:spcPct val="115000"/>
              </a:lnSpc>
            </a:pPr>
            <a:r>
              <a:rPr lang="en-US" sz="1600" b="1" dirty="0">
                <a:solidFill>
                  <a:srgbClr val="000000"/>
                </a:solidFill>
                <a:latin typeface="Courier New"/>
                <a:ea typeface="Calibri"/>
              </a:rPr>
              <a:t>    </a:t>
            </a:r>
            <a:r>
              <a:rPr lang="en-US" sz="1600" b="1" u="sng" dirty="0">
                <a:solidFill>
                  <a:srgbClr val="3F7F5F"/>
                </a:solidFill>
                <a:latin typeface="Courier New"/>
                <a:ea typeface="Calibri"/>
              </a:rPr>
              <a:t>GOAL c</a:t>
            </a:r>
            <a:r>
              <a:rPr lang="en-US" sz="1600" b="1" dirty="0">
                <a:solidFill>
                  <a:srgbClr val="3F7F5F"/>
                </a:solidFill>
                <a:latin typeface="Courier New"/>
                <a:ea typeface="Calibri"/>
              </a:rPr>
              <a:t> (Complement): </a:t>
            </a:r>
            <a:r>
              <a:rPr lang="en-US" sz="1600" b="1" dirty="0" err="1">
                <a:solidFill>
                  <a:srgbClr val="3F7F5F"/>
                </a:solidFill>
                <a:latin typeface="Courier New"/>
                <a:ea typeface="Calibri"/>
              </a:rPr>
              <a:t>returnS</a:t>
            </a:r>
            <a:r>
              <a:rPr lang="en-US" sz="1600" b="1" dirty="0">
                <a:solidFill>
                  <a:srgbClr val="3F7F5F"/>
                </a:solidFill>
                <a:latin typeface="Courier New"/>
                <a:ea typeface="Calibri"/>
              </a:rPr>
              <a:t> is complete</a:t>
            </a:r>
            <a:endParaRPr lang="en-US" sz="2400" dirty="0">
              <a:latin typeface="Times New Roman"/>
              <a:ea typeface="Calibri"/>
            </a:endParaRPr>
          </a:p>
          <a:p>
            <a:endParaRPr lang="en-US" sz="1600" dirty="0">
              <a:latin typeface="Arial Narrow" pitchFamily="34" charset="0"/>
            </a:endParaRPr>
          </a:p>
        </p:txBody>
      </p:sp>
    </p:spTree>
    <p:extLst>
      <p:ext uri="{BB962C8B-B14F-4D97-AF65-F5344CB8AC3E}">
        <p14:creationId xmlns:p14="http://schemas.microsoft.com/office/powerpoint/2010/main" val="190972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Requested Meetings</a:t>
            </a:r>
          </a:p>
        </p:txBody>
      </p:sp>
      <p:cxnSp>
        <p:nvCxnSpPr>
          <p:cNvPr id="9" name="Straight Connector 8"/>
          <p:cNvCxnSpPr/>
          <p:nvPr/>
        </p:nvCxnSpPr>
        <p:spPr>
          <a:xfrm>
            <a:off x="1752600" y="1900535"/>
            <a:ext cx="56388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81300" y="1443335"/>
            <a:ext cx="3581400" cy="461665"/>
          </a:xfrm>
          <a:prstGeom prst="rect">
            <a:avLst/>
          </a:prstGeom>
          <a:noFill/>
        </p:spPr>
        <p:txBody>
          <a:bodyPr wrap="square" rtlCol="0">
            <a:spAutoFit/>
          </a:bodyPr>
          <a:lstStyle/>
          <a:p>
            <a:pPr algn="ctr"/>
            <a:r>
              <a:rPr lang="en-US" sz="2400" dirty="0">
                <a:latin typeface="Arial Narrow" pitchFamily="34" charset="0"/>
              </a:rPr>
              <a:t>Available time</a:t>
            </a:r>
          </a:p>
        </p:txBody>
      </p:sp>
      <p:sp>
        <p:nvSpPr>
          <p:cNvPr id="6" name="Rectangle 1"/>
          <p:cNvSpPr>
            <a:spLocks noChangeArrowheads="1"/>
          </p:cNvSpPr>
          <p:nvPr/>
        </p:nvSpPr>
        <p:spPr bwMode="auto">
          <a:xfrm>
            <a:off x="457691" y="2820412"/>
            <a:ext cx="7220246" cy="2062103"/>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0-</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b="1"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b="1"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solidFill>
                <a:srgbClr val="3F7F5F"/>
              </a:solidFill>
              <a:effectLst/>
              <a:latin typeface="Arial" pitchFamily="34" charset="0"/>
            </a:endParaRPr>
          </a:p>
          <a:p>
            <a:pPr lvl="0" eaLnBrk="0" fontAlgn="base" hangingPunct="0">
              <a:spcBef>
                <a:spcPct val="0"/>
              </a:spcBef>
              <a:spcAft>
                <a:spcPct val="0"/>
              </a:spcAft>
            </a:pP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lang="en-US" sz="1600" dirty="0">
                <a:solidFill>
                  <a:srgbClr val="3F7F5F"/>
                </a:solidFill>
                <a:latin typeface="Courier New" pitchFamily="49" charset="0"/>
                <a:ea typeface="Calibri" pitchFamily="34" charset="0"/>
                <a:cs typeface="Courier New" pitchFamily="49" charset="0"/>
              </a:rPr>
              <a:t>        0-----[</a:t>
            </a:r>
            <a:r>
              <a:rPr lang="en-US" sz="1600" b="1" dirty="0">
                <a:solidFill>
                  <a:srgbClr val="3F7F5F"/>
                </a:solidFill>
                <a:latin typeface="Courier New" pitchFamily="49" charset="0"/>
                <a:ea typeface="Calibri" pitchFamily="34" charset="0"/>
                <a:cs typeface="Courier New" pitchFamily="49" charset="0"/>
              </a:rPr>
              <a:t>============requested============</a:t>
            </a:r>
            <a:r>
              <a:rPr lang="en-US" sz="1600" dirty="0">
                <a:solidFill>
                  <a:srgbClr val="3F7F5F"/>
                </a:solidFill>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3F7F5F"/>
              </a:solidFill>
              <a:latin typeface="Arial" pitchFamily="34" charset="0"/>
            </a:endParaRPr>
          </a:p>
          <a:p>
            <a:pPr lvl="0" eaLnBrk="0" fontAlgn="base" hangingPunct="0">
              <a:spcBef>
                <a:spcPct val="0"/>
              </a:spcBef>
              <a:spcAft>
                <a:spcPct val="0"/>
              </a:spcAft>
            </a:pP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         0-----[</a:t>
            </a:r>
            <a:r>
              <a:rPr kumimoji="0" lang="en-US" sz="1600" b="1"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b="1"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lang="en-US" sz="1600" dirty="0">
                <a:solidFill>
                  <a:srgbClr val="3F7F5F"/>
                </a:solidFill>
                <a:latin typeface="Courier New" pitchFamily="49" charset="0"/>
                <a:ea typeface="Calibri" pitchFamily="34" charset="0"/>
                <a:cs typeface="Courier New" pitchFamily="49" charset="0"/>
              </a:rPr>
              <a:t>--</a:t>
            </a:r>
          </a:p>
          <a:p>
            <a:pPr lvl="0" eaLnBrk="0" fontAlgn="base" hangingPunct="0">
              <a:spcBef>
                <a:spcPct val="0"/>
              </a:spcBef>
              <a:spcAft>
                <a:spcPct val="0"/>
              </a:spcAft>
            </a:pPr>
            <a:endParaRPr lang="en-US" sz="1600" dirty="0">
              <a:solidFill>
                <a:srgbClr val="3F7F5F"/>
              </a:solidFill>
              <a:latin typeface="Arial" pitchFamily="34" charset="0"/>
            </a:endParaRPr>
          </a:p>
          <a:p>
            <a:pPr lvl="0" eaLnBrk="0" fontAlgn="base" hangingPunct="0">
              <a:spcBef>
                <a:spcPct val="0"/>
              </a:spcBef>
              <a:spcAft>
                <a:spcPct val="0"/>
              </a:spcAft>
            </a:pPr>
            <a:r>
              <a:rPr lang="en-US" sz="1600" dirty="0">
                <a:solidFill>
                  <a:srgbClr val="3F7F5F"/>
                </a:solidFill>
                <a:latin typeface="Courier New" pitchFamily="49" charset="0"/>
                <a:ea typeface="Calibri" pitchFamily="34" charset="0"/>
                <a:cs typeface="Courier New" pitchFamily="49" charset="0"/>
              </a:rPr>
              <a:t>         0-----------</a:t>
            </a:r>
            <a:r>
              <a:rPr lang="en-US" sz="1600" b="1" dirty="0">
                <a:solidFill>
                  <a:srgbClr val="3F7F5F"/>
                </a:solidFill>
                <a:latin typeface="Courier New" pitchFamily="49" charset="0"/>
                <a:ea typeface="Calibri" pitchFamily="34" charset="0"/>
                <a:cs typeface="Courier New" pitchFamily="49" charset="0"/>
              </a:rPr>
              <a:t>[====)</a:t>
            </a:r>
            <a:r>
              <a:rPr lang="en-US" sz="1600" dirty="0">
                <a:solidFill>
                  <a:srgbClr val="3F7F5F"/>
                </a:solidFill>
                <a:latin typeface="Courier New" pitchFamily="49" charset="0"/>
                <a:ea typeface="Calibri" pitchFamily="34" charset="0"/>
                <a:cs typeface="Courier New" pitchFamily="49" charset="0"/>
              </a:rPr>
              <a:t>------[</a:t>
            </a:r>
            <a:r>
              <a:rPr lang="en-US" sz="1600" b="1" dirty="0">
                <a:solidFill>
                  <a:srgbClr val="3F7F5F"/>
                </a:solidFill>
                <a:latin typeface="Courier New" pitchFamily="49" charset="0"/>
                <a:ea typeface="Calibri" pitchFamily="34" charset="0"/>
                <a:cs typeface="Courier New" pitchFamily="49" charset="0"/>
              </a:rPr>
              <a:t>=========</a:t>
            </a:r>
            <a:r>
              <a:rPr lang="en-US" sz="1600" dirty="0">
                <a:solidFill>
                  <a:srgbClr val="3F7F5F"/>
                </a:solidFill>
                <a:latin typeface="Courier New" pitchFamily="49" charset="0"/>
                <a:ea typeface="Calibri" pitchFamily="34" charset="0"/>
                <a:cs typeface="Courier New" pitchFamily="49" charset="0"/>
              </a:rPr>
              <a:t>)------------</a:t>
            </a:r>
            <a:endParaRPr kumimoji="0" lang="en-US" sz="1600" i="0" u="none" strike="noStrike" cap="none" normalizeH="0" baseline="0" dirty="0">
              <a:ln>
                <a:noFill/>
              </a:ln>
              <a:solidFill>
                <a:srgbClr val="3F7F5F"/>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endParaRPr kumimoji="0" lang="en-US" sz="16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295200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 Requested Meetings</a:t>
            </a:r>
          </a:p>
        </p:txBody>
      </p:sp>
      <p:sp>
        <p:nvSpPr>
          <p:cNvPr id="4" name="Rectangle 1"/>
          <p:cNvSpPr>
            <a:spLocks noChangeArrowheads="1"/>
          </p:cNvSpPr>
          <p:nvPr/>
        </p:nvSpPr>
        <p:spPr bwMode="auto">
          <a:xfrm>
            <a:off x="457691" y="2820412"/>
            <a:ext cx="7220246" cy="2062103"/>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0-</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b="1"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b="1"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solidFill>
                <a:srgbClr val="3F7F5F"/>
              </a:solidFill>
              <a:effectLst/>
              <a:latin typeface="Arial" pitchFamily="34" charset="0"/>
            </a:endParaRPr>
          </a:p>
          <a:p>
            <a:pPr lvl="0" eaLnBrk="0" fontAlgn="base" hangingPunct="0">
              <a:spcBef>
                <a:spcPct val="0"/>
              </a:spcBef>
              <a:spcAft>
                <a:spcPct val="0"/>
              </a:spcAft>
            </a:pP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lang="en-US" sz="1600" dirty="0">
                <a:solidFill>
                  <a:srgbClr val="3F7F5F"/>
                </a:solidFill>
                <a:latin typeface="Courier New" pitchFamily="49" charset="0"/>
                <a:ea typeface="Calibri" pitchFamily="34" charset="0"/>
                <a:cs typeface="Courier New" pitchFamily="49" charset="0"/>
              </a:rPr>
              <a:t>        0-----[</a:t>
            </a:r>
            <a:r>
              <a:rPr lang="en-US" sz="1600" b="1" dirty="0">
                <a:solidFill>
                  <a:srgbClr val="3F7F5F"/>
                </a:solidFill>
                <a:latin typeface="Courier New" pitchFamily="49" charset="0"/>
                <a:ea typeface="Calibri" pitchFamily="34" charset="0"/>
                <a:cs typeface="Courier New" pitchFamily="49" charset="0"/>
              </a:rPr>
              <a:t>============requested============</a:t>
            </a:r>
            <a:r>
              <a:rPr lang="en-US" sz="1600" dirty="0">
                <a:solidFill>
                  <a:srgbClr val="3F7F5F"/>
                </a:solidFill>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3F7F5F"/>
              </a:solidFill>
              <a:latin typeface="Arial" pitchFamily="34" charset="0"/>
            </a:endParaRPr>
          </a:p>
          <a:p>
            <a:pPr lvl="0" eaLnBrk="0" fontAlgn="base" hangingPunct="0">
              <a:spcBef>
                <a:spcPct val="0"/>
              </a:spcBef>
              <a:spcAft>
                <a:spcPct val="0"/>
              </a:spcAft>
            </a:pP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         0-----[</a:t>
            </a:r>
            <a:r>
              <a:rPr kumimoji="0" lang="en-US" sz="1600" b="1"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b="1"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r>
              <a:rPr lang="en-US" sz="1600" dirty="0">
                <a:solidFill>
                  <a:srgbClr val="3F7F5F"/>
                </a:solidFill>
                <a:latin typeface="Courier New" pitchFamily="49" charset="0"/>
                <a:ea typeface="Calibri" pitchFamily="34" charset="0"/>
                <a:cs typeface="Courier New" pitchFamily="49" charset="0"/>
              </a:rPr>
              <a:t>--</a:t>
            </a:r>
          </a:p>
          <a:p>
            <a:pPr lvl="0" eaLnBrk="0" fontAlgn="base" hangingPunct="0">
              <a:spcBef>
                <a:spcPct val="0"/>
              </a:spcBef>
              <a:spcAft>
                <a:spcPct val="0"/>
              </a:spcAft>
            </a:pPr>
            <a:endParaRPr lang="en-US" sz="1600" dirty="0">
              <a:solidFill>
                <a:srgbClr val="3F7F5F"/>
              </a:solidFill>
              <a:latin typeface="Arial" pitchFamily="34" charset="0"/>
            </a:endParaRPr>
          </a:p>
          <a:p>
            <a:pPr lvl="0" eaLnBrk="0" fontAlgn="base" hangingPunct="0">
              <a:spcBef>
                <a:spcPct val="0"/>
              </a:spcBef>
              <a:spcAft>
                <a:spcPct val="0"/>
              </a:spcAft>
            </a:pPr>
            <a:r>
              <a:rPr lang="en-US" sz="1600" dirty="0">
                <a:solidFill>
                  <a:srgbClr val="3F7F5F"/>
                </a:solidFill>
                <a:latin typeface="Courier New" pitchFamily="49" charset="0"/>
                <a:ea typeface="Calibri" pitchFamily="34" charset="0"/>
                <a:cs typeface="Courier New" pitchFamily="49" charset="0"/>
              </a:rPr>
              <a:t>         0-----------</a:t>
            </a:r>
            <a:r>
              <a:rPr lang="en-US" sz="1600" b="1" dirty="0">
                <a:solidFill>
                  <a:srgbClr val="3F7F5F"/>
                </a:solidFill>
                <a:latin typeface="Courier New" pitchFamily="49" charset="0"/>
                <a:ea typeface="Calibri" pitchFamily="34" charset="0"/>
                <a:cs typeface="Courier New" pitchFamily="49" charset="0"/>
              </a:rPr>
              <a:t>[====)</a:t>
            </a:r>
            <a:r>
              <a:rPr lang="en-US" sz="1600" dirty="0">
                <a:solidFill>
                  <a:srgbClr val="3F7F5F"/>
                </a:solidFill>
                <a:latin typeface="Courier New" pitchFamily="49" charset="0"/>
                <a:ea typeface="Calibri" pitchFamily="34" charset="0"/>
                <a:cs typeface="Courier New" pitchFamily="49" charset="0"/>
              </a:rPr>
              <a:t>------[</a:t>
            </a:r>
            <a:r>
              <a:rPr lang="en-US" sz="1600" b="1" dirty="0">
                <a:solidFill>
                  <a:srgbClr val="3F7F5F"/>
                </a:solidFill>
                <a:latin typeface="Courier New" pitchFamily="49" charset="0"/>
                <a:ea typeface="Calibri" pitchFamily="34" charset="0"/>
                <a:cs typeface="Courier New" pitchFamily="49" charset="0"/>
              </a:rPr>
              <a:t>=========</a:t>
            </a:r>
            <a:r>
              <a:rPr lang="en-US" sz="1600" dirty="0">
                <a:solidFill>
                  <a:srgbClr val="3F7F5F"/>
                </a:solidFill>
                <a:latin typeface="Courier New" pitchFamily="49" charset="0"/>
                <a:ea typeface="Calibri" pitchFamily="34" charset="0"/>
                <a:cs typeface="Courier New" pitchFamily="49" charset="0"/>
              </a:rPr>
              <a:t>)------------</a:t>
            </a:r>
            <a:endParaRPr kumimoji="0" lang="en-US" sz="1600" i="0" u="none" strike="noStrike" cap="none" normalizeH="0" baseline="0" dirty="0">
              <a:ln>
                <a:noFill/>
              </a:ln>
              <a:solidFill>
                <a:srgbClr val="3F7F5F"/>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endParaRPr kumimoji="0" lang="en-US" sz="1600" b="0" i="0" u="none" strike="noStrike" cap="none" normalizeH="0" baseline="0" dirty="0">
              <a:ln>
                <a:noFill/>
              </a:ln>
              <a:solidFill>
                <a:schemeClr val="tx1"/>
              </a:solidFill>
              <a:effectLst/>
              <a:latin typeface="Arial" pitchFamily="34" charset="0"/>
            </a:endParaRPr>
          </a:p>
        </p:txBody>
      </p:sp>
      <p:cxnSp>
        <p:nvCxnSpPr>
          <p:cNvPr id="5" name="Straight Connector 4"/>
          <p:cNvCxnSpPr/>
          <p:nvPr/>
        </p:nvCxnSpPr>
        <p:spPr>
          <a:xfrm>
            <a:off x="1752600" y="1900535"/>
            <a:ext cx="56388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781300" y="1443335"/>
            <a:ext cx="3581400" cy="461665"/>
          </a:xfrm>
          <a:prstGeom prst="rect">
            <a:avLst/>
          </a:prstGeom>
          <a:noFill/>
        </p:spPr>
        <p:txBody>
          <a:bodyPr wrap="square" rtlCol="0">
            <a:spAutoFit/>
          </a:bodyPr>
          <a:lstStyle/>
          <a:p>
            <a:pPr algn="ctr"/>
            <a:r>
              <a:rPr lang="en-US" sz="2400" dirty="0">
                <a:latin typeface="Arial Narrow" pitchFamily="34" charset="0"/>
              </a:rPr>
              <a:t>Available time</a:t>
            </a:r>
          </a:p>
        </p:txBody>
      </p:sp>
      <p:sp>
        <p:nvSpPr>
          <p:cNvPr id="7" name="TextBox 6"/>
          <p:cNvSpPr txBox="1"/>
          <p:nvPr/>
        </p:nvSpPr>
        <p:spPr>
          <a:xfrm>
            <a:off x="2667000" y="5253335"/>
            <a:ext cx="3810000" cy="461665"/>
          </a:xfrm>
          <a:prstGeom prst="rect">
            <a:avLst/>
          </a:prstGeom>
          <a:noFill/>
        </p:spPr>
        <p:txBody>
          <a:bodyPr wrap="square" rtlCol="0">
            <a:spAutoFit/>
          </a:bodyPr>
          <a:lstStyle/>
          <a:p>
            <a:pPr algn="ctr"/>
            <a:r>
              <a:rPr lang="en-US" sz="2400" b="1" dirty="0">
                <a:latin typeface="Arial Narrow" pitchFamily="34" charset="0"/>
              </a:rPr>
              <a:t>Maximize </a:t>
            </a:r>
            <a:r>
              <a:rPr lang="en-US" sz="2400" b="1" i="1" dirty="0">
                <a:latin typeface="Arial Narrow" pitchFamily="34" charset="0"/>
              </a:rPr>
              <a:t>number of meetings</a:t>
            </a:r>
            <a:endParaRPr lang="en-US" sz="2400" b="1" dirty="0">
              <a:latin typeface="Arial Narrow" pitchFamily="34" charset="0"/>
            </a:endParaRPr>
          </a:p>
        </p:txBody>
      </p:sp>
    </p:spTree>
    <p:extLst>
      <p:ext uri="{BB962C8B-B14F-4D97-AF65-F5344CB8AC3E}">
        <p14:creationId xmlns:p14="http://schemas.microsoft.com/office/powerpoint/2010/main" val="336437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Optimiz</a:t>
            </a:r>
            <a:r>
              <a:rPr lang="en-US" i="1" dirty="0"/>
              <a:t>ing</a:t>
            </a:r>
            <a:r>
              <a:rPr lang="en-US" dirty="0"/>
              <a:t> Solutions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16</a:t>
            </a:fld>
            <a:endParaRPr lang="en-US"/>
          </a:p>
        </p:txBody>
      </p:sp>
      <p:sp>
        <p:nvSpPr>
          <p:cNvPr id="6" name="TextBox 5"/>
          <p:cNvSpPr txBox="1"/>
          <p:nvPr/>
        </p:nvSpPr>
        <p:spPr>
          <a:xfrm>
            <a:off x="1676400" y="1676400"/>
            <a:ext cx="5791200" cy="4524315"/>
          </a:xfrm>
          <a:prstGeom prst="rect">
            <a:avLst/>
          </a:prstGeom>
          <a:noFill/>
        </p:spPr>
        <p:txBody>
          <a:bodyPr wrap="square" rtlCol="0">
            <a:spAutoFit/>
          </a:bodyPr>
          <a:lstStyle/>
          <a:p>
            <a:r>
              <a:rPr lang="en-US" sz="3200" dirty="0">
                <a:latin typeface="Arial Narrow" pitchFamily="34" charset="0"/>
              </a:rPr>
              <a:t>Pick meeting that ends earliest—</a:t>
            </a:r>
          </a:p>
          <a:p>
            <a:endParaRPr lang="en-US" sz="3200" dirty="0">
              <a:latin typeface="Arial Narrow" pitchFamily="34" charset="0"/>
            </a:endParaRPr>
          </a:p>
          <a:p>
            <a:r>
              <a:rPr lang="en-US" sz="3200" dirty="0">
                <a:latin typeface="Arial Narrow" pitchFamily="34" charset="0"/>
              </a:rPr>
              <a:t>optimizes </a:t>
            </a:r>
            <a:r>
              <a:rPr lang="en-US" sz="3200" i="1" dirty="0">
                <a:latin typeface="Arial Narrow" pitchFamily="34" charset="0"/>
              </a:rPr>
              <a:t>number of meetings</a:t>
            </a:r>
          </a:p>
          <a:p>
            <a:endParaRPr lang="en-US" sz="3200" dirty="0">
              <a:latin typeface="Arial Narrow" pitchFamily="34" charset="0"/>
            </a:endParaRPr>
          </a:p>
          <a:p>
            <a:r>
              <a:rPr lang="en-US" sz="3200" dirty="0">
                <a:latin typeface="Arial Narrow" pitchFamily="34" charset="0"/>
              </a:rPr>
              <a:t>Or heuristic (AI): </a:t>
            </a:r>
          </a:p>
          <a:p>
            <a:endParaRPr lang="en-US" sz="3200" dirty="0">
              <a:latin typeface="Arial Narrow" pitchFamily="34" charset="0"/>
            </a:endParaRPr>
          </a:p>
          <a:p>
            <a:r>
              <a:rPr lang="en-US" sz="3200" dirty="0">
                <a:latin typeface="Arial Narrow" pitchFamily="34" charset="0"/>
              </a:rPr>
              <a:t>“most of the important meetings”</a:t>
            </a:r>
          </a:p>
          <a:p>
            <a:endParaRPr lang="en-US" sz="3200" dirty="0">
              <a:latin typeface="Arial Narrow" pitchFamily="34" charset="0"/>
            </a:endParaRPr>
          </a:p>
          <a:p>
            <a:r>
              <a:rPr lang="en-US" sz="3200" dirty="0">
                <a:latin typeface="Arial Narrow" pitchFamily="34" charset="0"/>
              </a:rPr>
              <a:t>… “</a:t>
            </a:r>
            <a:r>
              <a:rPr lang="en-US" sz="3200" i="1" dirty="0">
                <a:latin typeface="Arial Narrow" pitchFamily="34" charset="0"/>
              </a:rPr>
              <a:t>most</a:t>
            </a:r>
            <a:r>
              <a:rPr lang="en-US" sz="3200" dirty="0">
                <a:latin typeface="Arial Narrow" pitchFamily="34" charset="0"/>
              </a:rPr>
              <a:t>?” “</a:t>
            </a:r>
            <a:r>
              <a:rPr lang="en-US" sz="3200" i="1" dirty="0">
                <a:latin typeface="Arial Narrow" pitchFamily="34" charset="0"/>
              </a:rPr>
              <a:t>important</a:t>
            </a:r>
            <a:r>
              <a:rPr lang="en-US" sz="3200" dirty="0">
                <a:latin typeface="Arial Narrow" pitchFamily="34" charset="0"/>
              </a:rPr>
              <a:t>?" </a:t>
            </a:r>
            <a:r>
              <a:rPr lang="en-US" sz="3200" dirty="0">
                <a:latin typeface="Arial Narrow" pitchFamily="34" charset="0"/>
                <a:sym typeface="Wingdings" panose="05000000000000000000" pitchFamily="2" charset="2"/>
              </a:rPr>
              <a:t> </a:t>
            </a:r>
            <a:r>
              <a:rPr lang="en-US" sz="3200" dirty="0">
                <a:latin typeface="Arial Narrow" pitchFamily="34" charset="0"/>
              </a:rPr>
              <a:t>optimizing</a:t>
            </a:r>
          </a:p>
        </p:txBody>
      </p:sp>
    </p:spTree>
    <p:extLst>
      <p:ext uri="{BB962C8B-B14F-4D97-AF65-F5344CB8AC3E}">
        <p14:creationId xmlns:p14="http://schemas.microsoft.com/office/powerpoint/2010/main" val="311912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Search</a:t>
            </a:r>
          </a:p>
        </p:txBody>
      </p:sp>
      <p:sp>
        <p:nvSpPr>
          <p:cNvPr id="9" name="AutoShape 5"/>
          <p:cNvSpPr>
            <a:spLocks noChangeArrowheads="1"/>
          </p:cNvSpPr>
          <p:nvPr/>
        </p:nvSpPr>
        <p:spPr bwMode="auto">
          <a:xfrm>
            <a:off x="1295400" y="3599458"/>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17</a:t>
            </a:fld>
            <a:endParaRPr lang="en-US" dirty="0"/>
          </a:p>
        </p:txBody>
      </p:sp>
      <p:sp>
        <p:nvSpPr>
          <p:cNvPr id="7" name="Rectangle 4"/>
          <p:cNvSpPr txBox="1">
            <a:spLocks noChangeArrowheads="1"/>
          </p:cNvSpPr>
          <p:nvPr/>
        </p:nvSpPr>
        <p:spPr bwMode="auto">
          <a:xfrm>
            <a:off x="2171700" y="1676400"/>
            <a:ext cx="4495800" cy="420171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Agent Searching</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Greedy</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Constraint Satisfaction</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kern="0" dirty="0">
                <a:latin typeface="Arial Narrow" pitchFamily="34" charset="0"/>
              </a:rPr>
              <a:t>A*</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kern="0" dirty="0">
                <a:latin typeface="Arial Narrow" pitchFamily="34" charset="0"/>
              </a:rPr>
              <a:t>Adversarial Search</a:t>
            </a:r>
          </a:p>
        </p:txBody>
      </p:sp>
    </p:spTree>
    <p:extLst>
      <p:ext uri="{BB962C8B-B14F-4D97-AF65-F5344CB8AC3E}">
        <p14:creationId xmlns:p14="http://schemas.microsoft.com/office/powerpoint/2010/main" val="2572316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Constraints to Search</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18</a:t>
            </a:fld>
            <a:endParaRPr lang="en-US"/>
          </a:p>
        </p:txBody>
      </p:sp>
      <p:sp>
        <p:nvSpPr>
          <p:cNvPr id="6" name="TextBox 5"/>
          <p:cNvSpPr txBox="1"/>
          <p:nvPr/>
        </p:nvSpPr>
        <p:spPr>
          <a:xfrm>
            <a:off x="2171700" y="2286000"/>
            <a:ext cx="4800600" cy="1569660"/>
          </a:xfrm>
          <a:prstGeom prst="rect">
            <a:avLst/>
          </a:prstGeom>
          <a:noFill/>
        </p:spPr>
        <p:txBody>
          <a:bodyPr wrap="square" rtlCol="0">
            <a:spAutoFit/>
          </a:bodyPr>
          <a:lstStyle/>
          <a:p>
            <a:pPr>
              <a:lnSpc>
                <a:spcPct val="150000"/>
              </a:lnSpc>
            </a:pPr>
            <a:r>
              <a:rPr lang="en-US" sz="3200" dirty="0">
                <a:latin typeface="Arial Narrow" pitchFamily="34" charset="0"/>
              </a:rPr>
              <a:t>Use constraints to increasingly bound the problem.</a:t>
            </a:r>
          </a:p>
        </p:txBody>
      </p:sp>
    </p:spTree>
    <p:extLst>
      <p:ext uri="{BB962C8B-B14F-4D97-AF65-F5344CB8AC3E}">
        <p14:creationId xmlns:p14="http://schemas.microsoft.com/office/powerpoint/2010/main" val="2751690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563562"/>
          </a:xfrm>
        </p:spPr>
        <p:txBody>
          <a:bodyPr>
            <a:normAutofit fontScale="90000"/>
          </a:bodyPr>
          <a:lstStyle/>
          <a:p>
            <a:r>
              <a:rPr lang="en-US" dirty="0"/>
              <a:t>Satisfying Constraints ≡  Sub- … -sub states </a:t>
            </a:r>
          </a:p>
        </p:txBody>
      </p:sp>
      <p:sp>
        <p:nvSpPr>
          <p:cNvPr id="3" name="Slide Number Placeholder 2"/>
          <p:cNvSpPr>
            <a:spLocks noGrp="1"/>
          </p:cNvSpPr>
          <p:nvPr>
            <p:ph type="sldNum" sz="quarter" idx="12"/>
          </p:nvPr>
        </p:nvSpPr>
        <p:spPr>
          <a:xfrm>
            <a:off x="6682562" y="6483769"/>
            <a:ext cx="2332076" cy="296490"/>
          </a:xfrm>
        </p:spPr>
        <p:txBody>
          <a:bodyPr/>
          <a:lstStyle/>
          <a:p>
            <a:fld id="{CEF8ADD8-F654-435D-BF88-36F59A17820E}" type="slidenum">
              <a:rPr lang="en-US" smtClean="0"/>
              <a:pPr/>
              <a:t>19</a:t>
            </a:fld>
            <a:endParaRPr lang="en-US" dirty="0"/>
          </a:p>
        </p:txBody>
      </p:sp>
      <p:sp>
        <p:nvSpPr>
          <p:cNvPr id="4" name="Rounded Rectangle 3"/>
          <p:cNvSpPr/>
          <p:nvPr/>
        </p:nvSpPr>
        <p:spPr bwMode="auto">
          <a:xfrm>
            <a:off x="762000" y="2015517"/>
            <a:ext cx="6553200" cy="3394683"/>
          </a:xfrm>
          <a:prstGeom prst="roundRect">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no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Arial Narrow" pitchFamily="34" charset="0"/>
                <a:ea typeface="Calibri" pitchFamily="34" charset="0"/>
                <a:cs typeface="Courier New" pitchFamily="49" charset="0"/>
              </a:rPr>
              <a:t>Constraint</a:t>
            </a:r>
            <a:r>
              <a:rPr kumimoji="0" lang="en-US" sz="4000" b="0" i="0" u="none" strike="noStrike" cap="none" normalizeH="0" dirty="0">
                <a:ln>
                  <a:noFill/>
                </a:ln>
                <a:solidFill>
                  <a:srgbClr val="000000"/>
                </a:solidFill>
                <a:effectLst/>
                <a:latin typeface="Arial Narrow" pitchFamily="34" charset="0"/>
                <a:ea typeface="Calibri" pitchFamily="34" charset="0"/>
                <a:cs typeface="Courier New" pitchFamily="49" charset="0"/>
              </a:rPr>
              <a:t> 1</a:t>
            </a:r>
            <a:endParaRPr kumimoji="0" lang="en-US" sz="4000" b="0" i="0" u="none" strike="noStrike" cap="none" normalizeH="0" baseline="0" dirty="0">
              <a:ln>
                <a:noFill/>
              </a:ln>
              <a:solidFill>
                <a:srgbClr val="000000"/>
              </a:solidFill>
              <a:effectLst/>
              <a:latin typeface="Arial Narrow" pitchFamily="34" charset="0"/>
              <a:ea typeface="Calibri" pitchFamily="34" charset="0"/>
              <a:cs typeface="Courier New" pitchFamily="49" charset="0"/>
            </a:endParaRPr>
          </a:p>
        </p:txBody>
      </p:sp>
      <p:sp>
        <p:nvSpPr>
          <p:cNvPr id="5" name="Rounded Rectangle 4"/>
          <p:cNvSpPr/>
          <p:nvPr/>
        </p:nvSpPr>
        <p:spPr bwMode="auto">
          <a:xfrm>
            <a:off x="1717322" y="3291144"/>
            <a:ext cx="5902678" cy="2635297"/>
          </a:xfrm>
          <a:prstGeom prst="roundRect">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no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Arial Narrow" pitchFamily="34" charset="0"/>
                <a:ea typeface="Calibri" pitchFamily="34" charset="0"/>
                <a:cs typeface="Courier New" pitchFamily="49" charset="0"/>
                <a:sym typeface="Symbol" panose="05050102010706020507" pitchFamily="18" charset="2"/>
              </a:rPr>
              <a:t> </a:t>
            </a:r>
            <a:r>
              <a:rPr kumimoji="0" lang="en-US" sz="4000" b="0" i="0" u="none" strike="noStrike" cap="none" normalizeH="0" baseline="0" dirty="0">
                <a:ln>
                  <a:noFill/>
                </a:ln>
                <a:solidFill>
                  <a:srgbClr val="000000"/>
                </a:solidFill>
                <a:effectLst/>
                <a:latin typeface="Arial Narrow" pitchFamily="34" charset="0"/>
                <a:ea typeface="Calibri" pitchFamily="34" charset="0"/>
                <a:cs typeface="Courier New" pitchFamily="49" charset="0"/>
              </a:rPr>
              <a:t>Constraint 2</a:t>
            </a:r>
          </a:p>
        </p:txBody>
      </p:sp>
      <p:sp>
        <p:nvSpPr>
          <p:cNvPr id="9" name="Rounded Rectangle 8"/>
          <p:cNvSpPr/>
          <p:nvPr/>
        </p:nvSpPr>
        <p:spPr bwMode="auto">
          <a:xfrm>
            <a:off x="3206044" y="4589465"/>
            <a:ext cx="4642556" cy="1853218"/>
          </a:xfrm>
          <a:prstGeom prst="roundRect">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noAutofit/>
          </a:bodyPr>
          <a:lstStyle/>
          <a:p>
            <a:pPr indent="457200" fontAlgn="base">
              <a:spcBef>
                <a:spcPct val="0"/>
              </a:spcBef>
              <a:spcAft>
                <a:spcPct val="0"/>
              </a:spcAft>
            </a:pPr>
            <a:r>
              <a:rPr lang="en-US" sz="4000" dirty="0">
                <a:solidFill>
                  <a:srgbClr val="000000"/>
                </a:solidFill>
                <a:latin typeface="Arial Narrow" pitchFamily="34" charset="0"/>
                <a:ea typeface="Calibri" pitchFamily="34" charset="0"/>
                <a:cs typeface="Courier New" pitchFamily="49" charset="0"/>
                <a:sym typeface="Symbol" panose="05050102010706020507" pitchFamily="18" charset="2"/>
              </a:rPr>
              <a:t> </a:t>
            </a:r>
            <a:r>
              <a:rPr kumimoji="0" lang="en-US" sz="4000" b="0" i="0" u="none" strike="noStrike" cap="none" normalizeH="0" baseline="0" dirty="0">
                <a:ln>
                  <a:noFill/>
                </a:ln>
                <a:solidFill>
                  <a:srgbClr val="000000"/>
                </a:solidFill>
                <a:effectLst/>
                <a:latin typeface="Arial Narrow" pitchFamily="34" charset="0"/>
                <a:ea typeface="Calibri" pitchFamily="34" charset="0"/>
                <a:cs typeface="Courier New" pitchFamily="49" charset="0"/>
              </a:rPr>
              <a:t>Constraint 3 …</a:t>
            </a:r>
          </a:p>
        </p:txBody>
      </p:sp>
      <p:sp>
        <p:nvSpPr>
          <p:cNvPr id="17" name="TextBox 16"/>
          <p:cNvSpPr txBox="1"/>
          <p:nvPr/>
        </p:nvSpPr>
        <p:spPr>
          <a:xfrm>
            <a:off x="609600" y="1219200"/>
            <a:ext cx="7239000" cy="523220"/>
          </a:xfrm>
          <a:prstGeom prst="rect">
            <a:avLst/>
          </a:prstGeom>
          <a:noFill/>
        </p:spPr>
        <p:txBody>
          <a:bodyPr wrap="square" rtlCol="0">
            <a:spAutoFit/>
          </a:bodyPr>
          <a:lstStyle/>
          <a:p>
            <a:r>
              <a:rPr lang="en-US" sz="2800" dirty="0">
                <a:latin typeface="Arial Narrow" pitchFamily="34" charset="0"/>
              </a:rPr>
              <a:t>A constraint = a set of </a:t>
            </a:r>
            <a:r>
              <a:rPr lang="en-US" sz="2800" i="1" dirty="0">
                <a:latin typeface="Arial Narrow" pitchFamily="34" charset="0"/>
              </a:rPr>
              <a:t>relationships between variables.</a:t>
            </a:r>
            <a:endParaRPr lang="en-US" sz="2800" dirty="0">
              <a:latin typeface="Arial Narrow" pitchFamily="34" charset="0"/>
            </a:endParaRPr>
          </a:p>
        </p:txBody>
      </p:sp>
      <p:sp>
        <p:nvSpPr>
          <p:cNvPr id="6" name="Oval 5"/>
          <p:cNvSpPr/>
          <p:nvPr/>
        </p:nvSpPr>
        <p:spPr bwMode="auto">
          <a:xfrm>
            <a:off x="3276602" y="4648200"/>
            <a:ext cx="304800" cy="304800"/>
          </a:xfrm>
          <a:prstGeom prst="ellipse">
            <a:avLst/>
          </a:prstGeom>
          <a:solidFill>
            <a:schemeClr val="bg1">
              <a:lumMod val="50000"/>
            </a:schemeClr>
          </a:solid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1" name="Oval 10"/>
          <p:cNvSpPr/>
          <p:nvPr/>
        </p:nvSpPr>
        <p:spPr bwMode="auto">
          <a:xfrm>
            <a:off x="3227617" y="5105400"/>
            <a:ext cx="304800" cy="304800"/>
          </a:xfrm>
          <a:prstGeom prst="ellipse">
            <a:avLst/>
          </a:prstGeom>
          <a:solidFill>
            <a:schemeClr val="bg1">
              <a:lumMod val="50000"/>
            </a:schemeClr>
          </a:solid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2" name="Oval 11"/>
          <p:cNvSpPr/>
          <p:nvPr/>
        </p:nvSpPr>
        <p:spPr bwMode="auto">
          <a:xfrm>
            <a:off x="6901542" y="4963886"/>
            <a:ext cx="304800" cy="304800"/>
          </a:xfrm>
          <a:prstGeom prst="ellipse">
            <a:avLst/>
          </a:prstGeom>
          <a:solidFill>
            <a:schemeClr val="bg1">
              <a:lumMod val="50000"/>
            </a:schemeClr>
          </a:solid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3" name="Oval 12"/>
          <p:cNvSpPr/>
          <p:nvPr/>
        </p:nvSpPr>
        <p:spPr bwMode="auto">
          <a:xfrm>
            <a:off x="7010400" y="4615542"/>
            <a:ext cx="304800" cy="304800"/>
          </a:xfrm>
          <a:prstGeom prst="ellipse">
            <a:avLst/>
          </a:prstGeom>
          <a:solidFill>
            <a:schemeClr val="bg1">
              <a:lumMod val="50000"/>
            </a:schemeClr>
          </a:solid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6" name="Oval 15"/>
          <p:cNvSpPr/>
          <p:nvPr/>
        </p:nvSpPr>
        <p:spPr bwMode="auto">
          <a:xfrm>
            <a:off x="4977493" y="4604656"/>
            <a:ext cx="304800" cy="304800"/>
          </a:xfrm>
          <a:prstGeom prst="ellipse">
            <a:avLst/>
          </a:prstGeom>
          <a:solidFill>
            <a:schemeClr val="bg1">
              <a:lumMod val="50000"/>
            </a:schemeClr>
          </a:solid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18" name="Oval 17"/>
          <p:cNvSpPr/>
          <p:nvPr/>
        </p:nvSpPr>
        <p:spPr bwMode="auto">
          <a:xfrm>
            <a:off x="4053693" y="4648200"/>
            <a:ext cx="304800" cy="304800"/>
          </a:xfrm>
          <a:prstGeom prst="ellipse">
            <a:avLst/>
          </a:prstGeom>
          <a:solidFill>
            <a:schemeClr val="bg1">
              <a:lumMod val="50000"/>
            </a:schemeClr>
          </a:solid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93652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Objectives</a:t>
            </a:r>
          </a:p>
        </p:txBody>
      </p:sp>
      <p:sp>
        <p:nvSpPr>
          <p:cNvPr id="3" name="Content Placeholder 2"/>
          <p:cNvSpPr>
            <a:spLocks noGrp="1"/>
          </p:cNvSpPr>
          <p:nvPr>
            <p:ph idx="1"/>
          </p:nvPr>
        </p:nvSpPr>
        <p:spPr>
          <a:xfrm>
            <a:off x="876300" y="1600200"/>
            <a:ext cx="7391400" cy="5029200"/>
          </a:xfrm>
        </p:spPr>
        <p:txBody>
          <a:bodyPr>
            <a:normAutofit fontScale="92500"/>
          </a:bodyPr>
          <a:lstStyle/>
          <a:p>
            <a:pPr marL="274320">
              <a:spcBef>
                <a:spcPts val="600"/>
              </a:spcBef>
            </a:pPr>
            <a:r>
              <a:rPr lang="en-US" b="1" dirty="0"/>
              <a:t>Identify</a:t>
            </a:r>
            <a:r>
              <a:rPr lang="en-US" dirty="0"/>
              <a:t> the role of </a:t>
            </a:r>
            <a:r>
              <a:rPr lang="en-US" b="1" dirty="0"/>
              <a:t>searching</a:t>
            </a:r>
            <a:r>
              <a:rPr lang="en-US" dirty="0"/>
              <a:t> in AI applications</a:t>
            </a:r>
          </a:p>
          <a:p>
            <a:pPr marL="274320">
              <a:spcBef>
                <a:spcPts val="600"/>
              </a:spcBef>
            </a:pPr>
            <a:endParaRPr lang="en-US" dirty="0"/>
          </a:p>
          <a:p>
            <a:pPr marL="274320">
              <a:spcBef>
                <a:spcPts val="600"/>
              </a:spcBef>
            </a:pPr>
            <a:r>
              <a:rPr lang="en-US" dirty="0"/>
              <a:t>Apply </a:t>
            </a:r>
            <a:r>
              <a:rPr lang="en-US" b="1" dirty="0"/>
              <a:t>heuristics</a:t>
            </a:r>
            <a:r>
              <a:rPr lang="en-US" dirty="0"/>
              <a:t> and </a:t>
            </a:r>
            <a:r>
              <a:rPr lang="en-US" b="1" dirty="0"/>
              <a:t>greedy</a:t>
            </a:r>
            <a:r>
              <a:rPr lang="en-US" dirty="0"/>
              <a:t> methods</a:t>
            </a:r>
          </a:p>
          <a:p>
            <a:pPr marL="0" indent="0">
              <a:spcBef>
                <a:spcPts val="600"/>
              </a:spcBef>
              <a:buNone/>
            </a:pPr>
            <a:r>
              <a:rPr lang="en-US" dirty="0"/>
              <a:t>    — or—</a:t>
            </a:r>
          </a:p>
          <a:p>
            <a:pPr marL="274320">
              <a:spcBef>
                <a:spcPts val="600"/>
              </a:spcBef>
            </a:pPr>
            <a:r>
              <a:rPr lang="en-US" dirty="0"/>
              <a:t>Solve problems via </a:t>
            </a:r>
            <a:r>
              <a:rPr lang="en-US" b="1" dirty="0"/>
              <a:t>constraints</a:t>
            </a:r>
          </a:p>
          <a:p>
            <a:pPr marL="0" indent="0">
              <a:spcBef>
                <a:spcPts val="600"/>
              </a:spcBef>
              <a:buNone/>
            </a:pPr>
            <a:r>
              <a:rPr lang="en-US" dirty="0"/>
              <a:t>    — or—</a:t>
            </a:r>
          </a:p>
          <a:p>
            <a:pPr marL="274320">
              <a:spcBef>
                <a:spcPts val="600"/>
              </a:spcBef>
            </a:pPr>
            <a:r>
              <a:rPr lang="en-US" dirty="0"/>
              <a:t>Apply </a:t>
            </a:r>
            <a:r>
              <a:rPr lang="en-US" b="1" dirty="0"/>
              <a:t>A*</a:t>
            </a:r>
            <a:r>
              <a:rPr lang="en-US" dirty="0"/>
              <a:t> algorithms</a:t>
            </a:r>
          </a:p>
          <a:p>
            <a:pPr marL="0" indent="0">
              <a:spcBef>
                <a:spcPts val="600"/>
              </a:spcBef>
              <a:buNone/>
            </a:pPr>
            <a:r>
              <a:rPr lang="en-US" dirty="0"/>
              <a:t>    — or—</a:t>
            </a:r>
          </a:p>
          <a:p>
            <a:pPr marL="274320">
              <a:spcBef>
                <a:spcPts val="600"/>
              </a:spcBef>
            </a:pPr>
            <a:r>
              <a:rPr lang="en-US" dirty="0"/>
              <a:t>Introduce </a:t>
            </a:r>
            <a:r>
              <a:rPr lang="en-US" b="1" dirty="0"/>
              <a:t>adversarial</a:t>
            </a:r>
            <a:r>
              <a:rPr lang="en-US" dirty="0"/>
              <a:t> search</a:t>
            </a:r>
          </a:p>
          <a:p>
            <a:pPr marL="274320">
              <a:spcBef>
                <a:spcPts val="600"/>
              </a:spcBef>
            </a:pP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2</a:t>
            </a:fld>
            <a:endParaRPr lang="en-US"/>
          </a:p>
        </p:txBody>
      </p:sp>
    </p:spTree>
    <p:extLst>
      <p:ext uri="{BB962C8B-B14F-4D97-AF65-F5344CB8AC3E}">
        <p14:creationId xmlns:p14="http://schemas.microsoft.com/office/powerpoint/2010/main" val="285697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3252747" y="4519653"/>
            <a:ext cx="4267200" cy="867874"/>
          </a:xfrm>
          <a:prstGeom prst="roundRect">
            <a:avLst/>
          </a:prstGeom>
          <a:solidFill>
            <a:schemeClr val="tx2">
              <a:lumMod val="40000"/>
              <a:lumOff val="60000"/>
            </a:schemeClr>
          </a:solid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2" name="Title 1"/>
          <p:cNvSpPr>
            <a:spLocks noGrp="1"/>
          </p:cNvSpPr>
          <p:nvPr>
            <p:ph type="title"/>
          </p:nvPr>
        </p:nvSpPr>
        <p:spPr>
          <a:xfrm>
            <a:off x="457200" y="274638"/>
            <a:ext cx="8458200" cy="563562"/>
          </a:xfrm>
        </p:spPr>
        <p:txBody>
          <a:bodyPr>
            <a:normAutofit fontScale="90000"/>
          </a:bodyPr>
          <a:lstStyle/>
          <a:p>
            <a:r>
              <a:rPr lang="en-US" dirty="0"/>
              <a:t>Example Constraints</a:t>
            </a:r>
          </a:p>
        </p:txBody>
      </p:sp>
      <p:sp>
        <p:nvSpPr>
          <p:cNvPr id="3" name="Slide Number Placeholder 2"/>
          <p:cNvSpPr>
            <a:spLocks noGrp="1"/>
          </p:cNvSpPr>
          <p:nvPr>
            <p:ph type="sldNum" sz="quarter" idx="12"/>
          </p:nvPr>
        </p:nvSpPr>
        <p:spPr>
          <a:xfrm>
            <a:off x="6682562" y="6483769"/>
            <a:ext cx="2332076" cy="296490"/>
          </a:xfrm>
        </p:spPr>
        <p:txBody>
          <a:bodyPr/>
          <a:lstStyle/>
          <a:p>
            <a:fld id="{CEF8ADD8-F654-435D-BF88-36F59A17820E}" type="slidenum">
              <a:rPr lang="en-US" smtClean="0"/>
              <a:pPr/>
              <a:t>20</a:t>
            </a:fld>
            <a:endParaRPr lang="en-US" dirty="0"/>
          </a:p>
        </p:txBody>
      </p:sp>
      <p:sp>
        <p:nvSpPr>
          <p:cNvPr id="4" name="Rounded Rectangle 3"/>
          <p:cNvSpPr/>
          <p:nvPr/>
        </p:nvSpPr>
        <p:spPr bwMode="auto">
          <a:xfrm>
            <a:off x="762000" y="2015517"/>
            <a:ext cx="6781800" cy="3394683"/>
          </a:xfrm>
          <a:prstGeom prst="roundRect">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no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Arial Narrow" pitchFamily="34" charset="0"/>
                <a:ea typeface="Calibri" pitchFamily="34" charset="0"/>
                <a:cs typeface="Courier New" pitchFamily="49" charset="0"/>
              </a:rPr>
              <a:t>Nature-like</a:t>
            </a:r>
          </a:p>
        </p:txBody>
      </p:sp>
      <p:sp>
        <p:nvSpPr>
          <p:cNvPr id="5" name="Rounded Rectangle 4"/>
          <p:cNvSpPr/>
          <p:nvPr/>
        </p:nvSpPr>
        <p:spPr bwMode="auto">
          <a:xfrm>
            <a:off x="2438400" y="3048000"/>
            <a:ext cx="5902678" cy="2635297"/>
          </a:xfrm>
          <a:prstGeom prst="roundRect">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no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Arial Narrow" pitchFamily="34" charset="0"/>
                <a:ea typeface="Calibri" pitchFamily="34" charset="0"/>
                <a:cs typeface="Courier New" pitchFamily="49" charset="0"/>
                <a:sym typeface="Symbol" panose="05050102010706020507" pitchFamily="18" charset="2"/>
              </a:rPr>
              <a:t> </a:t>
            </a:r>
            <a:r>
              <a:rPr kumimoji="0" lang="en-US" sz="3200" b="0" i="0" u="none" strike="noStrike" cap="none" normalizeH="0" baseline="0" dirty="0">
                <a:ln>
                  <a:noFill/>
                </a:ln>
                <a:solidFill>
                  <a:srgbClr val="000000"/>
                </a:solidFill>
                <a:effectLst/>
                <a:latin typeface="Arial Narrow" pitchFamily="34" charset="0"/>
                <a:ea typeface="Calibri" pitchFamily="34" charset="0"/>
                <a:cs typeface="Courier New" pitchFamily="49" charset="0"/>
              </a:rPr>
              <a:t>Contains trees</a:t>
            </a:r>
          </a:p>
        </p:txBody>
      </p:sp>
      <p:sp>
        <p:nvSpPr>
          <p:cNvPr id="9" name="Rounded Rectangle 8"/>
          <p:cNvSpPr/>
          <p:nvPr/>
        </p:nvSpPr>
        <p:spPr bwMode="auto">
          <a:xfrm>
            <a:off x="3206044" y="4495800"/>
            <a:ext cx="4642556" cy="1946883"/>
          </a:xfrm>
          <a:prstGeom prst="roundRect">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noAutofit/>
          </a:bodyPr>
          <a:lstStyle/>
          <a:p>
            <a:pPr indent="457200" fontAlgn="base">
              <a:spcBef>
                <a:spcPct val="0"/>
              </a:spcBef>
              <a:spcAft>
                <a:spcPct val="0"/>
              </a:spcAft>
            </a:pPr>
            <a:r>
              <a:rPr lang="en-US" sz="3200" dirty="0">
                <a:solidFill>
                  <a:srgbClr val="000000"/>
                </a:solidFill>
                <a:latin typeface="Arial Narrow" pitchFamily="34" charset="0"/>
                <a:ea typeface="Calibri" pitchFamily="34" charset="0"/>
                <a:cs typeface="Courier New" pitchFamily="49" charset="0"/>
                <a:sym typeface="Symbol" panose="05050102010706020507" pitchFamily="18" charset="2"/>
              </a:rPr>
              <a:t> Not very busy</a:t>
            </a:r>
            <a:r>
              <a:rPr kumimoji="0" lang="en-US" sz="3200" b="0" i="0" u="none" strike="noStrike" cap="none" normalizeH="0" baseline="0" dirty="0">
                <a:ln>
                  <a:noFill/>
                </a:ln>
                <a:solidFill>
                  <a:srgbClr val="000000"/>
                </a:solidFill>
                <a:effectLst/>
                <a:latin typeface="Arial Narrow" pitchFamily="34" charset="0"/>
                <a:ea typeface="Calibri" pitchFamily="34" charset="0"/>
                <a:cs typeface="Courier New" pitchFamily="49" charset="0"/>
              </a:rPr>
              <a:t> …</a:t>
            </a:r>
          </a:p>
        </p:txBody>
      </p:sp>
      <p:sp>
        <p:nvSpPr>
          <p:cNvPr id="17" name="TextBox 16"/>
          <p:cNvSpPr txBox="1"/>
          <p:nvPr/>
        </p:nvSpPr>
        <p:spPr>
          <a:xfrm>
            <a:off x="1066800" y="1092061"/>
            <a:ext cx="7239000" cy="584775"/>
          </a:xfrm>
          <a:prstGeom prst="rect">
            <a:avLst/>
          </a:prstGeom>
          <a:noFill/>
        </p:spPr>
        <p:txBody>
          <a:bodyPr wrap="square" rtlCol="0">
            <a:spAutoFit/>
          </a:bodyPr>
          <a:lstStyle/>
          <a:p>
            <a:r>
              <a:rPr lang="en-US" sz="3200" dirty="0">
                <a:latin typeface="Arial Narrow" pitchFamily="34" charset="0"/>
              </a:rPr>
              <a:t>Computer splash screen for user preferences.</a:t>
            </a:r>
          </a:p>
        </p:txBody>
      </p:sp>
    </p:spTree>
    <p:extLst>
      <p:ext uri="{BB962C8B-B14F-4D97-AF65-F5344CB8AC3E}">
        <p14:creationId xmlns:p14="http://schemas.microsoft.com/office/powerpoint/2010/main" val="1679085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0100" y="1828800"/>
            <a:ext cx="7543800" cy="3970318"/>
          </a:xfrm>
          <a:prstGeom prst="rect">
            <a:avLst/>
          </a:prstGeom>
          <a:noFill/>
        </p:spPr>
        <p:txBody>
          <a:bodyPr wrap="square" rtlCol="0">
            <a:spAutoFit/>
          </a:bodyPr>
          <a:lstStyle/>
          <a:p>
            <a:r>
              <a:rPr lang="en-US" sz="2800" dirty="0">
                <a:latin typeface="Arial Narrow" pitchFamily="34" charset="0"/>
              </a:rPr>
              <a:t>Constraint 1: Student knows linear equations</a:t>
            </a:r>
          </a:p>
          <a:p>
            <a:endParaRPr lang="en-US" sz="2800" dirty="0">
              <a:latin typeface="Arial Narrow" pitchFamily="34" charset="0"/>
            </a:endParaRPr>
          </a:p>
          <a:p>
            <a:r>
              <a:rPr lang="en-US" sz="2800" dirty="0">
                <a:latin typeface="Arial Narrow" pitchFamily="34" charset="0"/>
              </a:rPr>
              <a:t>Constraint 2: Student knows exponents</a:t>
            </a:r>
          </a:p>
          <a:p>
            <a:endParaRPr lang="en-US" sz="2800" dirty="0">
              <a:latin typeface="Arial Narrow" pitchFamily="34" charset="0"/>
            </a:endParaRPr>
          </a:p>
          <a:p>
            <a:r>
              <a:rPr lang="en-US" sz="2800" dirty="0">
                <a:latin typeface="Arial Narrow" pitchFamily="34" charset="0"/>
              </a:rPr>
              <a:t>Constraint 3: Student does not know quadratic equations</a:t>
            </a:r>
          </a:p>
          <a:p>
            <a:endParaRPr lang="en-US" sz="2800" dirty="0">
              <a:latin typeface="Arial Narrow" pitchFamily="34" charset="0"/>
            </a:endParaRPr>
          </a:p>
          <a:p>
            <a:r>
              <a:rPr lang="en-US" sz="2800" dirty="0">
                <a:latin typeface="Arial Narrow" pitchFamily="34" charset="0"/>
              </a:rPr>
              <a:t>…</a:t>
            </a:r>
          </a:p>
          <a:p>
            <a:endParaRPr lang="en-US" sz="2800" dirty="0">
              <a:latin typeface="Arial Narrow" pitchFamily="34" charset="0"/>
            </a:endParaRPr>
          </a:p>
          <a:p>
            <a:r>
              <a:rPr lang="en-US" sz="2800" dirty="0">
                <a:latin typeface="Arial Narrow" pitchFamily="34" charset="0"/>
              </a:rPr>
              <a:t>What screen(s) satisfy these?</a:t>
            </a:r>
          </a:p>
        </p:txBody>
      </p:sp>
      <p:sp>
        <p:nvSpPr>
          <p:cNvPr id="5" name="Title 4"/>
          <p:cNvSpPr>
            <a:spLocks noGrp="1"/>
          </p:cNvSpPr>
          <p:nvPr>
            <p:ph type="title"/>
          </p:nvPr>
        </p:nvSpPr>
        <p:spPr>
          <a:xfrm>
            <a:off x="76200" y="0"/>
            <a:ext cx="8991600" cy="868362"/>
          </a:xfrm>
        </p:spPr>
        <p:txBody>
          <a:bodyPr>
            <a:noAutofit/>
          </a:bodyPr>
          <a:lstStyle/>
          <a:p>
            <a:r>
              <a:rPr lang="en-US" sz="2800" dirty="0"/>
              <a:t>Constraint Satisfaction Applied to Matt</a:t>
            </a:r>
          </a:p>
        </p:txBody>
      </p:sp>
      <p:sp>
        <p:nvSpPr>
          <p:cNvPr id="4" name="Slide Number Placeholder 3"/>
          <p:cNvSpPr>
            <a:spLocks noGrp="1"/>
          </p:cNvSpPr>
          <p:nvPr>
            <p:ph type="sldNum" sz="quarter" idx="12"/>
          </p:nvPr>
        </p:nvSpPr>
        <p:spPr/>
        <p:txBody>
          <a:bodyPr/>
          <a:lstStyle/>
          <a:p>
            <a:fld id="{CEF8ADD8-F654-435D-BF88-36F59A17820E}" type="slidenum">
              <a:rPr lang="en-US" smtClean="0"/>
              <a:pPr/>
              <a:t>21</a:t>
            </a:fld>
            <a:endParaRPr lang="en-US"/>
          </a:p>
        </p:txBody>
      </p:sp>
      <p:sp>
        <p:nvSpPr>
          <p:cNvPr id="7" name="TextBox 6"/>
          <p:cNvSpPr txBox="1"/>
          <p:nvPr/>
        </p:nvSpPr>
        <p:spPr>
          <a:xfrm>
            <a:off x="6324600" y="6476999"/>
            <a:ext cx="1981200" cy="276999"/>
          </a:xfrm>
          <a:prstGeom prst="rect">
            <a:avLst/>
          </a:prstGeom>
          <a:noFill/>
        </p:spPr>
        <p:txBody>
          <a:bodyPr wrap="square" rtlCol="0">
            <a:spAutoFit/>
          </a:bodyPr>
          <a:lstStyle/>
          <a:p>
            <a:pPr algn="r"/>
            <a:r>
              <a:rPr lang="en-US" sz="1200" dirty="0">
                <a:latin typeface="Arial Narrow" pitchFamily="34" charset="0"/>
              </a:rPr>
              <a:t>Based on: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r>
              <a:rPr lang="en-US" sz="1200" dirty="0">
                <a:latin typeface="Arial Narrow" pitchFamily="34" charset="0"/>
              </a:rPr>
              <a:t> p67</a:t>
            </a:r>
          </a:p>
        </p:txBody>
      </p:sp>
    </p:spTree>
    <p:extLst>
      <p:ext uri="{BB962C8B-B14F-4D97-AF65-F5344CB8AC3E}">
        <p14:creationId xmlns:p14="http://schemas.microsoft.com/office/powerpoint/2010/main" val="210641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8-Queens Example </a:t>
            </a:r>
            <a:r>
              <a:rPr lang="en-US" i="1" dirty="0"/>
              <a:t>1</a:t>
            </a:r>
            <a:endParaRPr lang="en-US"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22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045872"/>
            <a:ext cx="5553075" cy="553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422" t="14137" r="50600" b="74856"/>
          <a:stretch/>
        </p:blipFill>
        <p:spPr bwMode="auto">
          <a:xfrm>
            <a:off x="1936295" y="1143000"/>
            <a:ext cx="60959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422" t="14137" r="50600" b="74856"/>
          <a:stretch/>
        </p:blipFill>
        <p:spPr bwMode="auto">
          <a:xfrm>
            <a:off x="5278214" y="3200400"/>
            <a:ext cx="60959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422" t="14137" r="50600" b="74856"/>
          <a:stretch/>
        </p:blipFill>
        <p:spPr bwMode="auto">
          <a:xfrm>
            <a:off x="3265842" y="3842274"/>
            <a:ext cx="60959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422" t="14137" r="50600" b="74856"/>
          <a:stretch/>
        </p:blipFill>
        <p:spPr bwMode="auto">
          <a:xfrm>
            <a:off x="6629401" y="5867400"/>
            <a:ext cx="60959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092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8-Queens Example </a:t>
            </a:r>
            <a:r>
              <a:rPr lang="en-US" i="1" dirty="0"/>
              <a:t>2</a:t>
            </a:r>
            <a:endParaRPr lang="en-US"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23</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45872"/>
            <a:ext cx="5553075" cy="553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228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8-Queens Example </a:t>
            </a:r>
            <a:r>
              <a:rPr lang="en-US" i="1" dirty="0"/>
              <a:t>3</a:t>
            </a:r>
            <a:r>
              <a:rPr lang="en-US" dirty="0"/>
              <a:t>:</a:t>
            </a:r>
            <a:r>
              <a:rPr lang="en-US" i="1" dirty="0"/>
              <a:t> </a:t>
            </a:r>
            <a:r>
              <a:rPr lang="en-US" dirty="0"/>
              <a:t>Classical Solution</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24</a:t>
            </a:fld>
            <a:endParaRPr lang="en-US"/>
          </a:p>
        </p:txBody>
      </p:sp>
      <p:sp>
        <p:nvSpPr>
          <p:cNvPr id="4" name="TextBox 3"/>
          <p:cNvSpPr txBox="1"/>
          <p:nvPr/>
        </p:nvSpPr>
        <p:spPr>
          <a:xfrm>
            <a:off x="457200" y="1143000"/>
            <a:ext cx="8229600" cy="5262979"/>
          </a:xfrm>
          <a:prstGeom prst="rect">
            <a:avLst/>
          </a:prstGeom>
          <a:noFill/>
        </p:spPr>
        <p:txBody>
          <a:bodyPr wrap="square" rtlCol="0">
            <a:spAutoFit/>
          </a:bodyPr>
          <a:lstStyle/>
          <a:p>
            <a:r>
              <a:rPr lang="en-US" sz="2800" u="sng" dirty="0">
                <a:latin typeface="Arial Narrow" pitchFamily="34" charset="0"/>
              </a:rPr>
              <a:t>Outcome 1</a:t>
            </a:r>
            <a:r>
              <a:rPr lang="en-US" sz="2800" dirty="0">
                <a:latin typeface="Arial Narrow" pitchFamily="34" charset="0"/>
              </a:rPr>
              <a:t> (On partial board):  </a:t>
            </a:r>
          </a:p>
          <a:p>
            <a:r>
              <a:rPr lang="en-US" sz="2800" i="1" dirty="0" err="1">
                <a:latin typeface="Arial Narrow" pitchFamily="34" charset="0"/>
              </a:rPr>
              <a:t>stable_n</a:t>
            </a:r>
            <a:r>
              <a:rPr lang="en-US" sz="2800" dirty="0">
                <a:latin typeface="Arial Narrow" pitchFamily="34" charset="0"/>
              </a:rPr>
              <a:t> = all stable </a:t>
            </a:r>
            <a:r>
              <a:rPr lang="en-US" sz="2800" i="1" dirty="0">
                <a:latin typeface="Arial Narrow" pitchFamily="34" charset="0"/>
              </a:rPr>
              <a:t>n</a:t>
            </a:r>
            <a:r>
              <a:rPr lang="en-US" sz="2800" dirty="0">
                <a:latin typeface="Arial Narrow" pitchFamily="34" charset="0"/>
              </a:rPr>
              <a:t>-queen configurations on </a:t>
            </a:r>
            <a:r>
              <a:rPr lang="en-US" sz="2800" i="1" dirty="0">
                <a:latin typeface="Arial Narrow" pitchFamily="34" charset="0"/>
              </a:rPr>
              <a:t>n</a:t>
            </a:r>
            <a:r>
              <a:rPr lang="en-US" sz="2800" dirty="0">
                <a:latin typeface="Arial Narrow" pitchFamily="34" charset="0"/>
              </a:rPr>
              <a:t>-by-8 board.</a:t>
            </a:r>
          </a:p>
          <a:p>
            <a:endParaRPr lang="en-US" sz="2800" dirty="0">
              <a:latin typeface="Arial Narrow" pitchFamily="34" charset="0"/>
            </a:endParaRPr>
          </a:p>
          <a:p>
            <a:r>
              <a:rPr lang="en-US" sz="2800" u="sng" dirty="0">
                <a:latin typeface="Arial Narrow" pitchFamily="34" charset="0"/>
              </a:rPr>
              <a:t>O 2</a:t>
            </a:r>
            <a:r>
              <a:rPr lang="en-US" sz="2800" dirty="0">
                <a:latin typeface="Arial Narrow" pitchFamily="34" charset="0"/>
              </a:rPr>
              <a:t> (Complement):  </a:t>
            </a:r>
            <a:r>
              <a:rPr lang="en-US" sz="2800" i="1" dirty="0">
                <a:latin typeface="Arial Narrow" pitchFamily="34" charset="0"/>
              </a:rPr>
              <a:t>n </a:t>
            </a:r>
            <a:r>
              <a:rPr lang="en-US" sz="2800" dirty="0">
                <a:latin typeface="Arial Narrow" pitchFamily="34" charset="0"/>
              </a:rPr>
              <a:t>= 8</a:t>
            </a:r>
          </a:p>
          <a:p>
            <a:endParaRPr lang="en-US" sz="2800" dirty="0">
              <a:latin typeface="Arial Narrow" pitchFamily="34" charset="0"/>
            </a:endParaRPr>
          </a:p>
          <a:p>
            <a:r>
              <a:rPr lang="en-US" sz="2800" dirty="0">
                <a:latin typeface="Arial Narrow" pitchFamily="34" charset="0"/>
              </a:rPr>
              <a:t>To fulfill outcome 1 (easily), use </a:t>
            </a:r>
            <a:r>
              <a:rPr lang="en-US" sz="2800" i="1" dirty="0">
                <a:latin typeface="Arial Narrow" pitchFamily="34" charset="0"/>
              </a:rPr>
              <a:t>n</a:t>
            </a:r>
            <a:r>
              <a:rPr lang="en-US" sz="2800" dirty="0">
                <a:latin typeface="Arial Narrow" pitchFamily="34" charset="0"/>
              </a:rPr>
              <a:t>=1</a:t>
            </a:r>
          </a:p>
          <a:p>
            <a:endParaRPr lang="en-US" sz="2800" dirty="0">
              <a:latin typeface="Arial Narrow" pitchFamily="34" charset="0"/>
            </a:endParaRPr>
          </a:p>
          <a:p>
            <a:r>
              <a:rPr lang="en-US" sz="2800" dirty="0">
                <a:latin typeface="Arial Narrow" pitchFamily="34" charset="0"/>
              </a:rPr>
              <a:t>These goals will be successful if a solution exists because … </a:t>
            </a:r>
          </a:p>
          <a:p>
            <a:r>
              <a:rPr lang="en-US" sz="2800" dirty="0">
                <a:latin typeface="Arial Narrow" pitchFamily="34" charset="0"/>
              </a:rPr>
              <a:t> </a:t>
            </a:r>
          </a:p>
          <a:p>
            <a:r>
              <a:rPr lang="en-US" sz="2800" dirty="0">
                <a:solidFill>
                  <a:srgbClr val="FF0000"/>
                </a:solidFill>
                <a:latin typeface="Arial Narrow" pitchFamily="34" charset="0"/>
              </a:rPr>
              <a:t>if </a:t>
            </a:r>
            <a:r>
              <a:rPr lang="en-US" sz="2800" i="1" dirty="0">
                <a:solidFill>
                  <a:srgbClr val="FF0000"/>
                </a:solidFill>
                <a:latin typeface="Arial Narrow" pitchFamily="34" charset="0"/>
              </a:rPr>
              <a:t>s</a:t>
            </a:r>
            <a:r>
              <a:rPr lang="en-US" sz="2800" dirty="0">
                <a:solidFill>
                  <a:srgbClr val="FF0000"/>
                </a:solidFill>
                <a:latin typeface="Arial Narrow" pitchFamily="34" charset="0"/>
              </a:rPr>
              <a:t> is a stable configuration of </a:t>
            </a:r>
            <a:r>
              <a:rPr lang="en-US" sz="2800" i="1" dirty="0">
                <a:solidFill>
                  <a:srgbClr val="FF0000"/>
                </a:solidFill>
                <a:latin typeface="Arial Narrow" pitchFamily="34" charset="0"/>
              </a:rPr>
              <a:t>k</a:t>
            </a:r>
            <a:r>
              <a:rPr lang="en-US" sz="2800" dirty="0">
                <a:solidFill>
                  <a:srgbClr val="FF0000"/>
                </a:solidFill>
                <a:latin typeface="Arial Narrow" pitchFamily="34" charset="0"/>
              </a:rPr>
              <a:t> queens on an </a:t>
            </a:r>
            <a:r>
              <a:rPr lang="en-US" sz="2800" i="1" dirty="0">
                <a:solidFill>
                  <a:srgbClr val="FF0000"/>
                </a:solidFill>
                <a:latin typeface="Arial Narrow" pitchFamily="34" charset="0"/>
              </a:rPr>
              <a:t>n</a:t>
            </a:r>
            <a:r>
              <a:rPr lang="en-US" sz="2800" dirty="0">
                <a:solidFill>
                  <a:srgbClr val="FF0000"/>
                </a:solidFill>
                <a:latin typeface="Arial Narrow" pitchFamily="34" charset="0"/>
              </a:rPr>
              <a:t>-by-8 chessboard, there is a stable (</a:t>
            </a:r>
            <a:r>
              <a:rPr lang="en-US" sz="2800" i="1" dirty="0">
                <a:solidFill>
                  <a:srgbClr val="FF0000"/>
                </a:solidFill>
                <a:latin typeface="Arial Narrow" pitchFamily="34" charset="0"/>
              </a:rPr>
              <a:t>k</a:t>
            </a:r>
            <a:r>
              <a:rPr lang="en-US" sz="2800" dirty="0">
                <a:solidFill>
                  <a:srgbClr val="FF0000"/>
                </a:solidFill>
                <a:latin typeface="Arial Narrow" pitchFamily="34" charset="0"/>
              </a:rPr>
              <a:t>-1)-sized subset of </a:t>
            </a:r>
            <a:r>
              <a:rPr lang="en-US" sz="2800" i="1" dirty="0">
                <a:solidFill>
                  <a:srgbClr val="FF0000"/>
                </a:solidFill>
                <a:latin typeface="Arial Narrow" pitchFamily="34" charset="0"/>
              </a:rPr>
              <a:t>s</a:t>
            </a:r>
            <a:r>
              <a:rPr lang="en-US" sz="2800" dirty="0">
                <a:solidFill>
                  <a:srgbClr val="FF0000"/>
                </a:solidFill>
                <a:latin typeface="Arial Narrow" pitchFamily="34" charset="0"/>
              </a:rPr>
              <a:t> on an (</a:t>
            </a:r>
            <a:r>
              <a:rPr lang="en-US" sz="2800" i="1" dirty="0">
                <a:solidFill>
                  <a:srgbClr val="FF0000"/>
                </a:solidFill>
                <a:latin typeface="Arial Narrow" pitchFamily="34" charset="0"/>
              </a:rPr>
              <a:t>n</a:t>
            </a:r>
            <a:r>
              <a:rPr lang="en-US" sz="2800" dirty="0">
                <a:solidFill>
                  <a:srgbClr val="FF0000"/>
                </a:solidFill>
                <a:latin typeface="Arial Narrow" pitchFamily="34" charset="0"/>
              </a:rPr>
              <a:t>-1)-by-8 chess board</a:t>
            </a:r>
          </a:p>
        </p:txBody>
      </p:sp>
    </p:spTree>
    <p:extLst>
      <p:ext uri="{BB962C8B-B14F-4D97-AF65-F5344CB8AC3E}">
        <p14:creationId xmlns:p14="http://schemas.microsoft.com/office/powerpoint/2010/main" val="2472966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8-Queens Example </a:t>
            </a:r>
            <a:r>
              <a:rPr lang="en-US" i="1" dirty="0"/>
              <a:t>4: </a:t>
            </a:r>
            <a:r>
              <a:rPr lang="en-US" dirty="0"/>
              <a:t>nx8 Board</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74472"/>
            <a:ext cx="5553075" cy="553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1676400" y="4724400"/>
            <a:ext cx="6705600" cy="2133600"/>
          </a:xfrm>
          <a:prstGeom prst="rect">
            <a:avLst/>
          </a:prstGeom>
          <a:solidFill>
            <a:schemeClr val="bg1"/>
          </a:solid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5" name="Rectangle 4"/>
          <p:cNvSpPr/>
          <p:nvPr/>
        </p:nvSpPr>
        <p:spPr>
          <a:xfrm>
            <a:off x="990600" y="2971800"/>
            <a:ext cx="889987" cy="646331"/>
          </a:xfrm>
          <a:prstGeom prst="rect">
            <a:avLst/>
          </a:prstGeom>
        </p:spPr>
        <p:txBody>
          <a:bodyPr wrap="none">
            <a:spAutoFit/>
          </a:bodyPr>
          <a:lstStyle/>
          <a:p>
            <a:r>
              <a:rPr lang="en-US" sz="3600" dirty="0"/>
              <a:t>n=5</a:t>
            </a:r>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2293" b="25324"/>
          <a:stretch/>
        </p:blipFill>
        <p:spPr bwMode="auto">
          <a:xfrm>
            <a:off x="2445940" y="5171768"/>
            <a:ext cx="55530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317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Search</a:t>
            </a:r>
          </a:p>
        </p:txBody>
      </p:sp>
      <p:sp>
        <p:nvSpPr>
          <p:cNvPr id="9" name="AutoShape 5"/>
          <p:cNvSpPr>
            <a:spLocks noChangeArrowheads="1"/>
          </p:cNvSpPr>
          <p:nvPr/>
        </p:nvSpPr>
        <p:spPr bwMode="auto">
          <a:xfrm>
            <a:off x="1371600" y="39624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26</a:t>
            </a:fld>
            <a:endParaRPr lang="en-US" dirty="0"/>
          </a:p>
        </p:txBody>
      </p:sp>
      <p:sp>
        <p:nvSpPr>
          <p:cNvPr id="7" name="Rectangle 4"/>
          <p:cNvSpPr txBox="1">
            <a:spLocks noChangeArrowheads="1"/>
          </p:cNvSpPr>
          <p:nvPr/>
        </p:nvSpPr>
        <p:spPr bwMode="auto">
          <a:xfrm>
            <a:off x="2286000" y="1132284"/>
            <a:ext cx="4953000" cy="420171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Agent Searching</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Greedy</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Constraint Satisfaction</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b="1" kern="0" dirty="0">
                <a:latin typeface="Arial Narrow" pitchFamily="34" charset="0"/>
              </a:rPr>
              <a:t>A*</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kern="0" dirty="0">
                <a:latin typeface="Arial Narrow" pitchFamily="34" charset="0"/>
              </a:rPr>
              <a:t>Adversarial Search</a:t>
            </a:r>
          </a:p>
        </p:txBody>
      </p:sp>
    </p:spTree>
    <p:extLst>
      <p:ext uri="{BB962C8B-B14F-4D97-AF65-F5344CB8AC3E}">
        <p14:creationId xmlns:p14="http://schemas.microsoft.com/office/powerpoint/2010/main" val="376786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Classic Tree Search (non-AI)</a:t>
            </a:r>
          </a:p>
        </p:txBody>
      </p:sp>
      <p:sp>
        <p:nvSpPr>
          <p:cNvPr id="4" name="Content Placeholder 3"/>
          <p:cNvSpPr>
            <a:spLocks noGrp="1"/>
          </p:cNvSpPr>
          <p:nvPr>
            <p:ph idx="1"/>
          </p:nvPr>
        </p:nvSpPr>
        <p:spPr>
          <a:xfrm>
            <a:off x="2895600" y="1752600"/>
            <a:ext cx="4953000" cy="4038600"/>
          </a:xfrm>
        </p:spPr>
        <p:txBody>
          <a:bodyPr>
            <a:normAutofit/>
          </a:bodyPr>
          <a:lstStyle/>
          <a:p>
            <a:r>
              <a:rPr lang="en-US" dirty="0"/>
              <a:t>Breadth-first</a:t>
            </a:r>
          </a:p>
          <a:p>
            <a:endParaRPr lang="en-US" dirty="0"/>
          </a:p>
          <a:p>
            <a:r>
              <a:rPr lang="en-US" dirty="0"/>
              <a:t>Depth-first</a:t>
            </a:r>
          </a:p>
          <a:p>
            <a:endParaRPr lang="en-US" dirty="0"/>
          </a:p>
          <a:p>
            <a:r>
              <a:rPr lang="en-US" dirty="0"/>
              <a:t>...</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27</a:t>
            </a:fld>
            <a:endParaRPr lang="en-US"/>
          </a:p>
        </p:txBody>
      </p:sp>
    </p:spTree>
    <p:extLst>
      <p:ext uri="{BB962C8B-B14F-4D97-AF65-F5344CB8AC3E}">
        <p14:creationId xmlns:p14="http://schemas.microsoft.com/office/powerpoint/2010/main" val="1559308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Bidirectional</a:t>
            </a:r>
          </a:p>
        </p:txBody>
      </p:sp>
      <p:sp>
        <p:nvSpPr>
          <p:cNvPr id="4" name="Slide Number Placeholder 3"/>
          <p:cNvSpPr>
            <a:spLocks noGrp="1"/>
          </p:cNvSpPr>
          <p:nvPr>
            <p:ph type="sldNum" sz="quarter" idx="12"/>
          </p:nvPr>
        </p:nvSpPr>
        <p:spPr/>
        <p:txBody>
          <a:bodyPr/>
          <a:lstStyle/>
          <a:p>
            <a:fld id="{CEF8ADD8-F654-435D-BF88-36F59A17820E}" type="slidenum">
              <a:rPr lang="en-US" smtClean="0"/>
              <a:pPr/>
              <a:t>28</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92" t="2881"/>
          <a:stretch/>
        </p:blipFill>
        <p:spPr bwMode="auto">
          <a:xfrm>
            <a:off x="510363" y="1520456"/>
            <a:ext cx="7995462" cy="411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47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Tree Search</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29</a:t>
            </a:fld>
            <a:endParaRPr lang="en-US"/>
          </a:p>
        </p:txBody>
      </p:sp>
      <p:sp>
        <p:nvSpPr>
          <p:cNvPr id="6" name="TextBox 5"/>
          <p:cNvSpPr txBox="1"/>
          <p:nvPr/>
        </p:nvSpPr>
        <p:spPr>
          <a:xfrm>
            <a:off x="1905000" y="1752600"/>
            <a:ext cx="5334000" cy="2246769"/>
          </a:xfrm>
          <a:prstGeom prst="rect">
            <a:avLst/>
          </a:prstGeom>
          <a:noFill/>
        </p:spPr>
        <p:txBody>
          <a:bodyPr wrap="square" rtlCol="0">
            <a:spAutoFit/>
          </a:bodyPr>
          <a:lstStyle/>
          <a:p>
            <a:r>
              <a:rPr lang="en-US" sz="2800" dirty="0">
                <a:latin typeface="Arial Narrow" pitchFamily="34" charset="0"/>
              </a:rPr>
              <a:t>Ideal but …</a:t>
            </a:r>
          </a:p>
          <a:p>
            <a:endParaRPr lang="en-US" sz="2800" dirty="0">
              <a:latin typeface="Arial Narrow" pitchFamily="34" charset="0"/>
            </a:endParaRPr>
          </a:p>
          <a:p>
            <a:r>
              <a:rPr lang="en-US" sz="2800" i="1" dirty="0">
                <a:latin typeface="Arial Narrow" pitchFamily="34" charset="0"/>
              </a:rPr>
              <a:t>Problem may not be well-defined</a:t>
            </a:r>
          </a:p>
          <a:p>
            <a:endParaRPr lang="en-US" sz="2800" i="1" dirty="0">
              <a:latin typeface="Arial Narrow" pitchFamily="34" charset="0"/>
            </a:endParaRPr>
          </a:p>
          <a:p>
            <a:r>
              <a:rPr lang="en-US" sz="2800" i="1" dirty="0">
                <a:latin typeface="Arial Narrow" pitchFamily="34" charset="0"/>
              </a:rPr>
              <a:t>Tree search may be unacceptably slow</a:t>
            </a:r>
          </a:p>
        </p:txBody>
      </p:sp>
    </p:spTree>
    <p:extLst>
      <p:ext uri="{BB962C8B-B14F-4D97-AF65-F5344CB8AC3E}">
        <p14:creationId xmlns:p14="http://schemas.microsoft.com/office/powerpoint/2010/main" val="276030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Search</a:t>
            </a:r>
          </a:p>
        </p:txBody>
      </p:sp>
      <p:sp>
        <p:nvSpPr>
          <p:cNvPr id="9" name="AutoShape 5"/>
          <p:cNvSpPr>
            <a:spLocks noChangeArrowheads="1"/>
          </p:cNvSpPr>
          <p:nvPr/>
        </p:nvSpPr>
        <p:spPr bwMode="auto">
          <a:xfrm>
            <a:off x="1371600" y="1905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3</a:t>
            </a:fld>
            <a:endParaRPr lang="en-US" dirty="0"/>
          </a:p>
        </p:txBody>
      </p:sp>
      <p:sp>
        <p:nvSpPr>
          <p:cNvPr id="7" name="Rectangle 4"/>
          <p:cNvSpPr txBox="1">
            <a:spLocks noChangeArrowheads="1"/>
          </p:cNvSpPr>
          <p:nvPr/>
        </p:nvSpPr>
        <p:spPr bwMode="auto">
          <a:xfrm>
            <a:off x="2286000" y="1589484"/>
            <a:ext cx="4953000" cy="420171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Agent Searching</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Greedy</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Constraint Satisfaction</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kern="0" dirty="0">
                <a:latin typeface="Arial Narrow" pitchFamily="34" charset="0"/>
              </a:rPr>
              <a:t>A*</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kern="0" dirty="0">
                <a:latin typeface="Arial Narrow" pitchFamily="34" charset="0"/>
              </a:rPr>
              <a:t>Adversarial Search</a:t>
            </a:r>
          </a:p>
        </p:txBody>
      </p:sp>
    </p:spTree>
    <p:extLst>
      <p:ext uri="{BB962C8B-B14F-4D97-AF65-F5344CB8AC3E}">
        <p14:creationId xmlns:p14="http://schemas.microsoft.com/office/powerpoint/2010/main" val="83681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Example Objective</a:t>
            </a:r>
          </a:p>
        </p:txBody>
      </p:sp>
      <p:sp>
        <p:nvSpPr>
          <p:cNvPr id="7" name="Oval 6"/>
          <p:cNvSpPr/>
          <p:nvPr/>
        </p:nvSpPr>
        <p:spPr bwMode="auto">
          <a:xfrm flipH="1">
            <a:off x="8001270" y="1981201"/>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err="1">
                <a:ln>
                  <a:noFill/>
                </a:ln>
                <a:solidFill>
                  <a:srgbClr val="3F7F5F"/>
                </a:solidFill>
                <a:effectLst/>
                <a:latin typeface="Arial Narrow" pitchFamily="34" charset="0"/>
                <a:ea typeface="Calibri" pitchFamily="34" charset="0"/>
                <a:cs typeface="Courier New" pitchFamily="49" charset="0"/>
              </a:rPr>
              <a:t>i</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8" name="Oval 7"/>
          <p:cNvSpPr/>
          <p:nvPr/>
        </p:nvSpPr>
        <p:spPr bwMode="auto">
          <a:xfrm flipH="1">
            <a:off x="8610780" y="25146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E</a:t>
            </a:r>
          </a:p>
        </p:txBody>
      </p:sp>
      <p:sp>
        <p:nvSpPr>
          <p:cNvPr id="9" name="Oval 8"/>
          <p:cNvSpPr/>
          <p:nvPr/>
        </p:nvSpPr>
        <p:spPr bwMode="auto">
          <a:xfrm flipH="1">
            <a:off x="4724400" y="8382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c</a:t>
            </a:r>
          </a:p>
        </p:txBody>
      </p:sp>
      <p:sp>
        <p:nvSpPr>
          <p:cNvPr id="10" name="Oval 9"/>
          <p:cNvSpPr/>
          <p:nvPr/>
        </p:nvSpPr>
        <p:spPr bwMode="auto">
          <a:xfrm flipH="1">
            <a:off x="5638980" y="1524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B</a:t>
            </a:r>
          </a:p>
        </p:txBody>
      </p:sp>
      <p:sp>
        <p:nvSpPr>
          <p:cNvPr id="11" name="Oval 10"/>
          <p:cNvSpPr/>
          <p:nvPr/>
        </p:nvSpPr>
        <p:spPr bwMode="auto">
          <a:xfrm flipH="1">
            <a:off x="7010580" y="4572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f</a:t>
            </a:r>
          </a:p>
        </p:txBody>
      </p:sp>
      <p:sp>
        <p:nvSpPr>
          <p:cNvPr id="13" name="Oval 12"/>
          <p:cNvSpPr/>
          <p:nvPr/>
        </p:nvSpPr>
        <p:spPr bwMode="auto">
          <a:xfrm flipH="1">
            <a:off x="5715180" y="121919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3F7F5F"/>
                </a:solidFill>
                <a:latin typeface="Arial Narrow" pitchFamily="34" charset="0"/>
                <a:ea typeface="Calibri" pitchFamily="34" charset="0"/>
                <a:cs typeface="Courier New" pitchFamily="49" charset="0"/>
              </a:rPr>
              <a:t>h</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14" name="Oval 13"/>
          <p:cNvSpPr/>
          <p:nvPr/>
        </p:nvSpPr>
        <p:spPr bwMode="auto">
          <a:xfrm flipH="1">
            <a:off x="6324870" y="251459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k</a:t>
            </a:r>
          </a:p>
        </p:txBody>
      </p:sp>
      <p:cxnSp>
        <p:nvCxnSpPr>
          <p:cNvPr id="17" name="Straight Connector 16"/>
          <p:cNvCxnSpPr>
            <a:stCxn id="10" idx="3"/>
            <a:endCxn id="11" idx="7"/>
          </p:cNvCxnSpPr>
          <p:nvPr/>
        </p:nvCxnSpPr>
        <p:spPr>
          <a:xfrm>
            <a:off x="5898989" y="412563"/>
            <a:ext cx="1156202" cy="89274"/>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096000" y="423446"/>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12</a:t>
            </a:r>
          </a:p>
        </p:txBody>
      </p:sp>
      <p:sp>
        <p:nvSpPr>
          <p:cNvPr id="28" name="Rectangle 27"/>
          <p:cNvSpPr/>
          <p:nvPr/>
        </p:nvSpPr>
        <p:spPr>
          <a:xfrm>
            <a:off x="5257800" y="8382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14</a:t>
            </a:r>
          </a:p>
        </p:txBody>
      </p:sp>
      <p:sp>
        <p:nvSpPr>
          <p:cNvPr id="29" name="Rectangle 28"/>
          <p:cNvSpPr/>
          <p:nvPr/>
        </p:nvSpPr>
        <p:spPr>
          <a:xfrm>
            <a:off x="6096000" y="9906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11</a:t>
            </a:r>
          </a:p>
        </p:txBody>
      </p:sp>
      <p:sp>
        <p:nvSpPr>
          <p:cNvPr id="31" name="Rectangle 30"/>
          <p:cNvSpPr/>
          <p:nvPr/>
        </p:nvSpPr>
        <p:spPr>
          <a:xfrm>
            <a:off x="6248400" y="19050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tx2"/>
                </a:solidFill>
                <a:latin typeface="Arial Narrow" pitchFamily="34" charset="0"/>
                <a:ea typeface="Calibri" pitchFamily="34" charset="0"/>
                <a:cs typeface="Courier New" pitchFamily="49" charset="0"/>
              </a:rPr>
              <a:t>13</a:t>
            </a:r>
          </a:p>
        </p:txBody>
      </p:sp>
      <p:sp>
        <p:nvSpPr>
          <p:cNvPr id="33" name="Rectangle 32"/>
          <p:cNvSpPr/>
          <p:nvPr/>
        </p:nvSpPr>
        <p:spPr>
          <a:xfrm>
            <a:off x="5181600" y="18288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15</a:t>
            </a:r>
          </a:p>
        </p:txBody>
      </p:sp>
      <p:sp>
        <p:nvSpPr>
          <p:cNvPr id="35" name="Rectangle 34"/>
          <p:cNvSpPr/>
          <p:nvPr/>
        </p:nvSpPr>
        <p:spPr>
          <a:xfrm>
            <a:off x="4876800" y="338554"/>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13</a:t>
            </a:r>
          </a:p>
        </p:txBody>
      </p:sp>
      <p:sp>
        <p:nvSpPr>
          <p:cNvPr id="36" name="Rectangle 35"/>
          <p:cNvSpPr/>
          <p:nvPr/>
        </p:nvSpPr>
        <p:spPr>
          <a:xfrm>
            <a:off x="6934200" y="18288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19</a:t>
            </a:r>
          </a:p>
        </p:txBody>
      </p:sp>
      <p:sp>
        <p:nvSpPr>
          <p:cNvPr id="38" name="Rectangle 37"/>
          <p:cNvSpPr/>
          <p:nvPr/>
        </p:nvSpPr>
        <p:spPr>
          <a:xfrm>
            <a:off x="7162800" y="1100554"/>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39" name="Rectangle 38"/>
          <p:cNvSpPr/>
          <p:nvPr/>
        </p:nvSpPr>
        <p:spPr>
          <a:xfrm>
            <a:off x="7239000" y="26670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42" name="Rectangle 41"/>
          <p:cNvSpPr/>
          <p:nvPr/>
        </p:nvSpPr>
        <p:spPr>
          <a:xfrm>
            <a:off x="8458200" y="20574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6</a:t>
            </a:r>
          </a:p>
        </p:txBody>
      </p:sp>
      <p:cxnSp>
        <p:nvCxnSpPr>
          <p:cNvPr id="50" name="Straight Connector 49"/>
          <p:cNvCxnSpPr/>
          <p:nvPr/>
        </p:nvCxnSpPr>
        <p:spPr>
          <a:xfrm>
            <a:off x="5029020" y="990600"/>
            <a:ext cx="686160" cy="380999"/>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84409" y="1098363"/>
            <a:ext cx="1340461" cy="1568636"/>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19800" y="1371599"/>
            <a:ext cx="1981470" cy="762002"/>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629490" y="2666999"/>
            <a:ext cx="1981290" cy="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5"/>
            <a:endCxn id="13" idx="1"/>
          </p:cNvCxnSpPr>
          <p:nvPr/>
        </p:nvCxnSpPr>
        <p:spPr>
          <a:xfrm flipH="1">
            <a:off x="5975189" y="717363"/>
            <a:ext cx="1080002" cy="546473"/>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5"/>
            <a:endCxn id="9" idx="1"/>
          </p:cNvCxnSpPr>
          <p:nvPr/>
        </p:nvCxnSpPr>
        <p:spPr>
          <a:xfrm flipH="1">
            <a:off x="4984409" y="412563"/>
            <a:ext cx="699182" cy="470274"/>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3" idx="4"/>
            <a:endCxn id="14" idx="7"/>
          </p:cNvCxnSpPr>
          <p:nvPr/>
        </p:nvCxnSpPr>
        <p:spPr>
          <a:xfrm>
            <a:off x="5867490" y="1523999"/>
            <a:ext cx="501991" cy="1035237"/>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3"/>
            <a:endCxn id="7" idx="7"/>
          </p:cNvCxnSpPr>
          <p:nvPr/>
        </p:nvCxnSpPr>
        <p:spPr>
          <a:xfrm>
            <a:off x="7270589" y="717363"/>
            <a:ext cx="775292" cy="1308475"/>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3"/>
            <a:endCxn id="8" idx="7"/>
          </p:cNvCxnSpPr>
          <p:nvPr/>
        </p:nvCxnSpPr>
        <p:spPr>
          <a:xfrm>
            <a:off x="8261279" y="2241364"/>
            <a:ext cx="394112" cy="317873"/>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057400" y="3886200"/>
            <a:ext cx="3124200" cy="523220"/>
          </a:xfrm>
          <a:prstGeom prst="rect">
            <a:avLst/>
          </a:prstGeom>
          <a:noFill/>
        </p:spPr>
        <p:txBody>
          <a:bodyPr wrap="square" rtlCol="0">
            <a:spAutoFit/>
          </a:bodyPr>
          <a:lstStyle/>
          <a:p>
            <a:r>
              <a:rPr lang="en-US" sz="2800" dirty="0">
                <a:latin typeface="Arial Narrow" pitchFamily="34" charset="0"/>
              </a:rPr>
              <a:t>Shortest path B</a:t>
            </a:r>
            <a:r>
              <a:rPr lang="en-US" sz="2800" dirty="0">
                <a:latin typeface="Arial Narrow" pitchFamily="34" charset="0"/>
                <a:sym typeface="Wingdings" pitchFamily="2" charset="2"/>
              </a:rPr>
              <a:t>E</a:t>
            </a:r>
            <a:endParaRPr lang="en-US" sz="2800" dirty="0">
              <a:latin typeface="Arial Narrow" pitchFamily="34" charset="0"/>
            </a:endParaRPr>
          </a:p>
        </p:txBody>
      </p:sp>
    </p:spTree>
    <p:extLst>
      <p:ext uri="{BB962C8B-B14F-4D97-AF65-F5344CB8AC3E}">
        <p14:creationId xmlns:p14="http://schemas.microsoft.com/office/powerpoint/2010/main" val="2989098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Objective</a:t>
            </a:r>
          </a:p>
        </p:txBody>
      </p:sp>
      <p:sp>
        <p:nvSpPr>
          <p:cNvPr id="61" name="Oval 60"/>
          <p:cNvSpPr/>
          <p:nvPr/>
        </p:nvSpPr>
        <p:spPr bwMode="auto">
          <a:xfrm flipH="1">
            <a:off x="6362700" y="44958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29</a:t>
            </a:r>
          </a:p>
        </p:txBody>
      </p:sp>
      <p:sp>
        <p:nvSpPr>
          <p:cNvPr id="65" name="Oval 64"/>
          <p:cNvSpPr/>
          <p:nvPr/>
        </p:nvSpPr>
        <p:spPr bwMode="auto">
          <a:xfrm flipH="1">
            <a:off x="6362700" y="57912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35</a:t>
            </a:r>
          </a:p>
        </p:txBody>
      </p:sp>
      <p:sp>
        <p:nvSpPr>
          <p:cNvPr id="70" name="Oval 69"/>
          <p:cNvSpPr/>
          <p:nvPr/>
        </p:nvSpPr>
        <p:spPr bwMode="auto">
          <a:xfrm flipH="1">
            <a:off x="1143000" y="30480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11</a:t>
            </a:r>
          </a:p>
        </p:txBody>
      </p:sp>
      <p:sp>
        <p:nvSpPr>
          <p:cNvPr id="71" name="Oval 70"/>
          <p:cNvSpPr/>
          <p:nvPr/>
        </p:nvSpPr>
        <p:spPr bwMode="auto">
          <a:xfrm flipH="1">
            <a:off x="2667000" y="16764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B</a:t>
            </a:r>
          </a:p>
        </p:txBody>
      </p:sp>
      <p:sp>
        <p:nvSpPr>
          <p:cNvPr id="72" name="Oval 71"/>
          <p:cNvSpPr/>
          <p:nvPr/>
        </p:nvSpPr>
        <p:spPr bwMode="auto">
          <a:xfrm flipH="1">
            <a:off x="4800600" y="30480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12</a:t>
            </a:r>
          </a:p>
        </p:txBody>
      </p:sp>
      <p:sp>
        <p:nvSpPr>
          <p:cNvPr id="73" name="Oval 72"/>
          <p:cNvSpPr/>
          <p:nvPr/>
        </p:nvSpPr>
        <p:spPr bwMode="auto">
          <a:xfrm flipH="1">
            <a:off x="3276600" y="44958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3F7F5F"/>
                </a:solidFill>
                <a:latin typeface="Arial Narrow" pitchFamily="34" charset="0"/>
                <a:ea typeface="Calibri" pitchFamily="34" charset="0"/>
                <a:cs typeface="Courier New" pitchFamily="49" charset="0"/>
              </a:rPr>
              <a:t>23</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cxnSp>
        <p:nvCxnSpPr>
          <p:cNvPr id="74" name="Straight Connector 73"/>
          <p:cNvCxnSpPr>
            <a:stCxn id="71" idx="3"/>
            <a:endCxn id="72" idx="7"/>
          </p:cNvCxnSpPr>
          <p:nvPr/>
        </p:nvCxnSpPr>
        <p:spPr>
          <a:xfrm>
            <a:off x="2927009" y="1936563"/>
            <a:ext cx="1918202" cy="1156074"/>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3886200" y="2171700"/>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12</a:t>
            </a:r>
          </a:p>
        </p:txBody>
      </p:sp>
      <p:sp>
        <p:nvSpPr>
          <p:cNvPr id="76" name="Rectangle 75"/>
          <p:cNvSpPr/>
          <p:nvPr/>
        </p:nvSpPr>
        <p:spPr>
          <a:xfrm>
            <a:off x="3581400" y="3543300"/>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11</a:t>
            </a:r>
          </a:p>
        </p:txBody>
      </p:sp>
      <p:sp>
        <p:nvSpPr>
          <p:cNvPr id="77" name="Rectangle 76"/>
          <p:cNvSpPr/>
          <p:nvPr/>
        </p:nvSpPr>
        <p:spPr>
          <a:xfrm>
            <a:off x="1524000" y="2171700"/>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11</a:t>
            </a:r>
          </a:p>
        </p:txBody>
      </p:sp>
      <p:sp>
        <p:nvSpPr>
          <p:cNvPr id="78" name="Rectangle 77"/>
          <p:cNvSpPr/>
          <p:nvPr/>
        </p:nvSpPr>
        <p:spPr>
          <a:xfrm>
            <a:off x="5791200" y="3543300"/>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79" name="Rectangle 78"/>
          <p:cNvSpPr/>
          <p:nvPr/>
        </p:nvSpPr>
        <p:spPr>
          <a:xfrm>
            <a:off x="5943600" y="5029200"/>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6</a:t>
            </a:r>
          </a:p>
        </p:txBody>
      </p:sp>
      <p:cxnSp>
        <p:nvCxnSpPr>
          <p:cNvPr id="80" name="Straight Connector 79"/>
          <p:cNvCxnSpPr>
            <a:stCxn id="72" idx="5"/>
            <a:endCxn id="73" idx="1"/>
          </p:cNvCxnSpPr>
          <p:nvPr/>
        </p:nvCxnSpPr>
        <p:spPr>
          <a:xfrm flipH="1">
            <a:off x="3536609" y="3308163"/>
            <a:ext cx="1308602" cy="1232274"/>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1" idx="5"/>
            <a:endCxn id="70" idx="1"/>
          </p:cNvCxnSpPr>
          <p:nvPr/>
        </p:nvCxnSpPr>
        <p:spPr>
          <a:xfrm flipH="1">
            <a:off x="1403009" y="1936563"/>
            <a:ext cx="1308602" cy="1156074"/>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2" idx="3"/>
            <a:endCxn id="61" idx="0"/>
          </p:cNvCxnSpPr>
          <p:nvPr/>
        </p:nvCxnSpPr>
        <p:spPr>
          <a:xfrm>
            <a:off x="5060609" y="3308163"/>
            <a:ext cx="1454401" cy="1187637"/>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1" idx="4"/>
            <a:endCxn id="65" idx="0"/>
          </p:cNvCxnSpPr>
          <p:nvPr/>
        </p:nvCxnSpPr>
        <p:spPr>
          <a:xfrm>
            <a:off x="6515010" y="4800600"/>
            <a:ext cx="0" cy="990600"/>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724400" y="152400"/>
            <a:ext cx="4191000" cy="2853154"/>
            <a:chOff x="2362200" y="1795046"/>
            <a:chExt cx="4191000" cy="2853154"/>
          </a:xfrm>
        </p:grpSpPr>
        <p:sp>
          <p:nvSpPr>
            <p:cNvPr id="85" name="Oval 84"/>
            <p:cNvSpPr/>
            <p:nvPr/>
          </p:nvSpPr>
          <p:spPr bwMode="auto">
            <a:xfrm flipH="1">
              <a:off x="5639070" y="3623847"/>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err="1">
                  <a:ln>
                    <a:noFill/>
                  </a:ln>
                  <a:solidFill>
                    <a:srgbClr val="3F7F5F"/>
                  </a:solidFill>
                  <a:effectLst/>
                  <a:latin typeface="Arial Narrow" pitchFamily="34" charset="0"/>
                  <a:ea typeface="Calibri" pitchFamily="34" charset="0"/>
                  <a:cs typeface="Courier New" pitchFamily="49" charset="0"/>
                </a:rPr>
                <a:t>i</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87" name="Oval 86"/>
            <p:cNvSpPr/>
            <p:nvPr/>
          </p:nvSpPr>
          <p:spPr bwMode="auto">
            <a:xfrm flipH="1">
              <a:off x="2362200" y="248084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c</a:t>
              </a:r>
            </a:p>
          </p:txBody>
        </p:sp>
        <p:sp>
          <p:nvSpPr>
            <p:cNvPr id="88" name="Oval 87"/>
            <p:cNvSpPr/>
            <p:nvPr/>
          </p:nvSpPr>
          <p:spPr bwMode="auto">
            <a:xfrm flipH="1">
              <a:off x="3276780" y="179504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B</a:t>
              </a:r>
            </a:p>
          </p:txBody>
        </p:sp>
        <p:sp>
          <p:nvSpPr>
            <p:cNvPr id="89" name="Oval 88"/>
            <p:cNvSpPr/>
            <p:nvPr/>
          </p:nvSpPr>
          <p:spPr bwMode="auto">
            <a:xfrm flipH="1">
              <a:off x="4648380" y="209984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f</a:t>
              </a:r>
            </a:p>
          </p:txBody>
        </p:sp>
        <p:sp>
          <p:nvSpPr>
            <p:cNvPr id="90" name="Oval 89"/>
            <p:cNvSpPr/>
            <p:nvPr/>
          </p:nvSpPr>
          <p:spPr bwMode="auto">
            <a:xfrm flipH="1">
              <a:off x="3352980" y="2861845"/>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3F7F5F"/>
                  </a:solidFill>
                  <a:latin typeface="Arial Narrow" pitchFamily="34" charset="0"/>
                  <a:ea typeface="Calibri" pitchFamily="34" charset="0"/>
                  <a:cs typeface="Courier New" pitchFamily="49" charset="0"/>
                </a:rPr>
                <a:t>h</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91" name="Oval 90"/>
            <p:cNvSpPr/>
            <p:nvPr/>
          </p:nvSpPr>
          <p:spPr bwMode="auto">
            <a:xfrm flipH="1">
              <a:off x="3962670" y="4157245"/>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k</a:t>
              </a:r>
            </a:p>
          </p:txBody>
        </p:sp>
        <p:cxnSp>
          <p:nvCxnSpPr>
            <p:cNvPr id="92" name="Straight Connector 91"/>
            <p:cNvCxnSpPr>
              <a:stCxn id="88" idx="3"/>
              <a:endCxn id="89" idx="7"/>
            </p:cNvCxnSpPr>
            <p:nvPr/>
          </p:nvCxnSpPr>
          <p:spPr>
            <a:xfrm>
              <a:off x="3536789" y="2055209"/>
              <a:ext cx="1156202" cy="89274"/>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3733800" y="2066092"/>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12</a:t>
              </a:r>
            </a:p>
          </p:txBody>
        </p:sp>
        <p:sp>
          <p:nvSpPr>
            <p:cNvPr id="94" name="Rectangle 93"/>
            <p:cNvSpPr/>
            <p:nvPr/>
          </p:nvSpPr>
          <p:spPr>
            <a:xfrm>
              <a:off x="2895600" y="2480846"/>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14</a:t>
              </a:r>
            </a:p>
          </p:txBody>
        </p:sp>
        <p:sp>
          <p:nvSpPr>
            <p:cNvPr id="95" name="Rectangle 94"/>
            <p:cNvSpPr/>
            <p:nvPr/>
          </p:nvSpPr>
          <p:spPr>
            <a:xfrm>
              <a:off x="3733800" y="2633246"/>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11</a:t>
              </a:r>
            </a:p>
          </p:txBody>
        </p:sp>
        <p:sp>
          <p:nvSpPr>
            <p:cNvPr id="96" name="Rectangle 95"/>
            <p:cNvSpPr/>
            <p:nvPr/>
          </p:nvSpPr>
          <p:spPr>
            <a:xfrm>
              <a:off x="3886200" y="3547646"/>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tx2"/>
                  </a:solidFill>
                  <a:latin typeface="Arial Narrow" pitchFamily="34" charset="0"/>
                  <a:ea typeface="Calibri" pitchFamily="34" charset="0"/>
                  <a:cs typeface="Courier New" pitchFamily="49" charset="0"/>
                </a:rPr>
                <a:t>13</a:t>
              </a:r>
            </a:p>
          </p:txBody>
        </p:sp>
        <p:sp>
          <p:nvSpPr>
            <p:cNvPr id="97" name="Rectangle 96"/>
            <p:cNvSpPr/>
            <p:nvPr/>
          </p:nvSpPr>
          <p:spPr>
            <a:xfrm>
              <a:off x="2819400" y="3471446"/>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15</a:t>
              </a:r>
            </a:p>
          </p:txBody>
        </p:sp>
        <p:sp>
          <p:nvSpPr>
            <p:cNvPr id="98" name="Rectangle 97"/>
            <p:cNvSpPr/>
            <p:nvPr/>
          </p:nvSpPr>
          <p:spPr>
            <a:xfrm>
              <a:off x="2514600" y="1981200"/>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11</a:t>
              </a:r>
            </a:p>
          </p:txBody>
        </p:sp>
        <p:sp>
          <p:nvSpPr>
            <p:cNvPr id="99" name="Rectangle 98"/>
            <p:cNvSpPr/>
            <p:nvPr/>
          </p:nvSpPr>
          <p:spPr>
            <a:xfrm>
              <a:off x="4572000" y="3471446"/>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19</a:t>
              </a:r>
            </a:p>
          </p:txBody>
        </p:sp>
        <p:sp>
          <p:nvSpPr>
            <p:cNvPr id="100" name="Rectangle 99"/>
            <p:cNvSpPr/>
            <p:nvPr/>
          </p:nvSpPr>
          <p:spPr>
            <a:xfrm>
              <a:off x="4800600" y="2743200"/>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101" name="Rectangle 100"/>
            <p:cNvSpPr/>
            <p:nvPr/>
          </p:nvSpPr>
          <p:spPr>
            <a:xfrm>
              <a:off x="4876800" y="4309646"/>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102" name="Rectangle 101"/>
            <p:cNvSpPr/>
            <p:nvPr/>
          </p:nvSpPr>
          <p:spPr>
            <a:xfrm>
              <a:off x="6096000" y="3700046"/>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6</a:t>
              </a:r>
            </a:p>
          </p:txBody>
        </p:sp>
        <p:cxnSp>
          <p:nvCxnSpPr>
            <p:cNvPr id="103" name="Straight Connector 102"/>
            <p:cNvCxnSpPr/>
            <p:nvPr/>
          </p:nvCxnSpPr>
          <p:spPr>
            <a:xfrm>
              <a:off x="2666820" y="2633246"/>
              <a:ext cx="686160" cy="38099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657600" y="3014245"/>
              <a:ext cx="1981470" cy="762002"/>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267290" y="4309645"/>
              <a:ext cx="1981290" cy="1"/>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89" idx="5"/>
              <a:endCxn id="90" idx="1"/>
            </p:cNvCxnSpPr>
            <p:nvPr/>
          </p:nvCxnSpPr>
          <p:spPr>
            <a:xfrm flipH="1">
              <a:off x="3612989" y="2360009"/>
              <a:ext cx="1080002" cy="546473"/>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88" idx="5"/>
              <a:endCxn id="87" idx="1"/>
            </p:cNvCxnSpPr>
            <p:nvPr/>
          </p:nvCxnSpPr>
          <p:spPr>
            <a:xfrm flipH="1">
              <a:off x="2622209" y="2055209"/>
              <a:ext cx="699182" cy="470274"/>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7" idx="3"/>
              <a:endCxn id="91" idx="7"/>
            </p:cNvCxnSpPr>
            <p:nvPr/>
          </p:nvCxnSpPr>
          <p:spPr>
            <a:xfrm>
              <a:off x="2622209" y="2741009"/>
              <a:ext cx="1385072" cy="1460873"/>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89" idx="3"/>
              <a:endCxn id="85" idx="7"/>
            </p:cNvCxnSpPr>
            <p:nvPr/>
          </p:nvCxnSpPr>
          <p:spPr>
            <a:xfrm>
              <a:off x="4908389" y="2360009"/>
              <a:ext cx="775292" cy="1308475"/>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85" idx="3"/>
            </p:cNvCxnSpPr>
            <p:nvPr/>
          </p:nvCxnSpPr>
          <p:spPr>
            <a:xfrm>
              <a:off x="5899079" y="3884010"/>
              <a:ext cx="394112" cy="317873"/>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1" name="Oval 110"/>
          <p:cNvSpPr/>
          <p:nvPr/>
        </p:nvSpPr>
        <p:spPr bwMode="auto">
          <a:xfrm flipH="1">
            <a:off x="6629580" y="4800600"/>
            <a:ext cx="304620" cy="304800"/>
          </a:xfrm>
          <a:prstGeom prst="ellipse">
            <a:avLst/>
          </a:prstGeom>
          <a:noFill/>
          <a:ln w="9525">
            <a:no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err="1">
                <a:ln>
                  <a:noFill/>
                </a:ln>
                <a:solidFill>
                  <a:srgbClr val="3F7F5F"/>
                </a:solidFill>
                <a:effectLst/>
                <a:latin typeface="Arial Narrow" pitchFamily="34" charset="0"/>
                <a:ea typeface="Calibri" pitchFamily="34" charset="0"/>
                <a:cs typeface="Courier New" pitchFamily="49" charset="0"/>
              </a:rPr>
              <a:t>i</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112" name="Oval 111"/>
          <p:cNvSpPr/>
          <p:nvPr/>
        </p:nvSpPr>
        <p:spPr bwMode="auto">
          <a:xfrm flipH="1">
            <a:off x="6362700" y="6096000"/>
            <a:ext cx="304620" cy="304800"/>
          </a:xfrm>
          <a:prstGeom prst="ellipse">
            <a:avLst/>
          </a:prstGeom>
          <a:noFill/>
          <a:ln w="9525">
            <a:noFill/>
            <a:miter lim="800000"/>
            <a:headEnd/>
            <a:tailEnd/>
          </a:ln>
          <a:effectLst/>
        </p:spPr>
        <p:txBody>
          <a:bodyPr vert="horz" wrap="none" lIns="0" tIns="0" rIns="0" bIns="0" numCol="1" rtlCol="0" anchor="t" anchorCtr="0" compatLnSpc="1">
            <a:prstTxWarp prst="textNoShape">
              <a:avLst/>
            </a:prstTxWarp>
            <a:noAutofit/>
          </a:bodyPr>
          <a:lstStyle/>
          <a:p>
            <a:pPr algn="ctr" fontAlgn="base">
              <a:spcBef>
                <a:spcPct val="0"/>
              </a:spcBef>
              <a:spcAft>
                <a:spcPct val="0"/>
              </a:spcAft>
            </a:pPr>
            <a:r>
              <a:rPr lang="en-US" sz="1400" b="1" u="sng" dirty="0">
                <a:solidFill>
                  <a:srgbClr val="3F7F5F"/>
                </a:solidFill>
                <a:latin typeface="Arial Narrow" pitchFamily="34" charset="0"/>
                <a:ea typeface="Calibri" pitchFamily="34" charset="0"/>
                <a:cs typeface="Courier New" pitchFamily="49" charset="0"/>
              </a:rPr>
              <a:t>E</a:t>
            </a:r>
          </a:p>
        </p:txBody>
      </p:sp>
      <p:sp>
        <p:nvSpPr>
          <p:cNvPr id="113" name="Oval 112"/>
          <p:cNvSpPr/>
          <p:nvPr/>
        </p:nvSpPr>
        <p:spPr bwMode="auto">
          <a:xfrm flipH="1">
            <a:off x="1524180" y="3058886"/>
            <a:ext cx="304620" cy="304800"/>
          </a:xfrm>
          <a:prstGeom prst="ellipse">
            <a:avLst/>
          </a:prstGeom>
          <a:noFill/>
          <a:ln w="9525">
            <a:no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c</a:t>
            </a:r>
          </a:p>
        </p:txBody>
      </p:sp>
      <p:sp>
        <p:nvSpPr>
          <p:cNvPr id="114" name="Oval 113"/>
          <p:cNvSpPr/>
          <p:nvPr/>
        </p:nvSpPr>
        <p:spPr bwMode="auto">
          <a:xfrm flipH="1">
            <a:off x="4800600" y="3352800"/>
            <a:ext cx="304620" cy="304800"/>
          </a:xfrm>
          <a:prstGeom prst="ellipse">
            <a:avLst/>
          </a:prstGeom>
          <a:noFill/>
          <a:ln w="9525">
            <a:no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f</a:t>
            </a:r>
          </a:p>
        </p:txBody>
      </p:sp>
      <p:sp>
        <p:nvSpPr>
          <p:cNvPr id="115" name="Oval 114"/>
          <p:cNvSpPr/>
          <p:nvPr/>
        </p:nvSpPr>
        <p:spPr bwMode="auto">
          <a:xfrm flipH="1">
            <a:off x="3543480" y="4800600"/>
            <a:ext cx="304620" cy="304800"/>
          </a:xfrm>
          <a:prstGeom prst="ellipse">
            <a:avLst/>
          </a:prstGeom>
          <a:noFill/>
          <a:ln w="9525">
            <a:no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3F7F5F"/>
                </a:solidFill>
                <a:latin typeface="Arial Narrow" pitchFamily="34" charset="0"/>
                <a:ea typeface="Calibri" pitchFamily="34" charset="0"/>
                <a:cs typeface="Courier New" pitchFamily="49" charset="0"/>
              </a:rPr>
              <a:t>h</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116" name="Oval 115"/>
          <p:cNvSpPr/>
          <p:nvPr/>
        </p:nvSpPr>
        <p:spPr bwMode="auto">
          <a:xfrm flipH="1">
            <a:off x="1143180" y="43434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26</a:t>
            </a:r>
          </a:p>
        </p:txBody>
      </p:sp>
      <p:sp>
        <p:nvSpPr>
          <p:cNvPr id="117" name="Rectangle 116"/>
          <p:cNvSpPr/>
          <p:nvPr/>
        </p:nvSpPr>
        <p:spPr>
          <a:xfrm>
            <a:off x="762180" y="3581400"/>
            <a:ext cx="457200" cy="338554"/>
          </a:xfrm>
          <a:prstGeom prst="rect">
            <a:avLst/>
          </a:prstGeom>
        </p:spPr>
        <p:txBody>
          <a:bodyPr wrap="square">
            <a:spAutoFit/>
          </a:bodyPr>
          <a:lstStyle/>
          <a:p>
            <a:pPr algn="ctr" fontAlgn="base">
              <a:spcBef>
                <a:spcPct val="0"/>
              </a:spcBef>
              <a:spcAft>
                <a:spcPct val="0"/>
              </a:spcAft>
            </a:pPr>
            <a:r>
              <a:rPr lang="en-US" sz="1600" b="1" i="1" dirty="0">
                <a:solidFill>
                  <a:schemeClr val="tx2"/>
                </a:solidFill>
                <a:latin typeface="Arial Narrow" pitchFamily="34" charset="0"/>
                <a:ea typeface="Calibri" pitchFamily="34" charset="0"/>
                <a:cs typeface="Courier New" pitchFamily="49" charset="0"/>
              </a:rPr>
              <a:t>15</a:t>
            </a:r>
          </a:p>
        </p:txBody>
      </p:sp>
      <p:cxnSp>
        <p:nvCxnSpPr>
          <p:cNvPr id="118" name="Straight Connector 117"/>
          <p:cNvCxnSpPr>
            <a:endCxn id="116" idx="0"/>
          </p:cNvCxnSpPr>
          <p:nvPr/>
        </p:nvCxnSpPr>
        <p:spPr>
          <a:xfrm>
            <a:off x="1295490" y="3352800"/>
            <a:ext cx="0" cy="990600"/>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bwMode="auto">
          <a:xfrm flipH="1">
            <a:off x="1143180" y="4648200"/>
            <a:ext cx="304620" cy="304800"/>
          </a:xfrm>
          <a:prstGeom prst="ellipse">
            <a:avLst/>
          </a:prstGeom>
          <a:noFill/>
          <a:ln w="9525">
            <a:no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k</a:t>
            </a:r>
          </a:p>
        </p:txBody>
      </p:sp>
      <p:cxnSp>
        <p:nvCxnSpPr>
          <p:cNvPr id="120" name="Straight Connector 119"/>
          <p:cNvCxnSpPr>
            <a:stCxn id="90" idx="4"/>
            <a:endCxn id="91" idx="0"/>
          </p:cNvCxnSpPr>
          <p:nvPr/>
        </p:nvCxnSpPr>
        <p:spPr>
          <a:xfrm>
            <a:off x="5867490" y="1523999"/>
            <a:ext cx="609690" cy="99060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Oval 55"/>
          <p:cNvSpPr/>
          <p:nvPr/>
        </p:nvSpPr>
        <p:spPr bwMode="auto">
          <a:xfrm flipH="1">
            <a:off x="8610780" y="25146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E</a:t>
            </a:r>
          </a:p>
        </p:txBody>
      </p:sp>
    </p:spTree>
    <p:extLst>
      <p:ext uri="{BB962C8B-B14F-4D97-AF65-F5344CB8AC3E}">
        <p14:creationId xmlns:p14="http://schemas.microsoft.com/office/powerpoint/2010/main" val="2428032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Idea of A*</a:t>
            </a:r>
          </a:p>
        </p:txBody>
      </p:sp>
      <p:sp>
        <p:nvSpPr>
          <p:cNvPr id="44" name="TextBox 43"/>
          <p:cNvSpPr txBox="1"/>
          <p:nvPr/>
        </p:nvSpPr>
        <p:spPr>
          <a:xfrm>
            <a:off x="3534045" y="1828800"/>
            <a:ext cx="2228580" cy="523220"/>
          </a:xfrm>
          <a:prstGeom prst="rect">
            <a:avLst/>
          </a:prstGeom>
          <a:noFill/>
        </p:spPr>
        <p:txBody>
          <a:bodyPr wrap="square" rtlCol="0">
            <a:spAutoFit/>
          </a:bodyPr>
          <a:lstStyle/>
          <a:p>
            <a:r>
              <a:rPr lang="en-US" sz="2800" dirty="0">
                <a:latin typeface="Arial Narrow" pitchFamily="34" charset="0"/>
              </a:rPr>
              <a:t>Utilize</a:t>
            </a:r>
            <a:r>
              <a:rPr lang="en-US" sz="2800" i="1" dirty="0">
                <a:latin typeface="Arial Narrow" pitchFamily="34" charset="0"/>
              </a:rPr>
              <a:t> heuristic</a:t>
            </a:r>
          </a:p>
        </p:txBody>
      </p:sp>
    </p:spTree>
    <p:extLst>
      <p:ext uri="{BB962C8B-B14F-4D97-AF65-F5344CB8AC3E}">
        <p14:creationId xmlns:p14="http://schemas.microsoft.com/office/powerpoint/2010/main" val="417703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Idea of A*</a:t>
            </a:r>
          </a:p>
        </p:txBody>
      </p:sp>
      <p:sp>
        <p:nvSpPr>
          <p:cNvPr id="14" name="Oval 13"/>
          <p:cNvSpPr/>
          <p:nvPr/>
        </p:nvSpPr>
        <p:spPr bwMode="auto">
          <a:xfrm flipH="1">
            <a:off x="5639070" y="4766847"/>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err="1">
                <a:ln>
                  <a:noFill/>
                </a:ln>
                <a:solidFill>
                  <a:srgbClr val="3F7F5F"/>
                </a:solidFill>
                <a:effectLst/>
                <a:latin typeface="Arial Narrow" pitchFamily="34" charset="0"/>
                <a:ea typeface="Calibri" pitchFamily="34" charset="0"/>
                <a:cs typeface="Courier New" pitchFamily="49" charset="0"/>
              </a:rPr>
              <a:t>i</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16" name="Oval 15"/>
          <p:cNvSpPr/>
          <p:nvPr/>
        </p:nvSpPr>
        <p:spPr bwMode="auto">
          <a:xfrm flipH="1">
            <a:off x="6248580" y="530024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E</a:t>
            </a:r>
          </a:p>
        </p:txBody>
      </p:sp>
      <p:sp>
        <p:nvSpPr>
          <p:cNvPr id="19" name="Oval 18"/>
          <p:cNvSpPr/>
          <p:nvPr/>
        </p:nvSpPr>
        <p:spPr bwMode="auto">
          <a:xfrm flipH="1">
            <a:off x="2362200" y="362384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c</a:t>
            </a:r>
          </a:p>
        </p:txBody>
      </p:sp>
      <p:sp>
        <p:nvSpPr>
          <p:cNvPr id="20" name="Oval 19"/>
          <p:cNvSpPr/>
          <p:nvPr/>
        </p:nvSpPr>
        <p:spPr bwMode="auto">
          <a:xfrm flipH="1">
            <a:off x="3276780" y="293804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B</a:t>
            </a:r>
          </a:p>
        </p:txBody>
      </p:sp>
      <p:sp>
        <p:nvSpPr>
          <p:cNvPr id="21" name="Oval 20"/>
          <p:cNvSpPr/>
          <p:nvPr/>
        </p:nvSpPr>
        <p:spPr bwMode="auto">
          <a:xfrm flipH="1">
            <a:off x="4648380" y="324284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f</a:t>
            </a:r>
          </a:p>
        </p:txBody>
      </p:sp>
      <p:sp>
        <p:nvSpPr>
          <p:cNvPr id="22" name="Oval 21"/>
          <p:cNvSpPr/>
          <p:nvPr/>
        </p:nvSpPr>
        <p:spPr bwMode="auto">
          <a:xfrm flipH="1">
            <a:off x="3352980" y="4004845"/>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3F7F5F"/>
                </a:solidFill>
                <a:latin typeface="Arial Narrow" pitchFamily="34" charset="0"/>
                <a:ea typeface="Calibri" pitchFamily="34" charset="0"/>
                <a:cs typeface="Courier New" pitchFamily="49" charset="0"/>
              </a:rPr>
              <a:t>h</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23" name="Oval 22"/>
          <p:cNvSpPr/>
          <p:nvPr/>
        </p:nvSpPr>
        <p:spPr bwMode="auto">
          <a:xfrm flipH="1">
            <a:off x="3962670" y="5300245"/>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k</a:t>
            </a:r>
          </a:p>
        </p:txBody>
      </p:sp>
      <p:cxnSp>
        <p:nvCxnSpPr>
          <p:cNvPr id="24" name="Straight Connector 23"/>
          <p:cNvCxnSpPr>
            <a:stCxn id="20" idx="3"/>
            <a:endCxn id="21" idx="7"/>
          </p:cNvCxnSpPr>
          <p:nvPr/>
        </p:nvCxnSpPr>
        <p:spPr>
          <a:xfrm>
            <a:off x="3536789" y="3198209"/>
            <a:ext cx="1156202" cy="89274"/>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733800" y="3209092"/>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12</a:t>
            </a:r>
          </a:p>
        </p:txBody>
      </p:sp>
      <p:sp>
        <p:nvSpPr>
          <p:cNvPr id="26" name="Rectangle 25"/>
          <p:cNvSpPr/>
          <p:nvPr/>
        </p:nvSpPr>
        <p:spPr>
          <a:xfrm>
            <a:off x="2895600" y="3623846"/>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14</a:t>
            </a:r>
          </a:p>
        </p:txBody>
      </p:sp>
      <p:sp>
        <p:nvSpPr>
          <p:cNvPr id="27" name="Rectangle 26"/>
          <p:cNvSpPr/>
          <p:nvPr/>
        </p:nvSpPr>
        <p:spPr>
          <a:xfrm>
            <a:off x="3733800" y="3776246"/>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11</a:t>
            </a:r>
          </a:p>
        </p:txBody>
      </p:sp>
      <p:sp>
        <p:nvSpPr>
          <p:cNvPr id="28" name="Rectangle 27"/>
          <p:cNvSpPr/>
          <p:nvPr/>
        </p:nvSpPr>
        <p:spPr>
          <a:xfrm>
            <a:off x="3886200" y="4690646"/>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tx2"/>
                </a:solidFill>
                <a:latin typeface="Arial Narrow" pitchFamily="34" charset="0"/>
                <a:ea typeface="Calibri" pitchFamily="34" charset="0"/>
                <a:cs typeface="Courier New" pitchFamily="49" charset="0"/>
              </a:rPr>
              <a:t>13</a:t>
            </a:r>
          </a:p>
        </p:txBody>
      </p:sp>
      <p:sp>
        <p:nvSpPr>
          <p:cNvPr id="29" name="Rectangle 28"/>
          <p:cNvSpPr/>
          <p:nvPr/>
        </p:nvSpPr>
        <p:spPr>
          <a:xfrm>
            <a:off x="2819400" y="4614446"/>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15</a:t>
            </a:r>
          </a:p>
        </p:txBody>
      </p:sp>
      <p:sp>
        <p:nvSpPr>
          <p:cNvPr id="30" name="Rectangle 29"/>
          <p:cNvSpPr/>
          <p:nvPr/>
        </p:nvSpPr>
        <p:spPr>
          <a:xfrm>
            <a:off x="2514600" y="31242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13</a:t>
            </a:r>
          </a:p>
        </p:txBody>
      </p:sp>
      <p:sp>
        <p:nvSpPr>
          <p:cNvPr id="31" name="Rectangle 30"/>
          <p:cNvSpPr/>
          <p:nvPr/>
        </p:nvSpPr>
        <p:spPr>
          <a:xfrm>
            <a:off x="4572000" y="4614446"/>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19</a:t>
            </a:r>
          </a:p>
        </p:txBody>
      </p:sp>
      <p:sp>
        <p:nvSpPr>
          <p:cNvPr id="32" name="Rectangle 31"/>
          <p:cNvSpPr/>
          <p:nvPr/>
        </p:nvSpPr>
        <p:spPr>
          <a:xfrm>
            <a:off x="4800600" y="3886200"/>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33" name="Rectangle 32"/>
          <p:cNvSpPr/>
          <p:nvPr/>
        </p:nvSpPr>
        <p:spPr>
          <a:xfrm>
            <a:off x="4876800" y="5452646"/>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34" name="Rectangle 33"/>
          <p:cNvSpPr/>
          <p:nvPr/>
        </p:nvSpPr>
        <p:spPr>
          <a:xfrm>
            <a:off x="6096000" y="4843046"/>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6</a:t>
            </a:r>
          </a:p>
        </p:txBody>
      </p:sp>
      <p:cxnSp>
        <p:nvCxnSpPr>
          <p:cNvPr id="35" name="Straight Connector 34"/>
          <p:cNvCxnSpPr/>
          <p:nvPr/>
        </p:nvCxnSpPr>
        <p:spPr>
          <a:xfrm>
            <a:off x="2666820" y="3776246"/>
            <a:ext cx="686160" cy="380999"/>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22209" y="3884009"/>
            <a:ext cx="1340461" cy="1568636"/>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4157245"/>
            <a:ext cx="1981470" cy="762002"/>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267290" y="5452645"/>
            <a:ext cx="1981290" cy="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1" idx="5"/>
            <a:endCxn id="22" idx="1"/>
          </p:cNvCxnSpPr>
          <p:nvPr/>
        </p:nvCxnSpPr>
        <p:spPr>
          <a:xfrm flipH="1">
            <a:off x="3612989" y="3503009"/>
            <a:ext cx="1080002" cy="546473"/>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0" idx="5"/>
            <a:endCxn id="19" idx="1"/>
          </p:cNvCxnSpPr>
          <p:nvPr/>
        </p:nvCxnSpPr>
        <p:spPr>
          <a:xfrm flipH="1">
            <a:off x="2622209" y="3198209"/>
            <a:ext cx="699182" cy="470274"/>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2" idx="4"/>
            <a:endCxn id="23" idx="7"/>
          </p:cNvCxnSpPr>
          <p:nvPr/>
        </p:nvCxnSpPr>
        <p:spPr>
          <a:xfrm>
            <a:off x="3505290" y="4309645"/>
            <a:ext cx="501991" cy="1035237"/>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3"/>
            <a:endCxn id="14" idx="7"/>
          </p:cNvCxnSpPr>
          <p:nvPr/>
        </p:nvCxnSpPr>
        <p:spPr>
          <a:xfrm>
            <a:off x="4908389" y="3503009"/>
            <a:ext cx="775292" cy="1308475"/>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 idx="3"/>
            <a:endCxn id="16" idx="7"/>
          </p:cNvCxnSpPr>
          <p:nvPr/>
        </p:nvCxnSpPr>
        <p:spPr>
          <a:xfrm>
            <a:off x="5899079" y="5027010"/>
            <a:ext cx="394112" cy="317873"/>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848244" y="1699043"/>
            <a:ext cx="3704956" cy="523220"/>
          </a:xfrm>
          <a:prstGeom prst="rect">
            <a:avLst/>
          </a:prstGeom>
          <a:noFill/>
        </p:spPr>
        <p:txBody>
          <a:bodyPr wrap="square" rtlCol="0">
            <a:spAutoFit/>
          </a:bodyPr>
          <a:lstStyle/>
          <a:p>
            <a:r>
              <a:rPr lang="en-US" sz="2800" i="1" dirty="0">
                <a:latin typeface="Arial Narrow" pitchFamily="34" charset="0"/>
              </a:rPr>
              <a:t>Utilize heuristic (estimate).</a:t>
            </a:r>
          </a:p>
        </p:txBody>
      </p:sp>
      <p:cxnSp>
        <p:nvCxnSpPr>
          <p:cNvPr id="45" name="Straight Arrow Connector 44"/>
          <p:cNvCxnSpPr>
            <a:stCxn id="21" idx="3"/>
            <a:endCxn id="16" idx="0"/>
          </p:cNvCxnSpPr>
          <p:nvPr/>
        </p:nvCxnSpPr>
        <p:spPr>
          <a:xfrm>
            <a:off x="4908389" y="3503009"/>
            <a:ext cx="1492501" cy="1797237"/>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2"/>
            <a:endCxn id="16" idx="7"/>
          </p:cNvCxnSpPr>
          <p:nvPr/>
        </p:nvCxnSpPr>
        <p:spPr>
          <a:xfrm>
            <a:off x="2666820" y="3776246"/>
            <a:ext cx="3626371" cy="1568637"/>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853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Idea of A*</a:t>
            </a:r>
          </a:p>
        </p:txBody>
      </p:sp>
      <p:sp>
        <p:nvSpPr>
          <p:cNvPr id="4" name="Slide Number Placeholder 3"/>
          <p:cNvSpPr>
            <a:spLocks noGrp="1"/>
          </p:cNvSpPr>
          <p:nvPr>
            <p:ph type="sldNum" sz="quarter" idx="12"/>
          </p:nvPr>
        </p:nvSpPr>
        <p:spPr>
          <a:xfrm>
            <a:off x="6553200" y="5962640"/>
            <a:ext cx="2133600" cy="244475"/>
          </a:xfrm>
        </p:spPr>
        <p:txBody>
          <a:bodyPr/>
          <a:lstStyle/>
          <a:p>
            <a:fld id="{CEF8ADD8-F654-435D-BF88-36F59A17820E}" type="slidenum">
              <a:rPr lang="en-US" smtClean="0"/>
              <a:pPr/>
              <a:t>34</a:t>
            </a:fld>
            <a:endParaRPr lang="en-US"/>
          </a:p>
        </p:txBody>
      </p:sp>
      <p:sp>
        <p:nvSpPr>
          <p:cNvPr id="6" name="TextBox 5"/>
          <p:cNvSpPr txBox="1"/>
          <p:nvPr/>
        </p:nvSpPr>
        <p:spPr>
          <a:xfrm>
            <a:off x="453484" y="1208435"/>
            <a:ext cx="938077" cy="523220"/>
          </a:xfrm>
          <a:prstGeom prst="rect">
            <a:avLst/>
          </a:prstGeom>
          <a:noFill/>
        </p:spPr>
        <p:txBody>
          <a:bodyPr wrap="none" rtlCol="0">
            <a:spAutoFit/>
          </a:bodyPr>
          <a:lstStyle/>
          <a:p>
            <a:r>
              <a:rPr lang="en-US" sz="2800" dirty="0">
                <a:latin typeface="Arial Narrow" pitchFamily="34" charset="0"/>
              </a:rPr>
              <a:t>Begin</a:t>
            </a:r>
          </a:p>
        </p:txBody>
      </p:sp>
      <p:sp>
        <p:nvSpPr>
          <p:cNvPr id="7" name="Oval 6"/>
          <p:cNvSpPr/>
          <p:nvPr/>
        </p:nvSpPr>
        <p:spPr bwMode="auto">
          <a:xfrm>
            <a:off x="3276600" y="3148330"/>
            <a:ext cx="228600" cy="2286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8" name="TextBox 7"/>
          <p:cNvSpPr txBox="1"/>
          <p:nvPr/>
        </p:nvSpPr>
        <p:spPr>
          <a:xfrm>
            <a:off x="926510" y="3001020"/>
            <a:ext cx="2146742" cy="523220"/>
          </a:xfrm>
          <a:prstGeom prst="rect">
            <a:avLst/>
          </a:prstGeom>
          <a:noFill/>
        </p:spPr>
        <p:txBody>
          <a:bodyPr wrap="none" rtlCol="0">
            <a:spAutoFit/>
          </a:bodyPr>
          <a:lstStyle/>
          <a:p>
            <a:pPr algn="r"/>
            <a:r>
              <a:rPr lang="en-US" sz="2800" dirty="0">
                <a:latin typeface="Arial Narrow" pitchFamily="34" charset="0"/>
              </a:rPr>
              <a:t>Current node </a:t>
            </a:r>
            <a:r>
              <a:rPr lang="en-US" sz="2800" i="1" dirty="0">
                <a:latin typeface="Arial Narrow" pitchFamily="34" charset="0"/>
              </a:rPr>
              <a:t>n</a:t>
            </a:r>
            <a:endParaRPr lang="en-US" sz="2800" dirty="0">
              <a:latin typeface="Arial Narrow" pitchFamily="34" charset="0"/>
            </a:endParaRPr>
          </a:p>
        </p:txBody>
      </p:sp>
      <p:sp>
        <p:nvSpPr>
          <p:cNvPr id="10" name="TextBox 9"/>
          <p:cNvSpPr txBox="1"/>
          <p:nvPr/>
        </p:nvSpPr>
        <p:spPr>
          <a:xfrm>
            <a:off x="7494266" y="5833924"/>
            <a:ext cx="708848" cy="523220"/>
          </a:xfrm>
          <a:prstGeom prst="rect">
            <a:avLst/>
          </a:prstGeom>
          <a:noFill/>
        </p:spPr>
        <p:txBody>
          <a:bodyPr wrap="none" rtlCol="0">
            <a:spAutoFit/>
          </a:bodyPr>
          <a:lstStyle/>
          <a:p>
            <a:pPr algn="r"/>
            <a:r>
              <a:rPr lang="en-US" sz="2800" dirty="0">
                <a:latin typeface="Arial Narrow" pitchFamily="34" charset="0"/>
              </a:rPr>
              <a:t>End</a:t>
            </a:r>
          </a:p>
        </p:txBody>
      </p:sp>
      <p:cxnSp>
        <p:nvCxnSpPr>
          <p:cNvPr id="12" name="Curved Connector 11"/>
          <p:cNvCxnSpPr>
            <a:stCxn id="18" idx="2"/>
            <a:endCxn id="7" idx="0"/>
          </p:cNvCxnSpPr>
          <p:nvPr/>
        </p:nvCxnSpPr>
        <p:spPr>
          <a:xfrm>
            <a:off x="1905000" y="1497222"/>
            <a:ext cx="1485900" cy="1651108"/>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5"/>
            <a:endCxn id="17" idx="7"/>
          </p:cNvCxnSpPr>
          <p:nvPr/>
        </p:nvCxnSpPr>
        <p:spPr>
          <a:xfrm>
            <a:off x="3471722" y="3343452"/>
            <a:ext cx="4269269" cy="2111385"/>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71825" y="2984281"/>
            <a:ext cx="3995004" cy="523220"/>
          </a:xfrm>
          <a:prstGeom prst="rect">
            <a:avLst/>
          </a:prstGeom>
          <a:noFill/>
        </p:spPr>
        <p:txBody>
          <a:bodyPr wrap="none" rtlCol="0">
            <a:spAutoFit/>
          </a:bodyPr>
          <a:lstStyle/>
          <a:p>
            <a:r>
              <a:rPr lang="en-US" sz="2800" dirty="0">
                <a:latin typeface="Arial Narrow" pitchFamily="34" charset="0"/>
                <a:sym typeface="Wingdings" panose="05000000000000000000" pitchFamily="2" charset="2"/>
              </a:rPr>
              <a:t> </a:t>
            </a:r>
            <a:r>
              <a:rPr lang="en-US" sz="2800" dirty="0">
                <a:latin typeface="Arial Narrow" pitchFamily="34" charset="0"/>
              </a:rPr>
              <a:t>Known cost to here = g(n)</a:t>
            </a:r>
          </a:p>
        </p:txBody>
      </p:sp>
      <p:sp>
        <p:nvSpPr>
          <p:cNvPr id="16" name="TextBox 15"/>
          <p:cNvSpPr txBox="1"/>
          <p:nvPr/>
        </p:nvSpPr>
        <p:spPr>
          <a:xfrm>
            <a:off x="926510" y="4531995"/>
            <a:ext cx="4788490" cy="523220"/>
          </a:xfrm>
          <a:prstGeom prst="rect">
            <a:avLst/>
          </a:prstGeom>
          <a:solidFill>
            <a:schemeClr val="bg1"/>
          </a:solidFill>
        </p:spPr>
        <p:txBody>
          <a:bodyPr wrap="none" rtlCol="0">
            <a:spAutoFit/>
          </a:bodyPr>
          <a:lstStyle/>
          <a:p>
            <a:pPr algn="just"/>
            <a:r>
              <a:rPr lang="en-US" sz="2800" dirty="0">
                <a:latin typeface="Arial Narrow" pitchFamily="34" charset="0"/>
              </a:rPr>
              <a:t>Estimated cost from </a:t>
            </a:r>
            <a:r>
              <a:rPr lang="en-US" sz="2800" i="1" dirty="0">
                <a:latin typeface="Arial Narrow" pitchFamily="34" charset="0"/>
              </a:rPr>
              <a:t>n</a:t>
            </a:r>
            <a:r>
              <a:rPr lang="en-US" sz="2800" dirty="0">
                <a:latin typeface="Arial Narrow" pitchFamily="34" charset="0"/>
              </a:rPr>
              <a:t> to end = h(n)</a:t>
            </a:r>
          </a:p>
        </p:txBody>
      </p:sp>
      <p:sp>
        <p:nvSpPr>
          <p:cNvPr id="17" name="Oval 16"/>
          <p:cNvSpPr/>
          <p:nvPr/>
        </p:nvSpPr>
        <p:spPr bwMode="auto">
          <a:xfrm flipH="1">
            <a:off x="7696380" y="54102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E</a:t>
            </a:r>
          </a:p>
        </p:txBody>
      </p:sp>
      <p:sp>
        <p:nvSpPr>
          <p:cNvPr id="18" name="Oval 17"/>
          <p:cNvSpPr/>
          <p:nvPr/>
        </p:nvSpPr>
        <p:spPr bwMode="auto">
          <a:xfrm flipH="1">
            <a:off x="1600380" y="1344822"/>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B</a:t>
            </a:r>
          </a:p>
        </p:txBody>
      </p:sp>
    </p:spTree>
    <p:extLst>
      <p:ext uri="{BB962C8B-B14F-4D97-AF65-F5344CB8AC3E}">
        <p14:creationId xmlns:p14="http://schemas.microsoft.com/office/powerpoint/2010/main" val="2081558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Idea of A*</a:t>
            </a:r>
          </a:p>
        </p:txBody>
      </p:sp>
      <p:sp>
        <p:nvSpPr>
          <p:cNvPr id="4" name="Slide Number Placeholder 3"/>
          <p:cNvSpPr>
            <a:spLocks noGrp="1"/>
          </p:cNvSpPr>
          <p:nvPr>
            <p:ph type="sldNum" sz="quarter" idx="12"/>
          </p:nvPr>
        </p:nvSpPr>
        <p:spPr>
          <a:xfrm>
            <a:off x="6553200" y="5962640"/>
            <a:ext cx="2133600" cy="244475"/>
          </a:xfrm>
        </p:spPr>
        <p:txBody>
          <a:bodyPr/>
          <a:lstStyle/>
          <a:p>
            <a:fld id="{CEF8ADD8-F654-435D-BF88-36F59A17820E}" type="slidenum">
              <a:rPr lang="en-US" smtClean="0"/>
              <a:pPr/>
              <a:t>35</a:t>
            </a:fld>
            <a:endParaRPr lang="en-US"/>
          </a:p>
        </p:txBody>
      </p:sp>
      <p:sp>
        <p:nvSpPr>
          <p:cNvPr id="5" name="Oval 4"/>
          <p:cNvSpPr/>
          <p:nvPr/>
        </p:nvSpPr>
        <p:spPr bwMode="auto">
          <a:xfrm>
            <a:off x="1676400" y="1442710"/>
            <a:ext cx="228600" cy="2286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7" name="Oval 6"/>
          <p:cNvSpPr/>
          <p:nvPr/>
        </p:nvSpPr>
        <p:spPr bwMode="auto">
          <a:xfrm>
            <a:off x="3276600" y="3148330"/>
            <a:ext cx="228600" cy="2286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cxnSp>
        <p:nvCxnSpPr>
          <p:cNvPr id="12" name="Curved Connector 11"/>
          <p:cNvCxnSpPr>
            <a:stCxn id="5" idx="6"/>
            <a:endCxn id="7" idx="0"/>
          </p:cNvCxnSpPr>
          <p:nvPr/>
        </p:nvCxnSpPr>
        <p:spPr>
          <a:xfrm>
            <a:off x="1905000" y="1557010"/>
            <a:ext cx="1485900" cy="1591320"/>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5"/>
            <a:endCxn id="21" idx="7"/>
          </p:cNvCxnSpPr>
          <p:nvPr/>
        </p:nvCxnSpPr>
        <p:spPr>
          <a:xfrm>
            <a:off x="3471722" y="3343452"/>
            <a:ext cx="4269269" cy="2111385"/>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26510" y="5454837"/>
            <a:ext cx="5756825" cy="954107"/>
          </a:xfrm>
          <a:prstGeom prst="rect">
            <a:avLst/>
          </a:prstGeom>
          <a:noFill/>
        </p:spPr>
        <p:txBody>
          <a:bodyPr wrap="square" rtlCol="0">
            <a:spAutoFit/>
          </a:bodyPr>
          <a:lstStyle/>
          <a:p>
            <a:r>
              <a:rPr lang="en-US" sz="2800" dirty="0">
                <a:latin typeface="Arial Narrow" pitchFamily="34" charset="0"/>
              </a:rPr>
              <a:t>Estimated cost of cheapest through </a:t>
            </a:r>
            <a:r>
              <a:rPr lang="en-US" sz="2800" i="1" dirty="0">
                <a:latin typeface="Arial Narrow" pitchFamily="34" charset="0"/>
              </a:rPr>
              <a:t>n</a:t>
            </a:r>
            <a:r>
              <a:rPr lang="en-US" sz="2800" dirty="0">
                <a:latin typeface="Arial Narrow" pitchFamily="34" charset="0"/>
              </a:rPr>
              <a:t>: </a:t>
            </a:r>
          </a:p>
          <a:p>
            <a:r>
              <a:rPr lang="en-US" sz="2800" dirty="0">
                <a:latin typeface="Arial Narrow" pitchFamily="34" charset="0"/>
              </a:rPr>
              <a:t>f(n) = g(n) + h(n)</a:t>
            </a:r>
          </a:p>
        </p:txBody>
      </p:sp>
      <p:sp>
        <p:nvSpPr>
          <p:cNvPr id="17" name="TextBox 16"/>
          <p:cNvSpPr txBox="1"/>
          <p:nvPr/>
        </p:nvSpPr>
        <p:spPr>
          <a:xfrm>
            <a:off x="3771825" y="2984281"/>
            <a:ext cx="3995004" cy="523220"/>
          </a:xfrm>
          <a:prstGeom prst="rect">
            <a:avLst/>
          </a:prstGeom>
          <a:noFill/>
        </p:spPr>
        <p:txBody>
          <a:bodyPr wrap="none" rtlCol="0">
            <a:spAutoFit/>
          </a:bodyPr>
          <a:lstStyle/>
          <a:p>
            <a:r>
              <a:rPr lang="en-US" sz="2800" dirty="0">
                <a:latin typeface="Arial Narrow" pitchFamily="34" charset="0"/>
                <a:sym typeface="Wingdings" panose="05000000000000000000" pitchFamily="2" charset="2"/>
              </a:rPr>
              <a:t> </a:t>
            </a:r>
            <a:r>
              <a:rPr lang="en-US" sz="2800" dirty="0">
                <a:latin typeface="Arial Narrow" pitchFamily="34" charset="0"/>
              </a:rPr>
              <a:t>Known cost to here = g(n)</a:t>
            </a:r>
          </a:p>
        </p:txBody>
      </p:sp>
      <p:sp>
        <p:nvSpPr>
          <p:cNvPr id="19" name="TextBox 18"/>
          <p:cNvSpPr txBox="1"/>
          <p:nvPr/>
        </p:nvSpPr>
        <p:spPr>
          <a:xfrm>
            <a:off x="453484" y="1208435"/>
            <a:ext cx="938077" cy="523220"/>
          </a:xfrm>
          <a:prstGeom prst="rect">
            <a:avLst/>
          </a:prstGeom>
          <a:noFill/>
        </p:spPr>
        <p:txBody>
          <a:bodyPr wrap="none" rtlCol="0">
            <a:spAutoFit/>
          </a:bodyPr>
          <a:lstStyle/>
          <a:p>
            <a:r>
              <a:rPr lang="en-US" sz="2800" dirty="0">
                <a:latin typeface="Arial Narrow" pitchFamily="34" charset="0"/>
              </a:rPr>
              <a:t>Begin</a:t>
            </a:r>
          </a:p>
        </p:txBody>
      </p:sp>
      <p:sp>
        <p:nvSpPr>
          <p:cNvPr id="20" name="TextBox 19"/>
          <p:cNvSpPr txBox="1"/>
          <p:nvPr/>
        </p:nvSpPr>
        <p:spPr>
          <a:xfrm>
            <a:off x="7057981" y="5725180"/>
            <a:ext cx="708848" cy="523220"/>
          </a:xfrm>
          <a:prstGeom prst="rect">
            <a:avLst/>
          </a:prstGeom>
          <a:noFill/>
        </p:spPr>
        <p:txBody>
          <a:bodyPr wrap="none" rtlCol="0">
            <a:spAutoFit/>
          </a:bodyPr>
          <a:lstStyle/>
          <a:p>
            <a:pPr algn="r"/>
            <a:r>
              <a:rPr lang="en-US" sz="2800" dirty="0">
                <a:latin typeface="Arial Narrow" pitchFamily="34" charset="0"/>
              </a:rPr>
              <a:t>End</a:t>
            </a:r>
          </a:p>
        </p:txBody>
      </p:sp>
      <p:sp>
        <p:nvSpPr>
          <p:cNvPr id="21" name="Oval 20"/>
          <p:cNvSpPr/>
          <p:nvPr/>
        </p:nvSpPr>
        <p:spPr bwMode="auto">
          <a:xfrm flipH="1">
            <a:off x="7696380" y="54102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E</a:t>
            </a:r>
          </a:p>
        </p:txBody>
      </p:sp>
      <p:sp>
        <p:nvSpPr>
          <p:cNvPr id="22" name="Oval 21"/>
          <p:cNvSpPr/>
          <p:nvPr/>
        </p:nvSpPr>
        <p:spPr bwMode="auto">
          <a:xfrm flipH="1">
            <a:off x="1600380" y="1344822"/>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B</a:t>
            </a:r>
          </a:p>
        </p:txBody>
      </p:sp>
      <p:sp>
        <p:nvSpPr>
          <p:cNvPr id="23" name="TextBox 22"/>
          <p:cNvSpPr txBox="1"/>
          <p:nvPr/>
        </p:nvSpPr>
        <p:spPr>
          <a:xfrm>
            <a:off x="926510" y="3001020"/>
            <a:ext cx="2146742" cy="523220"/>
          </a:xfrm>
          <a:prstGeom prst="rect">
            <a:avLst/>
          </a:prstGeom>
          <a:noFill/>
        </p:spPr>
        <p:txBody>
          <a:bodyPr wrap="none" rtlCol="0">
            <a:spAutoFit/>
          </a:bodyPr>
          <a:lstStyle/>
          <a:p>
            <a:pPr algn="r"/>
            <a:r>
              <a:rPr lang="en-US" sz="2800" dirty="0">
                <a:latin typeface="Arial Narrow" pitchFamily="34" charset="0"/>
              </a:rPr>
              <a:t>Current node </a:t>
            </a:r>
            <a:r>
              <a:rPr lang="en-US" sz="2800" i="1" dirty="0">
                <a:latin typeface="Arial Narrow" pitchFamily="34" charset="0"/>
              </a:rPr>
              <a:t>n</a:t>
            </a:r>
            <a:endParaRPr lang="en-US" sz="2800" dirty="0">
              <a:latin typeface="Arial Narrow" pitchFamily="34" charset="0"/>
            </a:endParaRPr>
          </a:p>
        </p:txBody>
      </p:sp>
      <p:sp>
        <p:nvSpPr>
          <p:cNvPr id="24" name="TextBox 23"/>
          <p:cNvSpPr txBox="1"/>
          <p:nvPr/>
        </p:nvSpPr>
        <p:spPr>
          <a:xfrm>
            <a:off x="926510" y="4531995"/>
            <a:ext cx="4788490" cy="523220"/>
          </a:xfrm>
          <a:prstGeom prst="rect">
            <a:avLst/>
          </a:prstGeom>
          <a:solidFill>
            <a:schemeClr val="bg1"/>
          </a:solidFill>
        </p:spPr>
        <p:txBody>
          <a:bodyPr wrap="none" rtlCol="0">
            <a:spAutoFit/>
          </a:bodyPr>
          <a:lstStyle/>
          <a:p>
            <a:pPr algn="just"/>
            <a:r>
              <a:rPr lang="en-US" sz="2800" dirty="0">
                <a:latin typeface="Arial Narrow" pitchFamily="34" charset="0"/>
              </a:rPr>
              <a:t>Estimated cost from </a:t>
            </a:r>
            <a:r>
              <a:rPr lang="en-US" sz="2800" i="1" dirty="0">
                <a:latin typeface="Arial Narrow" pitchFamily="34" charset="0"/>
              </a:rPr>
              <a:t>n</a:t>
            </a:r>
            <a:r>
              <a:rPr lang="en-US" sz="2800" dirty="0">
                <a:latin typeface="Arial Narrow" pitchFamily="34" charset="0"/>
              </a:rPr>
              <a:t> to end = h(n)</a:t>
            </a:r>
          </a:p>
        </p:txBody>
      </p:sp>
    </p:spTree>
    <p:extLst>
      <p:ext uri="{BB962C8B-B14F-4D97-AF65-F5344CB8AC3E}">
        <p14:creationId xmlns:p14="http://schemas.microsoft.com/office/powerpoint/2010/main" val="2632106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563562"/>
          </a:xfrm>
        </p:spPr>
        <p:txBody>
          <a:bodyPr>
            <a:normAutofit fontScale="90000"/>
          </a:bodyPr>
          <a:lstStyle/>
          <a:p>
            <a:r>
              <a:rPr lang="en-US" dirty="0"/>
              <a:t>The A* Algorithm</a:t>
            </a:r>
          </a:p>
        </p:txBody>
      </p:sp>
      <p:sp>
        <p:nvSpPr>
          <p:cNvPr id="14" name="Oval 13"/>
          <p:cNvSpPr/>
          <p:nvPr/>
        </p:nvSpPr>
        <p:spPr bwMode="auto">
          <a:xfrm flipH="1">
            <a:off x="7963350" y="298585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err="1">
                <a:ln>
                  <a:noFill/>
                </a:ln>
                <a:solidFill>
                  <a:srgbClr val="3F7F5F"/>
                </a:solidFill>
                <a:effectLst/>
                <a:latin typeface="Arial Narrow" pitchFamily="34" charset="0"/>
                <a:ea typeface="Calibri" pitchFamily="34" charset="0"/>
                <a:cs typeface="Courier New" pitchFamily="49" charset="0"/>
              </a:rPr>
              <a:t>i</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16" name="Oval 15"/>
          <p:cNvSpPr/>
          <p:nvPr/>
        </p:nvSpPr>
        <p:spPr bwMode="auto">
          <a:xfrm flipH="1">
            <a:off x="8572860" y="351924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E</a:t>
            </a:r>
          </a:p>
        </p:txBody>
      </p:sp>
      <p:sp>
        <p:nvSpPr>
          <p:cNvPr id="19" name="Oval 18"/>
          <p:cNvSpPr/>
          <p:nvPr/>
        </p:nvSpPr>
        <p:spPr bwMode="auto">
          <a:xfrm flipH="1">
            <a:off x="4686480" y="184284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c</a:t>
            </a:r>
          </a:p>
        </p:txBody>
      </p:sp>
      <p:sp>
        <p:nvSpPr>
          <p:cNvPr id="20" name="Oval 19"/>
          <p:cNvSpPr/>
          <p:nvPr/>
        </p:nvSpPr>
        <p:spPr bwMode="auto">
          <a:xfrm flipH="1">
            <a:off x="5601060" y="115704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B</a:t>
            </a:r>
          </a:p>
        </p:txBody>
      </p:sp>
      <p:sp>
        <p:nvSpPr>
          <p:cNvPr id="21" name="Oval 20"/>
          <p:cNvSpPr/>
          <p:nvPr/>
        </p:nvSpPr>
        <p:spPr bwMode="auto">
          <a:xfrm flipH="1">
            <a:off x="6972660" y="146184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f</a:t>
            </a:r>
          </a:p>
        </p:txBody>
      </p:sp>
      <p:sp>
        <p:nvSpPr>
          <p:cNvPr id="22" name="Oval 21"/>
          <p:cNvSpPr/>
          <p:nvPr/>
        </p:nvSpPr>
        <p:spPr bwMode="auto">
          <a:xfrm flipH="1">
            <a:off x="5677260" y="2223848"/>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3F7F5F"/>
                </a:solidFill>
                <a:latin typeface="Arial Narrow" pitchFamily="34" charset="0"/>
                <a:ea typeface="Calibri" pitchFamily="34" charset="0"/>
                <a:cs typeface="Courier New" pitchFamily="49" charset="0"/>
              </a:rPr>
              <a:t>h</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23" name="Oval 22"/>
          <p:cNvSpPr/>
          <p:nvPr/>
        </p:nvSpPr>
        <p:spPr bwMode="auto">
          <a:xfrm flipH="1">
            <a:off x="6286950" y="3519248"/>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k</a:t>
            </a:r>
          </a:p>
        </p:txBody>
      </p:sp>
      <p:cxnSp>
        <p:nvCxnSpPr>
          <p:cNvPr id="24" name="Straight Connector 23"/>
          <p:cNvCxnSpPr>
            <a:stCxn id="20" idx="3"/>
            <a:endCxn id="21" idx="7"/>
          </p:cNvCxnSpPr>
          <p:nvPr/>
        </p:nvCxnSpPr>
        <p:spPr>
          <a:xfrm>
            <a:off x="5861069" y="1417212"/>
            <a:ext cx="1156202" cy="89274"/>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058080" y="1428095"/>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12</a:t>
            </a:r>
          </a:p>
        </p:txBody>
      </p:sp>
      <p:sp>
        <p:nvSpPr>
          <p:cNvPr id="26" name="Rectangle 25"/>
          <p:cNvSpPr/>
          <p:nvPr/>
        </p:nvSpPr>
        <p:spPr>
          <a:xfrm>
            <a:off x="5209657" y="2228195"/>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14</a:t>
            </a:r>
          </a:p>
        </p:txBody>
      </p:sp>
      <p:sp>
        <p:nvSpPr>
          <p:cNvPr id="27" name="Rectangle 26"/>
          <p:cNvSpPr/>
          <p:nvPr/>
        </p:nvSpPr>
        <p:spPr>
          <a:xfrm>
            <a:off x="6384066" y="1966005"/>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11</a:t>
            </a:r>
          </a:p>
        </p:txBody>
      </p:sp>
      <p:sp>
        <p:nvSpPr>
          <p:cNvPr id="28" name="Rectangle 27"/>
          <p:cNvSpPr/>
          <p:nvPr/>
        </p:nvSpPr>
        <p:spPr>
          <a:xfrm>
            <a:off x="6011682" y="2768418"/>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tx2"/>
                </a:solidFill>
                <a:latin typeface="Arial Narrow" pitchFamily="34" charset="0"/>
                <a:ea typeface="Calibri" pitchFamily="34" charset="0"/>
                <a:cs typeface="Courier New" pitchFamily="49" charset="0"/>
              </a:rPr>
              <a:t>13</a:t>
            </a:r>
          </a:p>
        </p:txBody>
      </p:sp>
      <p:sp>
        <p:nvSpPr>
          <p:cNvPr id="29" name="Rectangle 28"/>
          <p:cNvSpPr/>
          <p:nvPr/>
        </p:nvSpPr>
        <p:spPr>
          <a:xfrm>
            <a:off x="5143680" y="2833449"/>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15</a:t>
            </a:r>
          </a:p>
        </p:txBody>
      </p:sp>
      <p:sp>
        <p:nvSpPr>
          <p:cNvPr id="30" name="Rectangle 29"/>
          <p:cNvSpPr/>
          <p:nvPr/>
        </p:nvSpPr>
        <p:spPr>
          <a:xfrm>
            <a:off x="4838880" y="1343203"/>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13</a:t>
            </a:r>
          </a:p>
        </p:txBody>
      </p:sp>
      <p:sp>
        <p:nvSpPr>
          <p:cNvPr id="31" name="Rectangle 30"/>
          <p:cNvSpPr/>
          <p:nvPr/>
        </p:nvSpPr>
        <p:spPr>
          <a:xfrm>
            <a:off x="6814638" y="2937409"/>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19</a:t>
            </a:r>
          </a:p>
        </p:txBody>
      </p:sp>
      <p:sp>
        <p:nvSpPr>
          <p:cNvPr id="32" name="Rectangle 31"/>
          <p:cNvSpPr/>
          <p:nvPr/>
        </p:nvSpPr>
        <p:spPr>
          <a:xfrm>
            <a:off x="7124880" y="2105203"/>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33" name="Rectangle 32"/>
          <p:cNvSpPr/>
          <p:nvPr/>
        </p:nvSpPr>
        <p:spPr>
          <a:xfrm>
            <a:off x="7201080" y="3671649"/>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17</a:t>
            </a:r>
          </a:p>
        </p:txBody>
      </p:sp>
      <p:sp>
        <p:nvSpPr>
          <p:cNvPr id="34" name="Rectangle 33"/>
          <p:cNvSpPr/>
          <p:nvPr/>
        </p:nvSpPr>
        <p:spPr>
          <a:xfrm>
            <a:off x="7945924" y="2347938"/>
            <a:ext cx="457200" cy="338554"/>
          </a:xfrm>
          <a:prstGeom prst="rect">
            <a:avLst/>
          </a:prstGeom>
          <a:ln w="9525">
            <a:noFill/>
          </a:ln>
        </p:spPr>
        <p:txBody>
          <a:bodyPr wrap="square">
            <a:spAutoFit/>
          </a:bodyPr>
          <a:lstStyle/>
          <a:p>
            <a:pPr algn="ctr" fontAlgn="base">
              <a:spcBef>
                <a:spcPct val="0"/>
              </a:spcBef>
              <a:spcAft>
                <a:spcPct val="0"/>
              </a:spcAft>
            </a:pPr>
            <a:r>
              <a:rPr lang="en-US" sz="1600" b="1" i="1" dirty="0">
                <a:solidFill>
                  <a:schemeClr val="accent1">
                    <a:lumMod val="75000"/>
                  </a:schemeClr>
                </a:solidFill>
                <a:latin typeface="Arial Narrow" pitchFamily="34" charset="0"/>
                <a:ea typeface="Calibri" pitchFamily="34" charset="0"/>
                <a:cs typeface="Courier New" pitchFamily="49" charset="0"/>
              </a:rPr>
              <a:t>6</a:t>
            </a:r>
          </a:p>
        </p:txBody>
      </p:sp>
      <p:cxnSp>
        <p:nvCxnSpPr>
          <p:cNvPr id="35" name="Straight Connector 34"/>
          <p:cNvCxnSpPr/>
          <p:nvPr/>
        </p:nvCxnSpPr>
        <p:spPr>
          <a:xfrm>
            <a:off x="4991100" y="1995249"/>
            <a:ext cx="686160" cy="380999"/>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46489" y="2103012"/>
            <a:ext cx="1340461" cy="1568636"/>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81880" y="2376248"/>
            <a:ext cx="1981470" cy="762002"/>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591570" y="3671648"/>
            <a:ext cx="1981290" cy="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1" idx="5"/>
            <a:endCxn id="22" idx="1"/>
          </p:cNvCxnSpPr>
          <p:nvPr/>
        </p:nvCxnSpPr>
        <p:spPr>
          <a:xfrm flipH="1">
            <a:off x="5937269" y="1722012"/>
            <a:ext cx="1080002" cy="546473"/>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0" idx="5"/>
            <a:endCxn id="19" idx="1"/>
          </p:cNvCxnSpPr>
          <p:nvPr/>
        </p:nvCxnSpPr>
        <p:spPr>
          <a:xfrm flipH="1">
            <a:off x="4946489" y="1417212"/>
            <a:ext cx="699182" cy="470274"/>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2" idx="4"/>
            <a:endCxn id="23" idx="7"/>
          </p:cNvCxnSpPr>
          <p:nvPr/>
        </p:nvCxnSpPr>
        <p:spPr>
          <a:xfrm>
            <a:off x="5829570" y="2528648"/>
            <a:ext cx="501991" cy="1035237"/>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3"/>
            <a:endCxn id="14" idx="7"/>
          </p:cNvCxnSpPr>
          <p:nvPr/>
        </p:nvCxnSpPr>
        <p:spPr>
          <a:xfrm>
            <a:off x="7232669" y="1722012"/>
            <a:ext cx="775292" cy="1308475"/>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 idx="3"/>
            <a:endCxn id="16" idx="7"/>
          </p:cNvCxnSpPr>
          <p:nvPr/>
        </p:nvCxnSpPr>
        <p:spPr>
          <a:xfrm>
            <a:off x="8223359" y="3246013"/>
            <a:ext cx="394112" cy="317873"/>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1" idx="3"/>
            <a:endCxn id="16" idx="0"/>
          </p:cNvCxnSpPr>
          <p:nvPr/>
        </p:nvCxnSpPr>
        <p:spPr>
          <a:xfrm>
            <a:off x="7232669" y="1722012"/>
            <a:ext cx="1492501" cy="1797237"/>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2"/>
            <a:endCxn id="16" idx="7"/>
          </p:cNvCxnSpPr>
          <p:nvPr/>
        </p:nvCxnSpPr>
        <p:spPr>
          <a:xfrm>
            <a:off x="4991100" y="1995249"/>
            <a:ext cx="3626371" cy="1568637"/>
          </a:xfrm>
          <a:prstGeom prst="straightConnector1">
            <a:avLst/>
          </a:prstGeom>
          <a:ln w="38100">
            <a:prstDash val="lgDash"/>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flipH="1">
            <a:off x="1257480" y="275724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c</a:t>
            </a:r>
          </a:p>
        </p:txBody>
      </p:sp>
      <p:sp>
        <p:nvSpPr>
          <p:cNvPr id="47" name="Oval 46"/>
          <p:cNvSpPr/>
          <p:nvPr/>
        </p:nvSpPr>
        <p:spPr bwMode="auto">
          <a:xfrm flipH="1">
            <a:off x="2172060" y="207144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3F7F5F"/>
                </a:solidFill>
                <a:effectLst/>
                <a:latin typeface="Arial Narrow" pitchFamily="34" charset="0"/>
                <a:ea typeface="Calibri" pitchFamily="34" charset="0"/>
                <a:cs typeface="Courier New" pitchFamily="49" charset="0"/>
              </a:rPr>
              <a:t>B</a:t>
            </a:r>
          </a:p>
        </p:txBody>
      </p:sp>
      <p:sp>
        <p:nvSpPr>
          <p:cNvPr id="48" name="Oval 47"/>
          <p:cNvSpPr/>
          <p:nvPr/>
        </p:nvSpPr>
        <p:spPr bwMode="auto">
          <a:xfrm flipH="1">
            <a:off x="3185836" y="280188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f</a:t>
            </a:r>
          </a:p>
        </p:txBody>
      </p:sp>
      <p:cxnSp>
        <p:nvCxnSpPr>
          <p:cNvPr id="50" name="Straight Connector 49"/>
          <p:cNvCxnSpPr>
            <a:stCxn id="47" idx="3"/>
            <a:endCxn id="48" idx="7"/>
          </p:cNvCxnSpPr>
          <p:nvPr/>
        </p:nvCxnSpPr>
        <p:spPr>
          <a:xfrm>
            <a:off x="2432069" y="2331612"/>
            <a:ext cx="798378" cy="514911"/>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398636" y="2846523"/>
            <a:ext cx="1220724" cy="338554"/>
          </a:xfrm>
          <a:prstGeom prst="rect">
            <a:avLst/>
          </a:prstGeom>
          <a:ln w="9525">
            <a:noFill/>
          </a:ln>
        </p:spPr>
        <p:txBody>
          <a:bodyPr wrap="square">
            <a:spAutoFit/>
          </a:bodyPr>
          <a:lstStyle/>
          <a:p>
            <a:pPr algn="ctr" fontAlgn="base">
              <a:spcBef>
                <a:spcPct val="0"/>
              </a:spcBef>
              <a:spcAft>
                <a:spcPct val="0"/>
              </a:spcAft>
            </a:pPr>
            <a:r>
              <a:rPr lang="en-US" sz="1600" dirty="0">
                <a:solidFill>
                  <a:schemeClr val="accent1">
                    <a:lumMod val="75000"/>
                  </a:schemeClr>
                </a:solidFill>
                <a:latin typeface="Arial Narrow" pitchFamily="34" charset="0"/>
                <a:ea typeface="Calibri" pitchFamily="34" charset="0"/>
                <a:cs typeface="Courier New" pitchFamily="49" charset="0"/>
              </a:rPr>
              <a:t>12 + 6 = </a:t>
            </a:r>
            <a:r>
              <a:rPr lang="en-US" sz="1600" b="1" dirty="0">
                <a:solidFill>
                  <a:schemeClr val="accent1">
                    <a:lumMod val="75000"/>
                  </a:schemeClr>
                </a:solidFill>
                <a:latin typeface="Arial Narrow" pitchFamily="34" charset="0"/>
                <a:ea typeface="Calibri" pitchFamily="34" charset="0"/>
                <a:cs typeface="Courier New" pitchFamily="49" charset="0"/>
              </a:rPr>
              <a:t>18</a:t>
            </a:r>
          </a:p>
        </p:txBody>
      </p:sp>
      <p:sp>
        <p:nvSpPr>
          <p:cNvPr id="52" name="Rectangle 51"/>
          <p:cNvSpPr/>
          <p:nvPr/>
        </p:nvSpPr>
        <p:spPr>
          <a:xfrm>
            <a:off x="762000" y="3174093"/>
            <a:ext cx="1295580" cy="338554"/>
          </a:xfrm>
          <a:prstGeom prst="rect">
            <a:avLst/>
          </a:prstGeom>
          <a:ln w="9525">
            <a:noFill/>
          </a:ln>
        </p:spPr>
        <p:txBody>
          <a:bodyPr wrap="square">
            <a:spAutoFit/>
          </a:bodyPr>
          <a:lstStyle/>
          <a:p>
            <a:pPr algn="ctr" fontAlgn="base">
              <a:spcBef>
                <a:spcPct val="0"/>
              </a:spcBef>
              <a:spcAft>
                <a:spcPct val="0"/>
              </a:spcAft>
            </a:pPr>
            <a:r>
              <a:rPr lang="en-US" sz="1600" dirty="0">
                <a:solidFill>
                  <a:schemeClr val="accent1">
                    <a:lumMod val="75000"/>
                  </a:schemeClr>
                </a:solidFill>
                <a:latin typeface="Arial Narrow" pitchFamily="34" charset="0"/>
                <a:ea typeface="Calibri" pitchFamily="34" charset="0"/>
                <a:cs typeface="Courier New" pitchFamily="49" charset="0"/>
              </a:rPr>
              <a:t>13 + 14 = </a:t>
            </a:r>
            <a:r>
              <a:rPr lang="en-US" sz="1600" b="1" dirty="0">
                <a:solidFill>
                  <a:schemeClr val="accent1">
                    <a:lumMod val="75000"/>
                  </a:schemeClr>
                </a:solidFill>
                <a:latin typeface="Arial Narrow" pitchFamily="34" charset="0"/>
                <a:ea typeface="Calibri" pitchFamily="34" charset="0"/>
                <a:cs typeface="Courier New" pitchFamily="49" charset="0"/>
              </a:rPr>
              <a:t>27</a:t>
            </a:r>
          </a:p>
        </p:txBody>
      </p:sp>
      <p:cxnSp>
        <p:nvCxnSpPr>
          <p:cNvPr id="53" name="Straight Connector 52"/>
          <p:cNvCxnSpPr>
            <a:stCxn id="47" idx="5"/>
            <a:endCxn id="46" idx="1"/>
          </p:cNvCxnSpPr>
          <p:nvPr/>
        </p:nvCxnSpPr>
        <p:spPr>
          <a:xfrm flipH="1">
            <a:off x="1517489" y="2331612"/>
            <a:ext cx="699182" cy="470274"/>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flipH="1">
            <a:off x="4238450" y="3868686"/>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err="1">
                <a:ln>
                  <a:noFill/>
                </a:ln>
                <a:solidFill>
                  <a:srgbClr val="3F7F5F"/>
                </a:solidFill>
                <a:effectLst/>
                <a:latin typeface="Arial Narrow" pitchFamily="34" charset="0"/>
                <a:ea typeface="Calibri" pitchFamily="34" charset="0"/>
                <a:cs typeface="Courier New" pitchFamily="49" charset="0"/>
              </a:rPr>
              <a:t>i</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55" name="Oval 54"/>
          <p:cNvSpPr/>
          <p:nvPr/>
        </p:nvSpPr>
        <p:spPr bwMode="auto">
          <a:xfrm flipH="1">
            <a:off x="2324280" y="3824049"/>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3F7F5F"/>
                </a:solidFill>
                <a:latin typeface="Arial Narrow" pitchFamily="34" charset="0"/>
                <a:ea typeface="Calibri" pitchFamily="34" charset="0"/>
                <a:cs typeface="Courier New" pitchFamily="49" charset="0"/>
              </a:rPr>
              <a:t>h</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cxnSp>
        <p:nvCxnSpPr>
          <p:cNvPr id="56" name="Straight Connector 55"/>
          <p:cNvCxnSpPr>
            <a:stCxn id="48" idx="4"/>
            <a:endCxn id="55" idx="1"/>
          </p:cNvCxnSpPr>
          <p:nvPr/>
        </p:nvCxnSpPr>
        <p:spPr>
          <a:xfrm flipH="1">
            <a:off x="2584289" y="3106686"/>
            <a:ext cx="753857" cy="762000"/>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4"/>
            <a:endCxn id="54" idx="0"/>
          </p:cNvCxnSpPr>
          <p:nvPr/>
        </p:nvCxnSpPr>
        <p:spPr>
          <a:xfrm>
            <a:off x="3338146" y="3106686"/>
            <a:ext cx="1052614" cy="762000"/>
          </a:xfrm>
          <a:prstGeom prst="line">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742838" y="4249686"/>
            <a:ext cx="1220724" cy="338554"/>
          </a:xfrm>
          <a:prstGeom prst="rect">
            <a:avLst/>
          </a:prstGeom>
          <a:ln w="9525">
            <a:noFill/>
          </a:ln>
        </p:spPr>
        <p:txBody>
          <a:bodyPr wrap="square">
            <a:spAutoFit/>
          </a:bodyPr>
          <a:lstStyle/>
          <a:p>
            <a:pPr algn="ctr" fontAlgn="base">
              <a:spcBef>
                <a:spcPct val="0"/>
              </a:spcBef>
              <a:spcAft>
                <a:spcPct val="0"/>
              </a:spcAft>
            </a:pPr>
            <a:r>
              <a:rPr lang="en-US" sz="1600" dirty="0">
                <a:solidFill>
                  <a:schemeClr val="accent1">
                    <a:lumMod val="75000"/>
                  </a:schemeClr>
                </a:solidFill>
                <a:latin typeface="Arial Narrow" pitchFamily="34" charset="0"/>
                <a:ea typeface="Calibri" pitchFamily="34" charset="0"/>
                <a:cs typeface="Courier New" pitchFamily="49" charset="0"/>
              </a:rPr>
              <a:t>28 + …</a:t>
            </a:r>
            <a:endParaRPr lang="en-US" sz="1600" b="1" dirty="0">
              <a:solidFill>
                <a:schemeClr val="accent1">
                  <a:lumMod val="75000"/>
                </a:schemeClr>
              </a:solidFill>
              <a:latin typeface="Arial Narrow" pitchFamily="34" charset="0"/>
              <a:ea typeface="Calibri" pitchFamily="34" charset="0"/>
              <a:cs typeface="Courier New" pitchFamily="49" charset="0"/>
            </a:endParaRPr>
          </a:p>
        </p:txBody>
      </p:sp>
      <p:sp>
        <p:nvSpPr>
          <p:cNvPr id="59" name="Rectangle 58"/>
          <p:cNvSpPr/>
          <p:nvPr/>
        </p:nvSpPr>
        <p:spPr>
          <a:xfrm>
            <a:off x="1421738" y="2192286"/>
            <a:ext cx="457200" cy="338554"/>
          </a:xfrm>
          <a:prstGeom prst="rect">
            <a:avLst/>
          </a:prstGeom>
          <a:ln w="9525">
            <a:noFill/>
          </a:ln>
        </p:spPr>
        <p:txBody>
          <a:bodyPr wrap="square">
            <a:spAutoFit/>
          </a:bodyPr>
          <a:lstStyle/>
          <a:p>
            <a:pPr algn="ctr" fontAlgn="base">
              <a:spcBef>
                <a:spcPct val="0"/>
              </a:spcBef>
              <a:spcAft>
                <a:spcPct val="0"/>
              </a:spcAft>
            </a:pPr>
            <a:r>
              <a:rPr lang="en-US" sz="1600" i="1" dirty="0">
                <a:solidFill>
                  <a:schemeClr val="accent1">
                    <a:lumMod val="75000"/>
                  </a:schemeClr>
                </a:solidFill>
                <a:latin typeface="Arial Narrow" pitchFamily="34" charset="0"/>
                <a:ea typeface="Calibri" pitchFamily="34" charset="0"/>
                <a:cs typeface="Courier New" pitchFamily="49" charset="0"/>
              </a:rPr>
              <a:t>13</a:t>
            </a:r>
          </a:p>
        </p:txBody>
      </p:sp>
      <p:sp>
        <p:nvSpPr>
          <p:cNvPr id="60" name="Rectangle 59"/>
          <p:cNvSpPr/>
          <p:nvPr/>
        </p:nvSpPr>
        <p:spPr>
          <a:xfrm>
            <a:off x="2676152" y="2220949"/>
            <a:ext cx="457200" cy="338554"/>
          </a:xfrm>
          <a:prstGeom prst="rect">
            <a:avLst/>
          </a:prstGeom>
          <a:ln w="9525">
            <a:noFill/>
          </a:ln>
        </p:spPr>
        <p:txBody>
          <a:bodyPr wrap="square">
            <a:spAutoFit/>
          </a:bodyPr>
          <a:lstStyle/>
          <a:p>
            <a:pPr algn="ctr" fontAlgn="base">
              <a:spcBef>
                <a:spcPct val="0"/>
              </a:spcBef>
              <a:spcAft>
                <a:spcPct val="0"/>
              </a:spcAft>
            </a:pPr>
            <a:r>
              <a:rPr lang="en-US" sz="1600" i="1" dirty="0">
                <a:solidFill>
                  <a:schemeClr val="accent1">
                    <a:lumMod val="75000"/>
                  </a:schemeClr>
                </a:solidFill>
                <a:latin typeface="Arial Narrow" pitchFamily="34" charset="0"/>
                <a:ea typeface="Calibri" pitchFamily="34" charset="0"/>
                <a:cs typeface="Courier New" pitchFamily="49" charset="0"/>
              </a:rPr>
              <a:t>12</a:t>
            </a:r>
          </a:p>
        </p:txBody>
      </p:sp>
      <p:sp>
        <p:nvSpPr>
          <p:cNvPr id="61" name="Rectangle 60"/>
          <p:cNvSpPr/>
          <p:nvPr/>
        </p:nvSpPr>
        <p:spPr>
          <a:xfrm>
            <a:off x="2582397" y="3164556"/>
            <a:ext cx="457200" cy="338554"/>
          </a:xfrm>
          <a:prstGeom prst="rect">
            <a:avLst/>
          </a:prstGeom>
          <a:ln w="9525">
            <a:noFill/>
          </a:ln>
        </p:spPr>
        <p:txBody>
          <a:bodyPr wrap="square">
            <a:spAutoFit/>
          </a:bodyPr>
          <a:lstStyle/>
          <a:p>
            <a:pPr algn="ctr" fontAlgn="base">
              <a:spcBef>
                <a:spcPct val="0"/>
              </a:spcBef>
              <a:spcAft>
                <a:spcPct val="0"/>
              </a:spcAft>
            </a:pPr>
            <a:r>
              <a:rPr lang="en-US" sz="1600" i="1" dirty="0">
                <a:solidFill>
                  <a:schemeClr val="accent1">
                    <a:lumMod val="75000"/>
                  </a:schemeClr>
                </a:solidFill>
                <a:latin typeface="Arial Narrow" pitchFamily="34" charset="0"/>
                <a:ea typeface="Calibri" pitchFamily="34" charset="0"/>
                <a:cs typeface="Courier New" pitchFamily="49" charset="0"/>
              </a:rPr>
              <a:t>11</a:t>
            </a:r>
          </a:p>
        </p:txBody>
      </p:sp>
      <p:sp>
        <p:nvSpPr>
          <p:cNvPr id="9" name="Oval Callout 8"/>
          <p:cNvSpPr/>
          <p:nvPr/>
        </p:nvSpPr>
        <p:spPr bwMode="auto">
          <a:xfrm>
            <a:off x="1163237" y="5652849"/>
            <a:ext cx="2692603" cy="519351"/>
          </a:xfrm>
          <a:prstGeom prst="wedgeEllipseCallout">
            <a:avLst>
              <a:gd name="adj1" fmla="val -25404"/>
              <a:gd name="adj2" fmla="val -441997"/>
            </a:avLst>
          </a:prstGeom>
          <a:noFill/>
          <a:ln w="9525">
            <a:solidFill>
              <a:schemeClr val="accent1"/>
            </a:solidFill>
            <a:miter lim="800000"/>
            <a:headEnd/>
            <a:tailEnd/>
          </a:ln>
          <a:effectLst/>
        </p:spPr>
        <p:txBody>
          <a:bodyPr vert="horz" wrap="none" lIns="0" tIns="45720" rIns="0" bIns="45720" numCol="1" rtlCol="0" anchor="t" anchorCtr="0" compatLnSpc="1">
            <a:prstTxWarp prst="textNoShape">
              <a:avLst/>
            </a:prstTxWarp>
            <a:no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Compare all of these</a:t>
            </a:r>
          </a:p>
        </p:txBody>
      </p:sp>
      <p:sp>
        <p:nvSpPr>
          <p:cNvPr id="62" name="Oval Callout 61"/>
          <p:cNvSpPr/>
          <p:nvPr/>
        </p:nvSpPr>
        <p:spPr bwMode="auto">
          <a:xfrm>
            <a:off x="1155677" y="5646386"/>
            <a:ext cx="2692603" cy="519351"/>
          </a:xfrm>
          <a:prstGeom prst="wedgeEllipseCallout">
            <a:avLst>
              <a:gd name="adj1" fmla="val 12474"/>
              <a:gd name="adj2" fmla="val -279475"/>
            </a:avLst>
          </a:prstGeom>
          <a:noFill/>
          <a:ln w="9525">
            <a:solidFill>
              <a:schemeClr val="accent1"/>
            </a:solidFill>
            <a:miter lim="800000"/>
            <a:headEnd/>
            <a:tailEnd/>
          </a:ln>
          <a:effectLst/>
        </p:spPr>
        <p:txBody>
          <a:bodyPr vert="horz" wrap="none" lIns="0" tIns="45720" rIns="0" bIns="45720" numCol="1" rtlCol="0" anchor="t" anchorCtr="0" compatLnSpc="1">
            <a:prstTxWarp prst="textNoShape">
              <a:avLst/>
            </a:prstTxWarp>
            <a:no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Compare all of these</a:t>
            </a:r>
          </a:p>
        </p:txBody>
      </p:sp>
      <p:sp>
        <p:nvSpPr>
          <p:cNvPr id="63" name="Oval Callout 62"/>
          <p:cNvSpPr/>
          <p:nvPr/>
        </p:nvSpPr>
        <p:spPr bwMode="auto">
          <a:xfrm>
            <a:off x="1157376" y="5652849"/>
            <a:ext cx="2692603" cy="519351"/>
          </a:xfrm>
          <a:prstGeom prst="wedgeEllipseCallout">
            <a:avLst>
              <a:gd name="adj1" fmla="val 62761"/>
              <a:gd name="adj2" fmla="val -257467"/>
            </a:avLst>
          </a:prstGeom>
          <a:noFill/>
          <a:ln w="9525">
            <a:solidFill>
              <a:schemeClr val="accent1"/>
            </a:solidFill>
            <a:miter lim="800000"/>
            <a:headEnd/>
            <a:tailEnd/>
          </a:ln>
          <a:effectLst/>
        </p:spPr>
        <p:txBody>
          <a:bodyPr vert="horz" wrap="none" lIns="0" tIns="45720" rIns="0" bIns="45720" numCol="1" rtlCol="0" anchor="t" anchorCtr="0" compatLnSpc="1">
            <a:prstTxWarp prst="textNoShape">
              <a:avLst/>
            </a:prstTxWarp>
            <a:noAutofit/>
          </a:bodyPr>
          <a:lstStyle/>
          <a:p>
            <a:pPr marL="0" marR="0" indent="45720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Compare all of these</a:t>
            </a:r>
          </a:p>
        </p:txBody>
      </p:sp>
      <p:sp>
        <p:nvSpPr>
          <p:cNvPr id="10" name="TextBox 9"/>
          <p:cNvSpPr txBox="1"/>
          <p:nvPr/>
        </p:nvSpPr>
        <p:spPr>
          <a:xfrm>
            <a:off x="5981880" y="5468885"/>
            <a:ext cx="2657369" cy="707886"/>
          </a:xfrm>
          <a:prstGeom prst="rect">
            <a:avLst/>
          </a:prstGeom>
          <a:noFill/>
        </p:spPr>
        <p:txBody>
          <a:bodyPr wrap="square" rtlCol="0">
            <a:spAutoFit/>
          </a:bodyPr>
          <a:lstStyle/>
          <a:p>
            <a:r>
              <a:rPr lang="en-US" sz="2000" dirty="0">
                <a:latin typeface="Arial Narrow" pitchFamily="34" charset="0"/>
              </a:rPr>
              <a:t>See Russel &amp; </a:t>
            </a:r>
            <a:r>
              <a:rPr lang="en-US" sz="2000" dirty="0" err="1">
                <a:latin typeface="Arial Narrow" pitchFamily="34" charset="0"/>
              </a:rPr>
              <a:t>Norvig</a:t>
            </a:r>
            <a:r>
              <a:rPr lang="en-US" sz="2000" dirty="0">
                <a:latin typeface="Arial Narrow" pitchFamily="34" charset="0"/>
              </a:rPr>
              <a:t> p 87 for complete example.</a:t>
            </a:r>
          </a:p>
        </p:txBody>
      </p:sp>
    </p:spTree>
    <p:extLst>
      <p:ext uri="{BB962C8B-B14F-4D97-AF65-F5344CB8AC3E}">
        <p14:creationId xmlns:p14="http://schemas.microsoft.com/office/powerpoint/2010/main" val="1526611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Theorem:</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37</a:t>
            </a:fld>
            <a:endParaRPr lang="en-US"/>
          </a:p>
        </p:txBody>
      </p:sp>
      <p:sp>
        <p:nvSpPr>
          <p:cNvPr id="4" name="TextBox 3"/>
          <p:cNvSpPr txBox="1"/>
          <p:nvPr/>
        </p:nvSpPr>
        <p:spPr>
          <a:xfrm>
            <a:off x="495300" y="1524000"/>
            <a:ext cx="6819900" cy="3416320"/>
          </a:xfrm>
          <a:prstGeom prst="rect">
            <a:avLst/>
          </a:prstGeom>
          <a:noFill/>
        </p:spPr>
        <p:txBody>
          <a:bodyPr wrap="square" rtlCol="0">
            <a:spAutoFit/>
          </a:bodyPr>
          <a:lstStyle/>
          <a:p>
            <a:r>
              <a:rPr lang="en-US" sz="3600" dirty="0">
                <a:latin typeface="Arial Narrow" pitchFamily="34" charset="0"/>
              </a:rPr>
              <a:t>A* produces optimal solution if h() …</a:t>
            </a:r>
          </a:p>
          <a:p>
            <a:pPr marL="571500" indent="-571500">
              <a:buFont typeface="Wingdings" panose="05000000000000000000" pitchFamily="2" charset="2"/>
              <a:buChar char="ü"/>
            </a:pPr>
            <a:endParaRPr lang="en-US" sz="3600" dirty="0">
              <a:latin typeface="Arial Narrow" pitchFamily="34" charset="0"/>
            </a:endParaRPr>
          </a:p>
          <a:p>
            <a:pPr lvl="1"/>
            <a:r>
              <a:rPr lang="en-US" sz="3600" dirty="0">
                <a:latin typeface="Arial Narrow" pitchFamily="34" charset="0"/>
              </a:rPr>
              <a:t>… never overestimates</a:t>
            </a:r>
          </a:p>
          <a:p>
            <a:pPr lvl="2"/>
            <a:r>
              <a:rPr lang="en-US" sz="3600" dirty="0">
                <a:latin typeface="Arial Narrow" pitchFamily="34" charset="0"/>
              </a:rPr>
              <a:t>—(“admissible”)</a:t>
            </a:r>
          </a:p>
          <a:p>
            <a:pPr marL="1028700" lvl="1" indent="-571500">
              <a:buFont typeface="Wingdings" panose="05000000000000000000" pitchFamily="2" charset="2"/>
              <a:buChar char="ü"/>
            </a:pPr>
            <a:endParaRPr lang="en-US" sz="3600" dirty="0">
              <a:latin typeface="Arial Narrow" pitchFamily="34" charset="0"/>
            </a:endParaRPr>
          </a:p>
          <a:p>
            <a:pPr lvl="1"/>
            <a:r>
              <a:rPr lang="en-US" sz="3600" dirty="0">
                <a:latin typeface="Arial Narrow" pitchFamily="34" charset="0"/>
              </a:rPr>
              <a:t>… satisfies triangle inequality</a:t>
            </a:r>
          </a:p>
        </p:txBody>
      </p:sp>
      <p:sp>
        <p:nvSpPr>
          <p:cNvPr id="5" name="Oval 4"/>
          <p:cNvSpPr/>
          <p:nvPr/>
        </p:nvSpPr>
        <p:spPr bwMode="auto">
          <a:xfrm flipH="1">
            <a:off x="6216715" y="5360277"/>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 </a:t>
            </a:r>
          </a:p>
        </p:txBody>
      </p:sp>
      <p:sp>
        <p:nvSpPr>
          <p:cNvPr id="6" name="Oval 5"/>
          <p:cNvSpPr/>
          <p:nvPr/>
        </p:nvSpPr>
        <p:spPr bwMode="auto">
          <a:xfrm flipH="1">
            <a:off x="7620000" y="5147845"/>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3F7F5F"/>
                </a:solidFill>
                <a:latin typeface="Arial Narrow" pitchFamily="34" charset="0"/>
                <a:ea typeface="Calibri" pitchFamily="34" charset="0"/>
                <a:cs typeface="Courier New" pitchFamily="49" charset="0"/>
              </a:rPr>
              <a:t> </a:t>
            </a:r>
            <a:endPar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endParaRPr>
          </a:p>
        </p:txBody>
      </p:sp>
      <p:sp>
        <p:nvSpPr>
          <p:cNvPr id="7" name="Oval 6"/>
          <p:cNvSpPr/>
          <p:nvPr/>
        </p:nvSpPr>
        <p:spPr bwMode="auto">
          <a:xfrm flipH="1">
            <a:off x="8418292" y="6019800"/>
            <a:ext cx="304620" cy="304800"/>
          </a:xfrm>
          <a:prstGeom prst="ellipse">
            <a:avLst/>
          </a:prstGeom>
          <a:noFill/>
          <a:ln w="9525">
            <a:solidFill>
              <a:schemeClr val="tx1"/>
            </a:solidFill>
            <a:miter lim="800000"/>
            <a:headEnd/>
            <a:tailEnd/>
          </a:ln>
          <a:effectLst/>
        </p:spPr>
        <p:txBody>
          <a:bodyPr vert="horz" wrap="non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a:ln>
                  <a:noFill/>
                </a:ln>
                <a:solidFill>
                  <a:srgbClr val="3F7F5F"/>
                </a:solidFill>
                <a:effectLst/>
                <a:latin typeface="Arial Narrow" pitchFamily="34" charset="0"/>
                <a:ea typeface="Calibri" pitchFamily="34" charset="0"/>
                <a:cs typeface="Courier New" pitchFamily="49" charset="0"/>
              </a:rPr>
              <a:t> </a:t>
            </a:r>
          </a:p>
        </p:txBody>
      </p:sp>
      <p:cxnSp>
        <p:nvCxnSpPr>
          <p:cNvPr id="8" name="Straight Connector 7"/>
          <p:cNvCxnSpPr>
            <a:stCxn id="5" idx="3"/>
            <a:endCxn id="7" idx="6"/>
          </p:cNvCxnSpPr>
          <p:nvPr/>
        </p:nvCxnSpPr>
        <p:spPr>
          <a:xfrm>
            <a:off x="6476724" y="5620440"/>
            <a:ext cx="1941568" cy="551760"/>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7" idx="7"/>
          </p:cNvCxnSpPr>
          <p:nvPr/>
        </p:nvCxnSpPr>
        <p:spPr>
          <a:xfrm>
            <a:off x="7880009" y="5408008"/>
            <a:ext cx="582894" cy="656429"/>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6" idx="6"/>
          </p:cNvCxnSpPr>
          <p:nvPr/>
        </p:nvCxnSpPr>
        <p:spPr>
          <a:xfrm flipV="1">
            <a:off x="6521335" y="5300245"/>
            <a:ext cx="1098665" cy="212432"/>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88104" y="5000632"/>
            <a:ext cx="325730" cy="461665"/>
          </a:xfrm>
          <a:prstGeom prst="rect">
            <a:avLst/>
          </a:prstGeom>
        </p:spPr>
        <p:txBody>
          <a:bodyPr wrap="none">
            <a:spAutoFit/>
          </a:bodyPr>
          <a:lstStyle/>
          <a:p>
            <a:r>
              <a:rPr lang="en-US" sz="2400" dirty="0">
                <a:latin typeface="Arial Narrow" pitchFamily="34" charset="0"/>
              </a:rPr>
              <a:t>a</a:t>
            </a:r>
            <a:endParaRPr lang="en-US" sz="2400" dirty="0"/>
          </a:p>
        </p:txBody>
      </p:sp>
      <p:sp>
        <p:nvSpPr>
          <p:cNvPr id="22" name="Rectangle 21"/>
          <p:cNvSpPr/>
          <p:nvPr/>
        </p:nvSpPr>
        <p:spPr>
          <a:xfrm>
            <a:off x="8186978" y="5368126"/>
            <a:ext cx="325730" cy="461665"/>
          </a:xfrm>
          <a:prstGeom prst="rect">
            <a:avLst/>
          </a:prstGeom>
        </p:spPr>
        <p:txBody>
          <a:bodyPr wrap="none">
            <a:spAutoFit/>
          </a:bodyPr>
          <a:lstStyle/>
          <a:p>
            <a:r>
              <a:rPr lang="en-US" sz="2400" dirty="0">
                <a:latin typeface="Arial Narrow" pitchFamily="34" charset="0"/>
              </a:rPr>
              <a:t>b</a:t>
            </a:r>
            <a:endParaRPr lang="en-US" sz="2400" dirty="0"/>
          </a:p>
        </p:txBody>
      </p:sp>
      <p:sp>
        <p:nvSpPr>
          <p:cNvPr id="23" name="Rectangle 22"/>
          <p:cNvSpPr/>
          <p:nvPr/>
        </p:nvSpPr>
        <p:spPr>
          <a:xfrm>
            <a:off x="7419737" y="5505389"/>
            <a:ext cx="311304" cy="461665"/>
          </a:xfrm>
          <a:prstGeom prst="rect">
            <a:avLst/>
          </a:prstGeom>
        </p:spPr>
        <p:txBody>
          <a:bodyPr wrap="none">
            <a:spAutoFit/>
          </a:bodyPr>
          <a:lstStyle/>
          <a:p>
            <a:r>
              <a:rPr lang="en-US" sz="2400" dirty="0">
                <a:latin typeface="Arial Narrow" pitchFamily="34" charset="0"/>
              </a:rPr>
              <a:t>c</a:t>
            </a:r>
            <a:endParaRPr lang="en-US" sz="2400" dirty="0"/>
          </a:p>
        </p:txBody>
      </p:sp>
      <p:sp>
        <p:nvSpPr>
          <p:cNvPr id="24" name="Rectangle 23"/>
          <p:cNvSpPr/>
          <p:nvPr/>
        </p:nvSpPr>
        <p:spPr>
          <a:xfrm>
            <a:off x="6298321" y="6015335"/>
            <a:ext cx="1221809" cy="461665"/>
          </a:xfrm>
          <a:prstGeom prst="rect">
            <a:avLst/>
          </a:prstGeom>
        </p:spPr>
        <p:txBody>
          <a:bodyPr wrap="none">
            <a:spAutoFit/>
          </a:bodyPr>
          <a:lstStyle/>
          <a:p>
            <a:r>
              <a:rPr lang="en-US" sz="2400" dirty="0"/>
              <a:t>a + b </a:t>
            </a:r>
            <a:r>
              <a:rPr lang="en-US" sz="2400" dirty="0">
                <a:sym typeface="Symbol" panose="05050102010706020507" pitchFamily="18" charset="2"/>
              </a:rPr>
              <a:t> c</a:t>
            </a:r>
            <a:endParaRPr lang="en-US" sz="2400" dirty="0"/>
          </a:p>
        </p:txBody>
      </p:sp>
    </p:spTree>
    <p:extLst>
      <p:ext uri="{BB962C8B-B14F-4D97-AF65-F5344CB8AC3E}">
        <p14:creationId xmlns:p14="http://schemas.microsoft.com/office/powerpoint/2010/main" val="3639198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Algorithm Pre- and Postconditions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38</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070257955"/>
              </p:ext>
            </p:extLst>
          </p:nvPr>
        </p:nvGraphicFramePr>
        <p:xfrm>
          <a:off x="609600" y="1379538"/>
          <a:ext cx="7286625" cy="4803775"/>
        </p:xfrm>
        <a:graphic>
          <a:graphicData uri="http://schemas.openxmlformats.org/presentationml/2006/ole">
            <mc:AlternateContent xmlns:mc="http://schemas.openxmlformats.org/markup-compatibility/2006">
              <mc:Choice xmlns:v="urn:schemas-microsoft-com:vml" Requires="v">
                <p:oleObj name="Document" r:id="rId3" imgW="8060318" imgH="5313732" progId="Word.Document.12">
                  <p:embed/>
                </p:oleObj>
              </mc:Choice>
              <mc:Fallback>
                <p:oleObj name="Document" r:id="rId3" imgW="8060318" imgH="5313732" progId="Word.Document.12">
                  <p:embed/>
                  <p:pic>
                    <p:nvPicPr>
                      <p:cNvPr id="0" name=""/>
                      <p:cNvPicPr>
                        <a:picLocks noChangeAspect="1" noChangeArrowheads="1"/>
                      </p:cNvPicPr>
                      <p:nvPr/>
                    </p:nvPicPr>
                    <p:blipFill>
                      <a:blip r:embed="rId4"/>
                      <a:srcRect/>
                      <a:stretch>
                        <a:fillRect/>
                      </a:stretch>
                    </p:blipFill>
                    <p:spPr bwMode="auto">
                      <a:xfrm>
                        <a:off x="609600" y="1379538"/>
                        <a:ext cx="7286625"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59288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Algorithm Outline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39</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5398803"/>
              </p:ext>
            </p:extLst>
          </p:nvPr>
        </p:nvGraphicFramePr>
        <p:xfrm>
          <a:off x="612775" y="1371600"/>
          <a:ext cx="7504113" cy="4976813"/>
        </p:xfrm>
        <a:graphic>
          <a:graphicData uri="http://schemas.openxmlformats.org/presentationml/2006/ole">
            <mc:AlternateContent xmlns:mc="http://schemas.openxmlformats.org/markup-compatibility/2006">
              <mc:Choice xmlns:v="urn:schemas-microsoft-com:vml" Requires="v">
                <p:oleObj name="Document" r:id="rId3" imgW="8030376" imgH="5316972" progId="Word.Document.12">
                  <p:embed/>
                </p:oleObj>
              </mc:Choice>
              <mc:Fallback>
                <p:oleObj name="Document" r:id="rId3" imgW="8030376" imgH="5316972" progId="Word.Document.12">
                  <p:embed/>
                  <p:pic>
                    <p:nvPicPr>
                      <p:cNvPr id="0" name=""/>
                      <p:cNvPicPr>
                        <a:picLocks noChangeAspect="1" noChangeArrowheads="1"/>
                      </p:cNvPicPr>
                      <p:nvPr/>
                    </p:nvPicPr>
                    <p:blipFill>
                      <a:blip r:embed="rId4"/>
                      <a:srcRect/>
                      <a:stretch>
                        <a:fillRect/>
                      </a:stretch>
                    </p:blipFill>
                    <p:spPr bwMode="auto">
                      <a:xfrm>
                        <a:off x="612775" y="1371600"/>
                        <a:ext cx="7504113"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953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Agent Searching</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199"/>
            <a:ext cx="8458200" cy="503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6377876"/>
            <a:ext cx="2514600" cy="276999"/>
          </a:xfrm>
          <a:prstGeom prst="rect">
            <a:avLst/>
          </a:prstGeom>
          <a:noFill/>
        </p:spPr>
        <p:txBody>
          <a:bodyPr wrap="square" rtlCol="0">
            <a:spAutoFit/>
          </a:bodyPr>
          <a:lstStyle/>
          <a:p>
            <a:pPr algn="r"/>
            <a:r>
              <a:rPr lang="en-US" sz="1200" dirty="0">
                <a:latin typeface="Arial Narrow" pitchFamily="34" charset="0"/>
              </a:rPr>
              <a:t>Adapted from: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endParaRPr lang="en-US" sz="1200" dirty="0">
              <a:latin typeface="Arial Narrow" pitchFamily="34" charset="0"/>
            </a:endParaRPr>
          </a:p>
        </p:txBody>
      </p:sp>
      <p:pic>
        <p:nvPicPr>
          <p:cNvPr id="1027" name="Picture 3" descr="C:\Documents and Settings\ebraude\Local Settings\Temporary Internet Files\Content.IE5\SFLNXKP6\MP90044396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1063651"/>
            <a:ext cx="1143000" cy="76514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bwMode="auto">
          <a:xfrm>
            <a:off x="1285875" y="1143000"/>
            <a:ext cx="381000" cy="382574"/>
          </a:xfrm>
          <a:prstGeom prst="ellipse">
            <a:avLst/>
          </a:prstGeom>
          <a:noFill/>
          <a:ln w="6667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8" name="Oval 7"/>
          <p:cNvSpPr/>
          <p:nvPr/>
        </p:nvSpPr>
        <p:spPr bwMode="auto">
          <a:xfrm>
            <a:off x="8229600" y="5581650"/>
            <a:ext cx="381000" cy="382574"/>
          </a:xfrm>
          <a:prstGeom prst="ellipse">
            <a:avLst/>
          </a:prstGeom>
          <a:noFill/>
          <a:ln w="6667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pic>
        <p:nvPicPr>
          <p:cNvPr id="13" name="Picture 12" descr="C:\Users\ebraude\AppData\Local\Microsoft\Windows\INetCache\Content.MSO\62A12B58.tmp"/>
          <p:cNvPicPr/>
          <p:nvPr/>
        </p:nvPicPr>
        <p:blipFill>
          <a:blip r:embed="rId5">
            <a:extLst>
              <a:ext uri="{28A0092B-C50C-407E-A947-70E740481C1C}">
                <a14:useLocalDpi xmlns:a14="http://schemas.microsoft.com/office/drawing/2010/main" val="0"/>
              </a:ext>
            </a:extLst>
          </a:blip>
          <a:srcRect/>
          <a:stretch>
            <a:fillRect/>
          </a:stretch>
        </p:blipFill>
        <p:spPr bwMode="auto">
          <a:xfrm>
            <a:off x="6470501" y="5581650"/>
            <a:ext cx="1588770" cy="1052830"/>
          </a:xfrm>
          <a:prstGeom prst="rect">
            <a:avLst/>
          </a:prstGeom>
          <a:noFill/>
          <a:ln>
            <a:noFill/>
          </a:ln>
        </p:spPr>
      </p:pic>
    </p:spTree>
    <p:extLst>
      <p:ext uri="{BB962C8B-B14F-4D97-AF65-F5344CB8AC3E}">
        <p14:creationId xmlns:p14="http://schemas.microsoft.com/office/powerpoint/2010/main" val="1170558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Algorithm Outline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798466912"/>
              </p:ext>
            </p:extLst>
          </p:nvPr>
        </p:nvGraphicFramePr>
        <p:xfrm>
          <a:off x="612775" y="1371600"/>
          <a:ext cx="7305675" cy="4830763"/>
        </p:xfrm>
        <a:graphic>
          <a:graphicData uri="http://schemas.openxmlformats.org/presentationml/2006/ole">
            <mc:AlternateContent xmlns:mc="http://schemas.openxmlformats.org/markup-compatibility/2006">
              <mc:Choice xmlns:v="urn:schemas-microsoft-com:vml" Requires="v">
                <p:oleObj name="Document" r:id="rId3" imgW="8046970" imgH="5310493" progId="Word.Document.12">
                  <p:embed/>
                </p:oleObj>
              </mc:Choice>
              <mc:Fallback>
                <p:oleObj name="Document" r:id="rId3" imgW="8046970" imgH="5310493" progId="Word.Document.12">
                  <p:embed/>
                  <p:pic>
                    <p:nvPicPr>
                      <p:cNvPr id="0" name=""/>
                      <p:cNvPicPr>
                        <a:picLocks noChangeAspect="1" noChangeArrowheads="1"/>
                      </p:cNvPicPr>
                      <p:nvPr/>
                    </p:nvPicPr>
                    <p:blipFill>
                      <a:blip r:embed="rId4"/>
                      <a:srcRect/>
                      <a:stretch>
                        <a:fillRect/>
                      </a:stretch>
                    </p:blipFill>
                    <p:spPr bwMode="auto">
                      <a:xfrm>
                        <a:off x="612775" y="1371600"/>
                        <a:ext cx="7305675"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ounded Rectangular Callout 3"/>
          <p:cNvSpPr/>
          <p:nvPr/>
        </p:nvSpPr>
        <p:spPr bwMode="auto">
          <a:xfrm>
            <a:off x="499461" y="5029200"/>
            <a:ext cx="7120539" cy="578882"/>
          </a:xfrm>
          <a:prstGeom prst="wedgeRoundRectCallout">
            <a:avLst>
              <a:gd name="adj1" fmla="val -33816"/>
              <a:gd name="adj2" fmla="val -380691"/>
              <a:gd name="adj3" fmla="val 16667"/>
            </a:avLst>
          </a:prstGeom>
          <a:noFill/>
          <a:ln w="9525">
            <a:solidFill>
              <a:schemeClr val="accent1"/>
            </a:solidFill>
            <a:miter lim="800000"/>
            <a:headEnd/>
            <a:tailEnd/>
          </a:ln>
          <a:effectLst/>
        </p:spPr>
        <p:txBody>
          <a:bodyPr vert="horz" wrap="none" lIns="0" tIns="45720" rIns="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This statement fulfills Goal</a:t>
            </a:r>
            <a:r>
              <a:rPr kumimoji="0" lang="en-US" sz="2800" b="0" i="0" u="none" strike="noStrike" cap="none" normalizeH="0" dirty="0">
                <a:ln>
                  <a:noFill/>
                </a:ln>
                <a:solidFill>
                  <a:srgbClr val="000000"/>
                </a:solidFill>
                <a:effectLst/>
                <a:latin typeface="Courier New" pitchFamily="49" charset="0"/>
                <a:ea typeface="Calibri" pitchFamily="34" charset="0"/>
                <a:cs typeface="Courier New" pitchFamily="49" charset="0"/>
              </a:rPr>
              <a:t> 1.</a:t>
            </a:r>
            <a:endParaRPr kumimoji="0" lang="en-US" sz="28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564555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Algorithm Outline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41</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33631233"/>
              </p:ext>
            </p:extLst>
          </p:nvPr>
        </p:nvGraphicFramePr>
        <p:xfrm>
          <a:off x="612775" y="1371600"/>
          <a:ext cx="7616825" cy="5046663"/>
        </p:xfrm>
        <a:graphic>
          <a:graphicData uri="http://schemas.openxmlformats.org/presentationml/2006/ole">
            <mc:AlternateContent xmlns:mc="http://schemas.openxmlformats.org/markup-compatibility/2006">
              <mc:Choice xmlns:v="urn:schemas-microsoft-com:vml" Requires="v">
                <p:oleObj name="Document" r:id="rId3" imgW="8030376" imgH="5313732" progId="Word.Document.12">
                  <p:embed/>
                </p:oleObj>
              </mc:Choice>
              <mc:Fallback>
                <p:oleObj name="Document" r:id="rId3" imgW="8030376" imgH="5313732" progId="Word.Document.12">
                  <p:embed/>
                  <p:pic>
                    <p:nvPicPr>
                      <p:cNvPr id="6" name="Object 5"/>
                      <p:cNvPicPr>
                        <a:picLocks noChangeAspect="1" noChangeArrowheads="1"/>
                      </p:cNvPicPr>
                      <p:nvPr/>
                    </p:nvPicPr>
                    <p:blipFill>
                      <a:blip r:embed="rId4"/>
                      <a:srcRect/>
                      <a:stretch>
                        <a:fillRect/>
                      </a:stretch>
                    </p:blipFill>
                    <p:spPr bwMode="auto">
                      <a:xfrm>
                        <a:off x="612775" y="1371600"/>
                        <a:ext cx="76168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98002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Search</a:t>
            </a:r>
          </a:p>
        </p:txBody>
      </p:sp>
      <p:sp>
        <p:nvSpPr>
          <p:cNvPr id="9" name="AutoShape 5"/>
          <p:cNvSpPr>
            <a:spLocks noChangeArrowheads="1"/>
          </p:cNvSpPr>
          <p:nvPr/>
        </p:nvSpPr>
        <p:spPr bwMode="auto">
          <a:xfrm>
            <a:off x="1371600" y="47244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42</a:t>
            </a:fld>
            <a:endParaRPr lang="en-US" dirty="0"/>
          </a:p>
        </p:txBody>
      </p:sp>
      <p:sp>
        <p:nvSpPr>
          <p:cNvPr id="7" name="Rectangle 4"/>
          <p:cNvSpPr txBox="1">
            <a:spLocks noChangeArrowheads="1"/>
          </p:cNvSpPr>
          <p:nvPr/>
        </p:nvSpPr>
        <p:spPr bwMode="auto">
          <a:xfrm>
            <a:off x="2286000" y="1132284"/>
            <a:ext cx="4953000" cy="420171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Agent Searching</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Greedy</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Constraint Satisfaction</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kern="0" dirty="0">
                <a:latin typeface="Arial Narrow" pitchFamily="34" charset="0"/>
              </a:rPr>
              <a:t>A*</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b="1" kern="0" dirty="0">
                <a:latin typeface="Arial Narrow" pitchFamily="34" charset="0"/>
              </a:rPr>
              <a:t>Adversarial Search</a:t>
            </a:r>
          </a:p>
        </p:txBody>
      </p:sp>
    </p:spTree>
    <p:extLst>
      <p:ext uri="{BB962C8B-B14F-4D97-AF65-F5344CB8AC3E}">
        <p14:creationId xmlns:p14="http://schemas.microsoft.com/office/powerpoint/2010/main" val="2303060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70000"/>
          <a:stretch/>
        </p:blipFill>
        <p:spPr>
          <a:xfrm>
            <a:off x="45815" y="0"/>
            <a:ext cx="8995627" cy="1828800"/>
          </a:xfrm>
          <a:prstGeom prst="rect">
            <a:avLst/>
          </a:prstGeom>
        </p:spPr>
      </p:pic>
      <p:sp>
        <p:nvSpPr>
          <p:cNvPr id="2" name="Title 1"/>
          <p:cNvSpPr>
            <a:spLocks noGrp="1"/>
          </p:cNvSpPr>
          <p:nvPr>
            <p:ph type="title"/>
          </p:nvPr>
        </p:nvSpPr>
        <p:spPr>
          <a:xfrm>
            <a:off x="5257800" y="-11927"/>
            <a:ext cx="3886200" cy="990600"/>
          </a:xfrm>
        </p:spPr>
        <p:txBody>
          <a:bodyPr>
            <a:normAutofit/>
          </a:bodyPr>
          <a:lstStyle/>
          <a:p>
            <a:pPr algn="r"/>
            <a:r>
              <a:rPr lang="en-US" sz="2400" dirty="0"/>
              <a:t>Adversarial Search: </a:t>
            </a:r>
            <a:r>
              <a:rPr lang="en-US" sz="2400" dirty="0" err="1"/>
              <a:t>MinMax</a:t>
            </a:r>
            <a:r>
              <a:rPr lang="en-US" sz="2400" dirty="0"/>
              <a:t> Algorithm</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43</a:t>
            </a:fld>
            <a:endParaRPr lang="en-US"/>
          </a:p>
        </p:txBody>
      </p:sp>
      <p:sp>
        <p:nvSpPr>
          <p:cNvPr id="5" name="TextBox 4"/>
          <p:cNvSpPr txBox="1"/>
          <p:nvPr/>
        </p:nvSpPr>
        <p:spPr>
          <a:xfrm>
            <a:off x="8177212" y="6461097"/>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
        <p:nvSpPr>
          <p:cNvPr id="6" name="TextBox 5"/>
          <p:cNvSpPr txBox="1"/>
          <p:nvPr/>
        </p:nvSpPr>
        <p:spPr>
          <a:xfrm>
            <a:off x="1600200" y="2362200"/>
            <a:ext cx="6019800" cy="523220"/>
          </a:xfrm>
          <a:prstGeom prst="rect">
            <a:avLst/>
          </a:prstGeom>
          <a:noFill/>
        </p:spPr>
        <p:txBody>
          <a:bodyPr wrap="square" rtlCol="0">
            <a:spAutoFit/>
          </a:bodyPr>
          <a:lstStyle/>
          <a:p>
            <a:r>
              <a:rPr lang="en-US" sz="2800" dirty="0">
                <a:latin typeface="Arial Narrow" pitchFamily="34" charset="0"/>
              </a:rPr>
              <a:t>“My” most advantageous move(s)</a:t>
            </a:r>
          </a:p>
        </p:txBody>
      </p:sp>
      <p:sp>
        <p:nvSpPr>
          <p:cNvPr id="7" name="TextBox 6"/>
          <p:cNvSpPr txBox="1"/>
          <p:nvPr/>
        </p:nvSpPr>
        <p:spPr>
          <a:xfrm>
            <a:off x="1600200" y="86380"/>
            <a:ext cx="6019800" cy="523220"/>
          </a:xfrm>
          <a:prstGeom prst="rect">
            <a:avLst/>
          </a:prstGeom>
          <a:noFill/>
        </p:spPr>
        <p:txBody>
          <a:bodyPr wrap="square" rtlCol="0">
            <a:spAutoFit/>
          </a:bodyPr>
          <a:lstStyle/>
          <a:p>
            <a:r>
              <a:rPr lang="en-US" sz="2800" dirty="0">
                <a:latin typeface="Arial Narrow" pitchFamily="34" charset="0"/>
              </a:rPr>
              <a:t>“My” turn</a:t>
            </a:r>
          </a:p>
        </p:txBody>
      </p:sp>
    </p:spTree>
    <p:extLst>
      <p:ext uri="{BB962C8B-B14F-4D97-AF65-F5344CB8AC3E}">
        <p14:creationId xmlns:p14="http://schemas.microsoft.com/office/powerpoint/2010/main" val="1012900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2500"/>
          <a:stretch/>
        </p:blipFill>
        <p:spPr>
          <a:xfrm>
            <a:off x="45815" y="0"/>
            <a:ext cx="8995627" cy="2895600"/>
          </a:xfrm>
          <a:prstGeom prst="rect">
            <a:avLst/>
          </a:prstGeom>
        </p:spPr>
      </p:pic>
      <p:sp>
        <p:nvSpPr>
          <p:cNvPr id="3" name="Slide Number Placeholder 2"/>
          <p:cNvSpPr>
            <a:spLocks noGrp="1"/>
          </p:cNvSpPr>
          <p:nvPr>
            <p:ph type="sldNum" sz="quarter" idx="12"/>
          </p:nvPr>
        </p:nvSpPr>
        <p:spPr/>
        <p:txBody>
          <a:bodyPr/>
          <a:lstStyle/>
          <a:p>
            <a:fld id="{CEF8ADD8-F654-435D-BF88-36F59A17820E}" type="slidenum">
              <a:rPr lang="en-US" smtClean="0"/>
              <a:pPr/>
              <a:t>44</a:t>
            </a:fld>
            <a:endParaRPr lang="en-US"/>
          </a:p>
        </p:txBody>
      </p:sp>
      <p:sp>
        <p:nvSpPr>
          <p:cNvPr id="5" name="TextBox 4"/>
          <p:cNvSpPr txBox="1"/>
          <p:nvPr/>
        </p:nvSpPr>
        <p:spPr>
          <a:xfrm>
            <a:off x="8177212" y="6461097"/>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
        <p:nvSpPr>
          <p:cNvPr id="6" name="TextBox 5"/>
          <p:cNvSpPr txBox="1"/>
          <p:nvPr/>
        </p:nvSpPr>
        <p:spPr>
          <a:xfrm>
            <a:off x="381000" y="3563457"/>
            <a:ext cx="6019800" cy="523220"/>
          </a:xfrm>
          <a:prstGeom prst="rect">
            <a:avLst/>
          </a:prstGeom>
          <a:noFill/>
        </p:spPr>
        <p:txBody>
          <a:bodyPr wrap="square" rtlCol="0">
            <a:spAutoFit/>
          </a:bodyPr>
          <a:lstStyle/>
          <a:p>
            <a:r>
              <a:rPr lang="en-US" sz="2800" dirty="0">
                <a:latin typeface="Arial Narrow" pitchFamily="34" charset="0"/>
              </a:rPr>
              <a:t>“Opponent’s” most advantageous move(s)</a:t>
            </a:r>
          </a:p>
        </p:txBody>
      </p:sp>
      <p:sp>
        <p:nvSpPr>
          <p:cNvPr id="8" name="Title 1"/>
          <p:cNvSpPr txBox="1">
            <a:spLocks/>
          </p:cNvSpPr>
          <p:nvPr/>
        </p:nvSpPr>
        <p:spPr>
          <a:xfrm>
            <a:off x="5257800" y="-11927"/>
            <a:ext cx="38862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u="sng" kern="1200">
                <a:solidFill>
                  <a:schemeClr val="accent1">
                    <a:lumMod val="75000"/>
                  </a:schemeClr>
                </a:solidFill>
                <a:latin typeface="Arial Narrow" pitchFamily="34" charset="0"/>
                <a:ea typeface="+mj-ea"/>
                <a:cs typeface="+mj-cs"/>
              </a:defRPr>
            </a:lvl1pPr>
          </a:lstStyle>
          <a:p>
            <a:pPr algn="r"/>
            <a:r>
              <a:rPr lang="en-US" sz="2400"/>
              <a:t>Adversarial Search: MinMax Algorithm</a:t>
            </a:r>
            <a:endParaRPr lang="en-US" sz="2400" dirty="0"/>
          </a:p>
        </p:txBody>
      </p:sp>
    </p:spTree>
    <p:extLst>
      <p:ext uri="{BB962C8B-B14F-4D97-AF65-F5344CB8AC3E}">
        <p14:creationId xmlns:p14="http://schemas.microsoft.com/office/powerpoint/2010/main" val="2112410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815" y="0"/>
            <a:ext cx="8995627" cy="6096000"/>
          </a:xfrm>
          <a:prstGeom prst="rect">
            <a:avLst/>
          </a:prstGeom>
        </p:spPr>
      </p:pic>
      <p:sp>
        <p:nvSpPr>
          <p:cNvPr id="2" name="Title 1"/>
          <p:cNvSpPr>
            <a:spLocks noGrp="1"/>
          </p:cNvSpPr>
          <p:nvPr>
            <p:ph type="title"/>
          </p:nvPr>
        </p:nvSpPr>
        <p:spPr>
          <a:xfrm>
            <a:off x="5257800" y="3124200"/>
            <a:ext cx="3886200" cy="1477962"/>
          </a:xfrm>
        </p:spPr>
        <p:txBody>
          <a:bodyPr>
            <a:normAutofit fontScale="90000"/>
          </a:bodyPr>
          <a:lstStyle/>
          <a:p>
            <a:r>
              <a:rPr lang="en-US" dirty="0"/>
              <a:t>Adversarial Search: </a:t>
            </a:r>
            <a:r>
              <a:rPr lang="en-US" dirty="0" err="1"/>
              <a:t>MinMax</a:t>
            </a:r>
            <a:r>
              <a:rPr lang="en-US" dirty="0"/>
              <a:t> Algorithm</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45</a:t>
            </a:fld>
            <a:endParaRPr lang="en-US"/>
          </a:p>
        </p:txBody>
      </p:sp>
      <p:sp>
        <p:nvSpPr>
          <p:cNvPr id="5" name="TextBox 4"/>
          <p:cNvSpPr txBox="1"/>
          <p:nvPr/>
        </p:nvSpPr>
        <p:spPr>
          <a:xfrm>
            <a:off x="8177212" y="6461097"/>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
        <p:nvSpPr>
          <p:cNvPr id="6" name="TextBox 5"/>
          <p:cNvSpPr txBox="1"/>
          <p:nvPr/>
        </p:nvSpPr>
        <p:spPr>
          <a:xfrm>
            <a:off x="4038600" y="5611868"/>
            <a:ext cx="6019800" cy="523220"/>
          </a:xfrm>
          <a:prstGeom prst="rect">
            <a:avLst/>
          </a:prstGeom>
          <a:noFill/>
        </p:spPr>
        <p:txBody>
          <a:bodyPr wrap="square" rtlCol="0">
            <a:spAutoFit/>
          </a:bodyPr>
          <a:lstStyle/>
          <a:p>
            <a:r>
              <a:rPr lang="en-US" sz="2800" dirty="0">
                <a:latin typeface="Arial Narrow" pitchFamily="34" charset="0"/>
              </a:rPr>
              <a:t>(from “my” perspective)</a:t>
            </a:r>
          </a:p>
        </p:txBody>
      </p:sp>
    </p:spTree>
    <p:extLst>
      <p:ext uri="{BB962C8B-B14F-4D97-AF65-F5344CB8AC3E}">
        <p14:creationId xmlns:p14="http://schemas.microsoft.com/office/powerpoint/2010/main" val="3885590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a:t>MinMax</a:t>
            </a:r>
            <a:r>
              <a:rPr lang="en-US" dirty="0"/>
              <a:t> </a:t>
            </a:r>
            <a:r>
              <a:rPr lang="en-US" i="1" dirty="0"/>
              <a:t>Without</a:t>
            </a:r>
            <a:r>
              <a:rPr lang="en-US" dirty="0"/>
              <a:t> Pruning</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46</a:t>
            </a:fld>
            <a:endParaRPr lang="en-US"/>
          </a:p>
        </p:txBody>
      </p:sp>
      <p:pic>
        <p:nvPicPr>
          <p:cNvPr id="4" name="Picture 3"/>
          <p:cNvPicPr>
            <a:picLocks noChangeAspect="1"/>
          </p:cNvPicPr>
          <p:nvPr/>
        </p:nvPicPr>
        <p:blipFill>
          <a:blip r:embed="rId2"/>
          <a:stretch>
            <a:fillRect/>
          </a:stretch>
        </p:blipFill>
        <p:spPr>
          <a:xfrm>
            <a:off x="124378" y="1371600"/>
            <a:ext cx="8767209" cy="4563836"/>
          </a:xfrm>
          <a:prstGeom prst="rect">
            <a:avLst/>
          </a:prstGeom>
        </p:spPr>
      </p:pic>
      <p:sp>
        <p:nvSpPr>
          <p:cNvPr id="5" name="TextBox 4"/>
          <p:cNvSpPr txBox="1"/>
          <p:nvPr/>
        </p:nvSpPr>
        <p:spPr>
          <a:xfrm>
            <a:off x="6629400" y="6400800"/>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
        <p:nvSpPr>
          <p:cNvPr id="6" name="TextBox 5"/>
          <p:cNvSpPr txBox="1"/>
          <p:nvPr/>
        </p:nvSpPr>
        <p:spPr>
          <a:xfrm>
            <a:off x="7239000" y="314665"/>
            <a:ext cx="1652586" cy="1938992"/>
          </a:xfrm>
          <a:prstGeom prst="rect">
            <a:avLst/>
          </a:prstGeom>
          <a:noFill/>
        </p:spPr>
        <p:txBody>
          <a:bodyPr wrap="square" rtlCol="0">
            <a:spAutoFit/>
          </a:bodyPr>
          <a:lstStyle/>
          <a:p>
            <a:r>
              <a:rPr lang="en-US" sz="2400" dirty="0">
                <a:latin typeface="Arial Narrow" pitchFamily="34" charset="0"/>
              </a:rPr>
              <a:t>Points “I” would get</a:t>
            </a:r>
          </a:p>
          <a:p>
            <a:r>
              <a:rPr lang="en-US" sz="2400" dirty="0">
                <a:latin typeface="Arial Narrow" pitchFamily="34" charset="0"/>
              </a:rPr>
              <a:t>if adversary moved best for them.</a:t>
            </a:r>
          </a:p>
        </p:txBody>
      </p:sp>
      <p:cxnSp>
        <p:nvCxnSpPr>
          <p:cNvPr id="7" name="Curved Connector 6"/>
          <p:cNvCxnSpPr>
            <a:stCxn id="6" idx="1"/>
          </p:cNvCxnSpPr>
          <p:nvPr/>
        </p:nvCxnSpPr>
        <p:spPr>
          <a:xfrm rot="10800000" flipV="1">
            <a:off x="5486412" y="1284161"/>
            <a:ext cx="1752588" cy="2754438"/>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Curved Connector 7"/>
          <p:cNvCxnSpPr>
            <a:stCxn id="6" idx="1"/>
          </p:cNvCxnSpPr>
          <p:nvPr/>
        </p:nvCxnSpPr>
        <p:spPr>
          <a:xfrm rot="10800000" flipV="1">
            <a:off x="6553202" y="1284161"/>
            <a:ext cx="685799" cy="1306636"/>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200" y="1905000"/>
            <a:ext cx="2895600" cy="461665"/>
          </a:xfrm>
          <a:prstGeom prst="rect">
            <a:avLst/>
          </a:prstGeom>
          <a:noFill/>
        </p:spPr>
        <p:txBody>
          <a:bodyPr wrap="square" rtlCol="0">
            <a:spAutoFit/>
          </a:bodyPr>
          <a:lstStyle/>
          <a:p>
            <a:r>
              <a:rPr lang="en-US" sz="2400" dirty="0">
                <a:latin typeface="Arial Narrow" pitchFamily="34" charset="0"/>
              </a:rPr>
              <a:t>My move options </a:t>
            </a:r>
            <a:r>
              <a:rPr lang="en-US" sz="2400" dirty="0">
                <a:latin typeface="Arial Narrow" pitchFamily="34" charset="0"/>
                <a:sym typeface="Wingdings" panose="05000000000000000000" pitchFamily="2" charset="2"/>
              </a:rPr>
              <a:t></a:t>
            </a:r>
            <a:endParaRPr lang="en-US" sz="2400" dirty="0">
              <a:latin typeface="Arial Narrow" pitchFamily="34" charset="0"/>
            </a:endParaRPr>
          </a:p>
        </p:txBody>
      </p:sp>
      <p:sp>
        <p:nvSpPr>
          <p:cNvPr id="26" name="TextBox 25"/>
          <p:cNvSpPr txBox="1"/>
          <p:nvPr/>
        </p:nvSpPr>
        <p:spPr>
          <a:xfrm>
            <a:off x="76200" y="3048000"/>
            <a:ext cx="2895600" cy="461665"/>
          </a:xfrm>
          <a:prstGeom prst="rect">
            <a:avLst/>
          </a:prstGeom>
          <a:noFill/>
        </p:spPr>
        <p:txBody>
          <a:bodyPr wrap="square" rtlCol="0">
            <a:spAutoFit/>
          </a:bodyPr>
          <a:lstStyle/>
          <a:p>
            <a:r>
              <a:rPr lang="en-US" sz="2400" dirty="0">
                <a:latin typeface="Arial Narrow" pitchFamily="34" charset="0"/>
              </a:rPr>
              <a:t>His move options </a:t>
            </a:r>
            <a:r>
              <a:rPr lang="en-US" sz="2400" dirty="0">
                <a:latin typeface="Arial Narrow" pitchFamily="34" charset="0"/>
                <a:sym typeface="Wingdings" panose="05000000000000000000" pitchFamily="2" charset="2"/>
              </a:rPr>
              <a:t></a:t>
            </a:r>
            <a:endParaRPr lang="en-US" sz="2400" dirty="0">
              <a:latin typeface="Arial Narrow" pitchFamily="34" charset="0"/>
            </a:endParaRPr>
          </a:p>
        </p:txBody>
      </p:sp>
    </p:spTree>
    <p:extLst>
      <p:ext uri="{BB962C8B-B14F-4D97-AF65-F5344CB8AC3E}">
        <p14:creationId xmlns:p14="http://schemas.microsoft.com/office/powerpoint/2010/main" val="2041411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Alpha-Beta Pruning</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47</a:t>
            </a:fld>
            <a:endParaRPr lang="en-US"/>
          </a:p>
        </p:txBody>
      </p:sp>
      <p:sp>
        <p:nvSpPr>
          <p:cNvPr id="4" name="TextBox 3"/>
          <p:cNvSpPr txBox="1"/>
          <p:nvPr/>
        </p:nvSpPr>
        <p:spPr>
          <a:xfrm>
            <a:off x="2057400" y="1524000"/>
            <a:ext cx="5029200" cy="3970318"/>
          </a:xfrm>
          <a:prstGeom prst="rect">
            <a:avLst/>
          </a:prstGeom>
          <a:noFill/>
        </p:spPr>
        <p:txBody>
          <a:bodyPr wrap="square" rtlCol="0">
            <a:spAutoFit/>
          </a:bodyPr>
          <a:lstStyle/>
          <a:p>
            <a:r>
              <a:rPr lang="en-US" sz="2800" b="1" dirty="0">
                <a:latin typeface="Arial Narrow" pitchFamily="34" charset="0"/>
              </a:rPr>
              <a:t>Problem with minimax: </a:t>
            </a:r>
          </a:p>
          <a:p>
            <a:endParaRPr lang="en-US" sz="2800" dirty="0">
              <a:latin typeface="Arial Narrow" pitchFamily="34" charset="0"/>
            </a:endParaRPr>
          </a:p>
          <a:p>
            <a:r>
              <a:rPr lang="en-US" sz="2800" dirty="0">
                <a:latin typeface="Arial Narrow" pitchFamily="34" charset="0"/>
              </a:rPr>
              <a:t>exponential in depth of tree. </a:t>
            </a:r>
          </a:p>
          <a:p>
            <a:endParaRPr lang="en-US" sz="2800" dirty="0">
              <a:latin typeface="Arial Narrow" pitchFamily="34" charset="0"/>
            </a:endParaRPr>
          </a:p>
          <a:p>
            <a:r>
              <a:rPr lang="en-US" sz="2800" b="1" dirty="0">
                <a:latin typeface="Arial Narrow" pitchFamily="34" charset="0"/>
              </a:rPr>
              <a:t>Can reduce by half:</a:t>
            </a:r>
          </a:p>
          <a:p>
            <a:endParaRPr lang="en-US" sz="2800" dirty="0">
              <a:latin typeface="Arial Narrow" pitchFamily="34" charset="0"/>
            </a:endParaRPr>
          </a:p>
          <a:p>
            <a:r>
              <a:rPr lang="en-US" sz="2800" dirty="0">
                <a:latin typeface="Arial Narrow" pitchFamily="34" charset="0"/>
              </a:rPr>
              <a:t>Prune to eliminate large parts of tree from consideration—branches that can’t inﬂuence ﬁnal decision.</a:t>
            </a:r>
          </a:p>
        </p:txBody>
      </p:sp>
      <p:sp>
        <p:nvSpPr>
          <p:cNvPr id="6" name="TextBox 5"/>
          <p:cNvSpPr txBox="1"/>
          <p:nvPr/>
        </p:nvSpPr>
        <p:spPr>
          <a:xfrm>
            <a:off x="7724692" y="6477000"/>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2386363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889" r="19920" b="65584"/>
          <a:stretch/>
        </p:blipFill>
        <p:spPr>
          <a:xfrm>
            <a:off x="228599" y="2057400"/>
            <a:ext cx="8498217" cy="2743200"/>
          </a:xfrm>
          <a:prstGeom prst="rect">
            <a:avLst/>
          </a:prstGeom>
        </p:spPr>
      </p:pic>
      <p:sp>
        <p:nvSpPr>
          <p:cNvPr id="2" name="Title 1"/>
          <p:cNvSpPr>
            <a:spLocks noGrp="1"/>
          </p:cNvSpPr>
          <p:nvPr>
            <p:ph type="title"/>
          </p:nvPr>
        </p:nvSpPr>
        <p:spPr>
          <a:xfrm>
            <a:off x="93128" y="533400"/>
            <a:ext cx="8839200" cy="563562"/>
          </a:xfrm>
        </p:spPr>
        <p:txBody>
          <a:bodyPr>
            <a:noAutofit/>
          </a:bodyPr>
          <a:lstStyle/>
          <a:p>
            <a:r>
              <a:rPr lang="en-US" sz="3200" i="1" dirty="0"/>
              <a:t>With</a:t>
            </a:r>
            <a:r>
              <a:rPr lang="en-US" sz="3200" dirty="0"/>
              <a:t> Alpha-Beta Pruning</a:t>
            </a:r>
            <a:br>
              <a:rPr lang="en-US" sz="3200" dirty="0"/>
            </a:br>
            <a:br>
              <a:rPr lang="en-US" sz="3200" dirty="0"/>
            </a:br>
            <a:r>
              <a:rPr lang="en-US" sz="3200" dirty="0"/>
              <a:t>Notation: [</a:t>
            </a:r>
            <a:r>
              <a:rPr lang="en-US" sz="3200" i="1" dirty="0"/>
              <a:t>min I can get</a:t>
            </a:r>
            <a:r>
              <a:rPr lang="en-US" sz="3200" dirty="0"/>
              <a:t>, </a:t>
            </a:r>
            <a:r>
              <a:rPr lang="en-US" sz="3200" i="1" dirty="0"/>
              <a:t>max I can get</a:t>
            </a:r>
            <a:r>
              <a:rPr lang="en-US" sz="3200" dirty="0"/>
              <a:t>]</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48</a:t>
            </a:fld>
            <a:endParaRPr lang="en-US"/>
          </a:p>
        </p:txBody>
      </p:sp>
      <p:sp>
        <p:nvSpPr>
          <p:cNvPr id="5" name="TextBox 4"/>
          <p:cNvSpPr txBox="1"/>
          <p:nvPr/>
        </p:nvSpPr>
        <p:spPr>
          <a:xfrm>
            <a:off x="6629400" y="6400800"/>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421070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0962" y="74666"/>
            <a:ext cx="9063038" cy="6646809"/>
          </a:xfrm>
          <a:prstGeom prst="rect">
            <a:avLst/>
          </a:prstGeom>
        </p:spPr>
      </p:pic>
      <p:sp>
        <p:nvSpPr>
          <p:cNvPr id="2" name="Title 1"/>
          <p:cNvSpPr>
            <a:spLocks noGrp="1"/>
          </p:cNvSpPr>
          <p:nvPr>
            <p:ph type="title"/>
          </p:nvPr>
        </p:nvSpPr>
        <p:spPr>
          <a:xfrm>
            <a:off x="152400" y="1903617"/>
            <a:ext cx="8839200" cy="563562"/>
          </a:xfrm>
        </p:spPr>
        <p:txBody>
          <a:bodyPr>
            <a:noAutofit/>
          </a:bodyPr>
          <a:lstStyle/>
          <a:p>
            <a:r>
              <a:rPr lang="en-US" sz="3200" i="1" dirty="0"/>
              <a:t>With</a:t>
            </a:r>
            <a:r>
              <a:rPr lang="en-US" sz="3200" dirty="0"/>
              <a:t> Alpha-Beta Pruning…[</a:t>
            </a:r>
            <a:r>
              <a:rPr lang="en-US" sz="3200" i="1" dirty="0"/>
              <a:t>min I can get</a:t>
            </a:r>
            <a:r>
              <a:rPr lang="en-US" sz="3200" dirty="0"/>
              <a:t>, </a:t>
            </a:r>
            <a:r>
              <a:rPr lang="en-US" sz="3200" i="1" dirty="0"/>
              <a:t>max I can get</a:t>
            </a:r>
            <a:r>
              <a:rPr lang="en-US" sz="3200" dirty="0"/>
              <a:t>]</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49</a:t>
            </a:fld>
            <a:endParaRPr lang="en-US"/>
          </a:p>
        </p:txBody>
      </p:sp>
      <p:sp>
        <p:nvSpPr>
          <p:cNvPr id="5" name="TextBox 4"/>
          <p:cNvSpPr txBox="1"/>
          <p:nvPr/>
        </p:nvSpPr>
        <p:spPr>
          <a:xfrm>
            <a:off x="3657600" y="6477000"/>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
        <p:nvSpPr>
          <p:cNvPr id="6" name="Rectangle 5"/>
          <p:cNvSpPr/>
          <p:nvPr/>
        </p:nvSpPr>
        <p:spPr bwMode="auto">
          <a:xfrm>
            <a:off x="609600" y="4572000"/>
            <a:ext cx="8534400" cy="2243554"/>
          </a:xfrm>
          <a:prstGeom prst="rect">
            <a:avLst/>
          </a:prstGeom>
          <a:solidFill>
            <a:schemeClr val="bg1"/>
          </a:solid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7" name="Oval 6"/>
          <p:cNvSpPr/>
          <p:nvPr/>
        </p:nvSpPr>
        <p:spPr bwMode="auto">
          <a:xfrm>
            <a:off x="6934200" y="3505200"/>
            <a:ext cx="762000" cy="1371600"/>
          </a:xfrm>
          <a:prstGeom prst="ellipse">
            <a:avLst/>
          </a:prstGeom>
          <a:noFill/>
          <a:ln w="31750">
            <a:solidFill>
              <a:srgbClr val="FF0000"/>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8" name="TextBox 7"/>
          <p:cNvSpPr txBox="1"/>
          <p:nvPr/>
        </p:nvSpPr>
        <p:spPr>
          <a:xfrm>
            <a:off x="6934200" y="4984402"/>
            <a:ext cx="914400" cy="461665"/>
          </a:xfrm>
          <a:prstGeom prst="rect">
            <a:avLst/>
          </a:prstGeom>
          <a:noFill/>
        </p:spPr>
        <p:txBody>
          <a:bodyPr wrap="square" rtlCol="0">
            <a:spAutoFit/>
          </a:bodyPr>
          <a:lstStyle/>
          <a:p>
            <a:r>
              <a:rPr lang="en-US" sz="2400" dirty="0">
                <a:solidFill>
                  <a:srgbClr val="FF0000"/>
                </a:solidFill>
                <a:latin typeface="Arial Narrow" pitchFamily="34" charset="0"/>
              </a:rPr>
              <a:t>Prune</a:t>
            </a:r>
          </a:p>
        </p:txBody>
      </p:sp>
    </p:spTree>
    <p:extLst>
      <p:ext uri="{BB962C8B-B14F-4D97-AF65-F5344CB8AC3E}">
        <p14:creationId xmlns:p14="http://schemas.microsoft.com/office/powerpoint/2010/main" val="2127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8350" y="1981200"/>
            <a:ext cx="5067300" cy="1384995"/>
          </a:xfrm>
          <a:prstGeom prst="rect">
            <a:avLst/>
          </a:prstGeom>
          <a:noFill/>
        </p:spPr>
        <p:txBody>
          <a:bodyPr wrap="square" rtlCol="0">
            <a:spAutoFit/>
          </a:bodyPr>
          <a:lstStyle/>
          <a:p>
            <a:endParaRPr lang="en-US" sz="2800" dirty="0">
              <a:latin typeface="Arial Narrow" pitchFamily="34" charset="0"/>
            </a:endParaRPr>
          </a:p>
          <a:p>
            <a:endParaRPr lang="en-US" sz="2800" dirty="0">
              <a:latin typeface="Arial Narrow" pitchFamily="34" charset="0"/>
            </a:endParaRPr>
          </a:p>
          <a:p>
            <a:r>
              <a:rPr lang="en-US" sz="2800" dirty="0">
                <a:latin typeface="Arial Narrow" pitchFamily="34" charset="0"/>
              </a:rPr>
              <a:t>What screen should Matt show next?  </a:t>
            </a:r>
          </a:p>
        </p:txBody>
      </p:sp>
      <p:sp>
        <p:nvSpPr>
          <p:cNvPr id="5" name="Title 4"/>
          <p:cNvSpPr>
            <a:spLocks noGrp="1"/>
          </p:cNvSpPr>
          <p:nvPr>
            <p:ph type="title"/>
          </p:nvPr>
        </p:nvSpPr>
        <p:spPr>
          <a:xfrm>
            <a:off x="76200" y="0"/>
            <a:ext cx="8991600" cy="868362"/>
          </a:xfrm>
        </p:spPr>
        <p:txBody>
          <a:bodyPr>
            <a:noAutofit/>
          </a:bodyPr>
          <a:lstStyle/>
          <a:p>
            <a:r>
              <a:rPr lang="en-US" sz="2800" dirty="0"/>
              <a:t>Example of Search: AI Math Tutor (</a:t>
            </a:r>
            <a:r>
              <a:rPr lang="en-US" sz="2800" i="1" dirty="0"/>
              <a:t>Matt</a:t>
            </a:r>
            <a:r>
              <a:rPr lang="en-US" sz="2800" dirty="0"/>
              <a:t>)</a:t>
            </a:r>
          </a:p>
        </p:txBody>
      </p:sp>
      <p:sp>
        <p:nvSpPr>
          <p:cNvPr id="4" name="Slide Number Placeholder 3"/>
          <p:cNvSpPr>
            <a:spLocks noGrp="1"/>
          </p:cNvSpPr>
          <p:nvPr>
            <p:ph type="sldNum" sz="quarter" idx="12"/>
          </p:nvPr>
        </p:nvSpPr>
        <p:spPr/>
        <p:txBody>
          <a:bodyPr/>
          <a:lstStyle/>
          <a:p>
            <a:fld id="{CEF8ADD8-F654-435D-BF88-36F59A17820E}" type="slidenum">
              <a:rPr lang="en-US" smtClean="0"/>
              <a:pPr/>
              <a:t>5</a:t>
            </a:fld>
            <a:endParaRPr lang="en-US"/>
          </a:p>
        </p:txBody>
      </p:sp>
      <p:sp>
        <p:nvSpPr>
          <p:cNvPr id="7" name="TextBox 6"/>
          <p:cNvSpPr txBox="1"/>
          <p:nvPr/>
        </p:nvSpPr>
        <p:spPr>
          <a:xfrm>
            <a:off x="6324600" y="6476999"/>
            <a:ext cx="1981200" cy="276999"/>
          </a:xfrm>
          <a:prstGeom prst="rect">
            <a:avLst/>
          </a:prstGeom>
          <a:noFill/>
        </p:spPr>
        <p:txBody>
          <a:bodyPr wrap="square" rtlCol="0">
            <a:spAutoFit/>
          </a:bodyPr>
          <a:lstStyle/>
          <a:p>
            <a:pPr algn="r"/>
            <a:r>
              <a:rPr lang="en-US" sz="1200" dirty="0">
                <a:latin typeface="Arial Narrow" pitchFamily="34" charset="0"/>
              </a:rPr>
              <a:t>Based on: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r>
              <a:rPr lang="en-US" sz="1200" dirty="0">
                <a:latin typeface="Arial Narrow" pitchFamily="34" charset="0"/>
              </a:rPr>
              <a:t> p67</a:t>
            </a:r>
          </a:p>
        </p:txBody>
      </p:sp>
    </p:spTree>
    <p:extLst>
      <p:ext uri="{BB962C8B-B14F-4D97-AF65-F5344CB8AC3E}">
        <p14:creationId xmlns:p14="http://schemas.microsoft.com/office/powerpoint/2010/main" val="2398084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0962" y="74666"/>
            <a:ext cx="9063038" cy="6646809"/>
          </a:xfrm>
          <a:prstGeom prst="rect">
            <a:avLst/>
          </a:prstGeom>
        </p:spPr>
      </p:pic>
      <p:sp>
        <p:nvSpPr>
          <p:cNvPr id="2" name="Title 1"/>
          <p:cNvSpPr>
            <a:spLocks noGrp="1"/>
          </p:cNvSpPr>
          <p:nvPr>
            <p:ph type="title"/>
          </p:nvPr>
        </p:nvSpPr>
        <p:spPr>
          <a:xfrm>
            <a:off x="152400" y="1903617"/>
            <a:ext cx="8839200" cy="563562"/>
          </a:xfrm>
        </p:spPr>
        <p:txBody>
          <a:bodyPr>
            <a:noAutofit/>
          </a:bodyPr>
          <a:lstStyle/>
          <a:p>
            <a:r>
              <a:rPr lang="en-US" sz="3200" i="1" dirty="0"/>
              <a:t>With</a:t>
            </a:r>
            <a:r>
              <a:rPr lang="en-US" sz="3200" dirty="0"/>
              <a:t> Alpha-Beta Pruning…[</a:t>
            </a:r>
            <a:r>
              <a:rPr lang="en-US" sz="3200" i="1" dirty="0"/>
              <a:t>min I can get</a:t>
            </a:r>
            <a:r>
              <a:rPr lang="en-US" sz="3200" dirty="0"/>
              <a:t>, </a:t>
            </a:r>
            <a:r>
              <a:rPr lang="en-US" sz="3200" i="1" dirty="0"/>
              <a:t>max I can get</a:t>
            </a:r>
            <a:r>
              <a:rPr lang="en-US" sz="3200" dirty="0"/>
              <a:t>]</a:t>
            </a:r>
          </a:p>
        </p:txBody>
      </p:sp>
      <p:sp>
        <p:nvSpPr>
          <p:cNvPr id="3" name="Slide Number Placeholder 2"/>
          <p:cNvSpPr>
            <a:spLocks noGrp="1"/>
          </p:cNvSpPr>
          <p:nvPr>
            <p:ph type="sldNum" sz="quarter" idx="12"/>
          </p:nvPr>
        </p:nvSpPr>
        <p:spPr/>
        <p:txBody>
          <a:bodyPr/>
          <a:lstStyle/>
          <a:p>
            <a:fld id="{CEF8ADD8-F654-435D-BF88-36F59A17820E}" type="slidenum">
              <a:rPr lang="en-US" smtClean="0"/>
              <a:pPr/>
              <a:t>50</a:t>
            </a:fld>
            <a:endParaRPr lang="en-US"/>
          </a:p>
        </p:txBody>
      </p:sp>
      <p:sp>
        <p:nvSpPr>
          <p:cNvPr id="5" name="TextBox 4"/>
          <p:cNvSpPr txBox="1"/>
          <p:nvPr/>
        </p:nvSpPr>
        <p:spPr>
          <a:xfrm>
            <a:off x="3657600" y="6477000"/>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4009908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a:t>Search Summary</a:t>
            </a:r>
          </a:p>
        </p:txBody>
      </p:sp>
      <p:sp>
        <p:nvSpPr>
          <p:cNvPr id="4099" name="Rectangle 3"/>
          <p:cNvSpPr>
            <a:spLocks noGrp="1" noChangeArrowheads="1"/>
          </p:cNvSpPr>
          <p:nvPr>
            <p:ph type="body" idx="1"/>
          </p:nvPr>
        </p:nvSpPr>
        <p:spPr>
          <a:xfrm>
            <a:off x="942975" y="1295400"/>
            <a:ext cx="7258050" cy="5102423"/>
          </a:xfrm>
        </p:spPr>
        <p:txBody>
          <a:bodyPr>
            <a:noAutofit/>
          </a:bodyPr>
          <a:lstStyle/>
          <a:p>
            <a:pPr eaLnBrk="0" fontAlgn="base" hangingPunct="0">
              <a:lnSpc>
                <a:spcPct val="200000"/>
              </a:lnSpc>
              <a:spcAft>
                <a:spcPct val="0"/>
              </a:spcAft>
              <a:buClr>
                <a:schemeClr val="tx2"/>
              </a:buClr>
              <a:buSzPct val="75000"/>
              <a:defRPr/>
            </a:pPr>
            <a:r>
              <a:rPr lang="en-US" sz="2800" kern="0" dirty="0"/>
              <a:t>AI: </a:t>
            </a:r>
            <a:r>
              <a:rPr lang="en-US" sz="2800" b="1" kern="0" dirty="0"/>
              <a:t>scientific/empirical duality</a:t>
            </a:r>
          </a:p>
          <a:p>
            <a:pPr eaLnBrk="0" fontAlgn="base" hangingPunct="0">
              <a:lnSpc>
                <a:spcPct val="200000"/>
              </a:lnSpc>
              <a:spcAft>
                <a:spcPct val="0"/>
              </a:spcAft>
              <a:buClr>
                <a:schemeClr val="tx2"/>
              </a:buClr>
              <a:buSzPct val="75000"/>
              <a:defRPr/>
            </a:pPr>
            <a:r>
              <a:rPr lang="en-US" sz="2800" b="1" kern="0" dirty="0"/>
              <a:t>Greedy</a:t>
            </a:r>
            <a:r>
              <a:rPr lang="en-US" sz="2800" kern="0" dirty="0"/>
              <a:t> searching “powered by” </a:t>
            </a:r>
            <a:r>
              <a:rPr lang="en-US" sz="2800" b="1" kern="0" dirty="0"/>
              <a:t>local heuristics</a:t>
            </a:r>
          </a:p>
          <a:p>
            <a:pPr eaLnBrk="0" fontAlgn="base" hangingPunct="0">
              <a:lnSpc>
                <a:spcPct val="200000"/>
              </a:lnSpc>
              <a:spcAft>
                <a:spcPct val="0"/>
              </a:spcAft>
              <a:buClr>
                <a:schemeClr val="tx2"/>
              </a:buClr>
              <a:buSzPct val="75000"/>
              <a:defRPr/>
            </a:pPr>
            <a:r>
              <a:rPr lang="en-US" sz="2800" b="1" kern="0" dirty="0"/>
              <a:t>Constraint satisfaction </a:t>
            </a:r>
            <a:r>
              <a:rPr lang="en-US" sz="2800" kern="0" dirty="0"/>
              <a:t>“</a:t>
            </a:r>
            <a:r>
              <a:rPr lang="en-US" sz="2800" b="1" kern="0" dirty="0"/>
              <a:t>boxes</a:t>
            </a:r>
            <a:r>
              <a:rPr lang="en-US" sz="2800" kern="0" dirty="0"/>
              <a:t> solutions in”</a:t>
            </a:r>
          </a:p>
          <a:p>
            <a:pPr eaLnBrk="0" fontAlgn="base" hangingPunct="0">
              <a:lnSpc>
                <a:spcPct val="200000"/>
              </a:lnSpc>
              <a:spcAft>
                <a:spcPct val="0"/>
              </a:spcAft>
              <a:buClr>
                <a:schemeClr val="tx2"/>
              </a:buClr>
              <a:buSzPct val="75000"/>
              <a:defRPr/>
            </a:pPr>
            <a:r>
              <a:rPr lang="en-US" sz="2800" b="1" kern="0" dirty="0"/>
              <a:t>A*</a:t>
            </a:r>
            <a:r>
              <a:rPr lang="en-US" sz="2800" kern="0" dirty="0"/>
              <a:t> tree/graph search relies on </a:t>
            </a:r>
            <a:r>
              <a:rPr lang="en-US" sz="2800" b="1" kern="0" dirty="0"/>
              <a:t>optimistic heuristic</a:t>
            </a:r>
          </a:p>
          <a:p>
            <a:pPr eaLnBrk="0" fontAlgn="base" hangingPunct="0">
              <a:lnSpc>
                <a:spcPct val="200000"/>
              </a:lnSpc>
              <a:spcAft>
                <a:spcPct val="0"/>
              </a:spcAft>
              <a:buClr>
                <a:schemeClr val="tx2"/>
              </a:buClr>
              <a:buSzPct val="75000"/>
              <a:defRPr/>
            </a:pPr>
            <a:r>
              <a:rPr lang="en-US" sz="2800" b="1" kern="0" dirty="0"/>
              <a:t>Adversarial</a:t>
            </a:r>
            <a:r>
              <a:rPr lang="en-US" sz="2800" kern="0" dirty="0"/>
              <a:t> searches can possibly be </a:t>
            </a:r>
            <a:r>
              <a:rPr lang="en-US" sz="2800" b="1" kern="0" dirty="0"/>
              <a:t>pruned</a:t>
            </a:r>
          </a:p>
        </p:txBody>
      </p:sp>
      <p:sp>
        <p:nvSpPr>
          <p:cNvPr id="7" name="Slide Number Placeholder 5"/>
          <p:cNvSpPr>
            <a:spLocks noGrp="1"/>
          </p:cNvSpPr>
          <p:nvPr>
            <p:ph type="sldNum" sz="quarter" idx="12"/>
          </p:nvPr>
        </p:nvSpPr>
        <p:spPr>
          <a:xfrm>
            <a:off x="6553200" y="6477000"/>
            <a:ext cx="2133600" cy="244475"/>
          </a:xfrm>
        </p:spPr>
        <p:txBody>
          <a:bodyPr/>
          <a:lstStyle/>
          <a:p>
            <a:fld id="{CEF8ADD8-F654-435D-BF88-36F59A17820E}" type="slidenum">
              <a:rPr lang="en-US" smtClean="0"/>
              <a:pPr/>
              <a:t>51</a:t>
            </a:fld>
            <a:endParaRPr lang="en-US" dirty="0"/>
          </a:p>
        </p:txBody>
      </p:sp>
    </p:spTree>
    <p:extLst>
      <p:ext uri="{BB962C8B-B14F-4D97-AF65-F5344CB8AC3E}">
        <p14:creationId xmlns:p14="http://schemas.microsoft.com/office/powerpoint/2010/main" val="127995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9708" y="658052"/>
            <a:ext cx="8077200" cy="6001643"/>
          </a:xfrm>
          <a:prstGeom prst="rect">
            <a:avLst/>
          </a:prstGeom>
          <a:noFill/>
        </p:spPr>
        <p:txBody>
          <a:bodyPr wrap="square" rtlCol="0">
            <a:spAutoFit/>
          </a:bodyPr>
          <a:lstStyle/>
          <a:p>
            <a:r>
              <a:rPr lang="en-US" sz="2400" dirty="0">
                <a:solidFill>
                  <a:srgbClr val="3F7F5F"/>
                </a:solidFill>
                <a:latin typeface="Arial Narrow" pitchFamily="34" charset="0"/>
              </a:rPr>
              <a:t>/*</a:t>
            </a:r>
          </a:p>
          <a:p>
            <a:r>
              <a:rPr lang="en-US" sz="2400" dirty="0">
                <a:solidFill>
                  <a:srgbClr val="3F7F5F"/>
                </a:solidFill>
                <a:latin typeface="Arial Narrow" pitchFamily="34" charset="0"/>
              </a:rPr>
              <a:t> * Preconditions: (1) this (agent) has state </a:t>
            </a:r>
            <a:r>
              <a:rPr lang="en-US" sz="2400" dirty="0" err="1">
                <a:solidFill>
                  <a:srgbClr val="3F7F5F"/>
                </a:solidFill>
                <a:latin typeface="Arial Narrow" pitchFamily="34" charset="0"/>
              </a:rPr>
              <a:t>theState</a:t>
            </a:r>
            <a:r>
              <a:rPr lang="en-US" sz="2400" dirty="0">
                <a:solidFill>
                  <a:srgbClr val="3F7F5F"/>
                </a:solidFill>
                <a:latin typeface="Arial Narrow" pitchFamily="34" charset="0"/>
              </a:rPr>
              <a:t> (2) </a:t>
            </a:r>
            <a:r>
              <a:rPr lang="en-US" sz="2400" dirty="0" err="1">
                <a:solidFill>
                  <a:srgbClr val="3F7F5F"/>
                </a:solidFill>
                <a:latin typeface="Arial Narrow" pitchFamily="34" charset="0"/>
              </a:rPr>
              <a:t>aPercept</a:t>
            </a:r>
            <a:r>
              <a:rPr lang="en-US" sz="2400" dirty="0">
                <a:solidFill>
                  <a:srgbClr val="3F7F5F"/>
                </a:solidFill>
                <a:latin typeface="Arial Narrow" pitchFamily="34" charset="0"/>
              </a:rPr>
              <a:t>!=null </a:t>
            </a:r>
          </a:p>
          <a:p>
            <a:r>
              <a:rPr lang="en-US" sz="2400" dirty="0">
                <a:solidFill>
                  <a:srgbClr val="3F7F5F"/>
                </a:solidFill>
                <a:latin typeface="Arial Narrow" pitchFamily="34" charset="0"/>
              </a:rPr>
              <a:t> * Postcondition: Appropriate actions were taken</a:t>
            </a:r>
          </a:p>
          <a:p>
            <a:r>
              <a:rPr lang="en-US" sz="2400" dirty="0">
                <a:solidFill>
                  <a:srgbClr val="3F7F5F"/>
                </a:solidFill>
                <a:latin typeface="Arial Narrow" pitchFamily="34" charset="0"/>
              </a:rPr>
              <a:t> */</a:t>
            </a:r>
          </a:p>
          <a:p>
            <a:r>
              <a:rPr lang="en-US" sz="2400" u="sng" dirty="0">
                <a:solidFill>
                  <a:srgbClr val="3F7F5F"/>
                </a:solidFill>
                <a:latin typeface="Arial Narrow" pitchFamily="34" charset="0"/>
              </a:rPr>
              <a:t>//Outcome 1: </a:t>
            </a:r>
            <a:r>
              <a:rPr lang="en-US" sz="2400" u="sng" dirty="0" err="1">
                <a:solidFill>
                  <a:srgbClr val="3F7F5F"/>
                </a:solidFill>
                <a:latin typeface="Arial Narrow" pitchFamily="34" charset="0"/>
              </a:rPr>
              <a:t>theS</a:t>
            </a:r>
            <a:r>
              <a:rPr lang="en-US" sz="2400" i="1" u="sng" dirty="0" err="1">
                <a:solidFill>
                  <a:srgbClr val="3F7F5F"/>
                </a:solidFill>
                <a:latin typeface="Arial Narrow" pitchFamily="34" charset="0"/>
              </a:rPr>
              <a:t>tate</a:t>
            </a:r>
            <a:r>
              <a:rPr lang="en-US" sz="2400" u="sng" dirty="0">
                <a:solidFill>
                  <a:srgbClr val="3F7F5F"/>
                </a:solidFill>
                <a:latin typeface="Arial Narrow" pitchFamily="34" charset="0"/>
              </a:rPr>
              <a:t> known</a:t>
            </a:r>
          </a:p>
          <a:p>
            <a:r>
              <a:rPr lang="en-US" sz="2400" dirty="0" err="1">
                <a:latin typeface="Arial Narrow" pitchFamily="34" charset="0"/>
              </a:rPr>
              <a:t>theState</a:t>
            </a:r>
            <a:r>
              <a:rPr lang="en-US" sz="2400" dirty="0">
                <a:latin typeface="Arial Narrow" pitchFamily="34" charset="0"/>
              </a:rPr>
              <a:t> = </a:t>
            </a:r>
            <a:r>
              <a:rPr lang="en-US" sz="2400" dirty="0" err="1">
                <a:latin typeface="Arial Narrow" pitchFamily="34" charset="0"/>
              </a:rPr>
              <a:t>updateState</a:t>
            </a:r>
            <a:r>
              <a:rPr lang="en-US" sz="2400" dirty="0">
                <a:latin typeface="Arial Narrow" pitchFamily="34" charset="0"/>
              </a:rPr>
              <a:t>(</a:t>
            </a:r>
            <a:r>
              <a:rPr lang="en-US" sz="2400" dirty="0" err="1">
                <a:latin typeface="Arial Narrow" pitchFamily="34" charset="0"/>
              </a:rPr>
              <a:t>theState</a:t>
            </a:r>
            <a:r>
              <a:rPr lang="en-US" sz="2400" dirty="0">
                <a:latin typeface="Arial Narrow" pitchFamily="34" charset="0"/>
              </a:rPr>
              <a:t>, </a:t>
            </a:r>
            <a:r>
              <a:rPr lang="en-US" sz="2400" dirty="0" err="1">
                <a:latin typeface="Arial Narrow" pitchFamily="34" charset="0"/>
              </a:rPr>
              <a:t>aPercept</a:t>
            </a:r>
            <a:r>
              <a:rPr lang="en-US" sz="2400" dirty="0">
                <a:latin typeface="Arial Narrow" pitchFamily="34" charset="0"/>
              </a:rPr>
              <a:t>);</a:t>
            </a:r>
          </a:p>
          <a:p>
            <a:endParaRPr lang="en-US" sz="2400" dirty="0">
              <a:latin typeface="Arial Narrow" pitchFamily="34" charset="0"/>
            </a:endParaRPr>
          </a:p>
          <a:p>
            <a:r>
              <a:rPr lang="en-US" sz="2400" u="sng" dirty="0">
                <a:solidFill>
                  <a:srgbClr val="3F7F5F"/>
                </a:solidFill>
                <a:latin typeface="Arial Narrow" pitchFamily="34" charset="0"/>
              </a:rPr>
              <a:t>//O2: </a:t>
            </a:r>
            <a:r>
              <a:rPr lang="en-US" sz="2400" u="sng" dirty="0" err="1">
                <a:solidFill>
                  <a:srgbClr val="3F7F5F"/>
                </a:solidFill>
                <a:latin typeface="Arial Narrow" pitchFamily="34" charset="0"/>
              </a:rPr>
              <a:t>actionSeq</a:t>
            </a:r>
            <a:r>
              <a:rPr lang="en-US" sz="2400" u="sng" dirty="0">
                <a:solidFill>
                  <a:srgbClr val="3F7F5F"/>
                </a:solidFill>
                <a:latin typeface="Arial Narrow" pitchFamily="34" charset="0"/>
              </a:rPr>
              <a:t> is the sequence of actions that accomplish </a:t>
            </a:r>
            <a:r>
              <a:rPr lang="en-US" sz="2400" u="sng" dirty="0" err="1">
                <a:solidFill>
                  <a:srgbClr val="3F7F5F"/>
                </a:solidFill>
                <a:latin typeface="Arial Narrow" pitchFamily="34" charset="0"/>
              </a:rPr>
              <a:t>agentGoal</a:t>
            </a:r>
            <a:endParaRPr lang="en-US" sz="2400" u="sng" dirty="0">
              <a:solidFill>
                <a:srgbClr val="3F7F5F"/>
              </a:solidFill>
              <a:latin typeface="Arial Narrow" pitchFamily="34" charset="0"/>
            </a:endParaRPr>
          </a:p>
          <a:p>
            <a:r>
              <a:rPr lang="en-US" sz="2400" b="1" dirty="0">
                <a:latin typeface="Arial Narrow" pitchFamily="34" charset="0"/>
              </a:rPr>
              <a:t>if</a:t>
            </a:r>
            <a:r>
              <a:rPr lang="en-US" sz="2400" dirty="0">
                <a:latin typeface="Arial Narrow" pitchFamily="34" charset="0"/>
              </a:rPr>
              <a:t>(</a:t>
            </a:r>
            <a:r>
              <a:rPr lang="en-US" sz="2400" dirty="0" err="1">
                <a:latin typeface="Arial Narrow" pitchFamily="34" charset="0"/>
              </a:rPr>
              <a:t>actionSeq</a:t>
            </a:r>
            <a:r>
              <a:rPr lang="en-US" sz="2400" dirty="0">
                <a:latin typeface="Arial Narrow" pitchFamily="34" charset="0"/>
              </a:rPr>
              <a:t> empty){</a:t>
            </a:r>
          </a:p>
          <a:p>
            <a:r>
              <a:rPr lang="en-US" sz="2400" dirty="0">
                <a:latin typeface="Arial Narrow" pitchFamily="34" charset="0"/>
              </a:rPr>
              <a:t>	</a:t>
            </a:r>
            <a:r>
              <a:rPr lang="en-US" sz="2400" dirty="0" err="1">
                <a:latin typeface="Arial Narrow" pitchFamily="34" charset="0"/>
              </a:rPr>
              <a:t>agentGoal</a:t>
            </a:r>
            <a:r>
              <a:rPr lang="en-US" sz="2400" dirty="0">
                <a:latin typeface="Arial Narrow" pitchFamily="34" charset="0"/>
              </a:rPr>
              <a:t> = </a:t>
            </a:r>
            <a:r>
              <a:rPr lang="en-US" sz="2400" dirty="0" err="1">
                <a:latin typeface="Arial Narrow" pitchFamily="34" charset="0"/>
              </a:rPr>
              <a:t>formGoal</a:t>
            </a:r>
            <a:r>
              <a:rPr lang="en-US" sz="2400" dirty="0">
                <a:latin typeface="Arial Narrow" pitchFamily="34" charset="0"/>
              </a:rPr>
              <a:t>(</a:t>
            </a:r>
            <a:r>
              <a:rPr lang="en-US" sz="2400" dirty="0" err="1">
                <a:latin typeface="Arial Narrow" pitchFamily="34" charset="0"/>
              </a:rPr>
              <a:t>goalState</a:t>
            </a:r>
            <a:r>
              <a:rPr lang="en-US" sz="2400" dirty="0">
                <a:latin typeface="Arial Narrow" pitchFamily="34" charset="0"/>
              </a:rPr>
              <a:t>);</a:t>
            </a:r>
          </a:p>
          <a:p>
            <a:r>
              <a:rPr lang="en-US" sz="2400" dirty="0">
                <a:latin typeface="Arial Narrow" pitchFamily="34" charset="0"/>
              </a:rPr>
              <a:t>	problem = </a:t>
            </a:r>
            <a:r>
              <a:rPr lang="en-US" sz="2400" dirty="0" err="1">
                <a:latin typeface="Arial Narrow" pitchFamily="34" charset="0"/>
              </a:rPr>
              <a:t>formProb</a:t>
            </a:r>
            <a:r>
              <a:rPr lang="en-US" sz="2400" dirty="0">
                <a:latin typeface="Arial Narrow" pitchFamily="34" charset="0"/>
              </a:rPr>
              <a:t>(</a:t>
            </a:r>
            <a:r>
              <a:rPr lang="en-US" sz="2400" dirty="0" err="1">
                <a:latin typeface="Arial Narrow" pitchFamily="34" charset="0"/>
              </a:rPr>
              <a:t>theState</a:t>
            </a:r>
            <a:r>
              <a:rPr lang="en-US" sz="2400" dirty="0">
                <a:latin typeface="Arial Narrow" pitchFamily="34" charset="0"/>
              </a:rPr>
              <a:t>, </a:t>
            </a:r>
            <a:r>
              <a:rPr lang="en-US" sz="2400" dirty="0" err="1">
                <a:latin typeface="Arial Narrow" pitchFamily="34" charset="0"/>
              </a:rPr>
              <a:t>agentGoal</a:t>
            </a:r>
            <a:r>
              <a:rPr lang="en-US" sz="2400" dirty="0">
                <a:latin typeface="Arial Narrow" pitchFamily="34" charset="0"/>
              </a:rPr>
              <a:t>);  </a:t>
            </a:r>
            <a:r>
              <a:rPr lang="en-US" sz="2400" dirty="0">
                <a:solidFill>
                  <a:srgbClr val="3F7F5F"/>
                </a:solidFill>
                <a:latin typeface="Arial Narrow" pitchFamily="34" charset="0"/>
              </a:rPr>
              <a:t>// as in “obstacle” </a:t>
            </a:r>
            <a:endParaRPr lang="en-US" sz="2400" dirty="0">
              <a:latin typeface="Arial Narrow" pitchFamily="34" charset="0"/>
            </a:endParaRPr>
          </a:p>
          <a:p>
            <a:r>
              <a:rPr lang="en-US" sz="2400" dirty="0">
                <a:latin typeface="Arial Narrow" pitchFamily="34" charset="0"/>
              </a:rPr>
              <a:t>	</a:t>
            </a:r>
            <a:r>
              <a:rPr lang="en-US" sz="2400" dirty="0" err="1">
                <a:latin typeface="Arial Narrow" pitchFamily="34" charset="0"/>
              </a:rPr>
              <a:t>actionSeqG</a:t>
            </a:r>
            <a:r>
              <a:rPr lang="en-US" sz="2400" dirty="0">
                <a:latin typeface="Arial Narrow" pitchFamily="34" charset="0"/>
              </a:rPr>
              <a:t> = </a:t>
            </a:r>
            <a:r>
              <a:rPr lang="en-US" sz="2400" dirty="0">
                <a:solidFill>
                  <a:srgbClr val="FF0000"/>
                </a:solidFill>
                <a:latin typeface="Arial Narrow" pitchFamily="34" charset="0"/>
              </a:rPr>
              <a:t>search</a:t>
            </a:r>
            <a:r>
              <a:rPr lang="en-US" sz="2400" dirty="0">
                <a:latin typeface="Arial Narrow" pitchFamily="34" charset="0"/>
              </a:rPr>
              <a:t>(problem);}  </a:t>
            </a:r>
            <a:r>
              <a:rPr lang="en-US" sz="2400" dirty="0">
                <a:solidFill>
                  <a:srgbClr val="3F7F5F"/>
                </a:solidFill>
                <a:latin typeface="Arial Narrow" pitchFamily="34" charset="0"/>
              </a:rPr>
              <a:t>// ignore failure for now</a:t>
            </a:r>
          </a:p>
          <a:p>
            <a:endParaRPr lang="en-US" sz="2400" dirty="0">
              <a:latin typeface="Arial Narrow" pitchFamily="34" charset="0"/>
            </a:endParaRPr>
          </a:p>
          <a:p>
            <a:r>
              <a:rPr lang="en-US" sz="2400" u="sng" dirty="0">
                <a:solidFill>
                  <a:srgbClr val="3F7F5F"/>
                </a:solidFill>
                <a:latin typeface="Arial Narrow" pitchFamily="34" charset="0"/>
              </a:rPr>
              <a:t>//O3 = Postcondition</a:t>
            </a:r>
          </a:p>
          <a:p>
            <a:r>
              <a:rPr lang="en-US" sz="2400" dirty="0" err="1">
                <a:latin typeface="Arial Narrow" pitchFamily="34" charset="0"/>
              </a:rPr>
              <a:t>actionSeq</a:t>
            </a:r>
            <a:r>
              <a:rPr lang="en-US" sz="2400" dirty="0">
                <a:latin typeface="Arial Narrow" pitchFamily="34" charset="0"/>
              </a:rPr>
              <a:t> = </a:t>
            </a:r>
            <a:r>
              <a:rPr lang="en-US" sz="2400" dirty="0" err="1">
                <a:latin typeface="Arial Narrow" pitchFamily="34" charset="0"/>
              </a:rPr>
              <a:t>removeFirst</a:t>
            </a:r>
            <a:r>
              <a:rPr lang="en-US" sz="2400" dirty="0">
                <a:latin typeface="Arial Narrow" pitchFamily="34" charset="0"/>
              </a:rPr>
              <a:t>(</a:t>
            </a:r>
            <a:r>
              <a:rPr lang="en-US" sz="2400" dirty="0" err="1">
                <a:latin typeface="Arial Narrow" pitchFamily="34" charset="0"/>
              </a:rPr>
              <a:t>actionSeq</a:t>
            </a:r>
            <a:r>
              <a:rPr lang="en-US" sz="2400" dirty="0">
                <a:latin typeface="Arial Narrow" pitchFamily="34" charset="0"/>
              </a:rPr>
              <a:t>);</a:t>
            </a:r>
          </a:p>
          <a:p>
            <a:r>
              <a:rPr lang="en-US" sz="2400" dirty="0">
                <a:latin typeface="Arial Narrow" pitchFamily="34" charset="0"/>
              </a:rPr>
              <a:t>execute( …(</a:t>
            </a:r>
            <a:r>
              <a:rPr lang="en-US" sz="2400" dirty="0" err="1">
                <a:latin typeface="Arial Narrow" pitchFamily="34" charset="0"/>
              </a:rPr>
              <a:t>actionSeq</a:t>
            </a:r>
            <a:r>
              <a:rPr lang="en-US" sz="2400" dirty="0">
                <a:latin typeface="Arial Narrow" pitchFamily="34" charset="0"/>
              </a:rPr>
              <a:t>) );</a:t>
            </a:r>
          </a:p>
        </p:txBody>
      </p:sp>
      <p:sp>
        <p:nvSpPr>
          <p:cNvPr id="5" name="Title 4"/>
          <p:cNvSpPr>
            <a:spLocks noGrp="1"/>
          </p:cNvSpPr>
          <p:nvPr>
            <p:ph type="title"/>
          </p:nvPr>
        </p:nvSpPr>
        <p:spPr>
          <a:xfrm>
            <a:off x="685800" y="13950"/>
            <a:ext cx="8429708" cy="644102"/>
          </a:xfrm>
        </p:spPr>
        <p:txBody>
          <a:bodyPr>
            <a:noAutofit/>
          </a:bodyPr>
          <a:lstStyle/>
          <a:p>
            <a:pPr algn="l"/>
            <a:r>
              <a:rPr lang="en-US" sz="2800" dirty="0"/>
              <a:t>simple-problem-solving-agent (Perception </a:t>
            </a:r>
            <a:r>
              <a:rPr lang="en-US" sz="2800" dirty="0" err="1"/>
              <a:t>aPercept</a:t>
            </a:r>
            <a:r>
              <a:rPr lang="en-US" sz="2800" dirty="0"/>
              <a:t>){</a:t>
            </a:r>
          </a:p>
        </p:txBody>
      </p:sp>
      <p:sp>
        <p:nvSpPr>
          <p:cNvPr id="4" name="Slide Number Placeholder 3"/>
          <p:cNvSpPr>
            <a:spLocks noGrp="1"/>
          </p:cNvSpPr>
          <p:nvPr>
            <p:ph type="sldNum" sz="quarter" idx="12"/>
          </p:nvPr>
        </p:nvSpPr>
        <p:spPr/>
        <p:txBody>
          <a:bodyPr/>
          <a:lstStyle/>
          <a:p>
            <a:fld id="{CEF8ADD8-F654-435D-BF88-36F59A17820E}" type="slidenum">
              <a:rPr lang="en-US" smtClean="0"/>
              <a:pPr/>
              <a:t>6</a:t>
            </a:fld>
            <a:endParaRPr lang="en-US"/>
          </a:p>
        </p:txBody>
      </p:sp>
      <p:sp>
        <p:nvSpPr>
          <p:cNvPr id="7" name="TextBox 6"/>
          <p:cNvSpPr txBox="1"/>
          <p:nvPr/>
        </p:nvSpPr>
        <p:spPr>
          <a:xfrm>
            <a:off x="6324600" y="6476999"/>
            <a:ext cx="1981200" cy="276999"/>
          </a:xfrm>
          <a:prstGeom prst="rect">
            <a:avLst/>
          </a:prstGeom>
          <a:noFill/>
        </p:spPr>
        <p:txBody>
          <a:bodyPr wrap="square" rtlCol="0">
            <a:spAutoFit/>
          </a:bodyPr>
          <a:lstStyle/>
          <a:p>
            <a:pPr algn="r"/>
            <a:r>
              <a:rPr lang="en-US" sz="1200" dirty="0">
                <a:latin typeface="Arial Narrow" pitchFamily="34" charset="0"/>
              </a:rPr>
              <a:t>Based on: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r>
              <a:rPr lang="en-US" sz="1200" dirty="0">
                <a:latin typeface="Arial Narrow" pitchFamily="34" charset="0"/>
              </a:rPr>
              <a:t> p67</a:t>
            </a:r>
          </a:p>
        </p:txBody>
      </p:sp>
    </p:spTree>
    <p:extLst>
      <p:ext uri="{BB962C8B-B14F-4D97-AF65-F5344CB8AC3E}">
        <p14:creationId xmlns:p14="http://schemas.microsoft.com/office/powerpoint/2010/main" val="183217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i="1" dirty="0"/>
              <a:t>Classification</a:t>
            </a:r>
            <a:r>
              <a:rPr lang="en-US" dirty="0"/>
              <a:t> Example </a:t>
            </a:r>
            <a:r>
              <a:rPr lang="en-US" i="1" dirty="0"/>
              <a:t>1/2</a:t>
            </a:r>
          </a:p>
        </p:txBody>
      </p:sp>
      <p:sp>
        <p:nvSpPr>
          <p:cNvPr id="4" name="Slide Number Placeholder 3"/>
          <p:cNvSpPr>
            <a:spLocks noGrp="1"/>
          </p:cNvSpPr>
          <p:nvPr>
            <p:ph type="sldNum" sz="quarter" idx="12"/>
          </p:nvPr>
        </p:nvSpPr>
        <p:spPr/>
        <p:txBody>
          <a:bodyPr/>
          <a:lstStyle/>
          <a:p>
            <a:fld id="{CEF8ADD8-F654-435D-BF88-36F59A17820E}" type="slidenum">
              <a:rPr lang="en-US" smtClean="0"/>
              <a:pPr/>
              <a:t>7</a:t>
            </a:fld>
            <a:endParaRPr lang="en-US"/>
          </a:p>
        </p:txBody>
      </p:sp>
      <p:sp>
        <p:nvSpPr>
          <p:cNvPr id="6" name="TextBox 5"/>
          <p:cNvSpPr txBox="1"/>
          <p:nvPr/>
        </p:nvSpPr>
        <p:spPr>
          <a:xfrm>
            <a:off x="838200" y="1456997"/>
            <a:ext cx="8153400" cy="3970318"/>
          </a:xfrm>
          <a:prstGeom prst="rect">
            <a:avLst/>
          </a:prstGeom>
          <a:noFill/>
        </p:spPr>
        <p:txBody>
          <a:bodyPr wrap="square" rtlCol="0">
            <a:spAutoFit/>
          </a:bodyPr>
          <a:lstStyle/>
          <a:p>
            <a:r>
              <a:rPr lang="en-US" sz="2800" dirty="0" err="1">
                <a:solidFill>
                  <a:srgbClr val="3F7F5F"/>
                </a:solidFill>
                <a:latin typeface="Arial Narrow" pitchFamily="34" charset="0"/>
              </a:rPr>
              <a:t>aPerception</a:t>
            </a:r>
            <a:r>
              <a:rPr lang="en-US" sz="2800" dirty="0">
                <a:solidFill>
                  <a:srgbClr val="3F7F5F"/>
                </a:solidFill>
                <a:latin typeface="Arial Narrow" pitchFamily="34" charset="0"/>
              </a:rPr>
              <a:t>: file encountered (or given)</a:t>
            </a:r>
          </a:p>
          <a:p>
            <a:r>
              <a:rPr lang="en-US" sz="2800" dirty="0">
                <a:solidFill>
                  <a:srgbClr val="3F7F5F"/>
                </a:solidFill>
                <a:latin typeface="Arial Narrow" pitchFamily="34" charset="0"/>
              </a:rPr>
              <a:t>Constraint: actions are EXAMINE, CLASSIFY, and EXTRACT</a:t>
            </a:r>
          </a:p>
          <a:p>
            <a:r>
              <a:rPr lang="en-US" sz="2800" dirty="0">
                <a:solidFill>
                  <a:srgbClr val="3F7F5F"/>
                </a:solidFill>
                <a:latin typeface="Arial Narrow" pitchFamily="34" charset="0"/>
              </a:rPr>
              <a:t>Postcondition: Appropriate actions executed</a:t>
            </a:r>
          </a:p>
          <a:p>
            <a:endParaRPr lang="en-US" sz="2800" dirty="0">
              <a:solidFill>
                <a:srgbClr val="3F7F5F"/>
              </a:solidFill>
              <a:latin typeface="Arial Narrow" pitchFamily="34" charset="0"/>
            </a:endParaRPr>
          </a:p>
          <a:p>
            <a:r>
              <a:rPr lang="en-US" sz="2800" dirty="0" err="1">
                <a:latin typeface="Arial Narrow" pitchFamily="34" charset="0"/>
              </a:rPr>
              <a:t>theState</a:t>
            </a:r>
            <a:r>
              <a:rPr lang="en-US" sz="2800" dirty="0">
                <a:latin typeface="Arial Narrow" pitchFamily="34" charset="0"/>
              </a:rPr>
              <a:t> == …</a:t>
            </a:r>
          </a:p>
          <a:p>
            <a:endParaRPr lang="en-US" sz="2800" dirty="0">
              <a:latin typeface="Arial Narrow" pitchFamily="34" charset="0"/>
            </a:endParaRPr>
          </a:p>
          <a:p>
            <a:r>
              <a:rPr lang="en-US" sz="2800" dirty="0" err="1">
                <a:latin typeface="Arial Narrow" pitchFamily="34" charset="0"/>
              </a:rPr>
              <a:t>actionSeq</a:t>
            </a:r>
            <a:r>
              <a:rPr lang="en-US" sz="2800" dirty="0">
                <a:latin typeface="Arial Narrow" pitchFamily="34" charset="0"/>
              </a:rPr>
              <a:t> == {…}</a:t>
            </a:r>
          </a:p>
          <a:p>
            <a:endParaRPr lang="en-US" sz="2800" dirty="0">
              <a:latin typeface="Arial Narrow" pitchFamily="34" charset="0"/>
            </a:endParaRPr>
          </a:p>
          <a:p>
            <a:r>
              <a:rPr lang="en-US" sz="2800" dirty="0" err="1">
                <a:latin typeface="Arial Narrow" pitchFamily="34" charset="0"/>
              </a:rPr>
              <a:t>agentGoal</a:t>
            </a:r>
            <a:r>
              <a:rPr lang="en-US" sz="2800" dirty="0">
                <a:latin typeface="Arial Narrow" pitchFamily="34" charset="0"/>
              </a:rPr>
              <a:t> == …</a:t>
            </a:r>
          </a:p>
        </p:txBody>
      </p:sp>
    </p:spTree>
    <p:extLst>
      <p:ext uri="{BB962C8B-B14F-4D97-AF65-F5344CB8AC3E}">
        <p14:creationId xmlns:p14="http://schemas.microsoft.com/office/powerpoint/2010/main" val="280483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i="1" dirty="0"/>
              <a:t>Classification</a:t>
            </a:r>
            <a:r>
              <a:rPr lang="en-US" dirty="0"/>
              <a:t> Example </a:t>
            </a:r>
            <a:r>
              <a:rPr lang="en-US" i="1" dirty="0"/>
              <a:t>2/2</a:t>
            </a:r>
          </a:p>
        </p:txBody>
      </p:sp>
      <p:sp>
        <p:nvSpPr>
          <p:cNvPr id="4" name="Slide Number Placeholder 3"/>
          <p:cNvSpPr>
            <a:spLocks noGrp="1"/>
          </p:cNvSpPr>
          <p:nvPr>
            <p:ph type="sldNum" sz="quarter" idx="12"/>
          </p:nvPr>
        </p:nvSpPr>
        <p:spPr/>
        <p:txBody>
          <a:bodyPr/>
          <a:lstStyle/>
          <a:p>
            <a:fld id="{CEF8ADD8-F654-435D-BF88-36F59A17820E}" type="slidenum">
              <a:rPr lang="en-US" smtClean="0"/>
              <a:pPr/>
              <a:t>8</a:t>
            </a:fld>
            <a:endParaRPr lang="en-US"/>
          </a:p>
        </p:txBody>
      </p:sp>
      <p:sp>
        <p:nvSpPr>
          <p:cNvPr id="6" name="TextBox 5"/>
          <p:cNvSpPr txBox="1"/>
          <p:nvPr/>
        </p:nvSpPr>
        <p:spPr>
          <a:xfrm>
            <a:off x="495300" y="1456997"/>
            <a:ext cx="8153400" cy="3539430"/>
          </a:xfrm>
          <a:prstGeom prst="rect">
            <a:avLst/>
          </a:prstGeom>
          <a:noFill/>
        </p:spPr>
        <p:txBody>
          <a:bodyPr wrap="square" rtlCol="0">
            <a:spAutoFit/>
          </a:bodyPr>
          <a:lstStyle/>
          <a:p>
            <a:r>
              <a:rPr lang="en-US" sz="2800" dirty="0" err="1">
                <a:solidFill>
                  <a:srgbClr val="3F7F5F"/>
                </a:solidFill>
                <a:latin typeface="Arial Narrow" pitchFamily="34" charset="0"/>
              </a:rPr>
              <a:t>aPerception</a:t>
            </a:r>
            <a:r>
              <a:rPr lang="en-US" sz="2800" dirty="0">
                <a:solidFill>
                  <a:srgbClr val="3F7F5F"/>
                </a:solidFill>
                <a:latin typeface="Arial Narrow" pitchFamily="34" charset="0"/>
              </a:rPr>
              <a:t>: file </a:t>
            </a:r>
            <a:r>
              <a:rPr lang="en-US" sz="2800" dirty="0" err="1">
                <a:solidFill>
                  <a:srgbClr val="3F7F5F"/>
                </a:solidFill>
                <a:latin typeface="Arial Narrow" pitchFamily="34" charset="0"/>
              </a:rPr>
              <a:t>encoutered</a:t>
            </a:r>
            <a:r>
              <a:rPr lang="en-US" sz="2800" dirty="0">
                <a:solidFill>
                  <a:srgbClr val="3F7F5F"/>
                </a:solidFill>
                <a:latin typeface="Arial Narrow" pitchFamily="34" charset="0"/>
              </a:rPr>
              <a:t> (or given)</a:t>
            </a:r>
          </a:p>
          <a:p>
            <a:r>
              <a:rPr lang="en-US" sz="2800" dirty="0">
                <a:solidFill>
                  <a:srgbClr val="3F7F5F"/>
                </a:solidFill>
                <a:latin typeface="Arial Narrow" pitchFamily="34" charset="0"/>
              </a:rPr>
              <a:t>Postcondition: Appropriate actions executed</a:t>
            </a:r>
          </a:p>
          <a:p>
            <a:endParaRPr lang="en-US" sz="2800" dirty="0">
              <a:solidFill>
                <a:srgbClr val="3F7F5F"/>
              </a:solidFill>
              <a:latin typeface="Arial Narrow" pitchFamily="34" charset="0"/>
            </a:endParaRPr>
          </a:p>
          <a:p>
            <a:r>
              <a:rPr lang="en-US" sz="2800" dirty="0" err="1">
                <a:latin typeface="Arial Narrow" pitchFamily="34" charset="0"/>
              </a:rPr>
              <a:t>theState</a:t>
            </a:r>
            <a:r>
              <a:rPr lang="en-US" sz="2800" dirty="0">
                <a:latin typeface="Arial Narrow" pitchFamily="34" charset="0"/>
              </a:rPr>
              <a:t> == EXAMINING  (or CLASSIFYING, EXTRACTING)</a:t>
            </a:r>
          </a:p>
          <a:p>
            <a:endParaRPr lang="en-US" sz="2800" dirty="0">
              <a:latin typeface="Arial Narrow" pitchFamily="34" charset="0"/>
            </a:endParaRPr>
          </a:p>
          <a:p>
            <a:r>
              <a:rPr lang="en-US" sz="2800" dirty="0" err="1">
                <a:latin typeface="Arial Narrow" pitchFamily="34" charset="0"/>
              </a:rPr>
              <a:t>actionSeq</a:t>
            </a:r>
            <a:r>
              <a:rPr lang="en-US" sz="2800" dirty="0">
                <a:latin typeface="Arial Narrow" pitchFamily="34" charset="0"/>
              </a:rPr>
              <a:t> == {CLASSIFY X, EXAMINE X, EXTRACT X}</a:t>
            </a:r>
          </a:p>
          <a:p>
            <a:endParaRPr lang="en-US" sz="2800" dirty="0">
              <a:latin typeface="Arial Narrow" pitchFamily="34" charset="0"/>
            </a:endParaRPr>
          </a:p>
          <a:p>
            <a:r>
              <a:rPr lang="en-US" sz="2800" dirty="0" err="1">
                <a:latin typeface="Arial Narrow" pitchFamily="34" charset="0"/>
              </a:rPr>
              <a:t>agentGoal</a:t>
            </a:r>
            <a:r>
              <a:rPr lang="en-US" sz="2800" dirty="0">
                <a:latin typeface="Arial Narrow" pitchFamily="34" charset="0"/>
              </a:rPr>
              <a:t> == A COMPLETE CLASSIFICATION</a:t>
            </a:r>
          </a:p>
        </p:txBody>
      </p:sp>
    </p:spTree>
    <p:extLst>
      <p:ext uri="{BB962C8B-B14F-4D97-AF65-F5344CB8AC3E}">
        <p14:creationId xmlns:p14="http://schemas.microsoft.com/office/powerpoint/2010/main" val="137553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Search</a:t>
            </a:r>
          </a:p>
        </p:txBody>
      </p:sp>
      <p:sp>
        <p:nvSpPr>
          <p:cNvPr id="9" name="AutoShape 5"/>
          <p:cNvSpPr>
            <a:spLocks noChangeArrowheads="1"/>
          </p:cNvSpPr>
          <p:nvPr/>
        </p:nvSpPr>
        <p:spPr bwMode="auto">
          <a:xfrm>
            <a:off x="1371600" y="22352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9</a:t>
            </a:fld>
            <a:endParaRPr lang="en-US" dirty="0"/>
          </a:p>
        </p:txBody>
      </p:sp>
      <p:sp>
        <p:nvSpPr>
          <p:cNvPr id="7" name="Rectangle 4"/>
          <p:cNvSpPr txBox="1">
            <a:spLocks noChangeArrowheads="1"/>
          </p:cNvSpPr>
          <p:nvPr/>
        </p:nvSpPr>
        <p:spPr bwMode="auto">
          <a:xfrm>
            <a:off x="2286000" y="1132284"/>
            <a:ext cx="4953000" cy="420171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Agent Searching</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Greedy</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Constraint Satisfaction</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kern="0" dirty="0">
                <a:latin typeface="Arial Narrow" pitchFamily="34" charset="0"/>
              </a:rPr>
              <a:t>A*</a:t>
            </a:r>
          </a:p>
          <a:p>
            <a:pPr marL="609600" indent="-609600" eaLnBrk="0" fontAlgn="base" hangingPunct="0">
              <a:lnSpc>
                <a:spcPct val="150000"/>
              </a:lnSpc>
              <a:spcBef>
                <a:spcPct val="20000"/>
              </a:spcBef>
              <a:spcAft>
                <a:spcPct val="0"/>
              </a:spcAft>
              <a:buClr>
                <a:schemeClr val="tx2"/>
              </a:buClr>
              <a:buSzPct val="75000"/>
              <a:buFont typeface="+mj-lt"/>
              <a:buAutoNum type="arabicPeriod"/>
              <a:defRPr/>
            </a:pPr>
            <a:r>
              <a:rPr lang="en-US" sz="3200" kern="0" dirty="0">
                <a:latin typeface="Arial Narrow" pitchFamily="34" charset="0"/>
              </a:rPr>
              <a:t>Adversarial Search</a:t>
            </a:r>
          </a:p>
        </p:txBody>
      </p:sp>
    </p:spTree>
    <p:extLst>
      <p:ext uri="{BB962C8B-B14F-4D97-AF65-F5344CB8AC3E}">
        <p14:creationId xmlns:p14="http://schemas.microsoft.com/office/powerpoint/2010/main" val="593390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accent1"/>
          </a:solidFill>
          <a:miter lim="800000"/>
          <a:headEnd/>
          <a:tailEnd/>
        </a:ln>
        <a:effectLst/>
      </a:spPr>
      <a:bodyPr vert="horz" wrap="none" lIns="91440" tIns="45720" rIns="91440" bIns="45720" numCol="1" rtlCol="0" anchor="t" anchorCtr="0" compatLnSpc="1">
        <a:prstTxWarp prst="textNoShape">
          <a:avLst/>
        </a:prstTxWarp>
        <a:spAutoFit/>
      </a:bodyPr>
      <a:lstStyle>
        <a:defPPr marL="0" marR="0" indent="457200" algn="l" defTabSz="914400" rtl="0" eaLnBrk="1" fontAlgn="base" latinLnBrk="0" hangingPunct="1">
          <a:lnSpc>
            <a:spcPct val="100000"/>
          </a:lnSpc>
          <a:spcBef>
            <a:spcPct val="0"/>
          </a:spcBef>
          <a:spcAft>
            <a:spcPct val="0"/>
          </a:spcAft>
          <a:buClrTx/>
          <a:buSzTx/>
          <a:buFontTx/>
          <a:buNone/>
          <a:tabLst/>
          <a:defRPr kumimoji="0"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defRPr>
        </a:defPPr>
      </a:lstStyle>
    </a:spDef>
    <a:txDef>
      <a:spPr>
        <a:noFill/>
      </a:spPr>
      <a:bodyPr wrap="square" rtlCol="0">
        <a:spAutoFit/>
      </a:bodyPr>
      <a:lstStyle>
        <a:defPPr>
          <a:defRPr sz="28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19969</TotalTime>
  <Words>3216</Words>
  <Application>Microsoft Office PowerPoint</Application>
  <PresentationFormat>On-screen Show (4:3)</PresentationFormat>
  <Paragraphs>529</Paragraphs>
  <Slides>51</Slides>
  <Notes>48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0" baseType="lpstr">
      <vt:lpstr>Arial</vt:lpstr>
      <vt:lpstr>Arial Narrow</vt:lpstr>
      <vt:lpstr>Calibri</vt:lpstr>
      <vt:lpstr>Courier New</vt:lpstr>
      <vt:lpstr>Times New Roman</vt:lpstr>
      <vt:lpstr>Wingdings</vt:lpstr>
      <vt:lpstr>Office Theme</vt:lpstr>
      <vt:lpstr>Document</vt:lpstr>
      <vt:lpstr>Microsoft Word Document</vt:lpstr>
      <vt:lpstr>Search</vt:lpstr>
      <vt:lpstr>Learning Objectives</vt:lpstr>
      <vt:lpstr>Agenda: Search</vt:lpstr>
      <vt:lpstr>An Agent Searching</vt:lpstr>
      <vt:lpstr>Example of Search: AI Math Tutor (Matt)</vt:lpstr>
      <vt:lpstr>simple-problem-solving-agent (Perception aPercept){</vt:lpstr>
      <vt:lpstr>Classification Example 1/2</vt:lpstr>
      <vt:lpstr>Classification Example 2/2</vt:lpstr>
      <vt:lpstr>Agenda: Search</vt:lpstr>
      <vt:lpstr>Definition of Greedy Algorithms</vt:lpstr>
      <vt:lpstr>Example: Where Greed ...</vt:lpstr>
      <vt:lpstr>Example: Where Greed Does Not Produce Optimality</vt:lpstr>
      <vt:lpstr>Greedy Algorithms</vt:lpstr>
      <vt:lpstr>Example: Requested Meetings</vt:lpstr>
      <vt:lpstr>Example: Requested Meetings</vt:lpstr>
      <vt:lpstr>Optimizing Solutions</vt:lpstr>
      <vt:lpstr>Agenda: Search</vt:lpstr>
      <vt:lpstr>Using Constraints to Search</vt:lpstr>
      <vt:lpstr>Satisfying Constraints ≡  Sub- … -sub states </vt:lpstr>
      <vt:lpstr>Example Constraints</vt:lpstr>
      <vt:lpstr>Constraint Satisfaction Applied to Matt</vt:lpstr>
      <vt:lpstr>8-Queens Example 1</vt:lpstr>
      <vt:lpstr>8-Queens Example 2</vt:lpstr>
      <vt:lpstr>8-Queens Example 3: Classical Solution</vt:lpstr>
      <vt:lpstr>8-Queens Example 4: nx8 Board</vt:lpstr>
      <vt:lpstr>Agenda: Search</vt:lpstr>
      <vt:lpstr>Classic Tree Search (non-AI)</vt:lpstr>
      <vt:lpstr>Bidirectional</vt:lpstr>
      <vt:lpstr>Tree Search</vt:lpstr>
      <vt:lpstr>Example Objective</vt:lpstr>
      <vt:lpstr>Objective</vt:lpstr>
      <vt:lpstr>The Idea of A*</vt:lpstr>
      <vt:lpstr>The Idea of A*</vt:lpstr>
      <vt:lpstr>The Idea of A*</vt:lpstr>
      <vt:lpstr>The Idea of A*</vt:lpstr>
      <vt:lpstr>The A* Algorithm</vt:lpstr>
      <vt:lpstr>A* Theorem:</vt:lpstr>
      <vt:lpstr>A* Algorithm Pre- and Postconditions</vt:lpstr>
      <vt:lpstr>A* Algorithm Outline</vt:lpstr>
      <vt:lpstr>A* Algorithm Outline</vt:lpstr>
      <vt:lpstr>A* Algorithm Outline</vt:lpstr>
      <vt:lpstr>Agenda: Search</vt:lpstr>
      <vt:lpstr>Adversarial Search: MinMax Algorithm</vt:lpstr>
      <vt:lpstr>PowerPoint Presentation</vt:lpstr>
      <vt:lpstr>Adversarial Search: MinMax Algorithm</vt:lpstr>
      <vt:lpstr>MinMax Without Pruning</vt:lpstr>
      <vt:lpstr>Alpha-Beta Pruning</vt:lpstr>
      <vt:lpstr>With Alpha-Beta Pruning  Notation: [min I can get, max I can get]</vt:lpstr>
      <vt:lpstr>With Alpha-Beta Pruning…[min I can get, max I can get]</vt:lpstr>
      <vt:lpstr>With Alpha-Beta Pruning…[min I can get, max I can get]</vt:lpstr>
      <vt:lpstr>Search Summary</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and JUnit </dc:title>
  <dc:creator>Eric Braude</dc:creator>
  <cp:lastModifiedBy>Braude, Eric J</cp:lastModifiedBy>
  <cp:revision>411</cp:revision>
  <cp:lastPrinted>2021-04-21T16:49:20Z</cp:lastPrinted>
  <dcterms:created xsi:type="dcterms:W3CDTF">2011-01-14T20:04:27Z</dcterms:created>
  <dcterms:modified xsi:type="dcterms:W3CDTF">2021-09-08T11:28:39Z</dcterms:modified>
</cp:coreProperties>
</file>