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683" r:id="rId2"/>
    <p:sldId id="806" r:id="rId3"/>
    <p:sldId id="841" r:id="rId4"/>
    <p:sldId id="825" r:id="rId5"/>
    <p:sldId id="824" r:id="rId6"/>
    <p:sldId id="847" r:id="rId7"/>
    <p:sldId id="813" r:id="rId8"/>
    <p:sldId id="814" r:id="rId9"/>
    <p:sldId id="859" r:id="rId10"/>
    <p:sldId id="829" r:id="rId11"/>
    <p:sldId id="828" r:id="rId12"/>
    <p:sldId id="831" r:id="rId13"/>
    <p:sldId id="860" r:id="rId14"/>
    <p:sldId id="856" r:id="rId15"/>
    <p:sldId id="848" r:id="rId16"/>
    <p:sldId id="862" r:id="rId17"/>
    <p:sldId id="816" r:id="rId18"/>
    <p:sldId id="815" r:id="rId19"/>
    <p:sldId id="853" r:id="rId20"/>
    <p:sldId id="832" r:id="rId21"/>
    <p:sldId id="855" r:id="rId22"/>
    <p:sldId id="833" r:id="rId23"/>
    <p:sldId id="834" r:id="rId24"/>
    <p:sldId id="835" r:id="rId25"/>
    <p:sldId id="850" r:id="rId26"/>
    <p:sldId id="838" r:id="rId27"/>
    <p:sldId id="868" r:id="rId28"/>
    <p:sldId id="840" r:id="rId29"/>
    <p:sldId id="844" r:id="rId30"/>
    <p:sldId id="863" r:id="rId31"/>
    <p:sldId id="864" r:id="rId32"/>
    <p:sldId id="865" r:id="rId33"/>
    <p:sldId id="866" r:id="rId34"/>
    <p:sldId id="867" r:id="rId35"/>
    <p:sldId id="857" r:id="rId36"/>
    <p:sldId id="84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EBB"/>
    <a:srgbClr val="376092"/>
    <a:srgbClr val="3F7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4796" autoAdjust="0"/>
  </p:normalViewPr>
  <p:slideViewPr>
    <p:cSldViewPr>
      <p:cViewPr varScale="1">
        <p:scale>
          <a:sx n="80" d="100"/>
          <a:sy n="80" d="100"/>
        </p:scale>
        <p:origin x="760" y="44"/>
      </p:cViewPr>
      <p:guideLst>
        <p:guide orient="horz" pos="2160"/>
        <p:guide pos="2880"/>
      </p:guideLst>
    </p:cSldViewPr>
  </p:slideViewPr>
  <p:notesTextViewPr>
    <p:cViewPr>
      <p:scale>
        <a:sx n="125" d="100"/>
        <a:sy n="125" d="100"/>
      </p:scale>
      <p:origin x="0" y="0"/>
    </p:cViewPr>
  </p:notesTextViewPr>
  <p:sorterViewPr>
    <p:cViewPr>
      <p:scale>
        <a:sx n="120" d="100"/>
        <a:sy n="120" d="100"/>
      </p:scale>
      <p:origin x="0" y="-14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347E84-6C8F-47D5-8CCB-DB7932B748A1}" type="datetimeFigureOut">
              <a:rPr lang="en-US" smtClean="0"/>
              <a:pPr/>
              <a:t>9/13/2021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2A9035-BE82-444D-97EC-FA2488C6281D}" type="slidenum">
              <a:rPr lang="en-US" smtClean="0"/>
              <a:pPr/>
              <a:t>‹#›</a:t>
            </a:fld>
            <a:endParaRPr lang="en-US"/>
          </a:p>
        </p:txBody>
      </p:sp>
    </p:spTree>
    <p:extLst>
      <p:ext uri="{BB962C8B-B14F-4D97-AF65-F5344CB8AC3E}">
        <p14:creationId xmlns:p14="http://schemas.microsoft.com/office/powerpoint/2010/main" val="395360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F288C-5331-47D5-9D26-D8ED7D83F5AD}" type="datetimeFigureOut">
              <a:rPr lang="en-US" smtClean="0"/>
              <a:pPr/>
              <a:t>9/13/2021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8A5984-73E7-4CE1-BC3F-A8FB1EA825D1}" type="slidenum">
              <a:rPr lang="en-US" smtClean="0"/>
              <a:pPr/>
              <a:t>‹#›</a:t>
            </a:fld>
            <a:endParaRPr lang="en-US"/>
          </a:p>
        </p:txBody>
      </p:sp>
    </p:spTree>
    <p:extLst>
      <p:ext uri="{BB962C8B-B14F-4D97-AF65-F5344CB8AC3E}">
        <p14:creationId xmlns:p14="http://schemas.microsoft.com/office/powerpoint/2010/main" val="130430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wish.swi-prolog.org/example/houses_puzzle.p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 entire</a:t>
            </a:r>
            <a:r>
              <a:rPr lang="en-US" baseline="0" dirty="0"/>
              <a:t> syntax (although there are variations). The success of FOL in accomplishing useful tasks is analogous to that of mathematics, and the types of logics are analogous to the types of mathematics.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11</a:t>
            </a:fld>
            <a:endParaRPr lang="en-US"/>
          </a:p>
        </p:txBody>
      </p:sp>
    </p:spTree>
    <p:extLst>
      <p:ext uri="{BB962C8B-B14F-4D97-AF65-F5344CB8AC3E}">
        <p14:creationId xmlns:p14="http://schemas.microsoft.com/office/powerpoint/2010/main" val="56834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example in the figure says that </a:t>
            </a:r>
            <a:r>
              <a:rPr lang="en-US" dirty="0" err="1"/>
              <a:t>Tomis</a:t>
            </a:r>
            <a:r>
              <a:rPr lang="en-US" dirty="0"/>
              <a:t> not John’s brother. This </a:t>
            </a:r>
            <a:r>
              <a:rPr lang="en-US" baseline="0" dirty="0"/>
              <a:t>assumes that we interpret the predicates in the self-evident manner. For example, in FOL, “Brother” is just a string: it is up to us to interpret it in the real world. We do in a consistent manner, throughout the problem we are dealing with.</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12</a:t>
            </a:fld>
            <a:endParaRPr lang="en-US"/>
          </a:p>
        </p:txBody>
      </p:sp>
    </p:spTree>
    <p:extLst>
      <p:ext uri="{BB962C8B-B14F-4D97-AF65-F5344CB8AC3E}">
        <p14:creationId xmlns:p14="http://schemas.microsoft.com/office/powerpoint/2010/main" val="68565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is applicable to a very wide range of problems, such as the</a:t>
            </a:r>
            <a:r>
              <a:rPr lang="en-US" baseline="0" dirty="0"/>
              <a:t> one in the figure.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13</a:t>
            </a:fld>
            <a:endParaRPr lang="en-US"/>
          </a:p>
        </p:txBody>
      </p:sp>
    </p:spTree>
    <p:extLst>
      <p:ext uri="{BB962C8B-B14F-4D97-AF65-F5344CB8AC3E}">
        <p14:creationId xmlns:p14="http://schemas.microsoft.com/office/powerpoint/2010/main" val="1186780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algebra (set of rules</a:t>
            </a:r>
            <a:r>
              <a:rPr lang="en-US" baseline="0" dirty="0"/>
              <a:t> for FOL), which includes the above, and which reflect the real world. For example, at the bottom left, saying </a:t>
            </a:r>
          </a:p>
          <a:p>
            <a:r>
              <a:rPr lang="en-US" i="1" baseline="0" dirty="0"/>
              <a:t>	some x satisfies property P </a:t>
            </a:r>
          </a:p>
          <a:p>
            <a:r>
              <a:rPr lang="en-US" i="0" baseline="0" dirty="0"/>
              <a:t>is the same as saying </a:t>
            </a:r>
          </a:p>
          <a:p>
            <a:r>
              <a:rPr lang="en-US" i="0" baseline="0" dirty="0"/>
              <a:t>	</a:t>
            </a:r>
            <a:r>
              <a:rPr lang="en-US" i="1" baseline="0" dirty="0"/>
              <a:t>it is not true that (every x satisfies P false).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14</a:t>
            </a:fld>
            <a:endParaRPr lang="en-US"/>
          </a:p>
        </p:txBody>
      </p:sp>
    </p:spTree>
    <p:extLst>
      <p:ext uri="{BB962C8B-B14F-4D97-AF65-F5344CB8AC3E}">
        <p14:creationId xmlns:p14="http://schemas.microsoft.com/office/powerpoint/2010/main" val="377160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707899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Models</a:t>
            </a:r>
            <a:r>
              <a:rPr lang="en-US" i="0" dirty="0"/>
              <a:t> are the</a:t>
            </a:r>
            <a:r>
              <a:rPr lang="en-US" i="0" baseline="0" dirty="0"/>
              <a:t> link between (the symbolic) FOL and the situation (the possible “world”) that you want to apply it to.</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16</a:t>
            </a:fld>
            <a:endParaRPr lang="en-US"/>
          </a:p>
        </p:txBody>
      </p:sp>
    </p:spTree>
    <p:extLst>
      <p:ext uri="{BB962C8B-B14F-4D97-AF65-F5344CB8AC3E}">
        <p14:creationId xmlns:p14="http://schemas.microsoft.com/office/powerpoint/2010/main" val="249678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exercise first</a:t>
            </a:r>
            <a:r>
              <a:rPr lang="en-US" baseline="0" dirty="0"/>
              <a:t> order logic, Russell and </a:t>
            </a:r>
            <a:r>
              <a:rPr lang="en-US" baseline="0" dirty="0" err="1"/>
              <a:t>Norvig</a:t>
            </a:r>
            <a:r>
              <a:rPr lang="en-US" baseline="0" dirty="0"/>
              <a:t> developed a simplified world in which an agent moves so as to land on gold. The agent uses FOL to make decisions about movement. AI is needed when movements are not deterministic (e.g., always continue the direction you were following).</a:t>
            </a:r>
          </a:p>
          <a:p>
            <a:endParaRPr lang="en-US" baseline="0" dirty="0"/>
          </a:p>
          <a:p>
            <a:r>
              <a:rPr lang="en-US" baseline="0" dirty="0"/>
              <a:t>There is a stationary, agent-destroying </a:t>
            </a:r>
            <a:r>
              <a:rPr lang="en-US" baseline="0" dirty="0" err="1"/>
              <a:t>wumpus</a:t>
            </a:r>
            <a:r>
              <a:rPr lang="en-US" baseline="0" dirty="0"/>
              <a:t>. Its stench can be sensed immediately to its north, south, east and west. There is an unknown number of “pits”, which emit a breeze similarly.</a:t>
            </a:r>
          </a:p>
          <a:p>
            <a:endParaRPr lang="en-US" baseline="0" dirty="0"/>
          </a:p>
          <a:p>
            <a:r>
              <a:rPr lang="en-US" baseline="0" dirty="0"/>
              <a:t>We’ll express the </a:t>
            </a:r>
            <a:r>
              <a:rPr lang="en-US" baseline="0" dirty="0" err="1"/>
              <a:t>WumpusWorld</a:t>
            </a:r>
            <a:r>
              <a:rPr lang="en-US" baseline="0" dirty="0"/>
              <a:t> rules in FOL.</a:t>
            </a:r>
          </a:p>
        </p:txBody>
      </p:sp>
      <p:sp>
        <p:nvSpPr>
          <p:cNvPr id="4" name="Slide Number Placeholder 3"/>
          <p:cNvSpPr>
            <a:spLocks noGrp="1"/>
          </p:cNvSpPr>
          <p:nvPr>
            <p:ph type="sldNum" sz="quarter" idx="10"/>
          </p:nvPr>
        </p:nvSpPr>
        <p:spPr/>
        <p:txBody>
          <a:bodyPr/>
          <a:lstStyle/>
          <a:p>
            <a:fld id="{5F8A5984-73E7-4CE1-BC3F-A8FB1EA825D1}" type="slidenum">
              <a:rPr lang="en-US" smtClean="0"/>
              <a:pPr/>
              <a:t>18</a:t>
            </a:fld>
            <a:endParaRPr lang="en-US"/>
          </a:p>
        </p:txBody>
      </p:sp>
    </p:spTree>
    <p:extLst>
      <p:ext uri="{BB962C8B-B14F-4D97-AF65-F5344CB8AC3E}">
        <p14:creationId xmlns:p14="http://schemas.microsoft.com/office/powerpoint/2010/main" val="2112011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we’ll use propositional logic</a:t>
            </a:r>
            <a:r>
              <a:rPr lang="en-US" baseline="0" dirty="0"/>
              <a:t> (not FOL).</a:t>
            </a:r>
          </a:p>
          <a:p>
            <a:endParaRPr lang="en-US" baseline="0" dirty="0"/>
          </a:p>
          <a:p>
            <a:r>
              <a:rPr lang="en-US" baseline="0" dirty="0"/>
              <a:t>Rule R1 means, for example, </a:t>
            </a:r>
          </a:p>
          <a:p>
            <a:r>
              <a:rPr lang="en-US" i="1" baseline="0" dirty="0"/>
              <a:t>If there is no stench in cell (1,1), then the </a:t>
            </a:r>
            <a:r>
              <a:rPr lang="en-US" i="1" baseline="0" dirty="0" err="1"/>
              <a:t>Wumpus</a:t>
            </a:r>
            <a:r>
              <a:rPr lang="en-US" i="1" baseline="0" dirty="0"/>
              <a:t> is not in cells (1,1), (1,2), or (2,1).</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19</a:t>
            </a:fld>
            <a:endParaRPr lang="en-US"/>
          </a:p>
        </p:txBody>
      </p:sp>
    </p:spTree>
    <p:extLst>
      <p:ext uri="{BB962C8B-B14F-4D97-AF65-F5344CB8AC3E}">
        <p14:creationId xmlns:p14="http://schemas.microsoft.com/office/powerpoint/2010/main" val="3522888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 is</a:t>
            </a:r>
            <a:r>
              <a:rPr lang="en-US" baseline="0" dirty="0"/>
              <a:t> being applied in to many domains. One is to programming itself—to verify that function code is correct. This is the field of </a:t>
            </a:r>
            <a:r>
              <a:rPr lang="en-US" i="1" baseline="0" dirty="0"/>
              <a:t>program correctness</a:t>
            </a:r>
            <a:r>
              <a:rPr lang="en-US" i="0" baseline="0" dirty="0"/>
              <a:t>, whose importance is recognized every time a company like Boeing loses billions due to incorrect programs.</a:t>
            </a:r>
          </a:p>
          <a:p>
            <a:endParaRPr lang="en-US" i="0" baseline="0" dirty="0"/>
          </a:p>
          <a:p>
            <a:r>
              <a:rPr lang="en-US" i="0" baseline="0" dirty="0"/>
              <a:t>To carry this out, the preconditions (“requires”) and postconditions (“ensures”) must be precisely specified in FOL, using </a:t>
            </a:r>
            <a:r>
              <a:rPr lang="en-US" i="0" baseline="0" dirty="0" err="1"/>
              <a:t>Dafny</a:t>
            </a:r>
            <a:r>
              <a:rPr lang="en-US" i="0" baseline="0" dirty="0"/>
              <a:t> syntax.</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20</a:t>
            </a:fld>
            <a:endParaRPr lang="en-US"/>
          </a:p>
        </p:txBody>
      </p:sp>
    </p:spTree>
    <p:extLst>
      <p:ext uri="{BB962C8B-B14F-4D97-AF65-F5344CB8AC3E}">
        <p14:creationId xmlns:p14="http://schemas.microsoft.com/office/powerpoint/2010/main" val="3823040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a code example that can be submitted</a:t>
            </a:r>
            <a:r>
              <a:rPr lang="en-US" baseline="0" dirty="0"/>
              <a:t> to </a:t>
            </a:r>
            <a:r>
              <a:rPr lang="en-US" baseline="0" dirty="0" err="1"/>
              <a:t>Dafny</a:t>
            </a:r>
            <a:r>
              <a:rPr lang="en-US" baseline="0" dirty="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21</a:t>
            </a:fld>
            <a:endParaRPr lang="en-US"/>
          </a:p>
        </p:txBody>
      </p:sp>
    </p:spTree>
    <p:extLst>
      <p:ext uri="{BB962C8B-B14F-4D97-AF65-F5344CB8AC3E}">
        <p14:creationId xmlns:p14="http://schemas.microsoft.com/office/powerpoint/2010/main" val="149247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94654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specifies a “find in an array” function. The second ensures specifies</a:t>
            </a:r>
            <a:r>
              <a:rPr lang="en-US" baseline="0" dirty="0"/>
              <a:t> that a negative value of </a:t>
            </a:r>
            <a:r>
              <a:rPr lang="en-US" i="1" baseline="0" dirty="0"/>
              <a:t>index</a:t>
            </a:r>
            <a:r>
              <a:rPr lang="en-US" i="0" baseline="0" dirty="0"/>
              <a:t> is returned if </a:t>
            </a:r>
            <a:r>
              <a:rPr lang="en-US" i="1" baseline="0" dirty="0"/>
              <a:t>key</a:t>
            </a:r>
            <a:r>
              <a:rPr lang="en-US" i="0" baseline="0" dirty="0"/>
              <a:t> is not present in </a:t>
            </a:r>
            <a:r>
              <a:rPr lang="en-US" i="1" baseline="0" dirty="0"/>
              <a:t>a</a:t>
            </a:r>
            <a:r>
              <a:rPr lang="en-US" i="0" baseline="0" dirty="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22</a:t>
            </a:fld>
            <a:endParaRPr lang="en-US"/>
          </a:p>
        </p:txBody>
      </p:sp>
    </p:spTree>
    <p:extLst>
      <p:ext uri="{BB962C8B-B14F-4D97-AF65-F5344CB8AC3E}">
        <p14:creationId xmlns:p14="http://schemas.microsoft.com/office/powerpoint/2010/main" val="3398997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Dafny</a:t>
            </a:r>
            <a:r>
              <a:rPr lang="en-US" dirty="0"/>
              <a:t> is not completely</a:t>
            </a:r>
            <a:r>
              <a:rPr lang="en-US" baseline="0" dirty="0"/>
              <a:t> hands-off: it </a:t>
            </a:r>
            <a:r>
              <a:rPr lang="en-US" dirty="0"/>
              <a:t>requires an </a:t>
            </a:r>
            <a:r>
              <a:rPr lang="en-US" i="1" dirty="0"/>
              <a:t>invariant</a:t>
            </a:r>
            <a:r>
              <a:rPr lang="en-US" i="0" dirty="0"/>
              <a:t> for every loop: predicates stating</a:t>
            </a:r>
            <a:r>
              <a:rPr lang="en-US" i="0" baseline="0" dirty="0"/>
              <a:t> what each iteration of the loop does </a:t>
            </a:r>
            <a:r>
              <a:rPr lang="en-US" i="1" baseline="0" dirty="0"/>
              <a:t>not</a:t>
            </a:r>
            <a:r>
              <a:rPr lang="en-US" i="0" baseline="0" dirty="0"/>
              <a:t> change. The </a:t>
            </a:r>
            <a:r>
              <a:rPr lang="en-US" i="1" baseline="0" dirty="0"/>
              <a:t>while</a:t>
            </a:r>
            <a:r>
              <a:rPr lang="en-US" i="0" baseline="0" dirty="0"/>
              <a:t> loop shown in the figure has two invariants.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23</a:t>
            </a:fld>
            <a:endParaRPr lang="en-US"/>
          </a:p>
        </p:txBody>
      </p:sp>
    </p:spTree>
    <p:extLst>
      <p:ext uri="{BB962C8B-B14F-4D97-AF65-F5344CB8AC3E}">
        <p14:creationId xmlns:p14="http://schemas.microsoft.com/office/powerpoint/2010/main" val="1080339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a:t>
            </a:r>
            <a:r>
              <a:rPr lang="en-US" baseline="0" dirty="0"/>
              <a:t> possible to name </a:t>
            </a:r>
            <a:r>
              <a:rPr lang="en-US" baseline="0" dirty="0" err="1"/>
              <a:t>predicats</a:t>
            </a:r>
            <a:r>
              <a:rPr lang="en-US" baseline="0" dirty="0"/>
              <a:t> in </a:t>
            </a:r>
            <a:r>
              <a:rPr lang="en-US" baseline="0" dirty="0" err="1"/>
              <a:t>Dafny</a:t>
            </a:r>
            <a:r>
              <a:rPr lang="en-US" baseline="0" dirty="0"/>
              <a:t> (such as </a:t>
            </a:r>
            <a:r>
              <a:rPr lang="en-US" i="1" baseline="0" dirty="0"/>
              <a:t>sorted</a:t>
            </a:r>
            <a:r>
              <a:rPr lang="en-US" i="0" baseline="0" dirty="0"/>
              <a:t>) and then refer to them (such as in method </a:t>
            </a:r>
            <a:r>
              <a:rPr lang="en-US" i="1" baseline="0" dirty="0"/>
              <a:t>Demo</a:t>
            </a:r>
            <a:r>
              <a:rPr lang="en-US" i="0" baseline="0" dirty="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24</a:t>
            </a:fld>
            <a:endParaRPr lang="en-US"/>
          </a:p>
        </p:txBody>
      </p:sp>
    </p:spTree>
    <p:extLst>
      <p:ext uri="{BB962C8B-B14F-4D97-AF65-F5344CB8AC3E}">
        <p14:creationId xmlns:p14="http://schemas.microsoft.com/office/powerpoint/2010/main" val="1406404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19572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in</a:t>
            </a:r>
            <a:r>
              <a:rPr lang="en-US" baseline="0" dirty="0"/>
              <a:t> a FOL system that does not follow from a set of existing propositions must be supplied. This can be laborious, as we have seen in </a:t>
            </a:r>
            <a:r>
              <a:rPr lang="en-US" baseline="0" dirty="0" err="1"/>
              <a:t>Dafny</a:t>
            </a:r>
            <a:r>
              <a:rPr lang="en-US" baseline="0" dirty="0"/>
              <a:t>, but the idea is to supply it once and use many times.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26</a:t>
            </a:fld>
            <a:endParaRPr lang="en-US"/>
          </a:p>
        </p:txBody>
      </p:sp>
    </p:spTree>
    <p:extLst>
      <p:ext uri="{BB962C8B-B14F-4D97-AF65-F5344CB8AC3E}">
        <p14:creationId xmlns:p14="http://schemas.microsoft.com/office/powerpoint/2010/main" val="3924200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FOL</a:t>
            </a:r>
            <a:r>
              <a:rPr lang="en-US" baseline="0" dirty="0"/>
              <a:t> system must be provided with a basis for operation. </a:t>
            </a:r>
            <a:r>
              <a:rPr lang="en-US" dirty="0"/>
              <a:t>The figure shows selected FOL statements that</a:t>
            </a:r>
            <a:r>
              <a:rPr lang="en-US" baseline="0" dirty="0"/>
              <a:t> we would have to provide to </a:t>
            </a:r>
            <a:r>
              <a:rPr lang="en-US" baseline="0" dirty="0" err="1"/>
              <a:t>WumpusWorld</a:t>
            </a:r>
            <a:r>
              <a:rPr lang="en-US" baseline="0" dirty="0"/>
              <a:t> (more later):</a:t>
            </a:r>
          </a:p>
          <a:p>
            <a:endParaRPr lang="en-US" baseline="0" dirty="0"/>
          </a:p>
          <a:p>
            <a:r>
              <a:rPr lang="en-US" baseline="0" dirty="0"/>
              <a:t>the definitions of the </a:t>
            </a:r>
            <a:r>
              <a:rPr lang="en-US" i="1" baseline="0" dirty="0"/>
              <a:t>Adjacent</a:t>
            </a:r>
            <a:r>
              <a:rPr lang="en-US" i="0" baseline="0" dirty="0"/>
              <a:t> predicate,</a:t>
            </a:r>
          </a:p>
          <a:p>
            <a:endParaRPr lang="en-US" i="0" baseline="0" dirty="0"/>
          </a:p>
          <a:p>
            <a:r>
              <a:rPr lang="en-US" i="0" baseline="0" dirty="0"/>
              <a:t>“objects can only be at one location at a time,” and</a:t>
            </a:r>
          </a:p>
          <a:p>
            <a:endParaRPr lang="en-US" i="0" baseline="0" dirty="0"/>
          </a:p>
          <a:p>
            <a:r>
              <a:rPr lang="en-US" i="0" baseline="0" dirty="0"/>
              <a:t>“a breeze is experiences at a cell if, and only if it is adjacent to a cell containing a pit.”</a:t>
            </a:r>
          </a:p>
          <a:p>
            <a:endParaRPr lang="en-US" i="0" baseline="0" dirty="0"/>
          </a:p>
          <a:p>
            <a:endParaRPr lang="en-US" i="0" baseline="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27</a:t>
            </a:fld>
            <a:endParaRPr lang="en-US"/>
          </a:p>
        </p:txBody>
      </p:sp>
    </p:spTree>
    <p:extLst>
      <p:ext uri="{BB962C8B-B14F-4D97-AF65-F5344CB8AC3E}">
        <p14:creationId xmlns:p14="http://schemas.microsoft.com/office/powerpoint/2010/main" val="3809541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figure shown additional statements, including one about arrows(?) Two issues appear (1) when do we have enough? And (2) can contradictory facts be deduced? These are the kinds of theoretical questions that mathematical logic </a:t>
            </a:r>
            <a:r>
              <a:rPr lang="en-US" baseline="0" dirty="0" err="1"/>
              <a:t>investigatges</a:t>
            </a:r>
            <a:r>
              <a:rPr lang="en-US" baseline="0" dirty="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28</a:t>
            </a:fld>
            <a:endParaRPr lang="en-US"/>
          </a:p>
        </p:txBody>
      </p:sp>
    </p:spTree>
    <p:extLst>
      <p:ext uri="{BB962C8B-B14F-4D97-AF65-F5344CB8AC3E}">
        <p14:creationId xmlns:p14="http://schemas.microsoft.com/office/powerpoint/2010/main" val="2777191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UNIFY</a:t>
            </a:r>
            <a:r>
              <a:rPr lang="en-US" i="0" dirty="0"/>
              <a:t> quantifier in logic creates</a:t>
            </a:r>
            <a:r>
              <a:rPr lang="en-US" i="0" baseline="0" dirty="0"/>
              <a:t> all solutions to a subset of propositions, within a set of propositions. The result of the first unification is (trivially) </a:t>
            </a:r>
            <a:r>
              <a:rPr lang="en-US" i="1" baseline="0" dirty="0"/>
              <a:t>x = Jane</a:t>
            </a:r>
            <a:r>
              <a:rPr lang="en-US" i="0" baseline="0" dirty="0"/>
              <a:t>. The solution to the third is </a:t>
            </a:r>
            <a:r>
              <a:rPr lang="en-US" i="1" baseline="0" dirty="0"/>
              <a:t>y = John and x = the Mother of John</a:t>
            </a:r>
            <a:r>
              <a:rPr lang="en-US" i="0" baseline="0" dirty="0"/>
              <a:t>. There is no solution to the fourth.</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29</a:t>
            </a:fld>
            <a:endParaRPr lang="en-US"/>
          </a:p>
        </p:txBody>
      </p:sp>
    </p:spTree>
    <p:extLst>
      <p:ext uri="{BB962C8B-B14F-4D97-AF65-F5344CB8AC3E}">
        <p14:creationId xmlns:p14="http://schemas.microsoft.com/office/powerpoint/2010/main" val="154482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Prolog</a:t>
            </a:r>
            <a:r>
              <a:rPr lang="en-US" i="0" dirty="0"/>
              <a:t> (“programming in Logic”) language</a:t>
            </a:r>
            <a:r>
              <a:rPr lang="en-US" i="0" baseline="0" dirty="0"/>
              <a:t> was developed decades ago as a programming language </a:t>
            </a:r>
            <a:r>
              <a:rPr lang="en-US" i="1" baseline="0" dirty="0"/>
              <a:t>based on</a:t>
            </a:r>
            <a:r>
              <a:rPr lang="en-US" i="0" baseline="0" dirty="0"/>
              <a:t> first-order logic. It has been used, especially in Europe, as an AI language, and even as a general purpose language.</a:t>
            </a:r>
          </a:p>
          <a:p>
            <a:endParaRPr lang="en-US" i="0" baseline="0" dirty="0"/>
          </a:p>
          <a:p>
            <a:r>
              <a:rPr lang="en-US" i="0" baseline="0" dirty="0"/>
              <a:t>In the example shown, :- means “is implied by” or </a:t>
            </a:r>
            <a:r>
              <a:rPr lang="en-US" i="1" baseline="0" dirty="0">
                <a:sym typeface="Symbol" panose="05050102010706020507" pitchFamily="18" charset="2"/>
              </a:rPr>
              <a:t></a:t>
            </a:r>
            <a:r>
              <a:rPr lang="en-US" i="0" baseline="0" dirty="0">
                <a:sym typeface="Symbol" panose="05050102010706020507" pitchFamily="18" charset="2"/>
              </a:rPr>
              <a:t>.</a:t>
            </a:r>
          </a:p>
          <a:p>
            <a:endParaRPr lang="en-US" i="0" baseline="0" dirty="0">
              <a:sym typeface="Symbol" panose="05050102010706020507" pitchFamily="18" charset="2"/>
            </a:endParaRPr>
          </a:p>
          <a:p>
            <a:r>
              <a:rPr lang="en-US" i="0" baseline="0" dirty="0">
                <a:sym typeface="Symbol" panose="05050102010706020507" pitchFamily="18" charset="2"/>
              </a:rPr>
              <a:t>The last line is a </a:t>
            </a:r>
            <a:r>
              <a:rPr lang="en-US" i="1" baseline="0" dirty="0">
                <a:sym typeface="Symbol" panose="05050102010706020507" pitchFamily="18" charset="2"/>
              </a:rPr>
              <a:t>query</a:t>
            </a:r>
            <a:r>
              <a:rPr lang="en-US" i="0" baseline="0" dirty="0">
                <a:sym typeface="Symbol" panose="05050102010706020507" pitchFamily="18" charset="2"/>
              </a:rPr>
              <a:t>: asking for solutions to a statement based on a set of FOL statements.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30</a:t>
            </a:fld>
            <a:endParaRPr lang="en-US"/>
          </a:p>
        </p:txBody>
      </p:sp>
    </p:spTree>
    <p:extLst>
      <p:ext uri="{BB962C8B-B14F-4D97-AF65-F5344CB8AC3E}">
        <p14:creationId xmlns:p14="http://schemas.microsoft.com/office/powerpoint/2010/main" val="4141837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a set of propositions (using</a:t>
            </a:r>
            <a:r>
              <a:rPr lang="en-US" baseline="0" dirty="0"/>
              <a:t> the propositional subset of Prolog).</a:t>
            </a:r>
          </a:p>
          <a:p>
            <a:endParaRPr lang="en-US" baseline="0" dirty="0"/>
          </a:p>
          <a:p>
            <a:r>
              <a:rPr lang="en-US" baseline="0" dirty="0"/>
              <a:t>The second </a:t>
            </a:r>
            <a:r>
              <a:rPr lang="en-US" baseline="0" dirty="0" err="1"/>
              <a:t>paragfraph</a:t>
            </a:r>
            <a:r>
              <a:rPr lang="en-US" baseline="0" dirty="0"/>
              <a:t> shown three queries.</a:t>
            </a:r>
          </a:p>
          <a:p>
            <a:endParaRPr lang="en-US" baseline="0" dirty="0"/>
          </a:p>
          <a:p>
            <a:r>
              <a:rPr lang="en-US" baseline="0" dirty="0"/>
              <a:t>The last paragraph shows what Prolog is capable of doing, even with this small set of statements.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31</a:t>
            </a:fld>
            <a:endParaRPr lang="en-US"/>
          </a:p>
        </p:txBody>
      </p:sp>
    </p:spTree>
    <p:extLst>
      <p:ext uri="{BB962C8B-B14F-4D97-AF65-F5344CB8AC3E}">
        <p14:creationId xmlns:p14="http://schemas.microsoft.com/office/powerpoint/2010/main" val="189617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Propositional</a:t>
            </a:r>
            <a:r>
              <a:rPr lang="en-US" i="0" dirty="0"/>
              <a:t> logic is the simplest. It states facts—statements with one</a:t>
            </a:r>
            <a:r>
              <a:rPr lang="en-US" i="0" baseline="0" dirty="0"/>
              <a:t> of three values: True, False, and Unknown (or “Neither”).</a:t>
            </a:r>
          </a:p>
          <a:p>
            <a:endParaRPr lang="en-US" i="0" baseline="0" dirty="0"/>
          </a:p>
          <a:p>
            <a:r>
              <a:rPr lang="en-US" i="0" baseline="0" dirty="0"/>
              <a:t>Despite its simplicity, this introduces an AI concept that is sometimes used: the</a:t>
            </a:r>
            <a:r>
              <a:rPr lang="en-US" i="1" baseline="0" dirty="0"/>
              <a:t> Closed World Assumption</a:t>
            </a:r>
            <a:r>
              <a:rPr lang="en-US" i="0" baseline="0" dirty="0"/>
              <a:t>, which states that if a statement is unknown, then it is assumed to be false.</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a:t>
            </a:fld>
            <a:endParaRPr lang="en-US"/>
          </a:p>
        </p:txBody>
      </p:sp>
    </p:spTree>
    <p:extLst>
      <p:ext uri="{BB962C8B-B14F-4D97-AF65-F5344CB8AC3E}">
        <p14:creationId xmlns:p14="http://schemas.microsoft.com/office/powerpoint/2010/main" val="1323974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prolog systems,</a:t>
            </a:r>
            <a:r>
              <a:rPr lang="en-US" baseline="0" dirty="0"/>
              <a:t> some cloud-based as shown in the figure.</a:t>
            </a:r>
          </a:p>
          <a:p>
            <a:endParaRPr lang="en-US" baseline="0" dirty="0"/>
          </a:p>
          <a:p>
            <a:r>
              <a:rPr lang="en-US" baseline="0" dirty="0"/>
              <a:t>Here is an interesting nontrivial example:</a:t>
            </a:r>
          </a:p>
          <a:p>
            <a:r>
              <a:rPr lang="en-US" sz="1200" u="sng" kern="1200" dirty="0">
                <a:solidFill>
                  <a:schemeClr val="tx1"/>
                </a:solidFill>
                <a:effectLst/>
                <a:latin typeface="+mn-lt"/>
                <a:ea typeface="+mn-ea"/>
                <a:cs typeface="+mn-cs"/>
                <a:hlinkClick r:id="rId3"/>
              </a:rPr>
              <a:t>https://swish.swi-prolog.org/example/houses_puzzle.pl</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32</a:t>
            </a:fld>
            <a:endParaRPr lang="en-US"/>
          </a:p>
        </p:txBody>
      </p:sp>
    </p:spTree>
    <p:extLst>
      <p:ext uri="{BB962C8B-B14F-4D97-AF65-F5344CB8AC3E}">
        <p14:creationId xmlns:p14="http://schemas.microsoft.com/office/powerpoint/2010/main" val="2464389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Prolog is good at constraint-base search.</a:t>
            </a:r>
            <a:r>
              <a:rPr lang="en-US" baseline="0" dirty="0"/>
              <a:t> For example, it can be used to color maps (i.e., such that adjacent countries are colored differently). Prolog does its best but is potentially inefficient.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33</a:t>
            </a:fld>
            <a:endParaRPr lang="en-US"/>
          </a:p>
        </p:txBody>
      </p:sp>
    </p:spTree>
    <p:extLst>
      <p:ext uri="{BB962C8B-B14F-4D97-AF65-F5344CB8AC3E}">
        <p14:creationId xmlns:p14="http://schemas.microsoft.com/office/powerpoint/2010/main" val="4201112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a:t>
            </a:r>
            <a:r>
              <a:rPr lang="en-US" baseline="0" dirty="0"/>
              <a:t> a start to the coloring implementation and a reference if you are interested.</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34</a:t>
            </a:fld>
            <a:endParaRPr lang="en-US"/>
          </a:p>
        </p:txBody>
      </p:sp>
    </p:spTree>
    <p:extLst>
      <p:ext uri="{BB962C8B-B14F-4D97-AF65-F5344CB8AC3E}">
        <p14:creationId xmlns:p14="http://schemas.microsoft.com/office/powerpoint/2010/main" val="983525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use </a:t>
            </a:r>
            <a:r>
              <a:rPr lang="en-US" baseline="0" dirty="0" err="1"/>
              <a:t>Dafny</a:t>
            </a:r>
            <a:r>
              <a:rPr lang="en-US" baseline="0" dirty="0"/>
              <a:t> to check your FOL alone (i.e., with no programming involved). For example, if you want to verify the that the statements marked </a:t>
            </a:r>
            <a:r>
              <a:rPr lang="en-US" i="1" baseline="0" dirty="0"/>
              <a:t>R</a:t>
            </a:r>
            <a:r>
              <a:rPr lang="en-US" i="0" baseline="0" dirty="0"/>
              <a:t> in the figure imply the </a:t>
            </a:r>
            <a:r>
              <a:rPr lang="en-US" baseline="0" dirty="0"/>
              <a:t>statements marked </a:t>
            </a:r>
            <a:r>
              <a:rPr lang="en-US" i="1" baseline="0" dirty="0"/>
              <a:t>E</a:t>
            </a:r>
            <a:r>
              <a:rPr lang="en-US" i="0" baseline="0" dirty="0"/>
              <a:t>, then you can ask, in effect, </a:t>
            </a:r>
            <a:r>
              <a:rPr lang="en-US" i="1" baseline="0" dirty="0"/>
              <a:t>if I execute no code, do the postconditions follow from the preconditions?</a:t>
            </a:r>
            <a:r>
              <a:rPr lang="en-US" i="0" baseline="0" dirty="0"/>
              <a:t> </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35</a:t>
            </a:fld>
            <a:endParaRPr lang="en-US"/>
          </a:p>
        </p:txBody>
      </p:sp>
    </p:spTree>
    <p:extLst>
      <p:ext uri="{BB962C8B-B14F-4D97-AF65-F5344CB8AC3E}">
        <p14:creationId xmlns:p14="http://schemas.microsoft.com/office/powerpoint/2010/main" val="323291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that</a:t>
            </a:r>
            <a:r>
              <a:rPr lang="en-US" baseline="0" dirty="0"/>
              <a:t> first-order logic captures the kind of reasoning we normally think of. Logic engines have become </a:t>
            </a:r>
            <a:r>
              <a:rPr lang="en-US" baseline="0"/>
              <a:t>increasingly efficient.</a:t>
            </a:r>
            <a:endParaRPr lang="en-US"/>
          </a:p>
        </p:txBody>
      </p:sp>
      <p:sp>
        <p:nvSpPr>
          <p:cNvPr id="4" name="Slide Number Placeholder 3"/>
          <p:cNvSpPr>
            <a:spLocks noGrp="1"/>
          </p:cNvSpPr>
          <p:nvPr>
            <p:ph type="sldNum" sz="quarter" idx="10"/>
          </p:nvPr>
        </p:nvSpPr>
        <p:spPr/>
        <p:txBody>
          <a:bodyPr/>
          <a:lstStyle/>
          <a:p>
            <a:fld id="{5F8A5984-73E7-4CE1-BC3F-A8FB1EA825D1}" type="slidenum">
              <a:rPr lang="en-US" smtClean="0"/>
              <a:pPr/>
              <a:t>36</a:t>
            </a:fld>
            <a:endParaRPr lang="en-US"/>
          </a:p>
        </p:txBody>
      </p:sp>
    </p:spTree>
    <p:extLst>
      <p:ext uri="{BB962C8B-B14F-4D97-AF65-F5344CB8AC3E}">
        <p14:creationId xmlns:p14="http://schemas.microsoft.com/office/powerpoint/2010/main" val="59140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logic is </a:t>
            </a:r>
            <a:r>
              <a:rPr lang="en-US" i="1" dirty="0"/>
              <a:t>First-order</a:t>
            </a:r>
            <a:r>
              <a:rPr lang="en-US" i="0" dirty="0"/>
              <a:t> logic, in which we reason</a:t>
            </a:r>
            <a:r>
              <a:rPr lang="en-US" i="0" baseline="0" dirty="0"/>
              <a:t> at the lowest meaningful level. Temporal logic accounts for time, as in </a:t>
            </a:r>
            <a:r>
              <a:rPr lang="en-US" i="1" baseline="0" dirty="0"/>
              <a:t>I used to distrust every authority </a:t>
            </a:r>
            <a:r>
              <a:rPr lang="en-US" i="0" baseline="0" dirty="0"/>
              <a:t>and</a:t>
            </a:r>
            <a:r>
              <a:rPr lang="en-US" i="1" baseline="0" dirty="0"/>
              <a:t> I have recently changed my attitude towards authority</a:t>
            </a:r>
            <a:r>
              <a:rPr lang="en-US" i="0" baseline="0" dirty="0"/>
              <a:t>—from which we can conclude </a:t>
            </a:r>
            <a:r>
              <a:rPr lang="en-US" i="1" baseline="0" dirty="0"/>
              <a:t>I don’t distrust every authority. </a:t>
            </a:r>
            <a:r>
              <a:rPr lang="en-US" i="0" baseline="0" dirty="0"/>
              <a:t>We will discuss fuzzy logic later in this module.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a:t>
            </a:fld>
            <a:endParaRPr lang="en-US"/>
          </a:p>
        </p:txBody>
      </p:sp>
    </p:spTree>
    <p:extLst>
      <p:ext uri="{BB962C8B-B14F-4D97-AF65-F5344CB8AC3E}">
        <p14:creationId xmlns:p14="http://schemas.microsoft.com/office/powerpoint/2010/main" val="152717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a:t>First Order</a:t>
            </a:r>
            <a:r>
              <a:rPr lang="en-US" i="1" baseline="0" dirty="0"/>
              <a:t> Logic</a:t>
            </a:r>
            <a:r>
              <a:rPr lang="en-US" i="0" baseline="0" dirty="0"/>
              <a:t> is the simplest level of logic that allows reasoning. First we discuss its syntax.</a:t>
            </a:r>
            <a:endParaRPr lang="en-US" i="1" dirty="0"/>
          </a:p>
        </p:txBody>
      </p:sp>
    </p:spTree>
    <p:extLst>
      <p:ext uri="{BB962C8B-B14F-4D97-AF65-F5344CB8AC3E}">
        <p14:creationId xmlns:p14="http://schemas.microsoft.com/office/powerpoint/2010/main" val="93761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a:t>
            </a:r>
            <a:r>
              <a:rPr lang="en-US" baseline="0" dirty="0"/>
              <a:t> is a symbolic system that mirrors aspects of the real world. It consists of the symbols shown. Predicates take on the values </a:t>
            </a:r>
            <a:r>
              <a:rPr lang="en-US" i="1" baseline="0" dirty="0"/>
              <a:t>true</a:t>
            </a:r>
            <a:r>
              <a:rPr lang="en-US" baseline="0" dirty="0"/>
              <a:t> or </a:t>
            </a:r>
            <a:r>
              <a:rPr lang="en-US" i="1" baseline="0" dirty="0"/>
              <a:t>false</a:t>
            </a:r>
            <a:r>
              <a:rPr lang="en-US" baseline="0" dirty="0"/>
              <a:t>. They may have parameters. Think of them as you would in conversation rather than as in a programming language; for example you might say </a:t>
            </a:r>
            <a:r>
              <a:rPr lang="en-US" i="1" baseline="0" dirty="0"/>
              <a:t>I’m at the beach</a:t>
            </a:r>
            <a:r>
              <a:rPr lang="en-US" i="0" baseline="0" dirty="0"/>
              <a:t> (which is either true or false) or </a:t>
            </a:r>
            <a:r>
              <a:rPr lang="en-US" i="1" baseline="0" dirty="0" err="1"/>
              <a:t>AtBeach</a:t>
            </a:r>
            <a:r>
              <a:rPr lang="en-US" i="0" baseline="0" dirty="0"/>
              <a:t>(), a predicate with parameter—so </a:t>
            </a:r>
            <a:r>
              <a:rPr lang="en-US" i="1" baseline="0" dirty="0" err="1"/>
              <a:t>AtBeach</a:t>
            </a:r>
            <a:r>
              <a:rPr lang="en-US" i="0" baseline="0" dirty="0"/>
              <a:t>(Eric) is again true or false</a:t>
            </a:r>
            <a:r>
              <a:rPr lang="en-US" baseline="0" dirty="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7</a:t>
            </a:fld>
            <a:endParaRPr lang="en-US"/>
          </a:p>
        </p:txBody>
      </p:sp>
    </p:spTree>
    <p:extLst>
      <p:ext uri="{BB962C8B-B14F-4D97-AF65-F5344CB8AC3E}">
        <p14:creationId xmlns:p14="http://schemas.microsoft.com/office/powerpoint/2010/main" val="2779477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a:t>
            </a:r>
            <a:r>
              <a:rPr lang="en-US" baseline="0" dirty="0"/>
              <a:t> the beginning of a FOL representation of a real-world predicate (a statement with </a:t>
            </a:r>
            <a:r>
              <a:rPr lang="en-US" i="1" baseline="0" dirty="0"/>
              <a:t>true/false</a:t>
            </a:r>
            <a:r>
              <a:rPr lang="en-US" i="0" baseline="0" dirty="0"/>
              <a:t> value). It says </a:t>
            </a:r>
            <a:r>
              <a:rPr lang="en-US" i="1" baseline="0" dirty="0"/>
              <a:t>something exists which is a customer of Amazon and … </a:t>
            </a:r>
            <a:r>
              <a:rPr lang="en-US" i="0" baseline="0" dirty="0"/>
              <a:t>.</a:t>
            </a:r>
          </a:p>
          <a:p>
            <a:endParaRPr lang="en-US" i="0" baseline="0" dirty="0"/>
          </a:p>
          <a:p>
            <a:r>
              <a:rPr lang="en-US" i="0" baseline="0" dirty="0"/>
              <a:t>There may be several ways to say the same thing, such as </a:t>
            </a:r>
            <a:r>
              <a:rPr lang="en-US" i="1" baseline="0" dirty="0" err="1"/>
              <a:t>ACustomer</a:t>
            </a:r>
            <a:r>
              <a:rPr lang="en-US" i="1" baseline="0" dirty="0"/>
              <a:t>(y, </a:t>
            </a:r>
            <a:r>
              <a:rPr lang="en-US" i="1" baseline="0" dirty="0" err="1"/>
              <a:t>AmazonCo</a:t>
            </a:r>
            <a:r>
              <a:rPr lang="en-US" i="1" baseline="0" dirty="0"/>
              <a:t>)</a:t>
            </a:r>
            <a:r>
              <a:rPr lang="en-US" i="0" baseline="0" dirty="0"/>
              <a:t> … but the important thing is to be consistent.</a:t>
            </a:r>
            <a:endParaRPr lang="en-US" i="1" baseline="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8</a:t>
            </a:fld>
            <a:endParaRPr lang="en-US"/>
          </a:p>
        </p:txBody>
      </p:sp>
    </p:spTree>
    <p:extLst>
      <p:ext uri="{BB962C8B-B14F-4D97-AF65-F5344CB8AC3E}">
        <p14:creationId xmlns:p14="http://schemas.microsoft.com/office/powerpoint/2010/main" val="338419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completes the FOL representation as </a:t>
            </a:r>
            <a:r>
              <a:rPr lang="en-US" i="1" dirty="0"/>
              <a:t>an x exists which is an Amazon customer and which is such that, for every p sold by Amazon, x has </a:t>
            </a:r>
            <a:r>
              <a:rPr lang="en-US" i="1"/>
              <a:t>not reviewed p</a:t>
            </a:r>
            <a:r>
              <a:rPr lang="en-US" i="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9</a:t>
            </a:fld>
            <a:endParaRPr lang="en-US"/>
          </a:p>
        </p:txBody>
      </p:sp>
    </p:spTree>
    <p:extLst>
      <p:ext uri="{BB962C8B-B14F-4D97-AF65-F5344CB8AC3E}">
        <p14:creationId xmlns:p14="http://schemas.microsoft.com/office/powerpoint/2010/main" val="188948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begins to specify the form of FOL statements (“sentences”). It says </a:t>
            </a:r>
            <a:r>
              <a:rPr lang="en-US" i="0" dirty="0"/>
              <a:t>that “every FOL sentence is either an </a:t>
            </a:r>
            <a:r>
              <a:rPr lang="en-US" i="0" dirty="0" err="1"/>
              <a:t>AtomicSentence</a:t>
            </a:r>
            <a:r>
              <a:rPr lang="en-US" i="0" dirty="0"/>
              <a:t> or a </a:t>
            </a:r>
            <a:r>
              <a:rPr lang="en-US" i="0" dirty="0" err="1"/>
              <a:t>ComplexSentence</a:t>
            </a:r>
            <a:r>
              <a:rPr lang="en-US" i="0" dirty="0"/>
              <a:t>; </a:t>
            </a:r>
            <a:r>
              <a:rPr lang="en-US" i="0" dirty="0" err="1"/>
              <a:t>AtomicSentence’s</a:t>
            </a:r>
            <a:r>
              <a:rPr lang="en-US" i="0" baseline="0" dirty="0"/>
              <a:t> are ether …”</a:t>
            </a:r>
            <a:endParaRPr lang="en-US" i="0"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10</a:t>
            </a:fld>
            <a:endParaRPr lang="en-US"/>
          </a:p>
        </p:txBody>
      </p:sp>
    </p:spTree>
    <p:extLst>
      <p:ext uri="{BB962C8B-B14F-4D97-AF65-F5344CB8AC3E}">
        <p14:creationId xmlns:p14="http://schemas.microsoft.com/office/powerpoint/2010/main" val="180128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5979D2A-2D59-4566-AF8F-E9F9B769A1AE}" type="datetime1">
              <a:rPr lang="en-US" smtClean="0"/>
              <a:pPr/>
              <a:t>9/13/2021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8FEB582-C705-413D-85A9-C298FC12F774}" type="datetime1">
              <a:rPr lang="en-US" smtClean="0"/>
              <a:pPr/>
              <a:t>9/13/2021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80B46D-B9DD-41B9-B492-4B33C237F33B}" type="datetime1">
              <a:rPr lang="en-US" smtClean="0"/>
              <a:pPr/>
              <a:t>9/13/2021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D4F309-A1FF-4C59-83B8-723703A53052}" type="datetime1">
              <a:rPr lang="en-US" smtClean="0"/>
              <a:pPr/>
              <a:t>9/13/2021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56EF262-ED9D-48FD-9187-942CCFF14519}" type="datetime1">
              <a:rPr lang="en-US" smtClean="0"/>
              <a:pPr/>
              <a:t>9/13/2021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9518B4B-B374-4E2C-B3D5-E034F63BD579}" type="datetime1">
              <a:rPr lang="en-US" smtClean="0"/>
              <a:pPr/>
              <a:t>9/13/2021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94FD771-7142-4E5A-941B-3438891F5F26}" type="datetime1">
              <a:rPr lang="en-US" smtClean="0"/>
              <a:pPr/>
              <a:t>9/13/2021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CA66AFE-71F7-4639-A630-FBD47AA7931C}" type="datetime1">
              <a:rPr lang="en-US" smtClean="0"/>
              <a:pPr/>
              <a:t>9/13/2021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EEED48D-D1EE-4D50-8CB0-2FC5A486631F}" type="datetime1">
              <a:rPr lang="en-US" smtClean="0"/>
              <a:pPr/>
              <a:t>9/13/2021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0D6992-78D6-4C35-BEA4-DF6706B21221}" type="datetime1">
              <a:rPr lang="en-US" smtClean="0"/>
              <a:pPr/>
              <a:t>9/13/2021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4926138-4A91-4386-8359-32EE0CB4FE69}" type="datetime1">
              <a:rPr lang="en-US" smtClean="0"/>
              <a:pPr/>
              <a:t>9/13/2021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lIns="91440" tIns="45720" rIns="91440" bIns="45720" rtlCol="0" anchor="ctr"/>
          <a:lstStyle>
            <a:lvl1pPr algn="r">
              <a:defRPr sz="1200">
                <a:solidFill>
                  <a:schemeClr val="tx1">
                    <a:tint val="75000"/>
                  </a:schemeClr>
                </a:solidFill>
                <a:latin typeface="Arial Narrow" pitchFamily="34" charset="0"/>
              </a:defRPr>
            </a:lvl1pPr>
          </a:lstStyle>
          <a:p>
            <a:fld id="{CEF8ADD8-F654-435D-BF88-36F59A1782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u="sng" kern="1200">
          <a:solidFill>
            <a:schemeClr val="accent1">
              <a:lumMod val="75000"/>
            </a:schemeClr>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hyperlink" Target="https://swish.swi-prolog.or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www.matchilling.com/introduction-to-logic-programming-with-prolog/"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hyperlink" Target="https://swish.swi-prolog.org/p/Map%20Coloring%20from%20Web.p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Order Logic</a:t>
            </a:r>
          </a:p>
        </p:txBody>
      </p:sp>
      <p:sp>
        <p:nvSpPr>
          <p:cNvPr id="3" name="Subtitle 2"/>
          <p:cNvSpPr>
            <a:spLocks noGrp="1"/>
          </p:cNvSpPr>
          <p:nvPr>
            <p:ph type="subTitle" idx="1"/>
          </p:nvPr>
        </p:nvSpPr>
        <p:spPr/>
        <p:txBody>
          <a:bodyPr/>
          <a:lstStyle/>
          <a:p>
            <a:endParaRPr lang="en-US" dirty="0"/>
          </a:p>
        </p:txBody>
      </p:sp>
      <p:sp>
        <p:nvSpPr>
          <p:cNvPr id="5" name="Slide Number Placeholder 4"/>
          <p:cNvSpPr>
            <a:spLocks noGrp="1"/>
          </p:cNvSpPr>
          <p:nvPr>
            <p:ph type="sldNum" sz="quarter" idx="12"/>
          </p:nvPr>
        </p:nvSpPr>
        <p:spPr/>
        <p:txBody>
          <a:bodyPr/>
          <a:lstStyle/>
          <a:p>
            <a:fld id="{CEF8ADD8-F654-435D-BF88-36F59A17820E}" type="slidenum">
              <a:rPr lang="en-US" smtClean="0"/>
              <a:pPr/>
              <a:t>1</a:t>
            </a:fld>
            <a:endParaRPr lang="en-US"/>
          </a:p>
        </p:txBody>
      </p:sp>
      <p:sp>
        <p:nvSpPr>
          <p:cNvPr id="4" name="TextBox 3">
            <a:extLst>
              <a:ext uri="{FF2B5EF4-FFF2-40B4-BE49-F238E27FC236}">
                <a16:creationId xmlns:a16="http://schemas.microsoft.com/office/drawing/2014/main" id="{60018D22-D86A-4F77-8E6B-FA7F301A4602}"/>
              </a:ext>
            </a:extLst>
          </p:cNvPr>
          <p:cNvSpPr txBox="1"/>
          <p:nvPr/>
        </p:nvSpPr>
        <p:spPr>
          <a:xfrm>
            <a:off x="6553200" y="6096000"/>
            <a:ext cx="1524000" cy="400110"/>
          </a:xfrm>
          <a:prstGeom prst="rect">
            <a:avLst/>
          </a:prstGeom>
          <a:noFill/>
        </p:spPr>
        <p:txBody>
          <a:bodyPr wrap="square" rtlCol="0">
            <a:spAutoFit/>
          </a:bodyPr>
          <a:lstStyle/>
          <a:p>
            <a:pPr algn="r"/>
            <a:r>
              <a:rPr lang="en-US" sz="2000" dirty="0">
                <a:latin typeface="Arial Narrow" pitchFamily="34" charset="0"/>
              </a:rPr>
              <a:t>8/31/21</a:t>
            </a:r>
          </a:p>
        </p:txBody>
      </p:sp>
    </p:spTree>
    <p:extLst>
      <p:ext uri="{BB962C8B-B14F-4D97-AF65-F5344CB8AC3E}">
        <p14:creationId xmlns:p14="http://schemas.microsoft.com/office/powerpoint/2010/main" val="385749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First Order Logic</a:t>
            </a:r>
          </a:p>
        </p:txBody>
      </p:sp>
      <p:sp>
        <p:nvSpPr>
          <p:cNvPr id="3" name="Slide Number Placeholder 2"/>
          <p:cNvSpPr>
            <a:spLocks noGrp="1"/>
          </p:cNvSpPr>
          <p:nvPr>
            <p:ph type="sldNum" sz="quarter" idx="12"/>
          </p:nvPr>
        </p:nvSpPr>
        <p:spPr/>
        <p:txBody>
          <a:bodyPr/>
          <a:lstStyle/>
          <a:p>
            <a:fld id="{CEF8ADD8-F654-435D-BF88-36F59A17820E}" type="slidenum">
              <a:rPr lang="en-US" smtClean="0"/>
              <a:pPr/>
              <a:t>10</a:t>
            </a:fld>
            <a:endParaRPr lang="en-US"/>
          </a:p>
        </p:txBody>
      </p:sp>
      <p:pic>
        <p:nvPicPr>
          <p:cNvPr id="5" name="Picture 4"/>
          <p:cNvPicPr>
            <a:picLocks noChangeAspect="1"/>
          </p:cNvPicPr>
          <p:nvPr/>
        </p:nvPicPr>
        <p:blipFill rotWithShape="1">
          <a:blip r:embed="rId3"/>
          <a:srcRect l="9170" b="78761"/>
          <a:stretch/>
        </p:blipFill>
        <p:spPr>
          <a:xfrm>
            <a:off x="457200" y="1981200"/>
            <a:ext cx="8413418" cy="1752600"/>
          </a:xfrm>
          <a:prstGeom prst="rect">
            <a:avLst/>
          </a:prstGeom>
        </p:spPr>
      </p:pic>
      <p:sp>
        <p:nvSpPr>
          <p:cNvPr id="6" name="TextBox 5"/>
          <p:cNvSpPr txBox="1"/>
          <p:nvPr/>
        </p:nvSpPr>
        <p:spPr>
          <a:xfrm>
            <a:off x="6565790" y="6382921"/>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Tree>
    <p:extLst>
      <p:ext uri="{BB962C8B-B14F-4D97-AF65-F5344CB8AC3E}">
        <p14:creationId xmlns:p14="http://schemas.microsoft.com/office/powerpoint/2010/main" val="3871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First Order Logic</a:t>
            </a:r>
          </a:p>
        </p:txBody>
      </p:sp>
      <p:sp>
        <p:nvSpPr>
          <p:cNvPr id="3" name="Slide Number Placeholder 2"/>
          <p:cNvSpPr>
            <a:spLocks noGrp="1"/>
          </p:cNvSpPr>
          <p:nvPr>
            <p:ph type="sldNum" sz="quarter" idx="12"/>
          </p:nvPr>
        </p:nvSpPr>
        <p:spPr/>
        <p:txBody>
          <a:bodyPr/>
          <a:lstStyle/>
          <a:p>
            <a:fld id="{CEF8ADD8-F654-435D-BF88-36F59A17820E}" type="slidenum">
              <a:rPr lang="en-US" smtClean="0"/>
              <a:pPr/>
              <a:t>11</a:t>
            </a:fld>
            <a:endParaRPr lang="en-US"/>
          </a:p>
        </p:txBody>
      </p:sp>
      <p:pic>
        <p:nvPicPr>
          <p:cNvPr id="5" name="Picture 4"/>
          <p:cNvPicPr>
            <a:picLocks noChangeAspect="1"/>
          </p:cNvPicPr>
          <p:nvPr/>
        </p:nvPicPr>
        <p:blipFill>
          <a:blip r:embed="rId3"/>
          <a:stretch>
            <a:fillRect/>
          </a:stretch>
        </p:blipFill>
        <p:spPr>
          <a:xfrm>
            <a:off x="1076325" y="895488"/>
            <a:ext cx="6543675" cy="5829300"/>
          </a:xfrm>
          <a:prstGeom prst="rect">
            <a:avLst/>
          </a:prstGeom>
        </p:spPr>
      </p:pic>
      <p:sp>
        <p:nvSpPr>
          <p:cNvPr id="6" name="TextBox 5"/>
          <p:cNvSpPr txBox="1"/>
          <p:nvPr/>
        </p:nvSpPr>
        <p:spPr>
          <a:xfrm>
            <a:off x="6565790" y="6382921"/>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Tree>
    <p:extLst>
      <p:ext uri="{BB962C8B-B14F-4D97-AF65-F5344CB8AC3E}">
        <p14:creationId xmlns:p14="http://schemas.microsoft.com/office/powerpoint/2010/main" val="1348757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12</a:t>
            </a:fld>
            <a:endParaRPr lang="en-US"/>
          </a:p>
        </p:txBody>
      </p:sp>
      <p:sp>
        <p:nvSpPr>
          <p:cNvPr id="4" name="Rectangle 3"/>
          <p:cNvSpPr/>
          <p:nvPr/>
        </p:nvSpPr>
        <p:spPr>
          <a:xfrm>
            <a:off x="1352550" y="1524000"/>
            <a:ext cx="6438900" cy="3539430"/>
          </a:xfrm>
          <a:prstGeom prst="rect">
            <a:avLst/>
          </a:prstGeom>
        </p:spPr>
        <p:txBody>
          <a:bodyPr wrap="square">
            <a:spAutoFit/>
          </a:bodyPr>
          <a:lstStyle/>
          <a:p>
            <a:pPr>
              <a:lnSpc>
                <a:spcPct val="200000"/>
              </a:lnSpc>
            </a:pPr>
            <a:r>
              <a:rPr lang="en-US" sz="2800" dirty="0">
                <a:latin typeface="Arial Narrow" panose="020B0606020202030204" pitchFamily="34" charset="0"/>
              </a:rPr>
              <a:t>¬Brother(</a:t>
            </a:r>
            <a:r>
              <a:rPr lang="en-US" sz="2800" dirty="0" err="1">
                <a:latin typeface="Arial Narrow" panose="020B0606020202030204" pitchFamily="34" charset="0"/>
              </a:rPr>
              <a:t>Tom,John</a:t>
            </a:r>
            <a:r>
              <a:rPr lang="en-US" sz="2800" dirty="0">
                <a:latin typeface="Arial Narrow" panose="020B0606020202030204" pitchFamily="34" charset="0"/>
              </a:rPr>
              <a:t>) </a:t>
            </a:r>
          </a:p>
          <a:p>
            <a:pPr>
              <a:lnSpc>
                <a:spcPct val="200000"/>
              </a:lnSpc>
            </a:pPr>
            <a:r>
              <a:rPr lang="en-US" sz="2800" dirty="0">
                <a:latin typeface="Arial Narrow" panose="020B0606020202030204" pitchFamily="34" charset="0"/>
              </a:rPr>
              <a:t>Brother(</a:t>
            </a:r>
            <a:r>
              <a:rPr lang="en-US" sz="2800" dirty="0" err="1">
                <a:latin typeface="Arial Narrow" panose="020B0606020202030204" pitchFamily="34" charset="0"/>
              </a:rPr>
              <a:t>Richard,John</a:t>
            </a:r>
            <a:r>
              <a:rPr lang="en-US" sz="2800" dirty="0">
                <a:latin typeface="Arial Narrow" panose="020B0606020202030204" pitchFamily="34" charset="0"/>
              </a:rPr>
              <a:t>) ∧ Brother(</a:t>
            </a:r>
            <a:r>
              <a:rPr lang="en-US" sz="2800" dirty="0" err="1">
                <a:latin typeface="Arial Narrow" panose="020B0606020202030204" pitchFamily="34" charset="0"/>
              </a:rPr>
              <a:t>John,Richard</a:t>
            </a:r>
            <a:r>
              <a:rPr lang="en-US" sz="2800" dirty="0">
                <a:latin typeface="Arial Narrow" panose="020B0606020202030204" pitchFamily="34" charset="0"/>
              </a:rPr>
              <a:t>) </a:t>
            </a:r>
          </a:p>
          <a:p>
            <a:pPr>
              <a:lnSpc>
                <a:spcPct val="200000"/>
              </a:lnSpc>
            </a:pPr>
            <a:r>
              <a:rPr lang="en-US" sz="2800" dirty="0">
                <a:latin typeface="Arial Narrow" panose="020B0606020202030204" pitchFamily="34" charset="0"/>
              </a:rPr>
              <a:t>King(Richard) ∨ King(John) </a:t>
            </a:r>
          </a:p>
          <a:p>
            <a:pPr>
              <a:lnSpc>
                <a:spcPct val="200000"/>
              </a:lnSpc>
            </a:pPr>
            <a:r>
              <a:rPr lang="en-US" sz="2800" dirty="0">
                <a:latin typeface="Arial Narrow" panose="020B0606020202030204" pitchFamily="34" charset="0"/>
              </a:rPr>
              <a:t>¬King(Richard) ⇒ King(John)</a:t>
            </a:r>
          </a:p>
        </p:txBody>
      </p:sp>
      <p:sp>
        <p:nvSpPr>
          <p:cNvPr id="5" name="TextBox 4"/>
          <p:cNvSpPr txBox="1"/>
          <p:nvPr/>
        </p:nvSpPr>
        <p:spPr>
          <a:xfrm>
            <a:off x="6565790" y="6382921"/>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Tree>
    <p:extLst>
      <p:ext uri="{BB962C8B-B14F-4D97-AF65-F5344CB8AC3E}">
        <p14:creationId xmlns:p14="http://schemas.microsoft.com/office/powerpoint/2010/main" val="355699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Realistic Example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13</a:t>
            </a:fld>
            <a:endParaRPr lang="en-US"/>
          </a:p>
        </p:txBody>
      </p:sp>
      <p:sp>
        <p:nvSpPr>
          <p:cNvPr id="4" name="TextBox 3"/>
          <p:cNvSpPr txBox="1"/>
          <p:nvPr/>
        </p:nvSpPr>
        <p:spPr>
          <a:xfrm>
            <a:off x="571500" y="1066800"/>
            <a:ext cx="8001000" cy="5262979"/>
          </a:xfrm>
          <a:prstGeom prst="rect">
            <a:avLst/>
          </a:prstGeom>
          <a:noFill/>
        </p:spPr>
        <p:txBody>
          <a:bodyPr wrap="square" rtlCol="0">
            <a:spAutoFit/>
          </a:bodyPr>
          <a:lstStyle/>
          <a:p>
            <a:pPr>
              <a:lnSpc>
                <a:spcPct val="200000"/>
              </a:lnSpc>
            </a:pPr>
            <a:r>
              <a:rPr lang="en-US" sz="2800" b="1" dirty="0">
                <a:latin typeface="Arial Narrow" panose="020B0606020202030204" pitchFamily="34" charset="0"/>
              </a:rPr>
              <a:t>Next step in my continuing education.</a:t>
            </a:r>
          </a:p>
          <a:p>
            <a:pPr>
              <a:lnSpc>
                <a:spcPct val="200000"/>
              </a:lnSpc>
            </a:pPr>
            <a:r>
              <a:rPr lang="en-US" sz="2800" b="1" dirty="0">
                <a:latin typeface="Arial Narrow" panose="020B0606020202030204" pitchFamily="34" charset="0"/>
              </a:rPr>
              <a:t>Constants</a:t>
            </a:r>
            <a:r>
              <a:rPr lang="en-US" sz="2800" dirty="0">
                <a:latin typeface="Arial Narrow" panose="020B0606020202030204" pitchFamily="34" charset="0"/>
              </a:rPr>
              <a:t>	</a:t>
            </a:r>
            <a:r>
              <a:rPr lang="en-US" sz="2800" i="1" dirty="0">
                <a:latin typeface="Arial Narrow" panose="020B0606020202030204" pitchFamily="34" charset="0"/>
              </a:rPr>
              <a:t>BU, Northeastern, Harvard, </a:t>
            </a:r>
            <a:r>
              <a:rPr lang="en-US" sz="2800" i="1" dirty="0" err="1">
                <a:latin typeface="Arial Narrow" panose="020B0606020202030204" pitchFamily="34" charset="0"/>
              </a:rPr>
              <a:t>JohnDoe</a:t>
            </a:r>
            <a:r>
              <a:rPr lang="en-US" sz="2800" i="1" dirty="0">
                <a:latin typeface="Arial Narrow" panose="020B0606020202030204" pitchFamily="34" charset="0"/>
              </a:rPr>
              <a:t>  </a:t>
            </a:r>
            <a:r>
              <a:rPr lang="en-US" sz="2800" dirty="0">
                <a:latin typeface="Arial Narrow" panose="020B0606020202030204" pitchFamily="34" charset="0"/>
              </a:rPr>
              <a:t>… </a:t>
            </a:r>
          </a:p>
          <a:p>
            <a:pPr>
              <a:lnSpc>
                <a:spcPct val="200000"/>
              </a:lnSpc>
            </a:pPr>
            <a:r>
              <a:rPr lang="en-US" sz="2800" b="1" dirty="0">
                <a:latin typeface="Arial Narrow" panose="020B0606020202030204" pitchFamily="34" charset="0"/>
              </a:rPr>
              <a:t>Predicates</a:t>
            </a:r>
            <a:r>
              <a:rPr lang="en-US" sz="2800" dirty="0">
                <a:latin typeface="Arial Narrow" panose="020B0606020202030204" pitchFamily="34" charset="0"/>
              </a:rPr>
              <a:t>	</a:t>
            </a:r>
            <a:r>
              <a:rPr lang="en-US" sz="2800" i="1" dirty="0" err="1">
                <a:latin typeface="Arial Narrow" panose="020B0606020202030204" pitchFamily="34" charset="0"/>
              </a:rPr>
              <a:t>LikesTo</a:t>
            </a:r>
            <a:r>
              <a:rPr lang="en-US" sz="2800" dirty="0">
                <a:latin typeface="Arial Narrow" panose="020B0606020202030204" pitchFamily="34" charset="0"/>
              </a:rPr>
              <a:t>(…), </a:t>
            </a:r>
            <a:r>
              <a:rPr lang="en-US" sz="2800" i="1" dirty="0">
                <a:latin typeface="Arial Narrow" panose="020B0606020202030204" pitchFamily="34" charset="0"/>
              </a:rPr>
              <a:t>Pays</a:t>
            </a:r>
            <a:r>
              <a:rPr lang="en-US" sz="2800" dirty="0">
                <a:latin typeface="Arial Narrow" panose="020B0606020202030204" pitchFamily="34" charset="0"/>
              </a:rPr>
              <a:t>(…), </a:t>
            </a:r>
            <a:r>
              <a:rPr lang="en-US" sz="2800" i="1" dirty="0">
                <a:latin typeface="Arial Narrow" panose="020B0606020202030204" pitchFamily="34" charset="0"/>
              </a:rPr>
              <a:t>Advancement</a:t>
            </a:r>
            <a:r>
              <a:rPr lang="en-US" sz="2800" dirty="0">
                <a:latin typeface="Arial Narrow" panose="020B0606020202030204" pitchFamily="34" charset="0"/>
              </a:rPr>
              <a:t>(…)	</a:t>
            </a:r>
          </a:p>
          <a:p>
            <a:pPr>
              <a:lnSpc>
                <a:spcPct val="200000"/>
              </a:lnSpc>
            </a:pPr>
            <a:r>
              <a:rPr lang="en-US" sz="2800" b="1" dirty="0">
                <a:latin typeface="Arial Narrow" panose="020B0606020202030204" pitchFamily="34" charset="0"/>
              </a:rPr>
              <a:t>Variables</a:t>
            </a:r>
            <a:r>
              <a:rPr lang="en-US" sz="2800" dirty="0">
                <a:latin typeface="Arial Narrow" panose="020B0606020202030204" pitchFamily="34" charset="0"/>
              </a:rPr>
              <a:t>  	</a:t>
            </a:r>
            <a:r>
              <a:rPr lang="en-US" sz="2800" i="1" dirty="0">
                <a:latin typeface="Arial Narrow" panose="020B0606020202030204" pitchFamily="34" charset="0"/>
              </a:rPr>
              <a:t>student, job, university, program,  </a:t>
            </a:r>
            <a:r>
              <a:rPr lang="en-US" sz="2800" dirty="0">
                <a:latin typeface="Arial Narrow" panose="020B0606020202030204" pitchFamily="34" charset="0"/>
              </a:rPr>
              <a:t>… </a:t>
            </a:r>
          </a:p>
          <a:p>
            <a:pPr>
              <a:lnSpc>
                <a:spcPct val="200000"/>
              </a:lnSpc>
            </a:pPr>
            <a:r>
              <a:rPr lang="en-US" sz="2800" b="1" dirty="0">
                <a:latin typeface="Arial Narrow" panose="020B0606020202030204" pitchFamily="34" charset="0"/>
              </a:rPr>
              <a:t>Rules</a:t>
            </a:r>
            <a:r>
              <a:rPr lang="en-US" sz="2800" dirty="0">
                <a:latin typeface="Arial Narrow" panose="020B0606020202030204" pitchFamily="34" charset="0"/>
              </a:rPr>
              <a:t> (using quantifiers etc.) …</a:t>
            </a:r>
          </a:p>
          <a:p>
            <a:pPr>
              <a:lnSpc>
                <a:spcPct val="200000"/>
              </a:lnSpc>
            </a:pPr>
            <a:r>
              <a:rPr lang="en-US" sz="2800" b="1" dirty="0">
                <a:latin typeface="Arial Narrow" panose="020B0606020202030204" pitchFamily="34" charset="0"/>
              </a:rPr>
              <a:t>Procedure</a:t>
            </a:r>
            <a:r>
              <a:rPr lang="en-US" sz="2800" dirty="0">
                <a:latin typeface="Arial Narrow" panose="020B0606020202030204" pitchFamily="34" charset="0"/>
              </a:rPr>
              <a:t>: Plug in a “world” (set of values)</a:t>
            </a:r>
          </a:p>
        </p:txBody>
      </p:sp>
    </p:spTree>
    <p:extLst>
      <p:ext uri="{BB962C8B-B14F-4D97-AF65-F5344CB8AC3E}">
        <p14:creationId xmlns:p14="http://schemas.microsoft.com/office/powerpoint/2010/main" val="351596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Some Relationships Between </a:t>
            </a:r>
            <a:r>
              <a:rPr lang="en-US" dirty="0">
                <a:sym typeface="Symbol" panose="05050102010706020507" pitchFamily="18" charset="2"/>
              </a:rPr>
              <a:t> </a:t>
            </a:r>
            <a:r>
              <a:rPr lang="en-US" dirty="0"/>
              <a:t>and</a:t>
            </a:r>
            <a:r>
              <a:rPr lang="en-US" dirty="0">
                <a:sym typeface="Symbol" panose="05050102010706020507" pitchFamily="18" charset="2"/>
              </a:rPr>
              <a:t> </a:t>
            </a:r>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14</a:t>
            </a:fld>
            <a:endParaRPr lang="en-US"/>
          </a:p>
        </p:txBody>
      </p:sp>
      <p:pic>
        <p:nvPicPr>
          <p:cNvPr id="6" name="Picture 5"/>
          <p:cNvPicPr>
            <a:picLocks noChangeAspect="1"/>
          </p:cNvPicPr>
          <p:nvPr/>
        </p:nvPicPr>
        <p:blipFill rotWithShape="1">
          <a:blip r:embed="rId3"/>
          <a:srcRect l="51364"/>
          <a:stretch/>
        </p:blipFill>
        <p:spPr>
          <a:xfrm>
            <a:off x="4450557" y="4191000"/>
            <a:ext cx="4329113" cy="1840785"/>
          </a:xfrm>
          <a:prstGeom prst="rect">
            <a:avLst/>
          </a:prstGeom>
        </p:spPr>
      </p:pic>
      <p:sp>
        <p:nvSpPr>
          <p:cNvPr id="7" name="TextBox 6"/>
          <p:cNvSpPr txBox="1"/>
          <p:nvPr/>
        </p:nvSpPr>
        <p:spPr>
          <a:xfrm>
            <a:off x="5181600" y="6382921"/>
            <a:ext cx="31242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pic>
        <p:nvPicPr>
          <p:cNvPr id="8" name="Picture 7">
            <a:extLst>
              <a:ext uri="{FF2B5EF4-FFF2-40B4-BE49-F238E27FC236}">
                <a16:creationId xmlns:a16="http://schemas.microsoft.com/office/drawing/2014/main" id="{4DA05527-6306-4BDF-B8F5-A89936E40703}"/>
              </a:ext>
            </a:extLst>
          </p:cNvPr>
          <p:cNvPicPr>
            <a:picLocks noChangeAspect="1"/>
          </p:cNvPicPr>
          <p:nvPr/>
        </p:nvPicPr>
        <p:blipFill rotWithShape="1">
          <a:blip r:embed="rId3"/>
          <a:srcRect r="59417"/>
          <a:stretch/>
        </p:blipFill>
        <p:spPr>
          <a:xfrm>
            <a:off x="838200" y="1822807"/>
            <a:ext cx="3612357" cy="1840785"/>
          </a:xfrm>
          <a:prstGeom prst="rect">
            <a:avLst/>
          </a:prstGeom>
        </p:spPr>
      </p:pic>
    </p:spTree>
    <p:extLst>
      <p:ext uri="{BB962C8B-B14F-4D97-AF65-F5344CB8AC3E}">
        <p14:creationId xmlns:p14="http://schemas.microsoft.com/office/powerpoint/2010/main" val="242744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First Order Logic</a:t>
            </a:r>
          </a:p>
        </p:txBody>
      </p:sp>
      <p:sp>
        <p:nvSpPr>
          <p:cNvPr id="9" name="AutoShape 5"/>
          <p:cNvSpPr>
            <a:spLocks noChangeArrowheads="1"/>
          </p:cNvSpPr>
          <p:nvPr/>
        </p:nvSpPr>
        <p:spPr bwMode="auto">
          <a:xfrm>
            <a:off x="1143000" y="37338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dirty="0"/>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15</a:t>
            </a:fld>
            <a:endParaRPr lang="en-US" dirty="0"/>
          </a:p>
        </p:txBody>
      </p:sp>
      <p:sp>
        <p:nvSpPr>
          <p:cNvPr id="7" name="Rectangle 4"/>
          <p:cNvSpPr txBox="1">
            <a:spLocks noChangeArrowheads="1"/>
          </p:cNvSpPr>
          <p:nvPr/>
        </p:nvSpPr>
        <p:spPr bwMode="auto">
          <a:xfrm>
            <a:off x="2022474" y="1772642"/>
            <a:ext cx="5140326" cy="3408958"/>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Logics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Syntax of First Order Logic</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Semantics of FOL</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a:t>
            </a:r>
          </a:p>
        </p:txBody>
      </p:sp>
    </p:spTree>
    <p:extLst>
      <p:ext uri="{BB962C8B-B14F-4D97-AF65-F5344CB8AC3E}">
        <p14:creationId xmlns:p14="http://schemas.microsoft.com/office/powerpoint/2010/main" val="278742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Models</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16</a:t>
            </a:fld>
            <a:endParaRPr lang="en-US"/>
          </a:p>
        </p:txBody>
      </p:sp>
      <p:sp>
        <p:nvSpPr>
          <p:cNvPr id="6" name="Rectangle 5"/>
          <p:cNvSpPr/>
          <p:nvPr/>
        </p:nvSpPr>
        <p:spPr>
          <a:xfrm>
            <a:off x="533400" y="750610"/>
            <a:ext cx="2133600" cy="5632311"/>
          </a:xfrm>
          <a:prstGeom prst="rect">
            <a:avLst/>
          </a:prstGeom>
        </p:spPr>
        <p:txBody>
          <a:bodyPr wrap="square">
            <a:spAutoFit/>
          </a:bodyPr>
          <a:lstStyle/>
          <a:p>
            <a:r>
              <a:rPr lang="en-US" sz="2400" dirty="0">
                <a:latin typeface="Arial Narrow" panose="020B0606020202030204" pitchFamily="34" charset="0"/>
              </a:rPr>
              <a:t>Each “model” links the vocabulary of the logical sentences to elements of the possible world.</a:t>
            </a:r>
          </a:p>
          <a:p>
            <a:endParaRPr lang="en-US" sz="2400" dirty="0">
              <a:latin typeface="Arial Narrow" panose="020B0606020202030204" pitchFamily="34" charset="0"/>
            </a:endParaRPr>
          </a:p>
          <a:p>
            <a:r>
              <a:rPr lang="en-US" sz="2400" dirty="0">
                <a:latin typeface="Arial Narrow" panose="020B0606020202030204" pitchFamily="34" charset="0"/>
              </a:rPr>
              <a:t> </a:t>
            </a:r>
          </a:p>
          <a:p>
            <a:endParaRPr lang="en-US" sz="2400" dirty="0">
              <a:latin typeface="Arial Narrow" panose="020B0606020202030204" pitchFamily="34" charset="0"/>
            </a:endParaRPr>
          </a:p>
          <a:p>
            <a:r>
              <a:rPr lang="en-US" sz="2400" dirty="0">
                <a:latin typeface="Arial Narrow" panose="020B0606020202030204" pitchFamily="34" charset="0"/>
              </a:rPr>
              <a:t>The  </a:t>
            </a:r>
            <a:r>
              <a:rPr lang="en-US" sz="2400" i="1" dirty="0">
                <a:latin typeface="Arial Narrow" panose="020B0606020202030204" pitchFamily="34" charset="0"/>
              </a:rPr>
              <a:t>domain</a:t>
            </a:r>
            <a:r>
              <a:rPr lang="en-US" sz="2400" dirty="0">
                <a:latin typeface="Arial Narrow" panose="020B0606020202030204" pitchFamily="34" charset="0"/>
              </a:rPr>
              <a:t> of a model is the set of objects or domain elements it contains. </a:t>
            </a:r>
          </a:p>
        </p:txBody>
      </p:sp>
      <p:sp>
        <p:nvSpPr>
          <p:cNvPr id="7" name="TextBox 6"/>
          <p:cNvSpPr txBox="1"/>
          <p:nvPr/>
        </p:nvSpPr>
        <p:spPr>
          <a:xfrm>
            <a:off x="5181600" y="6382921"/>
            <a:ext cx="3124200" cy="338554"/>
          </a:xfrm>
          <a:prstGeom prst="rect">
            <a:avLst/>
          </a:prstGeom>
          <a:noFill/>
        </p:spPr>
        <p:txBody>
          <a:bodyPr wrap="square" rtlCol="0">
            <a:spAutoFit/>
          </a:bodyPr>
          <a:lstStyle/>
          <a:p>
            <a:r>
              <a:rPr lang="en-US" sz="1600" dirty="0">
                <a:latin typeface="Arial Narrow" pitchFamily="34" charset="0"/>
              </a:rPr>
              <a:t>Adapted from Russell &amp; </a:t>
            </a:r>
            <a:r>
              <a:rPr lang="en-US" sz="1600" dirty="0" err="1">
                <a:latin typeface="Arial Narrow" pitchFamily="34" charset="0"/>
              </a:rPr>
              <a:t>Norvig</a:t>
            </a:r>
            <a:r>
              <a:rPr lang="en-US" sz="1600" dirty="0">
                <a:latin typeface="Arial Narrow" pitchFamily="34" charset="0"/>
              </a:rPr>
              <a:t> p290</a:t>
            </a:r>
          </a:p>
        </p:txBody>
      </p:sp>
      <p:pic>
        <p:nvPicPr>
          <p:cNvPr id="8" name="Picture 7"/>
          <p:cNvPicPr>
            <a:picLocks noChangeAspect="1"/>
          </p:cNvPicPr>
          <p:nvPr/>
        </p:nvPicPr>
        <p:blipFill>
          <a:blip r:embed="rId3"/>
          <a:stretch>
            <a:fillRect/>
          </a:stretch>
        </p:blipFill>
        <p:spPr>
          <a:xfrm>
            <a:off x="2820865" y="1676400"/>
            <a:ext cx="5877199" cy="4476750"/>
          </a:xfrm>
          <a:prstGeom prst="rect">
            <a:avLst/>
          </a:prstGeom>
        </p:spPr>
      </p:pic>
    </p:spTree>
    <p:extLst>
      <p:ext uri="{BB962C8B-B14F-4D97-AF65-F5344CB8AC3E}">
        <p14:creationId xmlns:p14="http://schemas.microsoft.com/office/powerpoint/2010/main" val="3590042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Semantics of FOL</a:t>
            </a:r>
          </a:p>
        </p:txBody>
      </p:sp>
      <p:sp>
        <p:nvSpPr>
          <p:cNvPr id="3" name="Slide Number Placeholder 2"/>
          <p:cNvSpPr>
            <a:spLocks noGrp="1"/>
          </p:cNvSpPr>
          <p:nvPr>
            <p:ph type="sldNum" sz="quarter" idx="12"/>
          </p:nvPr>
        </p:nvSpPr>
        <p:spPr/>
        <p:txBody>
          <a:bodyPr/>
          <a:lstStyle/>
          <a:p>
            <a:fld id="{CEF8ADD8-F654-435D-BF88-36F59A17820E}" type="slidenum">
              <a:rPr lang="en-US" smtClean="0"/>
              <a:pPr/>
              <a:t>17</a:t>
            </a:fld>
            <a:endParaRPr lang="en-US"/>
          </a:p>
        </p:txBody>
      </p:sp>
      <p:sp>
        <p:nvSpPr>
          <p:cNvPr id="4" name="TextBox 3"/>
          <p:cNvSpPr txBox="1"/>
          <p:nvPr/>
        </p:nvSpPr>
        <p:spPr>
          <a:xfrm>
            <a:off x="1447800" y="1447800"/>
            <a:ext cx="6172200" cy="3785652"/>
          </a:xfrm>
          <a:prstGeom prst="rect">
            <a:avLst/>
          </a:prstGeom>
          <a:noFill/>
        </p:spPr>
        <p:txBody>
          <a:bodyPr wrap="square" rtlCol="0">
            <a:spAutoFit/>
          </a:bodyPr>
          <a:lstStyle/>
          <a:p>
            <a:pPr>
              <a:lnSpc>
                <a:spcPct val="200000"/>
              </a:lnSpc>
            </a:pPr>
            <a:r>
              <a:rPr lang="en-US" sz="2400" dirty="0">
                <a:latin typeface="Arial Narrow" panose="020B0606020202030204" pitchFamily="34" charset="0"/>
              </a:rPr>
              <a:t>Predicates are true or false in a world (“model”).</a:t>
            </a:r>
          </a:p>
          <a:p>
            <a:pPr>
              <a:lnSpc>
                <a:spcPct val="200000"/>
              </a:lnSpc>
            </a:pPr>
            <a:r>
              <a:rPr lang="en-US" sz="2400" dirty="0">
                <a:latin typeface="Arial Narrow" panose="020B0606020202030204" pitchFamily="34" charset="0"/>
              </a:rPr>
              <a:t>e.g., </a:t>
            </a:r>
            <a:r>
              <a:rPr lang="en-US" sz="2400" b="1" dirty="0">
                <a:latin typeface="Arial Narrow" panose="020B0606020202030204" pitchFamily="34" charset="0"/>
              </a:rPr>
              <a:t>FOL</a:t>
            </a:r>
            <a:r>
              <a:rPr lang="en-US" sz="2400" dirty="0">
                <a:latin typeface="Arial Narrow" panose="020B0606020202030204" pitchFamily="34" charset="0"/>
              </a:rPr>
              <a:t>: </a:t>
            </a:r>
          </a:p>
          <a:p>
            <a:pPr>
              <a:lnSpc>
                <a:spcPct val="200000"/>
              </a:lnSpc>
            </a:pPr>
            <a:r>
              <a:rPr lang="en-US" sz="2400" dirty="0">
                <a:latin typeface="Arial Narrow" panose="020B0606020202030204" pitchFamily="34" charset="0"/>
                <a:sym typeface="Symbol" panose="05050102010706020507" pitchFamily="18" charset="2"/>
              </a:rPr>
              <a:t>x  [Customer(x, y)  </a:t>
            </a:r>
          </a:p>
          <a:p>
            <a:pPr>
              <a:lnSpc>
                <a:spcPct val="200000"/>
              </a:lnSpc>
            </a:pPr>
            <a:r>
              <a:rPr lang="en-US" sz="2400" dirty="0">
                <a:latin typeface="Arial Narrow" panose="020B0606020202030204" pitchFamily="34" charset="0"/>
                <a:sym typeface="Symbol" panose="05050102010706020507" pitchFamily="18" charset="2"/>
              </a:rPr>
              <a:t>	[y, p  [</a:t>
            </a:r>
            <a:r>
              <a:rPr lang="en-US" sz="2400" dirty="0" err="1">
                <a:latin typeface="Arial Narrow" panose="020B0606020202030204" pitchFamily="34" charset="0"/>
                <a:sym typeface="Symbol" panose="05050102010706020507" pitchFamily="18" charset="2"/>
              </a:rPr>
              <a:t>HasReviewed</a:t>
            </a:r>
            <a:r>
              <a:rPr lang="en-US" sz="2400" dirty="0">
                <a:latin typeface="Arial Narrow" panose="020B0606020202030204" pitchFamily="34" charset="0"/>
                <a:sym typeface="Symbol" panose="05050102010706020507" pitchFamily="18" charset="2"/>
              </a:rPr>
              <a:t>(x, p)  </a:t>
            </a:r>
            <a:r>
              <a:rPr lang="en-US" sz="2400" dirty="0" err="1">
                <a:latin typeface="Arial Narrow" panose="020B0606020202030204" pitchFamily="34" charset="0"/>
                <a:sym typeface="Symbol" panose="05050102010706020507" pitchFamily="18" charset="2"/>
              </a:rPr>
              <a:t>SoldBy</a:t>
            </a:r>
            <a:r>
              <a:rPr lang="en-US" sz="2400" dirty="0">
                <a:latin typeface="Arial Narrow" panose="020B0606020202030204" pitchFamily="34" charset="0"/>
                <a:sym typeface="Symbol" panose="05050102010706020507" pitchFamily="18" charset="2"/>
              </a:rPr>
              <a:t>(p, y)]]</a:t>
            </a:r>
            <a:endParaRPr lang="en-US" sz="2400" dirty="0">
              <a:latin typeface="Arial Narrow" panose="020B0606020202030204" pitchFamily="34" charset="0"/>
            </a:endParaRPr>
          </a:p>
          <a:p>
            <a:pPr>
              <a:lnSpc>
                <a:spcPct val="200000"/>
              </a:lnSpc>
            </a:pPr>
            <a:r>
              <a:rPr lang="en-US" sz="2400" dirty="0">
                <a:latin typeface="Arial Narrow" panose="020B0606020202030204" pitchFamily="34" charset="0"/>
                <a:sym typeface="Symbol" panose="05050102010706020507" pitchFamily="18" charset="2"/>
              </a:rPr>
              <a:t>--is true in the world where y is </a:t>
            </a:r>
            <a:r>
              <a:rPr lang="en-US" sz="2400" i="1" dirty="0">
                <a:latin typeface="Arial Narrow" panose="020B0606020202030204" pitchFamily="34" charset="0"/>
                <a:sym typeface="Symbol" panose="05050102010706020507" pitchFamily="18" charset="2"/>
              </a:rPr>
              <a:t>Amazon</a:t>
            </a:r>
            <a:r>
              <a:rPr lang="en-US" sz="2400" dirty="0">
                <a:latin typeface="Arial Narrow" panose="020B0606020202030204" pitchFamily="34" charset="0"/>
                <a:sym typeface="Symbol" panose="05050102010706020507" pitchFamily="18" charset="2"/>
              </a:rPr>
              <a:t> or </a:t>
            </a:r>
            <a:r>
              <a:rPr lang="en-US" sz="2400" i="1" dirty="0" err="1">
                <a:latin typeface="Arial Narrow" panose="020B0606020202030204" pitchFamily="34" charset="0"/>
                <a:sym typeface="Symbol" panose="05050102010706020507" pitchFamily="18" charset="2"/>
              </a:rPr>
              <a:t>WalMart</a:t>
            </a:r>
            <a:endParaRPr lang="en-US" sz="2400" i="1" dirty="0">
              <a:latin typeface="Arial Narrow" panose="020B0606020202030204" pitchFamily="34" charset="0"/>
            </a:endParaRPr>
          </a:p>
        </p:txBody>
      </p:sp>
    </p:spTree>
    <p:extLst>
      <p:ext uri="{BB962C8B-B14F-4D97-AF65-F5344CB8AC3E}">
        <p14:creationId xmlns:p14="http://schemas.microsoft.com/office/powerpoint/2010/main" val="429020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Toy Agent and FOL: </a:t>
            </a:r>
            <a:r>
              <a:rPr lang="en-US" dirty="0" err="1"/>
              <a:t>WumpusWorld</a:t>
            </a:r>
            <a:r>
              <a:rPr lang="en-US" dirty="0"/>
              <a:t> (R&amp;N)</a:t>
            </a:r>
          </a:p>
        </p:txBody>
      </p:sp>
      <p:sp>
        <p:nvSpPr>
          <p:cNvPr id="3" name="Slide Number Placeholder 2"/>
          <p:cNvSpPr>
            <a:spLocks noGrp="1"/>
          </p:cNvSpPr>
          <p:nvPr>
            <p:ph type="sldNum" sz="quarter" idx="12"/>
          </p:nvPr>
        </p:nvSpPr>
        <p:spPr/>
        <p:txBody>
          <a:bodyPr/>
          <a:lstStyle/>
          <a:p>
            <a:fld id="{CEF8ADD8-F654-435D-BF88-36F59A17820E}" type="slidenum">
              <a:rPr lang="en-US" smtClean="0"/>
              <a:pPr/>
              <a:t>18</a:t>
            </a:fld>
            <a:endParaRPr lang="en-US"/>
          </a:p>
        </p:txBody>
      </p:sp>
      <p:pic>
        <p:nvPicPr>
          <p:cNvPr id="4" name="Picture 3"/>
          <p:cNvPicPr>
            <a:picLocks noChangeAspect="1"/>
          </p:cNvPicPr>
          <p:nvPr/>
        </p:nvPicPr>
        <p:blipFill rotWithShape="1">
          <a:blip r:embed="rId3"/>
          <a:srcRect l="11529" b="9218"/>
          <a:stretch/>
        </p:blipFill>
        <p:spPr>
          <a:xfrm>
            <a:off x="926428" y="1080133"/>
            <a:ext cx="5262563" cy="5154933"/>
          </a:xfrm>
          <a:prstGeom prst="rect">
            <a:avLst/>
          </a:prstGeom>
        </p:spPr>
      </p:pic>
      <p:sp>
        <p:nvSpPr>
          <p:cNvPr id="5" name="TextBox 4"/>
          <p:cNvSpPr txBox="1"/>
          <p:nvPr/>
        </p:nvSpPr>
        <p:spPr>
          <a:xfrm>
            <a:off x="6678636" y="4724400"/>
            <a:ext cx="2020754" cy="1384995"/>
          </a:xfrm>
          <a:prstGeom prst="rect">
            <a:avLst/>
          </a:prstGeom>
          <a:noFill/>
        </p:spPr>
        <p:txBody>
          <a:bodyPr wrap="square" rtlCol="0">
            <a:spAutoFit/>
          </a:bodyPr>
          <a:lstStyle/>
          <a:p>
            <a:r>
              <a:rPr lang="en-US" sz="2800" i="1" dirty="0">
                <a:latin typeface="Arial Narrow" pitchFamily="34" charset="0"/>
              </a:rPr>
              <a:t>Can we express rules in FOL?</a:t>
            </a:r>
          </a:p>
        </p:txBody>
      </p:sp>
      <p:sp>
        <p:nvSpPr>
          <p:cNvPr id="6" name="TextBox 5"/>
          <p:cNvSpPr txBox="1"/>
          <p:nvPr/>
        </p:nvSpPr>
        <p:spPr>
          <a:xfrm>
            <a:off x="6565790" y="6382921"/>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Tree>
    <p:extLst>
      <p:ext uri="{BB962C8B-B14F-4D97-AF65-F5344CB8AC3E}">
        <p14:creationId xmlns:p14="http://schemas.microsoft.com/office/powerpoint/2010/main" val="1362339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WupusWorld</a:t>
            </a:r>
            <a:r>
              <a:rPr lang="en-US" dirty="0"/>
              <a:t> Rules</a:t>
            </a:r>
            <a:r>
              <a:rPr lang="en-US" sz="2700" u="none" dirty="0"/>
              <a:t> (Tim </a:t>
            </a:r>
            <a:r>
              <a:rPr lang="en-US" sz="2700" u="none" dirty="0" err="1"/>
              <a:t>Finin</a:t>
            </a:r>
            <a:r>
              <a:rPr lang="en-US" sz="2700" u="none" dirty="0"/>
              <a:t>)</a:t>
            </a:r>
            <a:endParaRPr lang="en-US" u="none"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19</a:t>
            </a:fld>
            <a:endParaRPr lang="en-US"/>
          </a:p>
        </p:txBody>
      </p:sp>
      <p:pic>
        <p:nvPicPr>
          <p:cNvPr id="4" name="Picture 3"/>
          <p:cNvPicPr>
            <a:picLocks noChangeAspect="1"/>
          </p:cNvPicPr>
          <p:nvPr/>
        </p:nvPicPr>
        <p:blipFill>
          <a:blip r:embed="rId3"/>
          <a:stretch>
            <a:fillRect/>
          </a:stretch>
        </p:blipFill>
        <p:spPr>
          <a:xfrm>
            <a:off x="228600" y="1176337"/>
            <a:ext cx="8620125" cy="4962525"/>
          </a:xfrm>
          <a:prstGeom prst="rect">
            <a:avLst/>
          </a:prstGeom>
        </p:spPr>
      </p:pic>
    </p:spTree>
    <p:extLst>
      <p:ext uri="{BB962C8B-B14F-4D97-AF65-F5344CB8AC3E}">
        <p14:creationId xmlns:p14="http://schemas.microsoft.com/office/powerpoint/2010/main" val="311073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Objectives</a:t>
            </a:r>
          </a:p>
        </p:txBody>
      </p:sp>
      <p:sp>
        <p:nvSpPr>
          <p:cNvPr id="3" name="Content Placeholder 2"/>
          <p:cNvSpPr>
            <a:spLocks noGrp="1"/>
          </p:cNvSpPr>
          <p:nvPr>
            <p:ph idx="1"/>
          </p:nvPr>
        </p:nvSpPr>
        <p:spPr>
          <a:xfrm>
            <a:off x="876300" y="1905000"/>
            <a:ext cx="7391400" cy="3962400"/>
          </a:xfrm>
        </p:spPr>
        <p:txBody>
          <a:bodyPr>
            <a:normAutofit lnSpcReduction="10000"/>
          </a:bodyPr>
          <a:lstStyle/>
          <a:p>
            <a:r>
              <a:rPr lang="en-US" dirty="0"/>
              <a:t>Differentiate among various logics</a:t>
            </a:r>
          </a:p>
          <a:p>
            <a:endParaRPr lang="en-US" dirty="0"/>
          </a:p>
          <a:p>
            <a:r>
              <a:rPr lang="en-US" dirty="0"/>
              <a:t>Express first order logic (FOL) expressions</a:t>
            </a:r>
          </a:p>
          <a:p>
            <a:endParaRPr lang="en-US" dirty="0"/>
          </a:p>
          <a:p>
            <a:r>
              <a:rPr lang="en-US" dirty="0"/>
              <a:t>Differentiate syntax vs. semantics of FOL</a:t>
            </a:r>
          </a:p>
          <a:p>
            <a:endParaRPr lang="en-US" dirty="0"/>
          </a:p>
          <a:p>
            <a:r>
              <a:rPr lang="en-US" dirty="0"/>
              <a:t>Assess challenges </a:t>
            </a:r>
            <a:r>
              <a:rPr lang="en-US"/>
              <a:t>of inference</a:t>
            </a:r>
            <a:endParaRPr lang="en-US" dirty="0"/>
          </a:p>
          <a:p>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2</a:t>
            </a:fld>
            <a:endParaRPr lang="en-US"/>
          </a:p>
        </p:txBody>
      </p:sp>
    </p:spTree>
    <p:extLst>
      <p:ext uri="{BB962C8B-B14F-4D97-AF65-F5344CB8AC3E}">
        <p14:creationId xmlns:p14="http://schemas.microsoft.com/office/powerpoint/2010/main" val="285697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Application </a:t>
            </a:r>
            <a:r>
              <a:rPr lang="en-US" dirty="0">
                <a:solidFill>
                  <a:srgbClr val="376092"/>
                </a:solidFill>
              </a:rPr>
              <a:t>of FOL </a:t>
            </a:r>
            <a:r>
              <a:rPr lang="en-US" dirty="0"/>
              <a:t>to Programming: </a:t>
            </a:r>
            <a:r>
              <a:rPr lang="en-US" dirty="0" err="1"/>
              <a:t>Dafny</a:t>
            </a:r>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20</a:t>
            </a:fld>
            <a:endParaRPr lang="en-US"/>
          </a:p>
        </p:txBody>
      </p:sp>
      <p:sp>
        <p:nvSpPr>
          <p:cNvPr id="6" name="Rectangle 1"/>
          <p:cNvSpPr>
            <a:spLocks noChangeArrowheads="1"/>
          </p:cNvSpPr>
          <p:nvPr/>
        </p:nvSpPr>
        <p:spPr bwMode="auto">
          <a:xfrm>
            <a:off x="533400" y="1828800"/>
            <a:ext cx="82296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7EBB"/>
                </a:solidFill>
                <a:effectLst/>
                <a:latin typeface="Arial Narrow" panose="020B0606020202030204" pitchFamily="34" charset="0"/>
              </a:rPr>
              <a:t>AUTOMATICALLY VERIFYING SOURCE CODE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FF"/>
              </a:solidFill>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Arial Narrow" panose="020B0606020202030204" pitchFamily="34" charset="0"/>
              </a:rPr>
              <a:t>method</a:t>
            </a:r>
            <a:r>
              <a:rPr kumimoji="0" lang="en-US" altLang="en-US" sz="2800" b="0" i="0" u="none" strike="noStrike" cap="none" normalizeH="0" baseline="0" dirty="0">
                <a:ln>
                  <a:noFill/>
                </a:ln>
                <a:solidFill>
                  <a:srgbClr val="000000"/>
                </a:solidFill>
                <a:effectLst/>
                <a:latin typeface="Arial Narrow" panose="020B0606020202030204" pitchFamily="34" charset="0"/>
              </a:rPr>
              <a:t> </a:t>
            </a:r>
            <a:r>
              <a:rPr kumimoji="0" lang="en-US" altLang="en-US" sz="2800" b="0" i="0" u="none" strike="noStrike" cap="none" normalizeH="0" baseline="0" dirty="0" err="1">
                <a:ln>
                  <a:noFill/>
                </a:ln>
                <a:solidFill>
                  <a:srgbClr val="000000"/>
                </a:solidFill>
                <a:effectLst/>
                <a:latin typeface="Arial Narrow" panose="020B0606020202030204" pitchFamily="34" charset="0"/>
              </a:rPr>
              <a:t>MultipleReturns</a:t>
            </a:r>
            <a:r>
              <a:rPr kumimoji="0" lang="en-US" altLang="en-US" sz="2800" b="0" i="0" u="none" strike="noStrike" cap="none" normalizeH="0" baseline="0" dirty="0">
                <a:ln>
                  <a:noFill/>
                </a:ln>
                <a:solidFill>
                  <a:srgbClr val="000000"/>
                </a:solidFill>
                <a:effectLst/>
                <a:latin typeface="Arial Narrow" panose="020B0606020202030204" pitchFamily="34" charset="0"/>
              </a:rPr>
              <a:t>(x: </a:t>
            </a:r>
            <a:r>
              <a:rPr kumimoji="0" lang="en-US" altLang="en-US" sz="2800" b="0" i="0" u="none" strike="noStrike" cap="none" normalizeH="0" baseline="0" dirty="0" err="1">
                <a:ln>
                  <a:noFill/>
                </a:ln>
                <a:solidFill>
                  <a:srgbClr val="008080"/>
                </a:solidFill>
                <a:effectLst/>
                <a:latin typeface="Arial Narrow" panose="020B0606020202030204" pitchFamily="34" charset="0"/>
              </a:rPr>
              <a:t>int</a:t>
            </a:r>
            <a:r>
              <a:rPr kumimoji="0" lang="en-US" altLang="en-US" sz="2800" b="0" i="0" u="none" strike="noStrike" cap="none" normalizeH="0" baseline="0" dirty="0">
                <a:ln>
                  <a:noFill/>
                </a:ln>
                <a:solidFill>
                  <a:srgbClr val="000000"/>
                </a:solidFill>
                <a:effectLst/>
                <a:latin typeface="Arial Narrow" panose="020B0606020202030204" pitchFamily="34" charset="0"/>
              </a:rPr>
              <a:t>, y: </a:t>
            </a:r>
            <a:r>
              <a:rPr kumimoji="0" lang="en-US" altLang="en-US" sz="2800" b="0" i="0" u="none" strike="noStrike" cap="none" normalizeH="0" baseline="0" dirty="0" err="1">
                <a:ln>
                  <a:noFill/>
                </a:ln>
                <a:solidFill>
                  <a:srgbClr val="008080"/>
                </a:solidFill>
                <a:effectLst/>
                <a:latin typeface="Arial Narrow" panose="020B0606020202030204" pitchFamily="34" charset="0"/>
              </a:rPr>
              <a:t>int</a:t>
            </a:r>
            <a:r>
              <a:rPr kumimoji="0" lang="en-US" altLang="en-US" sz="2800" b="0" i="0" u="none" strike="noStrike" cap="none" normalizeH="0" baseline="0" dirty="0">
                <a:ln>
                  <a:noFill/>
                </a:ln>
                <a:solidFill>
                  <a:srgbClr val="000000"/>
                </a:solidFill>
                <a:effectLst/>
                <a:latin typeface="Arial Narrow" panose="020B0606020202030204" pitchFamily="34" charset="0"/>
              </a:rPr>
              <a:t>) </a:t>
            </a:r>
            <a:r>
              <a:rPr kumimoji="0" lang="en-US" altLang="en-US" sz="2800" b="0" i="0" u="none" strike="noStrike" cap="none" normalizeH="0" baseline="0" dirty="0">
                <a:ln>
                  <a:noFill/>
                </a:ln>
                <a:solidFill>
                  <a:srgbClr val="0000FF"/>
                </a:solidFill>
                <a:effectLst/>
                <a:latin typeface="Arial Narrow" panose="020B0606020202030204" pitchFamily="34" charset="0"/>
              </a:rPr>
              <a:t>returns</a:t>
            </a:r>
            <a:r>
              <a:rPr kumimoji="0" lang="en-US" altLang="en-US" sz="2800" b="0" i="0" u="none" strike="noStrike" cap="none" normalizeH="0" baseline="0" dirty="0">
                <a:ln>
                  <a:noFill/>
                </a:ln>
                <a:solidFill>
                  <a:srgbClr val="000000"/>
                </a:solidFill>
                <a:effectLst/>
                <a:latin typeface="Arial Narrow" panose="020B0606020202030204" pitchFamily="34" charset="0"/>
              </a:rPr>
              <a:t> (more: </a:t>
            </a:r>
            <a:r>
              <a:rPr kumimoji="0" lang="en-US" altLang="en-US" sz="2800" b="0" i="0" u="none" strike="noStrike" cap="none" normalizeH="0" baseline="0" dirty="0" err="1">
                <a:ln>
                  <a:noFill/>
                </a:ln>
                <a:solidFill>
                  <a:srgbClr val="008080"/>
                </a:solidFill>
                <a:effectLst/>
                <a:latin typeface="Arial Narrow" panose="020B0606020202030204" pitchFamily="34" charset="0"/>
              </a:rPr>
              <a:t>int</a:t>
            </a:r>
            <a:r>
              <a:rPr kumimoji="0" lang="en-US" altLang="en-US" sz="2800" b="0" i="0" u="none" strike="noStrike" cap="none" normalizeH="0" baseline="0" dirty="0">
                <a:ln>
                  <a:noFill/>
                </a:ln>
                <a:solidFill>
                  <a:srgbClr val="000000"/>
                </a:solidFill>
                <a:effectLst/>
                <a:latin typeface="Arial Narrow" panose="020B0606020202030204" pitchFamily="34" charset="0"/>
              </a:rPr>
              <a:t>, less: </a:t>
            </a:r>
            <a:r>
              <a:rPr kumimoji="0" lang="en-US" altLang="en-US" sz="2800" b="0" i="0" u="none" strike="noStrike" cap="none" normalizeH="0" baseline="0" dirty="0" err="1">
                <a:ln>
                  <a:noFill/>
                </a:ln>
                <a:solidFill>
                  <a:srgbClr val="008080"/>
                </a:solidFill>
                <a:effectLst/>
                <a:latin typeface="Arial Narrow" panose="020B0606020202030204" pitchFamily="34" charset="0"/>
              </a:rPr>
              <a:t>int</a:t>
            </a:r>
            <a:r>
              <a:rPr kumimoji="0" lang="en-US" altLang="en-US" sz="2800" b="0" i="0" u="none" strike="noStrike" cap="none" normalizeH="0" baseline="0" dirty="0">
                <a:ln>
                  <a:noFill/>
                </a:ln>
                <a:solidFill>
                  <a:srgbClr val="000000"/>
                </a:solidFill>
                <a:effectLst/>
                <a:latin typeface="Arial Narrow" panose="020B0606020202030204" pitchFamily="34" charset="0"/>
              </a:rPr>
              <a:t>)</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800080"/>
                </a:solidFill>
                <a:effectLst/>
                <a:latin typeface="Arial Narrow" panose="020B0606020202030204" pitchFamily="34" charset="0"/>
              </a:rPr>
              <a:t>requires</a:t>
            </a:r>
            <a:r>
              <a:rPr kumimoji="0" lang="en-US" altLang="en-US" sz="2800" b="0" i="0" u="none" strike="noStrike" cap="none" normalizeH="0" baseline="0" dirty="0">
                <a:ln>
                  <a:noFill/>
                </a:ln>
                <a:solidFill>
                  <a:srgbClr val="000000"/>
                </a:solidFill>
                <a:effectLst/>
                <a:latin typeface="Arial Narrow" panose="020B0606020202030204" pitchFamily="34" charset="0"/>
              </a:rPr>
              <a:t> </a:t>
            </a:r>
            <a:r>
              <a:rPr kumimoji="0" lang="en-US" altLang="en-US" sz="2800" b="0" i="0" u="none" strike="noStrike" cap="none" normalizeH="0" baseline="0" dirty="0">
                <a:ln>
                  <a:noFill/>
                </a:ln>
                <a:solidFill>
                  <a:srgbClr val="09885A"/>
                </a:solidFill>
                <a:effectLst/>
                <a:latin typeface="Arial Narrow" panose="020B0606020202030204" pitchFamily="34" charset="0"/>
              </a:rPr>
              <a:t>0</a:t>
            </a:r>
            <a:r>
              <a:rPr kumimoji="0" lang="en-US" altLang="en-US" sz="2800" b="0" i="0" u="none" strike="noStrike" cap="none" normalizeH="0" baseline="0" dirty="0">
                <a:ln>
                  <a:noFill/>
                </a:ln>
                <a:solidFill>
                  <a:srgbClr val="000000"/>
                </a:solidFill>
                <a:effectLst/>
                <a:latin typeface="Arial Narrow" panose="020B0606020202030204" pitchFamily="34" charset="0"/>
              </a:rPr>
              <a:t> &lt; y</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800080"/>
                </a:solidFill>
                <a:effectLst/>
                <a:latin typeface="Arial Narrow" panose="020B0606020202030204" pitchFamily="34" charset="0"/>
              </a:rPr>
              <a:t>ensures</a:t>
            </a:r>
            <a:r>
              <a:rPr kumimoji="0" lang="en-US" altLang="en-US" sz="2800" b="0" i="0" u="none" strike="noStrike" cap="none" normalizeH="0" baseline="0" dirty="0">
                <a:ln>
                  <a:noFill/>
                </a:ln>
                <a:solidFill>
                  <a:srgbClr val="000000"/>
                </a:solidFill>
                <a:effectLst/>
                <a:latin typeface="Arial Narrow" panose="020B0606020202030204" pitchFamily="34" charset="0"/>
              </a:rPr>
              <a:t> less &lt; x &lt; more</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000000"/>
                </a:solidFill>
                <a:effectLst/>
                <a:latin typeface="Arial Narrow" panose="020B0606020202030204" pitchFamily="34" charset="0"/>
              </a:rPr>
              <a:t>{</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333333"/>
                </a:solidFill>
                <a:effectLst/>
                <a:latin typeface="Arial Narrow" panose="020B0606020202030204" pitchFamily="34" charset="0"/>
              </a:rPr>
              <a:t>	</a:t>
            </a:r>
            <a:r>
              <a:rPr kumimoji="0" lang="en-US" altLang="en-US" sz="2800" b="0" i="0" u="none" strike="noStrike" cap="none" normalizeH="0" baseline="0" dirty="0">
                <a:ln>
                  <a:noFill/>
                </a:ln>
                <a:solidFill>
                  <a:srgbClr val="000000"/>
                </a:solidFill>
                <a:effectLst/>
                <a:latin typeface="Arial Narrow" panose="020B0606020202030204" pitchFamily="34" charset="0"/>
              </a:rPr>
              <a:t>…</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000000"/>
                </a:solidFill>
                <a:effectLst/>
                <a:latin typeface="Arial Narrow" panose="020B0606020202030204" pitchFamily="34" charset="0"/>
              </a:rPr>
              <a:t>}</a:t>
            </a:r>
            <a:r>
              <a:rPr kumimoji="0" lang="en-US" altLang="en-US" sz="1600" b="0" i="0" u="none" strike="noStrike" cap="none" normalizeH="0" baseline="0" dirty="0">
                <a:ln>
                  <a:noFill/>
                </a:ln>
                <a:solidFill>
                  <a:schemeClr val="tx1"/>
                </a:solidFill>
                <a:effectLst/>
                <a:latin typeface="Arial Narrow" panose="020B0606020202030204" pitchFamily="34" charset="0"/>
              </a:rPr>
              <a:t> </a:t>
            </a:r>
            <a:endParaRPr kumimoji="0" lang="en-US" altLang="en-US" sz="5400" b="0" i="0" u="none" strike="noStrike" cap="none" normalizeH="0" baseline="0" dirty="0">
              <a:ln>
                <a:noFill/>
              </a:ln>
              <a:solidFill>
                <a:schemeClr val="tx1"/>
              </a:solidFill>
              <a:effectLst/>
              <a:latin typeface="Arial Narrow" panose="020B0606020202030204" pitchFamily="34" charset="0"/>
            </a:endParaRPr>
          </a:p>
        </p:txBody>
      </p:sp>
      <p:sp>
        <p:nvSpPr>
          <p:cNvPr id="7" name="Rectangle 6"/>
          <p:cNvSpPr/>
          <p:nvPr/>
        </p:nvSpPr>
        <p:spPr>
          <a:xfrm>
            <a:off x="3200400" y="6352143"/>
            <a:ext cx="5029200" cy="369332"/>
          </a:xfrm>
          <a:prstGeom prst="rect">
            <a:avLst/>
          </a:prstGeom>
        </p:spPr>
        <p:txBody>
          <a:bodyPr wrap="square">
            <a:spAutoFit/>
          </a:bodyPr>
          <a:lstStyle/>
          <a:p>
            <a:r>
              <a:rPr lang="en-US" dirty="0"/>
              <a:t>https://rise4fun.com/dafny/tutorialcontent/guide</a:t>
            </a:r>
          </a:p>
        </p:txBody>
      </p:sp>
    </p:spTree>
    <p:extLst>
      <p:ext uri="{BB962C8B-B14F-4D97-AF65-F5344CB8AC3E}">
        <p14:creationId xmlns:p14="http://schemas.microsoft.com/office/powerpoint/2010/main" val="2302901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Application </a:t>
            </a:r>
            <a:r>
              <a:rPr lang="en-US" dirty="0">
                <a:solidFill>
                  <a:srgbClr val="376092"/>
                </a:solidFill>
              </a:rPr>
              <a:t>of FOL </a:t>
            </a:r>
            <a:r>
              <a:rPr lang="en-US" dirty="0"/>
              <a:t>to Programming: </a:t>
            </a:r>
            <a:r>
              <a:rPr lang="en-US" dirty="0" err="1"/>
              <a:t>Dafny</a:t>
            </a:r>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21</a:t>
            </a:fld>
            <a:endParaRPr lang="en-US"/>
          </a:p>
        </p:txBody>
      </p:sp>
      <p:sp>
        <p:nvSpPr>
          <p:cNvPr id="6" name="Rectangle 1"/>
          <p:cNvSpPr>
            <a:spLocks noChangeArrowheads="1"/>
          </p:cNvSpPr>
          <p:nvPr/>
        </p:nvSpPr>
        <p:spPr bwMode="auto">
          <a:xfrm>
            <a:off x="533400" y="1828800"/>
            <a:ext cx="822960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7EBB"/>
                </a:solidFill>
                <a:effectLst/>
                <a:latin typeface="Arial Narrow" panose="020B0606020202030204" pitchFamily="34" charset="0"/>
              </a:rPr>
              <a:t>AUTOMATICALLY VERIFYING SOURCE CODE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FF"/>
              </a:solidFill>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Arial Narrow" panose="020B0606020202030204" pitchFamily="34" charset="0"/>
              </a:rPr>
              <a:t>method</a:t>
            </a:r>
            <a:r>
              <a:rPr kumimoji="0" lang="en-US" altLang="en-US" sz="2800" b="0" i="0" u="none" strike="noStrike" cap="none" normalizeH="0" baseline="0" dirty="0">
                <a:ln>
                  <a:noFill/>
                </a:ln>
                <a:solidFill>
                  <a:srgbClr val="000000"/>
                </a:solidFill>
                <a:effectLst/>
                <a:latin typeface="Arial Narrow" panose="020B0606020202030204" pitchFamily="34" charset="0"/>
              </a:rPr>
              <a:t> </a:t>
            </a:r>
            <a:r>
              <a:rPr kumimoji="0" lang="en-US" altLang="en-US" sz="2800" b="0" i="0" u="none" strike="noStrike" cap="none" normalizeH="0" baseline="0" dirty="0" err="1">
                <a:ln>
                  <a:noFill/>
                </a:ln>
                <a:solidFill>
                  <a:srgbClr val="000000"/>
                </a:solidFill>
                <a:effectLst/>
                <a:latin typeface="Arial Narrow" panose="020B0606020202030204" pitchFamily="34" charset="0"/>
              </a:rPr>
              <a:t>MultipleReturns</a:t>
            </a:r>
            <a:r>
              <a:rPr kumimoji="0" lang="en-US" altLang="en-US" sz="2800" b="0" i="0" u="none" strike="noStrike" cap="none" normalizeH="0" baseline="0" dirty="0">
                <a:ln>
                  <a:noFill/>
                </a:ln>
                <a:solidFill>
                  <a:srgbClr val="000000"/>
                </a:solidFill>
                <a:effectLst/>
                <a:latin typeface="Arial Narrow" panose="020B0606020202030204" pitchFamily="34" charset="0"/>
              </a:rPr>
              <a:t>(x: </a:t>
            </a:r>
            <a:r>
              <a:rPr kumimoji="0" lang="en-US" altLang="en-US" sz="2800" b="0" i="0" u="none" strike="noStrike" cap="none" normalizeH="0" baseline="0" dirty="0" err="1">
                <a:ln>
                  <a:noFill/>
                </a:ln>
                <a:solidFill>
                  <a:srgbClr val="008080"/>
                </a:solidFill>
                <a:effectLst/>
                <a:latin typeface="Arial Narrow" panose="020B0606020202030204" pitchFamily="34" charset="0"/>
              </a:rPr>
              <a:t>int</a:t>
            </a:r>
            <a:r>
              <a:rPr kumimoji="0" lang="en-US" altLang="en-US" sz="2800" b="0" i="0" u="none" strike="noStrike" cap="none" normalizeH="0" baseline="0" dirty="0">
                <a:ln>
                  <a:noFill/>
                </a:ln>
                <a:solidFill>
                  <a:srgbClr val="000000"/>
                </a:solidFill>
                <a:effectLst/>
                <a:latin typeface="Arial Narrow" panose="020B0606020202030204" pitchFamily="34" charset="0"/>
              </a:rPr>
              <a:t>, y: </a:t>
            </a:r>
            <a:r>
              <a:rPr kumimoji="0" lang="en-US" altLang="en-US" sz="2800" b="0" i="0" u="none" strike="noStrike" cap="none" normalizeH="0" baseline="0" dirty="0" err="1">
                <a:ln>
                  <a:noFill/>
                </a:ln>
                <a:solidFill>
                  <a:srgbClr val="008080"/>
                </a:solidFill>
                <a:effectLst/>
                <a:latin typeface="Arial Narrow" panose="020B0606020202030204" pitchFamily="34" charset="0"/>
              </a:rPr>
              <a:t>int</a:t>
            </a:r>
            <a:r>
              <a:rPr kumimoji="0" lang="en-US" altLang="en-US" sz="2800" b="0" i="0" u="none" strike="noStrike" cap="none" normalizeH="0" baseline="0" dirty="0">
                <a:ln>
                  <a:noFill/>
                </a:ln>
                <a:solidFill>
                  <a:srgbClr val="000000"/>
                </a:solidFill>
                <a:effectLst/>
                <a:latin typeface="Arial Narrow" panose="020B0606020202030204" pitchFamily="34" charset="0"/>
              </a:rPr>
              <a:t>) </a:t>
            </a:r>
            <a:r>
              <a:rPr kumimoji="0" lang="en-US" altLang="en-US" sz="2800" b="0" i="0" u="none" strike="noStrike" cap="none" normalizeH="0" baseline="0" dirty="0">
                <a:ln>
                  <a:noFill/>
                </a:ln>
                <a:solidFill>
                  <a:srgbClr val="0000FF"/>
                </a:solidFill>
                <a:effectLst/>
                <a:latin typeface="Arial Narrow" panose="020B0606020202030204" pitchFamily="34" charset="0"/>
              </a:rPr>
              <a:t>returns</a:t>
            </a:r>
            <a:r>
              <a:rPr kumimoji="0" lang="en-US" altLang="en-US" sz="2800" b="0" i="0" u="none" strike="noStrike" cap="none" normalizeH="0" baseline="0" dirty="0">
                <a:ln>
                  <a:noFill/>
                </a:ln>
                <a:solidFill>
                  <a:srgbClr val="000000"/>
                </a:solidFill>
                <a:effectLst/>
                <a:latin typeface="Arial Narrow" panose="020B0606020202030204" pitchFamily="34" charset="0"/>
              </a:rPr>
              <a:t> (more: </a:t>
            </a:r>
            <a:r>
              <a:rPr kumimoji="0" lang="en-US" altLang="en-US" sz="2800" b="0" i="0" u="none" strike="noStrike" cap="none" normalizeH="0" baseline="0" dirty="0" err="1">
                <a:ln>
                  <a:noFill/>
                </a:ln>
                <a:solidFill>
                  <a:srgbClr val="008080"/>
                </a:solidFill>
                <a:effectLst/>
                <a:latin typeface="Arial Narrow" panose="020B0606020202030204" pitchFamily="34" charset="0"/>
              </a:rPr>
              <a:t>int</a:t>
            </a:r>
            <a:r>
              <a:rPr kumimoji="0" lang="en-US" altLang="en-US" sz="2800" b="0" i="0" u="none" strike="noStrike" cap="none" normalizeH="0" baseline="0" dirty="0">
                <a:ln>
                  <a:noFill/>
                </a:ln>
                <a:solidFill>
                  <a:srgbClr val="000000"/>
                </a:solidFill>
                <a:effectLst/>
                <a:latin typeface="Arial Narrow" panose="020B0606020202030204" pitchFamily="34" charset="0"/>
              </a:rPr>
              <a:t>, less: </a:t>
            </a:r>
            <a:r>
              <a:rPr kumimoji="0" lang="en-US" altLang="en-US" sz="2800" b="0" i="0" u="none" strike="noStrike" cap="none" normalizeH="0" baseline="0" dirty="0" err="1">
                <a:ln>
                  <a:noFill/>
                </a:ln>
                <a:solidFill>
                  <a:srgbClr val="008080"/>
                </a:solidFill>
                <a:effectLst/>
                <a:latin typeface="Arial Narrow" panose="020B0606020202030204" pitchFamily="34" charset="0"/>
              </a:rPr>
              <a:t>int</a:t>
            </a:r>
            <a:r>
              <a:rPr kumimoji="0" lang="en-US" altLang="en-US" sz="2800" b="0" i="0" u="none" strike="noStrike" cap="none" normalizeH="0" baseline="0" dirty="0">
                <a:ln>
                  <a:noFill/>
                </a:ln>
                <a:solidFill>
                  <a:srgbClr val="000000"/>
                </a:solidFill>
                <a:effectLst/>
                <a:latin typeface="Arial Narrow" panose="020B0606020202030204" pitchFamily="34" charset="0"/>
              </a:rPr>
              <a:t>)</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800080"/>
                </a:solidFill>
                <a:effectLst/>
                <a:latin typeface="Arial Narrow" panose="020B0606020202030204" pitchFamily="34" charset="0"/>
              </a:rPr>
              <a:t>requires</a:t>
            </a:r>
            <a:r>
              <a:rPr kumimoji="0" lang="en-US" altLang="en-US" sz="2800" b="0" i="0" u="none" strike="noStrike" cap="none" normalizeH="0" baseline="0" dirty="0">
                <a:ln>
                  <a:noFill/>
                </a:ln>
                <a:solidFill>
                  <a:srgbClr val="000000"/>
                </a:solidFill>
                <a:effectLst/>
                <a:latin typeface="Arial Narrow" panose="020B0606020202030204" pitchFamily="34" charset="0"/>
              </a:rPr>
              <a:t> </a:t>
            </a:r>
            <a:r>
              <a:rPr kumimoji="0" lang="en-US" altLang="en-US" sz="2800" b="0" i="0" u="none" strike="noStrike" cap="none" normalizeH="0" baseline="0" dirty="0">
                <a:ln>
                  <a:noFill/>
                </a:ln>
                <a:solidFill>
                  <a:srgbClr val="09885A"/>
                </a:solidFill>
                <a:effectLst/>
                <a:latin typeface="Arial Narrow" panose="020B0606020202030204" pitchFamily="34" charset="0"/>
              </a:rPr>
              <a:t>0</a:t>
            </a:r>
            <a:r>
              <a:rPr kumimoji="0" lang="en-US" altLang="en-US" sz="2800" b="0" i="0" u="none" strike="noStrike" cap="none" normalizeH="0" baseline="0" dirty="0">
                <a:ln>
                  <a:noFill/>
                </a:ln>
                <a:solidFill>
                  <a:srgbClr val="000000"/>
                </a:solidFill>
                <a:effectLst/>
                <a:latin typeface="Arial Narrow" panose="020B0606020202030204" pitchFamily="34" charset="0"/>
              </a:rPr>
              <a:t> &lt; y</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800080"/>
                </a:solidFill>
                <a:effectLst/>
                <a:latin typeface="Arial Narrow" panose="020B0606020202030204" pitchFamily="34" charset="0"/>
              </a:rPr>
              <a:t>ensures</a:t>
            </a:r>
            <a:r>
              <a:rPr kumimoji="0" lang="en-US" altLang="en-US" sz="2800" b="0" i="0" u="none" strike="noStrike" cap="none" normalizeH="0" baseline="0" dirty="0">
                <a:ln>
                  <a:noFill/>
                </a:ln>
                <a:solidFill>
                  <a:srgbClr val="000000"/>
                </a:solidFill>
                <a:effectLst/>
                <a:latin typeface="Arial Narrow" panose="020B0606020202030204" pitchFamily="34" charset="0"/>
              </a:rPr>
              <a:t> less &lt; x &lt; more</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000000"/>
                </a:solidFill>
                <a:effectLst/>
                <a:latin typeface="Arial Narrow" panose="020B0606020202030204" pitchFamily="34" charset="0"/>
              </a:rPr>
              <a:t>{</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333333"/>
                </a:solidFill>
                <a:effectLst/>
                <a:latin typeface="Arial Narrow" panose="020B0606020202030204" pitchFamily="34" charset="0"/>
              </a:rPr>
              <a:t>	</a:t>
            </a:r>
            <a:r>
              <a:rPr kumimoji="0" lang="en-US" altLang="en-US" sz="2800" b="0" i="0" u="none" strike="noStrike" cap="none" normalizeH="0" baseline="0" dirty="0">
                <a:ln>
                  <a:noFill/>
                </a:ln>
                <a:solidFill>
                  <a:srgbClr val="000000"/>
                </a:solidFill>
                <a:effectLst/>
                <a:latin typeface="Arial Narrow" panose="020B0606020202030204" pitchFamily="34" charset="0"/>
              </a:rPr>
              <a:t>more </a:t>
            </a:r>
            <a:r>
              <a:rPr kumimoji="0" lang="en-US" altLang="en-US" sz="2800" b="0" i="0" u="none" strike="noStrike" cap="none" normalizeH="0" baseline="0" dirty="0">
                <a:ln>
                  <a:noFill/>
                </a:ln>
                <a:solidFill>
                  <a:srgbClr val="0000FF"/>
                </a:solidFill>
                <a:effectLst/>
                <a:latin typeface="Arial Narrow" panose="020B0606020202030204" pitchFamily="34" charset="0"/>
              </a:rPr>
              <a:t>:=</a:t>
            </a:r>
            <a:r>
              <a:rPr kumimoji="0" lang="en-US" altLang="en-US" sz="2800" b="0" i="0" u="none" strike="noStrike" cap="none" normalizeH="0" baseline="0" dirty="0">
                <a:ln>
                  <a:noFill/>
                </a:ln>
                <a:solidFill>
                  <a:srgbClr val="000000"/>
                </a:solidFill>
                <a:effectLst/>
                <a:latin typeface="Arial Narrow" panose="020B0606020202030204" pitchFamily="34" charset="0"/>
              </a:rPr>
              <a:t> x + y;</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333333"/>
                </a:solidFill>
                <a:effectLst/>
                <a:latin typeface="Arial Narrow" panose="020B0606020202030204" pitchFamily="34" charset="0"/>
              </a:rPr>
              <a:t>	</a:t>
            </a:r>
            <a:r>
              <a:rPr kumimoji="0" lang="en-US" altLang="en-US" sz="2800" b="0" i="0" u="none" strike="noStrike" cap="none" normalizeH="0" baseline="0" dirty="0">
                <a:ln>
                  <a:noFill/>
                </a:ln>
                <a:solidFill>
                  <a:srgbClr val="000000"/>
                </a:solidFill>
                <a:effectLst/>
                <a:latin typeface="Arial Narrow" panose="020B0606020202030204" pitchFamily="34" charset="0"/>
              </a:rPr>
              <a:t>less </a:t>
            </a:r>
            <a:r>
              <a:rPr kumimoji="0" lang="en-US" altLang="en-US" sz="2800" b="0" i="0" u="none" strike="noStrike" cap="none" normalizeH="0" baseline="0" dirty="0">
                <a:ln>
                  <a:noFill/>
                </a:ln>
                <a:solidFill>
                  <a:srgbClr val="0000FF"/>
                </a:solidFill>
                <a:effectLst/>
                <a:latin typeface="Arial Narrow" panose="020B0606020202030204" pitchFamily="34" charset="0"/>
              </a:rPr>
              <a:t>:=</a:t>
            </a:r>
            <a:r>
              <a:rPr kumimoji="0" lang="en-US" altLang="en-US" sz="2800" b="0" i="0" u="none" strike="noStrike" cap="none" normalizeH="0" baseline="0" dirty="0">
                <a:ln>
                  <a:noFill/>
                </a:ln>
                <a:solidFill>
                  <a:srgbClr val="000000"/>
                </a:solidFill>
                <a:effectLst/>
                <a:latin typeface="Arial Narrow" panose="020B0606020202030204" pitchFamily="34" charset="0"/>
              </a:rPr>
              <a:t> x - y;</a:t>
            </a:r>
            <a:br>
              <a:rPr kumimoji="0" lang="en-US" altLang="en-US" sz="2800" b="0" i="0" u="none" strike="noStrike" cap="none" normalizeH="0" baseline="0" dirty="0">
                <a:ln>
                  <a:noFill/>
                </a:ln>
                <a:solidFill>
                  <a:srgbClr val="333333"/>
                </a:solidFill>
                <a:effectLst/>
                <a:latin typeface="Arial Narrow" panose="020B0606020202030204" pitchFamily="34" charset="0"/>
              </a:rPr>
            </a:br>
            <a:r>
              <a:rPr kumimoji="0" lang="en-US" altLang="en-US" sz="2800" b="0" i="0" u="none" strike="noStrike" cap="none" normalizeH="0" baseline="0" dirty="0">
                <a:ln>
                  <a:noFill/>
                </a:ln>
                <a:solidFill>
                  <a:srgbClr val="000000"/>
                </a:solidFill>
                <a:effectLst/>
                <a:latin typeface="Arial Narrow" panose="020B0606020202030204" pitchFamily="34" charset="0"/>
              </a:rPr>
              <a:t>}</a:t>
            </a:r>
            <a:r>
              <a:rPr kumimoji="0" lang="en-US" altLang="en-US" sz="1600" b="0" i="0" u="none" strike="noStrike" cap="none" normalizeH="0" baseline="0" dirty="0">
                <a:ln>
                  <a:noFill/>
                </a:ln>
                <a:solidFill>
                  <a:schemeClr val="tx1"/>
                </a:solidFill>
                <a:effectLst/>
                <a:latin typeface="Arial Narrow" panose="020B0606020202030204" pitchFamily="34" charset="0"/>
              </a:rPr>
              <a:t> </a:t>
            </a:r>
            <a:endParaRPr kumimoji="0" lang="en-US" altLang="en-US" sz="5400" b="0" i="0" u="none" strike="noStrike" cap="none" normalizeH="0" baseline="0" dirty="0">
              <a:ln>
                <a:noFill/>
              </a:ln>
              <a:solidFill>
                <a:schemeClr val="tx1"/>
              </a:solidFill>
              <a:effectLst/>
              <a:latin typeface="Arial Narrow" panose="020B0606020202030204" pitchFamily="34" charset="0"/>
            </a:endParaRPr>
          </a:p>
        </p:txBody>
      </p:sp>
      <p:sp>
        <p:nvSpPr>
          <p:cNvPr id="7" name="Rectangle 6"/>
          <p:cNvSpPr/>
          <p:nvPr/>
        </p:nvSpPr>
        <p:spPr>
          <a:xfrm>
            <a:off x="3200400" y="6352143"/>
            <a:ext cx="5029200" cy="369332"/>
          </a:xfrm>
          <a:prstGeom prst="rect">
            <a:avLst/>
          </a:prstGeom>
        </p:spPr>
        <p:txBody>
          <a:bodyPr wrap="square">
            <a:spAutoFit/>
          </a:bodyPr>
          <a:lstStyle/>
          <a:p>
            <a:r>
              <a:rPr lang="en-US" dirty="0"/>
              <a:t>https://rise4fun.com/dafny/tutorialcontent/guide</a:t>
            </a:r>
          </a:p>
        </p:txBody>
      </p:sp>
    </p:spTree>
    <p:extLst>
      <p:ext uri="{BB962C8B-B14F-4D97-AF65-F5344CB8AC3E}">
        <p14:creationId xmlns:p14="http://schemas.microsoft.com/office/powerpoint/2010/main" val="258462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Quantifiers … What does this express?</a:t>
            </a:r>
          </a:p>
        </p:txBody>
      </p:sp>
      <p:sp>
        <p:nvSpPr>
          <p:cNvPr id="4" name="Slide Number Placeholder 3"/>
          <p:cNvSpPr>
            <a:spLocks noGrp="1"/>
          </p:cNvSpPr>
          <p:nvPr>
            <p:ph type="sldNum" sz="quarter" idx="12"/>
          </p:nvPr>
        </p:nvSpPr>
        <p:spPr/>
        <p:txBody>
          <a:bodyPr/>
          <a:lstStyle/>
          <a:p>
            <a:fld id="{CEF8ADD8-F654-435D-BF88-36F59A17820E}" type="slidenum">
              <a:rPr lang="en-US" smtClean="0"/>
              <a:pPr/>
              <a:t>22</a:t>
            </a:fld>
            <a:endParaRPr lang="en-US"/>
          </a:p>
        </p:txBody>
      </p:sp>
      <p:sp>
        <p:nvSpPr>
          <p:cNvPr id="7" name="Rectangle 6"/>
          <p:cNvSpPr/>
          <p:nvPr/>
        </p:nvSpPr>
        <p:spPr>
          <a:xfrm>
            <a:off x="3200400" y="6352143"/>
            <a:ext cx="5029200" cy="369332"/>
          </a:xfrm>
          <a:prstGeom prst="rect">
            <a:avLst/>
          </a:prstGeom>
        </p:spPr>
        <p:txBody>
          <a:bodyPr wrap="square">
            <a:spAutoFit/>
          </a:bodyPr>
          <a:lstStyle/>
          <a:p>
            <a:r>
              <a:rPr lang="en-US" dirty="0"/>
              <a:t>https://rise4fun.com/dafny/tutorialcontent/guide</a:t>
            </a:r>
          </a:p>
        </p:txBody>
      </p:sp>
      <p:sp>
        <p:nvSpPr>
          <p:cNvPr id="3" name="Rectangle 1"/>
          <p:cNvSpPr>
            <a:spLocks noChangeArrowheads="1"/>
          </p:cNvSpPr>
          <p:nvPr/>
        </p:nvSpPr>
        <p:spPr bwMode="auto">
          <a:xfrm>
            <a:off x="647700" y="1219200"/>
            <a:ext cx="81153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Arial Narrow" panose="020B0606020202030204" pitchFamily="34" charset="0"/>
              </a:rPr>
              <a:t>method</a:t>
            </a:r>
            <a:r>
              <a:rPr kumimoji="0" lang="en-US" altLang="en-US" sz="2400" b="0" i="0" u="none" strike="noStrike" cap="none" normalizeH="0" baseline="0" dirty="0">
                <a:ln>
                  <a:noFill/>
                </a:ln>
                <a:solidFill>
                  <a:srgbClr val="000000"/>
                </a:solidFill>
                <a:effectLst/>
                <a:latin typeface="Arial Narrow" panose="020B0606020202030204" pitchFamily="34" charset="0"/>
              </a:rPr>
              <a:t> Find(a: </a:t>
            </a:r>
            <a:r>
              <a:rPr kumimoji="0" lang="en-US" altLang="en-US" sz="2400" b="0" i="0" u="none" strike="noStrike" cap="none" normalizeH="0" baseline="0" dirty="0">
                <a:ln>
                  <a:noFill/>
                </a:ln>
                <a:solidFill>
                  <a:srgbClr val="008080"/>
                </a:solidFill>
                <a:effectLst/>
                <a:latin typeface="Arial Narrow" panose="020B0606020202030204" pitchFamily="34" charset="0"/>
              </a:rPr>
              <a:t>array</a:t>
            </a:r>
            <a:r>
              <a:rPr kumimoji="0" lang="en-US" altLang="en-US" sz="2400" b="0" i="0" u="none" strike="noStrike" cap="none" normalizeH="0" baseline="0" dirty="0">
                <a:ln>
                  <a:noFill/>
                </a:ln>
                <a:solidFill>
                  <a:srgbClr val="000000"/>
                </a:solidFill>
                <a:effectLst/>
                <a:latin typeface="Arial Narrow" panose="020B0606020202030204" pitchFamily="34" charset="0"/>
              </a:rPr>
              <a:t>&lt;</a:t>
            </a:r>
            <a:r>
              <a:rPr kumimoji="0" lang="en-US" altLang="en-US" sz="2400" b="0" i="0" u="none" strike="noStrike" cap="none" normalizeH="0" baseline="0" dirty="0" err="1">
                <a:ln>
                  <a:noFill/>
                </a:ln>
                <a:solidFill>
                  <a:srgbClr val="008080"/>
                </a:solidFill>
                <a:effectLst/>
                <a:latin typeface="Arial Narrow" panose="020B0606020202030204" pitchFamily="34" charset="0"/>
              </a:rPr>
              <a:t>int</a:t>
            </a:r>
            <a:r>
              <a:rPr kumimoji="0" lang="en-US" altLang="en-US" sz="2400" b="0" i="0" u="none" strike="noStrike" cap="none" normalizeH="0" baseline="0" dirty="0">
                <a:ln>
                  <a:noFill/>
                </a:ln>
                <a:solidFill>
                  <a:srgbClr val="000000"/>
                </a:solidFill>
                <a:effectLst/>
                <a:latin typeface="Arial Narrow" panose="020B0606020202030204" pitchFamily="34" charset="0"/>
              </a:rPr>
              <a:t>&gt;, key: </a:t>
            </a:r>
            <a:r>
              <a:rPr kumimoji="0" lang="en-US" altLang="en-US" sz="2400" b="0" i="0" u="none" strike="noStrike" cap="none" normalizeH="0" baseline="0" dirty="0" err="1">
                <a:ln>
                  <a:noFill/>
                </a:ln>
                <a:solidFill>
                  <a:srgbClr val="008080"/>
                </a:solidFill>
                <a:effectLst/>
                <a:latin typeface="Arial Narrow" panose="020B0606020202030204" pitchFamily="34" charset="0"/>
              </a:rPr>
              <a:t>int</a:t>
            </a:r>
            <a:r>
              <a:rPr kumimoji="0" lang="en-US" altLang="en-US" sz="2400" b="0" i="0" u="none" strike="noStrike" cap="none" normalizeH="0" baseline="0" dirty="0">
                <a:ln>
                  <a:noFill/>
                </a:ln>
                <a:solidFill>
                  <a:srgbClr val="000000"/>
                </a:solidFill>
                <a:effectLst/>
                <a:latin typeface="Arial Narrow" panose="020B0606020202030204" pitchFamily="34"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rPr>
              <a:t>returns</a:t>
            </a:r>
            <a:r>
              <a:rPr kumimoji="0" lang="en-US" altLang="en-US" sz="2400" b="0" i="0" u="none" strike="noStrike" cap="none" normalizeH="0" baseline="0" dirty="0">
                <a:ln>
                  <a:noFill/>
                </a:ln>
                <a:solidFill>
                  <a:srgbClr val="000000"/>
                </a:solidFill>
                <a:effectLst/>
                <a:latin typeface="Arial Narrow" panose="020B0606020202030204" pitchFamily="34" charset="0"/>
              </a:rPr>
              <a:t> (index: </a:t>
            </a:r>
            <a:r>
              <a:rPr kumimoji="0" lang="en-US" altLang="en-US" sz="2400" b="0" i="0" u="none" strike="noStrike" cap="none" normalizeH="0" baseline="0" dirty="0" err="1">
                <a:ln>
                  <a:noFill/>
                </a:ln>
                <a:solidFill>
                  <a:srgbClr val="008080"/>
                </a:solidFill>
                <a:effectLst/>
                <a:latin typeface="Arial Narrow" panose="020B0606020202030204" pitchFamily="34" charset="0"/>
              </a:rPr>
              <a:t>int</a:t>
            </a:r>
            <a:r>
              <a:rPr kumimoji="0" lang="en-US" altLang="en-US" sz="2400" b="0" i="0" u="none" strike="noStrike" cap="none" normalizeH="0" baseline="0" dirty="0">
                <a:ln>
                  <a:noFill/>
                </a:ln>
                <a:solidFill>
                  <a:srgbClr val="000000"/>
                </a:solidFill>
                <a:effectLst/>
                <a:latin typeface="Arial Narrow" panose="020B0606020202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Arial Narrow" panose="020B0606020202030204" pitchFamily="34" charset="0"/>
            </a:endParaRPr>
          </a:p>
          <a:p>
            <a:pPr lvl="1" eaLnBrk="0" fontAlgn="base" hangingPunct="0">
              <a:spcBef>
                <a:spcPct val="0"/>
              </a:spcBef>
              <a:spcAft>
                <a:spcPct val="0"/>
              </a:spcAft>
            </a:pPr>
            <a:r>
              <a:rPr kumimoji="0" lang="en-US" altLang="en-US" sz="2400" b="0" i="0" u="none" strike="noStrike" cap="none" normalizeH="0" baseline="0" dirty="0">
                <a:ln>
                  <a:noFill/>
                </a:ln>
                <a:solidFill>
                  <a:srgbClr val="800080"/>
                </a:solidFill>
                <a:effectLst/>
                <a:latin typeface="Arial Narrow" panose="020B0606020202030204" pitchFamily="34" charset="0"/>
              </a:rPr>
              <a:t>ensures</a:t>
            </a:r>
            <a:r>
              <a:rPr kumimoji="0" lang="en-US" altLang="en-US" sz="2400" b="0" i="0" u="none" strike="noStrike" cap="none" normalizeH="0" baseline="0" dirty="0">
                <a:ln>
                  <a:noFill/>
                </a:ln>
                <a:solidFill>
                  <a:srgbClr val="000000"/>
                </a:solidFill>
                <a:effectLst/>
                <a:latin typeface="Arial Narrow" panose="020B0606020202030204" pitchFamily="34" charset="0"/>
              </a:rPr>
              <a:t> </a:t>
            </a:r>
            <a:r>
              <a:rPr kumimoji="0" lang="en-US" altLang="en-US" sz="2400" b="0" i="0" u="none" strike="noStrike" cap="none" normalizeH="0" baseline="0" dirty="0">
                <a:ln>
                  <a:noFill/>
                </a:ln>
                <a:solidFill>
                  <a:srgbClr val="09885A"/>
                </a:solidFill>
                <a:effectLst/>
                <a:latin typeface="Arial Narrow" panose="020B0606020202030204" pitchFamily="34"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rPr>
              <a:t> &lt;= index ==&gt; index &lt; </a:t>
            </a:r>
            <a:r>
              <a:rPr kumimoji="0" lang="en-US" altLang="en-US" sz="2400" b="0" i="0" u="none" strike="noStrike" cap="none" normalizeH="0" baseline="0" dirty="0" err="1">
                <a:ln>
                  <a:noFill/>
                </a:ln>
                <a:solidFill>
                  <a:srgbClr val="000000"/>
                </a:solidFill>
                <a:effectLst/>
                <a:latin typeface="Arial Narrow" panose="020B0606020202030204" pitchFamily="34" charset="0"/>
              </a:rPr>
              <a:t>a.Length</a:t>
            </a:r>
            <a:r>
              <a:rPr kumimoji="0" lang="en-US" altLang="en-US" sz="2400" b="0" i="0" u="none" strike="noStrike" cap="none" normalizeH="0" baseline="0" dirty="0">
                <a:ln>
                  <a:noFill/>
                </a:ln>
                <a:solidFill>
                  <a:srgbClr val="000000"/>
                </a:solidFill>
                <a:effectLst/>
                <a:latin typeface="Arial Narrow" panose="020B0606020202030204" pitchFamily="34" charset="0"/>
              </a:rPr>
              <a:t> &amp;&amp; a[index] == key</a:t>
            </a:r>
          </a:p>
          <a:p>
            <a:pPr lvl="1" eaLnBrk="0" fontAlgn="base" hangingPunct="0">
              <a:spcBef>
                <a:spcPct val="0"/>
              </a:spcBef>
              <a:spcAft>
                <a:spcPct val="0"/>
              </a:spcAft>
            </a:pPr>
            <a:endParaRPr kumimoji="0" lang="en-US" altLang="en-US" sz="2400" b="0" i="0" u="none" strike="noStrike" cap="none" normalizeH="0" baseline="0" dirty="0">
              <a:ln>
                <a:noFill/>
              </a:ln>
              <a:solidFill>
                <a:srgbClr val="333333"/>
              </a:solidFill>
              <a:effectLst/>
              <a:latin typeface="Arial Narrow" panose="020B0606020202030204" pitchFamily="34" charset="0"/>
            </a:endParaRPr>
          </a:p>
          <a:p>
            <a:pPr lvl="1" eaLnBrk="0" fontAlgn="base" hangingPunct="0">
              <a:spcBef>
                <a:spcPct val="0"/>
              </a:spcBef>
              <a:spcAft>
                <a:spcPct val="0"/>
              </a:spcAft>
            </a:pPr>
            <a:r>
              <a:rPr kumimoji="0" lang="en-US" altLang="en-US" sz="2400" b="0" i="0" u="none" strike="noStrike" cap="none" normalizeH="0" baseline="0" dirty="0">
                <a:ln>
                  <a:noFill/>
                </a:ln>
                <a:solidFill>
                  <a:srgbClr val="800080"/>
                </a:solidFill>
                <a:effectLst/>
                <a:latin typeface="Arial Narrow" panose="020B0606020202030204" pitchFamily="34" charset="0"/>
              </a:rPr>
              <a:t>ensures</a:t>
            </a:r>
            <a:r>
              <a:rPr kumimoji="0" lang="en-US" altLang="en-US" sz="2400" b="0" i="0" u="none" strike="noStrike" cap="none" normalizeH="0" baseline="0" dirty="0">
                <a:ln>
                  <a:noFill/>
                </a:ln>
                <a:solidFill>
                  <a:srgbClr val="000000"/>
                </a:solidFill>
                <a:effectLst/>
                <a:latin typeface="Arial Narrow" panose="020B0606020202030204" pitchFamily="34" charset="0"/>
              </a:rPr>
              <a:t> index &lt; </a:t>
            </a:r>
            <a:r>
              <a:rPr kumimoji="0" lang="en-US" altLang="en-US" sz="2400" b="0" i="0" u="none" strike="noStrike" cap="none" normalizeH="0" baseline="0" dirty="0">
                <a:ln>
                  <a:noFill/>
                </a:ln>
                <a:solidFill>
                  <a:srgbClr val="09885A"/>
                </a:solidFill>
                <a:effectLst/>
                <a:latin typeface="Arial Narrow" panose="020B0606020202030204" pitchFamily="34"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rPr>
              <a:t> ==&gt; </a:t>
            </a:r>
            <a:r>
              <a:rPr kumimoji="0" lang="en-US" altLang="en-US" sz="2400" b="0" i="0" u="none" strike="noStrike" cap="none" normalizeH="0" baseline="0" dirty="0" err="1">
                <a:ln>
                  <a:noFill/>
                </a:ln>
                <a:solidFill>
                  <a:srgbClr val="0000FF"/>
                </a:solidFill>
                <a:effectLst/>
                <a:latin typeface="Arial Narrow" panose="020B0606020202030204" pitchFamily="34" charset="0"/>
              </a:rPr>
              <a:t>forall</a:t>
            </a:r>
            <a:r>
              <a:rPr kumimoji="0" lang="en-US" altLang="en-US" sz="2400" b="0" i="0" u="none" strike="noStrike" cap="none" normalizeH="0" baseline="0" dirty="0">
                <a:ln>
                  <a:noFill/>
                </a:ln>
                <a:solidFill>
                  <a:srgbClr val="000000"/>
                </a:solidFill>
                <a:effectLst/>
                <a:latin typeface="Arial Narrow" panose="020B0606020202030204" pitchFamily="34" charset="0"/>
              </a:rPr>
              <a:t> k :: </a:t>
            </a:r>
            <a:r>
              <a:rPr kumimoji="0" lang="en-US" altLang="en-US" sz="2400" b="0" i="0" u="none" strike="noStrike" cap="none" normalizeH="0" baseline="0" dirty="0">
                <a:ln>
                  <a:noFill/>
                </a:ln>
                <a:solidFill>
                  <a:srgbClr val="09885A"/>
                </a:solidFill>
                <a:effectLst/>
                <a:latin typeface="Arial Narrow" panose="020B0606020202030204" pitchFamily="34"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rPr>
              <a:t> &lt;= k &lt; </a:t>
            </a:r>
            <a:r>
              <a:rPr kumimoji="0" lang="en-US" altLang="en-US" sz="2400" b="0" i="0" u="none" strike="noStrike" cap="none" normalizeH="0" baseline="0" dirty="0" err="1">
                <a:ln>
                  <a:noFill/>
                </a:ln>
                <a:solidFill>
                  <a:srgbClr val="000000"/>
                </a:solidFill>
                <a:effectLst/>
                <a:latin typeface="Arial Narrow" panose="020B0606020202030204" pitchFamily="34" charset="0"/>
              </a:rPr>
              <a:t>a.Length</a:t>
            </a:r>
            <a:r>
              <a:rPr kumimoji="0" lang="en-US" altLang="en-US" sz="2400" b="0" i="0" u="none" strike="noStrike" cap="none" normalizeH="0" baseline="0" dirty="0">
                <a:ln>
                  <a:noFill/>
                </a:ln>
                <a:solidFill>
                  <a:srgbClr val="000000"/>
                </a:solidFill>
                <a:effectLst/>
                <a:latin typeface="Arial Narrow" panose="020B0606020202030204" pitchFamily="34" charset="0"/>
              </a:rPr>
              <a:t> ==&gt; a[k] != key</a:t>
            </a:r>
          </a:p>
          <a:p>
            <a:pPr lvl="1" eaLnBrk="0" fontAlgn="base" hangingPunct="0">
              <a:spcBef>
                <a:spcPct val="0"/>
              </a:spcBef>
              <a:spcAft>
                <a:spcPct val="0"/>
              </a:spcAft>
            </a:pPr>
            <a:endParaRPr kumimoji="0" lang="en-US" altLang="en-US" sz="2400" b="0" i="0" u="none" strike="noStrike" cap="none" normalizeH="0" baseline="0" dirty="0">
              <a:ln>
                <a:noFill/>
              </a:ln>
              <a:solidFill>
                <a:srgbClr val="333333"/>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Narrow" panose="020B0606020202030204" pitchFamily="34" charset="0"/>
              </a:rPr>
              <a:t>{</a:t>
            </a:r>
            <a:endParaRPr kumimoji="0" lang="en-US" altLang="en-US" sz="2400" b="0" i="0" u="none" strike="noStrike" cap="none" normalizeH="0" baseline="0" dirty="0">
              <a:ln>
                <a:noFill/>
              </a:ln>
              <a:solidFill>
                <a:srgbClr val="333333"/>
              </a:solidFill>
              <a:effectLst/>
              <a:latin typeface="Arial Narrow" panose="020B0606020202030204" pitchFamily="34" charset="0"/>
            </a:endParaRPr>
          </a:p>
          <a:p>
            <a:pPr lvl="1"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Arial Narrow" panose="020B0606020202030204" pitchFamily="34" charset="0"/>
              </a:rPr>
              <a:t>….</a:t>
            </a:r>
            <a:endParaRPr lang="en-US" altLang="en-US" sz="2400" dirty="0">
              <a:solidFill>
                <a:srgbClr val="333333"/>
              </a:solidFill>
              <a:latin typeface="Arial Narrow" panose="020B0606020202030204" pitchFamily="34" charset="0"/>
            </a:endParaRPr>
          </a:p>
          <a:p>
            <a:pPr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Arial Narrow" panose="020B0606020202030204" pitchFamily="34" charset="0"/>
              </a:rPr>
              <a:t>}</a:t>
            </a:r>
            <a:r>
              <a:rPr kumimoji="0" lang="en-US" altLang="en-US" sz="1400" b="0" i="0" u="none" strike="noStrike" cap="none" normalizeH="0" baseline="0" dirty="0">
                <a:ln>
                  <a:noFill/>
                </a:ln>
                <a:solidFill>
                  <a:schemeClr val="tx1"/>
                </a:solidFill>
                <a:effectLst/>
                <a:latin typeface="Arial Narrow" panose="020B0606020202030204" pitchFamily="34" charset="0"/>
              </a:rPr>
              <a:t> </a:t>
            </a:r>
            <a:endParaRPr kumimoji="0" lang="en-US" altLang="en-US" sz="4800" b="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2219282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What is this Saying … ?</a:t>
            </a:r>
          </a:p>
        </p:txBody>
      </p:sp>
      <p:sp>
        <p:nvSpPr>
          <p:cNvPr id="4" name="Slide Number Placeholder 3"/>
          <p:cNvSpPr>
            <a:spLocks noGrp="1"/>
          </p:cNvSpPr>
          <p:nvPr>
            <p:ph type="sldNum" sz="quarter" idx="12"/>
          </p:nvPr>
        </p:nvSpPr>
        <p:spPr/>
        <p:txBody>
          <a:bodyPr/>
          <a:lstStyle/>
          <a:p>
            <a:fld id="{CEF8ADD8-F654-435D-BF88-36F59A17820E}" type="slidenum">
              <a:rPr lang="en-US" smtClean="0"/>
              <a:pPr/>
              <a:t>23</a:t>
            </a:fld>
            <a:endParaRPr lang="en-US"/>
          </a:p>
        </p:txBody>
      </p:sp>
      <p:sp>
        <p:nvSpPr>
          <p:cNvPr id="7" name="Rectangle 6"/>
          <p:cNvSpPr/>
          <p:nvPr/>
        </p:nvSpPr>
        <p:spPr>
          <a:xfrm>
            <a:off x="3200400" y="6352143"/>
            <a:ext cx="5029200" cy="369332"/>
          </a:xfrm>
          <a:prstGeom prst="rect">
            <a:avLst/>
          </a:prstGeom>
        </p:spPr>
        <p:txBody>
          <a:bodyPr wrap="square">
            <a:spAutoFit/>
          </a:bodyPr>
          <a:lstStyle/>
          <a:p>
            <a:r>
              <a:rPr lang="en-US" dirty="0"/>
              <a:t>https://rise4fun.com/dafny/tutorialcontent/guide</a:t>
            </a:r>
          </a:p>
        </p:txBody>
      </p:sp>
      <p:sp>
        <p:nvSpPr>
          <p:cNvPr id="3" name="Rectangle 1"/>
          <p:cNvSpPr>
            <a:spLocks noChangeArrowheads="1"/>
          </p:cNvSpPr>
          <p:nvPr/>
        </p:nvSpPr>
        <p:spPr bwMode="auto">
          <a:xfrm>
            <a:off x="647700" y="1219200"/>
            <a:ext cx="81153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Arial Narrow" panose="020B0606020202030204" pitchFamily="34" charset="0"/>
              </a:rPr>
              <a:t>method</a:t>
            </a:r>
            <a:r>
              <a:rPr kumimoji="0" lang="en-US" altLang="en-US" sz="2400" b="0" i="0" u="none" strike="noStrike" cap="none" normalizeH="0" baseline="0" dirty="0">
                <a:ln>
                  <a:noFill/>
                </a:ln>
                <a:solidFill>
                  <a:srgbClr val="000000"/>
                </a:solidFill>
                <a:effectLst/>
                <a:latin typeface="Arial Narrow" panose="020B0606020202030204" pitchFamily="34" charset="0"/>
              </a:rPr>
              <a:t> Find(a: </a:t>
            </a:r>
            <a:r>
              <a:rPr kumimoji="0" lang="en-US" altLang="en-US" sz="2400" b="0" i="0" u="none" strike="noStrike" cap="none" normalizeH="0" baseline="0" dirty="0">
                <a:ln>
                  <a:noFill/>
                </a:ln>
                <a:solidFill>
                  <a:srgbClr val="008080"/>
                </a:solidFill>
                <a:effectLst/>
                <a:latin typeface="Arial Narrow" panose="020B0606020202030204" pitchFamily="34" charset="0"/>
              </a:rPr>
              <a:t>array</a:t>
            </a:r>
            <a:r>
              <a:rPr kumimoji="0" lang="en-US" altLang="en-US" sz="2400" b="0" i="0" u="none" strike="noStrike" cap="none" normalizeH="0" baseline="0" dirty="0">
                <a:ln>
                  <a:noFill/>
                </a:ln>
                <a:solidFill>
                  <a:srgbClr val="000000"/>
                </a:solidFill>
                <a:effectLst/>
                <a:latin typeface="Arial Narrow" panose="020B0606020202030204" pitchFamily="34" charset="0"/>
              </a:rPr>
              <a:t>&lt;</a:t>
            </a:r>
            <a:r>
              <a:rPr kumimoji="0" lang="en-US" altLang="en-US" sz="2400" b="0" i="0" u="none" strike="noStrike" cap="none" normalizeH="0" baseline="0" dirty="0" err="1">
                <a:ln>
                  <a:noFill/>
                </a:ln>
                <a:solidFill>
                  <a:srgbClr val="008080"/>
                </a:solidFill>
                <a:effectLst/>
                <a:latin typeface="Arial Narrow" panose="020B0606020202030204" pitchFamily="34" charset="0"/>
              </a:rPr>
              <a:t>int</a:t>
            </a:r>
            <a:r>
              <a:rPr kumimoji="0" lang="en-US" altLang="en-US" sz="2400" b="0" i="0" u="none" strike="noStrike" cap="none" normalizeH="0" baseline="0" dirty="0">
                <a:ln>
                  <a:noFill/>
                </a:ln>
                <a:solidFill>
                  <a:srgbClr val="000000"/>
                </a:solidFill>
                <a:effectLst/>
                <a:latin typeface="Arial Narrow" panose="020B0606020202030204" pitchFamily="34" charset="0"/>
              </a:rPr>
              <a:t>&gt;, key: </a:t>
            </a:r>
            <a:r>
              <a:rPr kumimoji="0" lang="en-US" altLang="en-US" sz="2400" b="0" i="0" u="none" strike="noStrike" cap="none" normalizeH="0" baseline="0" dirty="0" err="1">
                <a:ln>
                  <a:noFill/>
                </a:ln>
                <a:solidFill>
                  <a:srgbClr val="008080"/>
                </a:solidFill>
                <a:effectLst/>
                <a:latin typeface="Arial Narrow" panose="020B0606020202030204" pitchFamily="34" charset="0"/>
              </a:rPr>
              <a:t>int</a:t>
            </a:r>
            <a:r>
              <a:rPr kumimoji="0" lang="en-US" altLang="en-US" sz="2400" b="0" i="0" u="none" strike="noStrike" cap="none" normalizeH="0" baseline="0" dirty="0">
                <a:ln>
                  <a:noFill/>
                </a:ln>
                <a:solidFill>
                  <a:srgbClr val="000000"/>
                </a:solidFill>
                <a:effectLst/>
                <a:latin typeface="Arial Narrow" panose="020B0606020202030204" pitchFamily="34"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rPr>
              <a:t>returns</a:t>
            </a:r>
            <a:r>
              <a:rPr kumimoji="0" lang="en-US" altLang="en-US" sz="2400" b="0" i="0" u="none" strike="noStrike" cap="none" normalizeH="0" baseline="0" dirty="0">
                <a:ln>
                  <a:noFill/>
                </a:ln>
                <a:solidFill>
                  <a:srgbClr val="000000"/>
                </a:solidFill>
                <a:effectLst/>
                <a:latin typeface="Arial Narrow" panose="020B0606020202030204" pitchFamily="34" charset="0"/>
              </a:rPr>
              <a:t> (index: </a:t>
            </a:r>
            <a:r>
              <a:rPr kumimoji="0" lang="en-US" altLang="en-US" sz="2400" b="0" i="0" u="none" strike="noStrike" cap="none" normalizeH="0" baseline="0" dirty="0" err="1">
                <a:ln>
                  <a:noFill/>
                </a:ln>
                <a:solidFill>
                  <a:srgbClr val="008080"/>
                </a:solidFill>
                <a:effectLst/>
                <a:latin typeface="Arial Narrow" panose="020B0606020202030204" pitchFamily="34" charset="0"/>
              </a:rPr>
              <a:t>int</a:t>
            </a:r>
            <a:r>
              <a:rPr kumimoji="0" lang="en-US" altLang="en-US" sz="2400" b="0" i="0" u="none" strike="noStrike" cap="none" normalizeH="0" baseline="0" dirty="0">
                <a:ln>
                  <a:noFill/>
                </a:ln>
                <a:solidFill>
                  <a:srgbClr val="000000"/>
                </a:solidFill>
                <a:effectLst/>
                <a:latin typeface="Arial Narrow" panose="020B0606020202030204" pitchFamily="34" charset="0"/>
              </a:rPr>
              <a:t>)</a:t>
            </a:r>
            <a:endParaRPr kumimoji="0" lang="en-US" altLang="en-US" sz="2400" b="0" i="0" u="none" strike="noStrike" cap="none" normalizeH="0" baseline="0" dirty="0">
              <a:ln>
                <a:noFill/>
              </a:ln>
              <a:solidFill>
                <a:srgbClr val="333333"/>
              </a:solidFill>
              <a:effectLst/>
              <a:latin typeface="Arial Narrow" panose="020B0606020202030204" pitchFamily="34" charset="0"/>
            </a:endParaRPr>
          </a:p>
          <a:p>
            <a:pPr lvl="1" eaLnBrk="0" fontAlgn="base" hangingPunct="0">
              <a:spcBef>
                <a:spcPct val="0"/>
              </a:spcBef>
              <a:spcAft>
                <a:spcPct val="0"/>
              </a:spcAft>
            </a:pPr>
            <a:r>
              <a:rPr kumimoji="0" lang="en-US" altLang="en-US" sz="2400" b="0" i="0" u="none" strike="noStrike" cap="none" normalizeH="0" baseline="0" dirty="0">
                <a:ln>
                  <a:noFill/>
                </a:ln>
                <a:solidFill>
                  <a:srgbClr val="800080"/>
                </a:solidFill>
                <a:effectLst/>
                <a:latin typeface="Arial Narrow" panose="020B0606020202030204" pitchFamily="34" charset="0"/>
              </a:rPr>
              <a:t>ensures</a:t>
            </a:r>
            <a:r>
              <a:rPr kumimoji="0" lang="en-US" altLang="en-US" sz="2400" b="0" i="0" u="none" strike="noStrike" cap="none" normalizeH="0" baseline="0" dirty="0">
                <a:ln>
                  <a:noFill/>
                </a:ln>
                <a:solidFill>
                  <a:srgbClr val="000000"/>
                </a:solidFill>
                <a:effectLst/>
                <a:latin typeface="Arial Narrow" panose="020B0606020202030204" pitchFamily="34" charset="0"/>
              </a:rPr>
              <a:t> </a:t>
            </a:r>
            <a:r>
              <a:rPr kumimoji="0" lang="en-US" altLang="en-US" sz="2400" b="0" i="0" u="none" strike="noStrike" cap="none" normalizeH="0" baseline="0" dirty="0">
                <a:ln>
                  <a:noFill/>
                </a:ln>
                <a:solidFill>
                  <a:srgbClr val="09885A"/>
                </a:solidFill>
                <a:effectLst/>
                <a:latin typeface="Arial Narrow" panose="020B0606020202030204" pitchFamily="34"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rPr>
              <a:t> &lt;= index ==&gt; index &lt; </a:t>
            </a:r>
            <a:r>
              <a:rPr kumimoji="0" lang="en-US" altLang="en-US" sz="2400" b="0" i="0" u="none" strike="noStrike" cap="none" normalizeH="0" baseline="0" dirty="0" err="1">
                <a:ln>
                  <a:noFill/>
                </a:ln>
                <a:solidFill>
                  <a:srgbClr val="000000"/>
                </a:solidFill>
                <a:effectLst/>
                <a:latin typeface="Arial Narrow" panose="020B0606020202030204" pitchFamily="34" charset="0"/>
              </a:rPr>
              <a:t>a.Length</a:t>
            </a:r>
            <a:r>
              <a:rPr kumimoji="0" lang="en-US" altLang="en-US" sz="2400" b="0" i="0" u="none" strike="noStrike" cap="none" normalizeH="0" baseline="0" dirty="0">
                <a:ln>
                  <a:noFill/>
                </a:ln>
                <a:solidFill>
                  <a:srgbClr val="000000"/>
                </a:solidFill>
                <a:effectLst/>
                <a:latin typeface="Arial Narrow" panose="020B0606020202030204" pitchFamily="34" charset="0"/>
              </a:rPr>
              <a:t> &amp;&amp; a[index] == key</a:t>
            </a:r>
            <a:endParaRPr kumimoji="0" lang="en-US" altLang="en-US" sz="2400" b="0" i="0" u="none" strike="noStrike" cap="none" normalizeH="0" baseline="0" dirty="0">
              <a:ln>
                <a:noFill/>
              </a:ln>
              <a:solidFill>
                <a:srgbClr val="333333"/>
              </a:solidFill>
              <a:effectLst/>
              <a:latin typeface="Arial Narrow" panose="020B0606020202030204" pitchFamily="34" charset="0"/>
            </a:endParaRPr>
          </a:p>
          <a:p>
            <a:pPr lvl="1" eaLnBrk="0" fontAlgn="base" hangingPunct="0">
              <a:spcBef>
                <a:spcPct val="0"/>
              </a:spcBef>
              <a:spcAft>
                <a:spcPct val="0"/>
              </a:spcAft>
            </a:pPr>
            <a:r>
              <a:rPr kumimoji="0" lang="en-US" altLang="en-US" sz="2400" b="0" i="0" u="none" strike="noStrike" cap="none" normalizeH="0" baseline="0" dirty="0">
                <a:ln>
                  <a:noFill/>
                </a:ln>
                <a:solidFill>
                  <a:srgbClr val="800080"/>
                </a:solidFill>
                <a:effectLst/>
                <a:latin typeface="Arial Narrow" panose="020B0606020202030204" pitchFamily="34" charset="0"/>
              </a:rPr>
              <a:t>ensures</a:t>
            </a:r>
            <a:r>
              <a:rPr kumimoji="0" lang="en-US" altLang="en-US" sz="2400" b="0" i="0" u="none" strike="noStrike" cap="none" normalizeH="0" baseline="0" dirty="0">
                <a:ln>
                  <a:noFill/>
                </a:ln>
                <a:solidFill>
                  <a:srgbClr val="000000"/>
                </a:solidFill>
                <a:effectLst/>
                <a:latin typeface="Arial Narrow" panose="020B0606020202030204" pitchFamily="34" charset="0"/>
              </a:rPr>
              <a:t> index &lt; </a:t>
            </a:r>
            <a:r>
              <a:rPr kumimoji="0" lang="en-US" altLang="en-US" sz="2400" b="0" i="0" u="none" strike="noStrike" cap="none" normalizeH="0" baseline="0" dirty="0">
                <a:ln>
                  <a:noFill/>
                </a:ln>
                <a:solidFill>
                  <a:srgbClr val="09885A"/>
                </a:solidFill>
                <a:effectLst/>
                <a:latin typeface="Arial Narrow" panose="020B0606020202030204" pitchFamily="34"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rPr>
              <a:t> ==&gt; </a:t>
            </a:r>
            <a:r>
              <a:rPr kumimoji="0" lang="en-US" altLang="en-US" sz="2400" b="0" i="0" u="none" strike="noStrike" cap="none" normalizeH="0" baseline="0" dirty="0" err="1">
                <a:ln>
                  <a:noFill/>
                </a:ln>
                <a:solidFill>
                  <a:srgbClr val="0000FF"/>
                </a:solidFill>
                <a:effectLst/>
                <a:latin typeface="Arial Narrow" panose="020B0606020202030204" pitchFamily="34" charset="0"/>
              </a:rPr>
              <a:t>forall</a:t>
            </a:r>
            <a:r>
              <a:rPr kumimoji="0" lang="en-US" altLang="en-US" sz="2400" b="0" i="0" u="none" strike="noStrike" cap="none" normalizeH="0" baseline="0" dirty="0">
                <a:ln>
                  <a:noFill/>
                </a:ln>
                <a:solidFill>
                  <a:srgbClr val="000000"/>
                </a:solidFill>
                <a:effectLst/>
                <a:latin typeface="Arial Narrow" panose="020B0606020202030204" pitchFamily="34" charset="0"/>
              </a:rPr>
              <a:t> k :: </a:t>
            </a:r>
            <a:r>
              <a:rPr kumimoji="0" lang="en-US" altLang="en-US" sz="2400" b="0" i="0" u="none" strike="noStrike" cap="none" normalizeH="0" baseline="0" dirty="0">
                <a:ln>
                  <a:noFill/>
                </a:ln>
                <a:solidFill>
                  <a:srgbClr val="09885A"/>
                </a:solidFill>
                <a:effectLst/>
                <a:latin typeface="Arial Narrow" panose="020B0606020202030204" pitchFamily="34"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rPr>
              <a:t> &lt;= k &lt; </a:t>
            </a:r>
            <a:r>
              <a:rPr kumimoji="0" lang="en-US" altLang="en-US" sz="2400" b="0" i="0" u="none" strike="noStrike" cap="none" normalizeH="0" baseline="0" dirty="0" err="1">
                <a:ln>
                  <a:noFill/>
                </a:ln>
                <a:solidFill>
                  <a:srgbClr val="000000"/>
                </a:solidFill>
                <a:effectLst/>
                <a:latin typeface="Arial Narrow" panose="020B0606020202030204" pitchFamily="34" charset="0"/>
              </a:rPr>
              <a:t>a.Length</a:t>
            </a:r>
            <a:r>
              <a:rPr kumimoji="0" lang="en-US" altLang="en-US" sz="2400" b="0" i="0" u="none" strike="noStrike" cap="none" normalizeH="0" baseline="0" dirty="0">
                <a:ln>
                  <a:noFill/>
                </a:ln>
                <a:solidFill>
                  <a:srgbClr val="000000"/>
                </a:solidFill>
                <a:effectLst/>
                <a:latin typeface="Arial Narrow" panose="020B0606020202030204" pitchFamily="34" charset="0"/>
              </a:rPr>
              <a:t> ==&gt; a[k] != key</a:t>
            </a:r>
            <a:endParaRPr kumimoji="0" lang="en-US" altLang="en-US" sz="2400" b="0" i="0" u="none" strike="noStrike" cap="none" normalizeH="0" baseline="0" dirty="0">
              <a:ln>
                <a:noFill/>
              </a:ln>
              <a:solidFill>
                <a:srgbClr val="333333"/>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Narrow" panose="020B0606020202030204" pitchFamily="34" charset="0"/>
              </a:rPr>
              <a:t>{</a:t>
            </a:r>
            <a:endParaRPr kumimoji="0" lang="en-US" altLang="en-US" sz="2400" b="0" i="0" u="none" strike="noStrike" cap="none" normalizeH="0" baseline="0" dirty="0">
              <a:ln>
                <a:noFill/>
              </a:ln>
              <a:solidFill>
                <a:srgbClr val="333333"/>
              </a:solidFill>
              <a:effectLst/>
              <a:latin typeface="Arial Narrow" panose="020B0606020202030204" pitchFamily="34" charset="0"/>
            </a:endParaRPr>
          </a:p>
          <a:p>
            <a:pPr lvl="1"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Arial Narrow" panose="020B0606020202030204" pitchFamily="34" charset="0"/>
              </a:rPr>
              <a:t>index </a:t>
            </a:r>
            <a:r>
              <a:rPr kumimoji="0" lang="en-US" altLang="en-US" sz="2400" b="0" i="0" u="none" strike="noStrike" cap="none" normalizeH="0" baseline="0" dirty="0">
                <a:ln>
                  <a:noFill/>
                </a:ln>
                <a:solidFill>
                  <a:srgbClr val="0000FF"/>
                </a:solidFill>
                <a:effectLst/>
                <a:latin typeface="Arial Narrow" panose="020B0606020202030204" pitchFamily="34"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rPr>
              <a:t> </a:t>
            </a:r>
            <a:r>
              <a:rPr kumimoji="0" lang="en-US" altLang="en-US" sz="2400" b="0" i="0" u="none" strike="noStrike" cap="none" normalizeH="0" baseline="0" dirty="0">
                <a:ln>
                  <a:noFill/>
                </a:ln>
                <a:solidFill>
                  <a:srgbClr val="09885A"/>
                </a:solidFill>
                <a:effectLst/>
                <a:latin typeface="Arial Narrow" panose="020B0606020202030204" pitchFamily="34"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rPr>
              <a:t>;</a:t>
            </a:r>
            <a:br>
              <a:rPr kumimoji="0" lang="en-US" altLang="en-US" sz="2400" b="0" i="0" u="none" strike="noStrike" cap="none" normalizeH="0" baseline="0" dirty="0">
                <a:ln>
                  <a:noFill/>
                </a:ln>
                <a:solidFill>
                  <a:srgbClr val="333333"/>
                </a:solidFill>
                <a:effectLst/>
                <a:latin typeface="Arial Narrow" panose="020B0606020202030204" pitchFamily="34" charset="0"/>
              </a:rPr>
            </a:br>
            <a:r>
              <a:rPr kumimoji="0" lang="en-US" altLang="en-US" sz="2400" b="0" i="0" u="none" strike="noStrike" cap="none" normalizeH="0" baseline="0" dirty="0">
                <a:ln>
                  <a:noFill/>
                </a:ln>
                <a:solidFill>
                  <a:srgbClr val="0000FF"/>
                </a:solidFill>
                <a:effectLst/>
                <a:latin typeface="Arial Narrow" panose="020B0606020202030204" pitchFamily="34" charset="0"/>
              </a:rPr>
              <a:t>while</a:t>
            </a:r>
            <a:r>
              <a:rPr kumimoji="0" lang="en-US" altLang="en-US" sz="2400" b="0" i="0" u="none" strike="noStrike" cap="none" normalizeH="0" baseline="0" dirty="0">
                <a:ln>
                  <a:noFill/>
                </a:ln>
                <a:solidFill>
                  <a:srgbClr val="000000"/>
                </a:solidFill>
                <a:effectLst/>
                <a:latin typeface="Arial Narrow" panose="020B0606020202030204" pitchFamily="34" charset="0"/>
              </a:rPr>
              <a:t> index &lt; </a:t>
            </a:r>
            <a:r>
              <a:rPr kumimoji="0" lang="en-US" altLang="en-US" sz="2400" b="0" i="0" u="none" strike="noStrike" cap="none" normalizeH="0" baseline="0" dirty="0" err="1">
                <a:ln>
                  <a:noFill/>
                </a:ln>
                <a:solidFill>
                  <a:srgbClr val="000000"/>
                </a:solidFill>
                <a:effectLst/>
                <a:latin typeface="Arial Narrow" panose="020B0606020202030204" pitchFamily="34" charset="0"/>
              </a:rPr>
              <a:t>a.Length</a:t>
            </a:r>
            <a:br>
              <a:rPr kumimoji="0" lang="en-US" altLang="en-US" sz="2400" b="0" i="0" u="none" strike="noStrike" cap="none" normalizeH="0" baseline="0" dirty="0">
                <a:ln>
                  <a:noFill/>
                </a:ln>
                <a:solidFill>
                  <a:srgbClr val="333333"/>
                </a:solidFill>
                <a:effectLst/>
                <a:latin typeface="Arial Narrow" panose="020B0606020202030204" pitchFamily="34" charset="0"/>
              </a:rPr>
            </a:br>
            <a:r>
              <a:rPr kumimoji="0" lang="en-US" altLang="en-US" sz="2400" b="0" i="0" u="none" strike="noStrike" cap="none" normalizeH="0" baseline="0" dirty="0">
                <a:ln>
                  <a:noFill/>
                </a:ln>
                <a:solidFill>
                  <a:srgbClr val="333333"/>
                </a:solidFill>
                <a:effectLst/>
                <a:latin typeface="Arial Narrow" panose="020B0606020202030204" pitchFamily="34" charset="0"/>
              </a:rPr>
              <a:t>	</a:t>
            </a:r>
            <a:r>
              <a:rPr kumimoji="0" lang="en-US" altLang="en-US" sz="2400" b="0" i="0" u="none" strike="noStrike" cap="none" normalizeH="0" baseline="0" dirty="0">
                <a:ln>
                  <a:noFill/>
                </a:ln>
                <a:solidFill>
                  <a:srgbClr val="800080"/>
                </a:solidFill>
                <a:effectLst/>
                <a:latin typeface="Arial Narrow" panose="020B0606020202030204" pitchFamily="34" charset="0"/>
              </a:rPr>
              <a:t>invariant</a:t>
            </a:r>
            <a:r>
              <a:rPr kumimoji="0" lang="en-US" altLang="en-US" sz="2400" b="0" i="0" u="none" strike="noStrike" cap="none" normalizeH="0" baseline="0" dirty="0">
                <a:ln>
                  <a:noFill/>
                </a:ln>
                <a:solidFill>
                  <a:srgbClr val="000000"/>
                </a:solidFill>
                <a:effectLst/>
                <a:latin typeface="Arial Narrow" panose="020B0606020202030204" pitchFamily="34" charset="0"/>
              </a:rPr>
              <a:t> </a:t>
            </a:r>
            <a:r>
              <a:rPr kumimoji="0" lang="en-US" altLang="en-US" sz="2400" b="0" i="0" u="none" strike="noStrike" cap="none" normalizeH="0" baseline="0" dirty="0">
                <a:ln>
                  <a:noFill/>
                </a:ln>
                <a:solidFill>
                  <a:srgbClr val="09885A"/>
                </a:solidFill>
                <a:effectLst/>
                <a:latin typeface="Arial Narrow" panose="020B0606020202030204" pitchFamily="34"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rPr>
              <a:t> &lt;= index &lt;= </a:t>
            </a:r>
            <a:r>
              <a:rPr kumimoji="0" lang="en-US" altLang="en-US" sz="2400" b="0" i="0" u="none" strike="noStrike" cap="none" normalizeH="0" baseline="0" dirty="0" err="1">
                <a:ln>
                  <a:noFill/>
                </a:ln>
                <a:solidFill>
                  <a:srgbClr val="000000"/>
                </a:solidFill>
                <a:effectLst/>
                <a:latin typeface="Arial Narrow" panose="020B0606020202030204" pitchFamily="34" charset="0"/>
              </a:rPr>
              <a:t>a.Length</a:t>
            </a:r>
            <a:br>
              <a:rPr kumimoji="0" lang="en-US" altLang="en-US" sz="2400" b="0" i="0" u="none" strike="noStrike" cap="none" normalizeH="0" baseline="0" dirty="0">
                <a:ln>
                  <a:noFill/>
                </a:ln>
                <a:solidFill>
                  <a:srgbClr val="333333"/>
                </a:solidFill>
                <a:effectLst/>
                <a:latin typeface="Arial Narrow" panose="020B0606020202030204" pitchFamily="34" charset="0"/>
              </a:rPr>
            </a:br>
            <a:r>
              <a:rPr kumimoji="0" lang="en-US" altLang="en-US" sz="2400" b="0" i="0" u="none" strike="noStrike" cap="none" normalizeH="0" baseline="0" dirty="0">
                <a:ln>
                  <a:noFill/>
                </a:ln>
                <a:solidFill>
                  <a:srgbClr val="333333"/>
                </a:solidFill>
                <a:effectLst/>
                <a:latin typeface="Arial Narrow" panose="020B0606020202030204" pitchFamily="34" charset="0"/>
              </a:rPr>
              <a:t>	</a:t>
            </a:r>
            <a:r>
              <a:rPr kumimoji="0" lang="en-US" altLang="en-US" sz="2400" b="0" i="0" u="none" strike="noStrike" cap="none" normalizeH="0" baseline="0" dirty="0">
                <a:ln>
                  <a:noFill/>
                </a:ln>
                <a:solidFill>
                  <a:srgbClr val="800080"/>
                </a:solidFill>
                <a:effectLst/>
                <a:latin typeface="Arial Narrow" panose="020B0606020202030204" pitchFamily="34" charset="0"/>
              </a:rPr>
              <a:t>invariant</a:t>
            </a:r>
            <a:r>
              <a:rPr kumimoji="0" lang="en-US" altLang="en-US" sz="2400" b="0" i="0" u="none" strike="noStrike" cap="none" normalizeH="0" baseline="0" dirty="0">
                <a:ln>
                  <a:noFill/>
                </a:ln>
                <a:solidFill>
                  <a:srgbClr val="000000"/>
                </a:solidFill>
                <a:effectLst/>
                <a:latin typeface="Arial Narrow" panose="020B0606020202030204" pitchFamily="34" charset="0"/>
              </a:rPr>
              <a:t> </a:t>
            </a:r>
            <a:r>
              <a:rPr kumimoji="0" lang="en-US" altLang="en-US" sz="2400" b="0" i="0" u="none" strike="noStrike" cap="none" normalizeH="0" baseline="0" dirty="0" err="1">
                <a:ln>
                  <a:noFill/>
                </a:ln>
                <a:solidFill>
                  <a:srgbClr val="0000FF"/>
                </a:solidFill>
                <a:effectLst/>
                <a:latin typeface="Arial Narrow" panose="020B0606020202030204" pitchFamily="34" charset="0"/>
              </a:rPr>
              <a:t>forall</a:t>
            </a:r>
            <a:r>
              <a:rPr kumimoji="0" lang="en-US" altLang="en-US" sz="2400" b="0" i="0" u="none" strike="noStrike" cap="none" normalizeH="0" baseline="0" dirty="0">
                <a:ln>
                  <a:noFill/>
                </a:ln>
                <a:solidFill>
                  <a:srgbClr val="000000"/>
                </a:solidFill>
                <a:effectLst/>
                <a:latin typeface="Arial Narrow" panose="020B0606020202030204" pitchFamily="34" charset="0"/>
              </a:rPr>
              <a:t> k :: </a:t>
            </a:r>
            <a:r>
              <a:rPr kumimoji="0" lang="en-US" altLang="en-US" sz="2400" b="0" i="0" u="none" strike="noStrike" cap="none" normalizeH="0" baseline="0" dirty="0">
                <a:ln>
                  <a:noFill/>
                </a:ln>
                <a:solidFill>
                  <a:srgbClr val="09885A"/>
                </a:solidFill>
                <a:effectLst/>
                <a:latin typeface="Arial Narrow" panose="020B0606020202030204" pitchFamily="34"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rPr>
              <a:t> &lt;= k &lt; index ==&gt; a[k] != key</a:t>
            </a:r>
            <a:br>
              <a:rPr kumimoji="0" lang="en-US" altLang="en-US" sz="2400" b="0" i="0" u="none" strike="noStrike" cap="none" normalizeH="0" baseline="0" dirty="0">
                <a:ln>
                  <a:noFill/>
                </a:ln>
                <a:solidFill>
                  <a:srgbClr val="333333"/>
                </a:solidFill>
                <a:effectLst/>
                <a:latin typeface="Arial Narrow" panose="020B0606020202030204" pitchFamily="34" charset="0"/>
              </a:rPr>
            </a:br>
            <a:r>
              <a:rPr kumimoji="0" lang="en-US" altLang="en-US" sz="2400" b="0" i="0" u="none" strike="noStrike" cap="none" normalizeH="0" baseline="0" dirty="0">
                <a:ln>
                  <a:noFill/>
                </a:ln>
                <a:solidFill>
                  <a:srgbClr val="000000"/>
                </a:solidFill>
                <a:effectLst/>
                <a:latin typeface="Arial Narrow" panose="020B0606020202030204" pitchFamily="34" charset="0"/>
              </a:rPr>
              <a:t>{</a:t>
            </a:r>
            <a:br>
              <a:rPr kumimoji="0" lang="en-US" altLang="en-US" sz="2400" b="0" i="0" u="none" strike="noStrike" cap="none" normalizeH="0" baseline="0" dirty="0">
                <a:ln>
                  <a:noFill/>
                </a:ln>
                <a:solidFill>
                  <a:srgbClr val="333333"/>
                </a:solidFill>
                <a:effectLst/>
                <a:latin typeface="Arial Narrow" panose="020B0606020202030204" pitchFamily="34" charset="0"/>
              </a:rPr>
            </a:br>
            <a:r>
              <a:rPr kumimoji="0" lang="en-US" altLang="en-US" sz="2400" b="0" i="0" u="none" strike="noStrike" cap="none" normalizeH="0" baseline="0" dirty="0">
                <a:ln>
                  <a:noFill/>
                </a:ln>
                <a:solidFill>
                  <a:srgbClr val="333333"/>
                </a:solidFill>
                <a:effectLst/>
                <a:latin typeface="Arial Narrow" panose="020B0606020202030204" pitchFamily="34"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rPr>
              <a:t>if</a:t>
            </a:r>
            <a:r>
              <a:rPr kumimoji="0" lang="en-US" altLang="en-US" sz="2400" b="0" i="0" u="none" strike="noStrike" cap="none" normalizeH="0" baseline="0" dirty="0">
                <a:ln>
                  <a:noFill/>
                </a:ln>
                <a:solidFill>
                  <a:srgbClr val="000000"/>
                </a:solidFill>
                <a:effectLst/>
                <a:latin typeface="Arial Narrow" panose="020B0606020202030204" pitchFamily="34" charset="0"/>
              </a:rPr>
              <a:t> a[index] == key { </a:t>
            </a:r>
            <a:r>
              <a:rPr kumimoji="0" lang="en-US" altLang="en-US" sz="2400" b="0" i="0" u="none" strike="noStrike" cap="none" normalizeH="0" baseline="0" dirty="0">
                <a:ln>
                  <a:noFill/>
                </a:ln>
                <a:solidFill>
                  <a:srgbClr val="0000FF"/>
                </a:solidFill>
                <a:effectLst/>
                <a:latin typeface="Arial Narrow" panose="020B0606020202030204" pitchFamily="34" charset="0"/>
              </a:rPr>
              <a:t>return</a:t>
            </a:r>
            <a:r>
              <a:rPr kumimoji="0" lang="en-US" altLang="en-US" sz="2400" b="0" i="0" u="none" strike="noStrike" cap="none" normalizeH="0" baseline="0" dirty="0">
                <a:ln>
                  <a:noFill/>
                </a:ln>
                <a:solidFill>
                  <a:srgbClr val="000000"/>
                </a:solidFill>
                <a:effectLst/>
                <a:latin typeface="Arial Narrow" panose="020B0606020202030204" pitchFamily="34" charset="0"/>
              </a:rPr>
              <a:t>; }</a:t>
            </a:r>
            <a:br>
              <a:rPr kumimoji="0" lang="en-US" altLang="en-US" sz="2400" b="0" i="0" u="none" strike="noStrike" cap="none" normalizeH="0" baseline="0" dirty="0">
                <a:ln>
                  <a:noFill/>
                </a:ln>
                <a:solidFill>
                  <a:srgbClr val="333333"/>
                </a:solidFill>
                <a:effectLst/>
                <a:latin typeface="Arial Narrow" panose="020B0606020202030204" pitchFamily="34" charset="0"/>
              </a:rPr>
            </a:br>
            <a:r>
              <a:rPr kumimoji="0" lang="en-US" altLang="en-US" sz="2400" b="0" i="0" u="none" strike="noStrike" cap="none" normalizeH="0" baseline="0" dirty="0">
                <a:ln>
                  <a:noFill/>
                </a:ln>
                <a:solidFill>
                  <a:srgbClr val="333333"/>
                </a:solidFill>
                <a:effectLst/>
                <a:latin typeface="Arial Narrow" panose="020B0606020202030204" pitchFamily="34" charset="0"/>
              </a:rPr>
              <a:t>	</a:t>
            </a:r>
            <a:r>
              <a:rPr kumimoji="0" lang="en-US" altLang="en-US" sz="2400" b="0" i="0" u="none" strike="noStrike" cap="none" normalizeH="0" baseline="0" dirty="0">
                <a:ln>
                  <a:noFill/>
                </a:ln>
                <a:solidFill>
                  <a:srgbClr val="000000"/>
                </a:solidFill>
                <a:effectLst/>
                <a:latin typeface="Arial Narrow" panose="020B0606020202030204" pitchFamily="34" charset="0"/>
              </a:rPr>
              <a:t>index </a:t>
            </a:r>
            <a:r>
              <a:rPr kumimoji="0" lang="en-US" altLang="en-US" sz="2400" b="0" i="0" u="none" strike="noStrike" cap="none" normalizeH="0" baseline="0" dirty="0">
                <a:ln>
                  <a:noFill/>
                </a:ln>
                <a:solidFill>
                  <a:srgbClr val="0000FF"/>
                </a:solidFill>
                <a:effectLst/>
                <a:latin typeface="Arial Narrow" panose="020B0606020202030204" pitchFamily="34"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rPr>
              <a:t> index + </a:t>
            </a:r>
            <a:r>
              <a:rPr kumimoji="0" lang="en-US" altLang="en-US" sz="2400" b="0" i="0" u="none" strike="noStrike" cap="none" normalizeH="0" baseline="0" dirty="0">
                <a:ln>
                  <a:noFill/>
                </a:ln>
                <a:solidFill>
                  <a:srgbClr val="09885A"/>
                </a:solidFill>
                <a:effectLst/>
                <a:latin typeface="Arial Narrow" panose="020B0606020202030204" pitchFamily="34"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rPr>
              <a:t>;</a:t>
            </a:r>
            <a:br>
              <a:rPr kumimoji="0" lang="en-US" altLang="en-US" sz="2400" b="0" i="0" u="none" strike="noStrike" cap="none" normalizeH="0" baseline="0" dirty="0">
                <a:ln>
                  <a:noFill/>
                </a:ln>
                <a:solidFill>
                  <a:srgbClr val="333333"/>
                </a:solidFill>
                <a:effectLst/>
                <a:latin typeface="Arial Narrow" panose="020B0606020202030204" pitchFamily="34" charset="0"/>
              </a:rPr>
            </a:br>
            <a:r>
              <a:rPr kumimoji="0" lang="en-US" altLang="en-US" sz="2400" b="0" i="0" u="none" strike="noStrike" cap="none" normalizeH="0" baseline="0" dirty="0">
                <a:ln>
                  <a:noFill/>
                </a:ln>
                <a:solidFill>
                  <a:srgbClr val="000000"/>
                </a:solidFill>
                <a:effectLst/>
                <a:latin typeface="Arial Narrow" panose="020B0606020202030204" pitchFamily="34" charset="0"/>
              </a:rPr>
              <a:t>}</a:t>
            </a:r>
            <a:endParaRPr kumimoji="0" lang="en-US" altLang="en-US" sz="2400" b="0" i="0" u="none" strike="noStrike" cap="none" normalizeH="0" baseline="0" dirty="0">
              <a:ln>
                <a:noFill/>
              </a:ln>
              <a:solidFill>
                <a:srgbClr val="333333"/>
              </a:solidFill>
              <a:effectLst/>
              <a:latin typeface="Arial Narrow" panose="020B0606020202030204" pitchFamily="34" charset="0"/>
            </a:endParaRPr>
          </a:p>
          <a:p>
            <a:pPr lvl="1"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Arial Narrow" panose="020B0606020202030204" pitchFamily="34" charset="0"/>
              </a:rPr>
              <a:t>index </a:t>
            </a:r>
            <a:r>
              <a:rPr kumimoji="0" lang="en-US" altLang="en-US" sz="2400" b="0" i="0" u="none" strike="noStrike" cap="none" normalizeH="0" baseline="0" dirty="0">
                <a:ln>
                  <a:noFill/>
                </a:ln>
                <a:solidFill>
                  <a:srgbClr val="0000FF"/>
                </a:solidFill>
                <a:effectLst/>
                <a:latin typeface="Arial Narrow" panose="020B0606020202030204" pitchFamily="34"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rPr>
              <a:t> -</a:t>
            </a:r>
            <a:r>
              <a:rPr kumimoji="0" lang="en-US" altLang="en-US" sz="2400" b="0" i="0" u="none" strike="noStrike" cap="none" normalizeH="0" baseline="0" dirty="0">
                <a:ln>
                  <a:noFill/>
                </a:ln>
                <a:solidFill>
                  <a:srgbClr val="09885A"/>
                </a:solidFill>
                <a:effectLst/>
                <a:latin typeface="Arial Narrow" panose="020B0606020202030204" pitchFamily="34"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rPr>
              <a:t>;</a:t>
            </a:r>
            <a:endParaRPr lang="en-US" altLang="en-US" sz="2400" dirty="0">
              <a:solidFill>
                <a:srgbClr val="333333"/>
              </a:solidFill>
              <a:latin typeface="Arial Narrow" panose="020B0606020202030204" pitchFamily="34" charset="0"/>
            </a:endParaRPr>
          </a:p>
          <a:p>
            <a:pPr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Arial Narrow" panose="020B0606020202030204" pitchFamily="34" charset="0"/>
              </a:rPr>
              <a:t>}</a:t>
            </a:r>
            <a:r>
              <a:rPr kumimoji="0" lang="en-US" altLang="en-US" sz="1400" b="0" i="0" u="none" strike="noStrike" cap="none" normalizeH="0" baseline="0" dirty="0">
                <a:ln>
                  <a:noFill/>
                </a:ln>
                <a:solidFill>
                  <a:schemeClr val="tx1"/>
                </a:solidFill>
                <a:effectLst/>
                <a:latin typeface="Arial Narrow" panose="020B0606020202030204" pitchFamily="34" charset="0"/>
              </a:rPr>
              <a:t> </a:t>
            </a:r>
            <a:endParaRPr kumimoji="0" lang="en-US" altLang="en-US" sz="4800" b="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1851426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Expressing Predicates in </a:t>
            </a:r>
            <a:r>
              <a:rPr lang="en-US" dirty="0" err="1"/>
              <a:t>Dafny</a:t>
            </a:r>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24</a:t>
            </a:fld>
            <a:endParaRPr lang="en-US"/>
          </a:p>
        </p:txBody>
      </p:sp>
      <p:pic>
        <p:nvPicPr>
          <p:cNvPr id="9" name="Picture 8"/>
          <p:cNvPicPr>
            <a:picLocks noChangeAspect="1"/>
          </p:cNvPicPr>
          <p:nvPr/>
        </p:nvPicPr>
        <p:blipFill>
          <a:blip r:embed="rId3"/>
          <a:stretch>
            <a:fillRect/>
          </a:stretch>
        </p:blipFill>
        <p:spPr>
          <a:xfrm>
            <a:off x="121215" y="838200"/>
            <a:ext cx="8586788" cy="5921923"/>
          </a:xfrm>
          <a:prstGeom prst="rect">
            <a:avLst/>
          </a:prstGeom>
        </p:spPr>
      </p:pic>
      <p:sp>
        <p:nvSpPr>
          <p:cNvPr id="3" name="Rectangle 2"/>
          <p:cNvSpPr/>
          <p:nvPr/>
        </p:nvSpPr>
        <p:spPr>
          <a:xfrm>
            <a:off x="5786158" y="6412468"/>
            <a:ext cx="3357842" cy="369332"/>
          </a:xfrm>
          <a:prstGeom prst="rect">
            <a:avLst/>
          </a:prstGeom>
        </p:spPr>
        <p:txBody>
          <a:bodyPr wrap="none">
            <a:spAutoFit/>
          </a:bodyPr>
          <a:lstStyle/>
          <a:p>
            <a:r>
              <a:rPr lang="en-US" dirty="0"/>
              <a:t>https://rise4fun.com/Dafny/SKw6</a:t>
            </a:r>
          </a:p>
        </p:txBody>
      </p:sp>
    </p:spTree>
    <p:extLst>
      <p:ext uri="{BB962C8B-B14F-4D97-AF65-F5344CB8AC3E}">
        <p14:creationId xmlns:p14="http://schemas.microsoft.com/office/powerpoint/2010/main" val="766374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First Order Logic</a:t>
            </a:r>
          </a:p>
        </p:txBody>
      </p:sp>
      <p:sp>
        <p:nvSpPr>
          <p:cNvPr id="9" name="AutoShape 5"/>
          <p:cNvSpPr>
            <a:spLocks noChangeArrowheads="1"/>
          </p:cNvSpPr>
          <p:nvPr/>
        </p:nvSpPr>
        <p:spPr bwMode="auto">
          <a:xfrm>
            <a:off x="1143000" y="45720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dirty="0"/>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25</a:t>
            </a:fld>
            <a:endParaRPr lang="en-US" dirty="0"/>
          </a:p>
        </p:txBody>
      </p:sp>
      <p:sp>
        <p:nvSpPr>
          <p:cNvPr id="7" name="Rectangle 4"/>
          <p:cNvSpPr txBox="1">
            <a:spLocks noChangeArrowheads="1"/>
          </p:cNvSpPr>
          <p:nvPr/>
        </p:nvSpPr>
        <p:spPr bwMode="auto">
          <a:xfrm>
            <a:off x="2022474" y="1772642"/>
            <a:ext cx="5140326" cy="3408958"/>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Logics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Syntax of First Order Logic</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Semantics of FOL</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Inference</a:t>
            </a:r>
          </a:p>
        </p:txBody>
      </p:sp>
    </p:spTree>
    <p:extLst>
      <p:ext uri="{BB962C8B-B14F-4D97-AF65-F5344CB8AC3E}">
        <p14:creationId xmlns:p14="http://schemas.microsoft.com/office/powerpoint/2010/main" val="118840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94198"/>
            <a:ext cx="8991600" cy="544002"/>
          </a:xfrm>
        </p:spPr>
        <p:txBody>
          <a:bodyPr>
            <a:normAutofit fontScale="90000"/>
          </a:bodyPr>
          <a:lstStyle/>
          <a:p>
            <a:r>
              <a:rPr lang="en-US" dirty="0"/>
              <a:t>Everything Non-imply-able Must Be Supplied</a:t>
            </a:r>
          </a:p>
        </p:txBody>
      </p:sp>
      <p:sp>
        <p:nvSpPr>
          <p:cNvPr id="4" name="Slide Number Placeholder 3"/>
          <p:cNvSpPr>
            <a:spLocks noGrp="1"/>
          </p:cNvSpPr>
          <p:nvPr>
            <p:ph type="sldNum" sz="quarter" idx="12"/>
          </p:nvPr>
        </p:nvSpPr>
        <p:spPr/>
        <p:txBody>
          <a:bodyPr/>
          <a:lstStyle/>
          <a:p>
            <a:fld id="{CEF8ADD8-F654-435D-BF88-36F59A17820E}" type="slidenum">
              <a:rPr lang="en-US" smtClean="0"/>
              <a:pPr/>
              <a:t>26</a:t>
            </a:fld>
            <a:endParaRPr lang="en-US"/>
          </a:p>
        </p:txBody>
      </p:sp>
      <p:pic>
        <p:nvPicPr>
          <p:cNvPr id="6" name="Picture 5"/>
          <p:cNvPicPr>
            <a:picLocks noChangeAspect="1"/>
          </p:cNvPicPr>
          <p:nvPr/>
        </p:nvPicPr>
        <p:blipFill>
          <a:blip r:embed="rId3"/>
          <a:stretch>
            <a:fillRect/>
          </a:stretch>
        </p:blipFill>
        <p:spPr>
          <a:xfrm>
            <a:off x="550069" y="1143000"/>
            <a:ext cx="8043862" cy="5151207"/>
          </a:xfrm>
          <a:prstGeom prst="rect">
            <a:avLst/>
          </a:prstGeom>
        </p:spPr>
      </p:pic>
      <p:sp>
        <p:nvSpPr>
          <p:cNvPr id="7" name="TextBox 6"/>
          <p:cNvSpPr txBox="1"/>
          <p:nvPr/>
        </p:nvSpPr>
        <p:spPr>
          <a:xfrm>
            <a:off x="6858000" y="6382921"/>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
        <p:nvSpPr>
          <p:cNvPr id="2" name="Rectangle 1"/>
          <p:cNvSpPr/>
          <p:nvPr/>
        </p:nvSpPr>
        <p:spPr bwMode="auto">
          <a:xfrm>
            <a:off x="609600" y="1066800"/>
            <a:ext cx="2362200" cy="457200"/>
          </a:xfrm>
          <a:prstGeom prst="rect">
            <a:avLst/>
          </a:prstGeom>
          <a:solidFill>
            <a:schemeClr val="bg1"/>
          </a:solid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1937748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r>
              <a:rPr lang="en-US" dirty="0"/>
              <a:t>Selected FOL Statements</a:t>
            </a:r>
          </a:p>
        </p:txBody>
      </p:sp>
      <p:sp>
        <p:nvSpPr>
          <p:cNvPr id="4" name="Slide Number Placeholder 3"/>
          <p:cNvSpPr>
            <a:spLocks noGrp="1"/>
          </p:cNvSpPr>
          <p:nvPr>
            <p:ph type="sldNum" sz="quarter" idx="12"/>
          </p:nvPr>
        </p:nvSpPr>
        <p:spPr/>
        <p:txBody>
          <a:bodyPr/>
          <a:lstStyle/>
          <a:p>
            <a:fld id="{CEF8ADD8-F654-435D-BF88-36F59A17820E}" type="slidenum">
              <a:rPr lang="en-US" smtClean="0"/>
              <a:pPr/>
              <a:t>27</a:t>
            </a:fld>
            <a:endParaRPr lang="en-US"/>
          </a:p>
        </p:txBody>
      </p:sp>
      <p:pic>
        <p:nvPicPr>
          <p:cNvPr id="7" name="Picture 6"/>
          <p:cNvPicPr>
            <a:picLocks noChangeAspect="1"/>
          </p:cNvPicPr>
          <p:nvPr/>
        </p:nvPicPr>
        <p:blipFill>
          <a:blip r:embed="rId3"/>
          <a:stretch>
            <a:fillRect/>
          </a:stretch>
        </p:blipFill>
        <p:spPr>
          <a:xfrm>
            <a:off x="130969" y="1499890"/>
            <a:ext cx="8882062" cy="856840"/>
          </a:xfrm>
          <a:prstGeom prst="rect">
            <a:avLst/>
          </a:prstGeom>
        </p:spPr>
      </p:pic>
      <p:pic>
        <p:nvPicPr>
          <p:cNvPr id="8" name="Picture 7"/>
          <p:cNvPicPr>
            <a:picLocks noChangeAspect="1"/>
          </p:cNvPicPr>
          <p:nvPr/>
        </p:nvPicPr>
        <p:blipFill rotWithShape="1">
          <a:blip r:embed="rId4"/>
          <a:srcRect l="8282" t="50897" r="12322" b="7365"/>
          <a:stretch/>
        </p:blipFill>
        <p:spPr>
          <a:xfrm>
            <a:off x="873919" y="3581399"/>
            <a:ext cx="7396162" cy="457201"/>
          </a:xfrm>
          <a:prstGeom prst="rect">
            <a:avLst/>
          </a:prstGeom>
        </p:spPr>
      </p:pic>
      <p:pic>
        <p:nvPicPr>
          <p:cNvPr id="10" name="Picture 9"/>
          <p:cNvPicPr>
            <a:picLocks noChangeAspect="1"/>
          </p:cNvPicPr>
          <p:nvPr/>
        </p:nvPicPr>
        <p:blipFill>
          <a:blip r:embed="rId5"/>
          <a:stretch>
            <a:fillRect/>
          </a:stretch>
        </p:blipFill>
        <p:spPr>
          <a:xfrm>
            <a:off x="1152345" y="4825512"/>
            <a:ext cx="6839311" cy="584688"/>
          </a:xfrm>
          <a:prstGeom prst="rect">
            <a:avLst/>
          </a:prstGeom>
        </p:spPr>
      </p:pic>
    </p:spTree>
    <p:extLst>
      <p:ext uri="{BB962C8B-B14F-4D97-AF65-F5344CB8AC3E}">
        <p14:creationId xmlns:p14="http://schemas.microsoft.com/office/powerpoint/2010/main" val="3112382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94198"/>
            <a:ext cx="8229600" cy="1229802"/>
          </a:xfrm>
        </p:spPr>
        <p:txBody>
          <a:bodyPr>
            <a:normAutofit fontScale="90000"/>
          </a:bodyPr>
          <a:lstStyle/>
          <a:p>
            <a:r>
              <a:rPr lang="en-US" dirty="0"/>
              <a:t>Everything Non-imply-able To Be Supplied</a:t>
            </a:r>
            <a:br>
              <a:rPr lang="en-US" dirty="0"/>
            </a:br>
            <a:r>
              <a:rPr lang="en-US" dirty="0"/>
              <a:t>e.g., </a:t>
            </a:r>
            <a:r>
              <a:rPr lang="en-US" dirty="0" err="1"/>
              <a:t>WumpusWorld</a:t>
            </a:r>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28</a:t>
            </a:fld>
            <a:endParaRPr lang="en-US"/>
          </a:p>
        </p:txBody>
      </p:sp>
      <p:sp>
        <p:nvSpPr>
          <p:cNvPr id="7" name="TextBox 6"/>
          <p:cNvSpPr txBox="1"/>
          <p:nvPr/>
        </p:nvSpPr>
        <p:spPr>
          <a:xfrm>
            <a:off x="5181600" y="6382921"/>
            <a:ext cx="31242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pic>
        <p:nvPicPr>
          <p:cNvPr id="3" name="Picture 2"/>
          <p:cNvPicPr>
            <a:picLocks noChangeAspect="1"/>
          </p:cNvPicPr>
          <p:nvPr/>
        </p:nvPicPr>
        <p:blipFill rotWithShape="1">
          <a:blip r:embed="rId3"/>
          <a:srcRect b="89923"/>
          <a:stretch/>
        </p:blipFill>
        <p:spPr>
          <a:xfrm>
            <a:off x="-11832" y="2200275"/>
            <a:ext cx="8470032" cy="500063"/>
          </a:xfrm>
          <a:prstGeom prst="rect">
            <a:avLst/>
          </a:prstGeom>
        </p:spPr>
      </p:pic>
      <p:pic>
        <p:nvPicPr>
          <p:cNvPr id="8" name="Picture 7"/>
          <p:cNvPicPr>
            <a:picLocks noChangeAspect="1"/>
          </p:cNvPicPr>
          <p:nvPr/>
        </p:nvPicPr>
        <p:blipFill rotWithShape="1">
          <a:blip r:embed="rId3"/>
          <a:srcRect t="57678" b="31574"/>
          <a:stretch/>
        </p:blipFill>
        <p:spPr>
          <a:xfrm>
            <a:off x="-11832" y="3157538"/>
            <a:ext cx="8470032" cy="533400"/>
          </a:xfrm>
          <a:prstGeom prst="rect">
            <a:avLst/>
          </a:prstGeom>
        </p:spPr>
      </p:pic>
      <p:pic>
        <p:nvPicPr>
          <p:cNvPr id="9" name="Picture 8"/>
          <p:cNvPicPr>
            <a:picLocks noChangeAspect="1"/>
          </p:cNvPicPr>
          <p:nvPr/>
        </p:nvPicPr>
        <p:blipFill rotWithShape="1">
          <a:blip r:embed="rId3"/>
          <a:srcRect t="88388"/>
          <a:stretch/>
        </p:blipFill>
        <p:spPr>
          <a:xfrm>
            <a:off x="-11832" y="4224338"/>
            <a:ext cx="8470032" cy="576262"/>
          </a:xfrm>
          <a:prstGeom prst="rect">
            <a:avLst/>
          </a:prstGeom>
        </p:spPr>
      </p:pic>
    </p:spTree>
    <p:extLst>
      <p:ext uri="{BB962C8B-B14F-4D97-AF65-F5344CB8AC3E}">
        <p14:creationId xmlns:p14="http://schemas.microsoft.com/office/powerpoint/2010/main" val="2560826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Applying Quantifiers: Unification</a:t>
            </a:r>
          </a:p>
        </p:txBody>
      </p:sp>
      <p:sp>
        <p:nvSpPr>
          <p:cNvPr id="4" name="Slide Number Placeholder 3"/>
          <p:cNvSpPr>
            <a:spLocks noGrp="1"/>
          </p:cNvSpPr>
          <p:nvPr>
            <p:ph type="sldNum" sz="quarter" idx="12"/>
          </p:nvPr>
        </p:nvSpPr>
        <p:spPr/>
        <p:txBody>
          <a:bodyPr/>
          <a:lstStyle/>
          <a:p>
            <a:fld id="{CEF8ADD8-F654-435D-BF88-36F59A17820E}" type="slidenum">
              <a:rPr lang="en-US" smtClean="0"/>
              <a:pPr/>
              <a:t>29</a:t>
            </a:fld>
            <a:endParaRPr lang="en-US"/>
          </a:p>
        </p:txBody>
      </p:sp>
      <p:pic>
        <p:nvPicPr>
          <p:cNvPr id="6" name="Picture 5"/>
          <p:cNvPicPr>
            <a:picLocks noChangeAspect="1"/>
          </p:cNvPicPr>
          <p:nvPr/>
        </p:nvPicPr>
        <p:blipFill rotWithShape="1">
          <a:blip r:embed="rId3"/>
          <a:srcRect l="7476" r="2803" b="65616"/>
          <a:stretch/>
        </p:blipFill>
        <p:spPr>
          <a:xfrm>
            <a:off x="296487" y="1771209"/>
            <a:ext cx="8709322" cy="1429191"/>
          </a:xfrm>
          <a:prstGeom prst="rect">
            <a:avLst/>
          </a:prstGeom>
        </p:spPr>
      </p:pic>
      <p:sp>
        <p:nvSpPr>
          <p:cNvPr id="7" name="TextBox 6"/>
          <p:cNvSpPr txBox="1"/>
          <p:nvPr/>
        </p:nvSpPr>
        <p:spPr>
          <a:xfrm>
            <a:off x="5181600" y="6382921"/>
            <a:ext cx="31242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Tree>
    <p:extLst>
      <p:ext uri="{BB962C8B-B14F-4D97-AF65-F5344CB8AC3E}">
        <p14:creationId xmlns:p14="http://schemas.microsoft.com/office/powerpoint/2010/main" val="132672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First Order Logic</a:t>
            </a:r>
          </a:p>
        </p:txBody>
      </p:sp>
      <p:sp>
        <p:nvSpPr>
          <p:cNvPr id="9" name="AutoShape 5"/>
          <p:cNvSpPr>
            <a:spLocks noChangeArrowheads="1"/>
          </p:cNvSpPr>
          <p:nvPr/>
        </p:nvSpPr>
        <p:spPr bwMode="auto">
          <a:xfrm>
            <a:off x="1143000" y="21336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dirty="0"/>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3</a:t>
            </a:fld>
            <a:endParaRPr lang="en-US" dirty="0"/>
          </a:p>
        </p:txBody>
      </p:sp>
      <p:sp>
        <p:nvSpPr>
          <p:cNvPr id="7" name="Rectangle 4"/>
          <p:cNvSpPr txBox="1">
            <a:spLocks noChangeArrowheads="1"/>
          </p:cNvSpPr>
          <p:nvPr/>
        </p:nvSpPr>
        <p:spPr bwMode="auto">
          <a:xfrm>
            <a:off x="2022475" y="1772642"/>
            <a:ext cx="4794250" cy="3408958"/>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Logics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Syntax of First Order Logic</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Semantics of FOL</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a:t>
            </a:r>
          </a:p>
        </p:txBody>
      </p:sp>
    </p:spTree>
    <p:extLst>
      <p:ext uri="{BB962C8B-B14F-4D97-AF65-F5344CB8AC3E}">
        <p14:creationId xmlns:p14="http://schemas.microsoft.com/office/powerpoint/2010/main" val="3819746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Prolog Logic Programming</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30</a:t>
            </a:fld>
            <a:endParaRPr lang="en-US"/>
          </a:p>
        </p:txBody>
      </p:sp>
      <p:pic>
        <p:nvPicPr>
          <p:cNvPr id="8" name="Picture 7"/>
          <p:cNvPicPr>
            <a:picLocks noChangeAspect="1"/>
          </p:cNvPicPr>
          <p:nvPr/>
        </p:nvPicPr>
        <p:blipFill>
          <a:blip r:embed="rId3"/>
          <a:stretch>
            <a:fillRect/>
          </a:stretch>
        </p:blipFill>
        <p:spPr>
          <a:xfrm>
            <a:off x="2527139" y="1981200"/>
            <a:ext cx="4089722" cy="2438400"/>
          </a:xfrm>
          <a:prstGeom prst="rect">
            <a:avLst/>
          </a:prstGeom>
        </p:spPr>
      </p:pic>
      <p:sp>
        <p:nvSpPr>
          <p:cNvPr id="9" name="Rectangle 8"/>
          <p:cNvSpPr/>
          <p:nvPr/>
        </p:nvSpPr>
        <p:spPr>
          <a:xfrm>
            <a:off x="381000" y="6292334"/>
            <a:ext cx="7543800" cy="369332"/>
          </a:xfrm>
          <a:prstGeom prst="rect">
            <a:avLst/>
          </a:prstGeom>
        </p:spPr>
        <p:txBody>
          <a:bodyPr wrap="square">
            <a:spAutoFit/>
          </a:bodyPr>
          <a:lstStyle/>
          <a:p>
            <a:r>
              <a:rPr lang="en-US" dirty="0"/>
              <a:t>https://www.matchilling.com/introduction-to-logic-programming-with-prolog/</a:t>
            </a:r>
          </a:p>
        </p:txBody>
      </p:sp>
    </p:spTree>
    <p:extLst>
      <p:ext uri="{BB962C8B-B14F-4D97-AF65-F5344CB8AC3E}">
        <p14:creationId xmlns:p14="http://schemas.microsoft.com/office/powerpoint/2010/main" val="2628177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Prolog Examples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31</a:t>
            </a:fld>
            <a:endParaRPr lang="en-US"/>
          </a:p>
        </p:txBody>
      </p:sp>
      <p:sp>
        <p:nvSpPr>
          <p:cNvPr id="6" name="TextBox 5"/>
          <p:cNvSpPr txBox="1"/>
          <p:nvPr/>
        </p:nvSpPr>
        <p:spPr>
          <a:xfrm>
            <a:off x="685800" y="1295400"/>
            <a:ext cx="7772400" cy="4832092"/>
          </a:xfrm>
          <a:prstGeom prst="rect">
            <a:avLst/>
          </a:prstGeom>
          <a:noFill/>
        </p:spPr>
        <p:txBody>
          <a:bodyPr wrap="square" rtlCol="0">
            <a:spAutoFit/>
          </a:bodyPr>
          <a:lstStyle/>
          <a:p>
            <a:pPr lvl="0" eaLnBrk="0" fontAlgn="base" hangingPunct="0">
              <a:spcBef>
                <a:spcPct val="0"/>
              </a:spcBef>
              <a:spcAft>
                <a:spcPct val="0"/>
              </a:spcAft>
            </a:pPr>
            <a:r>
              <a:rPr lang="en-US" altLang="en-US" sz="2800" dirty="0">
                <a:solidFill>
                  <a:srgbClr val="000000"/>
                </a:solidFill>
                <a:latin typeface="Arial Narrow" panose="020B0606020202030204" pitchFamily="34" charset="0"/>
              </a:rPr>
              <a:t>likes(</a:t>
            </a:r>
            <a:r>
              <a:rPr lang="en-US" altLang="en-US" sz="2800" dirty="0" err="1">
                <a:solidFill>
                  <a:srgbClr val="000000"/>
                </a:solidFill>
                <a:latin typeface="Arial Narrow" panose="020B0606020202030204" pitchFamily="34" charset="0"/>
              </a:rPr>
              <a:t>mary,food</a:t>
            </a:r>
            <a:r>
              <a:rPr lang="en-US" altLang="en-US" sz="2800" dirty="0">
                <a:solidFill>
                  <a:srgbClr val="000000"/>
                </a:solidFill>
                <a:latin typeface="Arial Narrow" panose="020B0606020202030204" pitchFamily="34" charset="0"/>
              </a:rPr>
              <a:t>). likes(</a:t>
            </a:r>
            <a:r>
              <a:rPr lang="en-US" altLang="en-US" sz="2800" dirty="0" err="1">
                <a:solidFill>
                  <a:srgbClr val="000000"/>
                </a:solidFill>
                <a:latin typeface="Arial Narrow" panose="020B0606020202030204" pitchFamily="34" charset="0"/>
              </a:rPr>
              <a:t>mary,wine</a:t>
            </a:r>
            <a:r>
              <a:rPr lang="en-US" altLang="en-US" sz="2800" dirty="0">
                <a:solidFill>
                  <a:srgbClr val="000000"/>
                </a:solidFill>
                <a:latin typeface="Arial Narrow" panose="020B0606020202030204" pitchFamily="34" charset="0"/>
              </a:rPr>
              <a:t>). likes(</a:t>
            </a:r>
            <a:r>
              <a:rPr lang="en-US" altLang="en-US" sz="2800" dirty="0" err="1">
                <a:solidFill>
                  <a:srgbClr val="000000"/>
                </a:solidFill>
                <a:latin typeface="Arial Narrow" panose="020B0606020202030204" pitchFamily="34" charset="0"/>
              </a:rPr>
              <a:t>john,wine</a:t>
            </a:r>
            <a:r>
              <a:rPr lang="en-US" altLang="en-US" sz="2800" dirty="0">
                <a:solidFill>
                  <a:srgbClr val="000000"/>
                </a:solidFill>
                <a:latin typeface="Arial Narrow" panose="020B0606020202030204" pitchFamily="34" charset="0"/>
              </a:rPr>
              <a:t>). likes(</a:t>
            </a:r>
            <a:r>
              <a:rPr lang="en-US" altLang="en-US" sz="2800" dirty="0" err="1">
                <a:solidFill>
                  <a:srgbClr val="000000"/>
                </a:solidFill>
                <a:latin typeface="Arial Narrow" panose="020B0606020202030204" pitchFamily="34" charset="0"/>
              </a:rPr>
              <a:t>john,mary</a:t>
            </a:r>
            <a:r>
              <a:rPr lang="en-US" altLang="en-US" sz="2800" dirty="0">
                <a:solidFill>
                  <a:srgbClr val="000000"/>
                </a:solidFill>
                <a:latin typeface="Arial Narrow" panose="020B0606020202030204" pitchFamily="34" charset="0"/>
              </a:rPr>
              <a:t>). </a:t>
            </a:r>
          </a:p>
          <a:p>
            <a:pPr lvl="0" eaLnBrk="0" fontAlgn="base" hangingPunct="0">
              <a:spcBef>
                <a:spcPct val="0"/>
              </a:spcBef>
              <a:spcAft>
                <a:spcPct val="0"/>
              </a:spcAft>
            </a:pPr>
            <a:endParaRPr lang="en-US" altLang="en-US" sz="2800" dirty="0">
              <a:solidFill>
                <a:srgbClr val="000000"/>
              </a:solidFill>
              <a:latin typeface="Arial Narrow" panose="020B0606020202030204" pitchFamily="34" charset="0"/>
            </a:endParaRPr>
          </a:p>
          <a:p>
            <a:pPr lvl="0" eaLnBrk="0" fontAlgn="base" hangingPunct="0">
              <a:spcBef>
                <a:spcPct val="0"/>
              </a:spcBef>
              <a:spcAft>
                <a:spcPct val="0"/>
              </a:spcAft>
            </a:pPr>
            <a:r>
              <a:rPr lang="en-US" altLang="en-US" sz="2800" dirty="0">
                <a:solidFill>
                  <a:srgbClr val="000000"/>
                </a:solidFill>
                <a:latin typeface="Arial Narrow" panose="020B0606020202030204" pitchFamily="34" charset="0"/>
              </a:rPr>
              <a:t>The following queries yield the specified answers. </a:t>
            </a:r>
          </a:p>
          <a:p>
            <a:pPr lvl="0" eaLnBrk="0" fontAlgn="base" hangingPunct="0">
              <a:spcBef>
                <a:spcPct val="0"/>
              </a:spcBef>
              <a:spcAft>
                <a:spcPct val="0"/>
              </a:spcAft>
            </a:pPr>
            <a:r>
              <a:rPr lang="en-US" altLang="en-US" sz="2800" dirty="0">
                <a:solidFill>
                  <a:srgbClr val="000000"/>
                </a:solidFill>
                <a:latin typeface="Arial Narrow" panose="020B0606020202030204" pitchFamily="34" charset="0"/>
              </a:rPr>
              <a:t>| ?- likes(</a:t>
            </a:r>
            <a:r>
              <a:rPr lang="en-US" altLang="en-US" sz="2800" dirty="0" err="1">
                <a:solidFill>
                  <a:srgbClr val="000000"/>
                </a:solidFill>
                <a:latin typeface="Arial Narrow" panose="020B0606020202030204" pitchFamily="34" charset="0"/>
              </a:rPr>
              <a:t>mary,food</a:t>
            </a:r>
            <a:r>
              <a:rPr lang="en-US" altLang="en-US" sz="2800" dirty="0">
                <a:solidFill>
                  <a:srgbClr val="000000"/>
                </a:solidFill>
                <a:latin typeface="Arial Narrow" panose="020B0606020202030204" pitchFamily="34" charset="0"/>
              </a:rPr>
              <a:t>). yes. </a:t>
            </a:r>
          </a:p>
          <a:p>
            <a:pPr lvl="0" eaLnBrk="0" fontAlgn="base" hangingPunct="0">
              <a:spcBef>
                <a:spcPct val="0"/>
              </a:spcBef>
              <a:spcAft>
                <a:spcPct val="0"/>
              </a:spcAft>
            </a:pPr>
            <a:r>
              <a:rPr lang="en-US" altLang="en-US" sz="2800" dirty="0">
                <a:solidFill>
                  <a:srgbClr val="000000"/>
                </a:solidFill>
                <a:latin typeface="Arial Narrow" panose="020B0606020202030204" pitchFamily="34" charset="0"/>
              </a:rPr>
              <a:t>| ?- likes(</a:t>
            </a:r>
            <a:r>
              <a:rPr lang="en-US" altLang="en-US" sz="2800" dirty="0" err="1">
                <a:solidFill>
                  <a:srgbClr val="000000"/>
                </a:solidFill>
                <a:latin typeface="Arial Narrow" panose="020B0606020202030204" pitchFamily="34" charset="0"/>
              </a:rPr>
              <a:t>john,wine</a:t>
            </a:r>
            <a:r>
              <a:rPr lang="en-US" altLang="en-US" sz="2800" dirty="0">
                <a:solidFill>
                  <a:srgbClr val="000000"/>
                </a:solidFill>
                <a:latin typeface="Arial Narrow" panose="020B0606020202030204" pitchFamily="34" charset="0"/>
              </a:rPr>
              <a:t>). yes. </a:t>
            </a:r>
          </a:p>
          <a:p>
            <a:pPr lvl="0" eaLnBrk="0" fontAlgn="base" hangingPunct="0">
              <a:spcBef>
                <a:spcPct val="0"/>
              </a:spcBef>
              <a:spcAft>
                <a:spcPct val="0"/>
              </a:spcAft>
            </a:pPr>
            <a:r>
              <a:rPr lang="en-US" altLang="en-US" sz="2800" dirty="0">
                <a:solidFill>
                  <a:srgbClr val="000000"/>
                </a:solidFill>
                <a:latin typeface="Arial Narrow" panose="020B0606020202030204" pitchFamily="34" charset="0"/>
              </a:rPr>
              <a:t>| ?- likes(</a:t>
            </a:r>
            <a:r>
              <a:rPr lang="en-US" altLang="en-US" sz="2800" dirty="0" err="1">
                <a:solidFill>
                  <a:srgbClr val="000000"/>
                </a:solidFill>
                <a:latin typeface="Arial Narrow" panose="020B0606020202030204" pitchFamily="34" charset="0"/>
              </a:rPr>
              <a:t>john,food</a:t>
            </a:r>
            <a:r>
              <a:rPr lang="en-US" altLang="en-US" sz="2800" dirty="0">
                <a:solidFill>
                  <a:srgbClr val="000000"/>
                </a:solidFill>
                <a:latin typeface="Arial Narrow" panose="020B0606020202030204" pitchFamily="34" charset="0"/>
              </a:rPr>
              <a:t>). no. </a:t>
            </a:r>
          </a:p>
          <a:p>
            <a:pPr lvl="0" eaLnBrk="0" fontAlgn="base" hangingPunct="0">
              <a:spcBef>
                <a:spcPct val="0"/>
              </a:spcBef>
              <a:spcAft>
                <a:spcPct val="0"/>
              </a:spcAft>
            </a:pPr>
            <a:endParaRPr lang="en-US" altLang="en-US" sz="2800" dirty="0">
              <a:solidFill>
                <a:srgbClr val="000000"/>
              </a:solidFill>
              <a:latin typeface="Arial Narrow" panose="020B0606020202030204" pitchFamily="34" charset="0"/>
            </a:endParaRPr>
          </a:p>
          <a:p>
            <a:pPr marL="514350" lvl="0" indent="-514350" eaLnBrk="0" fontAlgn="base" hangingPunct="0">
              <a:spcBef>
                <a:spcPct val="0"/>
              </a:spcBef>
              <a:spcAft>
                <a:spcPct val="0"/>
              </a:spcAft>
              <a:buAutoNum type="arabicPeriod"/>
            </a:pPr>
            <a:r>
              <a:rPr lang="en-US" altLang="en-US" sz="2800" dirty="0">
                <a:solidFill>
                  <a:srgbClr val="000000"/>
                </a:solidFill>
                <a:latin typeface="Arial Narrow" panose="020B0606020202030204" pitchFamily="34" charset="0"/>
              </a:rPr>
              <a:t>John likes anything that Mary likes </a:t>
            </a:r>
          </a:p>
          <a:p>
            <a:pPr marL="514350" lvl="0" indent="-514350" eaLnBrk="0" fontAlgn="base" hangingPunct="0">
              <a:spcBef>
                <a:spcPct val="0"/>
              </a:spcBef>
              <a:spcAft>
                <a:spcPct val="0"/>
              </a:spcAft>
              <a:buAutoNum type="arabicPeriod"/>
            </a:pPr>
            <a:r>
              <a:rPr lang="en-US" altLang="en-US" sz="2800" dirty="0">
                <a:solidFill>
                  <a:srgbClr val="000000"/>
                </a:solidFill>
                <a:latin typeface="Arial Narrow" panose="020B0606020202030204" pitchFamily="34" charset="0"/>
              </a:rPr>
              <a:t>John likes anyone who likes wine </a:t>
            </a:r>
          </a:p>
          <a:p>
            <a:pPr marL="514350" lvl="0" indent="-514350" eaLnBrk="0" fontAlgn="base" hangingPunct="0">
              <a:spcBef>
                <a:spcPct val="0"/>
              </a:spcBef>
              <a:spcAft>
                <a:spcPct val="0"/>
              </a:spcAft>
              <a:buAutoNum type="arabicPeriod"/>
            </a:pPr>
            <a:r>
              <a:rPr lang="en-US" altLang="en-US" sz="2800" dirty="0">
                <a:solidFill>
                  <a:srgbClr val="000000"/>
                </a:solidFill>
                <a:latin typeface="Arial Narrow" panose="020B0606020202030204" pitchFamily="34" charset="0"/>
              </a:rPr>
              <a:t>John likes anyone who likes themselves </a:t>
            </a:r>
            <a:endParaRPr lang="en-US" altLang="en-US" sz="5400" dirty="0">
              <a:latin typeface="Arial Narrow" panose="020B0606020202030204" pitchFamily="34" charset="0"/>
            </a:endParaRPr>
          </a:p>
        </p:txBody>
      </p:sp>
      <p:sp>
        <p:nvSpPr>
          <p:cNvPr id="8" name="Rectangle 7"/>
          <p:cNvSpPr/>
          <p:nvPr/>
        </p:nvSpPr>
        <p:spPr>
          <a:xfrm>
            <a:off x="4957307" y="3581400"/>
            <a:ext cx="3778526" cy="646331"/>
          </a:xfrm>
          <a:prstGeom prst="rect">
            <a:avLst/>
          </a:prstGeom>
        </p:spPr>
        <p:txBody>
          <a:bodyPr wrap="square">
            <a:spAutoFit/>
          </a:bodyPr>
          <a:lstStyle/>
          <a:p>
            <a:pPr algn="r"/>
            <a:r>
              <a:rPr lang="en-US" dirty="0"/>
              <a:t>http://www.cs.toronto.edu/~sheila/384/w11/simple-prolog-examples.html</a:t>
            </a:r>
          </a:p>
        </p:txBody>
      </p:sp>
    </p:spTree>
    <p:extLst>
      <p:ext uri="{BB962C8B-B14F-4D97-AF65-F5344CB8AC3E}">
        <p14:creationId xmlns:p14="http://schemas.microsoft.com/office/powerpoint/2010/main" val="4006619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04800" y="1524000"/>
            <a:ext cx="8534400" cy="3200400"/>
          </a:xfrm>
          <a:prstGeom prst="rect">
            <a:avLst/>
          </a:prstGeom>
        </p:spPr>
      </p:pic>
      <p:sp>
        <p:nvSpPr>
          <p:cNvPr id="5" name="Title 4"/>
          <p:cNvSpPr>
            <a:spLocks noGrp="1"/>
          </p:cNvSpPr>
          <p:nvPr>
            <p:ph type="title"/>
          </p:nvPr>
        </p:nvSpPr>
        <p:spPr/>
        <p:txBody>
          <a:bodyPr>
            <a:normAutofit fontScale="90000"/>
          </a:bodyPr>
          <a:lstStyle/>
          <a:p>
            <a:r>
              <a:rPr lang="en-US" dirty="0"/>
              <a:t>More Prolog</a:t>
            </a:r>
            <a:r>
              <a:rPr lang="en-US" u="none" dirty="0"/>
              <a:t> </a:t>
            </a:r>
            <a:r>
              <a:rPr lang="en-US" sz="2200" u="none" dirty="0">
                <a:hlinkClick r:id="rId4"/>
              </a:rPr>
              <a:t>https://swish.swi-prolog.org/</a:t>
            </a:r>
            <a:r>
              <a:rPr lang="en-US" sz="2200" u="none" dirty="0"/>
              <a:t> </a:t>
            </a:r>
          </a:p>
        </p:txBody>
      </p:sp>
      <p:sp>
        <p:nvSpPr>
          <p:cNvPr id="4" name="Slide Number Placeholder 3"/>
          <p:cNvSpPr>
            <a:spLocks noGrp="1"/>
          </p:cNvSpPr>
          <p:nvPr>
            <p:ph type="sldNum" sz="quarter" idx="12"/>
          </p:nvPr>
        </p:nvSpPr>
        <p:spPr/>
        <p:txBody>
          <a:bodyPr/>
          <a:lstStyle/>
          <a:p>
            <a:fld id="{CEF8ADD8-F654-435D-BF88-36F59A17820E}" type="slidenum">
              <a:rPr lang="en-US" smtClean="0"/>
              <a:pPr/>
              <a:t>32</a:t>
            </a:fld>
            <a:endParaRPr lang="en-US"/>
          </a:p>
        </p:txBody>
      </p:sp>
    </p:spTree>
    <p:extLst>
      <p:ext uri="{BB962C8B-B14F-4D97-AF65-F5344CB8AC3E}">
        <p14:creationId xmlns:p14="http://schemas.microsoft.com/office/powerpoint/2010/main" val="3281620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Color Europe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33</a:t>
            </a:fld>
            <a:endParaRPr lang="en-US"/>
          </a:p>
        </p:txBody>
      </p:sp>
      <p:pic>
        <p:nvPicPr>
          <p:cNvPr id="1026" name="Picture 2" descr="Image result for map euro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21150"/>
            <a:ext cx="7912100" cy="593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91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1219200"/>
            <a:ext cx="8229600" cy="4832092"/>
          </a:xfrm>
          <a:prstGeom prst="rect">
            <a:avLst/>
          </a:prstGeom>
          <a:noFill/>
        </p:spPr>
        <p:txBody>
          <a:bodyPr wrap="square" rtlCol="0">
            <a:spAutoFit/>
          </a:bodyPr>
          <a:lstStyle/>
          <a:p>
            <a:r>
              <a:rPr lang="en-US" sz="2800" dirty="0">
                <a:latin typeface="Arial Narrow" panose="020B0606020202030204" pitchFamily="34" charset="0"/>
              </a:rPr>
              <a:t>Example of desired output:  </a:t>
            </a:r>
            <a:r>
              <a:rPr lang="en-US" altLang="en-US" sz="2800" i="1" dirty="0">
                <a:solidFill>
                  <a:srgbClr val="000000"/>
                </a:solidFill>
                <a:latin typeface="Arial Narrow" panose="020B0606020202030204" pitchFamily="34" charset="0"/>
              </a:rPr>
              <a:t>?- </a:t>
            </a:r>
            <a:r>
              <a:rPr lang="en-US" altLang="en-US" sz="2800" i="1" dirty="0" err="1">
                <a:solidFill>
                  <a:srgbClr val="000000"/>
                </a:solidFill>
                <a:latin typeface="Arial Narrow" panose="020B0606020202030204" pitchFamily="34" charset="0"/>
              </a:rPr>
              <a:t>colour_countries</a:t>
            </a:r>
            <a:r>
              <a:rPr lang="en-US" altLang="en-US" sz="2800" dirty="0">
                <a:solidFill>
                  <a:srgbClr val="333333"/>
                </a:solidFill>
                <a:latin typeface="Arial Narrow" panose="020B0606020202030204" pitchFamily="34" charset="0"/>
              </a:rPr>
              <a:t>(</a:t>
            </a:r>
            <a:r>
              <a:rPr lang="en-US" altLang="en-US" sz="2800" dirty="0">
                <a:solidFill>
                  <a:srgbClr val="880000"/>
                </a:solidFill>
                <a:latin typeface="Arial Narrow" panose="020B0606020202030204" pitchFamily="34" charset="0"/>
              </a:rPr>
              <a:t>Map</a:t>
            </a:r>
            <a:r>
              <a:rPr lang="en-US" altLang="en-US" sz="2800" dirty="0">
                <a:solidFill>
                  <a:srgbClr val="333333"/>
                </a:solidFill>
                <a:latin typeface="Arial Narrow" panose="020B0606020202030204" pitchFamily="34" charset="0"/>
              </a:rPr>
              <a:t>).</a:t>
            </a:r>
            <a:br>
              <a:rPr lang="en-US" altLang="en-US" sz="2800" dirty="0">
                <a:solidFill>
                  <a:srgbClr val="333333"/>
                </a:solidFill>
                <a:latin typeface="Arial Narrow" panose="020B0606020202030204" pitchFamily="34" charset="0"/>
              </a:rPr>
            </a:br>
            <a:endParaRPr lang="en-US" altLang="en-US" sz="2800" dirty="0">
              <a:solidFill>
                <a:srgbClr val="333333"/>
              </a:solidFill>
              <a:latin typeface="Arial Narrow" panose="020B0606020202030204" pitchFamily="34" charset="0"/>
            </a:endParaRPr>
          </a:p>
          <a:p>
            <a:pPr lvl="0" eaLnBrk="0" fontAlgn="base" hangingPunct="0">
              <a:spcBef>
                <a:spcPct val="0"/>
              </a:spcBef>
              <a:spcAft>
                <a:spcPct val="0"/>
              </a:spcAft>
            </a:pPr>
            <a:r>
              <a:rPr lang="en-US" altLang="en-US" sz="2800" b="1" dirty="0">
                <a:solidFill>
                  <a:srgbClr val="880000"/>
                </a:solidFill>
                <a:latin typeface="Arial Narrow" panose="020B0606020202030204" pitchFamily="34" charset="0"/>
              </a:rPr>
              <a:t>Map</a:t>
            </a:r>
            <a:r>
              <a:rPr lang="en-US" altLang="en-US" sz="2800" dirty="0">
                <a:solidFill>
                  <a:srgbClr val="333333"/>
                </a:solidFill>
                <a:latin typeface="Arial Narrow" panose="020B0606020202030204" pitchFamily="34" charset="0"/>
              </a:rPr>
              <a:t> = [</a:t>
            </a:r>
            <a:r>
              <a:rPr lang="en-US" altLang="en-US" sz="2800" dirty="0" err="1">
                <a:solidFill>
                  <a:srgbClr val="773300"/>
                </a:solidFill>
                <a:latin typeface="Arial Narrow" panose="020B0606020202030204" pitchFamily="34" charset="0"/>
              </a:rPr>
              <a:t>austria</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belgium</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purple</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bulgaria</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croatia</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cyprus</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czech_republic</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purple</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denmark</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estonia</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red</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finland</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france</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germany</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red</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greece</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hungary</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red</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ireland</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italy</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red</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latvia</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luxemburg</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malta</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netherlands</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poland</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portugal</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yellow</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romania</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slovakia</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slovenia</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spain</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sweden</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 </a:t>
            </a:r>
            <a:r>
              <a:rPr lang="en-US" altLang="en-US" sz="2800" dirty="0" err="1">
                <a:solidFill>
                  <a:srgbClr val="773300"/>
                </a:solidFill>
                <a:latin typeface="Arial Narrow" panose="020B0606020202030204" pitchFamily="34" charset="0"/>
              </a:rPr>
              <a:t>united_kingdom</a:t>
            </a:r>
            <a:r>
              <a:rPr lang="en-US" altLang="en-US" sz="2800" dirty="0">
                <a:solidFill>
                  <a:srgbClr val="333333"/>
                </a:solidFill>
                <a:latin typeface="Arial Narrow" panose="020B0606020202030204" pitchFamily="34" charset="0"/>
              </a:rPr>
              <a:t>/</a:t>
            </a:r>
            <a:r>
              <a:rPr lang="en-US" altLang="en-US" sz="2800" dirty="0">
                <a:solidFill>
                  <a:srgbClr val="773300"/>
                </a:solidFill>
                <a:latin typeface="Arial Narrow" panose="020B0606020202030204" pitchFamily="34" charset="0"/>
              </a:rPr>
              <a:t>green</a:t>
            </a:r>
            <a:r>
              <a:rPr lang="en-US" altLang="en-US" sz="2800" dirty="0">
                <a:solidFill>
                  <a:srgbClr val="333333"/>
                </a:solidFill>
                <a:latin typeface="Arial Narrow" panose="020B0606020202030204" pitchFamily="34" charset="0"/>
              </a:rPr>
              <a:t>]</a:t>
            </a:r>
            <a:endParaRPr lang="en-US" altLang="en-US" sz="5400" dirty="0">
              <a:latin typeface="Arial Narrow" panose="020B0606020202030204" pitchFamily="34" charset="0"/>
            </a:endParaRPr>
          </a:p>
          <a:p>
            <a:endParaRPr lang="en-US" sz="2800" dirty="0">
              <a:latin typeface="Arial Narrow" pitchFamily="34" charset="0"/>
            </a:endParaRPr>
          </a:p>
          <a:p>
            <a:endParaRPr lang="en-US" sz="2800" dirty="0">
              <a:latin typeface="Arial Narrow" pitchFamily="34" charset="0"/>
            </a:endParaRPr>
          </a:p>
        </p:txBody>
      </p:sp>
      <p:sp>
        <p:nvSpPr>
          <p:cNvPr id="2" name="Title 1"/>
          <p:cNvSpPr>
            <a:spLocks noGrp="1"/>
          </p:cNvSpPr>
          <p:nvPr>
            <p:ph type="title"/>
          </p:nvPr>
        </p:nvSpPr>
        <p:spPr/>
        <p:txBody>
          <a:bodyPr>
            <a:normAutofit fontScale="90000"/>
          </a:bodyPr>
          <a:lstStyle/>
          <a:p>
            <a:r>
              <a:rPr lang="en-US" dirty="0"/>
              <a:t>Prolog Example: Map Coloring</a:t>
            </a:r>
          </a:p>
        </p:txBody>
      </p:sp>
      <p:sp>
        <p:nvSpPr>
          <p:cNvPr id="4" name="Rectangle 3"/>
          <p:cNvSpPr/>
          <p:nvPr/>
        </p:nvSpPr>
        <p:spPr>
          <a:xfrm>
            <a:off x="331304" y="5562600"/>
            <a:ext cx="8534400" cy="923330"/>
          </a:xfrm>
          <a:prstGeom prst="rect">
            <a:avLst/>
          </a:prstGeom>
        </p:spPr>
        <p:txBody>
          <a:bodyPr wrap="square">
            <a:spAutoFit/>
          </a:bodyPr>
          <a:lstStyle/>
          <a:p>
            <a:r>
              <a:rPr lang="en-US" dirty="0">
                <a:hlinkClick r:id="rId3"/>
              </a:rPr>
              <a:t>https://www.matchilling.com/introduction-to-logic-programming-with-prolog/</a:t>
            </a:r>
            <a:endParaRPr lang="en-US" dirty="0"/>
          </a:p>
          <a:p>
            <a:endParaRPr lang="en-US" dirty="0"/>
          </a:p>
          <a:p>
            <a:r>
              <a:rPr lang="en-US" dirty="0">
                <a:hlinkClick r:id="rId4"/>
              </a:rPr>
              <a:t>https://swish.swi-prolog.org/p/Map%20Coloring%20from%20Web.pl</a:t>
            </a:r>
            <a:r>
              <a:rPr lang="en-US" dirty="0"/>
              <a:t> </a:t>
            </a:r>
          </a:p>
        </p:txBody>
      </p:sp>
    </p:spTree>
    <p:extLst>
      <p:ext uri="{BB962C8B-B14F-4D97-AF65-F5344CB8AC3E}">
        <p14:creationId xmlns:p14="http://schemas.microsoft.com/office/powerpoint/2010/main" val="399868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FOL In Program Construction</a:t>
            </a:r>
          </a:p>
        </p:txBody>
      </p:sp>
      <p:sp>
        <p:nvSpPr>
          <p:cNvPr id="3" name="Slide Number Placeholder 2"/>
          <p:cNvSpPr>
            <a:spLocks noGrp="1"/>
          </p:cNvSpPr>
          <p:nvPr>
            <p:ph type="sldNum" sz="quarter" idx="12"/>
          </p:nvPr>
        </p:nvSpPr>
        <p:spPr/>
        <p:txBody>
          <a:bodyPr/>
          <a:lstStyle/>
          <a:p>
            <a:fld id="{CEF8ADD8-F654-435D-BF88-36F59A17820E}" type="slidenum">
              <a:rPr lang="en-US" smtClean="0"/>
              <a:pPr/>
              <a:t>35</a:t>
            </a:fld>
            <a:endParaRPr lang="en-US"/>
          </a:p>
        </p:txBody>
      </p:sp>
      <p:pic>
        <p:nvPicPr>
          <p:cNvPr id="6" name="Picture 5"/>
          <p:cNvPicPr>
            <a:picLocks noChangeAspect="1"/>
          </p:cNvPicPr>
          <p:nvPr/>
        </p:nvPicPr>
        <p:blipFill>
          <a:blip r:embed="rId3"/>
          <a:stretch>
            <a:fillRect/>
          </a:stretch>
        </p:blipFill>
        <p:spPr>
          <a:xfrm>
            <a:off x="285750" y="1219200"/>
            <a:ext cx="8527458" cy="5105400"/>
          </a:xfrm>
          <a:prstGeom prst="rect">
            <a:avLst/>
          </a:prstGeom>
        </p:spPr>
      </p:pic>
      <p:cxnSp>
        <p:nvCxnSpPr>
          <p:cNvPr id="5" name="Straight Connector 4"/>
          <p:cNvCxnSpPr/>
          <p:nvPr/>
        </p:nvCxnSpPr>
        <p:spPr>
          <a:xfrm>
            <a:off x="6400800" y="3962400"/>
            <a:ext cx="0" cy="114300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53200" y="4267200"/>
            <a:ext cx="457200" cy="533400"/>
          </a:xfrm>
          <a:prstGeom prst="rect">
            <a:avLst/>
          </a:prstGeom>
          <a:noFill/>
        </p:spPr>
        <p:txBody>
          <a:bodyPr wrap="square" rtlCol="0">
            <a:spAutoFit/>
          </a:bodyPr>
          <a:lstStyle/>
          <a:p>
            <a:r>
              <a:rPr lang="en-US" sz="2800" i="1" dirty="0">
                <a:latin typeface="Arial Narrow" pitchFamily="34" charset="0"/>
              </a:rPr>
              <a:t>R</a:t>
            </a:r>
          </a:p>
        </p:txBody>
      </p:sp>
      <p:cxnSp>
        <p:nvCxnSpPr>
          <p:cNvPr id="8" name="Straight Connector 7"/>
          <p:cNvCxnSpPr/>
          <p:nvPr/>
        </p:nvCxnSpPr>
        <p:spPr>
          <a:xfrm>
            <a:off x="914400" y="5105400"/>
            <a:ext cx="0" cy="68580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024" y="5224272"/>
            <a:ext cx="457200" cy="533400"/>
          </a:xfrm>
          <a:prstGeom prst="rect">
            <a:avLst/>
          </a:prstGeom>
          <a:noFill/>
        </p:spPr>
        <p:txBody>
          <a:bodyPr wrap="square" rtlCol="0">
            <a:spAutoFit/>
          </a:bodyPr>
          <a:lstStyle/>
          <a:p>
            <a:r>
              <a:rPr lang="en-US" sz="2800" i="1" dirty="0">
                <a:latin typeface="Arial Narrow" pitchFamily="34" charset="0"/>
              </a:rPr>
              <a:t>E</a:t>
            </a:r>
          </a:p>
        </p:txBody>
      </p:sp>
    </p:spTree>
    <p:extLst>
      <p:ext uri="{BB962C8B-B14F-4D97-AF65-F5344CB8AC3E}">
        <p14:creationId xmlns:p14="http://schemas.microsoft.com/office/powerpoint/2010/main" val="1068592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p>
        </p:txBody>
      </p:sp>
      <p:sp>
        <p:nvSpPr>
          <p:cNvPr id="3" name="Content Placeholder 2"/>
          <p:cNvSpPr>
            <a:spLocks noGrp="1"/>
          </p:cNvSpPr>
          <p:nvPr>
            <p:ph idx="1"/>
          </p:nvPr>
        </p:nvSpPr>
        <p:spPr>
          <a:xfrm>
            <a:off x="1085850" y="1905000"/>
            <a:ext cx="6972300" cy="3962400"/>
          </a:xfrm>
        </p:spPr>
        <p:txBody>
          <a:bodyPr>
            <a:normAutofit lnSpcReduction="10000"/>
          </a:bodyPr>
          <a:lstStyle/>
          <a:p>
            <a:r>
              <a:rPr lang="en-US" dirty="0"/>
              <a:t>First order logic often captures essentials</a:t>
            </a:r>
          </a:p>
          <a:p>
            <a:endParaRPr lang="en-US" dirty="0"/>
          </a:p>
          <a:p>
            <a:r>
              <a:rPr lang="en-US" dirty="0"/>
              <a:t>Syntax: universal</a:t>
            </a:r>
          </a:p>
          <a:p>
            <a:endParaRPr lang="en-US" dirty="0"/>
          </a:p>
          <a:p>
            <a:r>
              <a:rPr lang="en-US" dirty="0"/>
              <a:t>Semantics: link to real world</a:t>
            </a:r>
          </a:p>
          <a:p>
            <a:endParaRPr lang="en-US" dirty="0"/>
          </a:p>
          <a:p>
            <a:r>
              <a:rPr lang="en-US" dirty="0"/>
              <a:t>Inference mechanics has advanced</a:t>
            </a:r>
          </a:p>
          <a:p>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36</a:t>
            </a:fld>
            <a:endParaRPr lang="en-US"/>
          </a:p>
        </p:txBody>
      </p:sp>
    </p:spTree>
    <p:extLst>
      <p:ext uri="{BB962C8B-B14F-4D97-AF65-F5344CB8AC3E}">
        <p14:creationId xmlns:p14="http://schemas.microsoft.com/office/powerpoint/2010/main" val="300719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Various Logics</a:t>
            </a:r>
          </a:p>
        </p:txBody>
      </p:sp>
      <p:sp>
        <p:nvSpPr>
          <p:cNvPr id="4" name="Slide Number Placeholder 3"/>
          <p:cNvSpPr>
            <a:spLocks noGrp="1"/>
          </p:cNvSpPr>
          <p:nvPr>
            <p:ph type="sldNum" sz="quarter" idx="12"/>
          </p:nvPr>
        </p:nvSpPr>
        <p:spPr/>
        <p:txBody>
          <a:bodyPr/>
          <a:lstStyle/>
          <a:p>
            <a:fld id="{CEF8ADD8-F654-435D-BF88-36F59A17820E}" type="slidenum">
              <a:rPr lang="en-US" smtClean="0"/>
              <a:pPr/>
              <a:t>4</a:t>
            </a:fld>
            <a:endParaRPr lang="en-US"/>
          </a:p>
        </p:txBody>
      </p:sp>
      <p:sp>
        <p:nvSpPr>
          <p:cNvPr id="9" name="TextBox 8"/>
          <p:cNvSpPr txBox="1"/>
          <p:nvPr/>
        </p:nvSpPr>
        <p:spPr>
          <a:xfrm>
            <a:off x="6565790" y="6382921"/>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grpSp>
        <p:nvGrpSpPr>
          <p:cNvPr id="10" name="Group 9"/>
          <p:cNvGrpSpPr/>
          <p:nvPr/>
        </p:nvGrpSpPr>
        <p:grpSpPr>
          <a:xfrm>
            <a:off x="76200" y="1905000"/>
            <a:ext cx="9067800" cy="3429000"/>
            <a:chOff x="530938" y="1905000"/>
            <a:chExt cx="8003462" cy="2667000"/>
          </a:xfrm>
        </p:grpSpPr>
        <p:pic>
          <p:nvPicPr>
            <p:cNvPr id="11" name="Picture 10"/>
            <p:cNvPicPr>
              <a:picLocks noChangeAspect="1"/>
            </p:cNvPicPr>
            <p:nvPr/>
          </p:nvPicPr>
          <p:blipFill rotWithShape="1">
            <a:blip r:embed="rId3"/>
            <a:srcRect t="25714" r="9591"/>
            <a:stretch/>
          </p:blipFill>
          <p:spPr>
            <a:xfrm>
              <a:off x="530938" y="2590800"/>
              <a:ext cx="7924800" cy="1981200"/>
            </a:xfrm>
            <a:prstGeom prst="rect">
              <a:avLst/>
            </a:prstGeom>
            <a:effectLst>
              <a:softEdge rad="31750"/>
            </a:effectLst>
          </p:spPr>
        </p:pic>
        <p:grpSp>
          <p:nvGrpSpPr>
            <p:cNvPr id="12" name="Group 11"/>
            <p:cNvGrpSpPr/>
            <p:nvPr/>
          </p:nvGrpSpPr>
          <p:grpSpPr>
            <a:xfrm>
              <a:off x="530938" y="1905000"/>
              <a:ext cx="8003462" cy="685800"/>
              <a:chOff x="152401" y="1828800"/>
              <a:chExt cx="8003462" cy="685800"/>
            </a:xfrm>
          </p:grpSpPr>
          <p:pic>
            <p:nvPicPr>
              <p:cNvPr id="13" name="Picture 12"/>
              <p:cNvPicPr>
                <a:picLocks noChangeAspect="1"/>
              </p:cNvPicPr>
              <p:nvPr/>
            </p:nvPicPr>
            <p:blipFill rotWithShape="1">
              <a:blip r:embed="rId3"/>
              <a:srcRect r="17414" b="74286"/>
              <a:stretch/>
            </p:blipFill>
            <p:spPr>
              <a:xfrm>
                <a:off x="152401" y="1828800"/>
                <a:ext cx="7239000" cy="685800"/>
              </a:xfrm>
              <a:prstGeom prst="rect">
                <a:avLst/>
              </a:prstGeom>
              <a:effectLst>
                <a:softEdge rad="31750"/>
              </a:effectLst>
            </p:spPr>
          </p:pic>
          <p:pic>
            <p:nvPicPr>
              <p:cNvPr id="14" name="Picture 13"/>
              <p:cNvPicPr>
                <a:picLocks noChangeAspect="1"/>
              </p:cNvPicPr>
              <p:nvPr/>
            </p:nvPicPr>
            <p:blipFill rotWithShape="1">
              <a:blip r:embed="rId3"/>
              <a:srcRect l="60852" b="74286"/>
              <a:stretch/>
            </p:blipFill>
            <p:spPr>
              <a:xfrm>
                <a:off x="4724400" y="1828800"/>
                <a:ext cx="3431463" cy="685800"/>
              </a:xfrm>
              <a:prstGeom prst="rect">
                <a:avLst/>
              </a:prstGeom>
              <a:effectLst>
                <a:softEdge rad="31750"/>
              </a:effectLst>
            </p:spPr>
          </p:pic>
        </p:grpSp>
      </p:grpSp>
      <p:sp>
        <p:nvSpPr>
          <p:cNvPr id="3" name="Rectangle 2"/>
          <p:cNvSpPr/>
          <p:nvPr/>
        </p:nvSpPr>
        <p:spPr bwMode="auto">
          <a:xfrm>
            <a:off x="0" y="3276600"/>
            <a:ext cx="9144000" cy="2514600"/>
          </a:xfrm>
          <a:prstGeom prst="rect">
            <a:avLst/>
          </a:prstGeom>
          <a:solidFill>
            <a:schemeClr val="bg1"/>
          </a:solid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2" name="TextBox 1"/>
          <p:cNvSpPr txBox="1"/>
          <p:nvPr/>
        </p:nvSpPr>
        <p:spPr>
          <a:xfrm>
            <a:off x="163661" y="4244865"/>
            <a:ext cx="5562600"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Example:</a:t>
            </a:r>
          </a:p>
          <a:p>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 = A helicopter has flown on Mars</a:t>
            </a:r>
          </a:p>
        </p:txBody>
      </p:sp>
    </p:spTree>
    <p:extLst>
      <p:ext uri="{BB962C8B-B14F-4D97-AF65-F5344CB8AC3E}">
        <p14:creationId xmlns:p14="http://schemas.microsoft.com/office/powerpoint/2010/main" val="70531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Various Logics</a:t>
            </a:r>
          </a:p>
        </p:txBody>
      </p:sp>
      <p:sp>
        <p:nvSpPr>
          <p:cNvPr id="4" name="Slide Number Placeholder 3"/>
          <p:cNvSpPr>
            <a:spLocks noGrp="1"/>
          </p:cNvSpPr>
          <p:nvPr>
            <p:ph type="sldNum" sz="quarter" idx="12"/>
          </p:nvPr>
        </p:nvSpPr>
        <p:spPr/>
        <p:txBody>
          <a:bodyPr/>
          <a:lstStyle/>
          <a:p>
            <a:fld id="{CEF8ADD8-F654-435D-BF88-36F59A17820E}" type="slidenum">
              <a:rPr lang="en-US" smtClean="0"/>
              <a:pPr/>
              <a:t>5</a:t>
            </a:fld>
            <a:endParaRPr lang="en-US"/>
          </a:p>
        </p:txBody>
      </p:sp>
      <p:grpSp>
        <p:nvGrpSpPr>
          <p:cNvPr id="3" name="Group 2"/>
          <p:cNvGrpSpPr/>
          <p:nvPr/>
        </p:nvGrpSpPr>
        <p:grpSpPr>
          <a:xfrm>
            <a:off x="76200" y="1905000"/>
            <a:ext cx="9067800" cy="3429000"/>
            <a:chOff x="530938" y="1905000"/>
            <a:chExt cx="8003462" cy="2667000"/>
          </a:xfrm>
        </p:grpSpPr>
        <p:pic>
          <p:nvPicPr>
            <p:cNvPr id="6" name="Picture 5"/>
            <p:cNvPicPr>
              <a:picLocks noChangeAspect="1"/>
            </p:cNvPicPr>
            <p:nvPr/>
          </p:nvPicPr>
          <p:blipFill rotWithShape="1">
            <a:blip r:embed="rId3"/>
            <a:srcRect t="25714" r="9591"/>
            <a:stretch/>
          </p:blipFill>
          <p:spPr>
            <a:xfrm>
              <a:off x="530938" y="2590800"/>
              <a:ext cx="7924800" cy="1981200"/>
            </a:xfrm>
            <a:prstGeom prst="rect">
              <a:avLst/>
            </a:prstGeom>
            <a:effectLst>
              <a:softEdge rad="31750"/>
            </a:effectLst>
          </p:spPr>
        </p:pic>
        <p:grpSp>
          <p:nvGrpSpPr>
            <p:cNvPr id="2" name="Group 1"/>
            <p:cNvGrpSpPr/>
            <p:nvPr/>
          </p:nvGrpSpPr>
          <p:grpSpPr>
            <a:xfrm>
              <a:off x="530938" y="1905000"/>
              <a:ext cx="8003462" cy="685800"/>
              <a:chOff x="152401" y="1828800"/>
              <a:chExt cx="8003462" cy="685800"/>
            </a:xfrm>
          </p:grpSpPr>
          <p:pic>
            <p:nvPicPr>
              <p:cNvPr id="7" name="Picture 6"/>
              <p:cNvPicPr>
                <a:picLocks noChangeAspect="1"/>
              </p:cNvPicPr>
              <p:nvPr/>
            </p:nvPicPr>
            <p:blipFill rotWithShape="1">
              <a:blip r:embed="rId3"/>
              <a:srcRect r="17414" b="74286"/>
              <a:stretch/>
            </p:blipFill>
            <p:spPr>
              <a:xfrm>
                <a:off x="152401" y="1828800"/>
                <a:ext cx="7239000" cy="685800"/>
              </a:xfrm>
              <a:prstGeom prst="rect">
                <a:avLst/>
              </a:prstGeom>
              <a:effectLst>
                <a:softEdge rad="31750"/>
              </a:effectLst>
            </p:spPr>
          </p:pic>
          <p:pic>
            <p:nvPicPr>
              <p:cNvPr id="8" name="Picture 7"/>
              <p:cNvPicPr>
                <a:picLocks noChangeAspect="1"/>
              </p:cNvPicPr>
              <p:nvPr/>
            </p:nvPicPr>
            <p:blipFill rotWithShape="1">
              <a:blip r:embed="rId3"/>
              <a:srcRect l="60852" b="74286"/>
              <a:stretch/>
            </p:blipFill>
            <p:spPr>
              <a:xfrm>
                <a:off x="4724400" y="1828800"/>
                <a:ext cx="3431463" cy="685800"/>
              </a:xfrm>
              <a:prstGeom prst="rect">
                <a:avLst/>
              </a:prstGeom>
              <a:effectLst>
                <a:softEdge rad="31750"/>
              </a:effectLst>
            </p:spPr>
          </p:pic>
        </p:grpSp>
      </p:grpSp>
      <p:sp>
        <p:nvSpPr>
          <p:cNvPr id="9" name="TextBox 8"/>
          <p:cNvSpPr txBox="1"/>
          <p:nvPr/>
        </p:nvSpPr>
        <p:spPr>
          <a:xfrm>
            <a:off x="6565790" y="6382921"/>
            <a:ext cx="1447800" cy="338554"/>
          </a:xfrm>
          <a:prstGeom prst="rect">
            <a:avLst/>
          </a:prstGeom>
          <a:noFill/>
        </p:spPr>
        <p:txBody>
          <a:bodyPr wrap="square" rtlCol="0">
            <a:spAutoFit/>
          </a:bodyPr>
          <a:lstStyle/>
          <a:p>
            <a:r>
              <a:rPr lang="en-US" sz="1600" dirty="0">
                <a:latin typeface="Arial Narrow" pitchFamily="34" charset="0"/>
              </a:rPr>
              <a:t>Russell &amp; </a:t>
            </a:r>
            <a:r>
              <a:rPr lang="en-US" sz="1600" dirty="0" err="1">
                <a:latin typeface="Arial Narrow" pitchFamily="34" charset="0"/>
              </a:rPr>
              <a:t>Norvig</a:t>
            </a:r>
            <a:endParaRPr lang="en-US" sz="1600" dirty="0">
              <a:latin typeface="Arial Narrow" pitchFamily="34" charset="0"/>
            </a:endParaRPr>
          </a:p>
        </p:txBody>
      </p:sp>
    </p:spTree>
    <p:extLst>
      <p:ext uri="{BB962C8B-B14F-4D97-AF65-F5344CB8AC3E}">
        <p14:creationId xmlns:p14="http://schemas.microsoft.com/office/powerpoint/2010/main" val="43885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First Order Logic</a:t>
            </a:r>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6</a:t>
            </a:fld>
            <a:endParaRPr lang="en-US" dirty="0"/>
          </a:p>
        </p:txBody>
      </p:sp>
      <p:sp>
        <p:nvSpPr>
          <p:cNvPr id="8" name="AutoShape 5"/>
          <p:cNvSpPr>
            <a:spLocks noChangeArrowheads="1"/>
          </p:cNvSpPr>
          <p:nvPr/>
        </p:nvSpPr>
        <p:spPr bwMode="auto">
          <a:xfrm>
            <a:off x="1143000" y="29210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dirty="0"/>
          </a:p>
        </p:txBody>
      </p:sp>
      <p:sp>
        <p:nvSpPr>
          <p:cNvPr id="10" name="Rectangle 4"/>
          <p:cNvSpPr txBox="1">
            <a:spLocks noChangeArrowheads="1"/>
          </p:cNvSpPr>
          <p:nvPr/>
        </p:nvSpPr>
        <p:spPr bwMode="auto">
          <a:xfrm>
            <a:off x="2022474" y="1772642"/>
            <a:ext cx="5140326" cy="3408958"/>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Logics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Syntax of First Order Logic</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Semantics of FOL</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Inference</a:t>
            </a:r>
          </a:p>
        </p:txBody>
      </p:sp>
    </p:spTree>
    <p:extLst>
      <p:ext uri="{BB962C8B-B14F-4D97-AF65-F5344CB8AC3E}">
        <p14:creationId xmlns:p14="http://schemas.microsoft.com/office/powerpoint/2010/main" val="342131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Elements of FOL</a:t>
            </a:r>
          </a:p>
        </p:txBody>
      </p:sp>
      <p:sp>
        <p:nvSpPr>
          <p:cNvPr id="4" name="Slide Number Placeholder 3"/>
          <p:cNvSpPr>
            <a:spLocks noGrp="1"/>
          </p:cNvSpPr>
          <p:nvPr>
            <p:ph type="sldNum" sz="quarter" idx="12"/>
          </p:nvPr>
        </p:nvSpPr>
        <p:spPr/>
        <p:txBody>
          <a:bodyPr/>
          <a:lstStyle/>
          <a:p>
            <a:fld id="{CEF8ADD8-F654-435D-BF88-36F59A17820E}" type="slidenum">
              <a:rPr lang="en-US" smtClean="0"/>
              <a:pPr/>
              <a:t>7</a:t>
            </a:fld>
            <a:endParaRPr lang="en-US"/>
          </a:p>
        </p:txBody>
      </p:sp>
      <p:sp>
        <p:nvSpPr>
          <p:cNvPr id="6" name="TextBox 5"/>
          <p:cNvSpPr txBox="1"/>
          <p:nvPr/>
        </p:nvSpPr>
        <p:spPr>
          <a:xfrm>
            <a:off x="571500" y="1066800"/>
            <a:ext cx="8001000" cy="5262979"/>
          </a:xfrm>
          <a:prstGeom prst="rect">
            <a:avLst/>
          </a:prstGeom>
          <a:noFill/>
        </p:spPr>
        <p:txBody>
          <a:bodyPr wrap="square" rtlCol="0">
            <a:spAutoFit/>
          </a:bodyPr>
          <a:lstStyle/>
          <a:p>
            <a:pPr>
              <a:lnSpc>
                <a:spcPct val="200000"/>
              </a:lnSpc>
            </a:pPr>
            <a:r>
              <a:rPr lang="en-US" sz="2800" b="1" dirty="0">
                <a:latin typeface="Arial Narrow" panose="020B0606020202030204" pitchFamily="34" charset="0"/>
              </a:rPr>
              <a:t>Constants</a:t>
            </a:r>
            <a:r>
              <a:rPr lang="en-US" sz="2800" dirty="0">
                <a:latin typeface="Arial Narrow" panose="020B0606020202030204" pitchFamily="34" charset="0"/>
              </a:rPr>
              <a:t>	JaneRMuldoon7, Denver, 345643, … </a:t>
            </a:r>
          </a:p>
          <a:p>
            <a:pPr>
              <a:lnSpc>
                <a:spcPct val="200000"/>
              </a:lnSpc>
            </a:pPr>
            <a:r>
              <a:rPr lang="en-US" sz="2800" b="1" dirty="0">
                <a:latin typeface="Arial Narrow" panose="020B0606020202030204" pitchFamily="34" charset="0"/>
              </a:rPr>
              <a:t>Predicates</a:t>
            </a:r>
            <a:r>
              <a:rPr lang="en-US" sz="2800" dirty="0">
                <a:latin typeface="Arial Narrow" panose="020B0606020202030204" pitchFamily="34" charset="0"/>
              </a:rPr>
              <a:t>	</a:t>
            </a:r>
            <a:r>
              <a:rPr lang="en-US" sz="2800" dirty="0" err="1">
                <a:latin typeface="Arial Narrow" panose="020B0606020202030204" pitchFamily="34" charset="0"/>
              </a:rPr>
              <a:t>IsProgrammer</a:t>
            </a:r>
            <a:r>
              <a:rPr lang="en-US" sz="2800" dirty="0">
                <a:latin typeface="Arial Narrow" panose="020B0606020202030204" pitchFamily="34" charset="0"/>
              </a:rPr>
              <a:t>(), </a:t>
            </a:r>
            <a:r>
              <a:rPr lang="en-US" sz="2800" dirty="0" err="1">
                <a:latin typeface="Arial Narrow" panose="020B0606020202030204" pitchFamily="34" charset="0"/>
              </a:rPr>
              <a:t>LivesInBoston</a:t>
            </a:r>
            <a:r>
              <a:rPr lang="en-US" sz="2800" dirty="0">
                <a:latin typeface="Arial Narrow" panose="020B0606020202030204" pitchFamily="34" charset="0"/>
              </a:rPr>
              <a:t>(), …  	</a:t>
            </a:r>
          </a:p>
          <a:p>
            <a:pPr>
              <a:lnSpc>
                <a:spcPct val="200000"/>
              </a:lnSpc>
            </a:pPr>
            <a:r>
              <a:rPr lang="en-US" sz="2800" b="1" dirty="0">
                <a:latin typeface="Arial Narrow" panose="020B0606020202030204" pitchFamily="34" charset="0"/>
              </a:rPr>
              <a:t>Variables</a:t>
            </a:r>
            <a:r>
              <a:rPr lang="en-US" sz="2800" dirty="0">
                <a:latin typeface="Arial Narrow" panose="020B0606020202030204" pitchFamily="34" charset="0"/>
              </a:rPr>
              <a:t>  	x, y, … 	</a:t>
            </a:r>
          </a:p>
          <a:p>
            <a:pPr>
              <a:lnSpc>
                <a:spcPct val="200000"/>
              </a:lnSpc>
            </a:pPr>
            <a:r>
              <a:rPr lang="en-US" sz="2800" b="1" dirty="0">
                <a:latin typeface="Arial Narrow" panose="020B0606020202030204" pitchFamily="34" charset="0"/>
              </a:rPr>
              <a:t>Connectives</a:t>
            </a:r>
            <a:r>
              <a:rPr lang="en-US" sz="2800" dirty="0">
                <a:latin typeface="Arial Narrow" panose="020B0606020202030204" pitchFamily="34" charset="0"/>
              </a:rPr>
              <a:t> 	</a:t>
            </a:r>
            <a:r>
              <a:rPr lang="en-US" sz="2800" dirty="0">
                <a:latin typeface="Arial Narrow" panose="020B0606020202030204" pitchFamily="34" charset="0"/>
                <a:sym typeface="Symbol" panose="05050102010706020507" pitchFamily="18" charset="2"/>
              </a:rPr>
              <a:t></a:t>
            </a:r>
            <a:r>
              <a:rPr lang="en-US" sz="2800" dirty="0">
                <a:latin typeface="Arial Narrow" panose="020B0606020202030204" pitchFamily="34" charset="0"/>
              </a:rPr>
              <a:t>, </a:t>
            </a:r>
            <a:r>
              <a:rPr lang="en-US" sz="2800" dirty="0">
                <a:latin typeface="Arial Narrow" panose="020B0606020202030204" pitchFamily="34" charset="0"/>
                <a:sym typeface="Symbol" panose="05050102010706020507" pitchFamily="18" charset="2"/>
              </a:rPr>
              <a:t></a:t>
            </a:r>
            <a:r>
              <a:rPr lang="en-US" sz="2800" dirty="0">
                <a:latin typeface="Arial Narrow" panose="020B0606020202030204" pitchFamily="34" charset="0"/>
              </a:rPr>
              <a:t>, </a:t>
            </a:r>
            <a:r>
              <a:rPr lang="en-US" sz="2800" dirty="0">
                <a:latin typeface="Arial Narrow" panose="020B0606020202030204" pitchFamily="34" charset="0"/>
                <a:sym typeface="Symbol" panose="05050102010706020507" pitchFamily="18" charset="2"/>
              </a:rPr>
              <a:t></a:t>
            </a:r>
            <a:r>
              <a:rPr lang="en-US" sz="2800" dirty="0">
                <a:latin typeface="Arial Narrow" panose="020B0606020202030204" pitchFamily="34" charset="0"/>
              </a:rPr>
              <a:t>…       </a:t>
            </a:r>
            <a:r>
              <a:rPr lang="en-US" sz="2800" dirty="0">
                <a:latin typeface="Arial Narrow" panose="020B0606020202030204" pitchFamily="34" charset="0"/>
                <a:sym typeface="Symbol" panose="05050102010706020507" pitchFamily="18" charset="2"/>
              </a:rPr>
              <a:t></a:t>
            </a:r>
            <a:r>
              <a:rPr lang="en-US" sz="2800" dirty="0">
                <a:latin typeface="Arial Narrow" panose="020B0606020202030204" pitchFamily="34" charset="0"/>
              </a:rPr>
              <a:t> is </a:t>
            </a:r>
            <a:r>
              <a:rPr lang="en-US" sz="2800" i="1" dirty="0">
                <a:latin typeface="Arial Narrow" panose="020B0606020202030204" pitchFamily="34" charset="0"/>
              </a:rPr>
              <a:t>and;</a:t>
            </a:r>
            <a:r>
              <a:rPr lang="en-US" sz="2800" dirty="0">
                <a:latin typeface="Arial Narrow" panose="020B0606020202030204" pitchFamily="34" charset="0"/>
              </a:rPr>
              <a:t> </a:t>
            </a:r>
            <a:r>
              <a:rPr lang="en-US" sz="2800" dirty="0">
                <a:latin typeface="Arial Narrow" panose="020B0606020202030204" pitchFamily="34" charset="0"/>
                <a:sym typeface="Symbol" panose="05050102010706020507" pitchFamily="18" charset="2"/>
              </a:rPr>
              <a:t> is </a:t>
            </a:r>
            <a:r>
              <a:rPr lang="en-US" sz="2800" i="1" dirty="0">
                <a:latin typeface="Arial Narrow" panose="020B0606020202030204" pitchFamily="34" charset="0"/>
                <a:sym typeface="Symbol" panose="05050102010706020507" pitchFamily="18" charset="2"/>
              </a:rPr>
              <a:t>or</a:t>
            </a:r>
            <a:r>
              <a:rPr lang="en-US" sz="2800" dirty="0">
                <a:latin typeface="Arial Narrow" panose="020B0606020202030204" pitchFamily="34" charset="0"/>
                <a:sym typeface="Symbol" panose="05050102010706020507" pitchFamily="18" charset="2"/>
              </a:rPr>
              <a:t>;  is </a:t>
            </a:r>
            <a:r>
              <a:rPr lang="en-US" sz="2800" i="1" dirty="0">
                <a:latin typeface="Arial Narrow" panose="020B0606020202030204" pitchFamily="34" charset="0"/>
                <a:sym typeface="Symbol" panose="05050102010706020507" pitchFamily="18" charset="2"/>
              </a:rPr>
              <a:t>not</a:t>
            </a:r>
            <a:endParaRPr lang="en-US" sz="2800" dirty="0">
              <a:latin typeface="Arial Narrow" panose="020B0606020202030204" pitchFamily="34" charset="0"/>
            </a:endParaRPr>
          </a:p>
          <a:p>
            <a:pPr>
              <a:lnSpc>
                <a:spcPct val="200000"/>
              </a:lnSpc>
            </a:pPr>
            <a:r>
              <a:rPr lang="en-US" sz="2800" b="1" dirty="0">
                <a:latin typeface="Arial Narrow" panose="020B0606020202030204" pitchFamily="34" charset="0"/>
              </a:rPr>
              <a:t>Equality</a:t>
            </a:r>
            <a:r>
              <a:rPr lang="en-US" sz="2800" dirty="0">
                <a:latin typeface="Arial Narrow" panose="020B0606020202030204" pitchFamily="34" charset="0"/>
              </a:rPr>
              <a:t> 	=	          means </a:t>
            </a:r>
            <a:r>
              <a:rPr lang="en-US" sz="2800" i="1" dirty="0">
                <a:latin typeface="Arial Narrow" panose="020B0606020202030204" pitchFamily="34" charset="0"/>
              </a:rPr>
              <a:t>is equivalent to</a:t>
            </a:r>
            <a:endParaRPr lang="en-US" sz="2800" dirty="0">
              <a:latin typeface="Arial Narrow" panose="020B0606020202030204" pitchFamily="34" charset="0"/>
            </a:endParaRPr>
          </a:p>
          <a:p>
            <a:pPr>
              <a:lnSpc>
                <a:spcPct val="200000"/>
              </a:lnSpc>
            </a:pPr>
            <a:r>
              <a:rPr lang="en-US" sz="2800" b="1" dirty="0">
                <a:latin typeface="Arial Narrow" panose="020B0606020202030204" pitchFamily="34" charset="0"/>
              </a:rPr>
              <a:t>Quantifiers</a:t>
            </a:r>
            <a:r>
              <a:rPr lang="en-US" sz="2800" dirty="0">
                <a:latin typeface="Arial Narrow" panose="020B0606020202030204" pitchFamily="34" charset="0"/>
              </a:rPr>
              <a:t> 	</a:t>
            </a:r>
            <a:r>
              <a:rPr lang="en-US" sz="2800" dirty="0">
                <a:latin typeface="Arial Narrow" panose="020B0606020202030204" pitchFamily="34" charset="0"/>
                <a:sym typeface="Symbol" panose="05050102010706020507" pitchFamily="18" charset="2"/>
              </a:rPr>
              <a:t>, </a:t>
            </a:r>
            <a:r>
              <a:rPr lang="en-US" sz="2800" dirty="0">
                <a:latin typeface="Arial Narrow" panose="020B0606020202030204" pitchFamily="34" charset="0"/>
              </a:rPr>
              <a:t>, …          </a:t>
            </a:r>
            <a:r>
              <a:rPr lang="en-US" sz="2800" dirty="0">
                <a:latin typeface="Arial Narrow" panose="020B0606020202030204" pitchFamily="34" charset="0"/>
                <a:sym typeface="Symbol" panose="05050102010706020507" pitchFamily="18" charset="2"/>
              </a:rPr>
              <a:t> is </a:t>
            </a:r>
            <a:r>
              <a:rPr lang="en-US" sz="2800" i="1" dirty="0">
                <a:latin typeface="Arial Narrow" panose="020B0606020202030204" pitchFamily="34" charset="0"/>
                <a:sym typeface="Symbol" panose="05050102010706020507" pitchFamily="18" charset="2"/>
              </a:rPr>
              <a:t>for every</a:t>
            </a:r>
            <a:r>
              <a:rPr lang="en-US" sz="2800" dirty="0">
                <a:latin typeface="Arial Narrow" panose="020B0606020202030204" pitchFamily="34" charset="0"/>
                <a:sym typeface="Symbol" panose="05050102010706020507" pitchFamily="18" charset="2"/>
              </a:rPr>
              <a:t>;   is </a:t>
            </a:r>
            <a:r>
              <a:rPr lang="en-US" sz="2800" i="1" dirty="0">
                <a:latin typeface="Arial Narrow" panose="020B0606020202030204" pitchFamily="34" charset="0"/>
                <a:sym typeface="Symbol" panose="05050102010706020507" pitchFamily="18" charset="2"/>
              </a:rPr>
              <a:t>there exists</a:t>
            </a:r>
            <a:endParaRPr lang="en-US" sz="2800" dirty="0">
              <a:latin typeface="Arial Narrow" panose="020B0606020202030204" pitchFamily="34" charset="0"/>
            </a:endParaRPr>
          </a:p>
        </p:txBody>
      </p:sp>
    </p:spTree>
    <p:extLst>
      <p:ext uri="{BB962C8B-B14F-4D97-AF65-F5344CB8AC3E}">
        <p14:creationId xmlns:p14="http://schemas.microsoft.com/office/powerpoint/2010/main" val="403881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Example</a:t>
            </a:r>
          </a:p>
        </p:txBody>
      </p:sp>
      <p:sp>
        <p:nvSpPr>
          <p:cNvPr id="4" name="Slide Number Placeholder 3"/>
          <p:cNvSpPr>
            <a:spLocks noGrp="1"/>
          </p:cNvSpPr>
          <p:nvPr>
            <p:ph type="sldNum" sz="quarter" idx="12"/>
          </p:nvPr>
        </p:nvSpPr>
        <p:spPr/>
        <p:txBody>
          <a:bodyPr/>
          <a:lstStyle/>
          <a:p>
            <a:fld id="{CEF8ADD8-F654-435D-BF88-36F59A17820E}" type="slidenum">
              <a:rPr lang="en-US" smtClean="0"/>
              <a:pPr/>
              <a:t>8</a:t>
            </a:fld>
            <a:endParaRPr lang="en-US"/>
          </a:p>
        </p:txBody>
      </p:sp>
      <p:sp>
        <p:nvSpPr>
          <p:cNvPr id="6" name="TextBox 5"/>
          <p:cNvSpPr txBox="1"/>
          <p:nvPr/>
        </p:nvSpPr>
        <p:spPr>
          <a:xfrm>
            <a:off x="685800" y="1143000"/>
            <a:ext cx="7772400" cy="4401205"/>
          </a:xfrm>
          <a:prstGeom prst="rect">
            <a:avLst/>
          </a:prstGeom>
          <a:noFill/>
        </p:spPr>
        <p:txBody>
          <a:bodyPr wrap="square" rtlCol="0">
            <a:spAutoFit/>
          </a:bodyPr>
          <a:lstStyle/>
          <a:p>
            <a:pPr>
              <a:lnSpc>
                <a:spcPct val="200000"/>
              </a:lnSpc>
            </a:pPr>
            <a:r>
              <a:rPr lang="en-US" sz="2800" b="1" dirty="0">
                <a:latin typeface="Arial Narrow" panose="020B0606020202030204" pitchFamily="34" charset="0"/>
              </a:rPr>
              <a:t>English</a:t>
            </a:r>
            <a:r>
              <a:rPr lang="en-US" sz="2800" dirty="0">
                <a:latin typeface="Arial Narrow" panose="020B0606020202030204" pitchFamily="34" charset="0"/>
              </a:rPr>
              <a:t>: </a:t>
            </a:r>
          </a:p>
          <a:p>
            <a:pPr>
              <a:lnSpc>
                <a:spcPct val="200000"/>
              </a:lnSpc>
            </a:pPr>
            <a:r>
              <a:rPr lang="en-US" sz="2800" dirty="0">
                <a:latin typeface="Arial Narrow" panose="020B0606020202030204" pitchFamily="34" charset="0"/>
              </a:rPr>
              <a:t>“Not every Amazon customer has written a review”</a:t>
            </a:r>
          </a:p>
          <a:p>
            <a:pPr>
              <a:lnSpc>
                <a:spcPct val="200000"/>
              </a:lnSpc>
            </a:pPr>
            <a:r>
              <a:rPr lang="en-US" sz="2800" b="1" dirty="0">
                <a:latin typeface="Arial Narrow" panose="020B0606020202030204" pitchFamily="34" charset="0"/>
              </a:rPr>
              <a:t>FOL</a:t>
            </a:r>
            <a:r>
              <a:rPr lang="en-US" sz="2800" dirty="0">
                <a:latin typeface="Arial Narrow" panose="020B0606020202030204" pitchFamily="34" charset="0"/>
              </a:rPr>
              <a:t>: </a:t>
            </a:r>
          </a:p>
          <a:p>
            <a:pPr>
              <a:lnSpc>
                <a:spcPct val="200000"/>
              </a:lnSpc>
            </a:pPr>
            <a:r>
              <a:rPr lang="en-US" sz="2800" dirty="0">
                <a:latin typeface="Arial Narrow" panose="020B0606020202030204" pitchFamily="34" charset="0"/>
                <a:sym typeface="Symbol" panose="05050102010706020507" pitchFamily="18" charset="2"/>
              </a:rPr>
              <a:t>x  [Customer(x, Amazon)  </a:t>
            </a:r>
          </a:p>
          <a:p>
            <a:pPr>
              <a:lnSpc>
                <a:spcPct val="200000"/>
              </a:lnSpc>
            </a:pPr>
            <a:r>
              <a:rPr lang="en-US" sz="2800" dirty="0">
                <a:latin typeface="Arial Narrow" panose="020B0606020202030204" pitchFamily="34" charset="0"/>
                <a:sym typeface="Symbol" panose="05050102010706020507" pitchFamily="18" charset="2"/>
              </a:rPr>
              <a:t>	…</a:t>
            </a:r>
            <a:endParaRPr lang="en-US" sz="2800" dirty="0">
              <a:latin typeface="Arial Narrow" panose="020B0606020202030204" pitchFamily="34" charset="0"/>
            </a:endParaRPr>
          </a:p>
        </p:txBody>
      </p:sp>
      <p:sp>
        <p:nvSpPr>
          <p:cNvPr id="7" name="Speech Bubble: Rectangle 6">
            <a:extLst>
              <a:ext uri="{FF2B5EF4-FFF2-40B4-BE49-F238E27FC236}">
                <a16:creationId xmlns:a16="http://schemas.microsoft.com/office/drawing/2014/main" id="{F3D8076C-26E7-4F76-99C3-A30D0684709D}"/>
              </a:ext>
            </a:extLst>
          </p:cNvPr>
          <p:cNvSpPr/>
          <p:nvPr/>
        </p:nvSpPr>
        <p:spPr bwMode="auto">
          <a:xfrm>
            <a:off x="4038600" y="3082058"/>
            <a:ext cx="4816896" cy="575542"/>
          </a:xfrm>
          <a:prstGeom prst="wedgeRectCallout">
            <a:avLst>
              <a:gd name="adj1" fmla="val -83388"/>
              <a:gd name="adj2" fmla="val 131209"/>
            </a:avLst>
          </a:prstGeom>
          <a:solidFill>
            <a:schemeClr val="tx2">
              <a:lumMod val="40000"/>
              <a:lumOff val="60000"/>
            </a:schemeClr>
          </a:solidFill>
          <a:ln w="28575">
            <a:noFill/>
            <a:miter lim="800000"/>
            <a:headEnd/>
            <a:tailEnd/>
          </a:ln>
          <a:effectLst/>
        </p:spPr>
        <p:txBody>
          <a:bodyPr vert="horz" wrap="none" lIns="0" tIns="45720" rIns="457200" bIns="45720" numCol="1" rtlCol="0" anchor="ctr"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A predicate with 2 parameters</a:t>
            </a:r>
          </a:p>
        </p:txBody>
      </p:sp>
    </p:spTree>
    <p:extLst>
      <p:ext uri="{BB962C8B-B14F-4D97-AF65-F5344CB8AC3E}">
        <p14:creationId xmlns:p14="http://schemas.microsoft.com/office/powerpoint/2010/main" val="235814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Example</a:t>
            </a:r>
          </a:p>
        </p:txBody>
      </p:sp>
      <p:sp>
        <p:nvSpPr>
          <p:cNvPr id="4" name="Slide Number Placeholder 3"/>
          <p:cNvSpPr>
            <a:spLocks noGrp="1"/>
          </p:cNvSpPr>
          <p:nvPr>
            <p:ph type="sldNum" sz="quarter" idx="12"/>
          </p:nvPr>
        </p:nvSpPr>
        <p:spPr/>
        <p:txBody>
          <a:bodyPr/>
          <a:lstStyle/>
          <a:p>
            <a:fld id="{CEF8ADD8-F654-435D-BF88-36F59A17820E}" type="slidenum">
              <a:rPr lang="en-US" smtClean="0"/>
              <a:pPr/>
              <a:t>9</a:t>
            </a:fld>
            <a:endParaRPr lang="en-US"/>
          </a:p>
        </p:txBody>
      </p:sp>
      <p:sp>
        <p:nvSpPr>
          <p:cNvPr id="6" name="TextBox 5"/>
          <p:cNvSpPr txBox="1"/>
          <p:nvPr/>
        </p:nvSpPr>
        <p:spPr>
          <a:xfrm>
            <a:off x="685800" y="1143000"/>
            <a:ext cx="7772400" cy="4265335"/>
          </a:xfrm>
          <a:prstGeom prst="rect">
            <a:avLst/>
          </a:prstGeom>
          <a:noFill/>
        </p:spPr>
        <p:txBody>
          <a:bodyPr wrap="square" rtlCol="0">
            <a:spAutoFit/>
          </a:bodyPr>
          <a:lstStyle/>
          <a:p>
            <a:pPr>
              <a:lnSpc>
                <a:spcPct val="200000"/>
              </a:lnSpc>
            </a:pPr>
            <a:r>
              <a:rPr lang="en-US" sz="2800" b="1" dirty="0">
                <a:latin typeface="Arial Narrow" panose="020B0606020202030204" pitchFamily="34" charset="0"/>
              </a:rPr>
              <a:t>English</a:t>
            </a:r>
            <a:r>
              <a:rPr lang="en-US" sz="2800" dirty="0">
                <a:latin typeface="Arial Narrow" panose="020B0606020202030204" pitchFamily="34" charset="0"/>
              </a:rPr>
              <a:t>: </a:t>
            </a:r>
          </a:p>
          <a:p>
            <a:pPr>
              <a:lnSpc>
                <a:spcPct val="200000"/>
              </a:lnSpc>
            </a:pPr>
            <a:r>
              <a:rPr lang="en-US" sz="2800" dirty="0">
                <a:latin typeface="Arial Narrow" panose="020B0606020202030204" pitchFamily="34" charset="0"/>
              </a:rPr>
              <a:t>“Not every Amazon customer has written a review”</a:t>
            </a:r>
          </a:p>
          <a:p>
            <a:pPr>
              <a:lnSpc>
                <a:spcPct val="200000"/>
              </a:lnSpc>
            </a:pPr>
            <a:r>
              <a:rPr lang="en-US" sz="2800" b="1" dirty="0">
                <a:latin typeface="Arial Narrow" panose="020B0606020202030204" pitchFamily="34" charset="0"/>
              </a:rPr>
              <a:t>FOL</a:t>
            </a:r>
            <a:r>
              <a:rPr lang="en-US" sz="2800" dirty="0">
                <a:latin typeface="Arial Narrow" panose="020B0606020202030204" pitchFamily="34" charset="0"/>
              </a:rPr>
              <a:t>: </a:t>
            </a:r>
          </a:p>
          <a:p>
            <a:pPr>
              <a:lnSpc>
                <a:spcPct val="200000"/>
              </a:lnSpc>
            </a:pPr>
            <a:r>
              <a:rPr lang="en-US" sz="2800" dirty="0">
                <a:latin typeface="Arial Narrow" panose="020B0606020202030204" pitchFamily="34" charset="0"/>
                <a:sym typeface="Symbol" panose="05050102010706020507" pitchFamily="18" charset="2"/>
              </a:rPr>
              <a:t>x  [ [Customer(x, Amazon)  </a:t>
            </a:r>
          </a:p>
          <a:p>
            <a:pPr>
              <a:lnSpc>
                <a:spcPct val="200000"/>
              </a:lnSpc>
            </a:pPr>
            <a:r>
              <a:rPr lang="en-US" sz="2800" dirty="0">
                <a:latin typeface="Arial Narrow" panose="020B0606020202030204" pitchFamily="34" charset="0"/>
                <a:sym typeface="Symbol" panose="05050102010706020507" pitchFamily="18" charset="2"/>
              </a:rPr>
              <a:t>	[p </a:t>
            </a:r>
            <a:r>
              <a:rPr lang="en-US" sz="2800" dirty="0" err="1">
                <a:latin typeface="Arial Narrow" panose="020B0606020202030204" pitchFamily="34" charset="0"/>
                <a:sym typeface="Symbol" panose="05050102010706020507" pitchFamily="18" charset="2"/>
              </a:rPr>
              <a:t>SoldBy</a:t>
            </a:r>
            <a:r>
              <a:rPr lang="en-US" sz="2800" dirty="0">
                <a:latin typeface="Arial Narrow" panose="020B0606020202030204" pitchFamily="34" charset="0"/>
                <a:sym typeface="Symbol" panose="05050102010706020507" pitchFamily="18" charset="2"/>
              </a:rPr>
              <a:t>(p, Amazon): ! </a:t>
            </a:r>
            <a:r>
              <a:rPr lang="en-US" sz="2800" dirty="0" err="1">
                <a:latin typeface="Arial Narrow" panose="020B0606020202030204" pitchFamily="34" charset="0"/>
                <a:sym typeface="Symbol" panose="05050102010706020507" pitchFamily="18" charset="2"/>
              </a:rPr>
              <a:t>HasReviewed</a:t>
            </a:r>
            <a:r>
              <a:rPr lang="en-US" sz="2800" dirty="0">
                <a:latin typeface="Arial Narrow" panose="020B0606020202030204" pitchFamily="34" charset="0"/>
                <a:sym typeface="Symbol" panose="05050102010706020507" pitchFamily="18" charset="2"/>
              </a:rPr>
              <a:t>(x, p)]</a:t>
            </a:r>
            <a:endParaRPr lang="en-US" sz="2800" dirty="0">
              <a:latin typeface="Arial Narrow" panose="020B0606020202030204" pitchFamily="34" charset="0"/>
            </a:endParaRPr>
          </a:p>
        </p:txBody>
      </p:sp>
      <p:sp>
        <p:nvSpPr>
          <p:cNvPr id="2" name="Speech Bubble: Rectangle 1">
            <a:extLst>
              <a:ext uri="{FF2B5EF4-FFF2-40B4-BE49-F238E27FC236}">
                <a16:creationId xmlns:a16="http://schemas.microsoft.com/office/drawing/2014/main" id="{836E9264-B07C-4BBC-BAEB-059D84FC5964}"/>
              </a:ext>
            </a:extLst>
          </p:cNvPr>
          <p:cNvSpPr/>
          <p:nvPr/>
        </p:nvSpPr>
        <p:spPr bwMode="auto">
          <a:xfrm>
            <a:off x="533400" y="6192356"/>
            <a:ext cx="2313134" cy="575542"/>
          </a:xfrm>
          <a:prstGeom prst="wedgeRectCallout">
            <a:avLst>
              <a:gd name="adj1" fmla="val -18303"/>
              <a:gd name="adj2" fmla="val -361927"/>
            </a:avLst>
          </a:prstGeom>
          <a:solidFill>
            <a:schemeClr val="tx2">
              <a:lumMod val="40000"/>
              <a:lumOff val="60000"/>
            </a:schemeClr>
          </a:solidFill>
          <a:ln w="28575">
            <a:noFill/>
            <a:miter lim="800000"/>
            <a:headEnd/>
            <a:tailEnd/>
          </a:ln>
          <a:effectLst/>
        </p:spPr>
        <p:txBody>
          <a:bodyPr vert="horz" wrap="none" lIns="0" tIns="45720" rIns="457200" bIns="45720" numCol="1" rtlCol="0" anchor="ctr"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Narrow" panose="020B0606020202030204" pitchFamily="34" charset="0"/>
                <a:ea typeface="Calibri" pitchFamily="34" charset="0"/>
                <a:cs typeface="Courier New" pitchFamily="49" charset="0"/>
              </a:rPr>
              <a:t>“such that”</a:t>
            </a:r>
          </a:p>
        </p:txBody>
      </p:sp>
    </p:spTree>
    <p:extLst>
      <p:ext uri="{BB962C8B-B14F-4D97-AF65-F5344CB8AC3E}">
        <p14:creationId xmlns:p14="http://schemas.microsoft.com/office/powerpoint/2010/main" val="347541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accent1"/>
          </a:solidFill>
          <a:miter lim="800000"/>
          <a:headEnd/>
          <a:tailEnd/>
        </a:ln>
        <a:effectLst/>
      </a:spPr>
      <a:bodyPr vert="horz" wrap="none" lIns="91440" tIns="45720" rIns="91440" bIns="45720" numCol="1" rtlCol="0" anchor="t" anchorCtr="0" compatLnSpc="1">
        <a:prstTxWarp prst="textNoShape">
          <a:avLst/>
        </a:prstTxWarp>
        <a:spAutoFit/>
      </a:bodyPr>
      <a:lstStyle>
        <a:defPPr marL="0" marR="0" indent="457200" algn="l" defTabSz="914400" rtl="0" eaLnBrk="1" fontAlgn="base" latinLnBrk="0" hangingPunct="1">
          <a:lnSpc>
            <a:spcPct val="100000"/>
          </a:lnSpc>
          <a:spcBef>
            <a:spcPct val="0"/>
          </a:spcBef>
          <a:spcAft>
            <a:spcPct val="0"/>
          </a:spcAft>
          <a:buClrTx/>
          <a:buSzTx/>
          <a:buFontTx/>
          <a:buNone/>
          <a:tabLst/>
          <a:defRPr kumimoji="0"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defRPr>
        </a:defPPr>
      </a:lstStyle>
    </a:spDef>
    <a:txDef>
      <a:spPr>
        <a:noFill/>
      </a:spPr>
      <a:bodyPr wrap="square" rtlCol="0">
        <a:spAutoFit/>
      </a:bodyPr>
      <a:lstStyle>
        <a:defPPr>
          <a:defRPr sz="28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15340</TotalTime>
  <Words>2727</Words>
  <Application>Microsoft Office PowerPoint</Application>
  <PresentationFormat>On-screen Show (4:3)</PresentationFormat>
  <Paragraphs>294</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Narrow</vt:lpstr>
      <vt:lpstr>Calibri</vt:lpstr>
      <vt:lpstr>Courier New</vt:lpstr>
      <vt:lpstr>Times New Roman</vt:lpstr>
      <vt:lpstr>Wingdings</vt:lpstr>
      <vt:lpstr>Office Theme</vt:lpstr>
      <vt:lpstr>First Order Logic</vt:lpstr>
      <vt:lpstr>Learning Objectives</vt:lpstr>
      <vt:lpstr>Agenda: First Order Logic</vt:lpstr>
      <vt:lpstr>Various Logics</vt:lpstr>
      <vt:lpstr>Various Logics</vt:lpstr>
      <vt:lpstr>Agenda: First Order Logic</vt:lpstr>
      <vt:lpstr>Elements of FOL</vt:lpstr>
      <vt:lpstr>Example</vt:lpstr>
      <vt:lpstr>Example</vt:lpstr>
      <vt:lpstr>Syntax of First Order Logic</vt:lpstr>
      <vt:lpstr>Syntax of First Order Logic</vt:lpstr>
      <vt:lpstr>Example</vt:lpstr>
      <vt:lpstr>More Realistic Example</vt:lpstr>
      <vt:lpstr>Some Relationships Between  and </vt:lpstr>
      <vt:lpstr>Agenda: First Order Logic</vt:lpstr>
      <vt:lpstr>Models</vt:lpstr>
      <vt:lpstr>Semantics of FOL</vt:lpstr>
      <vt:lpstr>Toy Agent and FOL: WumpusWorld (R&amp;N)</vt:lpstr>
      <vt:lpstr>WupusWorld Rules (Tim Finin)</vt:lpstr>
      <vt:lpstr>Application of FOL to Programming: Dafny</vt:lpstr>
      <vt:lpstr>Application of FOL to Programming: Dafny</vt:lpstr>
      <vt:lpstr>Quantifiers … What does this express?</vt:lpstr>
      <vt:lpstr>What is this Saying … ?</vt:lpstr>
      <vt:lpstr>Expressing Predicates in Dafny</vt:lpstr>
      <vt:lpstr>Agenda: First Order Logic</vt:lpstr>
      <vt:lpstr>Everything Non-imply-able Must Be Supplied</vt:lpstr>
      <vt:lpstr>Selected FOL Statements</vt:lpstr>
      <vt:lpstr>Everything Non-imply-able To Be Supplied e.g., WumpusWorld</vt:lpstr>
      <vt:lpstr>Applying Quantifiers: Unification</vt:lpstr>
      <vt:lpstr>Prolog Logic Programming</vt:lpstr>
      <vt:lpstr>Prolog Examples</vt:lpstr>
      <vt:lpstr>More Prolog https://swish.swi-prolog.org/ </vt:lpstr>
      <vt:lpstr>Color Europe</vt:lpstr>
      <vt:lpstr>Prolog Example: Map Coloring</vt:lpstr>
      <vt:lpstr>FOL In Program Construction</vt:lpstr>
      <vt:lpstr>Summary</vt:lpstr>
    </vt:vector>
  </TitlesOfParts>
  <Company>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and JUnit </dc:title>
  <dc:creator>Eric Braude</dc:creator>
  <cp:lastModifiedBy>Braude, Eric J</cp:lastModifiedBy>
  <cp:revision>420</cp:revision>
  <dcterms:created xsi:type="dcterms:W3CDTF">2011-01-14T20:04:27Z</dcterms:created>
  <dcterms:modified xsi:type="dcterms:W3CDTF">2021-09-13T18:10:29Z</dcterms:modified>
</cp:coreProperties>
</file>