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683" r:id="rId2"/>
    <p:sldId id="769" r:id="rId3"/>
    <p:sldId id="768" r:id="rId4"/>
    <p:sldId id="782" r:id="rId5"/>
    <p:sldId id="684" r:id="rId6"/>
    <p:sldId id="710" r:id="rId7"/>
    <p:sldId id="701" r:id="rId8"/>
    <p:sldId id="783" r:id="rId9"/>
    <p:sldId id="700" r:id="rId10"/>
    <p:sldId id="773" r:id="rId11"/>
    <p:sldId id="727" r:id="rId12"/>
    <p:sldId id="774" r:id="rId13"/>
    <p:sldId id="775" r:id="rId14"/>
    <p:sldId id="729" r:id="rId15"/>
    <p:sldId id="703" r:id="rId16"/>
    <p:sldId id="776" r:id="rId17"/>
    <p:sldId id="767" r:id="rId18"/>
    <p:sldId id="781" r:id="rId19"/>
    <p:sldId id="687" r:id="rId20"/>
    <p:sldId id="741" r:id="rId21"/>
    <p:sldId id="784" r:id="rId22"/>
    <p:sldId id="785" r:id="rId23"/>
    <p:sldId id="743" r:id="rId24"/>
    <p:sldId id="786" r:id="rId25"/>
    <p:sldId id="745" r:id="rId26"/>
    <p:sldId id="744" r:id="rId27"/>
    <p:sldId id="746" r:id="rId28"/>
    <p:sldId id="787" r:id="rId29"/>
    <p:sldId id="747" r:id="rId30"/>
    <p:sldId id="748" r:id="rId31"/>
    <p:sldId id="766" r:id="rId32"/>
    <p:sldId id="711" r:id="rId33"/>
    <p:sldId id="779" r:id="rId34"/>
    <p:sldId id="714" r:id="rId35"/>
    <p:sldId id="715" r:id="rId36"/>
    <p:sldId id="731" r:id="rId37"/>
    <p:sldId id="716" r:id="rId38"/>
    <p:sldId id="717" r:id="rId39"/>
    <p:sldId id="704" r:id="rId40"/>
    <p:sldId id="789" r:id="rId41"/>
    <p:sldId id="734" r:id="rId42"/>
    <p:sldId id="750" r:id="rId43"/>
    <p:sldId id="751" r:id="rId44"/>
    <p:sldId id="752" r:id="rId45"/>
    <p:sldId id="753" r:id="rId46"/>
    <p:sldId id="754" r:id="rId47"/>
    <p:sldId id="764" r:id="rId48"/>
    <p:sldId id="765" r:id="rId49"/>
    <p:sldId id="756" r:id="rId50"/>
    <p:sldId id="695" r:id="rId51"/>
    <p:sldId id="735" r:id="rId52"/>
    <p:sldId id="696" r:id="rId53"/>
    <p:sldId id="702" r:id="rId54"/>
    <p:sldId id="757" r:id="rId55"/>
    <p:sldId id="705" r:id="rId56"/>
    <p:sldId id="758" r:id="rId57"/>
    <p:sldId id="759" r:id="rId58"/>
    <p:sldId id="760" r:id="rId59"/>
    <p:sldId id="762" r:id="rId60"/>
    <p:sldId id="763" r:id="rId61"/>
    <p:sldId id="771" r:id="rId62"/>
    <p:sldId id="726" r:id="rId63"/>
    <p:sldId id="761" r:id="rId64"/>
    <p:sldId id="722" r:id="rId65"/>
    <p:sldId id="772" r:id="rId66"/>
    <p:sldId id="723" r:id="rId67"/>
    <p:sldId id="770"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6D4A"/>
    <a:srgbClr val="3F7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231" autoAdjust="0"/>
  </p:normalViewPr>
  <p:slideViewPr>
    <p:cSldViewPr>
      <p:cViewPr varScale="1">
        <p:scale>
          <a:sx n="75" d="100"/>
          <a:sy n="75" d="100"/>
        </p:scale>
        <p:origin x="1036" y="48"/>
      </p:cViewPr>
      <p:guideLst>
        <p:guide orient="horz" pos="2160"/>
        <p:guide pos="2880"/>
      </p:guideLst>
    </p:cSldViewPr>
  </p:slideViewPr>
  <p:notesTextViewPr>
    <p:cViewPr>
      <p:scale>
        <a:sx n="200" d="100"/>
        <a:sy n="200" d="100"/>
      </p:scale>
      <p:origin x="0" y="0"/>
    </p:cViewPr>
  </p:notesTextViewPr>
  <p:sorterViewPr>
    <p:cViewPr>
      <p:scale>
        <a:sx n="90" d="100"/>
        <a:sy n="90" d="100"/>
      </p:scale>
      <p:origin x="0" y="-766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347E84-6C8F-47D5-8CCB-DB7932B748A1}" type="datetimeFigureOut">
              <a:rPr lang="en-US" smtClean="0"/>
              <a:pPr/>
              <a:t>10/13/2021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2A9035-BE82-444D-97EC-FA2488C6281D}" type="slidenum">
              <a:rPr lang="en-US" smtClean="0"/>
              <a:pPr/>
              <a:t>‹#›</a:t>
            </a:fld>
            <a:endParaRPr lang="en-US"/>
          </a:p>
        </p:txBody>
      </p:sp>
    </p:spTree>
    <p:extLst>
      <p:ext uri="{BB962C8B-B14F-4D97-AF65-F5344CB8AC3E}">
        <p14:creationId xmlns:p14="http://schemas.microsoft.com/office/powerpoint/2010/main" val="3953606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3F288C-5331-47D5-9D26-D8ED7D83F5AD}" type="datetimeFigureOut">
              <a:rPr lang="en-US" smtClean="0"/>
              <a:pPr/>
              <a:t>10/13/2021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8A5984-73E7-4CE1-BC3F-A8FB1EA825D1}" type="slidenum">
              <a:rPr lang="en-US" smtClean="0"/>
              <a:pPr/>
              <a:t>‹#›</a:t>
            </a:fld>
            <a:endParaRPr lang="en-US"/>
          </a:p>
        </p:txBody>
      </p:sp>
    </p:spTree>
    <p:extLst>
      <p:ext uri="{BB962C8B-B14F-4D97-AF65-F5344CB8AC3E}">
        <p14:creationId xmlns:p14="http://schemas.microsoft.com/office/powerpoint/2010/main" val="130430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text-processing.com/demo/"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module explores the relationship of AI to natural (i.e., ordinary) language. NL has always been part of AI but two things have </a:t>
            </a:r>
            <a:r>
              <a:rPr lang="en-US" dirty="0" err="1"/>
              <a:t>have</a:t>
            </a:r>
            <a:r>
              <a:rPr lang="en-US" dirty="0"/>
              <a:t> recently made an NL a key technology—if not part of our lives. The first is the recognition that machine learning is extraordinarily helpful for this field; the second (not entirely independent) is the fact that people have grown accustomed to speaking to devices.</a:t>
            </a:r>
          </a:p>
        </p:txBody>
      </p:sp>
      <p:sp>
        <p:nvSpPr>
          <p:cNvPr id="4" name="Slide Number Placeholder 3"/>
          <p:cNvSpPr>
            <a:spLocks noGrp="1"/>
          </p:cNvSpPr>
          <p:nvPr>
            <p:ph type="sldNum" sz="quarter" idx="10"/>
          </p:nvPr>
        </p:nvSpPr>
        <p:spPr/>
        <p:txBody>
          <a:bodyPr/>
          <a:lstStyle/>
          <a:p>
            <a:fld id="{5F8A5984-73E7-4CE1-BC3F-A8FB1EA825D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this analytic approach, we can measure how often a verb, for example, occurs, or a noun/preposition sequence such as “here of.”</a:t>
            </a:r>
          </a:p>
        </p:txBody>
      </p:sp>
      <p:sp>
        <p:nvSpPr>
          <p:cNvPr id="4" name="Slide Number Placeholder 3"/>
          <p:cNvSpPr>
            <a:spLocks noGrp="1"/>
          </p:cNvSpPr>
          <p:nvPr>
            <p:ph type="sldNum" sz="quarter" idx="5"/>
          </p:nvPr>
        </p:nvSpPr>
        <p:spPr/>
        <p:txBody>
          <a:bodyPr/>
          <a:lstStyle/>
          <a:p>
            <a:fld id="{5F8A5984-73E7-4CE1-BC3F-A8FB1EA825D1}" type="slidenum">
              <a:rPr lang="en-US" smtClean="0"/>
              <a:pPr/>
              <a:t>15</a:t>
            </a:fld>
            <a:endParaRPr lang="en-US"/>
          </a:p>
        </p:txBody>
      </p:sp>
    </p:spTree>
    <p:extLst>
      <p:ext uri="{BB962C8B-B14F-4D97-AF65-F5344CB8AC3E}">
        <p14:creationId xmlns:p14="http://schemas.microsoft.com/office/powerpoint/2010/main" val="3959911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section reviews grammar in natural and formal language—its structure.</a:t>
            </a:r>
          </a:p>
        </p:txBody>
      </p:sp>
    </p:spTree>
    <p:extLst>
      <p:ext uri="{BB962C8B-B14F-4D97-AF65-F5344CB8AC3E}">
        <p14:creationId xmlns:p14="http://schemas.microsoft.com/office/powerpoint/2010/main" val="3612480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t>grammar</a:t>
            </a:r>
            <a:r>
              <a:rPr lang="en-US" i="0" dirty="0"/>
              <a:t> is defined by a vocabulary—e.g., {S, p, q}—and a set of </a:t>
            </a:r>
            <a:r>
              <a:rPr lang="en-US" i="1" dirty="0"/>
              <a:t>rewrite rules</a:t>
            </a:r>
            <a:r>
              <a:rPr lang="en-US" i="0" dirty="0"/>
              <a:t>, as shown in the figure.</a:t>
            </a:r>
            <a:endParaRPr lang="en-US" dirty="0"/>
          </a:p>
        </p:txBody>
      </p:sp>
      <p:sp>
        <p:nvSpPr>
          <p:cNvPr id="4" name="Slide Number Placeholder 3"/>
          <p:cNvSpPr>
            <a:spLocks noGrp="1"/>
          </p:cNvSpPr>
          <p:nvPr>
            <p:ph type="sldNum" sz="quarter" idx="5"/>
          </p:nvPr>
        </p:nvSpPr>
        <p:spPr/>
        <p:txBody>
          <a:bodyPr/>
          <a:lstStyle/>
          <a:p>
            <a:fld id="{5F8A5984-73E7-4CE1-BC3F-A8FB1EA825D1}" type="slidenum">
              <a:rPr lang="en-US" smtClean="0"/>
              <a:pPr/>
              <a:t>18</a:t>
            </a:fld>
            <a:endParaRPr lang="en-US"/>
          </a:p>
        </p:txBody>
      </p:sp>
    </p:spTree>
    <p:extLst>
      <p:ext uri="{BB962C8B-B14F-4D97-AF65-F5344CB8AC3E}">
        <p14:creationId xmlns:p14="http://schemas.microsoft.com/office/powerpoint/2010/main" val="668363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a common rewrite rule. It says that every sentence consists of a noun phrase followed by a verb phrase. The symbols used for the latter are sufficient at this level (they are expressive, but you could use any symbols you want, actually.</a:t>
            </a:r>
          </a:p>
        </p:txBody>
      </p:sp>
      <p:sp>
        <p:nvSpPr>
          <p:cNvPr id="4" name="Slide Number Placeholder 3"/>
          <p:cNvSpPr>
            <a:spLocks noGrp="1"/>
          </p:cNvSpPr>
          <p:nvPr>
            <p:ph type="sldNum" sz="quarter" idx="5"/>
          </p:nvPr>
        </p:nvSpPr>
        <p:spPr/>
        <p:txBody>
          <a:bodyPr/>
          <a:lstStyle/>
          <a:p>
            <a:fld id="{5F8A5984-73E7-4CE1-BC3F-A8FB1EA825D1}" type="slidenum">
              <a:rPr lang="en-US" smtClean="0"/>
              <a:pPr/>
              <a:t>19</a:t>
            </a:fld>
            <a:endParaRPr lang="en-US"/>
          </a:p>
        </p:txBody>
      </p:sp>
    </p:spTree>
    <p:extLst>
      <p:ext uri="{BB962C8B-B14F-4D97-AF65-F5344CB8AC3E}">
        <p14:creationId xmlns:p14="http://schemas.microsoft.com/office/powerpoint/2010/main" val="335609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they set of rewrite rules that specify expressions of the form </a:t>
            </a:r>
            <a:r>
              <a:rPr lang="en-US" dirty="0" err="1"/>
              <a:t>a</a:t>
            </a:r>
            <a:r>
              <a:rPr lang="en-US" baseline="30000" dirty="0" err="1"/>
              <a:t>n</a:t>
            </a:r>
            <a:r>
              <a:rPr lang="en-US" dirty="0" err="1"/>
              <a:t>b</a:t>
            </a:r>
            <a:r>
              <a:rPr lang="en-US" baseline="30000" dirty="0" err="1"/>
              <a:t>n</a:t>
            </a:r>
            <a:r>
              <a:rPr lang="en-US" dirty="0" err="1"/>
              <a:t>c</a:t>
            </a:r>
            <a:r>
              <a:rPr lang="en-US" baseline="30000" dirty="0" err="1"/>
              <a:t>n</a:t>
            </a:r>
            <a:r>
              <a:rPr lang="en-US" baseline="0" dirty="0"/>
              <a:t>.</a:t>
            </a:r>
            <a:endParaRPr lang="en-US" dirty="0"/>
          </a:p>
        </p:txBody>
      </p:sp>
      <p:sp>
        <p:nvSpPr>
          <p:cNvPr id="4" name="Slide Number Placeholder 3"/>
          <p:cNvSpPr>
            <a:spLocks noGrp="1"/>
          </p:cNvSpPr>
          <p:nvPr>
            <p:ph type="sldNum" sz="quarter" idx="5"/>
          </p:nvPr>
        </p:nvSpPr>
        <p:spPr/>
        <p:txBody>
          <a:bodyPr/>
          <a:lstStyle/>
          <a:p>
            <a:fld id="{5F8A5984-73E7-4CE1-BC3F-A8FB1EA825D1}" type="slidenum">
              <a:rPr lang="en-US" smtClean="0"/>
              <a:pPr/>
              <a:t>20</a:t>
            </a:fld>
            <a:endParaRPr lang="en-US"/>
          </a:p>
        </p:txBody>
      </p:sp>
    </p:spTree>
    <p:extLst>
      <p:ext uri="{BB962C8B-B14F-4D97-AF65-F5344CB8AC3E}">
        <p14:creationId xmlns:p14="http://schemas.microsoft.com/office/powerpoint/2010/main" val="3409940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they set of rewrite rules that specify expressions of the form </a:t>
            </a:r>
            <a:r>
              <a:rPr lang="en-US" dirty="0" err="1"/>
              <a:t>a</a:t>
            </a:r>
            <a:r>
              <a:rPr lang="en-US" baseline="30000" dirty="0" err="1"/>
              <a:t>n</a:t>
            </a:r>
            <a:r>
              <a:rPr lang="en-US" dirty="0" err="1"/>
              <a:t>b</a:t>
            </a:r>
            <a:r>
              <a:rPr lang="en-US" baseline="30000" dirty="0" err="1"/>
              <a:t>n</a:t>
            </a:r>
            <a:r>
              <a:rPr lang="en-US" dirty="0" err="1"/>
              <a:t>c</a:t>
            </a:r>
            <a:r>
              <a:rPr lang="en-US" baseline="30000" dirty="0" err="1"/>
              <a:t>n</a:t>
            </a:r>
            <a:r>
              <a:rPr lang="en-US" baseline="0" dirty="0"/>
              <a:t>.</a:t>
            </a:r>
            <a:endParaRPr lang="en-US" dirty="0"/>
          </a:p>
        </p:txBody>
      </p:sp>
      <p:sp>
        <p:nvSpPr>
          <p:cNvPr id="4" name="Slide Number Placeholder 3"/>
          <p:cNvSpPr>
            <a:spLocks noGrp="1"/>
          </p:cNvSpPr>
          <p:nvPr>
            <p:ph type="sldNum" sz="quarter" idx="5"/>
          </p:nvPr>
        </p:nvSpPr>
        <p:spPr/>
        <p:txBody>
          <a:bodyPr/>
          <a:lstStyle/>
          <a:p>
            <a:fld id="{5F8A5984-73E7-4CE1-BC3F-A8FB1EA825D1}" type="slidenum">
              <a:rPr lang="en-US" smtClean="0"/>
              <a:pPr/>
              <a:t>21</a:t>
            </a:fld>
            <a:endParaRPr lang="en-US"/>
          </a:p>
        </p:txBody>
      </p:sp>
    </p:spTree>
    <p:extLst>
      <p:ext uri="{BB962C8B-B14F-4D97-AF65-F5344CB8AC3E}">
        <p14:creationId xmlns:p14="http://schemas.microsoft.com/office/powerpoint/2010/main" val="2931770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they set of rewrite rules that specify expressions of the form </a:t>
            </a:r>
            <a:r>
              <a:rPr lang="en-US" dirty="0" err="1"/>
              <a:t>a</a:t>
            </a:r>
            <a:r>
              <a:rPr lang="en-US" baseline="30000" dirty="0" err="1"/>
              <a:t>n</a:t>
            </a:r>
            <a:r>
              <a:rPr lang="en-US" dirty="0" err="1"/>
              <a:t>b</a:t>
            </a:r>
            <a:r>
              <a:rPr lang="en-US" baseline="30000" dirty="0" err="1"/>
              <a:t>n</a:t>
            </a:r>
            <a:r>
              <a:rPr lang="en-US" dirty="0" err="1"/>
              <a:t>c</a:t>
            </a:r>
            <a:r>
              <a:rPr lang="en-US" baseline="30000" dirty="0" err="1"/>
              <a:t>n</a:t>
            </a:r>
            <a:r>
              <a:rPr lang="en-US" baseline="0" dirty="0"/>
              <a:t>.</a:t>
            </a:r>
            <a:endParaRPr lang="en-US" dirty="0"/>
          </a:p>
        </p:txBody>
      </p:sp>
      <p:sp>
        <p:nvSpPr>
          <p:cNvPr id="4" name="Slide Number Placeholder 3"/>
          <p:cNvSpPr>
            <a:spLocks noGrp="1"/>
          </p:cNvSpPr>
          <p:nvPr>
            <p:ph type="sldNum" sz="quarter" idx="5"/>
          </p:nvPr>
        </p:nvSpPr>
        <p:spPr/>
        <p:txBody>
          <a:bodyPr/>
          <a:lstStyle/>
          <a:p>
            <a:fld id="{5F8A5984-73E7-4CE1-BC3F-A8FB1EA825D1}" type="slidenum">
              <a:rPr lang="en-US" smtClean="0"/>
              <a:pPr/>
              <a:t>22</a:t>
            </a:fld>
            <a:endParaRPr lang="en-US"/>
          </a:p>
        </p:txBody>
      </p:sp>
    </p:spTree>
    <p:extLst>
      <p:ext uri="{BB962C8B-B14F-4D97-AF65-F5344CB8AC3E}">
        <p14:creationId xmlns:p14="http://schemas.microsoft.com/office/powerpoint/2010/main" val="2318981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figures show the complete grammar for Wumpus World. The first shows the terminals and the second the </a:t>
            </a:r>
            <a:r>
              <a:rPr lang="en-US" dirty="0" err="1"/>
              <a:t>nonterminals</a:t>
            </a:r>
            <a:r>
              <a:rPr lang="en-US" dirty="0"/>
              <a:t>.</a:t>
            </a:r>
          </a:p>
        </p:txBody>
      </p:sp>
      <p:sp>
        <p:nvSpPr>
          <p:cNvPr id="4" name="Slide Number Placeholder 3"/>
          <p:cNvSpPr>
            <a:spLocks noGrp="1"/>
          </p:cNvSpPr>
          <p:nvPr>
            <p:ph type="sldNum" sz="quarter" idx="5"/>
          </p:nvPr>
        </p:nvSpPr>
        <p:spPr/>
        <p:txBody>
          <a:bodyPr/>
          <a:lstStyle/>
          <a:p>
            <a:fld id="{5F8A5984-73E7-4CE1-BC3F-A8FB1EA825D1}" type="slidenum">
              <a:rPr lang="en-US" smtClean="0"/>
              <a:pPr/>
              <a:t>23</a:t>
            </a:fld>
            <a:endParaRPr lang="en-US"/>
          </a:p>
        </p:txBody>
      </p:sp>
    </p:spTree>
    <p:extLst>
      <p:ext uri="{BB962C8B-B14F-4D97-AF65-F5344CB8AC3E}">
        <p14:creationId xmlns:p14="http://schemas.microsoft.com/office/powerpoint/2010/main" val="2088939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figures show the complete grammar for Wumpus World. The first shows the terminals and the second the </a:t>
            </a:r>
            <a:r>
              <a:rPr lang="en-US" dirty="0" err="1"/>
              <a:t>nonterminals</a:t>
            </a:r>
            <a:r>
              <a:rPr lang="en-US" dirty="0"/>
              <a:t>.</a:t>
            </a:r>
          </a:p>
        </p:txBody>
      </p:sp>
      <p:sp>
        <p:nvSpPr>
          <p:cNvPr id="4" name="Slide Number Placeholder 3"/>
          <p:cNvSpPr>
            <a:spLocks noGrp="1"/>
          </p:cNvSpPr>
          <p:nvPr>
            <p:ph type="sldNum" sz="quarter" idx="5"/>
          </p:nvPr>
        </p:nvSpPr>
        <p:spPr/>
        <p:txBody>
          <a:bodyPr/>
          <a:lstStyle/>
          <a:p>
            <a:fld id="{5F8A5984-73E7-4CE1-BC3F-A8FB1EA825D1}" type="slidenum">
              <a:rPr lang="en-US" smtClean="0"/>
              <a:pPr/>
              <a:t>24</a:t>
            </a:fld>
            <a:endParaRPr lang="en-US"/>
          </a:p>
        </p:txBody>
      </p:sp>
    </p:spTree>
    <p:extLst>
      <p:ext uri="{BB962C8B-B14F-4D97-AF65-F5344CB8AC3E}">
        <p14:creationId xmlns:p14="http://schemas.microsoft.com/office/powerpoint/2010/main" val="32363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Russell and </a:t>
            </a:r>
            <a:r>
              <a:rPr lang="en-US" dirty="0" err="1"/>
              <a:t>Norvig</a:t>
            </a:r>
            <a:r>
              <a:rPr lang="en-US" dirty="0"/>
              <a:t> developed a simple language for Wumpus World, typified by the figure.</a:t>
            </a:r>
          </a:p>
        </p:txBody>
      </p:sp>
      <p:sp>
        <p:nvSpPr>
          <p:cNvPr id="4" name="Slide Number Placeholder 3"/>
          <p:cNvSpPr>
            <a:spLocks noGrp="1"/>
          </p:cNvSpPr>
          <p:nvPr>
            <p:ph type="sldNum" sz="quarter" idx="5"/>
          </p:nvPr>
        </p:nvSpPr>
        <p:spPr/>
        <p:txBody>
          <a:bodyPr/>
          <a:lstStyle/>
          <a:p>
            <a:fld id="{5F8A5984-73E7-4CE1-BC3F-A8FB1EA825D1}" type="slidenum">
              <a:rPr lang="en-US" smtClean="0"/>
              <a:pPr/>
              <a:t>25</a:t>
            </a:fld>
            <a:endParaRPr lang="en-US"/>
          </a:p>
        </p:txBody>
      </p:sp>
    </p:spTree>
    <p:extLst>
      <p:ext uri="{BB962C8B-B14F-4D97-AF65-F5344CB8AC3E}">
        <p14:creationId xmlns:p14="http://schemas.microsoft.com/office/powerpoint/2010/main" val="3723821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begin with discussions of analytical approaches to NL and cap this with the application of neural Nets.</a:t>
            </a:r>
          </a:p>
        </p:txBody>
      </p:sp>
    </p:spTree>
    <p:extLst>
      <p:ext uri="{BB962C8B-B14F-4D97-AF65-F5344CB8AC3E}">
        <p14:creationId xmlns:p14="http://schemas.microsoft.com/office/powerpoint/2010/main" val="71750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typical problems with using a grammar for natural language. There are natural language utterances which make good sense to humans but which the grammar can’t parse (false negatives); conversely, there are expressions which the grammar can parse but which make no sense in the real world (false positives).</a:t>
            </a:r>
          </a:p>
        </p:txBody>
      </p:sp>
      <p:sp>
        <p:nvSpPr>
          <p:cNvPr id="4" name="Slide Number Placeholder 3"/>
          <p:cNvSpPr>
            <a:spLocks noGrp="1"/>
          </p:cNvSpPr>
          <p:nvPr>
            <p:ph type="sldNum" sz="quarter" idx="5"/>
          </p:nvPr>
        </p:nvSpPr>
        <p:spPr/>
        <p:txBody>
          <a:bodyPr/>
          <a:lstStyle/>
          <a:p>
            <a:fld id="{5F8A5984-73E7-4CE1-BC3F-A8FB1EA825D1}" type="slidenum">
              <a:rPr lang="en-US" smtClean="0"/>
              <a:pPr/>
              <a:t>27</a:t>
            </a:fld>
            <a:endParaRPr lang="en-US"/>
          </a:p>
        </p:txBody>
      </p:sp>
    </p:spTree>
    <p:extLst>
      <p:ext uri="{BB962C8B-B14F-4D97-AF65-F5344CB8AC3E}">
        <p14:creationId xmlns:p14="http://schemas.microsoft.com/office/powerpoint/2010/main" val="259237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typical problems with using a grammar for natural language. There are natural language utterances which make good sense to humans but which the grammar can’t parse (false negatives); conversely, there are expressions which the grammar can parse but which make no sense in the real world (false positives).</a:t>
            </a:r>
          </a:p>
        </p:txBody>
      </p:sp>
      <p:sp>
        <p:nvSpPr>
          <p:cNvPr id="4" name="Slide Number Placeholder 3"/>
          <p:cNvSpPr>
            <a:spLocks noGrp="1"/>
          </p:cNvSpPr>
          <p:nvPr>
            <p:ph type="sldNum" sz="quarter" idx="5"/>
          </p:nvPr>
        </p:nvSpPr>
        <p:spPr/>
        <p:txBody>
          <a:bodyPr/>
          <a:lstStyle/>
          <a:p>
            <a:fld id="{5F8A5984-73E7-4CE1-BC3F-A8FB1EA825D1}" type="slidenum">
              <a:rPr lang="en-US" smtClean="0"/>
              <a:pPr/>
              <a:t>28</a:t>
            </a:fld>
            <a:endParaRPr lang="en-US"/>
          </a:p>
        </p:txBody>
      </p:sp>
    </p:spTree>
    <p:extLst>
      <p:ext uri="{BB962C8B-B14F-4D97-AF65-F5344CB8AC3E}">
        <p14:creationId xmlns:p14="http://schemas.microsoft.com/office/powerpoint/2010/main" val="436776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one thing to recognize the legality of an utterance according to a grammar but that is just the beginning: we still need to assign meaning to the utterance. In other words, the utterance must belong within the real world. That typically means connecting it with concepts already known to users (readers, listeners etc.).</a:t>
            </a:r>
          </a:p>
        </p:txBody>
      </p:sp>
      <p:sp>
        <p:nvSpPr>
          <p:cNvPr id="4" name="Slide Number Placeholder 3"/>
          <p:cNvSpPr>
            <a:spLocks noGrp="1"/>
          </p:cNvSpPr>
          <p:nvPr>
            <p:ph type="sldNum" sz="quarter" idx="5"/>
          </p:nvPr>
        </p:nvSpPr>
        <p:spPr/>
        <p:txBody>
          <a:bodyPr/>
          <a:lstStyle/>
          <a:p>
            <a:fld id="{5F8A5984-73E7-4CE1-BC3F-A8FB1EA825D1}" type="slidenum">
              <a:rPr lang="en-US" smtClean="0"/>
              <a:pPr/>
              <a:t>29</a:t>
            </a:fld>
            <a:endParaRPr lang="en-US"/>
          </a:p>
        </p:txBody>
      </p:sp>
    </p:spTree>
    <p:extLst>
      <p:ext uri="{BB962C8B-B14F-4D97-AF65-F5344CB8AC3E}">
        <p14:creationId xmlns:p14="http://schemas.microsoft.com/office/powerpoint/2010/main" val="4118946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reminds us that there can be several—perhaps many—contexts for an utterance. Parsing does not distinguish them well—if at all.</a:t>
            </a:r>
          </a:p>
        </p:txBody>
      </p:sp>
      <p:sp>
        <p:nvSpPr>
          <p:cNvPr id="4" name="Slide Number Placeholder 3"/>
          <p:cNvSpPr>
            <a:spLocks noGrp="1"/>
          </p:cNvSpPr>
          <p:nvPr>
            <p:ph type="sldNum" sz="quarter" idx="5"/>
          </p:nvPr>
        </p:nvSpPr>
        <p:spPr/>
        <p:txBody>
          <a:bodyPr/>
          <a:lstStyle/>
          <a:p>
            <a:fld id="{5F8A5984-73E7-4CE1-BC3F-A8FB1EA825D1}" type="slidenum">
              <a:rPr lang="en-US" smtClean="0"/>
              <a:pPr/>
              <a:t>30</a:t>
            </a:fld>
            <a:endParaRPr lang="en-US"/>
          </a:p>
        </p:txBody>
      </p:sp>
    </p:spTree>
    <p:extLst>
      <p:ext uri="{BB962C8B-B14F-4D97-AF65-F5344CB8AC3E}">
        <p14:creationId xmlns:p14="http://schemas.microsoft.com/office/powerpoint/2010/main" val="3231261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Tools for dealing with natural language have multiplied on the Web.</a:t>
            </a:r>
          </a:p>
        </p:txBody>
      </p:sp>
    </p:spTree>
    <p:extLst>
      <p:ext uri="{BB962C8B-B14F-4D97-AF65-F5344CB8AC3E}">
        <p14:creationId xmlns:p14="http://schemas.microsoft.com/office/powerpoint/2010/main" val="3767523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example of a tool is from Google, where the figures show a typical analysis session. It goes well beyond syntax, and provides semantic options.</a:t>
            </a:r>
          </a:p>
        </p:txBody>
      </p:sp>
      <p:sp>
        <p:nvSpPr>
          <p:cNvPr id="4" name="Slide Number Placeholder 3"/>
          <p:cNvSpPr>
            <a:spLocks noGrp="1"/>
          </p:cNvSpPr>
          <p:nvPr>
            <p:ph type="sldNum" sz="quarter" idx="5"/>
          </p:nvPr>
        </p:nvSpPr>
        <p:spPr/>
        <p:txBody>
          <a:bodyPr/>
          <a:lstStyle/>
          <a:p>
            <a:fld id="{5F8A5984-73E7-4CE1-BC3F-A8FB1EA825D1}" type="slidenum">
              <a:rPr lang="en-US" smtClean="0"/>
              <a:pPr/>
              <a:t>32</a:t>
            </a:fld>
            <a:endParaRPr lang="en-US"/>
          </a:p>
        </p:txBody>
      </p:sp>
    </p:spTree>
    <p:extLst>
      <p:ext uri="{BB962C8B-B14F-4D97-AF65-F5344CB8AC3E}">
        <p14:creationId xmlns:p14="http://schemas.microsoft.com/office/powerpoint/2010/main" val="545229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its enhanced parsing.</a:t>
            </a:r>
          </a:p>
        </p:txBody>
      </p:sp>
      <p:sp>
        <p:nvSpPr>
          <p:cNvPr id="4" name="Slide Number Placeholder 3"/>
          <p:cNvSpPr>
            <a:spLocks noGrp="1"/>
          </p:cNvSpPr>
          <p:nvPr>
            <p:ph type="sldNum" sz="quarter" idx="5"/>
          </p:nvPr>
        </p:nvSpPr>
        <p:spPr/>
        <p:txBody>
          <a:bodyPr/>
          <a:lstStyle/>
          <a:p>
            <a:fld id="{5F8A5984-73E7-4CE1-BC3F-A8FB1EA825D1}" type="slidenum">
              <a:rPr lang="en-US" smtClean="0"/>
              <a:pPr/>
              <a:t>34</a:t>
            </a:fld>
            <a:endParaRPr lang="en-US"/>
          </a:p>
        </p:txBody>
      </p:sp>
    </p:spTree>
    <p:extLst>
      <p:ext uri="{BB962C8B-B14F-4D97-AF65-F5344CB8AC3E}">
        <p14:creationId xmlns:p14="http://schemas.microsoft.com/office/powerpoint/2010/main" val="2556012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handle semantics in the real world, it is often useful to understand how the user is feeling. This is partially captured by </a:t>
            </a:r>
            <a:r>
              <a:rPr lang="en-US" i="1" dirty="0"/>
              <a:t>sentiment analysis</a:t>
            </a:r>
            <a:r>
              <a:rPr lang="en-US" dirty="0"/>
              <a:t>.</a:t>
            </a:r>
          </a:p>
        </p:txBody>
      </p:sp>
      <p:sp>
        <p:nvSpPr>
          <p:cNvPr id="4" name="Slide Number Placeholder 3"/>
          <p:cNvSpPr>
            <a:spLocks noGrp="1"/>
          </p:cNvSpPr>
          <p:nvPr>
            <p:ph type="sldNum" sz="quarter" idx="5"/>
          </p:nvPr>
        </p:nvSpPr>
        <p:spPr/>
        <p:txBody>
          <a:bodyPr/>
          <a:lstStyle/>
          <a:p>
            <a:fld id="{5F8A5984-73E7-4CE1-BC3F-A8FB1EA825D1}" type="slidenum">
              <a:rPr lang="en-US" smtClean="0"/>
              <a:pPr/>
              <a:t>36</a:t>
            </a:fld>
            <a:endParaRPr lang="en-US"/>
          </a:p>
        </p:txBody>
      </p:sp>
    </p:spTree>
    <p:extLst>
      <p:ext uri="{BB962C8B-B14F-4D97-AF65-F5344CB8AC3E}">
        <p14:creationId xmlns:p14="http://schemas.microsoft.com/office/powerpoint/2010/main" val="15958637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color coding etc. can be translated into useful API’s, enabling a degree of natural language understanding to be integrated into applications.</a:t>
            </a:r>
          </a:p>
        </p:txBody>
      </p:sp>
      <p:sp>
        <p:nvSpPr>
          <p:cNvPr id="4" name="Slide Number Placeholder 3"/>
          <p:cNvSpPr>
            <a:spLocks noGrp="1"/>
          </p:cNvSpPr>
          <p:nvPr>
            <p:ph type="sldNum" sz="quarter" idx="5"/>
          </p:nvPr>
        </p:nvSpPr>
        <p:spPr/>
        <p:txBody>
          <a:bodyPr/>
          <a:lstStyle/>
          <a:p>
            <a:fld id="{5F8A5984-73E7-4CE1-BC3F-A8FB1EA825D1}" type="slidenum">
              <a:rPr lang="en-US" smtClean="0"/>
              <a:pPr/>
              <a:t>37</a:t>
            </a:fld>
            <a:endParaRPr lang="en-US"/>
          </a:p>
        </p:txBody>
      </p:sp>
    </p:spTree>
    <p:extLst>
      <p:ext uri="{BB962C8B-B14F-4D97-AF65-F5344CB8AC3E}">
        <p14:creationId xmlns:p14="http://schemas.microsoft.com/office/powerpoint/2010/main" val="1938789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like this are a reminder that there are many aspects to semantics. For example simply categorizing an utterance can be much of what is needed for a given application. Word by word semantic analysis maybe unnecessary.</a:t>
            </a:r>
          </a:p>
        </p:txBody>
      </p:sp>
      <p:sp>
        <p:nvSpPr>
          <p:cNvPr id="4" name="Slide Number Placeholder 3"/>
          <p:cNvSpPr>
            <a:spLocks noGrp="1"/>
          </p:cNvSpPr>
          <p:nvPr>
            <p:ph type="sldNum" sz="quarter" idx="5"/>
          </p:nvPr>
        </p:nvSpPr>
        <p:spPr/>
        <p:txBody>
          <a:bodyPr/>
          <a:lstStyle/>
          <a:p>
            <a:fld id="{5F8A5984-73E7-4CE1-BC3F-A8FB1EA825D1}" type="slidenum">
              <a:rPr lang="en-US" smtClean="0"/>
              <a:pPr/>
              <a:t>38</a:t>
            </a:fld>
            <a:endParaRPr lang="en-US"/>
          </a:p>
        </p:txBody>
      </p:sp>
    </p:spTree>
    <p:extLst>
      <p:ext uri="{BB962C8B-B14F-4D97-AF65-F5344CB8AC3E}">
        <p14:creationId xmlns:p14="http://schemas.microsoft.com/office/powerpoint/2010/main" val="900886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useful to think of natural language in terms of “speech acts”—something that involves the source, the content, and the destination.</a:t>
            </a:r>
          </a:p>
        </p:txBody>
      </p:sp>
      <p:sp>
        <p:nvSpPr>
          <p:cNvPr id="4" name="Slide Number Placeholder 3"/>
          <p:cNvSpPr>
            <a:spLocks noGrp="1"/>
          </p:cNvSpPr>
          <p:nvPr>
            <p:ph type="sldNum" sz="quarter" idx="5"/>
          </p:nvPr>
        </p:nvSpPr>
        <p:spPr/>
        <p:txBody>
          <a:bodyPr/>
          <a:lstStyle/>
          <a:p>
            <a:fld id="{5F8A5984-73E7-4CE1-BC3F-A8FB1EA825D1}" type="slidenum">
              <a:rPr lang="en-US" smtClean="0"/>
              <a:pPr/>
              <a:t>5</a:t>
            </a:fld>
            <a:endParaRPr lang="en-US"/>
          </a:p>
        </p:txBody>
      </p:sp>
    </p:spTree>
    <p:extLst>
      <p:ext uri="{BB962C8B-B14F-4D97-AF65-F5344CB8AC3E}">
        <p14:creationId xmlns:p14="http://schemas.microsoft.com/office/powerpoint/2010/main" val="370483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natural language applications, </a:t>
            </a:r>
            <a:r>
              <a:rPr lang="en-US" dirty="0" err="1"/>
              <a:t>textrunner</a:t>
            </a:r>
            <a:r>
              <a:rPr lang="en-US" dirty="0"/>
              <a:t> being one. The utility of a natural language analyzer is highly dependent on what will be done with the results. For example, whether we can deal with the error that water kills bacteria.</a:t>
            </a:r>
          </a:p>
        </p:txBody>
      </p:sp>
      <p:sp>
        <p:nvSpPr>
          <p:cNvPr id="4" name="Slide Number Placeholder 3"/>
          <p:cNvSpPr>
            <a:spLocks noGrp="1"/>
          </p:cNvSpPr>
          <p:nvPr>
            <p:ph type="sldNum" sz="quarter" idx="5"/>
          </p:nvPr>
        </p:nvSpPr>
        <p:spPr/>
        <p:txBody>
          <a:bodyPr/>
          <a:lstStyle/>
          <a:p>
            <a:fld id="{5F8A5984-73E7-4CE1-BC3F-A8FB1EA825D1}" type="slidenum">
              <a:rPr lang="en-US" smtClean="0"/>
              <a:pPr/>
              <a:t>39</a:t>
            </a:fld>
            <a:endParaRPr lang="en-US"/>
          </a:p>
        </p:txBody>
      </p:sp>
    </p:spTree>
    <p:extLst>
      <p:ext uri="{BB962C8B-B14F-4D97-AF65-F5344CB8AC3E}">
        <p14:creationId xmlns:p14="http://schemas.microsoft.com/office/powerpoint/2010/main" val="3803296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natural language applications, </a:t>
            </a:r>
            <a:r>
              <a:rPr lang="en-US" dirty="0" err="1"/>
              <a:t>textrunner</a:t>
            </a:r>
            <a:r>
              <a:rPr lang="en-US" dirty="0"/>
              <a:t> being one. The utility of a natural language analyzer is highly dependent on what will be done with the results. For example, whether we can deal with the error that water kills bacteria.</a:t>
            </a:r>
          </a:p>
        </p:txBody>
      </p:sp>
      <p:sp>
        <p:nvSpPr>
          <p:cNvPr id="4" name="Slide Number Placeholder 3"/>
          <p:cNvSpPr>
            <a:spLocks noGrp="1"/>
          </p:cNvSpPr>
          <p:nvPr>
            <p:ph type="sldNum" sz="quarter" idx="5"/>
          </p:nvPr>
        </p:nvSpPr>
        <p:spPr/>
        <p:txBody>
          <a:bodyPr/>
          <a:lstStyle/>
          <a:p>
            <a:fld id="{5F8A5984-73E7-4CE1-BC3F-A8FB1EA825D1}" type="slidenum">
              <a:rPr lang="en-US" smtClean="0"/>
              <a:pPr/>
              <a:t>40</a:t>
            </a:fld>
            <a:endParaRPr lang="en-US"/>
          </a:p>
        </p:txBody>
      </p:sp>
    </p:spTree>
    <p:extLst>
      <p:ext uri="{BB962C8B-B14F-4D97-AF65-F5344CB8AC3E}">
        <p14:creationId xmlns:p14="http://schemas.microsoft.com/office/powerpoint/2010/main" val="37870293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above, there are many contexts for utterances. Natural language systems may not recognize them. Humans can be good at detecting sincerity or ambiguity whereas it is often believed that natural language systems have a harder time with this.</a:t>
            </a:r>
          </a:p>
        </p:txBody>
      </p:sp>
      <p:sp>
        <p:nvSpPr>
          <p:cNvPr id="4" name="Slide Number Placeholder 3"/>
          <p:cNvSpPr>
            <a:spLocks noGrp="1"/>
          </p:cNvSpPr>
          <p:nvPr>
            <p:ph type="sldNum" sz="quarter" idx="5"/>
          </p:nvPr>
        </p:nvSpPr>
        <p:spPr/>
        <p:txBody>
          <a:bodyPr/>
          <a:lstStyle/>
          <a:p>
            <a:fld id="{5F8A5984-73E7-4CE1-BC3F-A8FB1EA825D1}" type="slidenum">
              <a:rPr lang="en-US" smtClean="0"/>
              <a:pPr/>
              <a:t>41</a:t>
            </a:fld>
            <a:endParaRPr lang="en-US"/>
          </a:p>
        </p:txBody>
      </p:sp>
    </p:spTree>
    <p:extLst>
      <p:ext uri="{BB962C8B-B14F-4D97-AF65-F5344CB8AC3E}">
        <p14:creationId xmlns:p14="http://schemas.microsoft.com/office/powerpoint/2010/main" val="3029449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TextRazor</a:t>
            </a:r>
            <a:r>
              <a:rPr lang="en-US" dirty="0"/>
              <a:t> is an example of a natural language API. An example follows.</a:t>
            </a:r>
          </a:p>
        </p:txBody>
      </p:sp>
      <p:sp>
        <p:nvSpPr>
          <p:cNvPr id="4" name="Slide Number Placeholder 3"/>
          <p:cNvSpPr>
            <a:spLocks noGrp="1"/>
          </p:cNvSpPr>
          <p:nvPr>
            <p:ph type="sldNum" sz="quarter" idx="5"/>
          </p:nvPr>
        </p:nvSpPr>
        <p:spPr/>
        <p:txBody>
          <a:bodyPr/>
          <a:lstStyle/>
          <a:p>
            <a:fld id="{5F8A5984-73E7-4CE1-BC3F-A8FB1EA825D1}" type="slidenum">
              <a:rPr lang="en-US" smtClean="0"/>
              <a:pPr/>
              <a:t>42</a:t>
            </a:fld>
            <a:endParaRPr lang="en-US"/>
          </a:p>
        </p:txBody>
      </p:sp>
    </p:spTree>
    <p:extLst>
      <p:ext uri="{BB962C8B-B14F-4D97-AF65-F5344CB8AC3E}">
        <p14:creationId xmlns:p14="http://schemas.microsoft.com/office/powerpoint/2010/main" val="151207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natural language toolkit </a:t>
            </a:r>
            <a:r>
              <a:rPr lang="en-US" sz="1200" dirty="0">
                <a:latin typeface="Arial Narrow" panose="020B0606020202030204" pitchFamily="34" charset="0"/>
                <a:hlinkClick r:id="rId3"/>
              </a:rPr>
              <a:t>http://text-processing.com/demo/</a:t>
            </a:r>
            <a:r>
              <a:rPr lang="en-US" sz="1200" dirty="0">
                <a:latin typeface="Arial Narrow" panose="020B0606020202030204" pitchFamily="34" charset="0"/>
              </a:rPr>
              <a:t> can be tried out online.</a:t>
            </a:r>
          </a:p>
        </p:txBody>
      </p:sp>
      <p:sp>
        <p:nvSpPr>
          <p:cNvPr id="4" name="Slide Number Placeholder 3"/>
          <p:cNvSpPr>
            <a:spLocks noGrp="1"/>
          </p:cNvSpPr>
          <p:nvPr>
            <p:ph type="sldNum" sz="quarter" idx="5"/>
          </p:nvPr>
        </p:nvSpPr>
        <p:spPr/>
        <p:txBody>
          <a:bodyPr/>
          <a:lstStyle/>
          <a:p>
            <a:fld id="{5F8A5984-73E7-4CE1-BC3F-A8FB1EA825D1}" type="slidenum">
              <a:rPr lang="en-US" smtClean="0"/>
              <a:pPr/>
              <a:t>47</a:t>
            </a:fld>
            <a:endParaRPr lang="en-US"/>
          </a:p>
        </p:txBody>
      </p:sp>
    </p:spTree>
    <p:extLst>
      <p:ext uri="{BB962C8B-B14F-4D97-AF65-F5344CB8AC3E}">
        <p14:creationId xmlns:p14="http://schemas.microsoft.com/office/powerpoint/2010/main" val="14662163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Before we get to machine learning approaches to NLP, we discuss one more family of approaches based on formal grammars.</a:t>
            </a:r>
          </a:p>
        </p:txBody>
      </p:sp>
    </p:spTree>
    <p:extLst>
      <p:ext uri="{BB962C8B-B14F-4D97-AF65-F5344CB8AC3E}">
        <p14:creationId xmlns:p14="http://schemas.microsoft.com/office/powerpoint/2010/main" val="1533482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discussed some of the characteristics of natural language that are not found in pure logic. The figure shows more of them.</a:t>
            </a:r>
          </a:p>
        </p:txBody>
      </p:sp>
      <p:sp>
        <p:nvSpPr>
          <p:cNvPr id="4" name="Slide Number Placeholder 3"/>
          <p:cNvSpPr>
            <a:spLocks noGrp="1"/>
          </p:cNvSpPr>
          <p:nvPr>
            <p:ph type="sldNum" sz="quarter" idx="5"/>
          </p:nvPr>
        </p:nvSpPr>
        <p:spPr/>
        <p:txBody>
          <a:bodyPr/>
          <a:lstStyle/>
          <a:p>
            <a:fld id="{5F8A5984-73E7-4CE1-BC3F-A8FB1EA825D1}" type="slidenum">
              <a:rPr lang="en-US" smtClean="0"/>
              <a:pPr/>
              <a:t>49</a:t>
            </a:fld>
            <a:endParaRPr lang="en-US"/>
          </a:p>
        </p:txBody>
      </p:sp>
    </p:spTree>
    <p:extLst>
      <p:ext uri="{BB962C8B-B14F-4D97-AF65-F5344CB8AC3E}">
        <p14:creationId xmlns:p14="http://schemas.microsoft.com/office/powerpoint/2010/main" val="2342449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rewrite rules that we’ve been using are known as Backus-</a:t>
            </a:r>
            <a:r>
              <a:rPr lang="en-US" dirty="0" err="1"/>
              <a:t>Nauer</a:t>
            </a:r>
            <a:r>
              <a:rPr lang="en-US" dirty="0"/>
              <a:t> form.</a:t>
            </a:r>
          </a:p>
        </p:txBody>
      </p:sp>
      <p:sp>
        <p:nvSpPr>
          <p:cNvPr id="4" name="Slide Number Placeholder 3"/>
          <p:cNvSpPr>
            <a:spLocks noGrp="1"/>
          </p:cNvSpPr>
          <p:nvPr>
            <p:ph type="sldNum" sz="quarter" idx="5"/>
          </p:nvPr>
        </p:nvSpPr>
        <p:spPr/>
        <p:txBody>
          <a:bodyPr/>
          <a:lstStyle/>
          <a:p>
            <a:fld id="{5F8A5984-73E7-4CE1-BC3F-A8FB1EA825D1}" type="slidenum">
              <a:rPr lang="en-US" smtClean="0"/>
              <a:pPr/>
              <a:t>50</a:t>
            </a:fld>
            <a:endParaRPr lang="en-US"/>
          </a:p>
        </p:txBody>
      </p:sp>
    </p:spTree>
    <p:extLst>
      <p:ext uri="{BB962C8B-B14F-4D97-AF65-F5344CB8AC3E}">
        <p14:creationId xmlns:p14="http://schemas.microsoft.com/office/powerpoint/2010/main" val="3232313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approach is to use classical logic instead of production rules. In this case we can be more flexible. For example, instead of saying </a:t>
            </a:r>
            <a:r>
              <a:rPr lang="en-US" i="1" dirty="0"/>
              <a:t>produces X</a:t>
            </a:r>
            <a:r>
              <a:rPr lang="en-US" dirty="0"/>
              <a:t> we can say </a:t>
            </a:r>
            <a:r>
              <a:rPr lang="en-US" i="1" dirty="0"/>
              <a:t>can be interpreted as an X</a:t>
            </a:r>
            <a:r>
              <a:rPr lang="en-US" dirty="0"/>
              <a:t>. In other words, we’re using predicates (of which we will say more later).</a:t>
            </a:r>
          </a:p>
        </p:txBody>
      </p:sp>
      <p:sp>
        <p:nvSpPr>
          <p:cNvPr id="4" name="Slide Number Placeholder 3"/>
          <p:cNvSpPr>
            <a:spLocks noGrp="1"/>
          </p:cNvSpPr>
          <p:nvPr>
            <p:ph type="sldNum" sz="quarter" idx="5"/>
          </p:nvPr>
        </p:nvSpPr>
        <p:spPr/>
        <p:txBody>
          <a:bodyPr/>
          <a:lstStyle/>
          <a:p>
            <a:fld id="{5F8A5984-73E7-4CE1-BC3F-A8FB1EA825D1}" type="slidenum">
              <a:rPr lang="en-US" smtClean="0"/>
              <a:pPr/>
              <a:t>51</a:t>
            </a:fld>
            <a:endParaRPr lang="en-US"/>
          </a:p>
        </p:txBody>
      </p:sp>
    </p:spTree>
    <p:extLst>
      <p:ext uri="{BB962C8B-B14F-4D97-AF65-F5344CB8AC3E}">
        <p14:creationId xmlns:p14="http://schemas.microsoft.com/office/powerpoint/2010/main" val="2816080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says </a:t>
            </a:r>
            <a:r>
              <a:rPr lang="en-US" i="1" dirty="0"/>
              <a:t>if s</a:t>
            </a:r>
            <a:r>
              <a:rPr lang="en-US" i="1" baseline="-25000" dirty="0"/>
              <a:t>1</a:t>
            </a:r>
            <a:r>
              <a:rPr lang="en-US" i="1" dirty="0"/>
              <a:t> is interpreted as a noun phrase </a:t>
            </a:r>
            <a:r>
              <a:rPr lang="en-US" dirty="0"/>
              <a:t>… But notice that we can add another implication </a:t>
            </a:r>
            <a:r>
              <a:rPr lang="en-US" i="1" dirty="0"/>
              <a:t>if s</a:t>
            </a:r>
            <a:r>
              <a:rPr lang="en-US" i="1" baseline="-25000" dirty="0"/>
              <a:t>1</a:t>
            </a:r>
            <a:r>
              <a:rPr lang="en-US" i="1" dirty="0"/>
              <a:t> is interpreted as &lt;something else</a:t>
            </a:r>
            <a:r>
              <a:rPr lang="en-US" i="0" dirty="0"/>
              <a:t>&gt;, and thus build alternative ways to process NL.</a:t>
            </a:r>
          </a:p>
        </p:txBody>
      </p:sp>
      <p:sp>
        <p:nvSpPr>
          <p:cNvPr id="4" name="Slide Number Placeholder 3"/>
          <p:cNvSpPr>
            <a:spLocks noGrp="1"/>
          </p:cNvSpPr>
          <p:nvPr>
            <p:ph type="sldNum" sz="quarter" idx="5"/>
          </p:nvPr>
        </p:nvSpPr>
        <p:spPr/>
        <p:txBody>
          <a:bodyPr/>
          <a:lstStyle/>
          <a:p>
            <a:fld id="{5F8A5984-73E7-4CE1-BC3F-A8FB1EA825D1}" type="slidenum">
              <a:rPr lang="en-US" smtClean="0"/>
              <a:pPr/>
              <a:t>52</a:t>
            </a:fld>
            <a:endParaRPr lang="en-US"/>
          </a:p>
        </p:txBody>
      </p:sp>
    </p:spTree>
    <p:extLst>
      <p:ext uri="{BB962C8B-B14F-4D97-AF65-F5344CB8AC3E}">
        <p14:creationId xmlns:p14="http://schemas.microsoft.com/office/powerpoint/2010/main" val="4086581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preconceived limit to the content size of a speech act.</a:t>
            </a:r>
          </a:p>
        </p:txBody>
      </p:sp>
      <p:sp>
        <p:nvSpPr>
          <p:cNvPr id="4" name="Slide Number Placeholder 3"/>
          <p:cNvSpPr>
            <a:spLocks noGrp="1"/>
          </p:cNvSpPr>
          <p:nvPr>
            <p:ph type="sldNum" sz="quarter" idx="5"/>
          </p:nvPr>
        </p:nvSpPr>
        <p:spPr/>
        <p:txBody>
          <a:bodyPr/>
          <a:lstStyle/>
          <a:p>
            <a:fld id="{5F8A5984-73E7-4CE1-BC3F-A8FB1EA825D1}" type="slidenum">
              <a:rPr lang="en-US" smtClean="0"/>
              <a:pPr/>
              <a:t>6</a:t>
            </a:fld>
            <a:endParaRPr lang="en-US"/>
          </a:p>
        </p:txBody>
      </p:sp>
    </p:spTree>
    <p:extLst>
      <p:ext uri="{BB962C8B-B14F-4D97-AF65-F5344CB8AC3E}">
        <p14:creationId xmlns:p14="http://schemas.microsoft.com/office/powerpoint/2010/main" val="11743581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to leverage automated logic processing, which been quite successful in recent years.</a:t>
            </a:r>
          </a:p>
        </p:txBody>
      </p:sp>
      <p:sp>
        <p:nvSpPr>
          <p:cNvPr id="4" name="Slide Number Placeholder 3"/>
          <p:cNvSpPr>
            <a:spLocks noGrp="1"/>
          </p:cNvSpPr>
          <p:nvPr>
            <p:ph type="sldNum" sz="quarter" idx="5"/>
          </p:nvPr>
        </p:nvSpPr>
        <p:spPr/>
        <p:txBody>
          <a:bodyPr/>
          <a:lstStyle/>
          <a:p>
            <a:fld id="{5F8A5984-73E7-4CE1-BC3F-A8FB1EA825D1}" type="slidenum">
              <a:rPr lang="en-US" smtClean="0"/>
              <a:pPr/>
              <a:t>53</a:t>
            </a:fld>
            <a:endParaRPr lang="en-US"/>
          </a:p>
        </p:txBody>
      </p:sp>
    </p:spTree>
    <p:extLst>
      <p:ext uri="{BB962C8B-B14F-4D97-AF65-F5344CB8AC3E}">
        <p14:creationId xmlns:p14="http://schemas.microsoft.com/office/powerpoint/2010/main" val="4094674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762832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ironic that after years of natural language analysis, a simpler but massive alternative has turned out to be remarkably successful: using machine learning and a corpus of utterances in various contexts.</a:t>
            </a:r>
          </a:p>
        </p:txBody>
      </p:sp>
      <p:sp>
        <p:nvSpPr>
          <p:cNvPr id="4" name="Slide Number Placeholder 3"/>
          <p:cNvSpPr>
            <a:spLocks noGrp="1"/>
          </p:cNvSpPr>
          <p:nvPr>
            <p:ph type="sldNum" sz="quarter" idx="5"/>
          </p:nvPr>
        </p:nvSpPr>
        <p:spPr/>
        <p:txBody>
          <a:bodyPr/>
          <a:lstStyle/>
          <a:p>
            <a:fld id="{5F8A5984-73E7-4CE1-BC3F-A8FB1EA825D1}" type="slidenum">
              <a:rPr lang="en-US" smtClean="0"/>
              <a:pPr/>
              <a:t>55</a:t>
            </a:fld>
            <a:endParaRPr lang="en-US"/>
          </a:p>
        </p:txBody>
      </p:sp>
    </p:spTree>
    <p:extLst>
      <p:ext uri="{BB962C8B-B14F-4D97-AF65-F5344CB8AC3E}">
        <p14:creationId xmlns:p14="http://schemas.microsoft.com/office/powerpoint/2010/main" val="37218778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p:spPr>
        <p:txBody>
          <a:bodyPr/>
          <a:lstStyle/>
          <a:p>
            <a:r>
              <a:rPr lang="en-US" altLang="en-US"/>
              <a:t>Neural nets are based on aspects of the brain. A Neural net consists of </a:t>
            </a:r>
            <a:r>
              <a:rPr lang="en-US" altLang="en-US" i="1"/>
              <a:t>neurons</a:t>
            </a:r>
            <a:r>
              <a:rPr lang="en-US" altLang="en-US"/>
              <a:t>—cells that take input from and provide output to other neurons. Importantly, a single neuron does not seem to encode knowledge as we understand it. Knowledge is encoded by the set of connections </a:t>
            </a:r>
            <a:r>
              <a:rPr lang="en-US" altLang="en-US" i="1"/>
              <a:t>between</a:t>
            </a:r>
            <a:r>
              <a:rPr lang="en-US" altLang="en-US"/>
              <a:t> neurons.</a:t>
            </a:r>
          </a:p>
        </p:txBody>
      </p:sp>
    </p:spTree>
    <p:extLst>
      <p:ext uri="{BB962C8B-B14F-4D97-AF65-F5344CB8AC3E}">
        <p14:creationId xmlns:p14="http://schemas.microsoft.com/office/powerpoint/2010/main" val="23294134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r>
              <a:rPr lang="en-US" altLang="en-US"/>
              <a:t>In software, we model each connection with a number (the </a:t>
            </a:r>
            <a:r>
              <a:rPr lang="en-US" altLang="en-US" i="1"/>
              <a:t>weight</a:t>
            </a:r>
            <a:r>
              <a:rPr lang="en-US" altLang="en-US"/>
              <a:t>) that reflects its relative strength.</a:t>
            </a:r>
          </a:p>
          <a:p>
            <a:endParaRPr lang="en-US" altLang="en-US"/>
          </a:p>
          <a:p>
            <a:r>
              <a:rPr lang="en-US" altLang="en-US"/>
              <a:t>Each neuron in a neural net takes as input the sum of a output of other neurons, weighted by the connection strength. It then applies a function (a </a:t>
            </a:r>
            <a:r>
              <a:rPr lang="en-US" altLang="en-US" i="1"/>
              <a:t>transfer</a:t>
            </a:r>
            <a:r>
              <a:rPr lang="en-US" altLang="en-US"/>
              <a:t> function) to this quantity. The output of this function becomes an input to other neurons (after weighting), or else it is the output to the whole neural net.</a:t>
            </a:r>
          </a:p>
        </p:txBody>
      </p:sp>
    </p:spTree>
    <p:extLst>
      <p:ext uri="{BB962C8B-B14F-4D97-AF65-F5344CB8AC3E}">
        <p14:creationId xmlns:p14="http://schemas.microsoft.com/office/powerpoint/2010/main" val="3904119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p:spPr>
        <p:txBody>
          <a:bodyPr/>
          <a:lstStyle/>
          <a:p>
            <a:r>
              <a:rPr lang="en-US" altLang="en-US"/>
              <a:t>This figure shows how a (simulated) neuron interacts with other neurons.</a:t>
            </a:r>
          </a:p>
          <a:p>
            <a:endParaRPr lang="en-US" altLang="en-US"/>
          </a:p>
          <a:p>
            <a:r>
              <a:rPr lang="en-US" altLang="en-US"/>
              <a:t>As with (what we know about) biological neural networks, learning consists mainly of modifying weights.</a:t>
            </a:r>
          </a:p>
        </p:txBody>
      </p:sp>
    </p:spTree>
    <p:extLst>
      <p:ext uri="{BB962C8B-B14F-4D97-AF65-F5344CB8AC3E}">
        <p14:creationId xmlns:p14="http://schemas.microsoft.com/office/powerpoint/2010/main" val="15352507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success, for example, has been </a:t>
            </a:r>
            <a:r>
              <a:rPr lang="en-US" i="1" dirty="0"/>
              <a:t>Google Translate</a:t>
            </a:r>
            <a:r>
              <a:rPr lang="en-US" dirty="0"/>
              <a:t>. This was a natural first target because there is a large corpus of input output data.</a:t>
            </a:r>
          </a:p>
        </p:txBody>
      </p:sp>
      <p:sp>
        <p:nvSpPr>
          <p:cNvPr id="4" name="Slide Number Placeholder 3"/>
          <p:cNvSpPr>
            <a:spLocks noGrp="1"/>
          </p:cNvSpPr>
          <p:nvPr>
            <p:ph type="sldNum" sz="quarter" idx="5"/>
          </p:nvPr>
        </p:nvSpPr>
        <p:spPr/>
        <p:txBody>
          <a:bodyPr/>
          <a:lstStyle/>
          <a:p>
            <a:fld id="{5F8A5984-73E7-4CE1-BC3F-A8FB1EA825D1}" type="slidenum">
              <a:rPr lang="en-US" smtClean="0"/>
              <a:pPr/>
              <a:t>59</a:t>
            </a:fld>
            <a:endParaRPr lang="en-US"/>
          </a:p>
        </p:txBody>
      </p:sp>
    </p:spTree>
    <p:extLst>
      <p:ext uri="{BB962C8B-B14F-4D97-AF65-F5344CB8AC3E}">
        <p14:creationId xmlns:p14="http://schemas.microsoft.com/office/powerpoint/2010/main" val="41552005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paper describes the use of fixed length vectors.</a:t>
            </a:r>
          </a:p>
        </p:txBody>
      </p:sp>
      <p:sp>
        <p:nvSpPr>
          <p:cNvPr id="4" name="Slide Number Placeholder 3"/>
          <p:cNvSpPr>
            <a:spLocks noGrp="1"/>
          </p:cNvSpPr>
          <p:nvPr>
            <p:ph type="sldNum" sz="quarter" idx="5"/>
          </p:nvPr>
        </p:nvSpPr>
        <p:spPr/>
        <p:txBody>
          <a:bodyPr/>
          <a:lstStyle/>
          <a:p>
            <a:fld id="{5F8A5984-73E7-4CE1-BC3F-A8FB1EA825D1}" type="slidenum">
              <a:rPr lang="en-US" smtClean="0"/>
              <a:pPr/>
              <a:t>60</a:t>
            </a:fld>
            <a:endParaRPr lang="en-US"/>
          </a:p>
        </p:txBody>
      </p:sp>
    </p:spTree>
    <p:extLst>
      <p:ext uri="{BB962C8B-B14F-4D97-AF65-F5344CB8AC3E}">
        <p14:creationId xmlns:p14="http://schemas.microsoft.com/office/powerpoint/2010/main" val="42393818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nets deal with numbers (within vectors) so the first order of business is to convert words into numerical code.</a:t>
            </a:r>
          </a:p>
        </p:txBody>
      </p:sp>
      <p:sp>
        <p:nvSpPr>
          <p:cNvPr id="4" name="Slide Number Placeholder 3"/>
          <p:cNvSpPr>
            <a:spLocks noGrp="1"/>
          </p:cNvSpPr>
          <p:nvPr>
            <p:ph type="sldNum" sz="quarter" idx="5"/>
          </p:nvPr>
        </p:nvSpPr>
        <p:spPr/>
        <p:txBody>
          <a:bodyPr/>
          <a:lstStyle/>
          <a:p>
            <a:fld id="{5F8A5984-73E7-4CE1-BC3F-A8FB1EA825D1}" type="slidenum">
              <a:rPr lang="en-US" smtClean="0"/>
              <a:pPr/>
              <a:t>62</a:t>
            </a:fld>
            <a:endParaRPr lang="en-US"/>
          </a:p>
        </p:txBody>
      </p:sp>
    </p:spTree>
    <p:extLst>
      <p:ext uri="{BB962C8B-B14F-4D97-AF65-F5344CB8AC3E}">
        <p14:creationId xmlns:p14="http://schemas.microsoft.com/office/powerpoint/2010/main" val="26161530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Nets typically have multiple levels. The example shown has 7 hidden (neither input nor output) layers. It shows the type of activation at each level.</a:t>
            </a:r>
          </a:p>
        </p:txBody>
      </p:sp>
      <p:sp>
        <p:nvSpPr>
          <p:cNvPr id="4" name="Slide Number Placeholder 3"/>
          <p:cNvSpPr>
            <a:spLocks noGrp="1"/>
          </p:cNvSpPr>
          <p:nvPr>
            <p:ph type="sldNum" sz="quarter" idx="5"/>
          </p:nvPr>
        </p:nvSpPr>
        <p:spPr/>
        <p:txBody>
          <a:bodyPr/>
          <a:lstStyle/>
          <a:p>
            <a:fld id="{5F8A5984-73E7-4CE1-BC3F-A8FB1EA825D1}" type="slidenum">
              <a:rPr lang="en-US" smtClean="0"/>
              <a:pPr/>
              <a:t>63</a:t>
            </a:fld>
            <a:endParaRPr lang="en-US"/>
          </a:p>
        </p:txBody>
      </p:sp>
    </p:spTree>
    <p:extLst>
      <p:ext uri="{BB962C8B-B14F-4D97-AF65-F5344CB8AC3E}">
        <p14:creationId xmlns:p14="http://schemas.microsoft.com/office/powerpoint/2010/main" val="2576893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kinds of speech acts as shown in the figure. And although they all contain words, they are very different.</a:t>
            </a:r>
          </a:p>
        </p:txBody>
      </p:sp>
      <p:sp>
        <p:nvSpPr>
          <p:cNvPr id="4" name="Slide Number Placeholder 3"/>
          <p:cNvSpPr>
            <a:spLocks noGrp="1"/>
          </p:cNvSpPr>
          <p:nvPr>
            <p:ph type="sldNum" sz="quarter" idx="5"/>
          </p:nvPr>
        </p:nvSpPr>
        <p:spPr/>
        <p:txBody>
          <a:bodyPr/>
          <a:lstStyle/>
          <a:p>
            <a:fld id="{5F8A5984-73E7-4CE1-BC3F-A8FB1EA825D1}" type="slidenum">
              <a:rPr lang="en-US" smtClean="0"/>
              <a:pPr/>
              <a:t>7</a:t>
            </a:fld>
            <a:endParaRPr lang="en-US"/>
          </a:p>
        </p:txBody>
      </p:sp>
    </p:spTree>
    <p:extLst>
      <p:ext uri="{BB962C8B-B14F-4D97-AF65-F5344CB8AC3E}">
        <p14:creationId xmlns:p14="http://schemas.microsoft.com/office/powerpoint/2010/main" val="9457870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breakthrough occurred when Google Translate was used on a passage from language A to language B and the result back to language A. Even for a nontrivial passage, the two versions were surprisingly comparable. An example is shown in the figures.</a:t>
            </a:r>
          </a:p>
        </p:txBody>
      </p:sp>
      <p:sp>
        <p:nvSpPr>
          <p:cNvPr id="4" name="Slide Number Placeholder 3"/>
          <p:cNvSpPr>
            <a:spLocks noGrp="1"/>
          </p:cNvSpPr>
          <p:nvPr>
            <p:ph type="sldNum" sz="quarter" idx="5"/>
          </p:nvPr>
        </p:nvSpPr>
        <p:spPr/>
        <p:txBody>
          <a:bodyPr/>
          <a:lstStyle/>
          <a:p>
            <a:fld id="{5F8A5984-73E7-4CE1-BC3F-A8FB1EA825D1}" type="slidenum">
              <a:rPr lang="en-US" smtClean="0"/>
              <a:pPr/>
              <a:t>64</a:t>
            </a:fld>
            <a:endParaRPr lang="en-US"/>
          </a:p>
        </p:txBody>
      </p:sp>
    </p:spTree>
    <p:extLst>
      <p:ext uri="{BB962C8B-B14F-4D97-AF65-F5344CB8AC3E}">
        <p14:creationId xmlns:p14="http://schemas.microsoft.com/office/powerpoint/2010/main" val="38914735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natural language has become a major application area of AI in the real world. Although grammars continue to have a role, API’s have become prevalent, and the neural net approach, leveraging existing text, is the </a:t>
            </a:r>
            <a:r>
              <a:rPr lang="en-US"/>
              <a:t>dominating approach.</a:t>
            </a:r>
            <a:endParaRPr lang="en-US" dirty="0"/>
          </a:p>
        </p:txBody>
      </p:sp>
      <p:sp>
        <p:nvSpPr>
          <p:cNvPr id="4" name="Slide Number Placeholder 3"/>
          <p:cNvSpPr>
            <a:spLocks noGrp="1"/>
          </p:cNvSpPr>
          <p:nvPr>
            <p:ph type="sldNum" sz="quarter" idx="5"/>
          </p:nvPr>
        </p:nvSpPr>
        <p:spPr/>
        <p:txBody>
          <a:bodyPr/>
          <a:lstStyle/>
          <a:p>
            <a:fld id="{5F8A5984-73E7-4CE1-BC3F-A8FB1EA825D1}" type="slidenum">
              <a:rPr lang="en-US" smtClean="0"/>
              <a:pPr/>
              <a:t>67</a:t>
            </a:fld>
            <a:endParaRPr lang="en-US"/>
          </a:p>
        </p:txBody>
      </p:sp>
    </p:spTree>
    <p:extLst>
      <p:ext uri="{BB962C8B-B14F-4D97-AF65-F5344CB8AC3E}">
        <p14:creationId xmlns:p14="http://schemas.microsoft.com/office/powerpoint/2010/main" val="874023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kinds of speech acts as shown in the figure. And although they all contain words, they are very different.</a:t>
            </a:r>
          </a:p>
        </p:txBody>
      </p:sp>
      <p:sp>
        <p:nvSpPr>
          <p:cNvPr id="4" name="Slide Number Placeholder 3"/>
          <p:cNvSpPr>
            <a:spLocks noGrp="1"/>
          </p:cNvSpPr>
          <p:nvPr>
            <p:ph type="sldNum" sz="quarter" idx="5"/>
          </p:nvPr>
        </p:nvSpPr>
        <p:spPr/>
        <p:txBody>
          <a:bodyPr/>
          <a:lstStyle/>
          <a:p>
            <a:fld id="{5F8A5984-73E7-4CE1-BC3F-A8FB1EA825D1}" type="slidenum">
              <a:rPr lang="en-US" smtClean="0"/>
              <a:pPr/>
              <a:t>8</a:t>
            </a:fld>
            <a:endParaRPr lang="en-US"/>
          </a:p>
        </p:txBody>
      </p:sp>
    </p:spTree>
    <p:extLst>
      <p:ext uri="{BB962C8B-B14F-4D97-AF65-F5344CB8AC3E}">
        <p14:creationId xmlns:p14="http://schemas.microsoft.com/office/powerpoint/2010/main" val="2900920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speech act exists in some context—the same speech act can mean something entirely different in a different context. A sequence of words obeys syntactic conventions like programming languages: in other words, it must have a recognized format. At the same time, it must convey meaning—it’s semantics.</a:t>
            </a:r>
          </a:p>
        </p:txBody>
      </p:sp>
      <p:sp>
        <p:nvSpPr>
          <p:cNvPr id="4" name="Slide Number Placeholder 3"/>
          <p:cNvSpPr>
            <a:spLocks noGrp="1"/>
          </p:cNvSpPr>
          <p:nvPr>
            <p:ph type="sldNum" sz="quarter" idx="5"/>
          </p:nvPr>
        </p:nvSpPr>
        <p:spPr/>
        <p:txBody>
          <a:bodyPr/>
          <a:lstStyle/>
          <a:p>
            <a:fld id="{5F8A5984-73E7-4CE1-BC3F-A8FB1EA825D1}" type="slidenum">
              <a:rPr lang="en-US" smtClean="0"/>
              <a:pPr/>
              <a:t>9</a:t>
            </a:fld>
            <a:endParaRPr lang="en-US"/>
          </a:p>
        </p:txBody>
      </p:sp>
    </p:spTree>
    <p:extLst>
      <p:ext uri="{BB962C8B-B14F-4D97-AF65-F5344CB8AC3E}">
        <p14:creationId xmlns:p14="http://schemas.microsoft.com/office/powerpoint/2010/main" val="3413867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context, semantics, and syntax, the better we understand the goals, knowledge, and reasoning of the hearer and of the speaker, the better we can interpret and process an utterance.</a:t>
            </a:r>
          </a:p>
        </p:txBody>
      </p:sp>
      <p:sp>
        <p:nvSpPr>
          <p:cNvPr id="4" name="Slide Number Placeholder 3"/>
          <p:cNvSpPr>
            <a:spLocks noGrp="1"/>
          </p:cNvSpPr>
          <p:nvPr>
            <p:ph type="sldNum" sz="quarter" idx="5"/>
          </p:nvPr>
        </p:nvSpPr>
        <p:spPr/>
        <p:txBody>
          <a:bodyPr/>
          <a:lstStyle/>
          <a:p>
            <a:fld id="{5F8A5984-73E7-4CE1-BC3F-A8FB1EA825D1}" type="slidenum">
              <a:rPr lang="en-US" smtClean="0"/>
              <a:pPr/>
              <a:t>10</a:t>
            </a:fld>
            <a:endParaRPr lang="en-US"/>
          </a:p>
        </p:txBody>
      </p:sp>
    </p:spTree>
    <p:extLst>
      <p:ext uri="{BB962C8B-B14F-4D97-AF65-F5344CB8AC3E}">
        <p14:creationId xmlns:p14="http://schemas.microsoft.com/office/powerpoint/2010/main" val="22899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the roles of the speaker (S) and the hearer (H).</a:t>
            </a:r>
          </a:p>
        </p:txBody>
      </p:sp>
      <p:sp>
        <p:nvSpPr>
          <p:cNvPr id="4" name="Slide Number Placeholder 3"/>
          <p:cNvSpPr>
            <a:spLocks noGrp="1"/>
          </p:cNvSpPr>
          <p:nvPr>
            <p:ph type="sldNum" sz="quarter" idx="5"/>
          </p:nvPr>
        </p:nvSpPr>
        <p:spPr/>
        <p:txBody>
          <a:bodyPr/>
          <a:lstStyle/>
          <a:p>
            <a:fld id="{5F8A5984-73E7-4CE1-BC3F-A8FB1EA825D1}" type="slidenum">
              <a:rPr lang="en-US" smtClean="0"/>
              <a:pPr/>
              <a:t>14</a:t>
            </a:fld>
            <a:endParaRPr lang="en-US"/>
          </a:p>
        </p:txBody>
      </p:sp>
    </p:spTree>
    <p:extLst>
      <p:ext uri="{BB962C8B-B14F-4D97-AF65-F5344CB8AC3E}">
        <p14:creationId xmlns:p14="http://schemas.microsoft.com/office/powerpoint/2010/main" val="2920212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8FEB582-C705-413D-85A9-C298FC12F774}" type="datetime1">
              <a:rPr lang="en-US" smtClean="0"/>
              <a:pPr/>
              <a:t>10/13/2021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80B46D-B9DD-41B9-B492-4B33C237F33B}" type="datetime1">
              <a:rPr lang="en-US" smtClean="0"/>
              <a:pPr/>
              <a:t>10/13/2021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56EF262-ED9D-48FD-9187-942CCFF14519}" type="datetime1">
              <a:rPr lang="en-US" smtClean="0"/>
              <a:pPr/>
              <a:t>10/13/2021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9518B4B-B374-4E2C-B3D5-E034F63BD579}" type="datetime1">
              <a:rPr lang="en-US" smtClean="0"/>
              <a:pPr/>
              <a:t>10/13/2021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94FD771-7142-4E5A-941B-3438891F5F26}" type="datetime1">
              <a:rPr lang="en-US" smtClean="0"/>
              <a:pPr/>
              <a:t>10/13/2021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CA66AFE-71F7-4639-A630-FBD47AA7931C}" type="datetime1">
              <a:rPr lang="en-US" smtClean="0"/>
              <a:pPr/>
              <a:t>10/13/2021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EEED48D-D1EE-4D50-8CB0-2FC5A486631F}" type="datetime1">
              <a:rPr lang="en-US" smtClean="0"/>
              <a:pPr/>
              <a:t>10/13/2021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0D6992-78D6-4C35-BEA4-DF6706B21221}" type="datetime1">
              <a:rPr lang="en-US" smtClean="0"/>
              <a:pPr/>
              <a:t>10/13/2021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4926138-4A91-4386-8359-32EE0CB4FE69}" type="datetime1">
              <a:rPr lang="en-US" smtClean="0"/>
              <a:pPr/>
              <a:t>10/13/2021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19200"/>
            <a:ext cx="8229600" cy="5029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lIns="91440" tIns="45720" rIns="91440" bIns="45720" rtlCol="0" anchor="ctr"/>
          <a:lstStyle>
            <a:lvl1pPr algn="r">
              <a:defRPr sz="1200">
                <a:solidFill>
                  <a:schemeClr val="tx1">
                    <a:tint val="75000"/>
                  </a:schemeClr>
                </a:solidFill>
                <a:latin typeface="Arial Narrow" pitchFamily="34" charset="0"/>
              </a:defRPr>
            </a:lvl1pPr>
          </a:lstStyle>
          <a:p>
            <a:fld id="{CEF8ADD8-F654-435D-BF88-36F59A1782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u="sng" kern="1200">
          <a:solidFill>
            <a:schemeClr val="accent1">
              <a:lumMod val="75000"/>
            </a:schemeClr>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hyperlink" Target="https://cloud.google.com/natural-language/"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openie.allenai.org/"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hyperlink" Target="https://www.textrazor.com/"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hyperlink" Target="http://text-processing.com/demo/"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jair.org/index.php/jair/article/view/11030/26198" TargetMode="External"/><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en.m.wikipedia.org/wiki/Neural_machine_translation#cite_note-layers-1" TargetMode="External"/><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a:t>
            </a:r>
          </a:p>
        </p:txBody>
      </p:sp>
      <p:sp>
        <p:nvSpPr>
          <p:cNvPr id="5" name="Slide Number Placeholder 4"/>
          <p:cNvSpPr>
            <a:spLocks noGrp="1"/>
          </p:cNvSpPr>
          <p:nvPr>
            <p:ph type="sldNum" sz="quarter" idx="4294967295"/>
          </p:nvPr>
        </p:nvSpPr>
        <p:spPr>
          <a:xfrm>
            <a:off x="6553200" y="6477000"/>
            <a:ext cx="2133600" cy="244475"/>
          </a:xfrm>
        </p:spPr>
        <p:txBody>
          <a:bodyPr/>
          <a:lstStyle/>
          <a:p>
            <a:fld id="{CEF8ADD8-F654-435D-BF88-36F59A17820E}" type="slidenum">
              <a:rPr lang="en-US" smtClean="0"/>
              <a:pPr/>
              <a:t>1</a:t>
            </a:fld>
            <a:endParaRPr lang="en-US"/>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749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Requires knowledge of …</a:t>
            </a:r>
          </a:p>
        </p:txBody>
      </p:sp>
      <p:sp>
        <p:nvSpPr>
          <p:cNvPr id="5" name="TextBox 4"/>
          <p:cNvSpPr txBox="1"/>
          <p:nvPr/>
        </p:nvSpPr>
        <p:spPr>
          <a:xfrm>
            <a:off x="1862137" y="2057400"/>
            <a:ext cx="5419725" cy="3539430"/>
          </a:xfrm>
          <a:prstGeom prst="rect">
            <a:avLst/>
          </a:prstGeom>
          <a:noFill/>
        </p:spPr>
        <p:txBody>
          <a:bodyPr wrap="square" rtlCol="0">
            <a:spAutoFit/>
          </a:bodyPr>
          <a:lstStyle/>
          <a:p>
            <a:pPr marL="514350" indent="-514350">
              <a:buFont typeface="+mj-lt"/>
              <a:buAutoNum type="arabicPeriod"/>
            </a:pPr>
            <a:r>
              <a:rPr lang="en-US" sz="2800" dirty="0">
                <a:latin typeface="Arial Narrow" panose="020B0606020202030204" pitchFamily="34" charset="0"/>
              </a:rPr>
              <a:t>Situation </a:t>
            </a:r>
          </a:p>
          <a:p>
            <a:pPr marL="514350" indent="-514350">
              <a:buFont typeface="+mj-lt"/>
              <a:buAutoNum type="arabicPeriod"/>
            </a:pPr>
            <a:endParaRPr lang="en-US" sz="2800" dirty="0">
              <a:latin typeface="Arial Narrow" panose="020B0606020202030204" pitchFamily="34" charset="0"/>
            </a:endParaRPr>
          </a:p>
          <a:p>
            <a:pPr marL="514350" indent="-514350">
              <a:buFont typeface="+mj-lt"/>
              <a:buAutoNum type="arabicPeriod"/>
            </a:pPr>
            <a:r>
              <a:rPr lang="en-US" sz="2800" dirty="0">
                <a:latin typeface="Arial Narrow" panose="020B0606020202030204" pitchFamily="34" charset="0"/>
              </a:rPr>
              <a:t>Semantic and syntactic conventions </a:t>
            </a:r>
          </a:p>
          <a:p>
            <a:pPr marL="514350" indent="-514350">
              <a:buFont typeface="+mj-lt"/>
              <a:buAutoNum type="arabicPeriod"/>
            </a:pPr>
            <a:endParaRPr lang="en-US" sz="2800" dirty="0">
              <a:latin typeface="Arial Narrow" panose="020B0606020202030204" pitchFamily="34" charset="0"/>
            </a:endParaRPr>
          </a:p>
          <a:p>
            <a:pPr marL="514350" indent="-514350">
              <a:buFont typeface="+mj-lt"/>
              <a:buAutoNum type="arabicPeriod"/>
            </a:pPr>
            <a:r>
              <a:rPr lang="en-US" sz="2800" dirty="0">
                <a:latin typeface="Arial Narrow" panose="020B0606020202030204" pitchFamily="34" charset="0"/>
              </a:rPr>
              <a:t>Speaker’s (hearer’s?) …</a:t>
            </a:r>
          </a:p>
          <a:p>
            <a:pPr marL="971550" lvl="1" indent="-514350">
              <a:buFont typeface="+mj-lt"/>
              <a:buAutoNum type="arabicPeriod"/>
            </a:pPr>
            <a:r>
              <a:rPr lang="en-US" sz="2800" dirty="0">
                <a:latin typeface="Arial Narrow" panose="020B0606020202030204" pitchFamily="34" charset="0"/>
              </a:rPr>
              <a:t>goals, </a:t>
            </a:r>
          </a:p>
          <a:p>
            <a:pPr marL="971550" lvl="1" indent="-514350">
              <a:buFont typeface="+mj-lt"/>
              <a:buAutoNum type="arabicPeriod"/>
            </a:pPr>
            <a:r>
              <a:rPr lang="en-US" sz="2800" dirty="0">
                <a:latin typeface="Arial Narrow" panose="020B0606020202030204" pitchFamily="34" charset="0"/>
              </a:rPr>
              <a:t>knowledge base, and </a:t>
            </a:r>
          </a:p>
          <a:p>
            <a:pPr marL="971550" lvl="1" indent="-514350">
              <a:buFont typeface="+mj-lt"/>
              <a:buAutoNum type="arabicPeriod"/>
            </a:pPr>
            <a:r>
              <a:rPr lang="en-US" sz="2800" dirty="0">
                <a:latin typeface="Arial Narrow" panose="020B0606020202030204" pitchFamily="34" charset="0"/>
              </a:rPr>
              <a:t>rationality</a:t>
            </a:r>
          </a:p>
        </p:txBody>
      </p:sp>
      <p:sp>
        <p:nvSpPr>
          <p:cNvPr id="7" name="Rectangle 6"/>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Tree>
    <p:extLst>
      <p:ext uri="{BB962C8B-B14F-4D97-AF65-F5344CB8AC3E}">
        <p14:creationId xmlns:p14="http://schemas.microsoft.com/office/powerpoint/2010/main" val="121340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Stages of Informing: </a:t>
            </a:r>
            <a:r>
              <a:rPr lang="en-US" i="1" dirty="0"/>
              <a:t>Speaker</a:t>
            </a:r>
          </a:p>
        </p:txBody>
      </p:sp>
      <p:pic>
        <p:nvPicPr>
          <p:cNvPr id="2" name="Picture 1"/>
          <p:cNvPicPr>
            <a:picLocks noChangeAspect="1"/>
          </p:cNvPicPr>
          <p:nvPr/>
        </p:nvPicPr>
        <p:blipFill rotWithShape="1">
          <a:blip r:embed="rId2"/>
          <a:srcRect b="87240"/>
          <a:stretch/>
        </p:blipFill>
        <p:spPr>
          <a:xfrm>
            <a:off x="473868" y="1600200"/>
            <a:ext cx="8196263" cy="457200"/>
          </a:xfrm>
          <a:prstGeom prst="rect">
            <a:avLst/>
          </a:prstGeom>
        </p:spPr>
      </p:pic>
      <p:sp>
        <p:nvSpPr>
          <p:cNvPr id="5" name="Rectangle 4"/>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cxnSp>
        <p:nvCxnSpPr>
          <p:cNvPr id="6" name="Straight Connector 5"/>
          <p:cNvCxnSpPr/>
          <p:nvPr/>
        </p:nvCxnSpPr>
        <p:spPr>
          <a:xfrm>
            <a:off x="3391292" y="2057400"/>
            <a:ext cx="1780881" cy="0"/>
          </a:xfrm>
          <a:prstGeom prst="line">
            <a:avLst/>
          </a:prstGeom>
          <a:ln w="53975">
            <a:solidFill>
              <a:srgbClr val="BC6D4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603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Stages of Informing: </a:t>
            </a:r>
            <a:r>
              <a:rPr lang="en-US" i="1" dirty="0"/>
              <a:t>Speaker</a:t>
            </a:r>
          </a:p>
        </p:txBody>
      </p:sp>
      <p:pic>
        <p:nvPicPr>
          <p:cNvPr id="2" name="Picture 1"/>
          <p:cNvPicPr>
            <a:picLocks noChangeAspect="1"/>
          </p:cNvPicPr>
          <p:nvPr/>
        </p:nvPicPr>
        <p:blipFill rotWithShape="1">
          <a:blip r:embed="rId2"/>
          <a:srcRect b="76607"/>
          <a:stretch/>
        </p:blipFill>
        <p:spPr>
          <a:xfrm>
            <a:off x="473868" y="1600200"/>
            <a:ext cx="8196263" cy="838200"/>
          </a:xfrm>
          <a:prstGeom prst="rect">
            <a:avLst/>
          </a:prstGeom>
        </p:spPr>
      </p:pic>
      <p:sp>
        <p:nvSpPr>
          <p:cNvPr id="5" name="Rectangle 4"/>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cxnSp>
        <p:nvCxnSpPr>
          <p:cNvPr id="6" name="Straight Connector 5"/>
          <p:cNvCxnSpPr/>
          <p:nvPr/>
        </p:nvCxnSpPr>
        <p:spPr>
          <a:xfrm>
            <a:off x="3391292" y="2057400"/>
            <a:ext cx="1780881" cy="0"/>
          </a:xfrm>
          <a:prstGeom prst="line">
            <a:avLst/>
          </a:prstGeom>
          <a:ln w="53975">
            <a:solidFill>
              <a:srgbClr val="BC6D4A"/>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91292" y="2438400"/>
            <a:ext cx="714081" cy="0"/>
          </a:xfrm>
          <a:prstGeom prst="line">
            <a:avLst/>
          </a:prstGeom>
          <a:ln w="53975">
            <a:solidFill>
              <a:srgbClr val="BC6D4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43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Stages of Informing: </a:t>
            </a:r>
            <a:r>
              <a:rPr lang="en-US" i="1" dirty="0"/>
              <a:t>Speaker</a:t>
            </a:r>
          </a:p>
        </p:txBody>
      </p:sp>
      <p:pic>
        <p:nvPicPr>
          <p:cNvPr id="2" name="Picture 1"/>
          <p:cNvPicPr>
            <a:picLocks noChangeAspect="1"/>
          </p:cNvPicPr>
          <p:nvPr/>
        </p:nvPicPr>
        <p:blipFill rotWithShape="1">
          <a:blip r:embed="rId2"/>
          <a:srcRect b="61720"/>
          <a:stretch/>
        </p:blipFill>
        <p:spPr>
          <a:xfrm>
            <a:off x="473868" y="1905000"/>
            <a:ext cx="8196263" cy="1371600"/>
          </a:xfrm>
          <a:prstGeom prst="rect">
            <a:avLst/>
          </a:prstGeom>
        </p:spPr>
      </p:pic>
      <p:sp>
        <p:nvSpPr>
          <p:cNvPr id="5" name="Rectangle 4"/>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cxnSp>
        <p:nvCxnSpPr>
          <p:cNvPr id="6" name="Straight Connector 5"/>
          <p:cNvCxnSpPr/>
          <p:nvPr/>
        </p:nvCxnSpPr>
        <p:spPr>
          <a:xfrm>
            <a:off x="3391292" y="2057400"/>
            <a:ext cx="1780881" cy="0"/>
          </a:xfrm>
          <a:prstGeom prst="line">
            <a:avLst/>
          </a:prstGeom>
          <a:ln w="53975">
            <a:solidFill>
              <a:srgbClr val="BC6D4A"/>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91292" y="2438400"/>
            <a:ext cx="714081" cy="0"/>
          </a:xfrm>
          <a:prstGeom prst="line">
            <a:avLst/>
          </a:prstGeom>
          <a:ln w="53975">
            <a:solidFill>
              <a:srgbClr val="BC6D4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91292" y="2819400"/>
            <a:ext cx="714081" cy="0"/>
          </a:xfrm>
          <a:prstGeom prst="line">
            <a:avLst/>
          </a:prstGeom>
          <a:ln w="53975">
            <a:solidFill>
              <a:srgbClr val="BC6D4A"/>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23EA173-31F0-47D8-8CD5-697EF1ED2957}"/>
              </a:ext>
            </a:extLst>
          </p:cNvPr>
          <p:cNvCxnSpPr/>
          <p:nvPr/>
        </p:nvCxnSpPr>
        <p:spPr>
          <a:xfrm>
            <a:off x="457200" y="1905000"/>
            <a:ext cx="0" cy="1371600"/>
          </a:xfrm>
          <a:prstGeom prst="line">
            <a:avLst/>
          </a:prstGeom>
          <a:ln w="476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291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Stages of Informing: </a:t>
            </a:r>
            <a:r>
              <a:rPr lang="en-US" i="1" dirty="0"/>
              <a:t>Hearer</a:t>
            </a:r>
          </a:p>
        </p:txBody>
      </p:sp>
      <p:pic>
        <p:nvPicPr>
          <p:cNvPr id="2" name="Picture 1"/>
          <p:cNvPicPr>
            <a:picLocks noChangeAspect="1"/>
          </p:cNvPicPr>
          <p:nvPr/>
        </p:nvPicPr>
        <p:blipFill rotWithShape="1">
          <a:blip r:embed="rId3"/>
          <a:srcRect b="12805"/>
          <a:stretch/>
        </p:blipFill>
        <p:spPr>
          <a:xfrm>
            <a:off x="473868" y="1905000"/>
            <a:ext cx="8196263" cy="3124200"/>
          </a:xfrm>
          <a:prstGeom prst="rect">
            <a:avLst/>
          </a:prstGeom>
        </p:spPr>
      </p:pic>
      <p:sp>
        <p:nvSpPr>
          <p:cNvPr id="5" name="Rectangle 4"/>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cxnSp>
        <p:nvCxnSpPr>
          <p:cNvPr id="6" name="Straight Connector 5">
            <a:extLst>
              <a:ext uri="{FF2B5EF4-FFF2-40B4-BE49-F238E27FC236}">
                <a16:creationId xmlns:a16="http://schemas.microsoft.com/office/drawing/2014/main" id="{0B644EAF-C487-4CB1-907C-7A6A16A26485}"/>
              </a:ext>
            </a:extLst>
          </p:cNvPr>
          <p:cNvCxnSpPr/>
          <p:nvPr/>
        </p:nvCxnSpPr>
        <p:spPr>
          <a:xfrm>
            <a:off x="457200" y="3581400"/>
            <a:ext cx="0" cy="1371600"/>
          </a:xfrm>
          <a:prstGeom prst="line">
            <a:avLst/>
          </a:prstGeom>
          <a:ln w="476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5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Relations Are Expressed in English</a:t>
            </a:r>
          </a:p>
        </p:txBody>
      </p:sp>
      <p:sp>
        <p:nvSpPr>
          <p:cNvPr id="3" name="Slide Number Placeholder 2"/>
          <p:cNvSpPr>
            <a:spLocks noGrp="1"/>
          </p:cNvSpPr>
          <p:nvPr>
            <p:ph type="sldNum" sz="quarter" idx="12"/>
          </p:nvPr>
        </p:nvSpPr>
        <p:spPr/>
        <p:txBody>
          <a:bodyPr/>
          <a:lstStyle/>
          <a:p>
            <a:fld id="{CEF8ADD8-F654-435D-BF88-36F59A17820E}" type="slidenum">
              <a:rPr lang="en-US" smtClean="0"/>
              <a:pPr/>
              <a:t>15</a:t>
            </a:fld>
            <a:endParaRPr lang="en-US"/>
          </a:p>
        </p:txBody>
      </p:sp>
      <p:pic>
        <p:nvPicPr>
          <p:cNvPr id="4" name="Picture 3"/>
          <p:cNvPicPr>
            <a:picLocks noChangeAspect="1"/>
          </p:cNvPicPr>
          <p:nvPr/>
        </p:nvPicPr>
        <p:blipFill rotWithShape="1">
          <a:blip r:embed="rId3"/>
          <a:srcRect b="68182"/>
          <a:stretch/>
        </p:blipFill>
        <p:spPr>
          <a:xfrm>
            <a:off x="457200" y="1639014"/>
            <a:ext cx="8207654" cy="1066800"/>
          </a:xfrm>
          <a:prstGeom prst="rect">
            <a:avLst/>
          </a:prstGeom>
        </p:spPr>
      </p:pic>
      <p:sp>
        <p:nvSpPr>
          <p:cNvPr id="7" name="Rectangle 6"/>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
        <p:nvSpPr>
          <p:cNvPr id="6" name="Speech Bubble: Rectangle with Corners Rounded 5">
            <a:extLst>
              <a:ext uri="{FF2B5EF4-FFF2-40B4-BE49-F238E27FC236}">
                <a16:creationId xmlns:a16="http://schemas.microsoft.com/office/drawing/2014/main" id="{07085BB1-CCE5-47F8-8ACB-92BD938BF7E2}"/>
              </a:ext>
            </a:extLst>
          </p:cNvPr>
          <p:cNvSpPr/>
          <p:nvPr/>
        </p:nvSpPr>
        <p:spPr bwMode="auto">
          <a:xfrm>
            <a:off x="3178344" y="4763214"/>
            <a:ext cx="2909189" cy="646986"/>
          </a:xfrm>
          <a:prstGeom prst="wedgeRoundRectCallout">
            <a:avLst>
              <a:gd name="adj1" fmla="val 105311"/>
              <a:gd name="adj2" fmla="val -357571"/>
              <a:gd name="adj3" fmla="val 16667"/>
            </a:avLst>
          </a:prstGeom>
          <a:noFill/>
          <a:ln w="9525">
            <a:solidFill>
              <a:schemeClr val="accent1"/>
            </a:solidFill>
            <a:miter lim="800000"/>
            <a:headEnd/>
            <a:tailEnd/>
          </a:ln>
          <a:effectLst/>
        </p:spPr>
        <p:txBody>
          <a:bodyPr vert="horz" wrap="none" lIns="0" tIns="45720" rIns="36576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rPr>
              <a:t>Note analysis</a:t>
            </a:r>
          </a:p>
        </p:txBody>
      </p:sp>
    </p:spTree>
    <p:extLst>
      <p:ext uri="{BB962C8B-B14F-4D97-AF65-F5344CB8AC3E}">
        <p14:creationId xmlns:p14="http://schemas.microsoft.com/office/powerpoint/2010/main" val="1489279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Relations Are Expressed in English</a:t>
            </a:r>
          </a:p>
        </p:txBody>
      </p:sp>
      <p:sp>
        <p:nvSpPr>
          <p:cNvPr id="3" name="Slide Number Placeholder 2"/>
          <p:cNvSpPr>
            <a:spLocks noGrp="1"/>
          </p:cNvSpPr>
          <p:nvPr>
            <p:ph type="sldNum" sz="quarter" idx="12"/>
          </p:nvPr>
        </p:nvSpPr>
        <p:spPr/>
        <p:txBody>
          <a:bodyPr/>
          <a:lstStyle/>
          <a:p>
            <a:fld id="{CEF8ADD8-F654-435D-BF88-36F59A17820E}" type="slidenum">
              <a:rPr lang="en-US" smtClean="0"/>
              <a:pPr/>
              <a:t>16</a:t>
            </a:fld>
            <a:endParaRPr lang="en-US"/>
          </a:p>
        </p:txBody>
      </p:sp>
      <p:pic>
        <p:nvPicPr>
          <p:cNvPr id="4" name="Picture 3"/>
          <p:cNvPicPr>
            <a:picLocks noChangeAspect="1"/>
          </p:cNvPicPr>
          <p:nvPr/>
        </p:nvPicPr>
        <p:blipFill>
          <a:blip r:embed="rId2"/>
          <a:stretch>
            <a:fillRect/>
          </a:stretch>
        </p:blipFill>
        <p:spPr>
          <a:xfrm>
            <a:off x="457200" y="1676400"/>
            <a:ext cx="8207654" cy="3352800"/>
          </a:xfrm>
          <a:prstGeom prst="rect">
            <a:avLst/>
          </a:prstGeom>
        </p:spPr>
      </p:pic>
      <p:sp>
        <p:nvSpPr>
          <p:cNvPr id="7" name="Rectangle 6"/>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Tree>
    <p:extLst>
      <p:ext uri="{BB962C8B-B14F-4D97-AF65-F5344CB8AC3E}">
        <p14:creationId xmlns:p14="http://schemas.microsoft.com/office/powerpoint/2010/main" val="2674761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a:t>Natural Language</a:t>
            </a:r>
            <a:endParaRPr lang="en-US" dirty="0">
              <a:latin typeface="Arial Narrow" panose="020B0606020202030204" pitchFamily="34" charset="0"/>
            </a:endParaRPr>
          </a:p>
        </p:txBody>
      </p:sp>
      <p:sp>
        <p:nvSpPr>
          <p:cNvPr id="5" name="Slide Number Placeholder 4"/>
          <p:cNvSpPr>
            <a:spLocks noGrp="1"/>
          </p:cNvSpPr>
          <p:nvPr>
            <p:ph type="sldNum" sz="quarter" idx="4294967295"/>
          </p:nvPr>
        </p:nvSpPr>
        <p:spPr>
          <a:xfrm>
            <a:off x="6553200" y="6477001"/>
            <a:ext cx="2133600" cy="244475"/>
          </a:xfrm>
        </p:spPr>
        <p:txBody>
          <a:bodyPr/>
          <a:lstStyle/>
          <a:p>
            <a:fld id="{CEF8ADD8-F654-435D-BF88-36F59A17820E}" type="slidenum">
              <a:rPr lang="en-US" smtClean="0">
                <a:latin typeface="Arial Narrow" panose="020B0606020202030204" pitchFamily="34" charset="0"/>
              </a:rPr>
              <a:pPr/>
              <a:t>17</a:t>
            </a:fld>
            <a:endParaRPr lang="en-US">
              <a:latin typeface="Arial Narrow" panose="020B0606020202030204" pitchFamily="34" charset="0"/>
            </a:endParaRPr>
          </a:p>
        </p:txBody>
      </p:sp>
      <p:sp>
        <p:nvSpPr>
          <p:cNvPr id="7" name="Rectangle 4"/>
          <p:cNvSpPr txBox="1">
            <a:spLocks noChangeArrowheads="1"/>
          </p:cNvSpPr>
          <p:nvPr/>
        </p:nvSpPr>
        <p:spPr bwMode="auto">
          <a:xfrm>
            <a:off x="2370137" y="1533739"/>
            <a:ext cx="4479925" cy="42672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Introduction</a:t>
            </a:r>
            <a:r>
              <a:rPr lang="en-US" sz="3200" b="1" kern="0" dirty="0">
                <a:latin typeface="Arial Narrow" panose="020B0606020202030204" pitchFamily="34" charset="0"/>
              </a:rPr>
              <a:t> </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anose="020B0606020202030204" pitchFamily="34" charset="0"/>
              </a:rPr>
              <a:t>Grammars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Tools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Logic Approaches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Neural Net Approaches</a:t>
            </a:r>
          </a:p>
        </p:txBody>
      </p:sp>
      <p:sp>
        <p:nvSpPr>
          <p:cNvPr id="8" name="AutoShape 5"/>
          <p:cNvSpPr>
            <a:spLocks noChangeArrowheads="1"/>
          </p:cNvSpPr>
          <p:nvPr/>
        </p:nvSpPr>
        <p:spPr bwMode="auto">
          <a:xfrm>
            <a:off x="1295400" y="26670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1211872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Grammars</a:t>
            </a:r>
          </a:p>
        </p:txBody>
      </p:sp>
      <p:sp>
        <p:nvSpPr>
          <p:cNvPr id="5" name="Rectangle 4"/>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
        <p:nvSpPr>
          <p:cNvPr id="3" name="Rectangle 1"/>
          <p:cNvSpPr>
            <a:spLocks noChangeArrowheads="1"/>
          </p:cNvSpPr>
          <p:nvPr/>
        </p:nvSpPr>
        <p:spPr bwMode="auto">
          <a:xfrm>
            <a:off x="1905000" y="2895784"/>
            <a:ext cx="5333999" cy="300273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2400" dirty="0">
                <a:solidFill>
                  <a:srgbClr val="222222"/>
                </a:solidFill>
                <a:latin typeface="Arial Narrow" panose="020B0606020202030204" pitchFamily="34" charset="0"/>
                <a:cs typeface="Arial" panose="020B0604020202020204" pitchFamily="34" charset="0"/>
              </a:rPr>
              <a:t>Example: grammar G={S, p, q}, with productions</a:t>
            </a:r>
          </a:p>
          <a:p>
            <a:pPr lvl="1" indent="-457200"/>
            <a:r>
              <a:rPr lang="en-US" altLang="en-US" sz="2400" dirty="0">
                <a:solidFill>
                  <a:srgbClr val="222222"/>
                </a:solidFill>
                <a:latin typeface="Arial Narrow" panose="020B0606020202030204" pitchFamily="34" charset="0"/>
                <a:cs typeface="Arial" panose="020B0604020202020204" pitchFamily="34" charset="0"/>
              </a:rPr>
              <a:t>S → </a:t>
            </a:r>
            <a:r>
              <a:rPr lang="en-US" altLang="en-US" sz="2400" dirty="0" err="1">
                <a:solidFill>
                  <a:srgbClr val="222222"/>
                </a:solidFill>
                <a:latin typeface="Arial Narrow" panose="020B0606020202030204" pitchFamily="34" charset="0"/>
                <a:cs typeface="Arial" panose="020B0604020202020204" pitchFamily="34" charset="0"/>
              </a:rPr>
              <a:t>pSp</a:t>
            </a:r>
            <a:r>
              <a:rPr lang="en-US" altLang="en-US" sz="2400" dirty="0">
                <a:solidFill>
                  <a:srgbClr val="222222"/>
                </a:solidFill>
                <a:latin typeface="Arial Narrow" panose="020B0606020202030204" pitchFamily="34" charset="0"/>
                <a:cs typeface="Arial" panose="020B0604020202020204" pitchFamily="34" charset="0"/>
              </a:rPr>
              <a:t>,</a:t>
            </a:r>
          </a:p>
          <a:p>
            <a:pPr lvl="1" indent="-457200"/>
            <a:r>
              <a:rPr lang="en-US" altLang="en-US" sz="2400" dirty="0">
                <a:solidFill>
                  <a:srgbClr val="222222"/>
                </a:solidFill>
                <a:latin typeface="Arial Narrow" panose="020B0606020202030204" pitchFamily="34" charset="0"/>
                <a:cs typeface="Arial" panose="020B0604020202020204" pitchFamily="34" charset="0"/>
              </a:rPr>
              <a:t>S → </a:t>
            </a:r>
            <a:r>
              <a:rPr lang="en-US" altLang="en-US" sz="2400" dirty="0" err="1">
                <a:solidFill>
                  <a:srgbClr val="222222"/>
                </a:solidFill>
                <a:latin typeface="Arial Narrow" panose="020B0606020202030204" pitchFamily="34" charset="0"/>
                <a:cs typeface="Arial" panose="020B0604020202020204" pitchFamily="34" charset="0"/>
              </a:rPr>
              <a:t>qSq</a:t>
            </a:r>
            <a:r>
              <a:rPr lang="en-US" altLang="en-US" sz="2400" dirty="0">
                <a:solidFill>
                  <a:srgbClr val="222222"/>
                </a:solidFill>
                <a:latin typeface="Arial Narrow" panose="020B0606020202030204" pitchFamily="34" charset="0"/>
                <a:cs typeface="Arial" panose="020B0604020202020204" pitchFamily="34" charset="0"/>
              </a:rPr>
              <a:t>,</a:t>
            </a:r>
          </a:p>
          <a:p>
            <a:pPr lvl="1" indent="-457200"/>
            <a:r>
              <a:rPr lang="en-US" altLang="en-US" sz="2400" dirty="0">
                <a:solidFill>
                  <a:srgbClr val="222222"/>
                </a:solidFill>
                <a:latin typeface="Arial Narrow" panose="020B0606020202030204" pitchFamily="34" charset="0"/>
                <a:cs typeface="Arial" panose="020B0604020202020204" pitchFamily="34" charset="0"/>
              </a:rPr>
              <a:t>S → </a:t>
            </a:r>
            <a:r>
              <a:rPr lang="el-GR" altLang="en-US" sz="2400" dirty="0">
                <a:solidFill>
                  <a:srgbClr val="222222"/>
                </a:solidFill>
                <a:latin typeface="Arial Narrow" panose="020B0606020202030204" pitchFamily="34" charset="0"/>
                <a:cs typeface="Arial" panose="020B0604020202020204" pitchFamily="34" charset="0"/>
              </a:rPr>
              <a:t>ε</a:t>
            </a:r>
            <a:r>
              <a:rPr lang="en-US" altLang="en-US" sz="2400" dirty="0">
                <a:solidFill>
                  <a:srgbClr val="222222"/>
                </a:solidFill>
                <a:latin typeface="Arial Narrow" panose="020B0606020202030204" pitchFamily="34" charset="0"/>
                <a:cs typeface="Arial" panose="020B0604020202020204" pitchFamily="34" charset="0"/>
              </a:rPr>
              <a:t>.</a:t>
            </a:r>
          </a:p>
          <a:p>
            <a:pPr lvl="1" indent="-457200"/>
            <a:endParaRPr lang="el-GR" altLang="en-US" sz="2400" dirty="0">
              <a:solidFill>
                <a:srgbClr val="222222"/>
              </a:solidFill>
              <a:latin typeface="Arial Narrow" panose="020B0606020202030204" pitchFamily="34" charset="0"/>
              <a:cs typeface="Arial" panose="020B0604020202020204" pitchFamily="34" charset="0"/>
            </a:endParaRPr>
          </a:p>
          <a:p>
            <a:pPr lvl="1" indent="-457200"/>
            <a:r>
              <a:rPr lang="en-US" altLang="en-US" sz="2400" dirty="0">
                <a:solidFill>
                  <a:srgbClr val="222222"/>
                </a:solidFill>
                <a:latin typeface="Arial Narrow" panose="020B0606020202030204" pitchFamily="34" charset="0"/>
                <a:cs typeface="Arial" panose="020B0604020202020204" pitchFamily="34" charset="0"/>
              </a:rPr>
              <a:t>Typical derivation:</a:t>
            </a:r>
          </a:p>
          <a:p>
            <a:pPr lvl="1" indent="-457200"/>
            <a:r>
              <a:rPr lang="en-US" altLang="en-US" sz="2400" dirty="0">
                <a:solidFill>
                  <a:srgbClr val="222222"/>
                </a:solidFill>
                <a:latin typeface="Arial Narrow" panose="020B0606020202030204" pitchFamily="34" charset="0"/>
                <a:cs typeface="Arial" panose="020B0604020202020204" pitchFamily="34" charset="0"/>
              </a:rPr>
              <a:t>S → </a:t>
            </a:r>
            <a:r>
              <a:rPr lang="en-US" altLang="en-US" sz="2400" dirty="0" err="1">
                <a:solidFill>
                  <a:srgbClr val="222222"/>
                </a:solidFill>
                <a:latin typeface="Arial Narrow" panose="020B0606020202030204" pitchFamily="34" charset="0"/>
                <a:cs typeface="Arial" panose="020B0604020202020204" pitchFamily="34" charset="0"/>
              </a:rPr>
              <a:t>pSp</a:t>
            </a:r>
            <a:r>
              <a:rPr lang="en-US" altLang="en-US" sz="2400" dirty="0">
                <a:solidFill>
                  <a:srgbClr val="222222"/>
                </a:solidFill>
                <a:latin typeface="Arial Narrow" panose="020B0606020202030204" pitchFamily="34" charset="0"/>
                <a:cs typeface="Arial" panose="020B0604020202020204" pitchFamily="34" charset="0"/>
              </a:rPr>
              <a:t> → </a:t>
            </a:r>
            <a:r>
              <a:rPr lang="en-US" altLang="en-US" sz="2400" dirty="0" err="1">
                <a:solidFill>
                  <a:srgbClr val="222222"/>
                </a:solidFill>
                <a:latin typeface="Arial Narrow" panose="020B0606020202030204" pitchFamily="34" charset="0"/>
                <a:cs typeface="Arial" panose="020B0604020202020204" pitchFamily="34" charset="0"/>
              </a:rPr>
              <a:t>ppSpp</a:t>
            </a:r>
            <a:r>
              <a:rPr lang="en-US" altLang="en-US" sz="2400" dirty="0">
                <a:solidFill>
                  <a:srgbClr val="222222"/>
                </a:solidFill>
                <a:latin typeface="Arial Narrow" panose="020B0606020202030204" pitchFamily="34" charset="0"/>
                <a:cs typeface="Arial" panose="020B0604020202020204" pitchFamily="34" charset="0"/>
              </a:rPr>
              <a:t> → </a:t>
            </a:r>
            <a:r>
              <a:rPr lang="en-US" altLang="en-US" sz="2400" dirty="0" err="1">
                <a:solidFill>
                  <a:srgbClr val="222222"/>
                </a:solidFill>
                <a:latin typeface="Arial Narrow" panose="020B0606020202030204" pitchFamily="34" charset="0"/>
                <a:cs typeface="Arial" panose="020B0604020202020204" pitchFamily="34" charset="0"/>
              </a:rPr>
              <a:t>ppqSqpp</a:t>
            </a:r>
            <a:r>
              <a:rPr lang="en-US" altLang="en-US" sz="2400" dirty="0">
                <a:solidFill>
                  <a:srgbClr val="222222"/>
                </a:solidFill>
                <a:latin typeface="Arial Narrow" panose="020B0606020202030204" pitchFamily="34" charset="0"/>
                <a:cs typeface="Arial" panose="020B0604020202020204" pitchFamily="34" charset="0"/>
              </a:rPr>
              <a:t> → </a:t>
            </a:r>
            <a:r>
              <a:rPr lang="en-US" altLang="en-US" sz="2400" dirty="0" err="1">
                <a:solidFill>
                  <a:srgbClr val="222222"/>
                </a:solidFill>
                <a:latin typeface="Arial Narrow" panose="020B0606020202030204" pitchFamily="34" charset="0"/>
                <a:cs typeface="Arial" panose="020B0604020202020204" pitchFamily="34" charset="0"/>
              </a:rPr>
              <a:t>ppqqpp</a:t>
            </a:r>
            <a:r>
              <a:rPr lang="en-US" altLang="en-US" sz="2400" dirty="0">
                <a:solidFill>
                  <a:srgbClr val="222222"/>
                </a:solidFill>
                <a:latin typeface="Arial Narrow" panose="020B0606020202030204" pitchFamily="34" charset="0"/>
                <a:cs typeface="Arial" panose="020B0604020202020204" pitchFamily="34" charset="0"/>
              </a:rPr>
              <a:t>.</a:t>
            </a:r>
            <a:endParaRPr kumimoji="0" lang="en-US" altLang="en-US" sz="4800" b="0" i="0" u="none" strike="noStrike" cap="none" normalizeH="0" baseline="0" dirty="0">
              <a:ln>
                <a:noFill/>
              </a:ln>
              <a:solidFill>
                <a:schemeClr val="tx1"/>
              </a:solidFill>
              <a:effectLst/>
              <a:latin typeface="Arial Narrow" panose="020B0606020202030204" pitchFamily="34" charset="0"/>
            </a:endParaRPr>
          </a:p>
        </p:txBody>
      </p:sp>
      <p:pic>
        <p:nvPicPr>
          <p:cNvPr id="7" name="Picture 6">
            <a:extLst>
              <a:ext uri="{FF2B5EF4-FFF2-40B4-BE49-F238E27FC236}">
                <a16:creationId xmlns:a16="http://schemas.microsoft.com/office/drawing/2014/main" id="{C06E2770-923F-41DA-A775-39F80DBDA7B5}"/>
              </a:ext>
            </a:extLst>
          </p:cNvPr>
          <p:cNvPicPr>
            <a:picLocks noChangeAspect="1"/>
          </p:cNvPicPr>
          <p:nvPr/>
        </p:nvPicPr>
        <p:blipFill rotWithShape="1">
          <a:blip r:embed="rId3"/>
          <a:srcRect l="27331" r="29221" b="74997"/>
          <a:stretch/>
        </p:blipFill>
        <p:spPr>
          <a:xfrm>
            <a:off x="1905000" y="1585211"/>
            <a:ext cx="3505201" cy="563562"/>
          </a:xfrm>
          <a:prstGeom prst="rect">
            <a:avLst/>
          </a:prstGeom>
        </p:spPr>
      </p:pic>
    </p:spTree>
    <p:extLst>
      <p:ext uri="{BB962C8B-B14F-4D97-AF65-F5344CB8AC3E}">
        <p14:creationId xmlns:p14="http://schemas.microsoft.com/office/powerpoint/2010/main" val="1699885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Grammars</a:t>
            </a:r>
          </a:p>
        </p:txBody>
      </p:sp>
      <p:pic>
        <p:nvPicPr>
          <p:cNvPr id="2" name="Picture 1"/>
          <p:cNvPicPr>
            <a:picLocks noChangeAspect="1"/>
          </p:cNvPicPr>
          <p:nvPr/>
        </p:nvPicPr>
        <p:blipFill rotWithShape="1">
          <a:blip r:embed="rId3"/>
          <a:srcRect b="49290"/>
          <a:stretch/>
        </p:blipFill>
        <p:spPr>
          <a:xfrm>
            <a:off x="538162" y="1600201"/>
            <a:ext cx="8067675" cy="1143000"/>
          </a:xfrm>
          <a:prstGeom prst="rect">
            <a:avLst/>
          </a:prstGeom>
        </p:spPr>
      </p:pic>
      <p:sp>
        <p:nvSpPr>
          <p:cNvPr id="5" name="Rectangle 4"/>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
        <p:nvSpPr>
          <p:cNvPr id="3" name="Rectangle 2"/>
          <p:cNvSpPr/>
          <p:nvPr/>
        </p:nvSpPr>
        <p:spPr>
          <a:xfrm>
            <a:off x="538162" y="5253335"/>
            <a:ext cx="4839570" cy="461665"/>
          </a:xfrm>
          <a:prstGeom prst="rect">
            <a:avLst/>
          </a:prstGeom>
        </p:spPr>
        <p:txBody>
          <a:bodyPr wrap="square">
            <a:spAutoFit/>
          </a:bodyPr>
          <a:lstStyle/>
          <a:p>
            <a:r>
              <a:rPr lang="en-US" sz="2400" dirty="0"/>
              <a:t>(Backus </a:t>
            </a:r>
            <a:r>
              <a:rPr lang="en-US" sz="2400" dirty="0" err="1"/>
              <a:t>Nauer</a:t>
            </a:r>
            <a:r>
              <a:rPr lang="en-US" sz="2400" dirty="0"/>
              <a:t> Form)</a:t>
            </a:r>
          </a:p>
        </p:txBody>
      </p:sp>
      <p:pic>
        <p:nvPicPr>
          <p:cNvPr id="6" name="Picture 5"/>
          <p:cNvPicPr>
            <a:picLocks noChangeAspect="1"/>
          </p:cNvPicPr>
          <p:nvPr/>
        </p:nvPicPr>
        <p:blipFill rotWithShape="1">
          <a:blip r:embed="rId3"/>
          <a:srcRect t="74375" r="49055"/>
          <a:stretch/>
        </p:blipFill>
        <p:spPr>
          <a:xfrm>
            <a:off x="538162" y="3276600"/>
            <a:ext cx="4110038" cy="577575"/>
          </a:xfrm>
          <a:prstGeom prst="rect">
            <a:avLst/>
          </a:prstGeom>
        </p:spPr>
      </p:pic>
      <p:pic>
        <p:nvPicPr>
          <p:cNvPr id="7" name="Picture 6">
            <a:extLst>
              <a:ext uri="{FF2B5EF4-FFF2-40B4-BE49-F238E27FC236}">
                <a16:creationId xmlns:a16="http://schemas.microsoft.com/office/drawing/2014/main" id="{C85039D9-BD90-4873-A45C-A111F26F8DC5}"/>
              </a:ext>
            </a:extLst>
          </p:cNvPr>
          <p:cNvPicPr>
            <a:picLocks noChangeAspect="1"/>
          </p:cNvPicPr>
          <p:nvPr/>
        </p:nvPicPr>
        <p:blipFill rotWithShape="1">
          <a:blip r:embed="rId3"/>
          <a:srcRect l="51003" t="74375" b="5142"/>
          <a:stretch/>
        </p:blipFill>
        <p:spPr>
          <a:xfrm>
            <a:off x="538162" y="3881734"/>
            <a:ext cx="3952874" cy="461666"/>
          </a:xfrm>
          <a:prstGeom prst="rect">
            <a:avLst/>
          </a:prstGeom>
        </p:spPr>
      </p:pic>
    </p:spTree>
    <p:extLst>
      <p:ext uri="{BB962C8B-B14F-4D97-AF65-F5344CB8AC3E}">
        <p14:creationId xmlns:p14="http://schemas.microsoft.com/office/powerpoint/2010/main" val="169740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NLP Learning Goals</a:t>
            </a:r>
          </a:p>
        </p:txBody>
      </p:sp>
      <p:sp>
        <p:nvSpPr>
          <p:cNvPr id="3" name="Content Placeholder 2"/>
          <p:cNvSpPr>
            <a:spLocks noGrp="1"/>
          </p:cNvSpPr>
          <p:nvPr>
            <p:ph idx="1"/>
          </p:nvPr>
        </p:nvSpPr>
        <p:spPr>
          <a:xfrm>
            <a:off x="1981200" y="1600200"/>
            <a:ext cx="5486400" cy="4191000"/>
          </a:xfrm>
        </p:spPr>
        <p:txBody>
          <a:bodyPr>
            <a:normAutofit fontScale="92500"/>
          </a:bodyPr>
          <a:lstStyle/>
          <a:p>
            <a:pPr>
              <a:lnSpc>
                <a:spcPct val="150000"/>
              </a:lnSpc>
            </a:pPr>
            <a:r>
              <a:rPr lang="en-US" b="1" dirty="0"/>
              <a:t>Frame</a:t>
            </a:r>
            <a:r>
              <a:rPr lang="en-US" dirty="0"/>
              <a:t> the NLP Enterprise </a:t>
            </a:r>
          </a:p>
          <a:p>
            <a:pPr>
              <a:lnSpc>
                <a:spcPct val="150000"/>
              </a:lnSpc>
            </a:pPr>
            <a:r>
              <a:rPr lang="en-US" dirty="0"/>
              <a:t>Enable Role of </a:t>
            </a:r>
            <a:r>
              <a:rPr lang="en-US" b="1" dirty="0"/>
              <a:t>Grammars</a:t>
            </a:r>
          </a:p>
          <a:p>
            <a:pPr>
              <a:lnSpc>
                <a:spcPct val="150000"/>
              </a:lnSpc>
            </a:pPr>
            <a:r>
              <a:rPr lang="en-US" dirty="0"/>
              <a:t>Use </a:t>
            </a:r>
            <a:r>
              <a:rPr lang="en-US" b="1" dirty="0"/>
              <a:t>Tools</a:t>
            </a:r>
          </a:p>
          <a:p>
            <a:pPr>
              <a:lnSpc>
                <a:spcPct val="150000"/>
              </a:lnSpc>
            </a:pPr>
            <a:r>
              <a:rPr lang="en-US" dirty="0"/>
              <a:t>Explore </a:t>
            </a:r>
            <a:r>
              <a:rPr lang="en-US" b="1" dirty="0"/>
              <a:t>Logic</a:t>
            </a:r>
            <a:r>
              <a:rPr lang="en-US" dirty="0"/>
              <a:t> Approaches</a:t>
            </a:r>
          </a:p>
          <a:p>
            <a:pPr>
              <a:lnSpc>
                <a:spcPct val="150000"/>
              </a:lnSpc>
            </a:pPr>
            <a:r>
              <a:rPr lang="en-US" dirty="0"/>
              <a:t>Leverage </a:t>
            </a:r>
            <a:r>
              <a:rPr lang="en-US" b="1" dirty="0"/>
              <a:t>Neural Net </a:t>
            </a:r>
            <a:r>
              <a:rPr lang="en-US" dirty="0"/>
              <a:t>Approaches</a:t>
            </a:r>
          </a:p>
        </p:txBody>
      </p:sp>
    </p:spTree>
    <p:extLst>
      <p:ext uri="{BB962C8B-B14F-4D97-AF65-F5344CB8AC3E}">
        <p14:creationId xmlns:p14="http://schemas.microsoft.com/office/powerpoint/2010/main" val="1839816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Example*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20</a:t>
            </a:fld>
            <a:endParaRPr lang="en-US"/>
          </a:p>
        </p:txBody>
      </p:sp>
      <p:sp>
        <p:nvSpPr>
          <p:cNvPr id="4" name="Rectangle 3"/>
          <p:cNvSpPr/>
          <p:nvPr/>
        </p:nvSpPr>
        <p:spPr>
          <a:xfrm>
            <a:off x="457200" y="6414571"/>
            <a:ext cx="7696200" cy="369332"/>
          </a:xfrm>
          <a:prstGeom prst="rect">
            <a:avLst/>
          </a:prstGeom>
        </p:spPr>
        <p:txBody>
          <a:bodyPr wrap="square">
            <a:spAutoFit/>
          </a:bodyPr>
          <a:lstStyle/>
          <a:p>
            <a:r>
              <a:rPr lang="en-US" dirty="0">
                <a:solidFill>
                  <a:srgbClr val="222222"/>
                </a:solidFill>
                <a:latin typeface="Arial" panose="020B0604020202020204" pitchFamily="34" charset="0"/>
              </a:rPr>
              <a:t>* https://en.wikipedia.org/wiki/Context-sensitive_grammar#Examples</a:t>
            </a:r>
            <a:endParaRPr lang="en-US" dirty="0"/>
          </a:p>
        </p:txBody>
      </p:sp>
      <p:sp>
        <p:nvSpPr>
          <p:cNvPr id="5" name="Rectangle 4"/>
          <p:cNvSpPr/>
          <p:nvPr/>
        </p:nvSpPr>
        <p:spPr>
          <a:xfrm>
            <a:off x="609600" y="1072439"/>
            <a:ext cx="6400800" cy="523220"/>
          </a:xfrm>
          <a:prstGeom prst="rect">
            <a:avLst/>
          </a:prstGeom>
        </p:spPr>
        <p:txBody>
          <a:bodyPr wrap="square">
            <a:spAutoFit/>
          </a:bodyPr>
          <a:lstStyle/>
          <a:p>
            <a:r>
              <a:rPr lang="en-US" sz="2800" dirty="0">
                <a:solidFill>
                  <a:srgbClr val="222222"/>
                </a:solidFill>
                <a:latin typeface="Arial Narrow" panose="020B0606020202030204" pitchFamily="34" charset="0"/>
              </a:rPr>
              <a:t>Grammar for { </a:t>
            </a:r>
            <a:r>
              <a:rPr lang="en-US" sz="2800" i="1" dirty="0" err="1">
                <a:solidFill>
                  <a:srgbClr val="222222"/>
                </a:solidFill>
                <a:latin typeface="Arial Narrow" panose="020B0606020202030204" pitchFamily="34" charset="0"/>
              </a:rPr>
              <a:t>a</a:t>
            </a:r>
            <a:r>
              <a:rPr lang="en-US" sz="2800" i="1" baseline="30000" dirty="0" err="1">
                <a:solidFill>
                  <a:srgbClr val="222222"/>
                </a:solidFill>
                <a:latin typeface="Arial Narrow" panose="020B0606020202030204" pitchFamily="34" charset="0"/>
              </a:rPr>
              <a:t>n</a:t>
            </a:r>
            <a:r>
              <a:rPr lang="en-US" sz="2800" i="1" dirty="0" err="1">
                <a:solidFill>
                  <a:srgbClr val="222222"/>
                </a:solidFill>
                <a:latin typeface="Arial Narrow" panose="020B0606020202030204" pitchFamily="34" charset="0"/>
              </a:rPr>
              <a:t>b</a:t>
            </a:r>
            <a:r>
              <a:rPr lang="en-US" sz="2800" i="1" baseline="30000" dirty="0" err="1">
                <a:solidFill>
                  <a:srgbClr val="222222"/>
                </a:solidFill>
                <a:latin typeface="Arial Narrow" panose="020B0606020202030204" pitchFamily="34" charset="0"/>
              </a:rPr>
              <a:t>n</a:t>
            </a:r>
            <a:r>
              <a:rPr lang="en-US" sz="2800" i="1" dirty="0" err="1">
                <a:solidFill>
                  <a:srgbClr val="222222"/>
                </a:solidFill>
                <a:latin typeface="Arial Narrow" panose="020B0606020202030204" pitchFamily="34" charset="0"/>
              </a:rPr>
              <a:t>c</a:t>
            </a:r>
            <a:r>
              <a:rPr lang="en-US" sz="2800" i="1" baseline="30000" dirty="0" err="1">
                <a:solidFill>
                  <a:srgbClr val="222222"/>
                </a:solidFill>
                <a:latin typeface="Arial Narrow" panose="020B0606020202030204" pitchFamily="34" charset="0"/>
              </a:rPr>
              <a:t>n</a:t>
            </a:r>
            <a:r>
              <a:rPr lang="en-US" sz="2800" dirty="0">
                <a:solidFill>
                  <a:srgbClr val="222222"/>
                </a:solidFill>
                <a:latin typeface="Arial Narrow" panose="020B0606020202030204" pitchFamily="34" charset="0"/>
              </a:rPr>
              <a:t> : </a:t>
            </a:r>
            <a:r>
              <a:rPr lang="en-US" sz="2800" i="1" dirty="0">
                <a:solidFill>
                  <a:srgbClr val="222222"/>
                </a:solidFill>
                <a:latin typeface="Arial Narrow" panose="020B0606020202030204" pitchFamily="34" charset="0"/>
              </a:rPr>
              <a:t>n</a:t>
            </a:r>
            <a:r>
              <a:rPr lang="en-US" sz="2800" dirty="0">
                <a:solidFill>
                  <a:srgbClr val="222222"/>
                </a:solidFill>
                <a:latin typeface="Arial Narrow" panose="020B0606020202030204" pitchFamily="34" charset="0"/>
              </a:rPr>
              <a:t> ≥ 1 } : </a:t>
            </a:r>
          </a:p>
        </p:txBody>
      </p:sp>
      <p:sp>
        <p:nvSpPr>
          <p:cNvPr id="10" name="Rectangle 9"/>
          <p:cNvSpPr/>
          <p:nvPr/>
        </p:nvSpPr>
        <p:spPr>
          <a:xfrm>
            <a:off x="5466761" y="1072439"/>
            <a:ext cx="2153239" cy="523220"/>
          </a:xfrm>
          <a:prstGeom prst="rect">
            <a:avLst/>
          </a:prstGeom>
        </p:spPr>
        <p:txBody>
          <a:bodyPr wrap="square">
            <a:spAutoFit/>
          </a:bodyPr>
          <a:lstStyle/>
          <a:p>
            <a:r>
              <a:rPr lang="en-US" sz="2800" dirty="0">
                <a:solidFill>
                  <a:srgbClr val="222222"/>
                </a:solidFill>
                <a:latin typeface="Arial Narrow" panose="020B0606020202030204" pitchFamily="34" charset="0"/>
              </a:rPr>
              <a:t>e.g., </a:t>
            </a:r>
            <a:r>
              <a:rPr lang="en-US" sz="2800" i="1" dirty="0">
                <a:solidFill>
                  <a:srgbClr val="222222"/>
                </a:solidFill>
                <a:latin typeface="Arial Narrow" panose="020B0606020202030204" pitchFamily="34" charset="0"/>
              </a:rPr>
              <a:t>a</a:t>
            </a:r>
            <a:r>
              <a:rPr lang="en-US" sz="2800" i="1" baseline="30000" dirty="0">
                <a:solidFill>
                  <a:srgbClr val="222222"/>
                </a:solidFill>
                <a:latin typeface="Arial Narrow" panose="020B0606020202030204" pitchFamily="34" charset="0"/>
              </a:rPr>
              <a:t>3</a:t>
            </a:r>
            <a:r>
              <a:rPr lang="en-US" sz="2800" i="1" dirty="0">
                <a:solidFill>
                  <a:srgbClr val="222222"/>
                </a:solidFill>
                <a:latin typeface="Arial Narrow" panose="020B0606020202030204" pitchFamily="34" charset="0"/>
              </a:rPr>
              <a:t>b</a:t>
            </a:r>
            <a:r>
              <a:rPr lang="en-US" sz="2800" i="1" baseline="30000" dirty="0">
                <a:solidFill>
                  <a:srgbClr val="222222"/>
                </a:solidFill>
                <a:latin typeface="Arial Narrow" panose="020B0606020202030204" pitchFamily="34" charset="0"/>
              </a:rPr>
              <a:t>3</a:t>
            </a:r>
            <a:r>
              <a:rPr lang="en-US" sz="2800" i="1" dirty="0">
                <a:solidFill>
                  <a:srgbClr val="222222"/>
                </a:solidFill>
                <a:latin typeface="Arial Narrow" panose="020B0606020202030204" pitchFamily="34" charset="0"/>
              </a:rPr>
              <a:t>c</a:t>
            </a:r>
            <a:r>
              <a:rPr lang="en-US" sz="2800" i="1" baseline="30000" dirty="0">
                <a:solidFill>
                  <a:srgbClr val="222222"/>
                </a:solidFill>
                <a:latin typeface="Arial Narrow" panose="020B0606020202030204" pitchFamily="34" charset="0"/>
              </a:rPr>
              <a:t>3</a:t>
            </a:r>
            <a:r>
              <a:rPr lang="en-US" sz="2800" i="1" baseline="-25000" dirty="0">
                <a:solidFill>
                  <a:srgbClr val="222222"/>
                </a:solidFill>
                <a:latin typeface="Arial Narrow" panose="020B0606020202030204" pitchFamily="34" charset="0"/>
              </a:rPr>
              <a:t>:</a:t>
            </a:r>
            <a:endParaRPr lang="en-US" sz="28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3455353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Example*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21</a:t>
            </a:fld>
            <a:endParaRPr lang="en-US"/>
          </a:p>
        </p:txBody>
      </p:sp>
      <p:sp>
        <p:nvSpPr>
          <p:cNvPr id="4" name="Rectangle 3"/>
          <p:cNvSpPr/>
          <p:nvPr/>
        </p:nvSpPr>
        <p:spPr>
          <a:xfrm>
            <a:off x="457200" y="6414571"/>
            <a:ext cx="7696200" cy="369332"/>
          </a:xfrm>
          <a:prstGeom prst="rect">
            <a:avLst/>
          </a:prstGeom>
        </p:spPr>
        <p:txBody>
          <a:bodyPr wrap="square">
            <a:spAutoFit/>
          </a:bodyPr>
          <a:lstStyle/>
          <a:p>
            <a:r>
              <a:rPr lang="en-US" dirty="0">
                <a:solidFill>
                  <a:srgbClr val="222222"/>
                </a:solidFill>
                <a:latin typeface="Arial" panose="020B0604020202020204" pitchFamily="34" charset="0"/>
              </a:rPr>
              <a:t>* https://en.wikipedia.org/wiki/Context-sensitive_grammar#Examples</a:t>
            </a:r>
            <a:endParaRPr lang="en-US" dirty="0"/>
          </a:p>
        </p:txBody>
      </p:sp>
      <p:sp>
        <p:nvSpPr>
          <p:cNvPr id="5" name="Rectangle 4"/>
          <p:cNvSpPr/>
          <p:nvPr/>
        </p:nvSpPr>
        <p:spPr>
          <a:xfrm>
            <a:off x="609600" y="1072439"/>
            <a:ext cx="6400800" cy="523220"/>
          </a:xfrm>
          <a:prstGeom prst="rect">
            <a:avLst/>
          </a:prstGeom>
        </p:spPr>
        <p:txBody>
          <a:bodyPr wrap="square">
            <a:spAutoFit/>
          </a:bodyPr>
          <a:lstStyle/>
          <a:p>
            <a:r>
              <a:rPr lang="en-US" sz="2800" dirty="0">
                <a:solidFill>
                  <a:srgbClr val="222222"/>
                </a:solidFill>
                <a:latin typeface="Arial Narrow" panose="020B0606020202030204" pitchFamily="34" charset="0"/>
              </a:rPr>
              <a:t>Grammar for { </a:t>
            </a:r>
            <a:r>
              <a:rPr lang="en-US" sz="2800" i="1" dirty="0" err="1">
                <a:solidFill>
                  <a:srgbClr val="222222"/>
                </a:solidFill>
                <a:latin typeface="Arial Narrow" panose="020B0606020202030204" pitchFamily="34" charset="0"/>
              </a:rPr>
              <a:t>a</a:t>
            </a:r>
            <a:r>
              <a:rPr lang="en-US" sz="2800" i="1" baseline="30000" dirty="0" err="1">
                <a:solidFill>
                  <a:srgbClr val="222222"/>
                </a:solidFill>
                <a:latin typeface="Arial Narrow" panose="020B0606020202030204" pitchFamily="34" charset="0"/>
              </a:rPr>
              <a:t>n</a:t>
            </a:r>
            <a:r>
              <a:rPr lang="en-US" sz="2800" i="1" dirty="0" err="1">
                <a:solidFill>
                  <a:srgbClr val="222222"/>
                </a:solidFill>
                <a:latin typeface="Arial Narrow" panose="020B0606020202030204" pitchFamily="34" charset="0"/>
              </a:rPr>
              <a:t>b</a:t>
            </a:r>
            <a:r>
              <a:rPr lang="en-US" sz="2800" i="1" baseline="30000" dirty="0" err="1">
                <a:solidFill>
                  <a:srgbClr val="222222"/>
                </a:solidFill>
                <a:latin typeface="Arial Narrow" panose="020B0606020202030204" pitchFamily="34" charset="0"/>
              </a:rPr>
              <a:t>n</a:t>
            </a:r>
            <a:r>
              <a:rPr lang="en-US" sz="2800" i="1" dirty="0" err="1">
                <a:solidFill>
                  <a:srgbClr val="222222"/>
                </a:solidFill>
                <a:latin typeface="Arial Narrow" panose="020B0606020202030204" pitchFamily="34" charset="0"/>
              </a:rPr>
              <a:t>c</a:t>
            </a:r>
            <a:r>
              <a:rPr lang="en-US" sz="2800" i="1" baseline="30000" dirty="0" err="1">
                <a:solidFill>
                  <a:srgbClr val="222222"/>
                </a:solidFill>
                <a:latin typeface="Arial Narrow" panose="020B0606020202030204" pitchFamily="34" charset="0"/>
              </a:rPr>
              <a:t>n</a:t>
            </a:r>
            <a:r>
              <a:rPr lang="en-US" sz="2800" dirty="0">
                <a:solidFill>
                  <a:srgbClr val="222222"/>
                </a:solidFill>
                <a:latin typeface="Arial Narrow" panose="020B0606020202030204" pitchFamily="34" charset="0"/>
              </a:rPr>
              <a:t> : </a:t>
            </a:r>
            <a:r>
              <a:rPr lang="en-US" sz="2800" i="1" dirty="0">
                <a:solidFill>
                  <a:srgbClr val="222222"/>
                </a:solidFill>
                <a:latin typeface="Arial Narrow" panose="020B0606020202030204" pitchFamily="34" charset="0"/>
              </a:rPr>
              <a:t>n</a:t>
            </a:r>
            <a:r>
              <a:rPr lang="en-US" sz="2800" dirty="0">
                <a:solidFill>
                  <a:srgbClr val="222222"/>
                </a:solidFill>
                <a:latin typeface="Arial Narrow" panose="020B0606020202030204" pitchFamily="34" charset="0"/>
              </a:rPr>
              <a:t> ≥ 1 } : </a:t>
            </a:r>
          </a:p>
        </p:txBody>
      </p:sp>
      <p:pic>
        <p:nvPicPr>
          <p:cNvPr id="8" name="Picture 7"/>
          <p:cNvPicPr>
            <a:picLocks noChangeAspect="1"/>
          </p:cNvPicPr>
          <p:nvPr/>
        </p:nvPicPr>
        <p:blipFill>
          <a:blip r:embed="rId3"/>
          <a:stretch>
            <a:fillRect/>
          </a:stretch>
        </p:blipFill>
        <p:spPr>
          <a:xfrm>
            <a:off x="457200" y="1752600"/>
            <a:ext cx="3486150" cy="4552950"/>
          </a:xfrm>
          <a:prstGeom prst="rect">
            <a:avLst/>
          </a:prstGeom>
        </p:spPr>
      </p:pic>
      <p:sp>
        <p:nvSpPr>
          <p:cNvPr id="10" name="Rectangle 9"/>
          <p:cNvSpPr/>
          <p:nvPr/>
        </p:nvSpPr>
        <p:spPr>
          <a:xfrm>
            <a:off x="5466761" y="1072439"/>
            <a:ext cx="2153239" cy="523220"/>
          </a:xfrm>
          <a:prstGeom prst="rect">
            <a:avLst/>
          </a:prstGeom>
        </p:spPr>
        <p:txBody>
          <a:bodyPr wrap="square">
            <a:spAutoFit/>
          </a:bodyPr>
          <a:lstStyle/>
          <a:p>
            <a:r>
              <a:rPr lang="en-US" sz="2800" dirty="0">
                <a:solidFill>
                  <a:srgbClr val="222222"/>
                </a:solidFill>
                <a:latin typeface="Arial Narrow" panose="020B0606020202030204" pitchFamily="34" charset="0"/>
              </a:rPr>
              <a:t>e.g., </a:t>
            </a:r>
            <a:r>
              <a:rPr lang="en-US" sz="2800" i="1" dirty="0">
                <a:solidFill>
                  <a:srgbClr val="222222"/>
                </a:solidFill>
                <a:latin typeface="Arial Narrow" panose="020B0606020202030204" pitchFamily="34" charset="0"/>
              </a:rPr>
              <a:t>a</a:t>
            </a:r>
            <a:r>
              <a:rPr lang="en-US" sz="2800" i="1" baseline="30000" dirty="0">
                <a:solidFill>
                  <a:srgbClr val="222222"/>
                </a:solidFill>
                <a:latin typeface="Arial Narrow" panose="020B0606020202030204" pitchFamily="34" charset="0"/>
              </a:rPr>
              <a:t>3</a:t>
            </a:r>
            <a:r>
              <a:rPr lang="en-US" sz="2800" i="1" dirty="0">
                <a:solidFill>
                  <a:srgbClr val="222222"/>
                </a:solidFill>
                <a:latin typeface="Arial Narrow" panose="020B0606020202030204" pitchFamily="34" charset="0"/>
              </a:rPr>
              <a:t>b</a:t>
            </a:r>
            <a:r>
              <a:rPr lang="en-US" sz="2800" i="1" baseline="30000" dirty="0">
                <a:solidFill>
                  <a:srgbClr val="222222"/>
                </a:solidFill>
                <a:latin typeface="Arial Narrow" panose="020B0606020202030204" pitchFamily="34" charset="0"/>
              </a:rPr>
              <a:t>3</a:t>
            </a:r>
            <a:r>
              <a:rPr lang="en-US" sz="2800" i="1" dirty="0">
                <a:solidFill>
                  <a:srgbClr val="222222"/>
                </a:solidFill>
                <a:latin typeface="Arial Narrow" panose="020B0606020202030204" pitchFamily="34" charset="0"/>
              </a:rPr>
              <a:t>c</a:t>
            </a:r>
            <a:r>
              <a:rPr lang="en-US" sz="2800" i="1" baseline="30000" dirty="0">
                <a:solidFill>
                  <a:srgbClr val="222222"/>
                </a:solidFill>
                <a:latin typeface="Arial Narrow" panose="020B0606020202030204" pitchFamily="34" charset="0"/>
              </a:rPr>
              <a:t>3</a:t>
            </a:r>
            <a:r>
              <a:rPr lang="en-US" sz="2800" i="1" baseline="-25000" dirty="0">
                <a:solidFill>
                  <a:srgbClr val="222222"/>
                </a:solidFill>
                <a:latin typeface="Arial Narrow" panose="020B0606020202030204" pitchFamily="34" charset="0"/>
              </a:rPr>
              <a:t>:</a:t>
            </a:r>
            <a:endParaRPr lang="en-US" sz="28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739740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Example*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22</a:t>
            </a:fld>
            <a:endParaRPr lang="en-US"/>
          </a:p>
        </p:txBody>
      </p:sp>
      <p:sp>
        <p:nvSpPr>
          <p:cNvPr id="4" name="Rectangle 3"/>
          <p:cNvSpPr/>
          <p:nvPr/>
        </p:nvSpPr>
        <p:spPr>
          <a:xfrm>
            <a:off x="457200" y="6414571"/>
            <a:ext cx="7696200" cy="369332"/>
          </a:xfrm>
          <a:prstGeom prst="rect">
            <a:avLst/>
          </a:prstGeom>
        </p:spPr>
        <p:txBody>
          <a:bodyPr wrap="square">
            <a:spAutoFit/>
          </a:bodyPr>
          <a:lstStyle/>
          <a:p>
            <a:r>
              <a:rPr lang="en-US" dirty="0">
                <a:solidFill>
                  <a:srgbClr val="222222"/>
                </a:solidFill>
                <a:latin typeface="Arial" panose="020B0604020202020204" pitchFamily="34" charset="0"/>
              </a:rPr>
              <a:t>* https://en.wikipedia.org/wiki/Context-sensitive_grammar#Examples</a:t>
            </a:r>
            <a:endParaRPr lang="en-US" dirty="0"/>
          </a:p>
        </p:txBody>
      </p:sp>
      <p:sp>
        <p:nvSpPr>
          <p:cNvPr id="5" name="Rectangle 4"/>
          <p:cNvSpPr/>
          <p:nvPr/>
        </p:nvSpPr>
        <p:spPr>
          <a:xfrm>
            <a:off x="609600" y="1072439"/>
            <a:ext cx="6400800" cy="523220"/>
          </a:xfrm>
          <a:prstGeom prst="rect">
            <a:avLst/>
          </a:prstGeom>
        </p:spPr>
        <p:txBody>
          <a:bodyPr wrap="square">
            <a:spAutoFit/>
          </a:bodyPr>
          <a:lstStyle/>
          <a:p>
            <a:r>
              <a:rPr lang="en-US" sz="2800" dirty="0">
                <a:solidFill>
                  <a:srgbClr val="222222"/>
                </a:solidFill>
                <a:latin typeface="Arial Narrow" panose="020B0606020202030204" pitchFamily="34" charset="0"/>
              </a:rPr>
              <a:t>Grammar for { </a:t>
            </a:r>
            <a:r>
              <a:rPr lang="en-US" sz="2800" i="1" dirty="0" err="1">
                <a:solidFill>
                  <a:srgbClr val="222222"/>
                </a:solidFill>
                <a:latin typeface="Arial Narrow" panose="020B0606020202030204" pitchFamily="34" charset="0"/>
              </a:rPr>
              <a:t>a</a:t>
            </a:r>
            <a:r>
              <a:rPr lang="en-US" sz="2800" i="1" baseline="30000" dirty="0" err="1">
                <a:solidFill>
                  <a:srgbClr val="222222"/>
                </a:solidFill>
                <a:latin typeface="Arial Narrow" panose="020B0606020202030204" pitchFamily="34" charset="0"/>
              </a:rPr>
              <a:t>n</a:t>
            </a:r>
            <a:r>
              <a:rPr lang="en-US" sz="2800" i="1" dirty="0" err="1">
                <a:solidFill>
                  <a:srgbClr val="222222"/>
                </a:solidFill>
                <a:latin typeface="Arial Narrow" panose="020B0606020202030204" pitchFamily="34" charset="0"/>
              </a:rPr>
              <a:t>b</a:t>
            </a:r>
            <a:r>
              <a:rPr lang="en-US" sz="2800" i="1" baseline="30000" dirty="0" err="1">
                <a:solidFill>
                  <a:srgbClr val="222222"/>
                </a:solidFill>
                <a:latin typeface="Arial Narrow" panose="020B0606020202030204" pitchFamily="34" charset="0"/>
              </a:rPr>
              <a:t>n</a:t>
            </a:r>
            <a:r>
              <a:rPr lang="en-US" sz="2800" i="1" dirty="0" err="1">
                <a:solidFill>
                  <a:srgbClr val="222222"/>
                </a:solidFill>
                <a:latin typeface="Arial Narrow" panose="020B0606020202030204" pitchFamily="34" charset="0"/>
              </a:rPr>
              <a:t>c</a:t>
            </a:r>
            <a:r>
              <a:rPr lang="en-US" sz="2800" i="1" baseline="30000" dirty="0" err="1">
                <a:solidFill>
                  <a:srgbClr val="222222"/>
                </a:solidFill>
                <a:latin typeface="Arial Narrow" panose="020B0606020202030204" pitchFamily="34" charset="0"/>
              </a:rPr>
              <a:t>n</a:t>
            </a:r>
            <a:r>
              <a:rPr lang="en-US" sz="2800" dirty="0">
                <a:solidFill>
                  <a:srgbClr val="222222"/>
                </a:solidFill>
                <a:latin typeface="Arial Narrow" panose="020B0606020202030204" pitchFamily="34" charset="0"/>
              </a:rPr>
              <a:t> : </a:t>
            </a:r>
            <a:r>
              <a:rPr lang="en-US" sz="2800" i="1" dirty="0">
                <a:solidFill>
                  <a:srgbClr val="222222"/>
                </a:solidFill>
                <a:latin typeface="Arial Narrow" panose="020B0606020202030204" pitchFamily="34" charset="0"/>
              </a:rPr>
              <a:t>n</a:t>
            </a:r>
            <a:r>
              <a:rPr lang="en-US" sz="2800" dirty="0">
                <a:solidFill>
                  <a:srgbClr val="222222"/>
                </a:solidFill>
                <a:latin typeface="Arial Narrow" panose="020B0606020202030204" pitchFamily="34" charset="0"/>
              </a:rPr>
              <a:t> ≥ 1 } : </a:t>
            </a:r>
          </a:p>
        </p:txBody>
      </p:sp>
      <p:pic>
        <p:nvPicPr>
          <p:cNvPr id="8" name="Picture 7"/>
          <p:cNvPicPr>
            <a:picLocks noChangeAspect="1"/>
          </p:cNvPicPr>
          <p:nvPr/>
        </p:nvPicPr>
        <p:blipFill>
          <a:blip r:embed="rId3"/>
          <a:stretch>
            <a:fillRect/>
          </a:stretch>
        </p:blipFill>
        <p:spPr>
          <a:xfrm>
            <a:off x="457200" y="1752600"/>
            <a:ext cx="3486150" cy="4552950"/>
          </a:xfrm>
          <a:prstGeom prst="rect">
            <a:avLst/>
          </a:prstGeom>
        </p:spPr>
      </p:pic>
      <p:pic>
        <p:nvPicPr>
          <p:cNvPr id="9" name="Picture 8"/>
          <p:cNvPicPr>
            <a:picLocks noChangeAspect="1"/>
          </p:cNvPicPr>
          <p:nvPr/>
        </p:nvPicPr>
        <p:blipFill>
          <a:blip r:embed="rId4"/>
          <a:stretch>
            <a:fillRect/>
          </a:stretch>
        </p:blipFill>
        <p:spPr>
          <a:xfrm>
            <a:off x="7315200" y="127078"/>
            <a:ext cx="1905000" cy="6719113"/>
          </a:xfrm>
          <a:prstGeom prst="rect">
            <a:avLst/>
          </a:prstGeom>
        </p:spPr>
      </p:pic>
      <p:sp>
        <p:nvSpPr>
          <p:cNvPr id="10" name="Rectangle 9"/>
          <p:cNvSpPr/>
          <p:nvPr/>
        </p:nvSpPr>
        <p:spPr>
          <a:xfrm>
            <a:off x="5466761" y="1072439"/>
            <a:ext cx="2153239" cy="523220"/>
          </a:xfrm>
          <a:prstGeom prst="rect">
            <a:avLst/>
          </a:prstGeom>
        </p:spPr>
        <p:txBody>
          <a:bodyPr wrap="square">
            <a:spAutoFit/>
          </a:bodyPr>
          <a:lstStyle/>
          <a:p>
            <a:r>
              <a:rPr lang="en-US" sz="2800" dirty="0">
                <a:solidFill>
                  <a:srgbClr val="222222"/>
                </a:solidFill>
                <a:latin typeface="Arial Narrow" panose="020B0606020202030204" pitchFamily="34" charset="0"/>
              </a:rPr>
              <a:t>e.g., </a:t>
            </a:r>
            <a:r>
              <a:rPr lang="en-US" sz="2800" i="1" dirty="0">
                <a:solidFill>
                  <a:srgbClr val="222222"/>
                </a:solidFill>
                <a:latin typeface="Arial Narrow" panose="020B0606020202030204" pitchFamily="34" charset="0"/>
              </a:rPr>
              <a:t>a</a:t>
            </a:r>
            <a:r>
              <a:rPr lang="en-US" sz="2800" i="1" baseline="30000" dirty="0">
                <a:solidFill>
                  <a:srgbClr val="222222"/>
                </a:solidFill>
                <a:latin typeface="Arial Narrow" panose="020B0606020202030204" pitchFamily="34" charset="0"/>
              </a:rPr>
              <a:t>3</a:t>
            </a:r>
            <a:r>
              <a:rPr lang="en-US" sz="2800" i="1" dirty="0">
                <a:solidFill>
                  <a:srgbClr val="222222"/>
                </a:solidFill>
                <a:latin typeface="Arial Narrow" panose="020B0606020202030204" pitchFamily="34" charset="0"/>
              </a:rPr>
              <a:t>b</a:t>
            </a:r>
            <a:r>
              <a:rPr lang="en-US" sz="2800" i="1" baseline="30000" dirty="0">
                <a:solidFill>
                  <a:srgbClr val="222222"/>
                </a:solidFill>
                <a:latin typeface="Arial Narrow" panose="020B0606020202030204" pitchFamily="34" charset="0"/>
              </a:rPr>
              <a:t>3</a:t>
            </a:r>
            <a:r>
              <a:rPr lang="en-US" sz="2800" i="1" dirty="0">
                <a:solidFill>
                  <a:srgbClr val="222222"/>
                </a:solidFill>
                <a:latin typeface="Arial Narrow" panose="020B0606020202030204" pitchFamily="34" charset="0"/>
              </a:rPr>
              <a:t>c</a:t>
            </a:r>
            <a:r>
              <a:rPr lang="en-US" sz="2800" i="1" baseline="30000" dirty="0">
                <a:solidFill>
                  <a:srgbClr val="222222"/>
                </a:solidFill>
                <a:latin typeface="Arial Narrow" panose="020B0606020202030204" pitchFamily="34" charset="0"/>
              </a:rPr>
              <a:t>3</a:t>
            </a:r>
            <a:r>
              <a:rPr lang="en-US" sz="2800" i="1" baseline="-25000" dirty="0">
                <a:solidFill>
                  <a:srgbClr val="222222"/>
                </a:solidFill>
                <a:latin typeface="Arial Narrow" panose="020B0606020202030204" pitchFamily="34" charset="0"/>
              </a:rPr>
              <a:t>:</a:t>
            </a:r>
            <a:endParaRPr lang="en-US" sz="28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3210212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Example: Wumpus World Lexicon</a:t>
            </a:r>
          </a:p>
        </p:txBody>
      </p:sp>
      <p:pic>
        <p:nvPicPr>
          <p:cNvPr id="5" name="Picture 4"/>
          <p:cNvPicPr>
            <a:picLocks noChangeAspect="1"/>
          </p:cNvPicPr>
          <p:nvPr/>
        </p:nvPicPr>
        <p:blipFill rotWithShape="1">
          <a:blip r:embed="rId3"/>
          <a:srcRect t="1" b="62558"/>
          <a:stretch/>
        </p:blipFill>
        <p:spPr>
          <a:xfrm>
            <a:off x="535781" y="1329313"/>
            <a:ext cx="8072438" cy="1794888"/>
          </a:xfrm>
          <a:prstGeom prst="rect">
            <a:avLst/>
          </a:prstGeom>
        </p:spPr>
      </p:pic>
      <p:sp>
        <p:nvSpPr>
          <p:cNvPr id="6" name="Rectangle 5"/>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
        <p:nvSpPr>
          <p:cNvPr id="7" name="Rectangle 6"/>
          <p:cNvSpPr/>
          <p:nvPr/>
        </p:nvSpPr>
        <p:spPr>
          <a:xfrm>
            <a:off x="6665844" y="5882576"/>
            <a:ext cx="2036859" cy="461665"/>
          </a:xfrm>
          <a:prstGeom prst="rect">
            <a:avLst/>
          </a:prstGeom>
        </p:spPr>
        <p:txBody>
          <a:bodyPr wrap="square">
            <a:spAutoFit/>
          </a:bodyPr>
          <a:lstStyle/>
          <a:p>
            <a:r>
              <a:rPr lang="en-US" sz="2400" dirty="0">
                <a:latin typeface="Arial Narrow" panose="020B0606020202030204" pitchFamily="34" charset="0"/>
              </a:rPr>
              <a:t>Continued </a:t>
            </a:r>
            <a:r>
              <a:rPr lang="en-US" sz="2400" dirty="0">
                <a:latin typeface="Arial Narrow" panose="020B0606020202030204" pitchFamily="34" charset="0"/>
                <a:sym typeface="Wingdings" panose="05000000000000000000" pitchFamily="2" charset="2"/>
              </a:rPr>
              <a:t> </a:t>
            </a:r>
            <a:endParaRPr lang="en-US" sz="2400" dirty="0">
              <a:latin typeface="Arial Narrow" panose="020B0606020202030204" pitchFamily="34" charset="0"/>
            </a:endParaRPr>
          </a:p>
        </p:txBody>
      </p:sp>
    </p:spTree>
    <p:extLst>
      <p:ext uri="{BB962C8B-B14F-4D97-AF65-F5344CB8AC3E}">
        <p14:creationId xmlns:p14="http://schemas.microsoft.com/office/powerpoint/2010/main" val="1039630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Example: Wumpus World Lexicon</a:t>
            </a:r>
          </a:p>
        </p:txBody>
      </p:sp>
      <p:pic>
        <p:nvPicPr>
          <p:cNvPr id="5" name="Picture 4"/>
          <p:cNvPicPr>
            <a:picLocks noChangeAspect="1"/>
          </p:cNvPicPr>
          <p:nvPr/>
        </p:nvPicPr>
        <p:blipFill rotWithShape="1">
          <a:blip r:embed="rId3"/>
          <a:srcRect b="3108"/>
          <a:stretch/>
        </p:blipFill>
        <p:spPr>
          <a:xfrm>
            <a:off x="535781" y="1329312"/>
            <a:ext cx="8072438" cy="4644793"/>
          </a:xfrm>
          <a:prstGeom prst="rect">
            <a:avLst/>
          </a:prstGeom>
        </p:spPr>
      </p:pic>
      <p:sp>
        <p:nvSpPr>
          <p:cNvPr id="6" name="Rectangle 5"/>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
        <p:nvSpPr>
          <p:cNvPr id="7" name="Rectangle 6"/>
          <p:cNvSpPr/>
          <p:nvPr/>
        </p:nvSpPr>
        <p:spPr>
          <a:xfrm>
            <a:off x="6665844" y="5882576"/>
            <a:ext cx="2036859" cy="461665"/>
          </a:xfrm>
          <a:prstGeom prst="rect">
            <a:avLst/>
          </a:prstGeom>
        </p:spPr>
        <p:txBody>
          <a:bodyPr wrap="square">
            <a:spAutoFit/>
          </a:bodyPr>
          <a:lstStyle/>
          <a:p>
            <a:r>
              <a:rPr lang="en-US" sz="2400" dirty="0">
                <a:latin typeface="Arial Narrow" panose="020B0606020202030204" pitchFamily="34" charset="0"/>
              </a:rPr>
              <a:t>Continued </a:t>
            </a:r>
            <a:r>
              <a:rPr lang="en-US" sz="2400" dirty="0">
                <a:latin typeface="Arial Narrow" panose="020B0606020202030204" pitchFamily="34" charset="0"/>
                <a:sym typeface="Wingdings" panose="05000000000000000000" pitchFamily="2" charset="2"/>
              </a:rPr>
              <a:t> </a:t>
            </a:r>
            <a:endParaRPr lang="en-US" sz="2400" dirty="0">
              <a:latin typeface="Arial Narrow" panose="020B0606020202030204" pitchFamily="34" charset="0"/>
            </a:endParaRPr>
          </a:p>
        </p:txBody>
      </p:sp>
    </p:spTree>
    <p:extLst>
      <p:ext uri="{BB962C8B-B14F-4D97-AF65-F5344CB8AC3E}">
        <p14:creationId xmlns:p14="http://schemas.microsoft.com/office/powerpoint/2010/main" val="3605324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a:t>Wumpus</a:t>
            </a:r>
            <a:r>
              <a:rPr lang="en-US" dirty="0"/>
              <a:t> NL Parse Tree Example</a:t>
            </a:r>
          </a:p>
        </p:txBody>
      </p:sp>
      <p:pic>
        <p:nvPicPr>
          <p:cNvPr id="5" name="Picture 4"/>
          <p:cNvPicPr>
            <a:picLocks noChangeAspect="1"/>
          </p:cNvPicPr>
          <p:nvPr/>
        </p:nvPicPr>
        <p:blipFill>
          <a:blip r:embed="rId3"/>
          <a:stretch>
            <a:fillRect/>
          </a:stretch>
        </p:blipFill>
        <p:spPr>
          <a:xfrm>
            <a:off x="1066809" y="1195387"/>
            <a:ext cx="7162791" cy="4976813"/>
          </a:xfrm>
          <a:prstGeom prst="rect">
            <a:avLst/>
          </a:prstGeom>
        </p:spPr>
      </p:pic>
      <p:sp>
        <p:nvSpPr>
          <p:cNvPr id="6" name="Rectangle 5"/>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Tree>
    <p:extLst>
      <p:ext uri="{BB962C8B-B14F-4D97-AF65-F5344CB8AC3E}">
        <p14:creationId xmlns:p14="http://schemas.microsoft.com/office/powerpoint/2010/main" val="3801130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63562"/>
          </a:xfrm>
        </p:spPr>
        <p:txBody>
          <a:bodyPr>
            <a:normAutofit fontScale="90000"/>
          </a:bodyPr>
          <a:lstStyle/>
          <a:p>
            <a:r>
              <a:rPr lang="en-US" dirty="0" err="1"/>
              <a:t>Wumpus</a:t>
            </a:r>
            <a:r>
              <a:rPr lang="en-US" dirty="0"/>
              <a:t> World Grammar</a:t>
            </a:r>
          </a:p>
        </p:txBody>
      </p:sp>
      <p:pic>
        <p:nvPicPr>
          <p:cNvPr id="2" name="Picture 1"/>
          <p:cNvPicPr>
            <a:picLocks noChangeAspect="1"/>
          </p:cNvPicPr>
          <p:nvPr/>
        </p:nvPicPr>
        <p:blipFill rotWithShape="1">
          <a:blip r:embed="rId2"/>
          <a:srcRect r="55245"/>
          <a:stretch/>
        </p:blipFill>
        <p:spPr>
          <a:xfrm>
            <a:off x="304800" y="990600"/>
            <a:ext cx="3657600" cy="5437181"/>
          </a:xfrm>
          <a:prstGeom prst="rect">
            <a:avLst/>
          </a:prstGeom>
        </p:spPr>
      </p:pic>
      <p:sp>
        <p:nvSpPr>
          <p:cNvPr id="5" name="Rectangle 4"/>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pic>
        <p:nvPicPr>
          <p:cNvPr id="6" name="Picture 5"/>
          <p:cNvPicPr>
            <a:picLocks noChangeAspect="1"/>
          </p:cNvPicPr>
          <p:nvPr/>
        </p:nvPicPr>
        <p:blipFill rotWithShape="1">
          <a:blip r:embed="rId2"/>
          <a:srcRect l="45688"/>
          <a:stretch/>
        </p:blipFill>
        <p:spPr>
          <a:xfrm>
            <a:off x="4476750" y="990600"/>
            <a:ext cx="4438650" cy="5437181"/>
          </a:xfrm>
          <a:prstGeom prst="rect">
            <a:avLst/>
          </a:prstGeom>
        </p:spPr>
      </p:pic>
      <p:sp>
        <p:nvSpPr>
          <p:cNvPr id="8" name="Rectangle 7"/>
          <p:cNvSpPr/>
          <p:nvPr/>
        </p:nvSpPr>
        <p:spPr>
          <a:xfrm>
            <a:off x="228600" y="616950"/>
            <a:ext cx="2036859" cy="461665"/>
          </a:xfrm>
          <a:prstGeom prst="rect">
            <a:avLst/>
          </a:prstGeom>
        </p:spPr>
        <p:txBody>
          <a:bodyPr wrap="square">
            <a:spAutoFit/>
          </a:bodyPr>
          <a:lstStyle/>
          <a:p>
            <a:r>
              <a:rPr lang="en-US" sz="2400" u="sng" dirty="0">
                <a:latin typeface="Arial Narrow" panose="020B0606020202030204" pitchFamily="34" charset="0"/>
              </a:rPr>
              <a:t>Grammar </a:t>
            </a:r>
            <a:r>
              <a:rPr lang="en-US" sz="2400" u="sng" dirty="0" err="1">
                <a:latin typeface="Arial Narrow" panose="020B0606020202030204" pitchFamily="34" charset="0"/>
              </a:rPr>
              <a:t>ctd</a:t>
            </a:r>
            <a:r>
              <a:rPr lang="en-US" sz="2400" u="sng" dirty="0">
                <a:latin typeface="Arial Narrow" panose="020B0606020202030204" pitchFamily="34" charset="0"/>
              </a:rPr>
              <a:t>.</a:t>
            </a:r>
          </a:p>
        </p:txBody>
      </p:sp>
      <p:sp>
        <p:nvSpPr>
          <p:cNvPr id="9" name="Rectangle 8"/>
          <p:cNvSpPr/>
          <p:nvPr/>
        </p:nvSpPr>
        <p:spPr>
          <a:xfrm>
            <a:off x="7239001" y="616950"/>
            <a:ext cx="1295400" cy="461665"/>
          </a:xfrm>
          <a:prstGeom prst="rect">
            <a:avLst/>
          </a:prstGeom>
        </p:spPr>
        <p:txBody>
          <a:bodyPr wrap="square">
            <a:spAutoFit/>
          </a:bodyPr>
          <a:lstStyle/>
          <a:p>
            <a:r>
              <a:rPr lang="en-US" sz="2400" u="sng" dirty="0">
                <a:latin typeface="Arial Narrow" panose="020B0606020202030204" pitchFamily="34" charset="0"/>
              </a:rPr>
              <a:t>Example</a:t>
            </a:r>
          </a:p>
        </p:txBody>
      </p:sp>
    </p:spTree>
    <p:extLst>
      <p:ext uri="{BB962C8B-B14F-4D97-AF65-F5344CB8AC3E}">
        <p14:creationId xmlns:p14="http://schemas.microsoft.com/office/powerpoint/2010/main" val="864961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4638"/>
            <a:ext cx="9144000" cy="563562"/>
          </a:xfrm>
        </p:spPr>
        <p:txBody>
          <a:bodyPr>
            <a:normAutofit fontScale="90000"/>
          </a:bodyPr>
          <a:lstStyle/>
          <a:p>
            <a:r>
              <a:rPr lang="en-US" dirty="0"/>
              <a:t>Comparing Formal (L</a:t>
            </a:r>
            <a:r>
              <a:rPr lang="en-US" sz="2200" dirty="0"/>
              <a:t>1</a:t>
            </a:r>
            <a:r>
              <a:rPr lang="en-US" dirty="0"/>
              <a:t>) &amp; Natural (L</a:t>
            </a:r>
            <a:r>
              <a:rPr lang="en-US" sz="2200" dirty="0"/>
              <a:t>2</a:t>
            </a:r>
            <a:r>
              <a:rPr lang="en-US" dirty="0"/>
              <a:t>) Language </a:t>
            </a:r>
          </a:p>
        </p:txBody>
      </p:sp>
      <p:pic>
        <p:nvPicPr>
          <p:cNvPr id="2" name="Picture 1"/>
          <p:cNvPicPr>
            <a:picLocks noChangeAspect="1"/>
          </p:cNvPicPr>
          <p:nvPr/>
        </p:nvPicPr>
        <p:blipFill rotWithShape="1">
          <a:blip r:embed="rId3"/>
          <a:srcRect b="33939"/>
          <a:stretch/>
        </p:blipFill>
        <p:spPr>
          <a:xfrm>
            <a:off x="876300" y="1457325"/>
            <a:ext cx="7391400" cy="3114675"/>
          </a:xfrm>
          <a:prstGeom prst="rect">
            <a:avLst/>
          </a:prstGeom>
        </p:spPr>
      </p:pic>
      <p:sp>
        <p:nvSpPr>
          <p:cNvPr id="5" name="Rectangle 4"/>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Tree>
    <p:extLst>
      <p:ext uri="{BB962C8B-B14F-4D97-AF65-F5344CB8AC3E}">
        <p14:creationId xmlns:p14="http://schemas.microsoft.com/office/powerpoint/2010/main" val="2793574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4638"/>
            <a:ext cx="9144000" cy="563562"/>
          </a:xfrm>
        </p:spPr>
        <p:txBody>
          <a:bodyPr>
            <a:normAutofit fontScale="90000"/>
          </a:bodyPr>
          <a:lstStyle/>
          <a:p>
            <a:r>
              <a:rPr lang="en-US" dirty="0"/>
              <a:t>Comparing Formal (L</a:t>
            </a:r>
            <a:r>
              <a:rPr lang="en-US" sz="2200" dirty="0"/>
              <a:t>1</a:t>
            </a:r>
            <a:r>
              <a:rPr lang="en-US" dirty="0"/>
              <a:t>) &amp; Natural (L</a:t>
            </a:r>
            <a:r>
              <a:rPr lang="en-US" sz="2200" dirty="0"/>
              <a:t>2</a:t>
            </a:r>
            <a:r>
              <a:rPr lang="en-US" dirty="0"/>
              <a:t>) Language </a:t>
            </a:r>
          </a:p>
        </p:txBody>
      </p:sp>
      <p:pic>
        <p:nvPicPr>
          <p:cNvPr id="2" name="Picture 1"/>
          <p:cNvPicPr>
            <a:picLocks noChangeAspect="1"/>
          </p:cNvPicPr>
          <p:nvPr/>
        </p:nvPicPr>
        <p:blipFill>
          <a:blip r:embed="rId3"/>
          <a:stretch>
            <a:fillRect/>
          </a:stretch>
        </p:blipFill>
        <p:spPr>
          <a:xfrm>
            <a:off x="876300" y="1457325"/>
            <a:ext cx="7391400" cy="4714875"/>
          </a:xfrm>
          <a:prstGeom prst="rect">
            <a:avLst/>
          </a:prstGeom>
        </p:spPr>
      </p:pic>
      <p:sp>
        <p:nvSpPr>
          <p:cNvPr id="5" name="Rectangle 4"/>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Tree>
    <p:extLst>
      <p:ext uri="{BB962C8B-B14F-4D97-AF65-F5344CB8AC3E}">
        <p14:creationId xmlns:p14="http://schemas.microsoft.com/office/powerpoint/2010/main" val="3343228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862" y="274638"/>
            <a:ext cx="8229600" cy="563562"/>
          </a:xfrm>
        </p:spPr>
        <p:txBody>
          <a:bodyPr>
            <a:normAutofit fontScale="90000"/>
          </a:bodyPr>
          <a:lstStyle/>
          <a:p>
            <a:r>
              <a:rPr lang="en-US" dirty="0"/>
              <a:t>Syntax </a:t>
            </a:r>
            <a:r>
              <a:rPr lang="en-US" sz="3600" dirty="0">
                <a:sym typeface="Wingdings" panose="05000000000000000000" pitchFamily="2" charset="2"/>
              </a:rPr>
              <a:t></a:t>
            </a:r>
            <a:r>
              <a:rPr lang="en-US" dirty="0">
                <a:sym typeface="Wingdings" panose="05000000000000000000" pitchFamily="2" charset="2"/>
              </a:rPr>
              <a:t> Meaning in NL?</a:t>
            </a:r>
            <a:endParaRPr lang="en-US" dirty="0"/>
          </a:p>
        </p:txBody>
      </p:sp>
      <p:pic>
        <p:nvPicPr>
          <p:cNvPr id="2" name="Picture 1"/>
          <p:cNvPicPr>
            <a:picLocks noChangeAspect="1"/>
          </p:cNvPicPr>
          <p:nvPr/>
        </p:nvPicPr>
        <p:blipFill rotWithShape="1">
          <a:blip r:embed="rId3"/>
          <a:srcRect l="5013" r="45864" b="85276"/>
          <a:stretch/>
        </p:blipFill>
        <p:spPr>
          <a:xfrm>
            <a:off x="1270587" y="1623852"/>
            <a:ext cx="6534150" cy="533400"/>
          </a:xfrm>
          <a:prstGeom prst="rect">
            <a:avLst/>
          </a:prstGeom>
        </p:spPr>
      </p:pic>
      <p:sp>
        <p:nvSpPr>
          <p:cNvPr id="5" name="Rectangle 4"/>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pic>
        <p:nvPicPr>
          <p:cNvPr id="6" name="Picture 5"/>
          <p:cNvPicPr>
            <a:picLocks noChangeAspect="1"/>
          </p:cNvPicPr>
          <p:nvPr/>
        </p:nvPicPr>
        <p:blipFill rotWithShape="1">
          <a:blip r:embed="rId3"/>
          <a:srcRect t="22087"/>
          <a:stretch/>
        </p:blipFill>
        <p:spPr>
          <a:xfrm>
            <a:off x="236125" y="2898912"/>
            <a:ext cx="8603075" cy="1825487"/>
          </a:xfrm>
          <a:prstGeom prst="rect">
            <a:avLst/>
          </a:prstGeom>
        </p:spPr>
      </p:pic>
    </p:spTree>
    <p:extLst>
      <p:ext uri="{BB962C8B-B14F-4D97-AF65-F5344CB8AC3E}">
        <p14:creationId xmlns:p14="http://schemas.microsoft.com/office/powerpoint/2010/main" val="368721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a:t>Natural Language</a:t>
            </a:r>
            <a:endParaRPr lang="en-US" dirty="0">
              <a:latin typeface="Arial Narrow" panose="020B0606020202030204" pitchFamily="34" charset="0"/>
            </a:endParaRPr>
          </a:p>
        </p:txBody>
      </p:sp>
      <p:sp>
        <p:nvSpPr>
          <p:cNvPr id="5" name="Slide Number Placeholder 4"/>
          <p:cNvSpPr>
            <a:spLocks noGrp="1"/>
          </p:cNvSpPr>
          <p:nvPr>
            <p:ph type="sldNum" sz="quarter" idx="4294967295"/>
          </p:nvPr>
        </p:nvSpPr>
        <p:spPr>
          <a:xfrm>
            <a:off x="6553200" y="6477001"/>
            <a:ext cx="2133600" cy="244475"/>
          </a:xfrm>
        </p:spPr>
        <p:txBody>
          <a:bodyPr/>
          <a:lstStyle/>
          <a:p>
            <a:fld id="{CEF8ADD8-F654-435D-BF88-36F59A17820E}" type="slidenum">
              <a:rPr lang="en-US" smtClean="0">
                <a:latin typeface="Arial Narrow" panose="020B0606020202030204" pitchFamily="34" charset="0"/>
              </a:rPr>
              <a:pPr/>
              <a:t>3</a:t>
            </a:fld>
            <a:endParaRPr lang="en-US">
              <a:latin typeface="Arial Narrow" panose="020B0606020202030204" pitchFamily="34" charset="0"/>
            </a:endParaRPr>
          </a:p>
        </p:txBody>
      </p:sp>
      <p:sp>
        <p:nvSpPr>
          <p:cNvPr id="7" name="Rectangle 4"/>
          <p:cNvSpPr txBox="1">
            <a:spLocks noChangeArrowheads="1"/>
          </p:cNvSpPr>
          <p:nvPr/>
        </p:nvSpPr>
        <p:spPr bwMode="auto">
          <a:xfrm>
            <a:off x="2370137" y="1533739"/>
            <a:ext cx="4479925" cy="42672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anose="020B0606020202030204" pitchFamily="34" charset="0"/>
              </a:rPr>
              <a:t>Introduction </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Grammars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Tools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Logic Approaches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Neural Net Approaches</a:t>
            </a:r>
          </a:p>
        </p:txBody>
      </p:sp>
      <p:sp>
        <p:nvSpPr>
          <p:cNvPr id="8" name="AutoShape 5"/>
          <p:cNvSpPr>
            <a:spLocks noChangeArrowheads="1"/>
          </p:cNvSpPr>
          <p:nvPr/>
        </p:nvSpPr>
        <p:spPr bwMode="auto">
          <a:xfrm>
            <a:off x="1295400" y="18288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3209177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Recall the Wide Variety of Contexts!</a:t>
            </a:r>
          </a:p>
        </p:txBody>
      </p:sp>
      <p:pic>
        <p:nvPicPr>
          <p:cNvPr id="2" name="Picture 1"/>
          <p:cNvPicPr>
            <a:picLocks noChangeAspect="1"/>
          </p:cNvPicPr>
          <p:nvPr/>
        </p:nvPicPr>
        <p:blipFill rotWithShape="1">
          <a:blip r:embed="rId3"/>
          <a:srcRect b="40213"/>
          <a:stretch/>
        </p:blipFill>
        <p:spPr>
          <a:xfrm>
            <a:off x="700645" y="1828800"/>
            <a:ext cx="8010525" cy="3052848"/>
          </a:xfrm>
          <a:prstGeom prst="rect">
            <a:avLst/>
          </a:prstGeom>
        </p:spPr>
      </p:pic>
      <p:sp>
        <p:nvSpPr>
          <p:cNvPr id="6" name="Rectangle 5"/>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Tree>
    <p:extLst>
      <p:ext uri="{BB962C8B-B14F-4D97-AF65-F5344CB8AC3E}">
        <p14:creationId xmlns:p14="http://schemas.microsoft.com/office/powerpoint/2010/main" val="2980548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a:t>Natural Language</a:t>
            </a:r>
            <a:endParaRPr lang="en-US" dirty="0">
              <a:latin typeface="Arial Narrow" panose="020B0606020202030204" pitchFamily="34" charset="0"/>
            </a:endParaRPr>
          </a:p>
        </p:txBody>
      </p:sp>
      <p:sp>
        <p:nvSpPr>
          <p:cNvPr id="5" name="Slide Number Placeholder 4"/>
          <p:cNvSpPr>
            <a:spLocks noGrp="1"/>
          </p:cNvSpPr>
          <p:nvPr>
            <p:ph type="sldNum" sz="quarter" idx="4294967295"/>
          </p:nvPr>
        </p:nvSpPr>
        <p:spPr>
          <a:xfrm>
            <a:off x="6553200" y="6477001"/>
            <a:ext cx="2133600" cy="244475"/>
          </a:xfrm>
        </p:spPr>
        <p:txBody>
          <a:bodyPr/>
          <a:lstStyle/>
          <a:p>
            <a:fld id="{CEF8ADD8-F654-435D-BF88-36F59A17820E}" type="slidenum">
              <a:rPr lang="en-US" smtClean="0">
                <a:latin typeface="Arial Narrow" panose="020B0606020202030204" pitchFamily="34" charset="0"/>
              </a:rPr>
              <a:pPr/>
              <a:t>31</a:t>
            </a:fld>
            <a:endParaRPr lang="en-US">
              <a:latin typeface="Arial Narrow" panose="020B0606020202030204" pitchFamily="34" charset="0"/>
            </a:endParaRPr>
          </a:p>
        </p:txBody>
      </p:sp>
      <p:sp>
        <p:nvSpPr>
          <p:cNvPr id="7" name="Rectangle 4"/>
          <p:cNvSpPr txBox="1">
            <a:spLocks noChangeArrowheads="1"/>
          </p:cNvSpPr>
          <p:nvPr/>
        </p:nvSpPr>
        <p:spPr bwMode="auto">
          <a:xfrm>
            <a:off x="2370137" y="1533739"/>
            <a:ext cx="4479925" cy="42672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Introduction</a:t>
            </a:r>
            <a:r>
              <a:rPr lang="en-US" sz="3200" b="1" kern="0" dirty="0">
                <a:latin typeface="Arial Narrow" panose="020B0606020202030204" pitchFamily="34" charset="0"/>
              </a:rPr>
              <a:t> </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Grammars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anose="020B0606020202030204" pitchFamily="34" charset="0"/>
              </a:rPr>
              <a:t>Tools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Logic Approaches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Neural Net Approaches</a:t>
            </a:r>
          </a:p>
        </p:txBody>
      </p:sp>
      <p:sp>
        <p:nvSpPr>
          <p:cNvPr id="8" name="AutoShape 5"/>
          <p:cNvSpPr>
            <a:spLocks noChangeArrowheads="1"/>
          </p:cNvSpPr>
          <p:nvPr/>
        </p:nvSpPr>
        <p:spPr bwMode="auto">
          <a:xfrm>
            <a:off x="1371600" y="3483576"/>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237104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Entities</a:t>
            </a:r>
            <a:r>
              <a:rPr lang="en-US" dirty="0"/>
              <a:t> in an Utterance (Google)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32</a:t>
            </a:fld>
            <a:endParaRPr lang="en-US"/>
          </a:p>
        </p:txBody>
      </p:sp>
      <p:pic>
        <p:nvPicPr>
          <p:cNvPr id="5" name="Picture 4"/>
          <p:cNvPicPr>
            <a:picLocks noChangeAspect="1"/>
          </p:cNvPicPr>
          <p:nvPr/>
        </p:nvPicPr>
        <p:blipFill rotWithShape="1">
          <a:blip r:embed="rId3"/>
          <a:srcRect t="19139"/>
          <a:stretch/>
        </p:blipFill>
        <p:spPr>
          <a:xfrm>
            <a:off x="306472" y="2416813"/>
            <a:ext cx="8531055" cy="2464640"/>
          </a:xfrm>
          <a:prstGeom prst="rect">
            <a:avLst/>
          </a:prstGeom>
        </p:spPr>
      </p:pic>
      <p:sp>
        <p:nvSpPr>
          <p:cNvPr id="6" name="Rectangle 5"/>
          <p:cNvSpPr/>
          <p:nvPr/>
        </p:nvSpPr>
        <p:spPr>
          <a:xfrm>
            <a:off x="1447800" y="1219200"/>
            <a:ext cx="5771003" cy="461665"/>
          </a:xfrm>
          <a:prstGeom prst="rect">
            <a:avLst/>
          </a:prstGeom>
        </p:spPr>
        <p:txBody>
          <a:bodyPr wrap="none">
            <a:spAutoFit/>
          </a:bodyPr>
          <a:lstStyle/>
          <a:p>
            <a:r>
              <a:rPr lang="en-US" sz="2400" dirty="0">
                <a:hlinkClick r:id="rId4"/>
              </a:rPr>
              <a:t>https://cloud.google.com/natural-language/</a:t>
            </a:r>
            <a:r>
              <a:rPr lang="en-US" sz="2400" dirty="0"/>
              <a:t> </a:t>
            </a:r>
          </a:p>
        </p:txBody>
      </p:sp>
    </p:spTree>
    <p:extLst>
      <p:ext uri="{BB962C8B-B14F-4D97-AF65-F5344CB8AC3E}">
        <p14:creationId xmlns:p14="http://schemas.microsoft.com/office/powerpoint/2010/main" val="3120705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Analyses</a:t>
            </a:r>
          </a:p>
        </p:txBody>
      </p:sp>
      <p:sp>
        <p:nvSpPr>
          <p:cNvPr id="3" name="Slide Number Placeholder 2"/>
          <p:cNvSpPr>
            <a:spLocks noGrp="1"/>
          </p:cNvSpPr>
          <p:nvPr>
            <p:ph type="sldNum" sz="quarter" idx="12"/>
          </p:nvPr>
        </p:nvSpPr>
        <p:spPr/>
        <p:txBody>
          <a:bodyPr/>
          <a:lstStyle/>
          <a:p>
            <a:fld id="{CEF8ADD8-F654-435D-BF88-36F59A17820E}" type="slidenum">
              <a:rPr lang="en-US" smtClean="0"/>
              <a:pPr/>
              <a:t>33</a:t>
            </a:fld>
            <a:endParaRPr lang="en-US"/>
          </a:p>
        </p:txBody>
      </p:sp>
      <p:pic>
        <p:nvPicPr>
          <p:cNvPr id="4" name="Picture 3"/>
          <p:cNvPicPr>
            <a:picLocks noChangeAspect="1"/>
          </p:cNvPicPr>
          <p:nvPr/>
        </p:nvPicPr>
        <p:blipFill rotWithShape="1">
          <a:blip r:embed="rId2"/>
          <a:srcRect l="1950" r="49448"/>
          <a:stretch/>
        </p:blipFill>
        <p:spPr>
          <a:xfrm>
            <a:off x="1126617" y="1295400"/>
            <a:ext cx="6890767" cy="2133600"/>
          </a:xfrm>
          <a:prstGeom prst="rect">
            <a:avLst/>
          </a:prstGeom>
        </p:spPr>
      </p:pic>
      <p:pic>
        <p:nvPicPr>
          <p:cNvPr id="5" name="Picture 4"/>
          <p:cNvPicPr>
            <a:picLocks noChangeAspect="1"/>
          </p:cNvPicPr>
          <p:nvPr/>
        </p:nvPicPr>
        <p:blipFill rotWithShape="1">
          <a:blip r:embed="rId2"/>
          <a:srcRect l="50441" r="2517"/>
          <a:stretch/>
        </p:blipFill>
        <p:spPr>
          <a:xfrm>
            <a:off x="1118135" y="3886200"/>
            <a:ext cx="6907731" cy="2209800"/>
          </a:xfrm>
          <a:prstGeom prst="rect">
            <a:avLst/>
          </a:prstGeom>
        </p:spPr>
      </p:pic>
    </p:spTree>
    <p:extLst>
      <p:ext uri="{BB962C8B-B14F-4D97-AF65-F5344CB8AC3E}">
        <p14:creationId xmlns:p14="http://schemas.microsoft.com/office/powerpoint/2010/main" val="3814992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Google N-L: </a:t>
            </a:r>
            <a:r>
              <a:rPr lang="en-US" i="1" dirty="0"/>
              <a:t>Parsing</a:t>
            </a:r>
            <a:r>
              <a:rPr lang="en-US" dirty="0"/>
              <a:t> Example—First Part</a:t>
            </a:r>
          </a:p>
        </p:txBody>
      </p:sp>
      <p:sp>
        <p:nvSpPr>
          <p:cNvPr id="3" name="Slide Number Placeholder 2"/>
          <p:cNvSpPr>
            <a:spLocks noGrp="1"/>
          </p:cNvSpPr>
          <p:nvPr>
            <p:ph type="sldNum" sz="quarter" idx="12"/>
          </p:nvPr>
        </p:nvSpPr>
        <p:spPr/>
        <p:txBody>
          <a:bodyPr/>
          <a:lstStyle/>
          <a:p>
            <a:fld id="{CEF8ADD8-F654-435D-BF88-36F59A17820E}" type="slidenum">
              <a:rPr lang="en-US" smtClean="0"/>
              <a:pPr/>
              <a:t>34</a:t>
            </a:fld>
            <a:endParaRPr lang="en-US"/>
          </a:p>
        </p:txBody>
      </p:sp>
      <p:pic>
        <p:nvPicPr>
          <p:cNvPr id="4" name="Picture 3"/>
          <p:cNvPicPr>
            <a:picLocks noChangeAspect="1"/>
          </p:cNvPicPr>
          <p:nvPr/>
        </p:nvPicPr>
        <p:blipFill>
          <a:blip r:embed="rId3"/>
          <a:stretch>
            <a:fillRect/>
          </a:stretch>
        </p:blipFill>
        <p:spPr>
          <a:xfrm>
            <a:off x="228600" y="1371600"/>
            <a:ext cx="8658225" cy="523299"/>
          </a:xfrm>
          <a:prstGeom prst="rect">
            <a:avLst/>
          </a:prstGeom>
        </p:spPr>
      </p:pic>
      <p:pic>
        <p:nvPicPr>
          <p:cNvPr id="5" name="Picture 4"/>
          <p:cNvPicPr>
            <a:picLocks noChangeAspect="1"/>
          </p:cNvPicPr>
          <p:nvPr/>
        </p:nvPicPr>
        <p:blipFill>
          <a:blip r:embed="rId4"/>
          <a:stretch>
            <a:fillRect/>
          </a:stretch>
        </p:blipFill>
        <p:spPr>
          <a:xfrm>
            <a:off x="457200" y="2428299"/>
            <a:ext cx="8018688" cy="3134301"/>
          </a:xfrm>
          <a:prstGeom prst="rect">
            <a:avLst/>
          </a:prstGeom>
        </p:spPr>
      </p:pic>
    </p:spTree>
    <p:extLst>
      <p:ext uri="{BB962C8B-B14F-4D97-AF65-F5344CB8AC3E}">
        <p14:creationId xmlns:p14="http://schemas.microsoft.com/office/powerpoint/2010/main" val="1918278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0524"/>
            <a:ext cx="8429625" cy="780076"/>
          </a:xfrm>
        </p:spPr>
        <p:txBody>
          <a:bodyPr>
            <a:normAutofit fontScale="90000"/>
          </a:bodyPr>
          <a:lstStyle/>
          <a:p>
            <a:r>
              <a:rPr lang="en-US" dirty="0"/>
              <a:t>Google N-L: Parsing Example—Second Part</a:t>
            </a:r>
          </a:p>
        </p:txBody>
      </p:sp>
      <p:sp>
        <p:nvSpPr>
          <p:cNvPr id="3" name="Slide Number Placeholder 2"/>
          <p:cNvSpPr>
            <a:spLocks noGrp="1"/>
          </p:cNvSpPr>
          <p:nvPr>
            <p:ph type="sldNum" sz="quarter" idx="12"/>
          </p:nvPr>
        </p:nvSpPr>
        <p:spPr/>
        <p:txBody>
          <a:bodyPr/>
          <a:lstStyle/>
          <a:p>
            <a:fld id="{CEF8ADD8-F654-435D-BF88-36F59A17820E}" type="slidenum">
              <a:rPr lang="en-US" smtClean="0"/>
              <a:pPr/>
              <a:t>35</a:t>
            </a:fld>
            <a:endParaRPr lang="en-US"/>
          </a:p>
        </p:txBody>
      </p:sp>
      <p:pic>
        <p:nvPicPr>
          <p:cNvPr id="4" name="Picture 3"/>
          <p:cNvPicPr>
            <a:picLocks noChangeAspect="1"/>
          </p:cNvPicPr>
          <p:nvPr/>
        </p:nvPicPr>
        <p:blipFill>
          <a:blip r:embed="rId2"/>
          <a:stretch>
            <a:fillRect/>
          </a:stretch>
        </p:blipFill>
        <p:spPr>
          <a:xfrm>
            <a:off x="228600" y="1371600"/>
            <a:ext cx="8658225" cy="523299"/>
          </a:xfrm>
          <a:prstGeom prst="rect">
            <a:avLst/>
          </a:prstGeom>
        </p:spPr>
      </p:pic>
      <p:pic>
        <p:nvPicPr>
          <p:cNvPr id="6" name="Picture 5"/>
          <p:cNvPicPr>
            <a:picLocks noChangeAspect="1"/>
          </p:cNvPicPr>
          <p:nvPr/>
        </p:nvPicPr>
        <p:blipFill>
          <a:blip r:embed="rId3"/>
          <a:stretch>
            <a:fillRect/>
          </a:stretch>
        </p:blipFill>
        <p:spPr>
          <a:xfrm>
            <a:off x="381000" y="2819400"/>
            <a:ext cx="8333731" cy="2971800"/>
          </a:xfrm>
          <a:prstGeom prst="rect">
            <a:avLst/>
          </a:prstGeom>
        </p:spPr>
      </p:pic>
    </p:spTree>
    <p:extLst>
      <p:ext uri="{BB962C8B-B14F-4D97-AF65-F5344CB8AC3E}">
        <p14:creationId xmlns:p14="http://schemas.microsoft.com/office/powerpoint/2010/main" val="3570544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Sentiment Analysis for a Document</a:t>
            </a:r>
          </a:p>
        </p:txBody>
      </p:sp>
      <p:sp>
        <p:nvSpPr>
          <p:cNvPr id="3" name="Content Placeholder 2"/>
          <p:cNvSpPr>
            <a:spLocks noGrp="1"/>
          </p:cNvSpPr>
          <p:nvPr>
            <p:ph idx="1"/>
          </p:nvPr>
        </p:nvSpPr>
        <p:spPr>
          <a:xfrm>
            <a:off x="1733550" y="1676400"/>
            <a:ext cx="5676900" cy="3505200"/>
          </a:xfrm>
        </p:spPr>
        <p:txBody>
          <a:bodyPr>
            <a:normAutofit lnSpcReduction="10000"/>
          </a:bodyPr>
          <a:lstStyle/>
          <a:p>
            <a:pPr marL="0" indent="0">
              <a:buNone/>
            </a:pPr>
            <a:r>
              <a:rPr lang="en-US" b="1" i="1" dirty="0"/>
              <a:t>score</a:t>
            </a:r>
            <a:r>
              <a:rPr lang="en-US" dirty="0"/>
              <a:t>         </a:t>
            </a:r>
            <a:r>
              <a:rPr lang="en-US" dirty="0">
                <a:sym typeface="Wingdings" panose="05000000000000000000" pitchFamily="2" charset="2"/>
              </a:rPr>
              <a:t></a:t>
            </a:r>
            <a:r>
              <a:rPr lang="en-US" dirty="0"/>
              <a:t> </a:t>
            </a:r>
            <a:r>
              <a:rPr lang="en-US" i="1" dirty="0"/>
              <a:t>overall emotion:                      </a:t>
            </a:r>
            <a:r>
              <a:rPr lang="en-US" dirty="0"/>
              <a:t>-1.0 (negative) to 1.0 (positive) </a:t>
            </a:r>
            <a:endParaRPr lang="en-US" i="1" dirty="0"/>
          </a:p>
          <a:p>
            <a:endParaRPr lang="en-US" dirty="0"/>
          </a:p>
          <a:p>
            <a:pPr marL="0" indent="0">
              <a:buNone/>
            </a:pPr>
            <a:r>
              <a:rPr lang="en-US" b="1" i="1" dirty="0"/>
              <a:t>magnitude</a:t>
            </a:r>
            <a:r>
              <a:rPr lang="en-US" i="1" dirty="0"/>
              <a:t> </a:t>
            </a:r>
            <a:r>
              <a:rPr lang="en-US" dirty="0">
                <a:sym typeface="Wingdings" panose="05000000000000000000" pitchFamily="2" charset="2"/>
              </a:rPr>
              <a:t> </a:t>
            </a:r>
            <a:r>
              <a:rPr lang="en-US" i="1" dirty="0"/>
              <a:t>strength</a:t>
            </a:r>
            <a:r>
              <a:rPr lang="en-US" dirty="0"/>
              <a:t> of emotion (both positive and negative):                                    0.0 to +inf</a:t>
            </a:r>
          </a:p>
          <a:p>
            <a:pPr lvl="1"/>
            <a:r>
              <a:rPr lang="en-US" dirty="0"/>
              <a:t>often proportional to length</a:t>
            </a:r>
          </a:p>
        </p:txBody>
      </p:sp>
      <p:sp>
        <p:nvSpPr>
          <p:cNvPr id="4" name="Rectangle 3"/>
          <p:cNvSpPr/>
          <p:nvPr/>
        </p:nvSpPr>
        <p:spPr>
          <a:xfrm>
            <a:off x="461838" y="6290846"/>
            <a:ext cx="8229600" cy="338554"/>
          </a:xfrm>
          <a:prstGeom prst="rect">
            <a:avLst/>
          </a:prstGeom>
        </p:spPr>
        <p:txBody>
          <a:bodyPr wrap="square">
            <a:spAutoFit/>
          </a:bodyPr>
          <a:lstStyle/>
          <a:p>
            <a:r>
              <a:rPr lang="en-US" sz="1600" dirty="0">
                <a:latin typeface="Arial Narrow" panose="020B0606020202030204" pitchFamily="34" charset="0"/>
              </a:rPr>
              <a:t>Adapted from https://cloud.google.com/natural-language/docs/basics#interpreting_sentiment_analysis_values</a:t>
            </a:r>
          </a:p>
        </p:txBody>
      </p:sp>
    </p:spTree>
    <p:extLst>
      <p:ext uri="{BB962C8B-B14F-4D97-AF65-F5344CB8AC3E}">
        <p14:creationId xmlns:p14="http://schemas.microsoft.com/office/powerpoint/2010/main" val="915278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Google N-L: Sentiment Analysis</a:t>
            </a:r>
          </a:p>
        </p:txBody>
      </p:sp>
      <p:sp>
        <p:nvSpPr>
          <p:cNvPr id="3" name="Slide Number Placeholder 2"/>
          <p:cNvSpPr>
            <a:spLocks noGrp="1"/>
          </p:cNvSpPr>
          <p:nvPr>
            <p:ph type="sldNum" sz="quarter" idx="12"/>
          </p:nvPr>
        </p:nvSpPr>
        <p:spPr/>
        <p:txBody>
          <a:bodyPr/>
          <a:lstStyle/>
          <a:p>
            <a:fld id="{CEF8ADD8-F654-435D-BF88-36F59A17820E}" type="slidenum">
              <a:rPr lang="en-US" smtClean="0"/>
              <a:pPr/>
              <a:t>37</a:t>
            </a:fld>
            <a:endParaRPr lang="en-US"/>
          </a:p>
        </p:txBody>
      </p:sp>
      <p:pic>
        <p:nvPicPr>
          <p:cNvPr id="5" name="Picture 4"/>
          <p:cNvPicPr>
            <a:picLocks noChangeAspect="1"/>
          </p:cNvPicPr>
          <p:nvPr/>
        </p:nvPicPr>
        <p:blipFill>
          <a:blip r:embed="rId3"/>
          <a:stretch>
            <a:fillRect/>
          </a:stretch>
        </p:blipFill>
        <p:spPr>
          <a:xfrm>
            <a:off x="76200" y="1752600"/>
            <a:ext cx="9114648" cy="4191000"/>
          </a:xfrm>
          <a:prstGeom prst="rect">
            <a:avLst/>
          </a:prstGeom>
        </p:spPr>
      </p:pic>
    </p:spTree>
    <p:extLst>
      <p:ext uri="{BB962C8B-B14F-4D97-AF65-F5344CB8AC3E}">
        <p14:creationId xmlns:p14="http://schemas.microsoft.com/office/powerpoint/2010/main" val="3612744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Categorization</a:t>
            </a:r>
          </a:p>
        </p:txBody>
      </p:sp>
      <p:sp>
        <p:nvSpPr>
          <p:cNvPr id="3" name="Slide Number Placeholder 2"/>
          <p:cNvSpPr>
            <a:spLocks noGrp="1"/>
          </p:cNvSpPr>
          <p:nvPr>
            <p:ph type="sldNum" sz="quarter" idx="12"/>
          </p:nvPr>
        </p:nvSpPr>
        <p:spPr/>
        <p:txBody>
          <a:bodyPr/>
          <a:lstStyle/>
          <a:p>
            <a:fld id="{CEF8ADD8-F654-435D-BF88-36F59A17820E}" type="slidenum">
              <a:rPr lang="en-US" smtClean="0"/>
              <a:pPr/>
              <a:t>38</a:t>
            </a:fld>
            <a:endParaRPr lang="en-US"/>
          </a:p>
        </p:txBody>
      </p:sp>
      <p:pic>
        <p:nvPicPr>
          <p:cNvPr id="4" name="Picture 3"/>
          <p:cNvPicPr>
            <a:picLocks noChangeAspect="1"/>
          </p:cNvPicPr>
          <p:nvPr/>
        </p:nvPicPr>
        <p:blipFill>
          <a:blip r:embed="rId3"/>
          <a:stretch>
            <a:fillRect/>
          </a:stretch>
        </p:blipFill>
        <p:spPr>
          <a:xfrm>
            <a:off x="457199" y="1510582"/>
            <a:ext cx="8298461" cy="2985218"/>
          </a:xfrm>
          <a:prstGeom prst="rect">
            <a:avLst/>
          </a:prstGeom>
        </p:spPr>
      </p:pic>
    </p:spTree>
    <p:extLst>
      <p:ext uri="{BB962C8B-B14F-4D97-AF65-F5344CB8AC3E}">
        <p14:creationId xmlns:p14="http://schemas.microsoft.com/office/powerpoint/2010/main" val="4269709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 TEXTRUNNER</a:t>
            </a:r>
          </a:p>
        </p:txBody>
      </p:sp>
      <p:sp>
        <p:nvSpPr>
          <p:cNvPr id="3" name="Slide Number Placeholder 2"/>
          <p:cNvSpPr>
            <a:spLocks noGrp="1"/>
          </p:cNvSpPr>
          <p:nvPr>
            <p:ph type="sldNum" sz="quarter" idx="12"/>
          </p:nvPr>
        </p:nvSpPr>
        <p:spPr/>
        <p:txBody>
          <a:bodyPr/>
          <a:lstStyle/>
          <a:p>
            <a:fld id="{CEF8ADD8-F654-435D-BF88-36F59A17820E}" type="slidenum">
              <a:rPr lang="en-US" smtClean="0"/>
              <a:pPr/>
              <a:t>39</a:t>
            </a:fld>
            <a:endParaRPr lang="en-US"/>
          </a:p>
        </p:txBody>
      </p:sp>
      <p:sp>
        <p:nvSpPr>
          <p:cNvPr id="6" name="Rectangle 5"/>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
        <p:nvSpPr>
          <p:cNvPr id="4" name="Rectangle 3"/>
          <p:cNvSpPr/>
          <p:nvPr/>
        </p:nvSpPr>
        <p:spPr>
          <a:xfrm>
            <a:off x="1295400" y="1172677"/>
            <a:ext cx="6553200" cy="2308324"/>
          </a:xfrm>
          <a:prstGeom prst="rect">
            <a:avLst/>
          </a:prstGeom>
        </p:spPr>
        <p:txBody>
          <a:bodyPr wrap="square">
            <a:spAutoFit/>
          </a:bodyPr>
          <a:lstStyle/>
          <a:p>
            <a:r>
              <a:rPr lang="en-US" sz="2400" dirty="0">
                <a:latin typeface="Arial Narrow" panose="020B0606020202030204" pitchFamily="34" charset="0"/>
              </a:rPr>
              <a:t>Achieves precision of 88% and recall of 45% (F1 of 60%) on a large Web corpus. </a:t>
            </a:r>
          </a:p>
          <a:p>
            <a:r>
              <a:rPr lang="en-US" sz="2400" dirty="0">
                <a:latin typeface="Arial Narrow" panose="020B0606020202030204" pitchFamily="34" charset="0"/>
              </a:rPr>
              <a:t>Has extracted hundreds of millions of facts from a corpus of a half-billion Web pages. </a:t>
            </a:r>
          </a:p>
          <a:p>
            <a:endParaRPr lang="en-US" sz="2400" dirty="0">
              <a:latin typeface="Arial Narrow" panose="020B0606020202030204" pitchFamily="34" charset="0"/>
            </a:endParaRPr>
          </a:p>
          <a:p>
            <a:r>
              <a:rPr lang="en-US" sz="2400" dirty="0">
                <a:latin typeface="Arial Narrow" panose="020B0606020202030204" pitchFamily="34" charset="0"/>
              </a:rPr>
              <a:t>E.g., …</a:t>
            </a:r>
          </a:p>
        </p:txBody>
      </p:sp>
    </p:spTree>
    <p:extLst>
      <p:ext uri="{BB962C8B-B14F-4D97-AF65-F5344CB8AC3E}">
        <p14:creationId xmlns:p14="http://schemas.microsoft.com/office/powerpoint/2010/main" val="342934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C393-0AEA-4266-A579-F32318A9DEB1}"/>
              </a:ext>
            </a:extLst>
          </p:cNvPr>
          <p:cNvSpPr>
            <a:spLocks noGrp="1"/>
          </p:cNvSpPr>
          <p:nvPr>
            <p:ph type="title"/>
          </p:nvPr>
        </p:nvSpPr>
        <p:spPr/>
        <p:txBody>
          <a:bodyPr>
            <a:normAutofit fontScale="90000"/>
          </a:bodyPr>
          <a:lstStyle/>
          <a:p>
            <a:r>
              <a:rPr lang="en-US" dirty="0"/>
              <a:t>NL </a:t>
            </a:r>
            <a:r>
              <a:rPr lang="en-US" dirty="0" err="1"/>
              <a:t>Iput</a:t>
            </a:r>
            <a:r>
              <a:rPr lang="en-US" dirty="0"/>
              <a:t> vs. Output</a:t>
            </a:r>
          </a:p>
        </p:txBody>
      </p:sp>
      <p:sp>
        <p:nvSpPr>
          <p:cNvPr id="3" name="Content Placeholder 2">
            <a:extLst>
              <a:ext uri="{FF2B5EF4-FFF2-40B4-BE49-F238E27FC236}">
                <a16:creationId xmlns:a16="http://schemas.microsoft.com/office/drawing/2014/main" id="{2CF90A7B-8AF2-43E8-80A5-12C364BC5F08}"/>
              </a:ext>
            </a:extLst>
          </p:cNvPr>
          <p:cNvSpPr>
            <a:spLocks noGrp="1"/>
          </p:cNvSpPr>
          <p:nvPr>
            <p:ph idx="1"/>
          </p:nvPr>
        </p:nvSpPr>
        <p:spPr>
          <a:xfrm>
            <a:off x="1828800" y="1782762"/>
            <a:ext cx="5486400" cy="2514600"/>
          </a:xfrm>
        </p:spPr>
        <p:txBody>
          <a:bodyPr/>
          <a:lstStyle/>
          <a:p>
            <a:r>
              <a:rPr lang="en-US" dirty="0"/>
              <a:t>Input: Requires comprehension by the program</a:t>
            </a:r>
          </a:p>
          <a:p>
            <a:endParaRPr lang="en-US" dirty="0"/>
          </a:p>
          <a:p>
            <a:r>
              <a:rPr lang="en-US" dirty="0"/>
              <a:t>Output: ML </a:t>
            </a:r>
            <a:r>
              <a:rPr lang="en-US" i="1" dirty="0"/>
              <a:t>generation</a:t>
            </a:r>
            <a:endParaRPr lang="en-US" dirty="0"/>
          </a:p>
        </p:txBody>
      </p:sp>
      <p:sp>
        <p:nvSpPr>
          <p:cNvPr id="4" name="Speech Bubble: Rectangle with Corners Rounded 3">
            <a:extLst>
              <a:ext uri="{FF2B5EF4-FFF2-40B4-BE49-F238E27FC236}">
                <a16:creationId xmlns:a16="http://schemas.microsoft.com/office/drawing/2014/main" id="{13A26983-1821-4F38-8C3F-13E29FF62ABD}"/>
              </a:ext>
            </a:extLst>
          </p:cNvPr>
          <p:cNvSpPr/>
          <p:nvPr/>
        </p:nvSpPr>
        <p:spPr bwMode="auto">
          <a:xfrm>
            <a:off x="4724400" y="5220043"/>
            <a:ext cx="2334018" cy="646986"/>
          </a:xfrm>
          <a:prstGeom prst="wedgeRoundRectCallout">
            <a:avLst>
              <a:gd name="adj1" fmla="val 10726"/>
              <a:gd name="adj2" fmla="val -463570"/>
              <a:gd name="adj3" fmla="val 16667"/>
            </a:avLst>
          </a:prstGeom>
          <a:noFill/>
          <a:ln w="9525">
            <a:solidFill>
              <a:schemeClr val="accent1"/>
            </a:solidFill>
            <a:miter lim="800000"/>
            <a:headEnd/>
            <a:tailEnd/>
          </a:ln>
          <a:effectLst/>
        </p:spPr>
        <p:txBody>
          <a:bodyPr vert="horz" wrap="none" lIns="0" tIns="45720" rIns="36576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rPr>
              <a:t>Our focus</a:t>
            </a:r>
          </a:p>
        </p:txBody>
      </p:sp>
    </p:spTree>
    <p:extLst>
      <p:ext uri="{BB962C8B-B14F-4D97-AF65-F5344CB8AC3E}">
        <p14:creationId xmlns:p14="http://schemas.microsoft.com/office/powerpoint/2010/main" val="1422520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 TEXTRUNNER</a:t>
            </a:r>
          </a:p>
        </p:txBody>
      </p:sp>
      <p:sp>
        <p:nvSpPr>
          <p:cNvPr id="3" name="Slide Number Placeholder 2"/>
          <p:cNvSpPr>
            <a:spLocks noGrp="1"/>
          </p:cNvSpPr>
          <p:nvPr>
            <p:ph type="sldNum" sz="quarter" idx="12"/>
          </p:nvPr>
        </p:nvSpPr>
        <p:spPr/>
        <p:txBody>
          <a:bodyPr/>
          <a:lstStyle/>
          <a:p>
            <a:fld id="{CEF8ADD8-F654-435D-BF88-36F59A17820E}" type="slidenum">
              <a:rPr lang="en-US" smtClean="0"/>
              <a:pPr/>
              <a:t>40</a:t>
            </a:fld>
            <a:endParaRPr lang="en-US"/>
          </a:p>
        </p:txBody>
      </p:sp>
      <p:sp>
        <p:nvSpPr>
          <p:cNvPr id="6" name="Rectangle 5"/>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
        <p:nvSpPr>
          <p:cNvPr id="4" name="Rectangle 3"/>
          <p:cNvSpPr/>
          <p:nvPr/>
        </p:nvSpPr>
        <p:spPr>
          <a:xfrm>
            <a:off x="1295400" y="1172677"/>
            <a:ext cx="6553200" cy="4893647"/>
          </a:xfrm>
          <a:prstGeom prst="rect">
            <a:avLst/>
          </a:prstGeom>
        </p:spPr>
        <p:txBody>
          <a:bodyPr wrap="square">
            <a:spAutoFit/>
          </a:bodyPr>
          <a:lstStyle/>
          <a:p>
            <a:r>
              <a:rPr lang="en-US" sz="2400" dirty="0">
                <a:solidFill>
                  <a:schemeClr val="bg1">
                    <a:lumMod val="65000"/>
                  </a:schemeClr>
                </a:solidFill>
                <a:latin typeface="Arial Narrow" panose="020B0606020202030204" pitchFamily="34" charset="0"/>
              </a:rPr>
              <a:t>Achieves precision of 88% and recall of 45% (F1 of 60%) on a large Web corpus. </a:t>
            </a:r>
          </a:p>
          <a:p>
            <a:r>
              <a:rPr lang="en-US" sz="2400" dirty="0">
                <a:solidFill>
                  <a:schemeClr val="bg1">
                    <a:lumMod val="65000"/>
                  </a:schemeClr>
                </a:solidFill>
                <a:latin typeface="Arial Narrow" panose="020B0606020202030204" pitchFamily="34" charset="0"/>
              </a:rPr>
              <a:t>Has extracted hundreds of millions of facts from a corpus of a half-billion Web pages. </a:t>
            </a:r>
          </a:p>
          <a:p>
            <a:endParaRPr lang="en-US" sz="2400" dirty="0">
              <a:latin typeface="Arial Narrow" panose="020B0606020202030204" pitchFamily="34" charset="0"/>
            </a:endParaRPr>
          </a:p>
          <a:p>
            <a:r>
              <a:rPr lang="en-US" sz="2400" dirty="0">
                <a:latin typeface="Arial Narrow" panose="020B0606020202030204" pitchFamily="34" charset="0"/>
              </a:rPr>
              <a:t>E.g., even though it has no predeﬁned medical knowledge, it has extracted over 2000 answers to </a:t>
            </a:r>
            <a:r>
              <a:rPr lang="en-US" sz="2400" i="1" dirty="0">
                <a:latin typeface="Arial Narrow" panose="020B0606020202030204" pitchFamily="34" charset="0"/>
              </a:rPr>
              <a:t>what kills bacteria. </a:t>
            </a:r>
            <a:r>
              <a:rPr lang="en-US" sz="2400" dirty="0">
                <a:latin typeface="Arial Narrow" panose="020B0606020202030204" pitchFamily="34" charset="0"/>
              </a:rPr>
              <a:t>Correct answers include antibiotics, ozone, chlorine, Cipro, and broccoli sprouts. Questionable answers include “water,” which came from the sentence “Boiling water for at least 10 minutes will kill bacteria.”</a:t>
            </a:r>
          </a:p>
          <a:p>
            <a:endParaRPr lang="en-US" sz="2400" dirty="0">
              <a:latin typeface="Arial Narrow" panose="020B0606020202030204" pitchFamily="34" charset="0"/>
            </a:endParaRPr>
          </a:p>
          <a:p>
            <a:r>
              <a:rPr lang="en-US" sz="2400" dirty="0">
                <a:hlinkClick r:id="rId3"/>
              </a:rPr>
              <a:t>https://openie.allenai.org/</a:t>
            </a:r>
            <a:r>
              <a:rPr lang="en-US" sz="2400" dirty="0"/>
              <a:t> </a:t>
            </a:r>
            <a:endParaRPr lang="en-US" sz="2400" dirty="0">
              <a:latin typeface="Arial Narrow" panose="020B0606020202030204" pitchFamily="34" charset="0"/>
            </a:endParaRPr>
          </a:p>
        </p:txBody>
      </p:sp>
    </p:spTree>
    <p:extLst>
      <p:ext uri="{BB962C8B-B14F-4D97-AF65-F5344CB8AC3E}">
        <p14:creationId xmlns:p14="http://schemas.microsoft.com/office/powerpoint/2010/main" val="3705759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How This Can Go Wrong?</a:t>
            </a:r>
          </a:p>
        </p:txBody>
      </p:sp>
      <p:pic>
        <p:nvPicPr>
          <p:cNvPr id="2" name="Picture 1"/>
          <p:cNvPicPr>
            <a:picLocks noChangeAspect="1"/>
          </p:cNvPicPr>
          <p:nvPr/>
        </p:nvPicPr>
        <p:blipFill rotWithShape="1">
          <a:blip r:embed="rId3"/>
          <a:srcRect b="23885"/>
          <a:stretch/>
        </p:blipFill>
        <p:spPr>
          <a:xfrm>
            <a:off x="838200" y="1066417"/>
            <a:ext cx="8010525" cy="3886583"/>
          </a:xfrm>
          <a:prstGeom prst="rect">
            <a:avLst/>
          </a:prstGeom>
        </p:spPr>
      </p:pic>
      <p:pic>
        <p:nvPicPr>
          <p:cNvPr id="5" name="Picture 4"/>
          <p:cNvPicPr>
            <a:picLocks noChangeAspect="1"/>
          </p:cNvPicPr>
          <p:nvPr/>
        </p:nvPicPr>
        <p:blipFill rotWithShape="1">
          <a:blip r:embed="rId3"/>
          <a:srcRect t="83577"/>
          <a:stretch/>
        </p:blipFill>
        <p:spPr>
          <a:xfrm>
            <a:off x="817657" y="4953000"/>
            <a:ext cx="8010525" cy="838583"/>
          </a:xfrm>
          <a:prstGeom prst="rect">
            <a:avLst/>
          </a:prstGeom>
        </p:spPr>
      </p:pic>
      <p:sp>
        <p:nvSpPr>
          <p:cNvPr id="6" name="Rectangle 5"/>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
        <p:nvSpPr>
          <p:cNvPr id="7" name="Rectangle 6"/>
          <p:cNvSpPr/>
          <p:nvPr/>
        </p:nvSpPr>
        <p:spPr bwMode="auto">
          <a:xfrm>
            <a:off x="1143000" y="4572000"/>
            <a:ext cx="6553200" cy="1219583"/>
          </a:xfrm>
          <a:prstGeom prst="rect">
            <a:avLst/>
          </a:prstGeom>
          <a:noFill/>
          <a:ln w="38100">
            <a:solidFill>
              <a:srgbClr val="FF0000"/>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3841796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Example API: </a:t>
            </a:r>
            <a:r>
              <a:rPr lang="en-US" dirty="0" err="1"/>
              <a:t>TextRazor</a:t>
            </a:r>
            <a:endParaRPr lang="en-US" dirty="0"/>
          </a:p>
        </p:txBody>
      </p:sp>
      <p:sp>
        <p:nvSpPr>
          <p:cNvPr id="2" name="Rectangle 1"/>
          <p:cNvSpPr/>
          <p:nvPr/>
        </p:nvSpPr>
        <p:spPr>
          <a:xfrm>
            <a:off x="2100618" y="2819400"/>
            <a:ext cx="4942763" cy="584775"/>
          </a:xfrm>
          <a:prstGeom prst="rect">
            <a:avLst/>
          </a:prstGeom>
        </p:spPr>
        <p:txBody>
          <a:bodyPr wrap="none">
            <a:spAutoFit/>
          </a:bodyPr>
          <a:lstStyle/>
          <a:p>
            <a:r>
              <a:rPr lang="en-US" sz="3200" dirty="0">
                <a:hlinkClick r:id="rId3"/>
              </a:rPr>
              <a:t>https://www.textrazor.com/</a:t>
            </a:r>
            <a:r>
              <a:rPr lang="en-US" sz="3200" dirty="0"/>
              <a:t> </a:t>
            </a:r>
          </a:p>
        </p:txBody>
      </p:sp>
      <p:sp>
        <p:nvSpPr>
          <p:cNvPr id="5" name="Rectangle 4"/>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Tree>
    <p:extLst>
      <p:ext uri="{BB962C8B-B14F-4D97-AF65-F5344CB8AC3E}">
        <p14:creationId xmlns:p14="http://schemas.microsoft.com/office/powerpoint/2010/main" val="622286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TextRazor</a:t>
            </a:r>
            <a:r>
              <a:rPr lang="en-US" dirty="0"/>
              <a:t> Example: Input</a:t>
            </a:r>
          </a:p>
        </p:txBody>
      </p:sp>
      <p:sp>
        <p:nvSpPr>
          <p:cNvPr id="3" name="Slide Number Placeholder 2"/>
          <p:cNvSpPr>
            <a:spLocks noGrp="1"/>
          </p:cNvSpPr>
          <p:nvPr>
            <p:ph type="sldNum" sz="quarter" idx="12"/>
          </p:nvPr>
        </p:nvSpPr>
        <p:spPr/>
        <p:txBody>
          <a:bodyPr/>
          <a:lstStyle/>
          <a:p>
            <a:fld id="{CEF8ADD8-F654-435D-BF88-36F59A17820E}" type="slidenum">
              <a:rPr lang="en-US" smtClean="0"/>
              <a:pPr/>
              <a:t>43</a:t>
            </a:fld>
            <a:endParaRPr lang="en-US"/>
          </a:p>
        </p:txBody>
      </p:sp>
      <p:sp>
        <p:nvSpPr>
          <p:cNvPr id="4" name="Rectangle 3"/>
          <p:cNvSpPr/>
          <p:nvPr/>
        </p:nvSpPr>
        <p:spPr>
          <a:xfrm>
            <a:off x="685800" y="1143000"/>
            <a:ext cx="7848600" cy="4893647"/>
          </a:xfrm>
          <a:prstGeom prst="rect">
            <a:avLst/>
          </a:prstGeom>
        </p:spPr>
        <p:txBody>
          <a:bodyPr wrap="square">
            <a:spAutoFit/>
          </a:bodyPr>
          <a:lstStyle/>
          <a:p>
            <a:r>
              <a:rPr lang="en-US" sz="2400" dirty="0">
                <a:latin typeface="Arial Narrow" panose="020B0606020202030204" pitchFamily="34" charset="0"/>
              </a:rPr>
              <a:t>Barclays misled shareholders and the public about one of the biggest investments in the bank's history, a BBC Panorama investigation has found.</a:t>
            </a:r>
          </a:p>
          <a:p>
            <a:r>
              <a:rPr lang="en-US" sz="2400" dirty="0">
                <a:latin typeface="Arial Narrow" panose="020B0606020202030204" pitchFamily="34" charset="0"/>
              </a:rPr>
              <a:t>The bank announced in 2008 that Manchester City owner Sheikh Mansour had agreed to invest more than £3bn.</a:t>
            </a:r>
          </a:p>
          <a:p>
            <a:r>
              <a:rPr lang="en-US" sz="2400" dirty="0">
                <a:latin typeface="Arial Narrow" panose="020B0606020202030204" pitchFamily="34" charset="0"/>
              </a:rPr>
              <a:t>But </a:t>
            </a:r>
          </a:p>
          <a:p>
            <a:r>
              <a:rPr lang="en-US" sz="2400" dirty="0">
                <a:latin typeface="Arial Narrow" panose="020B0606020202030204" pitchFamily="34" charset="0"/>
              </a:rPr>
              <a:t>... </a:t>
            </a:r>
          </a:p>
          <a:p>
            <a:r>
              <a:rPr lang="en-US" sz="2400" dirty="0">
                <a:latin typeface="Arial Narrow" panose="020B0606020202030204" pitchFamily="34" charset="0"/>
              </a:rPr>
              <a:t>Neither Sheikh Mansour nor IPIC responded to questions raised by Panorama.</a:t>
            </a:r>
          </a:p>
          <a:p>
            <a:r>
              <a:rPr lang="en-US" sz="2400" dirty="0">
                <a:latin typeface="Arial Narrow" panose="020B0606020202030204" pitchFamily="34" charset="0"/>
              </a:rPr>
              <a:t>In August last year, the UK's Serious Fraud Office said it had started an investigation into commercial arrangements between the bank and Qatar Holding LLC, part of sovereign wealth fund Qatar Investment Authority.</a:t>
            </a:r>
          </a:p>
        </p:txBody>
      </p:sp>
      <p:sp>
        <p:nvSpPr>
          <p:cNvPr id="5" name="Rectangle 4"/>
          <p:cNvSpPr/>
          <p:nvPr/>
        </p:nvSpPr>
        <p:spPr>
          <a:xfrm>
            <a:off x="5410200" y="6414571"/>
            <a:ext cx="2871363" cy="369332"/>
          </a:xfrm>
          <a:prstGeom prst="rect">
            <a:avLst/>
          </a:prstGeom>
        </p:spPr>
        <p:txBody>
          <a:bodyPr wrap="none">
            <a:spAutoFit/>
          </a:bodyPr>
          <a:lstStyle/>
          <a:p>
            <a:r>
              <a:rPr lang="en-US" dirty="0">
                <a:latin typeface="Arial Narrow" panose="020B0606020202030204" pitchFamily="34" charset="0"/>
              </a:rPr>
              <a:t>https://www.textrazor.com/demo</a:t>
            </a:r>
          </a:p>
        </p:txBody>
      </p:sp>
    </p:spTree>
    <p:extLst>
      <p:ext uri="{BB962C8B-B14F-4D97-AF65-F5344CB8AC3E}">
        <p14:creationId xmlns:p14="http://schemas.microsoft.com/office/powerpoint/2010/main" val="3676799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TextRazor</a:t>
            </a:r>
            <a:r>
              <a:rPr lang="en-US" dirty="0"/>
              <a:t> Example Output: </a:t>
            </a:r>
            <a:r>
              <a:rPr lang="en-US" i="1" dirty="0"/>
              <a:t>Categories</a:t>
            </a:r>
            <a:r>
              <a:rPr lang="en-US" dirty="0"/>
              <a:t> </a:t>
            </a:r>
          </a:p>
        </p:txBody>
      </p:sp>
      <p:sp>
        <p:nvSpPr>
          <p:cNvPr id="3" name="Slide Number Placeholder 2"/>
          <p:cNvSpPr>
            <a:spLocks noGrp="1"/>
          </p:cNvSpPr>
          <p:nvPr>
            <p:ph type="sldNum" sz="quarter" idx="12"/>
          </p:nvPr>
        </p:nvSpPr>
        <p:spPr/>
        <p:txBody>
          <a:bodyPr/>
          <a:lstStyle/>
          <a:p>
            <a:fld id="{CEF8ADD8-F654-435D-BF88-36F59A17820E}" type="slidenum">
              <a:rPr lang="en-US" smtClean="0"/>
              <a:pPr/>
              <a:t>44</a:t>
            </a:fld>
            <a:endParaRPr lang="en-US"/>
          </a:p>
        </p:txBody>
      </p:sp>
      <p:sp>
        <p:nvSpPr>
          <p:cNvPr id="4" name="Rectangle 3"/>
          <p:cNvSpPr/>
          <p:nvPr/>
        </p:nvSpPr>
        <p:spPr>
          <a:xfrm>
            <a:off x="838200" y="1295400"/>
            <a:ext cx="7467600" cy="4893647"/>
          </a:xfrm>
          <a:prstGeom prst="rect">
            <a:avLst/>
          </a:prstGeom>
        </p:spPr>
        <p:txBody>
          <a:bodyPr wrap="square">
            <a:spAutoFit/>
          </a:bodyPr>
          <a:lstStyle/>
          <a:p>
            <a:r>
              <a:rPr lang="en-US" sz="2400" dirty="0">
                <a:latin typeface="Arial Narrow" panose="020B0606020202030204" pitchFamily="34" charset="0"/>
              </a:rPr>
              <a:t>0.93</a:t>
            </a:r>
          </a:p>
          <a:p>
            <a:r>
              <a:rPr lang="en-US" sz="2400" dirty="0">
                <a:latin typeface="Arial Narrow" panose="020B0606020202030204" pitchFamily="34" charset="0"/>
              </a:rPr>
              <a:t>economy, business and finance&gt;economy&gt;macro economics&gt;investments</a:t>
            </a:r>
          </a:p>
          <a:p>
            <a:r>
              <a:rPr lang="en-US" sz="2400" dirty="0">
                <a:latin typeface="Arial Narrow" panose="020B0606020202030204" pitchFamily="34" charset="0"/>
              </a:rPr>
              <a:t>0.72</a:t>
            </a:r>
          </a:p>
          <a:p>
            <a:r>
              <a:rPr lang="en-US" sz="2400" dirty="0">
                <a:latin typeface="Arial Narrow" panose="020B0606020202030204" pitchFamily="34" charset="0"/>
              </a:rPr>
              <a:t>economy, business and finance&gt;business information&gt;business finance&gt;shareholder</a:t>
            </a:r>
          </a:p>
          <a:p>
            <a:r>
              <a:rPr lang="en-US" sz="2400" dirty="0">
                <a:latin typeface="Arial Narrow" panose="020B0606020202030204" pitchFamily="34" charset="0"/>
              </a:rPr>
              <a:t>0.70</a:t>
            </a:r>
          </a:p>
          <a:p>
            <a:r>
              <a:rPr lang="en-US" sz="2400" dirty="0">
                <a:latin typeface="Arial Narrow" panose="020B0606020202030204" pitchFamily="34" charset="0"/>
              </a:rPr>
              <a:t>economy, business and finance&gt;economy</a:t>
            </a:r>
          </a:p>
          <a:p>
            <a:r>
              <a:rPr lang="en-US" sz="2400" dirty="0">
                <a:latin typeface="Arial Narrow" panose="020B0606020202030204" pitchFamily="34" charset="0"/>
              </a:rPr>
              <a:t>0.64</a:t>
            </a:r>
          </a:p>
          <a:p>
            <a:r>
              <a:rPr lang="en-US" sz="2400" dirty="0">
                <a:latin typeface="Arial Narrow" panose="020B0606020202030204" pitchFamily="34" charset="0"/>
              </a:rPr>
              <a:t>economy, business and finance&gt;market and exchange&gt;securities</a:t>
            </a:r>
          </a:p>
          <a:p>
            <a:r>
              <a:rPr lang="en-US" sz="2400" dirty="0">
                <a:latin typeface="Arial Narrow" panose="020B0606020202030204" pitchFamily="34" charset="0"/>
              </a:rPr>
              <a:t>0.49</a:t>
            </a:r>
          </a:p>
          <a:p>
            <a:r>
              <a:rPr lang="en-US" sz="2400" dirty="0">
                <a:latin typeface="Arial Narrow" panose="020B0606020202030204" pitchFamily="34" charset="0"/>
              </a:rPr>
              <a:t>crime, law and justice&gt;law</a:t>
            </a:r>
          </a:p>
          <a:p>
            <a:r>
              <a:rPr lang="en-US" sz="2400" dirty="0">
                <a:latin typeface="Arial Narrow" panose="020B0606020202030204" pitchFamily="34" charset="0"/>
              </a:rPr>
              <a:t>…</a:t>
            </a:r>
          </a:p>
        </p:txBody>
      </p:sp>
      <p:sp>
        <p:nvSpPr>
          <p:cNvPr id="5" name="Rectangle 4"/>
          <p:cNvSpPr/>
          <p:nvPr/>
        </p:nvSpPr>
        <p:spPr>
          <a:xfrm>
            <a:off x="5410200" y="6414571"/>
            <a:ext cx="2871363" cy="369332"/>
          </a:xfrm>
          <a:prstGeom prst="rect">
            <a:avLst/>
          </a:prstGeom>
        </p:spPr>
        <p:txBody>
          <a:bodyPr wrap="none">
            <a:spAutoFit/>
          </a:bodyPr>
          <a:lstStyle/>
          <a:p>
            <a:r>
              <a:rPr lang="en-US" dirty="0">
                <a:latin typeface="Arial Narrow" panose="020B0606020202030204" pitchFamily="34" charset="0"/>
              </a:rPr>
              <a:t>https://www.textrazor.com/demo</a:t>
            </a:r>
          </a:p>
        </p:txBody>
      </p:sp>
    </p:spTree>
    <p:extLst>
      <p:ext uri="{BB962C8B-B14F-4D97-AF65-F5344CB8AC3E}">
        <p14:creationId xmlns:p14="http://schemas.microsoft.com/office/powerpoint/2010/main" val="2779384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TextRazor</a:t>
            </a:r>
            <a:r>
              <a:rPr lang="en-US" dirty="0"/>
              <a:t> Example Output: </a:t>
            </a:r>
            <a:r>
              <a:rPr lang="en-US" i="1" dirty="0"/>
              <a:t>Topics</a:t>
            </a:r>
          </a:p>
        </p:txBody>
      </p:sp>
      <p:sp>
        <p:nvSpPr>
          <p:cNvPr id="3" name="Slide Number Placeholder 2"/>
          <p:cNvSpPr>
            <a:spLocks noGrp="1"/>
          </p:cNvSpPr>
          <p:nvPr>
            <p:ph type="sldNum" sz="quarter" idx="12"/>
          </p:nvPr>
        </p:nvSpPr>
        <p:spPr/>
        <p:txBody>
          <a:bodyPr/>
          <a:lstStyle/>
          <a:p>
            <a:fld id="{CEF8ADD8-F654-435D-BF88-36F59A17820E}" type="slidenum">
              <a:rPr lang="en-US" smtClean="0"/>
              <a:pPr/>
              <a:t>45</a:t>
            </a:fld>
            <a:endParaRPr lang="en-US"/>
          </a:p>
        </p:txBody>
      </p:sp>
      <p:sp>
        <p:nvSpPr>
          <p:cNvPr id="4" name="Rectangle 3"/>
          <p:cNvSpPr/>
          <p:nvPr/>
        </p:nvSpPr>
        <p:spPr>
          <a:xfrm>
            <a:off x="2514600" y="1090910"/>
            <a:ext cx="4114800" cy="5386090"/>
          </a:xfrm>
          <a:prstGeom prst="rect">
            <a:avLst/>
          </a:prstGeom>
        </p:spPr>
        <p:txBody>
          <a:bodyPr wrap="square">
            <a:spAutoFit/>
          </a:bodyPr>
          <a:lstStyle/>
          <a:p>
            <a:r>
              <a:rPr lang="en-US" sz="2800" dirty="0">
                <a:latin typeface="Arial Narrow" panose="020B0606020202030204" pitchFamily="34" charset="0"/>
              </a:rPr>
              <a:t>1.00</a:t>
            </a:r>
          </a:p>
          <a:p>
            <a:r>
              <a:rPr lang="en-US" sz="2800" dirty="0">
                <a:latin typeface="Arial Narrow" panose="020B0606020202030204" pitchFamily="34" charset="0"/>
              </a:rPr>
              <a:t>Barclays</a:t>
            </a:r>
          </a:p>
          <a:p>
            <a:r>
              <a:rPr lang="en-US" sz="2800" dirty="0">
                <a:latin typeface="Arial Narrow" panose="020B0606020202030204" pitchFamily="34" charset="0"/>
              </a:rPr>
              <a:t>1.00</a:t>
            </a:r>
          </a:p>
          <a:p>
            <a:r>
              <a:rPr lang="en-US" sz="2800" dirty="0">
                <a:latin typeface="Arial Narrow" panose="020B0606020202030204" pitchFamily="34" charset="0"/>
              </a:rPr>
              <a:t>Mansour bin </a:t>
            </a:r>
            <a:r>
              <a:rPr lang="en-US" sz="2800" dirty="0" err="1">
                <a:latin typeface="Arial Narrow" panose="020B0606020202030204" pitchFamily="34" charset="0"/>
              </a:rPr>
              <a:t>Zayed</a:t>
            </a:r>
            <a:r>
              <a:rPr lang="en-US" sz="2800" dirty="0">
                <a:latin typeface="Arial Narrow" panose="020B0606020202030204" pitchFamily="34" charset="0"/>
              </a:rPr>
              <a:t> Al </a:t>
            </a:r>
            <a:r>
              <a:rPr lang="en-US" sz="2800" dirty="0" err="1">
                <a:latin typeface="Arial Narrow" panose="020B0606020202030204" pitchFamily="34" charset="0"/>
              </a:rPr>
              <a:t>Nahyan</a:t>
            </a:r>
            <a:endParaRPr lang="en-US" sz="2800" dirty="0">
              <a:latin typeface="Arial Narrow" panose="020B0606020202030204" pitchFamily="34" charset="0"/>
            </a:endParaRPr>
          </a:p>
          <a:p>
            <a:r>
              <a:rPr lang="en-US" sz="2800" dirty="0">
                <a:latin typeface="Arial Narrow" panose="020B0606020202030204" pitchFamily="34" charset="0"/>
              </a:rPr>
              <a:t>1.00</a:t>
            </a:r>
          </a:p>
          <a:p>
            <a:r>
              <a:rPr lang="en-US" sz="2800" dirty="0">
                <a:latin typeface="Arial Narrow" panose="020B0606020202030204" pitchFamily="34" charset="0"/>
              </a:rPr>
              <a:t>Qatar Investment Authority</a:t>
            </a:r>
          </a:p>
          <a:p>
            <a:r>
              <a:rPr lang="en-US" sz="2800" dirty="0">
                <a:latin typeface="Arial Narrow" panose="020B0606020202030204" pitchFamily="34" charset="0"/>
              </a:rPr>
              <a:t>1.00</a:t>
            </a:r>
          </a:p>
          <a:p>
            <a:r>
              <a:rPr lang="en-US" sz="2800" dirty="0">
                <a:latin typeface="Arial Narrow" panose="020B0606020202030204" pitchFamily="34" charset="0"/>
              </a:rPr>
              <a:t>Finance</a:t>
            </a:r>
          </a:p>
          <a:p>
            <a:r>
              <a:rPr lang="en-US" sz="2800" dirty="0">
                <a:latin typeface="Arial Narrow" panose="020B0606020202030204" pitchFamily="34" charset="0"/>
              </a:rPr>
              <a:t>1.00</a:t>
            </a:r>
          </a:p>
          <a:p>
            <a:r>
              <a:rPr lang="en-US" sz="2800" dirty="0">
                <a:latin typeface="Arial Narrow" panose="020B0606020202030204" pitchFamily="34" charset="0"/>
              </a:rPr>
              <a:t>Economy</a:t>
            </a:r>
          </a:p>
          <a:p>
            <a:r>
              <a:rPr lang="en-US" sz="2800" dirty="0">
                <a:latin typeface="Arial Narrow" panose="020B0606020202030204" pitchFamily="34" charset="0"/>
              </a:rPr>
              <a:t>1.00</a:t>
            </a:r>
          </a:p>
          <a:p>
            <a:r>
              <a:rPr lang="en-US" sz="3600" dirty="0">
                <a:latin typeface="Arial Narrow" panose="020B0606020202030204" pitchFamily="34" charset="0"/>
              </a:rPr>
              <a:t>…</a:t>
            </a:r>
          </a:p>
        </p:txBody>
      </p:sp>
      <p:sp>
        <p:nvSpPr>
          <p:cNvPr id="5" name="Rectangle 4"/>
          <p:cNvSpPr/>
          <p:nvPr/>
        </p:nvSpPr>
        <p:spPr>
          <a:xfrm>
            <a:off x="5410200" y="6414571"/>
            <a:ext cx="2871363" cy="369332"/>
          </a:xfrm>
          <a:prstGeom prst="rect">
            <a:avLst/>
          </a:prstGeom>
        </p:spPr>
        <p:txBody>
          <a:bodyPr wrap="none">
            <a:spAutoFit/>
          </a:bodyPr>
          <a:lstStyle/>
          <a:p>
            <a:r>
              <a:rPr lang="en-US" dirty="0">
                <a:latin typeface="Arial Narrow" panose="020B0606020202030204" pitchFamily="34" charset="0"/>
              </a:rPr>
              <a:t>https://www.textrazor.com/demo</a:t>
            </a:r>
          </a:p>
        </p:txBody>
      </p:sp>
    </p:spTree>
    <p:extLst>
      <p:ext uri="{BB962C8B-B14F-4D97-AF65-F5344CB8AC3E}">
        <p14:creationId xmlns:p14="http://schemas.microsoft.com/office/powerpoint/2010/main" val="14699281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a:t>TextRazor</a:t>
            </a:r>
            <a:r>
              <a:rPr lang="en-US" dirty="0"/>
              <a:t> Example Output: </a:t>
            </a:r>
            <a:r>
              <a:rPr lang="en-US" i="1" dirty="0"/>
              <a:t>Meaning</a:t>
            </a:r>
            <a:endParaRPr lang="en-US" dirty="0"/>
          </a:p>
        </p:txBody>
      </p:sp>
      <p:pic>
        <p:nvPicPr>
          <p:cNvPr id="5" name="Picture 4"/>
          <p:cNvPicPr>
            <a:picLocks noChangeAspect="1"/>
          </p:cNvPicPr>
          <p:nvPr/>
        </p:nvPicPr>
        <p:blipFill rotWithShape="1">
          <a:blip r:embed="rId2"/>
          <a:srcRect t="33898"/>
          <a:stretch/>
        </p:blipFill>
        <p:spPr>
          <a:xfrm>
            <a:off x="512205" y="1371600"/>
            <a:ext cx="8098395" cy="2971800"/>
          </a:xfrm>
          <a:prstGeom prst="rect">
            <a:avLst/>
          </a:prstGeom>
        </p:spPr>
      </p:pic>
      <p:sp>
        <p:nvSpPr>
          <p:cNvPr id="6" name="TextBox 5">
            <a:extLst>
              <a:ext uri="{FF2B5EF4-FFF2-40B4-BE49-F238E27FC236}">
                <a16:creationId xmlns:a16="http://schemas.microsoft.com/office/drawing/2014/main" id="{864D7359-801E-4374-A1B4-76E1829B6ED2}"/>
              </a:ext>
            </a:extLst>
          </p:cNvPr>
          <p:cNvSpPr txBox="1"/>
          <p:nvPr/>
        </p:nvSpPr>
        <p:spPr>
          <a:xfrm>
            <a:off x="692371" y="4840069"/>
            <a:ext cx="7960562" cy="1384995"/>
          </a:xfrm>
          <a:prstGeom prst="rect">
            <a:avLst/>
          </a:prstGeom>
          <a:noFill/>
        </p:spPr>
        <p:txBody>
          <a:bodyPr wrap="square">
            <a:spAutoFit/>
          </a:bodyPr>
          <a:lstStyle/>
          <a:p>
            <a:r>
              <a:rPr lang="en-US" sz="2000" dirty="0"/>
              <a:t>Contextual entailment “captures relations of consequence, resolution, presupposition, and dependency which hold not purely logically, but against the background of a specific context.”</a:t>
            </a:r>
          </a:p>
          <a:p>
            <a:endParaRPr lang="en-US" sz="1200" dirty="0"/>
          </a:p>
          <a:p>
            <a:r>
              <a:rPr lang="en-US" sz="600" dirty="0"/>
              <a:t>https://link.springer.com/article/10.1007/s11229-016-1221-y#:~:text=Contextual%20entailment%20captures%20relations%20of,background%20of%20a%20specific%20context.&amp;text=Focusing%20on%20dependency%2C%20let%20us,instance%20of%20entailment%20in%20context.</a:t>
            </a:r>
          </a:p>
        </p:txBody>
      </p:sp>
    </p:spTree>
    <p:extLst>
      <p:ext uri="{BB962C8B-B14F-4D97-AF65-F5344CB8AC3E}">
        <p14:creationId xmlns:p14="http://schemas.microsoft.com/office/powerpoint/2010/main" val="3103760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NLTK for NL Text Processing</a:t>
            </a:r>
          </a:p>
        </p:txBody>
      </p:sp>
      <p:sp>
        <p:nvSpPr>
          <p:cNvPr id="3" name="Slide Number Placeholder 2"/>
          <p:cNvSpPr>
            <a:spLocks noGrp="1"/>
          </p:cNvSpPr>
          <p:nvPr>
            <p:ph type="sldNum" sz="quarter" idx="12"/>
          </p:nvPr>
        </p:nvSpPr>
        <p:spPr/>
        <p:txBody>
          <a:bodyPr/>
          <a:lstStyle/>
          <a:p>
            <a:fld id="{CEF8ADD8-F654-435D-BF88-36F59A17820E}" type="slidenum">
              <a:rPr lang="en-US" smtClean="0"/>
              <a:pPr/>
              <a:t>47</a:t>
            </a:fld>
            <a:endParaRPr lang="en-US"/>
          </a:p>
        </p:txBody>
      </p:sp>
      <p:sp>
        <p:nvSpPr>
          <p:cNvPr id="4" name="Rectangle 3"/>
          <p:cNvSpPr/>
          <p:nvPr/>
        </p:nvSpPr>
        <p:spPr>
          <a:xfrm>
            <a:off x="1219200" y="1447800"/>
            <a:ext cx="6811730" cy="4401205"/>
          </a:xfrm>
          <a:prstGeom prst="rect">
            <a:avLst/>
          </a:prstGeom>
        </p:spPr>
        <p:txBody>
          <a:bodyPr wrap="square">
            <a:spAutoFit/>
          </a:bodyPr>
          <a:lstStyle/>
          <a:p>
            <a:r>
              <a:rPr lang="en-US" sz="2800" dirty="0">
                <a:latin typeface="Arial Narrow" panose="020B0606020202030204" pitchFamily="34" charset="0"/>
                <a:hlinkClick r:id="rId3"/>
              </a:rPr>
              <a:t>http://text-processing.com/demo/</a:t>
            </a:r>
            <a:endParaRPr lang="en-US" sz="2800" dirty="0">
              <a:latin typeface="Arial Narrow" panose="020B0606020202030204" pitchFamily="34" charset="0"/>
            </a:endParaRPr>
          </a:p>
          <a:p>
            <a:endParaRPr lang="en-US" sz="2800" dirty="0">
              <a:latin typeface="Arial Narrow" panose="020B0606020202030204" pitchFamily="34" charset="0"/>
            </a:endParaRPr>
          </a:p>
          <a:p>
            <a:r>
              <a:rPr lang="en-US" sz="2800" i="1" dirty="0">
                <a:latin typeface="Arial Narrow" panose="020B0606020202030204" pitchFamily="34" charset="0"/>
              </a:rPr>
              <a:t>Sentiment Analysis</a:t>
            </a:r>
            <a:r>
              <a:rPr lang="en-US" sz="2800" dirty="0">
                <a:latin typeface="Arial Narrow" panose="020B0606020202030204" pitchFamily="34" charset="0"/>
              </a:rPr>
              <a:t>: </a:t>
            </a:r>
          </a:p>
          <a:p>
            <a:r>
              <a:rPr lang="en-US" sz="2800" dirty="0">
                <a:latin typeface="Arial Narrow" panose="020B0606020202030204" pitchFamily="34" charset="0"/>
              </a:rPr>
              <a:t>	e.g., “I hate Churchill”</a:t>
            </a:r>
          </a:p>
          <a:p>
            <a:endParaRPr lang="en-US" sz="2800" dirty="0">
              <a:latin typeface="Arial Narrow" panose="020B0606020202030204" pitchFamily="34" charset="0"/>
            </a:endParaRPr>
          </a:p>
          <a:p>
            <a:r>
              <a:rPr lang="en-US" sz="2800" i="1" dirty="0">
                <a:latin typeface="Arial Narrow" panose="020B0606020202030204" pitchFamily="34" charset="0"/>
              </a:rPr>
              <a:t>Tokenizing</a:t>
            </a:r>
          </a:p>
          <a:p>
            <a:endParaRPr lang="en-US" sz="2800" dirty="0">
              <a:latin typeface="Arial Narrow" panose="020B0606020202030204" pitchFamily="34" charset="0"/>
            </a:endParaRPr>
          </a:p>
          <a:p>
            <a:r>
              <a:rPr lang="en-US" sz="2800" i="1" dirty="0">
                <a:latin typeface="Arial Narrow" panose="020B0606020202030204" pitchFamily="34" charset="0"/>
              </a:rPr>
              <a:t>Stemming</a:t>
            </a:r>
          </a:p>
          <a:p>
            <a:endParaRPr lang="en-US" sz="2800" dirty="0">
              <a:latin typeface="Arial Narrow" panose="020B0606020202030204" pitchFamily="34" charset="0"/>
            </a:endParaRPr>
          </a:p>
          <a:p>
            <a:r>
              <a:rPr lang="en-US" sz="2800" i="1" dirty="0">
                <a:latin typeface="Arial Narrow" panose="020B0606020202030204" pitchFamily="34" charset="0"/>
              </a:rPr>
              <a:t>Tagging</a:t>
            </a:r>
            <a:endParaRPr lang="en-US" sz="2800" dirty="0">
              <a:latin typeface="Arial Narrow" panose="020B0606020202030204" pitchFamily="34" charset="0"/>
            </a:endParaRPr>
          </a:p>
        </p:txBody>
      </p:sp>
    </p:spTree>
    <p:extLst>
      <p:ext uri="{BB962C8B-B14F-4D97-AF65-F5344CB8AC3E}">
        <p14:creationId xmlns:p14="http://schemas.microsoft.com/office/powerpoint/2010/main" val="2317640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a:t>Natural Language</a:t>
            </a:r>
            <a:endParaRPr lang="en-US" dirty="0">
              <a:latin typeface="Arial Narrow" panose="020B0606020202030204" pitchFamily="34" charset="0"/>
            </a:endParaRPr>
          </a:p>
        </p:txBody>
      </p:sp>
      <p:sp>
        <p:nvSpPr>
          <p:cNvPr id="5" name="Slide Number Placeholder 4"/>
          <p:cNvSpPr>
            <a:spLocks noGrp="1"/>
          </p:cNvSpPr>
          <p:nvPr>
            <p:ph type="sldNum" sz="quarter" idx="4294967295"/>
          </p:nvPr>
        </p:nvSpPr>
        <p:spPr>
          <a:xfrm>
            <a:off x="6553200" y="6477001"/>
            <a:ext cx="2133600" cy="244475"/>
          </a:xfrm>
        </p:spPr>
        <p:txBody>
          <a:bodyPr/>
          <a:lstStyle/>
          <a:p>
            <a:fld id="{CEF8ADD8-F654-435D-BF88-36F59A17820E}" type="slidenum">
              <a:rPr lang="en-US" smtClean="0">
                <a:latin typeface="Arial Narrow" panose="020B0606020202030204" pitchFamily="34" charset="0"/>
              </a:rPr>
              <a:pPr/>
              <a:t>48</a:t>
            </a:fld>
            <a:endParaRPr lang="en-US">
              <a:latin typeface="Arial Narrow" panose="020B0606020202030204" pitchFamily="34" charset="0"/>
            </a:endParaRPr>
          </a:p>
        </p:txBody>
      </p:sp>
      <p:sp>
        <p:nvSpPr>
          <p:cNvPr id="7" name="Rectangle 4"/>
          <p:cNvSpPr txBox="1">
            <a:spLocks noChangeArrowheads="1"/>
          </p:cNvSpPr>
          <p:nvPr/>
        </p:nvSpPr>
        <p:spPr bwMode="auto">
          <a:xfrm>
            <a:off x="2370137" y="1533739"/>
            <a:ext cx="4479925" cy="42672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Introduction</a:t>
            </a:r>
            <a:r>
              <a:rPr lang="en-US" sz="3200" b="1" kern="0" dirty="0">
                <a:latin typeface="Arial Narrow" panose="020B0606020202030204" pitchFamily="34" charset="0"/>
              </a:rPr>
              <a:t> </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Grammars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Tools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anose="020B0606020202030204" pitchFamily="34" charset="0"/>
              </a:rPr>
              <a:t>Logic Approaches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Neural Net Approaches</a:t>
            </a:r>
          </a:p>
        </p:txBody>
      </p:sp>
      <p:sp>
        <p:nvSpPr>
          <p:cNvPr id="8" name="AutoShape 5"/>
          <p:cNvSpPr>
            <a:spLocks noChangeArrowheads="1"/>
          </p:cNvSpPr>
          <p:nvPr/>
        </p:nvSpPr>
        <p:spPr bwMode="auto">
          <a:xfrm>
            <a:off x="1295400" y="43434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18218532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Natural Language, Realistically</a:t>
            </a:r>
          </a:p>
        </p:txBody>
      </p:sp>
      <p:pic>
        <p:nvPicPr>
          <p:cNvPr id="2" name="Picture 1"/>
          <p:cNvPicPr>
            <a:picLocks noChangeAspect="1"/>
          </p:cNvPicPr>
          <p:nvPr/>
        </p:nvPicPr>
        <p:blipFill>
          <a:blip r:embed="rId3"/>
          <a:stretch>
            <a:fillRect/>
          </a:stretch>
        </p:blipFill>
        <p:spPr>
          <a:xfrm>
            <a:off x="914400" y="1790700"/>
            <a:ext cx="3067050" cy="4000500"/>
          </a:xfrm>
          <a:prstGeom prst="rect">
            <a:avLst/>
          </a:prstGeom>
        </p:spPr>
      </p:pic>
      <p:sp>
        <p:nvSpPr>
          <p:cNvPr id="8" name="Rectangle 7"/>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cxnSp>
        <p:nvCxnSpPr>
          <p:cNvPr id="10" name="Straight Arrow Connector 9"/>
          <p:cNvCxnSpPr/>
          <p:nvPr/>
        </p:nvCxnSpPr>
        <p:spPr>
          <a:xfrm flipH="1">
            <a:off x="2743200" y="1737853"/>
            <a:ext cx="1524000" cy="891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24988" y="1501170"/>
            <a:ext cx="4114800" cy="646331"/>
          </a:xfrm>
          <a:prstGeom prst="rect">
            <a:avLst/>
          </a:prstGeom>
          <a:solidFill>
            <a:schemeClr val="bg1">
              <a:lumMod val="85000"/>
            </a:schemeClr>
          </a:solidFill>
          <a:ln>
            <a:noFill/>
          </a:ln>
        </p:spPr>
        <p:txBody>
          <a:bodyPr wrap="square" rtlCol="0">
            <a:spAutoFit/>
          </a:bodyPr>
          <a:lstStyle/>
          <a:p>
            <a:r>
              <a:rPr lang="en-US" dirty="0"/>
              <a:t>the use of a word referring to or replacing a word used earlier in a sentence</a:t>
            </a:r>
            <a:endParaRPr lang="en-US" sz="2800" dirty="0">
              <a:latin typeface="Arial Narrow" pitchFamily="34" charset="0"/>
            </a:endParaRPr>
          </a:p>
        </p:txBody>
      </p:sp>
      <p:cxnSp>
        <p:nvCxnSpPr>
          <p:cNvPr id="14" name="Straight Arrow Connector 13"/>
          <p:cNvCxnSpPr/>
          <p:nvPr/>
        </p:nvCxnSpPr>
        <p:spPr>
          <a:xfrm flipH="1">
            <a:off x="2971800" y="3238500"/>
            <a:ext cx="1828800" cy="3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124988" y="2793892"/>
            <a:ext cx="4114800" cy="923330"/>
          </a:xfrm>
          <a:prstGeom prst="rect">
            <a:avLst/>
          </a:prstGeom>
          <a:solidFill>
            <a:schemeClr val="bg1">
              <a:lumMod val="85000"/>
            </a:schemeClr>
          </a:solidFill>
          <a:ln>
            <a:noFill/>
          </a:ln>
        </p:spPr>
        <p:txBody>
          <a:bodyPr wrap="square">
            <a:spAutoFit/>
          </a:bodyPr>
          <a:lstStyle/>
          <a:p>
            <a:r>
              <a:rPr lang="en-US" dirty="0"/>
              <a:t>words, such as "I" or "here", that can have different meanings depending on who is saying them</a:t>
            </a:r>
          </a:p>
        </p:txBody>
      </p:sp>
      <p:cxnSp>
        <p:nvCxnSpPr>
          <p:cNvPr id="16" name="Straight Arrow Connector 15"/>
          <p:cNvCxnSpPr/>
          <p:nvPr/>
        </p:nvCxnSpPr>
        <p:spPr>
          <a:xfrm flipH="1">
            <a:off x="2971800" y="4991100"/>
            <a:ext cx="1600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124988" y="4409994"/>
            <a:ext cx="4114800" cy="1200329"/>
          </a:xfrm>
          <a:prstGeom prst="rect">
            <a:avLst/>
          </a:prstGeom>
          <a:solidFill>
            <a:schemeClr val="bg1">
              <a:lumMod val="85000"/>
            </a:schemeClr>
          </a:solidFill>
          <a:ln>
            <a:noFill/>
          </a:ln>
        </p:spPr>
        <p:txBody>
          <a:bodyPr wrap="square">
            <a:spAutoFit/>
          </a:bodyPr>
          <a:lstStyle/>
          <a:p>
            <a:r>
              <a:rPr lang="en-US" dirty="0"/>
              <a:t>substitution of the name of an attribute or adjunct for that of the thing meant, e.g., </a:t>
            </a:r>
            <a:r>
              <a:rPr lang="en-US" i="1" dirty="0"/>
              <a:t>suit</a:t>
            </a:r>
            <a:r>
              <a:rPr lang="en-US" dirty="0"/>
              <a:t> for </a:t>
            </a:r>
            <a:r>
              <a:rPr lang="en-US" i="1" dirty="0"/>
              <a:t>business executive</a:t>
            </a:r>
            <a:r>
              <a:rPr lang="en-US" dirty="0"/>
              <a:t>, or </a:t>
            </a:r>
            <a:r>
              <a:rPr lang="en-US" i="1" dirty="0"/>
              <a:t>the track </a:t>
            </a:r>
            <a:r>
              <a:rPr lang="en-US" dirty="0"/>
              <a:t>for </a:t>
            </a:r>
            <a:r>
              <a:rPr lang="en-US" i="1" dirty="0"/>
              <a:t>horse racing</a:t>
            </a:r>
            <a:r>
              <a:rPr lang="en-US" dirty="0"/>
              <a:t>.</a:t>
            </a:r>
          </a:p>
        </p:txBody>
      </p:sp>
    </p:spTree>
    <p:extLst>
      <p:ext uri="{BB962C8B-B14F-4D97-AF65-F5344CB8AC3E}">
        <p14:creationId xmlns:p14="http://schemas.microsoft.com/office/powerpoint/2010/main" val="73469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i="1" dirty="0"/>
              <a:t>Speech Act</a:t>
            </a:r>
          </a:p>
        </p:txBody>
      </p:sp>
      <p:sp>
        <p:nvSpPr>
          <p:cNvPr id="6" name="Rectangle 5"/>
          <p:cNvSpPr/>
          <p:nvPr/>
        </p:nvSpPr>
        <p:spPr>
          <a:xfrm>
            <a:off x="6957482" y="6400800"/>
            <a:ext cx="1745221" cy="307777"/>
          </a:xfrm>
          <a:prstGeom prst="rect">
            <a:avLst/>
          </a:prstGeom>
        </p:spPr>
        <p:txBody>
          <a:bodyPr wrap="none">
            <a:spAutoFit/>
          </a:bodyPr>
          <a:lstStyle/>
          <a:p>
            <a:pPr algn="r"/>
            <a:r>
              <a:rPr lang="en-US" sz="1400" dirty="0"/>
              <a:t>Adapted from Russell</a:t>
            </a:r>
          </a:p>
        </p:txBody>
      </p:sp>
      <p:pic>
        <p:nvPicPr>
          <p:cNvPr id="7" name="Picture 6"/>
          <p:cNvPicPr>
            <a:picLocks noChangeAspect="1"/>
          </p:cNvPicPr>
          <p:nvPr/>
        </p:nvPicPr>
        <p:blipFill>
          <a:blip r:embed="rId3"/>
          <a:stretch>
            <a:fillRect/>
          </a:stretch>
        </p:blipFill>
        <p:spPr>
          <a:xfrm>
            <a:off x="900112" y="1828800"/>
            <a:ext cx="7343775" cy="809625"/>
          </a:xfrm>
          <a:prstGeom prst="rect">
            <a:avLst/>
          </a:prstGeom>
        </p:spPr>
      </p:pic>
      <p:sp>
        <p:nvSpPr>
          <p:cNvPr id="5" name="Speech Bubble: Rectangle with Corners Rounded 4">
            <a:extLst>
              <a:ext uri="{FF2B5EF4-FFF2-40B4-BE49-F238E27FC236}">
                <a16:creationId xmlns:a16="http://schemas.microsoft.com/office/drawing/2014/main" id="{E0390991-B6F9-499A-BD46-D492DD9E0332}"/>
              </a:ext>
            </a:extLst>
          </p:cNvPr>
          <p:cNvSpPr/>
          <p:nvPr/>
        </p:nvSpPr>
        <p:spPr bwMode="auto">
          <a:xfrm>
            <a:off x="3124200" y="5181600"/>
            <a:ext cx="2734351" cy="646986"/>
          </a:xfrm>
          <a:prstGeom prst="wedgeRoundRectCallout">
            <a:avLst>
              <a:gd name="adj1" fmla="val 10726"/>
              <a:gd name="adj2" fmla="val -463570"/>
              <a:gd name="adj3" fmla="val 16667"/>
            </a:avLst>
          </a:prstGeom>
          <a:noFill/>
          <a:ln w="9525">
            <a:solidFill>
              <a:schemeClr val="accent1"/>
            </a:solidFill>
            <a:miter lim="800000"/>
            <a:headEnd/>
            <a:tailEnd/>
          </a:ln>
          <a:effectLst/>
        </p:spPr>
        <p:txBody>
          <a:bodyPr vert="horz" wrap="none" lIns="0" tIns="45720" rIns="36576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Arial Narrow" panose="020B0606020202030204" pitchFamily="34" charset="0"/>
                <a:ea typeface="Calibri" pitchFamily="34" charset="0"/>
                <a:cs typeface="Courier New" pitchFamily="49" charset="0"/>
              </a:rPr>
              <a:t>Assume text</a:t>
            </a:r>
            <a:endParaRPr kumimoji="0" lang="en-US" sz="3200"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endParaRPr>
          </a:p>
        </p:txBody>
      </p:sp>
    </p:spTree>
    <p:extLst>
      <p:ext uri="{BB962C8B-B14F-4D97-AF65-F5344CB8AC3E}">
        <p14:creationId xmlns:p14="http://schemas.microsoft.com/office/powerpoint/2010/main" val="41343669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Need More Than Backus </a:t>
            </a:r>
            <a:r>
              <a:rPr lang="en-US" dirty="0" err="1"/>
              <a:t>Nauer</a:t>
            </a:r>
            <a:r>
              <a:rPr lang="en-US" dirty="0"/>
              <a:t> Form</a:t>
            </a:r>
          </a:p>
        </p:txBody>
      </p:sp>
      <p:pic>
        <p:nvPicPr>
          <p:cNvPr id="2" name="Picture 1"/>
          <p:cNvPicPr>
            <a:picLocks noChangeAspect="1"/>
          </p:cNvPicPr>
          <p:nvPr/>
        </p:nvPicPr>
        <p:blipFill rotWithShape="1">
          <a:blip r:embed="rId3"/>
          <a:srcRect b="66931"/>
          <a:stretch/>
        </p:blipFill>
        <p:spPr>
          <a:xfrm>
            <a:off x="585787" y="1628775"/>
            <a:ext cx="7972425" cy="1190625"/>
          </a:xfrm>
          <a:prstGeom prst="rect">
            <a:avLst/>
          </a:prstGeom>
        </p:spPr>
      </p:pic>
      <p:sp>
        <p:nvSpPr>
          <p:cNvPr id="5" name="Rectangle 4"/>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Tree>
    <p:extLst>
      <p:ext uri="{BB962C8B-B14F-4D97-AF65-F5344CB8AC3E}">
        <p14:creationId xmlns:p14="http://schemas.microsoft.com/office/powerpoint/2010/main" val="3487472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Need </a:t>
            </a:r>
            <a:r>
              <a:rPr lang="en-US" i="1" dirty="0"/>
              <a:t>More</a:t>
            </a:r>
            <a:r>
              <a:rPr lang="en-US" dirty="0"/>
              <a:t> Than Backus </a:t>
            </a:r>
            <a:r>
              <a:rPr lang="en-US" dirty="0" err="1"/>
              <a:t>Nauer</a:t>
            </a:r>
            <a:r>
              <a:rPr lang="en-US" dirty="0"/>
              <a:t> Form</a:t>
            </a:r>
          </a:p>
        </p:txBody>
      </p:sp>
      <p:pic>
        <p:nvPicPr>
          <p:cNvPr id="2" name="Picture 1"/>
          <p:cNvPicPr>
            <a:picLocks noChangeAspect="1"/>
          </p:cNvPicPr>
          <p:nvPr/>
        </p:nvPicPr>
        <p:blipFill>
          <a:blip r:embed="rId3"/>
          <a:stretch>
            <a:fillRect/>
          </a:stretch>
        </p:blipFill>
        <p:spPr>
          <a:xfrm>
            <a:off x="585787" y="1628775"/>
            <a:ext cx="7972425" cy="3600450"/>
          </a:xfrm>
          <a:prstGeom prst="rect">
            <a:avLst/>
          </a:prstGeom>
        </p:spPr>
      </p:pic>
      <p:sp>
        <p:nvSpPr>
          <p:cNvPr id="5" name="Rectangle 4"/>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Tree>
    <p:extLst>
      <p:ext uri="{BB962C8B-B14F-4D97-AF65-F5344CB8AC3E}">
        <p14:creationId xmlns:p14="http://schemas.microsoft.com/office/powerpoint/2010/main" val="3792946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Augmented Rules using FOL</a:t>
            </a:r>
          </a:p>
        </p:txBody>
      </p:sp>
      <p:pic>
        <p:nvPicPr>
          <p:cNvPr id="6" name="Picture 5"/>
          <p:cNvPicPr>
            <a:picLocks noChangeAspect="1"/>
          </p:cNvPicPr>
          <p:nvPr/>
        </p:nvPicPr>
        <p:blipFill rotWithShape="1">
          <a:blip r:embed="rId3"/>
          <a:srcRect l="5280" t="10518" r="28076" b="73823"/>
          <a:stretch/>
        </p:blipFill>
        <p:spPr>
          <a:xfrm>
            <a:off x="684415" y="1371600"/>
            <a:ext cx="6968236" cy="1143000"/>
          </a:xfrm>
          <a:prstGeom prst="rect">
            <a:avLst/>
          </a:prstGeom>
        </p:spPr>
      </p:pic>
      <p:sp>
        <p:nvSpPr>
          <p:cNvPr id="7" name="Rectangle 6"/>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
        <p:nvSpPr>
          <p:cNvPr id="8" name="Content Placeholder 4"/>
          <p:cNvSpPr txBox="1">
            <a:spLocks/>
          </p:cNvSpPr>
          <p:nvPr/>
        </p:nvSpPr>
        <p:spPr>
          <a:xfrm>
            <a:off x="684415" y="2971800"/>
            <a:ext cx="7697585" cy="32766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If</a:t>
            </a:r>
            <a:r>
              <a:rPr lang="en-US" sz="2400" dirty="0"/>
              <a:t> </a:t>
            </a:r>
            <a:r>
              <a:rPr lang="en-US" sz="2400" u="sng" dirty="0"/>
              <a:t>s</a:t>
            </a:r>
            <a:r>
              <a:rPr lang="en-US" sz="2400" u="sng" baseline="-25000" dirty="0"/>
              <a:t>1</a:t>
            </a:r>
            <a:r>
              <a:rPr lang="en-US" sz="2400" dirty="0"/>
              <a:t> (e.g., </a:t>
            </a:r>
            <a:r>
              <a:rPr lang="en-US" sz="2400" dirty="0">
                <a:solidFill>
                  <a:srgbClr val="FF0000"/>
                </a:solidFill>
              </a:rPr>
              <a:t>Raymond</a:t>
            </a:r>
            <a:r>
              <a:rPr lang="en-US" sz="2400" dirty="0"/>
              <a:t>) is interpreted as a noun phrase and reference   </a:t>
            </a:r>
          </a:p>
          <a:p>
            <a:pPr marL="0" indent="0">
              <a:buFont typeface="Arial" pitchFamily="34" charset="0"/>
              <a:buNone/>
            </a:pPr>
            <a:r>
              <a:rPr lang="en-US" sz="2400" dirty="0"/>
              <a:t>and the result is interpreted as eating breakfast</a:t>
            </a:r>
          </a:p>
          <a:p>
            <a:pPr marL="0" indent="0">
              <a:buFont typeface="Arial" pitchFamily="34" charset="0"/>
              <a:buNone/>
            </a:pPr>
            <a:endParaRPr lang="en-US" sz="2400" dirty="0">
              <a:solidFill>
                <a:srgbClr val="FF0000"/>
              </a:solidFill>
            </a:endParaRPr>
          </a:p>
          <a:p>
            <a:pPr marL="0" indent="0">
              <a:buNone/>
            </a:pPr>
            <a:r>
              <a:rPr lang="en-US" sz="2400" b="1" dirty="0"/>
              <a:t>and</a:t>
            </a:r>
            <a:r>
              <a:rPr lang="en-US" sz="2400" dirty="0"/>
              <a:t> </a:t>
            </a:r>
            <a:r>
              <a:rPr lang="en-US" sz="2400" u="sng" dirty="0"/>
              <a:t>s</a:t>
            </a:r>
            <a:r>
              <a:rPr lang="en-US" sz="2400" u="sng" baseline="-25000" dirty="0"/>
              <a:t>2</a:t>
            </a:r>
            <a:r>
              <a:rPr lang="en-US" sz="2400" baseline="-25000" dirty="0"/>
              <a:t> </a:t>
            </a:r>
            <a:r>
              <a:rPr lang="en-US" sz="2400" dirty="0"/>
              <a:t> (e.g., </a:t>
            </a:r>
            <a:r>
              <a:rPr lang="en-US" sz="2400" dirty="0">
                <a:solidFill>
                  <a:srgbClr val="FF0000"/>
                </a:solidFill>
              </a:rPr>
              <a:t>was eating</a:t>
            </a:r>
            <a:r>
              <a:rPr lang="en-US" sz="2400" dirty="0"/>
              <a:t>) is interpreted as a verb phrase	</a:t>
            </a:r>
          </a:p>
          <a:p>
            <a:pPr marL="0" indent="0">
              <a:buNone/>
            </a:pPr>
            <a:r>
              <a:rPr lang="en-US" sz="2400" dirty="0"/>
              <a:t>	</a:t>
            </a:r>
          </a:p>
          <a:p>
            <a:pPr marL="0" indent="0">
              <a:buFont typeface="Arial" pitchFamily="34" charset="0"/>
              <a:buNone/>
            </a:pPr>
            <a:r>
              <a:rPr lang="en-US" sz="2400" b="1" dirty="0"/>
              <a:t>then</a:t>
            </a:r>
            <a:r>
              <a:rPr lang="en-US" sz="2400" dirty="0"/>
              <a:t> </a:t>
            </a:r>
            <a:r>
              <a:rPr lang="en-US" sz="2400" i="1" u="sng" dirty="0"/>
              <a:t>s</a:t>
            </a:r>
            <a:r>
              <a:rPr lang="en-US" sz="2400" i="1" u="sng" baseline="-25000" dirty="0"/>
              <a:t>1</a:t>
            </a:r>
            <a:r>
              <a:rPr lang="en-US" sz="2400" i="1" u="sng" dirty="0"/>
              <a:t> who s</a:t>
            </a:r>
            <a:r>
              <a:rPr lang="en-US" sz="2400" i="1" u="sng" baseline="-25000" dirty="0"/>
              <a:t>2</a:t>
            </a:r>
            <a:r>
              <a:rPr lang="en-US" sz="2400" u="sng" dirty="0"/>
              <a:t> (</a:t>
            </a:r>
            <a:r>
              <a:rPr lang="en-US" sz="2400" dirty="0">
                <a:solidFill>
                  <a:srgbClr val="FF0000"/>
                </a:solidFill>
              </a:rPr>
              <a:t>Raymond </a:t>
            </a:r>
            <a:r>
              <a:rPr lang="en-US" sz="2400" b="1" dirty="0">
                <a:solidFill>
                  <a:srgbClr val="FF0000"/>
                </a:solidFill>
              </a:rPr>
              <a:t>who </a:t>
            </a:r>
            <a:r>
              <a:rPr lang="en-US" sz="2400" dirty="0">
                <a:solidFill>
                  <a:srgbClr val="FF0000"/>
                </a:solidFill>
              </a:rPr>
              <a:t>was eating</a:t>
            </a:r>
            <a:r>
              <a:rPr lang="en-US" sz="2400" dirty="0"/>
              <a:t>) can be interpreted as a noun phrase. 	</a:t>
            </a:r>
            <a:endParaRPr lang="en-US" sz="2400" dirty="0">
              <a:solidFill>
                <a:srgbClr val="FF0000"/>
              </a:solidFill>
            </a:endParaRPr>
          </a:p>
        </p:txBody>
      </p:sp>
    </p:spTree>
    <p:extLst>
      <p:ext uri="{BB962C8B-B14F-4D97-AF65-F5344CB8AC3E}">
        <p14:creationId xmlns:p14="http://schemas.microsoft.com/office/powerpoint/2010/main" val="603042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Querying the Knowledge Base (KB)</a:t>
            </a:r>
          </a:p>
        </p:txBody>
      </p:sp>
      <p:pic>
        <p:nvPicPr>
          <p:cNvPr id="6" name="Picture 5"/>
          <p:cNvPicPr>
            <a:picLocks noChangeAspect="1"/>
          </p:cNvPicPr>
          <p:nvPr/>
        </p:nvPicPr>
        <p:blipFill>
          <a:blip r:embed="rId3"/>
          <a:stretch>
            <a:fillRect/>
          </a:stretch>
        </p:blipFill>
        <p:spPr>
          <a:xfrm>
            <a:off x="738187" y="1037148"/>
            <a:ext cx="7667625" cy="5353050"/>
          </a:xfrm>
          <a:prstGeom prst="rect">
            <a:avLst/>
          </a:prstGeom>
        </p:spPr>
      </p:pic>
      <p:sp>
        <p:nvSpPr>
          <p:cNvPr id="5" name="Rectangle 4"/>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Tree>
    <p:extLst>
      <p:ext uri="{BB962C8B-B14F-4D97-AF65-F5344CB8AC3E}">
        <p14:creationId xmlns:p14="http://schemas.microsoft.com/office/powerpoint/2010/main" val="2763041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dirty="0"/>
              <a:t>Natural Language</a:t>
            </a:r>
            <a:endParaRPr lang="en-US" dirty="0">
              <a:latin typeface="Arial Narrow" panose="020B0606020202030204" pitchFamily="34" charset="0"/>
            </a:endParaRPr>
          </a:p>
        </p:txBody>
      </p:sp>
      <p:sp>
        <p:nvSpPr>
          <p:cNvPr id="5" name="Slide Number Placeholder 4"/>
          <p:cNvSpPr>
            <a:spLocks noGrp="1"/>
          </p:cNvSpPr>
          <p:nvPr>
            <p:ph type="sldNum" sz="quarter" idx="4294967295"/>
          </p:nvPr>
        </p:nvSpPr>
        <p:spPr>
          <a:xfrm>
            <a:off x="6553200" y="6477001"/>
            <a:ext cx="2133600" cy="244475"/>
          </a:xfrm>
        </p:spPr>
        <p:txBody>
          <a:bodyPr/>
          <a:lstStyle/>
          <a:p>
            <a:fld id="{CEF8ADD8-F654-435D-BF88-36F59A17820E}" type="slidenum">
              <a:rPr lang="en-US" smtClean="0">
                <a:latin typeface="Arial Narrow" panose="020B0606020202030204" pitchFamily="34" charset="0"/>
              </a:rPr>
              <a:pPr/>
              <a:t>54</a:t>
            </a:fld>
            <a:endParaRPr lang="en-US">
              <a:latin typeface="Arial Narrow" panose="020B0606020202030204" pitchFamily="34" charset="0"/>
            </a:endParaRPr>
          </a:p>
        </p:txBody>
      </p:sp>
      <p:sp>
        <p:nvSpPr>
          <p:cNvPr id="7" name="Rectangle 4"/>
          <p:cNvSpPr txBox="1">
            <a:spLocks noChangeArrowheads="1"/>
          </p:cNvSpPr>
          <p:nvPr/>
        </p:nvSpPr>
        <p:spPr bwMode="auto">
          <a:xfrm>
            <a:off x="2370137" y="1533739"/>
            <a:ext cx="4479925" cy="42672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Introduction</a:t>
            </a:r>
            <a:r>
              <a:rPr lang="en-US" sz="3200" b="1" kern="0" dirty="0">
                <a:latin typeface="Arial Narrow" panose="020B0606020202030204" pitchFamily="34" charset="0"/>
              </a:rPr>
              <a:t> </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Grammars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Tools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Logic Approaches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anose="020B0606020202030204" pitchFamily="34" charset="0"/>
              </a:rPr>
              <a:t>Neural Net Approaches</a:t>
            </a:r>
          </a:p>
        </p:txBody>
      </p:sp>
      <p:sp>
        <p:nvSpPr>
          <p:cNvPr id="8" name="AutoShape 5"/>
          <p:cNvSpPr>
            <a:spLocks noChangeArrowheads="1"/>
          </p:cNvSpPr>
          <p:nvPr/>
        </p:nvSpPr>
        <p:spPr bwMode="auto">
          <a:xfrm>
            <a:off x="1295400" y="51816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18365818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NLP via Neural Nets</a:t>
            </a:r>
          </a:p>
        </p:txBody>
      </p:sp>
      <p:sp>
        <p:nvSpPr>
          <p:cNvPr id="4" name="Slide Number Placeholder 3"/>
          <p:cNvSpPr>
            <a:spLocks noGrp="1"/>
          </p:cNvSpPr>
          <p:nvPr>
            <p:ph type="sldNum" sz="quarter" idx="12"/>
          </p:nvPr>
        </p:nvSpPr>
        <p:spPr/>
        <p:txBody>
          <a:bodyPr/>
          <a:lstStyle/>
          <a:p>
            <a:fld id="{CEF8ADD8-F654-435D-BF88-36F59A17820E}" type="slidenum">
              <a:rPr lang="en-US" smtClean="0"/>
              <a:pPr/>
              <a:t>55</a:t>
            </a:fld>
            <a:endParaRPr lang="en-US"/>
          </a:p>
        </p:txBody>
      </p:sp>
      <p:sp>
        <p:nvSpPr>
          <p:cNvPr id="6" name="Rectangle 5"/>
          <p:cNvSpPr/>
          <p:nvPr/>
        </p:nvSpPr>
        <p:spPr>
          <a:xfrm>
            <a:off x="1771650" y="1743806"/>
            <a:ext cx="5600700" cy="3108543"/>
          </a:xfrm>
          <a:prstGeom prst="rect">
            <a:avLst/>
          </a:prstGeom>
        </p:spPr>
        <p:txBody>
          <a:bodyPr wrap="square">
            <a:spAutoFit/>
          </a:bodyPr>
          <a:lstStyle/>
          <a:p>
            <a:r>
              <a:rPr lang="en-US" sz="2800" dirty="0" err="1">
                <a:solidFill>
                  <a:srgbClr val="333333"/>
                </a:solidFill>
                <a:latin typeface="Arial Narrow" panose="020B0606020202030204" pitchFamily="34" charset="0"/>
              </a:rPr>
              <a:t>Yoav</a:t>
            </a:r>
            <a:r>
              <a:rPr lang="en-US" sz="2800" dirty="0">
                <a:solidFill>
                  <a:srgbClr val="333333"/>
                </a:solidFill>
                <a:latin typeface="Arial Narrow" panose="020B0606020202030204" pitchFamily="34" charset="0"/>
              </a:rPr>
              <a:t> Goldberg</a:t>
            </a:r>
          </a:p>
          <a:p>
            <a:endParaRPr lang="en-US" sz="2800" dirty="0">
              <a:solidFill>
                <a:srgbClr val="333333"/>
              </a:solidFill>
              <a:latin typeface="Arial Narrow" panose="020B0606020202030204" pitchFamily="34" charset="0"/>
            </a:endParaRPr>
          </a:p>
          <a:p>
            <a:r>
              <a:rPr lang="en-US" sz="2800" dirty="0">
                <a:solidFill>
                  <a:srgbClr val="333333"/>
                </a:solidFill>
                <a:latin typeface="Arial Narrow" panose="020B0606020202030204" pitchFamily="34" charset="0"/>
              </a:rPr>
              <a:t>“… neural network models started to be applied also to textual natural language signals, again with very promising results. … input encoding for natural language tasks, feed-forward networks, …</a:t>
            </a:r>
            <a:endParaRPr lang="en-US" sz="2800" b="0" i="0" dirty="0">
              <a:solidFill>
                <a:srgbClr val="333333"/>
              </a:solidFill>
              <a:effectLst/>
              <a:latin typeface="Arial Narrow" panose="020B0606020202030204" pitchFamily="34" charset="0"/>
            </a:endParaRPr>
          </a:p>
        </p:txBody>
      </p:sp>
      <p:sp>
        <p:nvSpPr>
          <p:cNvPr id="7" name="Rectangle 6"/>
          <p:cNvSpPr/>
          <p:nvPr/>
        </p:nvSpPr>
        <p:spPr>
          <a:xfrm>
            <a:off x="762000" y="6336240"/>
            <a:ext cx="6400800" cy="369332"/>
          </a:xfrm>
          <a:prstGeom prst="rect">
            <a:avLst/>
          </a:prstGeom>
        </p:spPr>
        <p:txBody>
          <a:bodyPr wrap="square">
            <a:spAutoFit/>
          </a:bodyPr>
          <a:lstStyle/>
          <a:p>
            <a:r>
              <a:rPr lang="en-US" dirty="0">
                <a:hlinkClick r:id="rId3"/>
              </a:rPr>
              <a:t>https://www.jair.org/index.php/jair/article/view/11030/26198</a:t>
            </a:r>
            <a:r>
              <a:rPr lang="en-US" dirty="0"/>
              <a:t> </a:t>
            </a:r>
          </a:p>
        </p:txBody>
      </p:sp>
    </p:spTree>
    <p:extLst>
      <p:ext uri="{BB962C8B-B14F-4D97-AF65-F5344CB8AC3E}">
        <p14:creationId xmlns:p14="http://schemas.microsoft.com/office/powerpoint/2010/main" val="3456548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normAutofit fontScale="90000"/>
          </a:bodyPr>
          <a:lstStyle/>
          <a:p>
            <a:r>
              <a:rPr lang="en-US" altLang="en-US"/>
              <a:t>Neural Nets: </a:t>
            </a:r>
            <a:r>
              <a:rPr lang="en-US" altLang="en-US" i="1"/>
              <a:t>What?</a:t>
            </a:r>
          </a:p>
        </p:txBody>
      </p:sp>
      <p:sp>
        <p:nvSpPr>
          <p:cNvPr id="26627" name="Rectangle 3"/>
          <p:cNvSpPr>
            <a:spLocks noChangeArrowheads="1"/>
          </p:cNvSpPr>
          <p:nvPr/>
        </p:nvSpPr>
        <p:spPr bwMode="auto">
          <a:xfrm>
            <a:off x="1353344" y="1094496"/>
            <a:ext cx="6096000" cy="1468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40000"/>
              </a:lnSpc>
              <a:spcBef>
                <a:spcPct val="50000"/>
              </a:spcBef>
              <a:buClrTx/>
              <a:buSzTx/>
              <a:buFontTx/>
              <a:buNone/>
            </a:pPr>
            <a:r>
              <a:rPr lang="en-US" altLang="en-US" b="0" dirty="0"/>
              <a:t>A problem-solving technique that simulates neurons and their interaction.</a:t>
            </a:r>
          </a:p>
        </p:txBody>
      </p:sp>
      <p:pic>
        <p:nvPicPr>
          <p:cNvPr id="26628" name="Picture 5" descr="Image result for neuron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819400"/>
            <a:ext cx="590708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038600" y="6397625"/>
            <a:ext cx="4572000" cy="307975"/>
          </a:xfrm>
          <a:prstGeom prst="rect">
            <a:avLst/>
          </a:prstGeom>
        </p:spPr>
        <p:txBody>
          <a:bodyPr>
            <a:spAutoFit/>
          </a:bodyPr>
          <a:lstStyle/>
          <a:p>
            <a:pPr algn="r">
              <a:defRPr/>
            </a:pPr>
            <a:r>
              <a:rPr lang="en-US" sz="1400" b="0" dirty="0">
                <a:latin typeface="+mn-lt"/>
              </a:rPr>
              <a:t>https://en.wikipedia.org/wiki/Neuron</a:t>
            </a:r>
          </a:p>
        </p:txBody>
      </p:sp>
    </p:spTree>
    <p:extLst>
      <p:ext uri="{BB962C8B-B14F-4D97-AF65-F5344CB8AC3E}">
        <p14:creationId xmlns:p14="http://schemas.microsoft.com/office/powerpoint/2010/main" val="169665638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normAutofit fontScale="90000"/>
          </a:bodyPr>
          <a:lstStyle/>
          <a:p>
            <a:r>
              <a:rPr lang="en-US" altLang="en-US"/>
              <a:t>Modelling Neuronal I/O</a:t>
            </a:r>
          </a:p>
        </p:txBody>
      </p:sp>
      <p:sp>
        <p:nvSpPr>
          <p:cNvPr id="43011" name="Rectangle 3"/>
          <p:cNvSpPr>
            <a:spLocks noChangeArrowheads="1"/>
          </p:cNvSpPr>
          <p:nvPr/>
        </p:nvSpPr>
        <p:spPr bwMode="auto">
          <a:xfrm>
            <a:off x="3130550" y="35052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0"/>
              </a:spcBef>
              <a:buClrTx/>
              <a:buSzTx/>
              <a:buFontTx/>
              <a:buNone/>
            </a:pPr>
            <a:r>
              <a:rPr lang="en-US" altLang="en-US" sz="2000" b="0">
                <a:latin typeface="Arial" panose="020B0604020202020204" pitchFamily="34" charset="0"/>
              </a:rPr>
              <a:t>Process</a:t>
            </a:r>
          </a:p>
        </p:txBody>
      </p:sp>
      <p:sp>
        <p:nvSpPr>
          <p:cNvPr id="43012" name="Line 4"/>
          <p:cNvSpPr>
            <a:spLocks noChangeShapeType="1"/>
          </p:cNvSpPr>
          <p:nvPr/>
        </p:nvSpPr>
        <p:spPr bwMode="auto">
          <a:xfrm flipV="1">
            <a:off x="1682750" y="4343400"/>
            <a:ext cx="1517650" cy="1371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3" name="Line 5"/>
          <p:cNvSpPr>
            <a:spLocks noChangeShapeType="1"/>
          </p:cNvSpPr>
          <p:nvPr/>
        </p:nvSpPr>
        <p:spPr bwMode="auto">
          <a:xfrm flipH="1" flipV="1">
            <a:off x="4114800" y="4343400"/>
            <a:ext cx="2971800" cy="1752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Line 6"/>
          <p:cNvSpPr>
            <a:spLocks noChangeShapeType="1"/>
          </p:cNvSpPr>
          <p:nvPr/>
        </p:nvSpPr>
        <p:spPr bwMode="auto">
          <a:xfrm flipV="1">
            <a:off x="4197350" y="2425700"/>
            <a:ext cx="1435100" cy="1079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Line 7"/>
          <p:cNvSpPr>
            <a:spLocks noChangeShapeType="1"/>
          </p:cNvSpPr>
          <p:nvPr/>
        </p:nvSpPr>
        <p:spPr bwMode="auto">
          <a:xfrm flipH="1" flipV="1">
            <a:off x="1974850" y="2501900"/>
            <a:ext cx="1155700" cy="1003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Line 13"/>
          <p:cNvSpPr>
            <a:spLocks noChangeShapeType="1"/>
          </p:cNvSpPr>
          <p:nvPr/>
        </p:nvSpPr>
        <p:spPr bwMode="auto">
          <a:xfrm flipV="1">
            <a:off x="3657600" y="2501900"/>
            <a:ext cx="0" cy="1003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7" name="Rectangle 14"/>
          <p:cNvSpPr>
            <a:spLocks noChangeArrowheads="1"/>
          </p:cNvSpPr>
          <p:nvPr/>
        </p:nvSpPr>
        <p:spPr bwMode="auto">
          <a:xfrm>
            <a:off x="6856413" y="2209800"/>
            <a:ext cx="2132012"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400" b="0">
                <a:latin typeface="Arial" panose="020B0604020202020204" pitchFamily="34" charset="0"/>
              </a:rPr>
              <a:t>* Output = </a:t>
            </a:r>
          </a:p>
          <a:p>
            <a:pPr>
              <a:lnSpc>
                <a:spcPct val="100000"/>
              </a:lnSpc>
              <a:spcBef>
                <a:spcPct val="50000"/>
              </a:spcBef>
              <a:buClrTx/>
              <a:buSzTx/>
              <a:buFontTx/>
              <a:buNone/>
            </a:pPr>
            <a:r>
              <a:rPr lang="en-US" altLang="en-US" sz="2400" b="0" i="1">
                <a:latin typeface="Arial" panose="020B0604020202020204" pitchFamily="34" charset="0"/>
              </a:rPr>
              <a:t>f (wo + w’o’)</a:t>
            </a:r>
          </a:p>
        </p:txBody>
      </p:sp>
      <p:sp>
        <p:nvSpPr>
          <p:cNvPr id="43018" name="Rectangle 17"/>
          <p:cNvSpPr>
            <a:spLocks noChangeArrowheads="1"/>
          </p:cNvSpPr>
          <p:nvPr/>
        </p:nvSpPr>
        <p:spPr bwMode="auto">
          <a:xfrm>
            <a:off x="2592388" y="3195638"/>
            <a:ext cx="301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a:t>
            </a:r>
          </a:p>
        </p:txBody>
      </p:sp>
      <p:sp>
        <p:nvSpPr>
          <p:cNvPr id="43019" name="Rectangle 18"/>
          <p:cNvSpPr>
            <a:spLocks noChangeArrowheads="1"/>
          </p:cNvSpPr>
          <p:nvPr/>
        </p:nvSpPr>
        <p:spPr bwMode="auto">
          <a:xfrm>
            <a:off x="3659188" y="3195638"/>
            <a:ext cx="301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a:t>
            </a:r>
          </a:p>
        </p:txBody>
      </p:sp>
      <p:sp>
        <p:nvSpPr>
          <p:cNvPr id="43020" name="Rectangle 19"/>
          <p:cNvSpPr>
            <a:spLocks noChangeArrowheads="1"/>
          </p:cNvSpPr>
          <p:nvPr/>
        </p:nvSpPr>
        <p:spPr bwMode="auto">
          <a:xfrm>
            <a:off x="4649788" y="3195638"/>
            <a:ext cx="301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a:t>
            </a:r>
          </a:p>
        </p:txBody>
      </p:sp>
      <p:sp>
        <p:nvSpPr>
          <p:cNvPr id="43021" name="Rectangle 31"/>
          <p:cNvSpPr>
            <a:spLocks noChangeArrowheads="1"/>
          </p:cNvSpPr>
          <p:nvPr/>
        </p:nvSpPr>
        <p:spPr bwMode="auto">
          <a:xfrm>
            <a:off x="6096000" y="3657600"/>
            <a:ext cx="16002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800" b="0">
                <a:latin typeface="Times New Roman" panose="02020603050405020304" pitchFamily="18" charset="0"/>
              </a:rPr>
              <a:t>Transfer function</a:t>
            </a:r>
          </a:p>
        </p:txBody>
      </p:sp>
      <p:sp>
        <p:nvSpPr>
          <p:cNvPr id="43022" name="Freeform 32"/>
          <p:cNvSpPr>
            <a:spLocks/>
          </p:cNvSpPr>
          <p:nvPr/>
        </p:nvSpPr>
        <p:spPr bwMode="auto">
          <a:xfrm>
            <a:off x="5991225" y="2743200"/>
            <a:ext cx="1900238" cy="2227263"/>
          </a:xfrm>
          <a:custGeom>
            <a:avLst/>
            <a:gdLst>
              <a:gd name="T0" fmla="*/ 2147483646 w 1289"/>
              <a:gd name="T1" fmla="*/ 2147483646 h 1319"/>
              <a:gd name="T2" fmla="*/ 2147483646 w 1289"/>
              <a:gd name="T3" fmla="*/ 2147483646 h 1319"/>
              <a:gd name="T4" fmla="*/ 2147483646 w 1289"/>
              <a:gd name="T5" fmla="*/ 2147483646 h 1319"/>
              <a:gd name="T6" fmla="*/ 2147483646 w 1289"/>
              <a:gd name="T7" fmla="*/ 2147483646 h 1319"/>
              <a:gd name="T8" fmla="*/ 2147483646 w 1289"/>
              <a:gd name="T9" fmla="*/ 2147483646 h 1319"/>
              <a:gd name="T10" fmla="*/ 2147483646 w 1289"/>
              <a:gd name="T11" fmla="*/ 2147483646 h 1319"/>
              <a:gd name="T12" fmla="*/ 2147483646 w 1289"/>
              <a:gd name="T13" fmla="*/ 2147483646 h 1319"/>
              <a:gd name="T14" fmla="*/ 2147483646 w 1289"/>
              <a:gd name="T15" fmla="*/ 2147483646 h 1319"/>
              <a:gd name="T16" fmla="*/ 2147483646 w 1289"/>
              <a:gd name="T17" fmla="*/ 0 h 1319"/>
              <a:gd name="T18" fmla="*/ 2147483646 w 1289"/>
              <a:gd name="T19" fmla="*/ 2147483646 h 1319"/>
              <a:gd name="T20" fmla="*/ 2147483646 w 1289"/>
              <a:gd name="T21" fmla="*/ 2147483646 h 1319"/>
              <a:gd name="T22" fmla="*/ 2147483646 w 1289"/>
              <a:gd name="T23" fmla="*/ 2147483646 h 1319"/>
              <a:gd name="T24" fmla="*/ 2147483646 w 1289"/>
              <a:gd name="T25" fmla="*/ 2147483646 h 1319"/>
              <a:gd name="T26" fmla="*/ 2147483646 w 1289"/>
              <a:gd name="T27" fmla="*/ 2147483646 h 1319"/>
              <a:gd name="T28" fmla="*/ 2147483646 w 1289"/>
              <a:gd name="T29" fmla="*/ 2147483646 h 1319"/>
              <a:gd name="T30" fmla="*/ 2147483646 w 1289"/>
              <a:gd name="T31" fmla="*/ 2147483646 h 1319"/>
              <a:gd name="T32" fmla="*/ 2147483646 w 1289"/>
              <a:gd name="T33" fmla="*/ 2147483646 h 1319"/>
              <a:gd name="T34" fmla="*/ 2147483646 w 1289"/>
              <a:gd name="T35" fmla="*/ 2147483646 h 1319"/>
              <a:gd name="T36" fmla="*/ 2147483646 w 1289"/>
              <a:gd name="T37" fmla="*/ 2147483646 h 1319"/>
              <a:gd name="T38" fmla="*/ 2147483646 w 1289"/>
              <a:gd name="T39" fmla="*/ 2147483646 h 1319"/>
              <a:gd name="T40" fmla="*/ 2147483646 w 1289"/>
              <a:gd name="T41" fmla="*/ 2147483646 h 1319"/>
              <a:gd name="T42" fmla="*/ 2147483646 w 1289"/>
              <a:gd name="T43" fmla="*/ 2147483646 h 1319"/>
              <a:gd name="T44" fmla="*/ 2147483646 w 1289"/>
              <a:gd name="T45" fmla="*/ 2147483646 h 1319"/>
              <a:gd name="T46" fmla="*/ 2147483646 w 1289"/>
              <a:gd name="T47" fmla="*/ 2147483646 h 1319"/>
              <a:gd name="T48" fmla="*/ 2147483646 w 1289"/>
              <a:gd name="T49" fmla="*/ 2147483646 h 1319"/>
              <a:gd name="T50" fmla="*/ 2147483646 w 1289"/>
              <a:gd name="T51" fmla="*/ 2147483646 h 1319"/>
              <a:gd name="T52" fmla="*/ 2147483646 w 1289"/>
              <a:gd name="T53" fmla="*/ 2147483646 h 1319"/>
              <a:gd name="T54" fmla="*/ 2147483646 w 1289"/>
              <a:gd name="T55" fmla="*/ 2147483646 h 1319"/>
              <a:gd name="T56" fmla="*/ 2147483646 w 1289"/>
              <a:gd name="T57" fmla="*/ 2147483646 h 1319"/>
              <a:gd name="T58" fmla="*/ 0 w 1289"/>
              <a:gd name="T59" fmla="*/ 2147483646 h 1319"/>
              <a:gd name="T60" fmla="*/ 0 w 1289"/>
              <a:gd name="T61" fmla="*/ 2147483646 h 1319"/>
              <a:gd name="T62" fmla="*/ 2147483646 w 1289"/>
              <a:gd name="T63" fmla="*/ 2147483646 h 1319"/>
              <a:gd name="T64" fmla="*/ 2147483646 w 1289"/>
              <a:gd name="T65" fmla="*/ 2147483646 h 1319"/>
              <a:gd name="T66" fmla="*/ 2147483646 w 1289"/>
              <a:gd name="T67" fmla="*/ 2147483646 h 1319"/>
              <a:gd name="T68" fmla="*/ 2147483646 w 1289"/>
              <a:gd name="T69" fmla="*/ 2147483646 h 1319"/>
              <a:gd name="T70" fmla="*/ 2147483646 w 1289"/>
              <a:gd name="T71" fmla="*/ 2147483646 h 1319"/>
              <a:gd name="T72" fmla="*/ 2147483646 w 1289"/>
              <a:gd name="T73" fmla="*/ 2147483646 h 1319"/>
              <a:gd name="T74" fmla="*/ 2147483646 w 1289"/>
              <a:gd name="T75" fmla="*/ 2147483646 h 1319"/>
              <a:gd name="T76" fmla="*/ 2147483646 w 1289"/>
              <a:gd name="T77" fmla="*/ 2147483646 h 1319"/>
              <a:gd name="T78" fmla="*/ 2147483646 w 1289"/>
              <a:gd name="T79" fmla="*/ 2147483646 h 1319"/>
              <a:gd name="T80" fmla="*/ 2147483646 w 1289"/>
              <a:gd name="T81" fmla="*/ 2147483646 h 1319"/>
              <a:gd name="T82" fmla="*/ 2147483646 w 1289"/>
              <a:gd name="T83" fmla="*/ 2147483646 h 1319"/>
              <a:gd name="T84" fmla="*/ 2147483646 w 1289"/>
              <a:gd name="T85" fmla="*/ 2147483646 h 1319"/>
              <a:gd name="T86" fmla="*/ 2147483646 w 1289"/>
              <a:gd name="T87" fmla="*/ 2147483646 h 1319"/>
              <a:gd name="T88" fmla="*/ 2147483646 w 1289"/>
              <a:gd name="T89" fmla="*/ 2147483646 h 1319"/>
              <a:gd name="T90" fmla="*/ 2147483646 w 1289"/>
              <a:gd name="T91" fmla="*/ 2147483646 h 1319"/>
              <a:gd name="T92" fmla="*/ 2147483646 w 1289"/>
              <a:gd name="T93" fmla="*/ 2147483646 h 1319"/>
              <a:gd name="T94" fmla="*/ 2147483646 w 1289"/>
              <a:gd name="T95" fmla="*/ 2147483646 h 1319"/>
              <a:gd name="T96" fmla="*/ 2147483646 w 1289"/>
              <a:gd name="T97" fmla="*/ 2147483646 h 1319"/>
              <a:gd name="T98" fmla="*/ 2147483646 w 1289"/>
              <a:gd name="T99" fmla="*/ 2147483646 h 1319"/>
              <a:gd name="T100" fmla="*/ 2147483646 w 1289"/>
              <a:gd name="T101" fmla="*/ 2147483646 h 1319"/>
              <a:gd name="T102" fmla="*/ 2147483646 w 1289"/>
              <a:gd name="T103" fmla="*/ 2147483646 h 1319"/>
              <a:gd name="T104" fmla="*/ 2147483646 w 1289"/>
              <a:gd name="T105" fmla="*/ 2147483646 h 1319"/>
              <a:gd name="T106" fmla="*/ 2147483646 w 1289"/>
              <a:gd name="T107" fmla="*/ 2147483646 h 1319"/>
              <a:gd name="T108" fmla="*/ 2147483646 w 1289"/>
              <a:gd name="T109" fmla="*/ 2147483646 h 1319"/>
              <a:gd name="T110" fmla="*/ 2147483646 w 1289"/>
              <a:gd name="T111" fmla="*/ 2147483646 h 1319"/>
              <a:gd name="T112" fmla="*/ 2147483646 w 1289"/>
              <a:gd name="T113" fmla="*/ 2147483646 h 1319"/>
              <a:gd name="T114" fmla="*/ 2147483646 w 1289"/>
              <a:gd name="T115" fmla="*/ 2147483646 h 1319"/>
              <a:gd name="T116" fmla="*/ 2147483646 w 1289"/>
              <a:gd name="T117" fmla="*/ 2147483646 h 1319"/>
              <a:gd name="T118" fmla="*/ 2147483646 w 1289"/>
              <a:gd name="T119" fmla="*/ 2147483646 h 1319"/>
              <a:gd name="T120" fmla="*/ 2147483646 w 1289"/>
              <a:gd name="T121" fmla="*/ 2147483646 h 1319"/>
              <a:gd name="T122" fmla="*/ 2147483646 w 1289"/>
              <a:gd name="T123" fmla="*/ 2147483646 h 13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89" h="1319">
                <a:moveTo>
                  <a:pt x="908" y="491"/>
                </a:moveTo>
                <a:lnTo>
                  <a:pt x="878" y="439"/>
                </a:lnTo>
                <a:lnTo>
                  <a:pt x="805" y="235"/>
                </a:lnTo>
                <a:lnTo>
                  <a:pt x="805" y="191"/>
                </a:lnTo>
                <a:lnTo>
                  <a:pt x="790" y="147"/>
                </a:lnTo>
                <a:lnTo>
                  <a:pt x="776" y="103"/>
                </a:lnTo>
                <a:lnTo>
                  <a:pt x="776" y="59"/>
                </a:lnTo>
                <a:lnTo>
                  <a:pt x="732" y="15"/>
                </a:lnTo>
                <a:lnTo>
                  <a:pt x="688" y="0"/>
                </a:lnTo>
                <a:lnTo>
                  <a:pt x="644" y="15"/>
                </a:lnTo>
                <a:lnTo>
                  <a:pt x="615" y="59"/>
                </a:lnTo>
                <a:lnTo>
                  <a:pt x="615" y="103"/>
                </a:lnTo>
                <a:lnTo>
                  <a:pt x="615" y="161"/>
                </a:lnTo>
                <a:lnTo>
                  <a:pt x="615" y="220"/>
                </a:lnTo>
                <a:lnTo>
                  <a:pt x="615" y="264"/>
                </a:lnTo>
                <a:lnTo>
                  <a:pt x="600" y="308"/>
                </a:lnTo>
                <a:lnTo>
                  <a:pt x="542" y="352"/>
                </a:lnTo>
                <a:lnTo>
                  <a:pt x="483" y="381"/>
                </a:lnTo>
                <a:lnTo>
                  <a:pt x="439" y="410"/>
                </a:lnTo>
                <a:lnTo>
                  <a:pt x="395" y="425"/>
                </a:lnTo>
                <a:lnTo>
                  <a:pt x="351" y="454"/>
                </a:lnTo>
                <a:lnTo>
                  <a:pt x="307" y="469"/>
                </a:lnTo>
                <a:lnTo>
                  <a:pt x="249" y="483"/>
                </a:lnTo>
                <a:lnTo>
                  <a:pt x="205" y="513"/>
                </a:lnTo>
                <a:lnTo>
                  <a:pt x="161" y="542"/>
                </a:lnTo>
                <a:lnTo>
                  <a:pt x="117" y="586"/>
                </a:lnTo>
                <a:lnTo>
                  <a:pt x="73" y="630"/>
                </a:lnTo>
                <a:lnTo>
                  <a:pt x="29" y="659"/>
                </a:lnTo>
                <a:lnTo>
                  <a:pt x="15" y="718"/>
                </a:lnTo>
                <a:lnTo>
                  <a:pt x="0" y="805"/>
                </a:lnTo>
                <a:lnTo>
                  <a:pt x="0" y="849"/>
                </a:lnTo>
                <a:lnTo>
                  <a:pt x="15" y="908"/>
                </a:lnTo>
                <a:lnTo>
                  <a:pt x="29" y="966"/>
                </a:lnTo>
                <a:lnTo>
                  <a:pt x="59" y="1025"/>
                </a:lnTo>
                <a:lnTo>
                  <a:pt x="88" y="1083"/>
                </a:lnTo>
                <a:lnTo>
                  <a:pt x="132" y="1142"/>
                </a:lnTo>
                <a:lnTo>
                  <a:pt x="176" y="1186"/>
                </a:lnTo>
                <a:lnTo>
                  <a:pt x="234" y="1230"/>
                </a:lnTo>
                <a:lnTo>
                  <a:pt x="351" y="1259"/>
                </a:lnTo>
                <a:lnTo>
                  <a:pt x="468" y="1288"/>
                </a:lnTo>
                <a:lnTo>
                  <a:pt x="585" y="1288"/>
                </a:lnTo>
                <a:lnTo>
                  <a:pt x="703" y="1318"/>
                </a:lnTo>
                <a:lnTo>
                  <a:pt x="820" y="1318"/>
                </a:lnTo>
                <a:lnTo>
                  <a:pt x="907" y="1318"/>
                </a:lnTo>
                <a:lnTo>
                  <a:pt x="1024" y="1318"/>
                </a:lnTo>
                <a:lnTo>
                  <a:pt x="1112" y="1288"/>
                </a:lnTo>
                <a:lnTo>
                  <a:pt x="1200" y="1274"/>
                </a:lnTo>
                <a:lnTo>
                  <a:pt x="1259" y="1230"/>
                </a:lnTo>
                <a:lnTo>
                  <a:pt x="1288" y="1171"/>
                </a:lnTo>
                <a:lnTo>
                  <a:pt x="1288" y="1113"/>
                </a:lnTo>
                <a:lnTo>
                  <a:pt x="1273" y="1054"/>
                </a:lnTo>
                <a:lnTo>
                  <a:pt x="1244" y="996"/>
                </a:lnTo>
                <a:lnTo>
                  <a:pt x="1215" y="879"/>
                </a:lnTo>
                <a:lnTo>
                  <a:pt x="1185" y="820"/>
                </a:lnTo>
                <a:lnTo>
                  <a:pt x="1156" y="761"/>
                </a:lnTo>
                <a:lnTo>
                  <a:pt x="1112" y="732"/>
                </a:lnTo>
                <a:lnTo>
                  <a:pt x="1098" y="688"/>
                </a:lnTo>
                <a:lnTo>
                  <a:pt x="1068" y="644"/>
                </a:lnTo>
                <a:lnTo>
                  <a:pt x="1039" y="586"/>
                </a:lnTo>
                <a:lnTo>
                  <a:pt x="995" y="557"/>
                </a:lnTo>
                <a:lnTo>
                  <a:pt x="951" y="527"/>
                </a:lnTo>
                <a:lnTo>
                  <a:pt x="908" y="491"/>
                </a:lnTo>
              </a:path>
            </a:pathLst>
          </a:custGeom>
          <a:noFill/>
          <a:ln w="50800" cap="rnd" cmpd="sng">
            <a:solidFill>
              <a:srgbClr val="790015"/>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3" name="Rectangle 33"/>
          <p:cNvSpPr>
            <a:spLocks noChangeArrowheads="1"/>
          </p:cNvSpPr>
          <p:nvPr/>
        </p:nvSpPr>
        <p:spPr bwMode="auto">
          <a:xfrm>
            <a:off x="2286000" y="3810000"/>
            <a:ext cx="2741613"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b="0">
                <a:latin typeface="Times New Roman" panose="02020603050405020304" pitchFamily="18" charset="0"/>
              </a:rPr>
              <a:t>input </a:t>
            </a:r>
            <a:r>
              <a:rPr lang="en-US" altLang="en-US" b="0" i="1">
                <a:latin typeface="Times New Roman" panose="02020603050405020304" pitchFamily="18" charset="0"/>
              </a:rPr>
              <a:t>wo+w’o’</a:t>
            </a:r>
          </a:p>
        </p:txBody>
      </p:sp>
      <p:sp>
        <p:nvSpPr>
          <p:cNvPr id="43024" name="Rectangle 34"/>
          <p:cNvSpPr>
            <a:spLocks noChangeArrowheads="1"/>
          </p:cNvSpPr>
          <p:nvPr/>
        </p:nvSpPr>
        <p:spPr bwMode="auto">
          <a:xfrm>
            <a:off x="1905000" y="4876800"/>
            <a:ext cx="136842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weight w</a:t>
            </a:r>
          </a:p>
        </p:txBody>
      </p:sp>
      <p:sp>
        <p:nvSpPr>
          <p:cNvPr id="43025" name="Rectangle 35"/>
          <p:cNvSpPr>
            <a:spLocks noChangeArrowheads="1"/>
          </p:cNvSpPr>
          <p:nvPr/>
        </p:nvSpPr>
        <p:spPr bwMode="auto">
          <a:xfrm>
            <a:off x="4267200" y="4876800"/>
            <a:ext cx="136842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weight w’</a:t>
            </a:r>
          </a:p>
        </p:txBody>
      </p:sp>
    </p:spTree>
    <p:extLst>
      <p:ext uri="{BB962C8B-B14F-4D97-AF65-F5344CB8AC3E}">
        <p14:creationId xmlns:p14="http://schemas.microsoft.com/office/powerpoint/2010/main" val="39905952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normAutofit fontScale="90000"/>
          </a:bodyPr>
          <a:lstStyle/>
          <a:p>
            <a:r>
              <a:rPr lang="en-US" altLang="en-US"/>
              <a:t>Modelling Neuronal I/O</a:t>
            </a:r>
          </a:p>
        </p:txBody>
      </p:sp>
      <p:sp>
        <p:nvSpPr>
          <p:cNvPr id="45059" name="Rectangle 3"/>
          <p:cNvSpPr>
            <a:spLocks noChangeArrowheads="1"/>
          </p:cNvSpPr>
          <p:nvPr/>
        </p:nvSpPr>
        <p:spPr bwMode="auto">
          <a:xfrm>
            <a:off x="3130550" y="35052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0"/>
              </a:spcBef>
              <a:buClrTx/>
              <a:buSzTx/>
              <a:buFontTx/>
              <a:buNone/>
            </a:pPr>
            <a:r>
              <a:rPr lang="en-US" altLang="en-US" sz="2000" b="0">
                <a:latin typeface="Arial" panose="020B0604020202020204" pitchFamily="34" charset="0"/>
              </a:rPr>
              <a:t>Process</a:t>
            </a:r>
          </a:p>
        </p:txBody>
      </p:sp>
      <p:sp>
        <p:nvSpPr>
          <p:cNvPr id="45060" name="Line 4"/>
          <p:cNvSpPr>
            <a:spLocks noChangeShapeType="1"/>
          </p:cNvSpPr>
          <p:nvPr/>
        </p:nvSpPr>
        <p:spPr bwMode="auto">
          <a:xfrm flipV="1">
            <a:off x="1682750" y="4343400"/>
            <a:ext cx="1517650" cy="1371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1" name="Line 5"/>
          <p:cNvSpPr>
            <a:spLocks noChangeShapeType="1"/>
          </p:cNvSpPr>
          <p:nvPr/>
        </p:nvSpPr>
        <p:spPr bwMode="auto">
          <a:xfrm flipH="1" flipV="1">
            <a:off x="4114800" y="4343400"/>
            <a:ext cx="2971800" cy="1752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2" name="Line 6"/>
          <p:cNvSpPr>
            <a:spLocks noChangeShapeType="1"/>
          </p:cNvSpPr>
          <p:nvPr/>
        </p:nvSpPr>
        <p:spPr bwMode="auto">
          <a:xfrm flipV="1">
            <a:off x="4197350" y="2425700"/>
            <a:ext cx="1435100" cy="1079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3" name="Line 7"/>
          <p:cNvSpPr>
            <a:spLocks noChangeShapeType="1"/>
          </p:cNvSpPr>
          <p:nvPr/>
        </p:nvSpPr>
        <p:spPr bwMode="auto">
          <a:xfrm flipH="1" flipV="1">
            <a:off x="1974850" y="2501900"/>
            <a:ext cx="1155700" cy="1003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4" name="Rectangle 8"/>
          <p:cNvSpPr>
            <a:spLocks noChangeArrowheads="1"/>
          </p:cNvSpPr>
          <p:nvPr/>
        </p:nvSpPr>
        <p:spPr bwMode="auto">
          <a:xfrm>
            <a:off x="1377950" y="21336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0"/>
              </a:spcBef>
              <a:buClrTx/>
              <a:buSzTx/>
              <a:buFontTx/>
              <a:buNone/>
            </a:pPr>
            <a:r>
              <a:rPr lang="en-US" altLang="en-US" sz="2000" b="0">
                <a:latin typeface="Arial" panose="020B0604020202020204" pitchFamily="34" charset="0"/>
              </a:rPr>
              <a:t>Process</a:t>
            </a:r>
          </a:p>
        </p:txBody>
      </p:sp>
      <p:sp>
        <p:nvSpPr>
          <p:cNvPr id="45065" name="Rectangle 9"/>
          <p:cNvSpPr>
            <a:spLocks noChangeArrowheads="1"/>
          </p:cNvSpPr>
          <p:nvPr/>
        </p:nvSpPr>
        <p:spPr bwMode="auto">
          <a:xfrm>
            <a:off x="5187950" y="20574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0"/>
              </a:spcBef>
              <a:buClrTx/>
              <a:buSzTx/>
              <a:buFontTx/>
              <a:buNone/>
            </a:pPr>
            <a:r>
              <a:rPr lang="en-US" altLang="en-US" sz="2000" b="0">
                <a:latin typeface="Arial" panose="020B0604020202020204" pitchFamily="34" charset="0"/>
              </a:rPr>
              <a:t>Process</a:t>
            </a:r>
          </a:p>
        </p:txBody>
      </p:sp>
      <p:sp>
        <p:nvSpPr>
          <p:cNvPr id="45066" name="Rectangle 10"/>
          <p:cNvSpPr>
            <a:spLocks noChangeArrowheads="1"/>
          </p:cNvSpPr>
          <p:nvPr/>
        </p:nvSpPr>
        <p:spPr bwMode="auto">
          <a:xfrm>
            <a:off x="6718300" y="59436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0"/>
              </a:spcBef>
              <a:buClrTx/>
              <a:buSzTx/>
              <a:buFontTx/>
              <a:buNone/>
            </a:pPr>
            <a:r>
              <a:rPr lang="en-US" altLang="en-US" sz="2000" b="0">
                <a:latin typeface="Arial" panose="020B0604020202020204" pitchFamily="34" charset="0"/>
              </a:rPr>
              <a:t>Process</a:t>
            </a:r>
          </a:p>
        </p:txBody>
      </p:sp>
      <p:sp>
        <p:nvSpPr>
          <p:cNvPr id="45067" name="Rectangle 11"/>
          <p:cNvSpPr>
            <a:spLocks noChangeArrowheads="1"/>
          </p:cNvSpPr>
          <p:nvPr/>
        </p:nvSpPr>
        <p:spPr bwMode="auto">
          <a:xfrm>
            <a:off x="1377950" y="57150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0"/>
              </a:spcBef>
              <a:buClrTx/>
              <a:buSzTx/>
              <a:buFontTx/>
              <a:buNone/>
            </a:pPr>
            <a:r>
              <a:rPr lang="en-US" altLang="en-US" sz="2000" b="0">
                <a:latin typeface="Arial" panose="020B0604020202020204" pitchFamily="34" charset="0"/>
              </a:rPr>
              <a:t>Process</a:t>
            </a:r>
          </a:p>
        </p:txBody>
      </p:sp>
      <p:sp>
        <p:nvSpPr>
          <p:cNvPr id="45068" name="Rectangle 12"/>
          <p:cNvSpPr>
            <a:spLocks noChangeArrowheads="1"/>
          </p:cNvSpPr>
          <p:nvPr/>
        </p:nvSpPr>
        <p:spPr bwMode="auto">
          <a:xfrm>
            <a:off x="3282950" y="21336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lnSpc>
                <a:spcPct val="100000"/>
              </a:lnSpc>
              <a:spcBef>
                <a:spcPct val="0"/>
              </a:spcBef>
              <a:buClrTx/>
              <a:buSzTx/>
              <a:buFontTx/>
              <a:buNone/>
            </a:pPr>
            <a:r>
              <a:rPr lang="en-US" altLang="en-US" sz="2000" b="0">
                <a:latin typeface="Arial" panose="020B0604020202020204" pitchFamily="34" charset="0"/>
              </a:rPr>
              <a:t>Process</a:t>
            </a:r>
          </a:p>
        </p:txBody>
      </p:sp>
      <p:sp>
        <p:nvSpPr>
          <p:cNvPr id="45069" name="Line 13"/>
          <p:cNvSpPr>
            <a:spLocks noChangeShapeType="1"/>
          </p:cNvSpPr>
          <p:nvPr/>
        </p:nvSpPr>
        <p:spPr bwMode="auto">
          <a:xfrm flipV="1">
            <a:off x="3657600" y="2501900"/>
            <a:ext cx="0" cy="1003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0" name="Rectangle 15"/>
          <p:cNvSpPr>
            <a:spLocks noChangeArrowheads="1"/>
          </p:cNvSpPr>
          <p:nvPr/>
        </p:nvSpPr>
        <p:spPr bwMode="auto">
          <a:xfrm>
            <a:off x="533400" y="5251450"/>
            <a:ext cx="1520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output o</a:t>
            </a:r>
          </a:p>
        </p:txBody>
      </p:sp>
      <p:sp>
        <p:nvSpPr>
          <p:cNvPr id="45071" name="Rectangle 16"/>
          <p:cNvSpPr>
            <a:spLocks noChangeArrowheads="1"/>
          </p:cNvSpPr>
          <p:nvPr/>
        </p:nvSpPr>
        <p:spPr bwMode="auto">
          <a:xfrm>
            <a:off x="4953000" y="5562600"/>
            <a:ext cx="15970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output o’</a:t>
            </a:r>
          </a:p>
        </p:txBody>
      </p:sp>
      <p:sp>
        <p:nvSpPr>
          <p:cNvPr id="45072" name="Rectangle 17"/>
          <p:cNvSpPr>
            <a:spLocks noChangeArrowheads="1"/>
          </p:cNvSpPr>
          <p:nvPr/>
        </p:nvSpPr>
        <p:spPr bwMode="auto">
          <a:xfrm>
            <a:off x="2592388" y="3195638"/>
            <a:ext cx="301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a:t>
            </a:r>
          </a:p>
        </p:txBody>
      </p:sp>
      <p:sp>
        <p:nvSpPr>
          <p:cNvPr id="45073" name="Rectangle 18"/>
          <p:cNvSpPr>
            <a:spLocks noChangeArrowheads="1"/>
          </p:cNvSpPr>
          <p:nvPr/>
        </p:nvSpPr>
        <p:spPr bwMode="auto">
          <a:xfrm>
            <a:off x="3659188" y="3195638"/>
            <a:ext cx="301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a:t>
            </a:r>
          </a:p>
        </p:txBody>
      </p:sp>
      <p:sp>
        <p:nvSpPr>
          <p:cNvPr id="45074" name="Rectangle 19"/>
          <p:cNvSpPr>
            <a:spLocks noChangeArrowheads="1"/>
          </p:cNvSpPr>
          <p:nvPr/>
        </p:nvSpPr>
        <p:spPr bwMode="auto">
          <a:xfrm>
            <a:off x="4649788" y="3195638"/>
            <a:ext cx="301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a:t>
            </a:r>
          </a:p>
        </p:txBody>
      </p:sp>
      <p:sp>
        <p:nvSpPr>
          <p:cNvPr id="45075" name="Line 20"/>
          <p:cNvSpPr>
            <a:spLocks noChangeShapeType="1"/>
          </p:cNvSpPr>
          <p:nvPr/>
        </p:nvSpPr>
        <p:spPr bwMode="auto">
          <a:xfrm flipH="1" flipV="1">
            <a:off x="1517650" y="1587500"/>
            <a:ext cx="88900" cy="546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6" name="Line 21"/>
          <p:cNvSpPr>
            <a:spLocks noChangeShapeType="1"/>
          </p:cNvSpPr>
          <p:nvPr/>
        </p:nvSpPr>
        <p:spPr bwMode="auto">
          <a:xfrm flipV="1">
            <a:off x="2292350" y="1816100"/>
            <a:ext cx="292100"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7" name="Line 22"/>
          <p:cNvSpPr>
            <a:spLocks noChangeShapeType="1"/>
          </p:cNvSpPr>
          <p:nvPr/>
        </p:nvSpPr>
        <p:spPr bwMode="auto">
          <a:xfrm flipV="1">
            <a:off x="3581400" y="1816100"/>
            <a:ext cx="0"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8" name="Line 23"/>
          <p:cNvSpPr>
            <a:spLocks noChangeShapeType="1"/>
          </p:cNvSpPr>
          <p:nvPr/>
        </p:nvSpPr>
        <p:spPr bwMode="auto">
          <a:xfrm flipH="1" flipV="1">
            <a:off x="5099050" y="1663700"/>
            <a:ext cx="241300" cy="393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9" name="Line 24"/>
          <p:cNvSpPr>
            <a:spLocks noChangeShapeType="1"/>
          </p:cNvSpPr>
          <p:nvPr/>
        </p:nvSpPr>
        <p:spPr bwMode="auto">
          <a:xfrm flipV="1">
            <a:off x="5791200" y="1663700"/>
            <a:ext cx="0" cy="393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0" name="Line 25"/>
          <p:cNvSpPr>
            <a:spLocks noChangeShapeType="1"/>
          </p:cNvSpPr>
          <p:nvPr/>
        </p:nvSpPr>
        <p:spPr bwMode="auto">
          <a:xfrm flipV="1">
            <a:off x="6102350" y="1663700"/>
            <a:ext cx="368300" cy="393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1" name="Line 26"/>
          <p:cNvSpPr>
            <a:spLocks noChangeShapeType="1"/>
          </p:cNvSpPr>
          <p:nvPr/>
        </p:nvSpPr>
        <p:spPr bwMode="auto">
          <a:xfrm flipV="1">
            <a:off x="1149350" y="6083300"/>
            <a:ext cx="368300" cy="393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2" name="Line 27"/>
          <p:cNvSpPr>
            <a:spLocks noChangeShapeType="1"/>
          </p:cNvSpPr>
          <p:nvPr/>
        </p:nvSpPr>
        <p:spPr bwMode="auto">
          <a:xfrm flipH="1" flipV="1">
            <a:off x="2127250" y="6083300"/>
            <a:ext cx="165100" cy="393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3" name="Line 28"/>
          <p:cNvSpPr>
            <a:spLocks noChangeShapeType="1"/>
          </p:cNvSpPr>
          <p:nvPr/>
        </p:nvSpPr>
        <p:spPr bwMode="auto">
          <a:xfrm flipV="1">
            <a:off x="6642100" y="6311900"/>
            <a:ext cx="292100" cy="241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4" name="Freeform 29"/>
          <p:cNvSpPr>
            <a:spLocks/>
          </p:cNvSpPr>
          <p:nvPr/>
        </p:nvSpPr>
        <p:spPr bwMode="auto">
          <a:xfrm>
            <a:off x="1981200" y="2965450"/>
            <a:ext cx="3733800" cy="2597150"/>
          </a:xfrm>
          <a:custGeom>
            <a:avLst/>
            <a:gdLst>
              <a:gd name="T0" fmla="*/ 2147483646 w 2281"/>
              <a:gd name="T1" fmla="*/ 2147483646 h 1501"/>
              <a:gd name="T2" fmla="*/ 2147483646 w 2281"/>
              <a:gd name="T3" fmla="*/ 2147483646 h 1501"/>
              <a:gd name="T4" fmla="*/ 2147483646 w 2281"/>
              <a:gd name="T5" fmla="*/ 2147483646 h 1501"/>
              <a:gd name="T6" fmla="*/ 2147483646 w 2281"/>
              <a:gd name="T7" fmla="*/ 2147483646 h 1501"/>
              <a:gd name="T8" fmla="*/ 2147483646 w 2281"/>
              <a:gd name="T9" fmla="*/ 2147483646 h 1501"/>
              <a:gd name="T10" fmla="*/ 2147483646 w 2281"/>
              <a:gd name="T11" fmla="*/ 2147483646 h 1501"/>
              <a:gd name="T12" fmla="*/ 2147483646 w 2281"/>
              <a:gd name="T13" fmla="*/ 2147483646 h 1501"/>
              <a:gd name="T14" fmla="*/ 2147483646 w 2281"/>
              <a:gd name="T15" fmla="*/ 2147483646 h 1501"/>
              <a:gd name="T16" fmla="*/ 2147483646 w 2281"/>
              <a:gd name="T17" fmla="*/ 0 h 1501"/>
              <a:gd name="T18" fmla="*/ 2147483646 w 2281"/>
              <a:gd name="T19" fmla="*/ 0 h 1501"/>
              <a:gd name="T20" fmla="*/ 2147483646 w 2281"/>
              <a:gd name="T21" fmla="*/ 0 h 1501"/>
              <a:gd name="T22" fmla="*/ 2147483646 w 2281"/>
              <a:gd name="T23" fmla="*/ 0 h 1501"/>
              <a:gd name="T24" fmla="*/ 2147483646 w 2281"/>
              <a:gd name="T25" fmla="*/ 2147483646 h 1501"/>
              <a:gd name="T26" fmla="*/ 2147483646 w 2281"/>
              <a:gd name="T27" fmla="*/ 2147483646 h 1501"/>
              <a:gd name="T28" fmla="*/ 2147483646 w 2281"/>
              <a:gd name="T29" fmla="*/ 2147483646 h 1501"/>
              <a:gd name="T30" fmla="*/ 2147483646 w 2281"/>
              <a:gd name="T31" fmla="*/ 2147483646 h 1501"/>
              <a:gd name="T32" fmla="*/ 2147483646 w 2281"/>
              <a:gd name="T33" fmla="*/ 2147483646 h 1501"/>
              <a:gd name="T34" fmla="*/ 2147483646 w 2281"/>
              <a:gd name="T35" fmla="*/ 2147483646 h 1501"/>
              <a:gd name="T36" fmla="*/ 2147483646 w 2281"/>
              <a:gd name="T37" fmla="*/ 2147483646 h 1501"/>
              <a:gd name="T38" fmla="*/ 2147483646 w 2281"/>
              <a:gd name="T39" fmla="*/ 2147483646 h 1501"/>
              <a:gd name="T40" fmla="*/ 2147483646 w 2281"/>
              <a:gd name="T41" fmla="*/ 2147483646 h 1501"/>
              <a:gd name="T42" fmla="*/ 2147483646 w 2281"/>
              <a:gd name="T43" fmla="*/ 2147483646 h 1501"/>
              <a:gd name="T44" fmla="*/ 2147483646 w 2281"/>
              <a:gd name="T45" fmla="*/ 2147483646 h 1501"/>
              <a:gd name="T46" fmla="*/ 2147483646 w 2281"/>
              <a:gd name="T47" fmla="*/ 2147483646 h 1501"/>
              <a:gd name="T48" fmla="*/ 2147483646 w 2281"/>
              <a:gd name="T49" fmla="*/ 2147483646 h 1501"/>
              <a:gd name="T50" fmla="*/ 2147483646 w 2281"/>
              <a:gd name="T51" fmla="*/ 2147483646 h 1501"/>
              <a:gd name="T52" fmla="*/ 2147483646 w 2281"/>
              <a:gd name="T53" fmla="*/ 2147483646 h 1501"/>
              <a:gd name="T54" fmla="*/ 2147483646 w 2281"/>
              <a:gd name="T55" fmla="*/ 2147483646 h 1501"/>
              <a:gd name="T56" fmla="*/ 2147483646 w 2281"/>
              <a:gd name="T57" fmla="*/ 2147483646 h 1501"/>
              <a:gd name="T58" fmla="*/ 2147483646 w 2281"/>
              <a:gd name="T59" fmla="*/ 2147483646 h 1501"/>
              <a:gd name="T60" fmla="*/ 2147483646 w 2281"/>
              <a:gd name="T61" fmla="*/ 2147483646 h 1501"/>
              <a:gd name="T62" fmla="*/ 2147483646 w 2281"/>
              <a:gd name="T63" fmla="*/ 2147483646 h 1501"/>
              <a:gd name="T64" fmla="*/ 2147483646 w 2281"/>
              <a:gd name="T65" fmla="*/ 2147483646 h 1501"/>
              <a:gd name="T66" fmla="*/ 2147483646 w 2281"/>
              <a:gd name="T67" fmla="*/ 2147483646 h 1501"/>
              <a:gd name="T68" fmla="*/ 2147483646 w 2281"/>
              <a:gd name="T69" fmla="*/ 2147483646 h 1501"/>
              <a:gd name="T70" fmla="*/ 2147483646 w 2281"/>
              <a:gd name="T71" fmla="*/ 2147483646 h 1501"/>
              <a:gd name="T72" fmla="*/ 2147483646 w 2281"/>
              <a:gd name="T73" fmla="*/ 2147483646 h 1501"/>
              <a:gd name="T74" fmla="*/ 2147483646 w 2281"/>
              <a:gd name="T75" fmla="*/ 2147483646 h 1501"/>
              <a:gd name="T76" fmla="*/ 2147483646 w 2281"/>
              <a:gd name="T77" fmla="*/ 2147483646 h 1501"/>
              <a:gd name="T78" fmla="*/ 2147483646 w 2281"/>
              <a:gd name="T79" fmla="*/ 2147483646 h 1501"/>
              <a:gd name="T80" fmla="*/ 2147483646 w 2281"/>
              <a:gd name="T81" fmla="*/ 2147483646 h 1501"/>
              <a:gd name="T82" fmla="*/ 2147483646 w 2281"/>
              <a:gd name="T83" fmla="*/ 2147483646 h 1501"/>
              <a:gd name="T84" fmla="*/ 2147483646 w 2281"/>
              <a:gd name="T85" fmla="*/ 2147483646 h 15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281" h="1501">
                <a:moveTo>
                  <a:pt x="12" y="528"/>
                </a:moveTo>
                <a:lnTo>
                  <a:pt x="24" y="492"/>
                </a:lnTo>
                <a:lnTo>
                  <a:pt x="24" y="456"/>
                </a:lnTo>
                <a:lnTo>
                  <a:pt x="24" y="420"/>
                </a:lnTo>
                <a:lnTo>
                  <a:pt x="24" y="384"/>
                </a:lnTo>
                <a:lnTo>
                  <a:pt x="48" y="336"/>
                </a:lnTo>
                <a:lnTo>
                  <a:pt x="72" y="276"/>
                </a:lnTo>
                <a:lnTo>
                  <a:pt x="96" y="228"/>
                </a:lnTo>
                <a:lnTo>
                  <a:pt x="108" y="192"/>
                </a:lnTo>
                <a:lnTo>
                  <a:pt x="132" y="156"/>
                </a:lnTo>
                <a:lnTo>
                  <a:pt x="156" y="120"/>
                </a:lnTo>
                <a:lnTo>
                  <a:pt x="180" y="84"/>
                </a:lnTo>
                <a:lnTo>
                  <a:pt x="240" y="48"/>
                </a:lnTo>
                <a:lnTo>
                  <a:pt x="288" y="24"/>
                </a:lnTo>
                <a:lnTo>
                  <a:pt x="336" y="24"/>
                </a:lnTo>
                <a:lnTo>
                  <a:pt x="372" y="24"/>
                </a:lnTo>
                <a:lnTo>
                  <a:pt x="504" y="24"/>
                </a:lnTo>
                <a:lnTo>
                  <a:pt x="636" y="24"/>
                </a:lnTo>
                <a:lnTo>
                  <a:pt x="768" y="24"/>
                </a:lnTo>
                <a:lnTo>
                  <a:pt x="924" y="24"/>
                </a:lnTo>
                <a:lnTo>
                  <a:pt x="972" y="24"/>
                </a:lnTo>
                <a:lnTo>
                  <a:pt x="1032" y="24"/>
                </a:lnTo>
                <a:lnTo>
                  <a:pt x="1092" y="24"/>
                </a:lnTo>
                <a:lnTo>
                  <a:pt x="1140" y="24"/>
                </a:lnTo>
                <a:lnTo>
                  <a:pt x="1176" y="12"/>
                </a:lnTo>
                <a:lnTo>
                  <a:pt x="1212" y="0"/>
                </a:lnTo>
                <a:lnTo>
                  <a:pt x="1248" y="0"/>
                </a:lnTo>
                <a:lnTo>
                  <a:pt x="1308" y="0"/>
                </a:lnTo>
                <a:lnTo>
                  <a:pt x="1344" y="0"/>
                </a:lnTo>
                <a:lnTo>
                  <a:pt x="1380" y="0"/>
                </a:lnTo>
                <a:lnTo>
                  <a:pt x="1428" y="0"/>
                </a:lnTo>
                <a:lnTo>
                  <a:pt x="1464" y="0"/>
                </a:lnTo>
                <a:lnTo>
                  <a:pt x="1536" y="0"/>
                </a:lnTo>
                <a:lnTo>
                  <a:pt x="1572" y="0"/>
                </a:lnTo>
                <a:lnTo>
                  <a:pt x="1608" y="0"/>
                </a:lnTo>
                <a:lnTo>
                  <a:pt x="1644" y="0"/>
                </a:lnTo>
                <a:lnTo>
                  <a:pt x="1680" y="12"/>
                </a:lnTo>
                <a:lnTo>
                  <a:pt x="1716" y="12"/>
                </a:lnTo>
                <a:lnTo>
                  <a:pt x="1776" y="12"/>
                </a:lnTo>
                <a:lnTo>
                  <a:pt x="1812" y="24"/>
                </a:lnTo>
                <a:lnTo>
                  <a:pt x="1872" y="48"/>
                </a:lnTo>
                <a:lnTo>
                  <a:pt x="1908" y="48"/>
                </a:lnTo>
                <a:lnTo>
                  <a:pt x="1956" y="72"/>
                </a:lnTo>
                <a:lnTo>
                  <a:pt x="2004" y="96"/>
                </a:lnTo>
                <a:lnTo>
                  <a:pt x="2064" y="132"/>
                </a:lnTo>
                <a:lnTo>
                  <a:pt x="2112" y="180"/>
                </a:lnTo>
                <a:lnTo>
                  <a:pt x="2172" y="216"/>
                </a:lnTo>
                <a:lnTo>
                  <a:pt x="2196" y="252"/>
                </a:lnTo>
                <a:lnTo>
                  <a:pt x="2208" y="288"/>
                </a:lnTo>
                <a:lnTo>
                  <a:pt x="2232" y="324"/>
                </a:lnTo>
                <a:lnTo>
                  <a:pt x="2232" y="372"/>
                </a:lnTo>
                <a:lnTo>
                  <a:pt x="2256" y="420"/>
                </a:lnTo>
                <a:lnTo>
                  <a:pt x="2280" y="480"/>
                </a:lnTo>
                <a:lnTo>
                  <a:pt x="2280" y="516"/>
                </a:lnTo>
                <a:lnTo>
                  <a:pt x="2280" y="576"/>
                </a:lnTo>
                <a:lnTo>
                  <a:pt x="2280" y="612"/>
                </a:lnTo>
                <a:lnTo>
                  <a:pt x="2280" y="660"/>
                </a:lnTo>
                <a:lnTo>
                  <a:pt x="2280" y="696"/>
                </a:lnTo>
                <a:lnTo>
                  <a:pt x="2280" y="732"/>
                </a:lnTo>
                <a:lnTo>
                  <a:pt x="2268" y="792"/>
                </a:lnTo>
                <a:lnTo>
                  <a:pt x="2256" y="840"/>
                </a:lnTo>
                <a:lnTo>
                  <a:pt x="2232" y="888"/>
                </a:lnTo>
                <a:lnTo>
                  <a:pt x="2208" y="924"/>
                </a:lnTo>
                <a:lnTo>
                  <a:pt x="2172" y="948"/>
                </a:lnTo>
                <a:lnTo>
                  <a:pt x="2160" y="984"/>
                </a:lnTo>
                <a:lnTo>
                  <a:pt x="2136" y="1044"/>
                </a:lnTo>
                <a:lnTo>
                  <a:pt x="2124" y="1080"/>
                </a:lnTo>
                <a:lnTo>
                  <a:pt x="2100" y="1128"/>
                </a:lnTo>
                <a:lnTo>
                  <a:pt x="2064" y="1140"/>
                </a:lnTo>
                <a:lnTo>
                  <a:pt x="2040" y="1176"/>
                </a:lnTo>
                <a:lnTo>
                  <a:pt x="2004" y="1200"/>
                </a:lnTo>
                <a:lnTo>
                  <a:pt x="1968" y="1248"/>
                </a:lnTo>
                <a:lnTo>
                  <a:pt x="1932" y="1272"/>
                </a:lnTo>
                <a:lnTo>
                  <a:pt x="1896" y="1296"/>
                </a:lnTo>
                <a:lnTo>
                  <a:pt x="1860" y="1320"/>
                </a:lnTo>
                <a:lnTo>
                  <a:pt x="1824" y="1344"/>
                </a:lnTo>
                <a:lnTo>
                  <a:pt x="1788" y="1344"/>
                </a:lnTo>
                <a:lnTo>
                  <a:pt x="1752" y="1368"/>
                </a:lnTo>
                <a:lnTo>
                  <a:pt x="1740" y="1404"/>
                </a:lnTo>
                <a:lnTo>
                  <a:pt x="1704" y="1404"/>
                </a:lnTo>
                <a:lnTo>
                  <a:pt x="1668" y="1416"/>
                </a:lnTo>
                <a:lnTo>
                  <a:pt x="1632" y="1428"/>
                </a:lnTo>
                <a:lnTo>
                  <a:pt x="1596" y="1428"/>
                </a:lnTo>
                <a:lnTo>
                  <a:pt x="1560" y="1452"/>
                </a:lnTo>
                <a:lnTo>
                  <a:pt x="1524" y="1452"/>
                </a:lnTo>
                <a:lnTo>
                  <a:pt x="1476" y="1476"/>
                </a:lnTo>
                <a:lnTo>
                  <a:pt x="1428" y="1476"/>
                </a:lnTo>
                <a:lnTo>
                  <a:pt x="1392" y="1500"/>
                </a:lnTo>
                <a:lnTo>
                  <a:pt x="1320" y="1500"/>
                </a:lnTo>
                <a:lnTo>
                  <a:pt x="1284" y="1500"/>
                </a:lnTo>
                <a:lnTo>
                  <a:pt x="1236" y="1500"/>
                </a:lnTo>
                <a:lnTo>
                  <a:pt x="1188" y="1500"/>
                </a:lnTo>
                <a:lnTo>
                  <a:pt x="1152" y="1500"/>
                </a:lnTo>
                <a:lnTo>
                  <a:pt x="1116" y="1500"/>
                </a:lnTo>
                <a:lnTo>
                  <a:pt x="1056" y="1500"/>
                </a:lnTo>
                <a:lnTo>
                  <a:pt x="1020" y="1500"/>
                </a:lnTo>
                <a:lnTo>
                  <a:pt x="960" y="1488"/>
                </a:lnTo>
                <a:lnTo>
                  <a:pt x="912" y="1476"/>
                </a:lnTo>
                <a:lnTo>
                  <a:pt x="852" y="1464"/>
                </a:lnTo>
                <a:lnTo>
                  <a:pt x="816" y="1464"/>
                </a:lnTo>
                <a:lnTo>
                  <a:pt x="780" y="1452"/>
                </a:lnTo>
                <a:lnTo>
                  <a:pt x="744" y="1440"/>
                </a:lnTo>
                <a:lnTo>
                  <a:pt x="708" y="1428"/>
                </a:lnTo>
                <a:lnTo>
                  <a:pt x="672" y="1416"/>
                </a:lnTo>
                <a:lnTo>
                  <a:pt x="636" y="1404"/>
                </a:lnTo>
                <a:lnTo>
                  <a:pt x="600" y="1380"/>
                </a:lnTo>
                <a:lnTo>
                  <a:pt x="564" y="1380"/>
                </a:lnTo>
                <a:lnTo>
                  <a:pt x="528" y="1368"/>
                </a:lnTo>
                <a:lnTo>
                  <a:pt x="492" y="1368"/>
                </a:lnTo>
                <a:lnTo>
                  <a:pt x="456" y="1368"/>
                </a:lnTo>
                <a:lnTo>
                  <a:pt x="420" y="1368"/>
                </a:lnTo>
                <a:lnTo>
                  <a:pt x="372" y="1356"/>
                </a:lnTo>
                <a:lnTo>
                  <a:pt x="324" y="1344"/>
                </a:lnTo>
                <a:lnTo>
                  <a:pt x="288" y="1332"/>
                </a:lnTo>
                <a:lnTo>
                  <a:pt x="252" y="1332"/>
                </a:lnTo>
                <a:lnTo>
                  <a:pt x="228" y="1296"/>
                </a:lnTo>
                <a:lnTo>
                  <a:pt x="204" y="1260"/>
                </a:lnTo>
                <a:lnTo>
                  <a:pt x="168" y="1224"/>
                </a:lnTo>
                <a:lnTo>
                  <a:pt x="144" y="1188"/>
                </a:lnTo>
                <a:lnTo>
                  <a:pt x="96" y="1140"/>
                </a:lnTo>
                <a:lnTo>
                  <a:pt x="72" y="1104"/>
                </a:lnTo>
                <a:lnTo>
                  <a:pt x="36" y="1068"/>
                </a:lnTo>
                <a:lnTo>
                  <a:pt x="12" y="1032"/>
                </a:lnTo>
                <a:lnTo>
                  <a:pt x="0" y="984"/>
                </a:lnTo>
                <a:lnTo>
                  <a:pt x="0" y="936"/>
                </a:lnTo>
                <a:lnTo>
                  <a:pt x="12" y="960"/>
                </a:lnTo>
                <a:lnTo>
                  <a:pt x="12" y="1008"/>
                </a:lnTo>
                <a:lnTo>
                  <a:pt x="12" y="1056"/>
                </a:lnTo>
                <a:lnTo>
                  <a:pt x="12" y="912"/>
                </a:lnTo>
              </a:path>
            </a:pathLst>
          </a:custGeom>
          <a:noFill/>
          <a:ln w="508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85" name="Rectangle 30"/>
          <p:cNvSpPr>
            <a:spLocks noChangeArrowheads="1"/>
          </p:cNvSpPr>
          <p:nvPr/>
        </p:nvSpPr>
        <p:spPr bwMode="auto">
          <a:xfrm>
            <a:off x="457200" y="3652838"/>
            <a:ext cx="16002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i="1" u="sng">
                <a:latin typeface="Arial" panose="020B0604020202020204" pitchFamily="34" charset="0"/>
              </a:rPr>
              <a:t>Neuron simulation</a:t>
            </a:r>
          </a:p>
        </p:txBody>
      </p:sp>
      <p:sp>
        <p:nvSpPr>
          <p:cNvPr id="45086" name="Rectangle 33"/>
          <p:cNvSpPr>
            <a:spLocks noChangeArrowheads="1"/>
          </p:cNvSpPr>
          <p:nvPr/>
        </p:nvSpPr>
        <p:spPr bwMode="auto">
          <a:xfrm>
            <a:off x="2286000" y="3810000"/>
            <a:ext cx="2741613"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b="0">
                <a:latin typeface="Times New Roman" panose="02020603050405020304" pitchFamily="18" charset="0"/>
              </a:rPr>
              <a:t>input </a:t>
            </a:r>
            <a:r>
              <a:rPr lang="en-US" altLang="en-US" b="0" i="1">
                <a:latin typeface="Times New Roman" panose="02020603050405020304" pitchFamily="18" charset="0"/>
              </a:rPr>
              <a:t>wo+w’o’</a:t>
            </a:r>
          </a:p>
        </p:txBody>
      </p:sp>
      <p:sp>
        <p:nvSpPr>
          <p:cNvPr id="45087" name="Rectangle 34"/>
          <p:cNvSpPr>
            <a:spLocks noChangeArrowheads="1"/>
          </p:cNvSpPr>
          <p:nvPr/>
        </p:nvSpPr>
        <p:spPr bwMode="auto">
          <a:xfrm>
            <a:off x="1905000" y="4876800"/>
            <a:ext cx="136842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weight w</a:t>
            </a:r>
          </a:p>
        </p:txBody>
      </p:sp>
      <p:sp>
        <p:nvSpPr>
          <p:cNvPr id="45088" name="Rectangle 35"/>
          <p:cNvSpPr>
            <a:spLocks noChangeArrowheads="1"/>
          </p:cNvSpPr>
          <p:nvPr/>
        </p:nvSpPr>
        <p:spPr bwMode="auto">
          <a:xfrm>
            <a:off x="4267200" y="4876800"/>
            <a:ext cx="136842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nSpc>
                <a:spcPct val="110000"/>
              </a:lnSpc>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lnSpc>
                <a:spcPct val="110000"/>
              </a:lnSpc>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lnSpc>
                <a:spcPct val="110000"/>
              </a:lnSpc>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lnSpc>
                <a:spcPct val="110000"/>
              </a:lnSpc>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lnSpc>
                <a:spcPct val="110000"/>
              </a:lnSpc>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nSpc>
                <a:spcPct val="100000"/>
              </a:lnSpc>
              <a:spcBef>
                <a:spcPct val="50000"/>
              </a:spcBef>
              <a:buClrTx/>
              <a:buSzTx/>
              <a:buFontTx/>
              <a:buNone/>
            </a:pPr>
            <a:r>
              <a:rPr lang="en-US" altLang="en-US" sz="2000" b="0">
                <a:latin typeface="Arial" panose="020B0604020202020204" pitchFamily="34" charset="0"/>
              </a:rPr>
              <a:t>weight w’</a:t>
            </a:r>
          </a:p>
        </p:txBody>
      </p:sp>
    </p:spTree>
    <p:extLst>
      <p:ext uri="{BB962C8B-B14F-4D97-AF65-F5344CB8AC3E}">
        <p14:creationId xmlns:p14="http://schemas.microsoft.com/office/powerpoint/2010/main" val="135905477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Google Translate Technical Architecture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59</a:t>
            </a:fld>
            <a:endParaRPr lang="en-US"/>
          </a:p>
        </p:txBody>
      </p:sp>
      <p:sp>
        <p:nvSpPr>
          <p:cNvPr id="4" name="Rectangle 3"/>
          <p:cNvSpPr/>
          <p:nvPr/>
        </p:nvSpPr>
        <p:spPr>
          <a:xfrm>
            <a:off x="1866900" y="1505972"/>
            <a:ext cx="5410200" cy="3539430"/>
          </a:xfrm>
          <a:prstGeom prst="rect">
            <a:avLst/>
          </a:prstGeom>
        </p:spPr>
        <p:txBody>
          <a:bodyPr wrap="square">
            <a:spAutoFit/>
          </a:bodyPr>
          <a:lstStyle/>
          <a:p>
            <a:pPr fontAlgn="base"/>
            <a:r>
              <a:rPr lang="en-US" sz="2800" b="1" dirty="0">
                <a:solidFill>
                  <a:srgbClr val="222222"/>
                </a:solidFill>
                <a:latin typeface="Arial Narrow" panose="020B0606020202030204" pitchFamily="34" charset="0"/>
              </a:rPr>
              <a:t>Neural machine translation</a:t>
            </a:r>
            <a:r>
              <a:rPr lang="en-US" sz="2800" dirty="0">
                <a:solidFill>
                  <a:srgbClr val="222222"/>
                </a:solidFill>
                <a:latin typeface="Arial Narrow" panose="020B0606020202030204" pitchFamily="34" charset="0"/>
              </a:rPr>
              <a:t> (NMT) … </a:t>
            </a:r>
            <a:r>
              <a:rPr lang="en-US" sz="2800" dirty="0">
                <a:solidFill>
                  <a:srgbClr val="6B4BA1"/>
                </a:solidFill>
                <a:latin typeface="Arial Narrow" panose="020B0606020202030204" pitchFamily="34" charset="0"/>
              </a:rPr>
              <a:t> </a:t>
            </a:r>
            <a:r>
              <a:rPr lang="en-US" sz="2800" dirty="0">
                <a:latin typeface="Arial Narrow" panose="020B0606020202030204" pitchFamily="34" charset="0"/>
              </a:rPr>
              <a:t>machine translation that uses a large artificial neural network to predict the likelihood of a sequence </a:t>
            </a:r>
            <a:r>
              <a:rPr lang="en-US" sz="2800" dirty="0">
                <a:solidFill>
                  <a:srgbClr val="222222"/>
                </a:solidFill>
                <a:latin typeface="Arial Narrow" panose="020B0606020202030204" pitchFamily="34" charset="0"/>
              </a:rPr>
              <a:t>of words, typically modeling entire sentences in a single integrated model.</a:t>
            </a:r>
          </a:p>
          <a:p>
            <a:pPr fontAlgn="base"/>
            <a:r>
              <a:rPr lang="en-US" sz="2800" dirty="0">
                <a:solidFill>
                  <a:srgbClr val="222222"/>
                </a:solidFill>
                <a:latin typeface="Arial Narrow" panose="020B0606020202030204" pitchFamily="34" charset="0"/>
              </a:rPr>
              <a:t>Deep neural machine … multiple neural network layers ...</a:t>
            </a:r>
            <a:r>
              <a:rPr lang="en-US" sz="2800" baseline="30000" dirty="0">
                <a:solidFill>
                  <a:srgbClr val="6B4BA1"/>
                </a:solidFill>
                <a:latin typeface="Arial Narrow" panose="020B0606020202030204" pitchFamily="34" charset="0"/>
                <a:hlinkClick r:id="rId3"/>
              </a:rPr>
              <a:t>[1]</a:t>
            </a:r>
            <a:endParaRPr lang="en-US" sz="2800" b="0" i="0" dirty="0">
              <a:solidFill>
                <a:srgbClr val="222222"/>
              </a:solidFill>
              <a:effectLst/>
              <a:latin typeface="Arial Narrow" panose="020B0606020202030204" pitchFamily="34" charset="0"/>
            </a:endParaRPr>
          </a:p>
        </p:txBody>
      </p:sp>
      <p:sp>
        <p:nvSpPr>
          <p:cNvPr id="5" name="Rectangle 4"/>
          <p:cNvSpPr/>
          <p:nvPr/>
        </p:nvSpPr>
        <p:spPr>
          <a:xfrm>
            <a:off x="2438400" y="6414571"/>
            <a:ext cx="6553200" cy="369332"/>
          </a:xfrm>
          <a:prstGeom prst="rect">
            <a:avLst/>
          </a:prstGeom>
        </p:spPr>
        <p:txBody>
          <a:bodyPr wrap="square">
            <a:spAutoFit/>
          </a:bodyPr>
          <a:lstStyle/>
          <a:p>
            <a:r>
              <a:rPr lang="en-US"/>
              <a:t>https://en.m.wikipedia.org/wiki/Neural_machine_translation</a:t>
            </a:r>
          </a:p>
        </p:txBody>
      </p:sp>
    </p:spTree>
    <p:extLst>
      <p:ext uri="{BB962C8B-B14F-4D97-AF65-F5344CB8AC3E}">
        <p14:creationId xmlns:p14="http://schemas.microsoft.com/office/powerpoint/2010/main" val="405164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Speech Acts</a:t>
            </a:r>
          </a:p>
        </p:txBody>
      </p:sp>
      <p:sp>
        <p:nvSpPr>
          <p:cNvPr id="2" name="Rectangle 1"/>
          <p:cNvSpPr/>
          <p:nvPr/>
        </p:nvSpPr>
        <p:spPr>
          <a:xfrm>
            <a:off x="900112" y="1524000"/>
            <a:ext cx="7343775" cy="4524315"/>
          </a:xfrm>
          <a:prstGeom prst="rect">
            <a:avLst/>
          </a:prstGeom>
        </p:spPr>
        <p:txBody>
          <a:bodyPr wrap="square">
            <a:spAutoFit/>
          </a:bodyPr>
          <a:lstStyle/>
          <a:p>
            <a:pPr algn="ctr"/>
            <a:r>
              <a:rPr lang="en-US" sz="3600" dirty="0">
                <a:latin typeface="Arial Narrow" panose="020B0606020202030204" pitchFamily="34" charset="0"/>
              </a:rPr>
              <a:t>Speaker </a:t>
            </a:r>
            <a:r>
              <a:rPr lang="en-US" sz="3600" dirty="0">
                <a:latin typeface="Arial Narrow" panose="020B0606020202030204" pitchFamily="34" charset="0"/>
                <a:sym typeface="Wingdings" panose="05000000000000000000" pitchFamily="2" charset="2"/>
              </a:rPr>
              <a:t> Utterance  Hearer</a:t>
            </a:r>
            <a:endParaRPr lang="en-US" sz="3600" dirty="0">
              <a:latin typeface="Arial Narrow" panose="020B0606020202030204" pitchFamily="34" charset="0"/>
            </a:endParaRPr>
          </a:p>
          <a:p>
            <a:endParaRPr lang="en-US" sz="2800" dirty="0">
              <a:latin typeface="Arial Narrow" panose="020B0606020202030204" pitchFamily="34" charset="0"/>
            </a:endParaRPr>
          </a:p>
          <a:p>
            <a:endParaRPr lang="en-US" sz="2800" dirty="0">
              <a:latin typeface="Arial Narrow" panose="020B0606020202030204" pitchFamily="34" charset="0"/>
            </a:endParaRPr>
          </a:p>
          <a:p>
            <a:r>
              <a:rPr lang="en-US" sz="2800" dirty="0">
                <a:latin typeface="Arial Narrow" panose="020B0606020202030204" pitchFamily="34" charset="0"/>
              </a:rPr>
              <a:t>Example:</a:t>
            </a:r>
          </a:p>
          <a:p>
            <a:endParaRPr lang="en-US" sz="2800" dirty="0">
              <a:latin typeface="Arial Narrow" panose="020B0606020202030204" pitchFamily="34" charset="0"/>
            </a:endParaRPr>
          </a:p>
          <a:p>
            <a:r>
              <a:rPr lang="en-US" sz="2800" dirty="0">
                <a:latin typeface="Courier New" panose="02070309020205020404" pitchFamily="49" charset="0"/>
                <a:cs typeface="Courier New" panose="02070309020205020404" pitchFamily="49" charset="0"/>
              </a:rPr>
              <a:t>From an AI course, you can learn how to create intelligent applications. "Intelligent" means that the application's output is informed by human understanding.</a:t>
            </a:r>
          </a:p>
        </p:txBody>
      </p:sp>
    </p:spTree>
    <p:extLst>
      <p:ext uri="{BB962C8B-B14F-4D97-AF65-F5344CB8AC3E}">
        <p14:creationId xmlns:p14="http://schemas.microsoft.com/office/powerpoint/2010/main" val="30959431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“NEURAL MACHINE TRANSLATION …*”</a:t>
            </a:r>
          </a:p>
        </p:txBody>
      </p:sp>
      <p:sp>
        <p:nvSpPr>
          <p:cNvPr id="3" name="Slide Number Placeholder 2"/>
          <p:cNvSpPr>
            <a:spLocks noGrp="1"/>
          </p:cNvSpPr>
          <p:nvPr>
            <p:ph type="sldNum" sz="quarter" idx="12"/>
          </p:nvPr>
        </p:nvSpPr>
        <p:spPr/>
        <p:txBody>
          <a:bodyPr/>
          <a:lstStyle/>
          <a:p>
            <a:fld id="{CEF8ADD8-F654-435D-BF88-36F59A17820E}" type="slidenum">
              <a:rPr lang="en-US" smtClean="0"/>
              <a:pPr/>
              <a:t>60</a:t>
            </a:fld>
            <a:endParaRPr lang="en-US"/>
          </a:p>
        </p:txBody>
      </p:sp>
      <p:sp>
        <p:nvSpPr>
          <p:cNvPr id="4" name="Rectangle 3"/>
          <p:cNvSpPr/>
          <p:nvPr/>
        </p:nvSpPr>
        <p:spPr>
          <a:xfrm>
            <a:off x="1219200" y="1084352"/>
            <a:ext cx="6705600" cy="5139869"/>
          </a:xfrm>
          <a:prstGeom prst="rect">
            <a:avLst/>
          </a:prstGeom>
        </p:spPr>
        <p:txBody>
          <a:bodyPr wrap="square">
            <a:spAutoFit/>
          </a:bodyPr>
          <a:lstStyle/>
          <a:p>
            <a:r>
              <a:rPr lang="en-US" sz="2800" dirty="0">
                <a:latin typeface="Arial Narrow" panose="020B0606020202030204" pitchFamily="34" charset="0"/>
              </a:rPr>
              <a:t>… encode a source sentence into a fixed-length vector from which a decoder generates a translation. …                  </a:t>
            </a:r>
          </a:p>
          <a:p>
            <a:endParaRPr lang="en-US" sz="2800" dirty="0">
              <a:latin typeface="Arial Narrow" panose="020B0606020202030204" pitchFamily="34" charset="0"/>
            </a:endParaRPr>
          </a:p>
          <a:p>
            <a:endParaRPr lang="en-US" sz="2800" dirty="0">
              <a:latin typeface="Arial Narrow" panose="020B0606020202030204" pitchFamily="34" charset="0"/>
            </a:endParaRPr>
          </a:p>
          <a:p>
            <a:endParaRPr lang="en-US" sz="2800" dirty="0">
              <a:latin typeface="Arial Narrow" panose="020B0606020202030204" pitchFamily="34" charset="0"/>
            </a:endParaRPr>
          </a:p>
          <a:p>
            <a:endParaRPr lang="en-US" sz="2800" dirty="0">
              <a:latin typeface="Arial Narrow" panose="020B0606020202030204" pitchFamily="34" charset="0"/>
            </a:endParaRPr>
          </a:p>
          <a:p>
            <a:endParaRPr lang="en-US" sz="2800" dirty="0">
              <a:latin typeface="Arial Narrow" panose="020B0606020202030204" pitchFamily="34" charset="0"/>
            </a:endParaRPr>
          </a:p>
          <a:p>
            <a:endParaRPr lang="en-US" sz="2800" dirty="0">
              <a:latin typeface="Arial Narrow" panose="020B0606020202030204" pitchFamily="34" charset="0"/>
            </a:endParaRPr>
          </a:p>
          <a:p>
            <a:endParaRPr lang="en-US" sz="2800" dirty="0">
              <a:latin typeface="Arial Narrow" panose="020B0606020202030204" pitchFamily="34" charset="0"/>
            </a:endParaRPr>
          </a:p>
          <a:p>
            <a:endParaRPr lang="en-US" sz="2800" dirty="0">
              <a:latin typeface="Arial Narrow" panose="020B0606020202030204" pitchFamily="34" charset="0"/>
            </a:endParaRPr>
          </a:p>
          <a:p>
            <a:r>
              <a:rPr lang="en-US" sz="2000" dirty="0">
                <a:latin typeface="Arial Narrow" panose="020B0606020202030204" pitchFamily="34" charset="0"/>
              </a:rPr>
              <a:t>* https://arxiv.org/pdf/1409.0473.pdf </a:t>
            </a:r>
            <a:r>
              <a:rPr lang="en-US" sz="2000" dirty="0" err="1">
                <a:latin typeface="Arial Narrow" panose="020B0606020202030204" pitchFamily="34" charset="0"/>
              </a:rPr>
              <a:t>Bahdanau</a:t>
            </a:r>
            <a:r>
              <a:rPr lang="en-US" sz="2000" dirty="0">
                <a:latin typeface="Arial Narrow" panose="020B0606020202030204" pitchFamily="34" charset="0"/>
              </a:rPr>
              <a:t>, Cho, and </a:t>
            </a:r>
            <a:r>
              <a:rPr lang="en-US" sz="2000" dirty="0" err="1">
                <a:latin typeface="Arial Narrow" panose="020B0606020202030204" pitchFamily="34" charset="0"/>
              </a:rPr>
              <a:t>Bengio</a:t>
            </a:r>
            <a:endParaRPr lang="en-US" sz="2000" dirty="0">
              <a:latin typeface="Arial Narrow" panose="020B0606020202030204" pitchFamily="34" charset="0"/>
            </a:endParaRPr>
          </a:p>
        </p:txBody>
      </p:sp>
    </p:spTree>
    <p:extLst>
      <p:ext uri="{BB962C8B-B14F-4D97-AF65-F5344CB8AC3E}">
        <p14:creationId xmlns:p14="http://schemas.microsoft.com/office/powerpoint/2010/main" val="11350829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“NEURAL MACHINE TRANSLATION …*”</a:t>
            </a:r>
          </a:p>
        </p:txBody>
      </p:sp>
      <p:sp>
        <p:nvSpPr>
          <p:cNvPr id="3" name="Slide Number Placeholder 2"/>
          <p:cNvSpPr>
            <a:spLocks noGrp="1"/>
          </p:cNvSpPr>
          <p:nvPr>
            <p:ph type="sldNum" sz="quarter" idx="12"/>
          </p:nvPr>
        </p:nvSpPr>
        <p:spPr/>
        <p:txBody>
          <a:bodyPr/>
          <a:lstStyle/>
          <a:p>
            <a:fld id="{CEF8ADD8-F654-435D-BF88-36F59A17820E}" type="slidenum">
              <a:rPr lang="en-US" smtClean="0"/>
              <a:pPr/>
              <a:t>61</a:t>
            </a:fld>
            <a:endParaRPr lang="en-US"/>
          </a:p>
        </p:txBody>
      </p:sp>
      <p:sp>
        <p:nvSpPr>
          <p:cNvPr id="4" name="Rectangle 3"/>
          <p:cNvSpPr/>
          <p:nvPr/>
        </p:nvSpPr>
        <p:spPr>
          <a:xfrm>
            <a:off x="1219200" y="1084352"/>
            <a:ext cx="6705600" cy="5570756"/>
          </a:xfrm>
          <a:prstGeom prst="rect">
            <a:avLst/>
          </a:prstGeom>
        </p:spPr>
        <p:txBody>
          <a:bodyPr wrap="square">
            <a:spAutoFit/>
          </a:bodyPr>
          <a:lstStyle/>
          <a:p>
            <a:r>
              <a:rPr lang="en-US" sz="2800" dirty="0">
                <a:latin typeface="Arial Narrow" panose="020B0606020202030204" pitchFamily="34" charset="0"/>
              </a:rPr>
              <a:t>… encode a source sentence into a fixed-length vector from which a decoder generates a translation. </a:t>
            </a:r>
          </a:p>
          <a:p>
            <a:endParaRPr lang="en-US" sz="2800" dirty="0">
              <a:latin typeface="Arial Narrow" panose="020B0606020202030204" pitchFamily="34" charset="0"/>
            </a:endParaRPr>
          </a:p>
          <a:p>
            <a:r>
              <a:rPr lang="en-US" sz="2800" dirty="0">
                <a:latin typeface="Arial Narrow" panose="020B0606020202030204" pitchFamily="34" charset="0"/>
              </a:rPr>
              <a:t>… automatically search for parts of a source sentence that are relevant to predicting a target word, </a:t>
            </a:r>
          </a:p>
          <a:p>
            <a:r>
              <a:rPr lang="en-US" sz="2800" dirty="0">
                <a:latin typeface="Arial Narrow" panose="020B0606020202030204" pitchFamily="34" charset="0"/>
              </a:rPr>
              <a:t>… achieve a translation performance comparable to the existing state-of-the-art phrase-based system on the task of English-to-French translation. …</a:t>
            </a:r>
          </a:p>
          <a:p>
            <a:endParaRPr lang="en-US" sz="2800" dirty="0">
              <a:latin typeface="Arial Narrow" panose="020B0606020202030204" pitchFamily="34" charset="0"/>
            </a:endParaRPr>
          </a:p>
          <a:p>
            <a:r>
              <a:rPr lang="en-US" sz="2000" dirty="0">
                <a:latin typeface="Arial Narrow" panose="020B0606020202030204" pitchFamily="34" charset="0"/>
              </a:rPr>
              <a:t>* https://arxiv.org/pdf/1409.0473.pdf </a:t>
            </a:r>
            <a:r>
              <a:rPr lang="en-US" sz="2000" dirty="0" err="1">
                <a:latin typeface="Arial Narrow" panose="020B0606020202030204" pitchFamily="34" charset="0"/>
              </a:rPr>
              <a:t>Bahdanau</a:t>
            </a:r>
            <a:r>
              <a:rPr lang="en-US" sz="2000" dirty="0">
                <a:latin typeface="Arial Narrow" panose="020B0606020202030204" pitchFamily="34" charset="0"/>
              </a:rPr>
              <a:t>, Cho, and </a:t>
            </a:r>
            <a:r>
              <a:rPr lang="en-US" sz="2000" dirty="0" err="1">
                <a:latin typeface="Arial Narrow" panose="020B0606020202030204" pitchFamily="34" charset="0"/>
              </a:rPr>
              <a:t>Bengio</a:t>
            </a:r>
            <a:endParaRPr lang="en-US" sz="2000" dirty="0">
              <a:latin typeface="Arial Narrow" panose="020B0606020202030204" pitchFamily="34" charset="0"/>
            </a:endParaRPr>
          </a:p>
        </p:txBody>
      </p:sp>
    </p:spTree>
    <p:extLst>
      <p:ext uri="{BB962C8B-B14F-4D97-AF65-F5344CB8AC3E}">
        <p14:creationId xmlns:p14="http://schemas.microsoft.com/office/powerpoint/2010/main" val="39215780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772400" cy="1143000"/>
          </a:xfrm>
        </p:spPr>
        <p:txBody>
          <a:bodyPr>
            <a:normAutofit fontScale="90000"/>
          </a:bodyPr>
          <a:lstStyle/>
          <a:p>
            <a:r>
              <a:rPr lang="en-US" dirty="0"/>
              <a:t>A Neural Net Architecture for Natural Language: First Convert Words*</a:t>
            </a:r>
          </a:p>
        </p:txBody>
      </p:sp>
      <p:sp>
        <p:nvSpPr>
          <p:cNvPr id="3" name="Slide Number Placeholder 2"/>
          <p:cNvSpPr>
            <a:spLocks noGrp="1"/>
          </p:cNvSpPr>
          <p:nvPr>
            <p:ph type="sldNum" sz="quarter" idx="12"/>
          </p:nvPr>
        </p:nvSpPr>
        <p:spPr/>
        <p:txBody>
          <a:bodyPr/>
          <a:lstStyle/>
          <a:p>
            <a:fld id="{CEF8ADD8-F654-435D-BF88-36F59A17820E}" type="slidenum">
              <a:rPr lang="en-US" smtClean="0"/>
              <a:pPr/>
              <a:t>62</a:t>
            </a:fld>
            <a:endParaRPr lang="en-US"/>
          </a:p>
        </p:txBody>
      </p:sp>
      <p:pic>
        <p:nvPicPr>
          <p:cNvPr id="5" name="Picture 4"/>
          <p:cNvPicPr>
            <a:picLocks noChangeAspect="1"/>
          </p:cNvPicPr>
          <p:nvPr/>
        </p:nvPicPr>
        <p:blipFill rotWithShape="1">
          <a:blip r:embed="rId3"/>
          <a:srcRect t="79693"/>
          <a:stretch/>
        </p:blipFill>
        <p:spPr>
          <a:xfrm>
            <a:off x="867335" y="2534365"/>
            <a:ext cx="6799729" cy="2819400"/>
          </a:xfrm>
          <a:prstGeom prst="rect">
            <a:avLst/>
          </a:prstGeom>
        </p:spPr>
      </p:pic>
      <p:sp>
        <p:nvSpPr>
          <p:cNvPr id="6" name="Rectangle 5"/>
          <p:cNvSpPr/>
          <p:nvPr/>
        </p:nvSpPr>
        <p:spPr>
          <a:xfrm>
            <a:off x="304800" y="6337627"/>
            <a:ext cx="4572000" cy="261610"/>
          </a:xfrm>
          <a:prstGeom prst="rect">
            <a:avLst/>
          </a:prstGeom>
        </p:spPr>
        <p:txBody>
          <a:bodyPr>
            <a:spAutoFit/>
          </a:bodyPr>
          <a:lstStyle/>
          <a:p>
            <a:r>
              <a:rPr lang="en-US" sz="1050" dirty="0">
                <a:latin typeface="Arial Narrow" panose="020B0606020202030204" pitchFamily="34" charset="0"/>
              </a:rPr>
              <a:t>* (partial) http://www.jair.org/index.php/jair/article/view/11030</a:t>
            </a:r>
          </a:p>
        </p:txBody>
      </p:sp>
    </p:spTree>
    <p:extLst>
      <p:ext uri="{BB962C8B-B14F-4D97-AF65-F5344CB8AC3E}">
        <p14:creationId xmlns:p14="http://schemas.microsoft.com/office/powerpoint/2010/main" val="35176077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3657600" cy="563562"/>
          </a:xfrm>
        </p:spPr>
        <p:txBody>
          <a:bodyPr>
            <a:normAutofit fontScale="90000"/>
          </a:bodyPr>
          <a:lstStyle/>
          <a:p>
            <a:r>
              <a:rPr lang="en-US" dirty="0"/>
              <a:t>A NN Architecture for Natural Language*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63</a:t>
            </a:fld>
            <a:endParaRPr lang="en-US"/>
          </a:p>
        </p:txBody>
      </p:sp>
      <p:pic>
        <p:nvPicPr>
          <p:cNvPr id="5" name="Picture 4"/>
          <p:cNvPicPr>
            <a:picLocks noChangeAspect="1"/>
          </p:cNvPicPr>
          <p:nvPr/>
        </p:nvPicPr>
        <p:blipFill>
          <a:blip r:embed="rId3"/>
          <a:stretch>
            <a:fillRect/>
          </a:stretch>
        </p:blipFill>
        <p:spPr>
          <a:xfrm>
            <a:off x="5029200" y="174262"/>
            <a:ext cx="3124200" cy="6378938"/>
          </a:xfrm>
          <a:prstGeom prst="rect">
            <a:avLst/>
          </a:prstGeom>
        </p:spPr>
      </p:pic>
      <p:sp>
        <p:nvSpPr>
          <p:cNvPr id="6" name="Rectangle 5"/>
          <p:cNvSpPr/>
          <p:nvPr/>
        </p:nvSpPr>
        <p:spPr>
          <a:xfrm>
            <a:off x="304800" y="6337627"/>
            <a:ext cx="4572000" cy="261610"/>
          </a:xfrm>
          <a:prstGeom prst="rect">
            <a:avLst/>
          </a:prstGeom>
        </p:spPr>
        <p:txBody>
          <a:bodyPr>
            <a:spAutoFit/>
          </a:bodyPr>
          <a:lstStyle/>
          <a:p>
            <a:r>
              <a:rPr lang="en-US" sz="1050">
                <a:latin typeface="Arial Narrow" panose="020B0606020202030204" pitchFamily="34" charset="0"/>
              </a:rPr>
              <a:t>* (partial) http</a:t>
            </a:r>
            <a:r>
              <a:rPr lang="en-US" sz="1050" dirty="0">
                <a:latin typeface="Arial Narrow" panose="020B0606020202030204" pitchFamily="34" charset="0"/>
              </a:rPr>
              <a:t>://www.jair.org/index.php/jair/article/view/11030</a:t>
            </a:r>
          </a:p>
        </p:txBody>
      </p:sp>
    </p:spTree>
    <p:extLst>
      <p:ext uri="{BB962C8B-B14F-4D97-AF65-F5344CB8AC3E}">
        <p14:creationId xmlns:p14="http://schemas.microsoft.com/office/powerpoint/2010/main" val="5733465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r>
              <a:rPr lang="en-US" dirty="0"/>
              <a:t>Google Translate Example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64</a:t>
            </a:fld>
            <a:endParaRPr lang="en-US" dirty="0"/>
          </a:p>
        </p:txBody>
      </p:sp>
      <p:sp>
        <p:nvSpPr>
          <p:cNvPr id="4" name="Rectangle 3"/>
          <p:cNvSpPr/>
          <p:nvPr/>
        </p:nvSpPr>
        <p:spPr>
          <a:xfrm>
            <a:off x="1333500" y="2438400"/>
            <a:ext cx="6477000" cy="2554545"/>
          </a:xfrm>
          <a:prstGeom prst="rect">
            <a:avLst/>
          </a:prstGeom>
        </p:spPr>
        <p:txBody>
          <a:bodyPr wrap="square">
            <a:spAutoFit/>
          </a:bodyPr>
          <a:lstStyle/>
          <a:p>
            <a:r>
              <a:rPr lang="en-US" sz="3200" dirty="0">
                <a:solidFill>
                  <a:srgbClr val="6A6A6A"/>
                </a:solidFill>
                <a:latin typeface="Arial Narrow" panose="020B0606020202030204" pitchFamily="34" charset="0"/>
              </a:rPr>
              <a:t>Now is the winter of our discontent</a:t>
            </a:r>
            <a:r>
              <a:rPr lang="en-US" sz="3200" dirty="0">
                <a:solidFill>
                  <a:srgbClr val="545454"/>
                </a:solidFill>
                <a:latin typeface="Arial Narrow" panose="020B0606020202030204" pitchFamily="34" charset="0"/>
              </a:rPr>
              <a:t>. </a:t>
            </a:r>
          </a:p>
          <a:p>
            <a:r>
              <a:rPr lang="en-US" sz="3200" dirty="0">
                <a:solidFill>
                  <a:srgbClr val="545454"/>
                </a:solidFill>
                <a:latin typeface="Arial Narrow" panose="020B0606020202030204" pitchFamily="34" charset="0"/>
              </a:rPr>
              <a:t>Made glorious summer by this sun of York</a:t>
            </a:r>
          </a:p>
          <a:p>
            <a:endParaRPr lang="en-US" sz="3200" dirty="0">
              <a:solidFill>
                <a:srgbClr val="545454"/>
              </a:solidFill>
              <a:latin typeface="Arial Narrow" panose="020B0606020202030204" pitchFamily="34" charset="0"/>
            </a:endParaRPr>
          </a:p>
          <a:p>
            <a:endParaRPr lang="en-US" sz="3200" dirty="0">
              <a:solidFill>
                <a:srgbClr val="545454"/>
              </a:solidFill>
              <a:latin typeface="Arial Narrow" panose="020B0606020202030204" pitchFamily="34" charset="0"/>
            </a:endParaRPr>
          </a:p>
          <a:p>
            <a:r>
              <a:rPr lang="en-US" sz="3200" i="1" dirty="0">
                <a:solidFill>
                  <a:srgbClr val="545454"/>
                </a:solidFill>
                <a:latin typeface="Arial Narrow" panose="020B0606020202030204" pitchFamily="34" charset="0"/>
              </a:rPr>
              <a:t>English </a:t>
            </a:r>
            <a:r>
              <a:rPr lang="en-US" sz="3200" i="1" dirty="0">
                <a:solidFill>
                  <a:srgbClr val="545454"/>
                </a:solidFill>
                <a:latin typeface="Arial Narrow" panose="020B0606020202030204" pitchFamily="34" charset="0"/>
                <a:sym typeface="Wingdings" panose="05000000000000000000" pitchFamily="2" charset="2"/>
              </a:rPr>
              <a:t> Dutch (for example)  English</a:t>
            </a:r>
            <a:endParaRPr lang="en-US" sz="3200" i="1" dirty="0">
              <a:latin typeface="Arial Narrow" panose="020B0606020202030204" pitchFamily="34" charset="0"/>
            </a:endParaRPr>
          </a:p>
        </p:txBody>
      </p:sp>
    </p:spTree>
    <p:extLst>
      <p:ext uri="{BB962C8B-B14F-4D97-AF65-F5344CB8AC3E}">
        <p14:creationId xmlns:p14="http://schemas.microsoft.com/office/powerpoint/2010/main" val="7602240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Google Translate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65</a:t>
            </a:fld>
            <a:endParaRPr lang="en-US"/>
          </a:p>
        </p:txBody>
      </p:sp>
      <p:pic>
        <p:nvPicPr>
          <p:cNvPr id="5" name="Picture 4"/>
          <p:cNvPicPr/>
          <p:nvPr/>
        </p:nvPicPr>
        <p:blipFill>
          <a:blip r:embed="rId2"/>
          <a:stretch>
            <a:fillRect/>
          </a:stretch>
        </p:blipFill>
        <p:spPr>
          <a:xfrm>
            <a:off x="228600" y="1229042"/>
            <a:ext cx="8458200" cy="4857116"/>
          </a:xfrm>
          <a:prstGeom prst="rect">
            <a:avLst/>
          </a:prstGeom>
        </p:spPr>
      </p:pic>
    </p:spTree>
    <p:extLst>
      <p:ext uri="{BB962C8B-B14F-4D97-AF65-F5344CB8AC3E}">
        <p14:creationId xmlns:p14="http://schemas.microsoft.com/office/powerpoint/2010/main" val="38892186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Google Translate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66</a:t>
            </a:fld>
            <a:endParaRPr lang="en-US"/>
          </a:p>
        </p:txBody>
      </p:sp>
      <p:pic>
        <p:nvPicPr>
          <p:cNvPr id="4" name="Picture 3"/>
          <p:cNvPicPr>
            <a:picLocks noChangeAspect="1"/>
          </p:cNvPicPr>
          <p:nvPr/>
        </p:nvPicPr>
        <p:blipFill>
          <a:blip r:embed="rId2"/>
          <a:stretch>
            <a:fillRect/>
          </a:stretch>
        </p:blipFill>
        <p:spPr>
          <a:xfrm>
            <a:off x="457200" y="1676400"/>
            <a:ext cx="8268690" cy="3352800"/>
          </a:xfrm>
          <a:prstGeom prst="rect">
            <a:avLst/>
          </a:prstGeom>
        </p:spPr>
      </p:pic>
    </p:spTree>
    <p:extLst>
      <p:ext uri="{BB962C8B-B14F-4D97-AF65-F5344CB8AC3E}">
        <p14:creationId xmlns:p14="http://schemas.microsoft.com/office/powerpoint/2010/main" val="2813022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NLP Summary</a:t>
            </a:r>
          </a:p>
        </p:txBody>
      </p:sp>
      <p:sp>
        <p:nvSpPr>
          <p:cNvPr id="3" name="Content Placeholder 2"/>
          <p:cNvSpPr>
            <a:spLocks noGrp="1"/>
          </p:cNvSpPr>
          <p:nvPr>
            <p:ph idx="1"/>
          </p:nvPr>
        </p:nvSpPr>
        <p:spPr>
          <a:xfrm>
            <a:off x="1790700" y="1600200"/>
            <a:ext cx="5562600" cy="4191000"/>
          </a:xfrm>
        </p:spPr>
        <p:txBody>
          <a:bodyPr>
            <a:normAutofit/>
          </a:bodyPr>
          <a:lstStyle/>
          <a:p>
            <a:pPr>
              <a:lnSpc>
                <a:spcPct val="150000"/>
              </a:lnSpc>
            </a:pPr>
            <a:r>
              <a:rPr lang="en-US" dirty="0"/>
              <a:t>Substantial enterprise </a:t>
            </a:r>
          </a:p>
          <a:p>
            <a:pPr>
              <a:lnSpc>
                <a:spcPct val="150000"/>
              </a:lnSpc>
            </a:pPr>
            <a:r>
              <a:rPr lang="en-US" dirty="0"/>
              <a:t>Grammars have role</a:t>
            </a:r>
          </a:p>
          <a:p>
            <a:pPr>
              <a:lnSpc>
                <a:spcPct val="150000"/>
              </a:lnSpc>
            </a:pPr>
            <a:r>
              <a:rPr lang="en-US" dirty="0"/>
              <a:t>Tools prevalent</a:t>
            </a:r>
          </a:p>
          <a:p>
            <a:pPr>
              <a:lnSpc>
                <a:spcPct val="150000"/>
              </a:lnSpc>
            </a:pPr>
            <a:r>
              <a:rPr lang="en-US" dirty="0"/>
              <a:t>Logic approaches may help</a:t>
            </a:r>
          </a:p>
          <a:p>
            <a:pPr>
              <a:lnSpc>
                <a:spcPct val="150000"/>
              </a:lnSpc>
            </a:pPr>
            <a:r>
              <a:rPr lang="en-US" dirty="0"/>
              <a:t>Neural net approaches ascendant</a:t>
            </a:r>
          </a:p>
        </p:txBody>
      </p:sp>
    </p:spTree>
    <p:extLst>
      <p:ext uri="{BB962C8B-B14F-4D97-AF65-F5344CB8AC3E}">
        <p14:creationId xmlns:p14="http://schemas.microsoft.com/office/powerpoint/2010/main" val="32762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Some Types of Speech Acts</a:t>
            </a:r>
          </a:p>
        </p:txBody>
      </p:sp>
      <p:sp>
        <p:nvSpPr>
          <p:cNvPr id="5" name="TextBox 4"/>
          <p:cNvSpPr txBox="1"/>
          <p:nvPr/>
        </p:nvSpPr>
        <p:spPr>
          <a:xfrm>
            <a:off x="533400" y="1203454"/>
            <a:ext cx="8305800" cy="3108543"/>
          </a:xfrm>
          <a:prstGeom prst="rect">
            <a:avLst/>
          </a:prstGeom>
          <a:noFill/>
        </p:spPr>
        <p:txBody>
          <a:bodyPr wrap="square" rtlCol="0">
            <a:spAutoFit/>
          </a:bodyPr>
          <a:lstStyle/>
          <a:p>
            <a:r>
              <a:rPr lang="en-US" sz="2800" dirty="0">
                <a:latin typeface="Arial Narrow" panose="020B0606020202030204" pitchFamily="34" charset="0"/>
              </a:rPr>
              <a:t>—achieve </a:t>
            </a:r>
            <a:r>
              <a:rPr lang="en-US" sz="2800" i="1" dirty="0">
                <a:latin typeface="Arial Narrow" panose="020B0606020202030204" pitchFamily="34" charset="0"/>
              </a:rPr>
              <a:t>speaker’s goals</a:t>
            </a:r>
          </a:p>
          <a:p>
            <a:endParaRPr lang="en-US" sz="2800" dirty="0">
              <a:latin typeface="Arial Narrow" panose="020B0606020202030204" pitchFamily="34" charset="0"/>
            </a:endParaRPr>
          </a:p>
          <a:p>
            <a:r>
              <a:rPr lang="en-US" sz="2800" i="1" dirty="0">
                <a:latin typeface="Arial Narrow" panose="020B0606020202030204" pitchFamily="34" charset="0"/>
              </a:rPr>
              <a:t>Inform</a:t>
            </a:r>
            <a:r>
              <a:rPr lang="en-US" sz="2800" dirty="0">
                <a:latin typeface="Arial Narrow" panose="020B0606020202030204" pitchFamily="34" charset="0"/>
              </a:rPr>
              <a:t>: 	  </a:t>
            </a:r>
            <a:r>
              <a:rPr lang="en-US" sz="2400" dirty="0">
                <a:latin typeface="Courier New" panose="02070309020205020404" pitchFamily="49" charset="0"/>
                <a:cs typeface="Courier New" panose="02070309020205020404" pitchFamily="49" charset="0"/>
              </a:rPr>
              <a:t>There’s a pit in front of you</a:t>
            </a:r>
            <a:r>
              <a:rPr lang="en-US" sz="2400" dirty="0">
                <a:latin typeface="Arial Narrow" panose="020B0606020202030204" pitchFamily="34" charset="0"/>
              </a:rPr>
              <a:t>”  </a:t>
            </a:r>
          </a:p>
          <a:p>
            <a:endParaRPr lang="en-US" sz="2800" dirty="0">
              <a:latin typeface="Arial Narrow" panose="020B0606020202030204" pitchFamily="34" charset="0"/>
            </a:endParaRPr>
          </a:p>
          <a:p>
            <a:r>
              <a:rPr lang="en-US" sz="2800" i="1" dirty="0">
                <a:latin typeface="Arial Narrow" panose="020B0606020202030204" pitchFamily="34" charset="0"/>
              </a:rPr>
              <a:t>Query</a:t>
            </a:r>
            <a:r>
              <a:rPr lang="en-US" sz="2800" dirty="0">
                <a:latin typeface="Arial Narrow" panose="020B0606020202030204" pitchFamily="34" charset="0"/>
              </a:rPr>
              <a:t>: 	  </a:t>
            </a:r>
            <a:r>
              <a:rPr lang="en-US" sz="2400" dirty="0">
                <a:latin typeface="Courier New" panose="02070309020205020404" pitchFamily="49" charset="0"/>
                <a:cs typeface="Courier New" panose="02070309020205020404" pitchFamily="49" charset="0"/>
              </a:rPr>
              <a:t>Can you see the gold?</a:t>
            </a:r>
          </a:p>
          <a:p>
            <a:endParaRPr lang="en-US" sz="2800" dirty="0">
              <a:latin typeface="Arial Narrow" panose="020B0606020202030204" pitchFamily="34" charset="0"/>
            </a:endParaRPr>
          </a:p>
          <a:p>
            <a:r>
              <a:rPr lang="en-US" sz="2800" i="1" dirty="0">
                <a:latin typeface="Arial Narrow" panose="020B0606020202030204" pitchFamily="34" charset="0"/>
              </a:rPr>
              <a:t>Command</a:t>
            </a:r>
            <a:r>
              <a:rPr lang="en-US" sz="2800" dirty="0">
                <a:latin typeface="Arial Narrow" panose="020B0606020202030204" pitchFamily="34" charset="0"/>
              </a:rPr>
              <a:t>: 	  </a:t>
            </a:r>
            <a:r>
              <a:rPr lang="en-US" sz="2400" dirty="0">
                <a:latin typeface="Courier New" panose="02070309020205020404" pitchFamily="49" charset="0"/>
                <a:cs typeface="Courier New" panose="02070309020205020404" pitchFamily="49" charset="0"/>
              </a:rPr>
              <a:t>…</a:t>
            </a:r>
          </a:p>
        </p:txBody>
      </p:sp>
      <p:sp>
        <p:nvSpPr>
          <p:cNvPr id="6" name="Rectangle 5"/>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Tree>
    <p:extLst>
      <p:ext uri="{BB962C8B-B14F-4D97-AF65-F5344CB8AC3E}">
        <p14:creationId xmlns:p14="http://schemas.microsoft.com/office/powerpoint/2010/main" val="315635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Some Types of Speech Acts</a:t>
            </a:r>
          </a:p>
        </p:txBody>
      </p:sp>
      <p:sp>
        <p:nvSpPr>
          <p:cNvPr id="5" name="TextBox 4"/>
          <p:cNvSpPr txBox="1"/>
          <p:nvPr/>
        </p:nvSpPr>
        <p:spPr>
          <a:xfrm>
            <a:off x="533400" y="1203454"/>
            <a:ext cx="8305800" cy="4832092"/>
          </a:xfrm>
          <a:prstGeom prst="rect">
            <a:avLst/>
          </a:prstGeom>
          <a:noFill/>
        </p:spPr>
        <p:txBody>
          <a:bodyPr wrap="square" rtlCol="0">
            <a:spAutoFit/>
          </a:bodyPr>
          <a:lstStyle/>
          <a:p>
            <a:r>
              <a:rPr lang="en-US" sz="2800" dirty="0">
                <a:latin typeface="Arial Narrow" panose="020B0606020202030204" pitchFamily="34" charset="0"/>
              </a:rPr>
              <a:t>—achieve </a:t>
            </a:r>
            <a:r>
              <a:rPr lang="en-US" sz="2800" i="1" dirty="0">
                <a:latin typeface="Arial Narrow" panose="020B0606020202030204" pitchFamily="34" charset="0"/>
              </a:rPr>
              <a:t>speaker’s goals</a:t>
            </a:r>
          </a:p>
          <a:p>
            <a:endParaRPr lang="en-US" sz="2800" dirty="0">
              <a:latin typeface="Arial Narrow" panose="020B0606020202030204" pitchFamily="34" charset="0"/>
            </a:endParaRPr>
          </a:p>
          <a:p>
            <a:r>
              <a:rPr lang="en-US" sz="2800" i="1" dirty="0">
                <a:latin typeface="Arial Narrow" panose="020B0606020202030204" pitchFamily="34" charset="0"/>
              </a:rPr>
              <a:t>Inform</a:t>
            </a:r>
            <a:r>
              <a:rPr lang="en-US" sz="2800" dirty="0">
                <a:latin typeface="Arial Narrow" panose="020B0606020202030204" pitchFamily="34" charset="0"/>
              </a:rPr>
              <a:t>: 	  </a:t>
            </a:r>
            <a:r>
              <a:rPr lang="en-US" sz="2400" dirty="0">
                <a:latin typeface="Courier New" panose="02070309020205020404" pitchFamily="49" charset="0"/>
                <a:cs typeface="Courier New" panose="02070309020205020404" pitchFamily="49" charset="0"/>
              </a:rPr>
              <a:t>There’s a pit in front of you</a:t>
            </a:r>
            <a:r>
              <a:rPr lang="en-US" sz="2400" dirty="0">
                <a:latin typeface="Arial Narrow" panose="020B0606020202030204" pitchFamily="34" charset="0"/>
              </a:rPr>
              <a:t>”  </a:t>
            </a:r>
          </a:p>
          <a:p>
            <a:endParaRPr lang="en-US" sz="2800" dirty="0">
              <a:latin typeface="Arial Narrow" panose="020B0606020202030204" pitchFamily="34" charset="0"/>
            </a:endParaRPr>
          </a:p>
          <a:p>
            <a:r>
              <a:rPr lang="en-US" sz="2800" i="1" dirty="0">
                <a:latin typeface="Arial Narrow" panose="020B0606020202030204" pitchFamily="34" charset="0"/>
              </a:rPr>
              <a:t>Query</a:t>
            </a:r>
            <a:r>
              <a:rPr lang="en-US" sz="2800" dirty="0">
                <a:latin typeface="Arial Narrow" panose="020B0606020202030204" pitchFamily="34" charset="0"/>
              </a:rPr>
              <a:t>: 	  </a:t>
            </a:r>
            <a:r>
              <a:rPr lang="en-US" sz="2400" dirty="0">
                <a:latin typeface="Courier New" panose="02070309020205020404" pitchFamily="49" charset="0"/>
                <a:cs typeface="Courier New" panose="02070309020205020404" pitchFamily="49" charset="0"/>
              </a:rPr>
              <a:t>Can you see the gold?</a:t>
            </a:r>
          </a:p>
          <a:p>
            <a:endParaRPr lang="en-US" sz="2800" dirty="0">
              <a:latin typeface="Arial Narrow" panose="020B0606020202030204" pitchFamily="34" charset="0"/>
            </a:endParaRPr>
          </a:p>
          <a:p>
            <a:r>
              <a:rPr lang="en-US" sz="2800" i="1" dirty="0">
                <a:latin typeface="Arial Narrow" panose="020B0606020202030204" pitchFamily="34" charset="0"/>
              </a:rPr>
              <a:t>Command</a:t>
            </a:r>
            <a:r>
              <a:rPr lang="en-US" sz="2800" dirty="0">
                <a:latin typeface="Arial Narrow" panose="020B0606020202030204" pitchFamily="34" charset="0"/>
              </a:rPr>
              <a:t>: 	  </a:t>
            </a:r>
            <a:r>
              <a:rPr lang="en-US" sz="2400" dirty="0">
                <a:latin typeface="Courier New" panose="02070309020205020404" pitchFamily="49" charset="0"/>
                <a:cs typeface="Courier New" panose="02070309020205020404" pitchFamily="49" charset="0"/>
              </a:rPr>
              <a:t>Pick it up</a:t>
            </a:r>
            <a:endParaRPr lang="en-US" sz="2800" dirty="0">
              <a:latin typeface="Courier New" panose="02070309020205020404" pitchFamily="49" charset="0"/>
              <a:cs typeface="Courier New" panose="02070309020205020404" pitchFamily="49" charset="0"/>
            </a:endParaRPr>
          </a:p>
          <a:p>
            <a:endParaRPr lang="en-US" sz="2800" dirty="0">
              <a:latin typeface="Arial Narrow" panose="020B0606020202030204" pitchFamily="34" charset="0"/>
            </a:endParaRPr>
          </a:p>
          <a:p>
            <a:r>
              <a:rPr lang="en-US" sz="2800" i="1" dirty="0">
                <a:latin typeface="Arial Narrow" panose="020B0606020202030204" pitchFamily="34" charset="0"/>
              </a:rPr>
              <a:t>Promise</a:t>
            </a:r>
            <a:r>
              <a:rPr lang="en-US" sz="2800" dirty="0">
                <a:latin typeface="Arial Narrow" panose="020B0606020202030204" pitchFamily="34" charset="0"/>
              </a:rPr>
              <a:t>: 	  </a:t>
            </a:r>
            <a:r>
              <a:rPr lang="en-US" sz="2400" dirty="0">
                <a:latin typeface="Courier New" panose="02070309020205020404" pitchFamily="49" charset="0"/>
                <a:cs typeface="Courier New" panose="02070309020205020404" pitchFamily="49" charset="0"/>
              </a:rPr>
              <a:t>I’ll share the gold with you</a:t>
            </a:r>
            <a:endParaRPr lang="en-US" sz="2800" dirty="0">
              <a:latin typeface="Courier New" panose="02070309020205020404" pitchFamily="49" charset="0"/>
              <a:cs typeface="Courier New" panose="02070309020205020404" pitchFamily="49" charset="0"/>
            </a:endParaRPr>
          </a:p>
          <a:p>
            <a:endParaRPr lang="en-US" sz="2800" dirty="0">
              <a:latin typeface="Arial Narrow" panose="020B0606020202030204" pitchFamily="34" charset="0"/>
            </a:endParaRPr>
          </a:p>
          <a:p>
            <a:r>
              <a:rPr lang="en-US" sz="2800" i="1" dirty="0">
                <a:latin typeface="Arial Narrow" panose="020B0606020202030204" pitchFamily="34" charset="0"/>
              </a:rPr>
              <a:t>Acknowledge</a:t>
            </a:r>
            <a:r>
              <a:rPr lang="en-US" sz="2800" dirty="0">
                <a:latin typeface="Arial Narrow" panose="020B0606020202030204" pitchFamily="34" charset="0"/>
              </a:rPr>
              <a:t>:   </a:t>
            </a:r>
            <a:r>
              <a:rPr lang="en-US" sz="2400" dirty="0">
                <a:latin typeface="Courier New" panose="02070309020205020404" pitchFamily="49" charset="0"/>
                <a:cs typeface="Courier New" panose="02070309020205020404" pitchFamily="49" charset="0"/>
              </a:rPr>
              <a:t>OK</a:t>
            </a:r>
          </a:p>
        </p:txBody>
      </p:sp>
      <p:sp>
        <p:nvSpPr>
          <p:cNvPr id="6" name="Rectangle 5"/>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Tree>
    <p:extLst>
      <p:ext uri="{BB962C8B-B14F-4D97-AF65-F5344CB8AC3E}">
        <p14:creationId xmlns:p14="http://schemas.microsoft.com/office/powerpoint/2010/main" val="340036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Requires knowledge of …</a:t>
            </a:r>
          </a:p>
        </p:txBody>
      </p:sp>
      <p:sp>
        <p:nvSpPr>
          <p:cNvPr id="5" name="TextBox 4"/>
          <p:cNvSpPr txBox="1"/>
          <p:nvPr/>
        </p:nvSpPr>
        <p:spPr>
          <a:xfrm>
            <a:off x="1862137" y="2057400"/>
            <a:ext cx="5419725" cy="2246769"/>
          </a:xfrm>
          <a:prstGeom prst="rect">
            <a:avLst/>
          </a:prstGeom>
          <a:noFill/>
        </p:spPr>
        <p:txBody>
          <a:bodyPr wrap="square" rtlCol="0">
            <a:spAutoFit/>
          </a:bodyPr>
          <a:lstStyle/>
          <a:p>
            <a:pPr marL="514350" indent="-514350">
              <a:buFont typeface="+mj-lt"/>
              <a:buAutoNum type="arabicPeriod"/>
            </a:pPr>
            <a:r>
              <a:rPr lang="en-US" sz="2800" dirty="0">
                <a:latin typeface="Arial Narrow" panose="020B0606020202030204" pitchFamily="34" charset="0"/>
              </a:rPr>
              <a:t>Situation </a:t>
            </a:r>
          </a:p>
          <a:p>
            <a:pPr marL="514350" indent="-514350">
              <a:buFont typeface="+mj-lt"/>
              <a:buAutoNum type="arabicPeriod"/>
            </a:pPr>
            <a:endParaRPr lang="en-US" sz="2800" dirty="0">
              <a:latin typeface="Arial Narrow" panose="020B0606020202030204" pitchFamily="34" charset="0"/>
            </a:endParaRPr>
          </a:p>
          <a:p>
            <a:pPr marL="514350" indent="-514350">
              <a:buFont typeface="+mj-lt"/>
              <a:buAutoNum type="arabicPeriod"/>
            </a:pPr>
            <a:r>
              <a:rPr lang="en-US" sz="2800" dirty="0">
                <a:latin typeface="Arial Narrow" panose="020B0606020202030204" pitchFamily="34" charset="0"/>
              </a:rPr>
              <a:t>Semantic and syntactic conventions </a:t>
            </a:r>
          </a:p>
          <a:p>
            <a:pPr marL="514350" indent="-514350">
              <a:buFont typeface="+mj-lt"/>
              <a:buAutoNum type="arabicPeriod"/>
            </a:pPr>
            <a:endParaRPr lang="en-US" sz="2800" dirty="0">
              <a:latin typeface="Arial Narrow" panose="020B0606020202030204" pitchFamily="34" charset="0"/>
            </a:endParaRPr>
          </a:p>
          <a:p>
            <a:pPr marL="514350" indent="-514350">
              <a:buFont typeface="+mj-lt"/>
              <a:buAutoNum type="arabicPeriod"/>
            </a:pPr>
            <a:r>
              <a:rPr lang="en-US" sz="2800" dirty="0">
                <a:latin typeface="Arial Narrow" panose="020B0606020202030204" pitchFamily="34" charset="0"/>
              </a:rPr>
              <a:t>…</a:t>
            </a:r>
          </a:p>
        </p:txBody>
      </p:sp>
      <p:sp>
        <p:nvSpPr>
          <p:cNvPr id="7" name="Rectangle 6"/>
          <p:cNvSpPr/>
          <p:nvPr/>
        </p:nvSpPr>
        <p:spPr>
          <a:xfrm>
            <a:off x="6096000" y="6400801"/>
            <a:ext cx="2606703" cy="307777"/>
          </a:xfrm>
          <a:prstGeom prst="rect">
            <a:avLst/>
          </a:prstGeom>
        </p:spPr>
        <p:txBody>
          <a:bodyPr wrap="square">
            <a:spAutoFit/>
          </a:bodyPr>
          <a:lstStyle/>
          <a:p>
            <a:pPr algn="r"/>
            <a:r>
              <a:rPr lang="en-US" sz="1400" dirty="0">
                <a:latin typeface="Arial Narrow" panose="020B0606020202030204" pitchFamily="34" charset="0"/>
              </a:rPr>
              <a:t>Adapted from Russell &amp; </a:t>
            </a:r>
            <a:r>
              <a:rPr lang="en-US" sz="1400" dirty="0" err="1">
                <a:latin typeface="Arial Narrow" panose="020B0606020202030204" pitchFamily="34" charset="0"/>
              </a:rPr>
              <a:t>Norvig</a:t>
            </a:r>
            <a:endParaRPr lang="en-US" sz="1400" dirty="0">
              <a:latin typeface="Arial Narrow" panose="020B0606020202030204" pitchFamily="34" charset="0"/>
            </a:endParaRPr>
          </a:p>
        </p:txBody>
      </p:sp>
      <p:sp>
        <p:nvSpPr>
          <p:cNvPr id="2" name="Rounded Rectangular Callout 1"/>
          <p:cNvSpPr/>
          <p:nvPr/>
        </p:nvSpPr>
        <p:spPr bwMode="auto">
          <a:xfrm>
            <a:off x="3657600" y="5131148"/>
            <a:ext cx="4352033" cy="442674"/>
          </a:xfrm>
          <a:prstGeom prst="wedgeRoundRectCallout">
            <a:avLst>
              <a:gd name="adj1" fmla="val -62638"/>
              <a:gd name="adj2" fmla="val -454972"/>
              <a:gd name="adj3" fmla="val 16667"/>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rPr>
              <a:t>Make sure that you know the difference</a:t>
            </a:r>
          </a:p>
        </p:txBody>
      </p:sp>
      <p:sp>
        <p:nvSpPr>
          <p:cNvPr id="8" name="Rounded Rectangular Callout 7"/>
          <p:cNvSpPr/>
          <p:nvPr/>
        </p:nvSpPr>
        <p:spPr bwMode="auto">
          <a:xfrm>
            <a:off x="3657599" y="5131148"/>
            <a:ext cx="4352033" cy="442674"/>
          </a:xfrm>
          <a:prstGeom prst="wedgeRoundRectCallout">
            <a:avLst>
              <a:gd name="adj1" fmla="val -20400"/>
              <a:gd name="adj2" fmla="val -444324"/>
              <a:gd name="adj3" fmla="val 16667"/>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rPr>
              <a:t>Make sure that you know the difference</a:t>
            </a:r>
          </a:p>
        </p:txBody>
      </p:sp>
    </p:spTree>
    <p:extLst>
      <p:ext uri="{BB962C8B-B14F-4D97-AF65-F5344CB8AC3E}">
        <p14:creationId xmlns:p14="http://schemas.microsoft.com/office/powerpoint/2010/main" val="4262435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accent1"/>
          </a:solidFill>
          <a:miter lim="800000"/>
          <a:headEnd/>
          <a:tailEnd/>
        </a:ln>
        <a:effectLst/>
      </a:spPr>
      <a:bodyPr vert="horz" wrap="none" lIns="91440" tIns="45720" rIns="91440" bIns="45720" numCol="1" rtlCol="0" anchor="t" anchorCtr="0" compatLnSpc="1">
        <a:prstTxWarp prst="textNoShape">
          <a:avLst/>
        </a:prstTxWarp>
        <a:spAutoFit/>
      </a:bodyPr>
      <a:lstStyle>
        <a:defPPr marL="0" marR="0" indent="457200" algn="l" defTabSz="914400" rtl="0" eaLnBrk="1" fontAlgn="base" latinLnBrk="0" hangingPunct="1">
          <a:lnSpc>
            <a:spcPct val="100000"/>
          </a:lnSpc>
          <a:spcBef>
            <a:spcPct val="0"/>
          </a:spcBef>
          <a:spcAft>
            <a:spcPct val="0"/>
          </a:spcAft>
          <a:buClrTx/>
          <a:buSzTx/>
          <a:buFontTx/>
          <a:buNone/>
          <a:tabLst/>
          <a:defRPr kumimoji="0" sz="10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defRPr>
        </a:defPPr>
      </a:lstStyle>
    </a:spDef>
    <a:txDef>
      <a:spPr>
        <a:noFill/>
      </a:spPr>
      <a:bodyPr wrap="square" rtlCol="0">
        <a:spAutoFit/>
      </a:bodyPr>
      <a:lstStyle>
        <a:defPPr>
          <a:defRPr sz="2800" dirty="0" smtClean="0">
            <a:latin typeface="Arial Narrow"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19363</TotalTime>
  <Words>3558</Words>
  <Application>Microsoft Office PowerPoint</Application>
  <PresentationFormat>On-screen Show (4:3)</PresentationFormat>
  <Paragraphs>455</Paragraphs>
  <Slides>67</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Arial Narrow</vt:lpstr>
      <vt:lpstr>Calibri</vt:lpstr>
      <vt:lpstr>Courier New</vt:lpstr>
      <vt:lpstr>Times New Roman</vt:lpstr>
      <vt:lpstr>Wingdings</vt:lpstr>
      <vt:lpstr>Office Theme</vt:lpstr>
      <vt:lpstr>Natural Language</vt:lpstr>
      <vt:lpstr>NLP Learning Goals</vt:lpstr>
      <vt:lpstr>Natural Language</vt:lpstr>
      <vt:lpstr>NL Iput vs. Output</vt:lpstr>
      <vt:lpstr>Speech Act</vt:lpstr>
      <vt:lpstr>Speech Acts</vt:lpstr>
      <vt:lpstr>Some Types of Speech Acts</vt:lpstr>
      <vt:lpstr>Some Types of Speech Acts</vt:lpstr>
      <vt:lpstr>Requires knowledge of …</vt:lpstr>
      <vt:lpstr>Requires knowledge of …</vt:lpstr>
      <vt:lpstr>Stages of Informing: Speaker</vt:lpstr>
      <vt:lpstr>Stages of Informing: Speaker</vt:lpstr>
      <vt:lpstr>Stages of Informing: Speaker</vt:lpstr>
      <vt:lpstr>Stages of Informing: Hearer</vt:lpstr>
      <vt:lpstr>How Relations Are Expressed in English</vt:lpstr>
      <vt:lpstr>How Relations Are Expressed in English</vt:lpstr>
      <vt:lpstr>Natural Language</vt:lpstr>
      <vt:lpstr>Grammars</vt:lpstr>
      <vt:lpstr>Grammars</vt:lpstr>
      <vt:lpstr>Example*</vt:lpstr>
      <vt:lpstr>Example*</vt:lpstr>
      <vt:lpstr>Example*</vt:lpstr>
      <vt:lpstr>Example: Wumpus World Lexicon</vt:lpstr>
      <vt:lpstr>Example: Wumpus World Lexicon</vt:lpstr>
      <vt:lpstr>Wumpus NL Parse Tree Example</vt:lpstr>
      <vt:lpstr>Wumpus World Grammar</vt:lpstr>
      <vt:lpstr>Comparing Formal (L1) &amp; Natural (L2) Language </vt:lpstr>
      <vt:lpstr>Comparing Formal (L1) &amp; Natural (L2) Language </vt:lpstr>
      <vt:lpstr>Syntax  Meaning in NL?</vt:lpstr>
      <vt:lpstr>Recall the Wide Variety of Contexts!</vt:lpstr>
      <vt:lpstr>Natural Language</vt:lpstr>
      <vt:lpstr>Entities in an Utterance (Google)</vt:lpstr>
      <vt:lpstr>Analyses</vt:lpstr>
      <vt:lpstr>Google N-L: Parsing Example—First Part</vt:lpstr>
      <vt:lpstr>Google N-L: Parsing Example—Second Part</vt:lpstr>
      <vt:lpstr>Sentiment Analysis for a Document</vt:lpstr>
      <vt:lpstr>Google N-L: Sentiment Analysis</vt:lpstr>
      <vt:lpstr>Categorization</vt:lpstr>
      <vt:lpstr>Application: TEXTRUNNER</vt:lpstr>
      <vt:lpstr>Application: TEXTRUNNER</vt:lpstr>
      <vt:lpstr>How This Can Go Wrong?</vt:lpstr>
      <vt:lpstr>Example API: TextRazor</vt:lpstr>
      <vt:lpstr>TextRazor Example: Input</vt:lpstr>
      <vt:lpstr>TextRazor Example Output: Categories </vt:lpstr>
      <vt:lpstr>TextRazor Example Output: Topics</vt:lpstr>
      <vt:lpstr>TextRazor Example Output: Meaning</vt:lpstr>
      <vt:lpstr>Python NLTK for NL Text Processing</vt:lpstr>
      <vt:lpstr>Natural Language</vt:lpstr>
      <vt:lpstr>Natural Language, Realistically</vt:lpstr>
      <vt:lpstr>Need More Than Backus Nauer Form</vt:lpstr>
      <vt:lpstr>Need More Than Backus Nauer Form</vt:lpstr>
      <vt:lpstr>Augmented Rules using FOL</vt:lpstr>
      <vt:lpstr>Querying the Knowledge Base (KB)</vt:lpstr>
      <vt:lpstr>Natural Language</vt:lpstr>
      <vt:lpstr>NLP via Neural Nets</vt:lpstr>
      <vt:lpstr>Neural Nets: What?</vt:lpstr>
      <vt:lpstr>Modelling Neuronal I/O</vt:lpstr>
      <vt:lpstr>Modelling Neuronal I/O</vt:lpstr>
      <vt:lpstr>Google Translate Technical Architecture</vt:lpstr>
      <vt:lpstr>“NEURAL MACHINE TRANSLATION …*”</vt:lpstr>
      <vt:lpstr>“NEURAL MACHINE TRANSLATION …*”</vt:lpstr>
      <vt:lpstr>A Neural Net Architecture for Natural Language: First Convert Words*</vt:lpstr>
      <vt:lpstr>A NN Architecture for Natural Language*</vt:lpstr>
      <vt:lpstr>Google Translate Example</vt:lpstr>
      <vt:lpstr>Example: Google Translate</vt:lpstr>
      <vt:lpstr>Example: Google Translate</vt:lpstr>
      <vt:lpstr>NLP Summary</vt:lpstr>
    </vt:vector>
  </TitlesOfParts>
  <Company>BU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 and JUnit</dc:title>
  <dc:creator>Eric Braude</dc:creator>
  <cp:lastModifiedBy>Braude, Eric J</cp:lastModifiedBy>
  <cp:revision>438</cp:revision>
  <dcterms:created xsi:type="dcterms:W3CDTF">2011-01-14T20:04:27Z</dcterms:created>
  <dcterms:modified xsi:type="dcterms:W3CDTF">2021-10-13T14:04:35Z</dcterms:modified>
</cp:coreProperties>
</file>