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59" r:id="rId2"/>
    <p:sldId id="382" r:id="rId3"/>
    <p:sldId id="383" r:id="rId4"/>
    <p:sldId id="377" r:id="rId5"/>
    <p:sldId id="345" r:id="rId6"/>
    <p:sldId id="378" r:id="rId7"/>
    <p:sldId id="309" r:id="rId8"/>
    <p:sldId id="313" r:id="rId9"/>
    <p:sldId id="346" r:id="rId10"/>
    <p:sldId id="310" r:id="rId11"/>
    <p:sldId id="348" r:id="rId12"/>
    <p:sldId id="311" r:id="rId13"/>
    <p:sldId id="312" r:id="rId14"/>
    <p:sldId id="347" r:id="rId15"/>
    <p:sldId id="384" r:id="rId16"/>
    <p:sldId id="379" r:id="rId17"/>
    <p:sldId id="380" r:id="rId18"/>
    <p:sldId id="316" r:id="rId19"/>
    <p:sldId id="338" r:id="rId20"/>
    <p:sldId id="339" r:id="rId21"/>
    <p:sldId id="340" r:id="rId22"/>
    <p:sldId id="349" r:id="rId23"/>
    <p:sldId id="381" r:id="rId24"/>
    <p:sldId id="362" r:id="rId25"/>
    <p:sldId id="363" r:id="rId26"/>
    <p:sldId id="364" r:id="rId27"/>
    <p:sldId id="365" r:id="rId28"/>
    <p:sldId id="385" r:id="rId29"/>
    <p:sldId id="367" r:id="rId30"/>
    <p:sldId id="368" r:id="rId31"/>
    <p:sldId id="370" r:id="rId32"/>
    <p:sldId id="371" r:id="rId33"/>
    <p:sldId id="372" r:id="rId34"/>
    <p:sldId id="373" r:id="rId3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26" autoAdjust="0"/>
  </p:normalViewPr>
  <p:slideViewPr>
    <p:cSldViewPr>
      <p:cViewPr varScale="1">
        <p:scale>
          <a:sx n="66" d="100"/>
          <a:sy n="66" d="100"/>
        </p:scale>
        <p:origin x="833" y="45"/>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83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8967F9A-523C-4550-B187-DE54A2D3C458}" type="datetimeFigureOut">
              <a:rPr lang="en-US" smtClean="0"/>
              <a:t>6/15/2021</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108BE8E-EBD5-4FD6-AFC2-5A9BD399CFA0}" type="slidenum">
              <a:rPr lang="en-US" smtClean="0"/>
              <a:t>‹#›</a:t>
            </a:fld>
            <a:endParaRPr lang="en-US"/>
          </a:p>
        </p:txBody>
      </p:sp>
    </p:spTree>
    <p:extLst>
      <p:ext uri="{BB962C8B-B14F-4D97-AF65-F5344CB8AC3E}">
        <p14:creationId xmlns:p14="http://schemas.microsoft.com/office/powerpoint/2010/main" val="1444133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61CF81D-4C74-4581-A17B-40CE6A3E6D36}" type="datetimeFigureOut">
              <a:rPr lang="en-US" smtClean="0"/>
              <a:t>6/15/2021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3D5A21C-8EF6-4655-8B0A-9446A657AA69}" type="slidenum">
              <a:rPr lang="en-US" smtClean="0"/>
              <a:t>‹#›</a:t>
            </a:fld>
            <a:endParaRPr lang="en-US"/>
          </a:p>
        </p:txBody>
      </p:sp>
    </p:spTree>
    <p:extLst>
      <p:ext uri="{BB962C8B-B14F-4D97-AF65-F5344CB8AC3E}">
        <p14:creationId xmlns:p14="http://schemas.microsoft.com/office/powerpoint/2010/main" val="93269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6715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simplify, we’ll assume that </a:t>
            </a:r>
            <a:r>
              <a:rPr lang="en-US" i="1"/>
              <a:t>a</a:t>
            </a:r>
            <a:r>
              <a:rPr lang="en-US" i="0"/>
              <a:t> and </a:t>
            </a:r>
            <a:r>
              <a:rPr lang="en-US" i="1"/>
              <a:t>X</a:t>
            </a:r>
            <a:r>
              <a:rPr lang="en-US" i="0"/>
              <a:t> are finite, so we can</a:t>
            </a:r>
            <a:r>
              <a:rPr lang="en-US" i="0" baseline="0"/>
              <a:t> find their size (denoted |…|). If we are given </a:t>
            </a:r>
            <a:r>
              <a:rPr lang="en-US" i="1" baseline="0"/>
              <a:t>X</a:t>
            </a:r>
            <a:r>
              <a:rPr lang="en-US" i="0" baseline="0"/>
              <a:t>, the probability of </a:t>
            </a:r>
            <a:r>
              <a:rPr lang="en-US" i="1" baseline="0"/>
              <a:t>a</a:t>
            </a:r>
            <a:r>
              <a:rPr lang="en-US" i="0" baseline="0"/>
              <a:t> is computed by counting entities in X, as shown.</a:t>
            </a:r>
          </a:p>
          <a:p>
            <a:endParaRPr lang="en-US" i="0" baseline="0"/>
          </a:p>
          <a:p>
            <a:r>
              <a:rPr lang="en-US" i="0" baseline="0"/>
              <a:t>In effect, when you consider p(a|X), X is effectively the new universal set.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10</a:t>
            </a:fld>
            <a:endParaRPr lang="en-US"/>
          </a:p>
        </p:txBody>
      </p:sp>
    </p:spTree>
    <p:extLst>
      <p:ext uri="{BB962C8B-B14F-4D97-AF65-F5344CB8AC3E}">
        <p14:creationId xmlns:p14="http://schemas.microsoft.com/office/powerpoint/2010/main" val="3783503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multiplying this quotient by |a| and dividing by the same amount (thus</a:t>
            </a:r>
            <a:r>
              <a:rPr lang="en-US" baseline="0"/>
              <a:t> changing the form but leaving the value unchanged), we obtain Bayes’ formula, as in the figure.</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11</a:t>
            </a:fld>
            <a:endParaRPr lang="en-US"/>
          </a:p>
        </p:txBody>
      </p:sp>
    </p:spTree>
    <p:extLst>
      <p:ext uri="{BB962C8B-B14F-4D97-AF65-F5344CB8AC3E}">
        <p14:creationId xmlns:p14="http://schemas.microsoft.com/office/powerpoint/2010/main" val="69291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expressions on the right are</a:t>
            </a:r>
            <a:r>
              <a:rPr lang="en-US" baseline="0"/>
              <a:t> known as </a:t>
            </a:r>
            <a:r>
              <a:rPr lang="en-US" i="1" baseline="0"/>
              <a:t>prior probabilities</a:t>
            </a:r>
            <a:r>
              <a:rPr lang="en-US" i="0" baseline="0"/>
              <a:t> because they can be computed separately, “before” computing the conditional probability that we seek.</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12</a:t>
            </a:fld>
            <a:endParaRPr lang="en-US"/>
          </a:p>
        </p:txBody>
      </p:sp>
    </p:spTree>
    <p:extLst>
      <p:ext uri="{BB962C8B-B14F-4D97-AF65-F5344CB8AC3E}">
        <p14:creationId xmlns:p14="http://schemas.microsoft.com/office/powerpoint/2010/main" val="215929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another example: It is 11 pm and I observe that it is raining. I want the</a:t>
            </a:r>
            <a:r>
              <a:rPr lang="en-US" baseline="0"/>
              <a:t> probability that it will rain during my 7 am commute tomorrow. Suppose that this probability has not been sought in the past, so we don’t know it. But suppose that work has been done on the opposite probability: given that it’s raining at 7 am, the fraction of times that it was raining at 11 pm the previous night.</a:t>
            </a:r>
          </a:p>
          <a:p>
            <a:endParaRPr lang="en-US" baseline="0"/>
          </a:p>
          <a:p>
            <a:r>
              <a:rPr lang="en-US" baseline="0"/>
              <a:t>Overall, assume that the following </a:t>
            </a:r>
            <a:r>
              <a:rPr lang="en-US" i="0" baseline="0"/>
              <a:t>probabilities have already been computed:</a:t>
            </a:r>
          </a:p>
          <a:p>
            <a:endParaRPr lang="en-US" i="0" baseline="0"/>
          </a:p>
          <a:p>
            <a:r>
              <a:rPr lang="en-US"/>
              <a:t>--that it rained the previous night at 11 pm, given that it rains at 7 am</a:t>
            </a:r>
            <a:endParaRPr lang="en-US" i="0" baseline="0"/>
          </a:p>
          <a:p>
            <a:r>
              <a:rPr lang="en-US"/>
              <a:t>--that it rains at 11 pm (i.e., in general)</a:t>
            </a:r>
            <a:endParaRPr lang="en-US" i="0" baseline="0"/>
          </a:p>
          <a:p>
            <a:r>
              <a:rPr lang="en-US"/>
              <a:t>--that it rains at 7 am</a:t>
            </a:r>
            <a:endParaRPr lang="en-US" i="0" baseline="0"/>
          </a:p>
          <a:p>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13</a:t>
            </a:fld>
            <a:endParaRPr lang="en-US"/>
          </a:p>
        </p:txBody>
      </p:sp>
    </p:spTree>
    <p:extLst>
      <p:ext uri="{BB962C8B-B14F-4D97-AF65-F5344CB8AC3E}">
        <p14:creationId xmlns:p14="http://schemas.microsoft.com/office/powerpoint/2010/main" val="3995617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Knowing</a:t>
            </a:r>
            <a:r>
              <a:rPr lang="en-US" baseline="0"/>
              <a:t> these (in green), we can compute the desired probability (in red).</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14</a:t>
            </a:fld>
            <a:endParaRPr lang="en-US"/>
          </a:p>
        </p:txBody>
      </p:sp>
    </p:spTree>
    <p:extLst>
      <p:ext uri="{BB962C8B-B14F-4D97-AF65-F5344CB8AC3E}">
        <p14:creationId xmlns:p14="http://schemas.microsoft.com/office/powerpoint/2010/main" val="104746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Bayes’ law with events </a:t>
            </a:r>
            <a:r>
              <a:rPr lang="en-US" i="1"/>
              <a:t>X</a:t>
            </a:r>
            <a:r>
              <a:rPr lang="en-US" i="0"/>
              <a:t> and </a:t>
            </a:r>
            <a:r>
              <a:rPr lang="en-US" i="1"/>
              <a:t>A</a:t>
            </a:r>
            <a:r>
              <a:rPr lang="en-US" i="0" baseline="0"/>
              <a:t> essentially measures “</a:t>
            </a:r>
            <a:r>
              <a:rPr lang="en-US" i="1" baseline="0"/>
              <a:t>X</a:t>
            </a:r>
            <a:r>
              <a:rPr lang="en-US" i="0" baseline="0"/>
              <a:t> and </a:t>
            </a:r>
            <a:r>
              <a:rPr lang="en-US" i="1" baseline="0"/>
              <a:t>A</a:t>
            </a:r>
            <a:r>
              <a:rPr lang="en-US" i="0" baseline="0"/>
              <a:t>.”</a:t>
            </a:r>
            <a:r>
              <a:rPr lang="en-US"/>
              <a:t> The</a:t>
            </a:r>
            <a:r>
              <a:rPr lang="en-US" baseline="0"/>
              <a:t> </a:t>
            </a:r>
            <a:r>
              <a:rPr lang="en-US"/>
              <a:t>common</a:t>
            </a:r>
            <a:r>
              <a:rPr lang="en-US" baseline="0"/>
              <a:t> use of Bayesian reasoning is to compare outcomes based on multidimensional data by using the more general form of Bayes’ rule shown in the figure. </a:t>
            </a:r>
          </a:p>
          <a:p>
            <a:endParaRPr lang="en-US" baseline="0"/>
          </a:p>
          <a:p>
            <a:r>
              <a:rPr lang="en-US" baseline="0"/>
              <a:t>Suppose that </a:t>
            </a:r>
            <a:r>
              <a:rPr lang="en-US" i="1" baseline="0"/>
              <a:t>A</a:t>
            </a:r>
            <a:r>
              <a:rPr lang="en-US" i="0" baseline="0"/>
              <a:t>,</a:t>
            </a:r>
            <a:r>
              <a:rPr lang="en-US" i="1" baseline="0"/>
              <a:t> B</a:t>
            </a:r>
            <a:r>
              <a:rPr lang="en-US" i="0" baseline="0"/>
              <a:t>, and </a:t>
            </a:r>
            <a:r>
              <a:rPr lang="en-US" i="1" baseline="0"/>
              <a:t>C</a:t>
            </a:r>
            <a:r>
              <a:rPr lang="en-US" i="0" baseline="0"/>
              <a:t> are observable events such as A = “customer browsed chairs in the past 2 months,” B = “customer bought a house within the past year,” and C = “customer browsed fabrics in the past 2 months.” We want to know how likely it is that the customer is interested in a couch, or an arm chair etc. We base this on the fraction (probability) of those customers who actually bought a couch had previously browsed chairs etc.</a:t>
            </a:r>
          </a:p>
          <a:p>
            <a:endParaRPr lang="en-US" i="0" baseline="0"/>
          </a:p>
          <a:p>
            <a:r>
              <a:rPr lang="en-US" i="0" baseline="0"/>
              <a:t>The Bayesian quantity </a:t>
            </a:r>
            <a:r>
              <a:rPr lang="en-US" b="1" i="0" baseline="0"/>
              <a:t>p(X)</a:t>
            </a:r>
            <a:r>
              <a:rPr lang="en-US" sz="1200" b="1">
                <a:sym typeface="Symbol" panose="05050102010706020507" pitchFamily="18" charset="2"/>
              </a:rPr>
              <a:t> </a:t>
            </a:r>
            <a:r>
              <a:rPr lang="en-US" b="1" i="0" baseline="0"/>
              <a:t> p(A|X) </a:t>
            </a:r>
            <a:r>
              <a:rPr lang="en-US" sz="1200" b="1">
                <a:sym typeface="Symbol" panose="05050102010706020507" pitchFamily="18" charset="2"/>
              </a:rPr>
              <a:t></a:t>
            </a:r>
            <a:r>
              <a:rPr lang="en-US" b="1" i="0" baseline="0"/>
              <a:t> p(B|X) </a:t>
            </a:r>
            <a:r>
              <a:rPr lang="en-US" sz="1200" b="1">
                <a:sym typeface="Symbol" panose="05050102010706020507" pitchFamily="18" charset="2"/>
              </a:rPr>
              <a:t></a:t>
            </a:r>
            <a:r>
              <a:rPr lang="en-US" b="1" i="0" baseline="0"/>
              <a:t> p(C|X)</a:t>
            </a:r>
            <a:r>
              <a:rPr lang="en-US" i="0" baseline="0"/>
              <a:t> measures X as a probable outcome, used comparatively with the values for other possible outcomes X. </a:t>
            </a:r>
          </a:p>
          <a:p>
            <a:endParaRPr lang="en-US" i="0"/>
          </a:p>
        </p:txBody>
      </p:sp>
      <p:sp>
        <p:nvSpPr>
          <p:cNvPr id="4" name="Slide Number Placeholder 3"/>
          <p:cNvSpPr>
            <a:spLocks noGrp="1"/>
          </p:cNvSpPr>
          <p:nvPr>
            <p:ph type="sldNum" sz="quarter" idx="10"/>
          </p:nvPr>
        </p:nvSpPr>
        <p:spPr/>
        <p:txBody>
          <a:bodyPr/>
          <a:lstStyle/>
          <a:p>
            <a:fld id="{23D5A21C-8EF6-4655-8B0A-9446A657AA69}" type="slidenum">
              <a:rPr lang="en-US" smtClean="0"/>
              <a:t>16</a:t>
            </a:fld>
            <a:endParaRPr lang="en-US"/>
          </a:p>
        </p:txBody>
      </p:sp>
    </p:spTree>
    <p:extLst>
      <p:ext uri="{BB962C8B-B14F-4D97-AF65-F5344CB8AC3E}">
        <p14:creationId xmlns:p14="http://schemas.microsoft.com/office/powerpoint/2010/main" val="403513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Bayes’ law with events </a:t>
            </a:r>
            <a:r>
              <a:rPr lang="en-US" i="1"/>
              <a:t>X</a:t>
            </a:r>
            <a:r>
              <a:rPr lang="en-US" i="0"/>
              <a:t> and </a:t>
            </a:r>
            <a:r>
              <a:rPr lang="en-US" i="1"/>
              <a:t>A</a:t>
            </a:r>
            <a:r>
              <a:rPr lang="en-US" i="0" baseline="0"/>
              <a:t> essentially measures “</a:t>
            </a:r>
            <a:r>
              <a:rPr lang="en-US" i="1" baseline="0"/>
              <a:t>X</a:t>
            </a:r>
            <a:r>
              <a:rPr lang="en-US" i="0" baseline="0"/>
              <a:t> and </a:t>
            </a:r>
            <a:r>
              <a:rPr lang="en-US" i="1" baseline="0"/>
              <a:t>A</a:t>
            </a:r>
            <a:r>
              <a:rPr lang="en-US" i="0" baseline="0"/>
              <a:t>.”</a:t>
            </a:r>
            <a:r>
              <a:rPr lang="en-US"/>
              <a:t> The</a:t>
            </a:r>
            <a:r>
              <a:rPr lang="en-US" baseline="0"/>
              <a:t> </a:t>
            </a:r>
            <a:r>
              <a:rPr lang="en-US"/>
              <a:t>common</a:t>
            </a:r>
            <a:r>
              <a:rPr lang="en-US" baseline="0"/>
              <a:t> use of Bayesian reasoning is to compare outcomes based on multidimensional data by using the more general form of Bayes’ rule shown in the figure. </a:t>
            </a:r>
          </a:p>
          <a:p>
            <a:endParaRPr lang="en-US" baseline="0"/>
          </a:p>
          <a:p>
            <a:r>
              <a:rPr lang="en-US" baseline="0"/>
              <a:t>Suppose that </a:t>
            </a:r>
            <a:r>
              <a:rPr lang="en-US" i="1" baseline="0"/>
              <a:t>A</a:t>
            </a:r>
            <a:r>
              <a:rPr lang="en-US" i="0" baseline="0"/>
              <a:t>,</a:t>
            </a:r>
            <a:r>
              <a:rPr lang="en-US" i="1" baseline="0"/>
              <a:t> B</a:t>
            </a:r>
            <a:r>
              <a:rPr lang="en-US" i="0" baseline="0"/>
              <a:t>, and </a:t>
            </a:r>
            <a:r>
              <a:rPr lang="en-US" i="1" baseline="0"/>
              <a:t>C</a:t>
            </a:r>
            <a:r>
              <a:rPr lang="en-US" i="0" baseline="0"/>
              <a:t> are observable events such as A = “customer browsed chairs in the past 2 months,” B = “customer bought a house within the past year,” and C = “customer browsed fabrics in the past 2 months.” We want to know how likely it is that the customer is interested in a couch, or an arm chair etc. We base this on the fraction (probability) of those customers who actually bought a couch had previously browsed chairs etc.</a:t>
            </a:r>
          </a:p>
          <a:p>
            <a:endParaRPr lang="en-US" i="0" baseline="0"/>
          </a:p>
          <a:p>
            <a:r>
              <a:rPr lang="en-US" i="0" baseline="0"/>
              <a:t>The Bayesian quantity </a:t>
            </a:r>
            <a:r>
              <a:rPr lang="en-US" b="1" i="0" baseline="0"/>
              <a:t>p(X)</a:t>
            </a:r>
            <a:r>
              <a:rPr lang="en-US" sz="1200" b="1">
                <a:sym typeface="Symbol" panose="05050102010706020507" pitchFamily="18" charset="2"/>
              </a:rPr>
              <a:t> </a:t>
            </a:r>
            <a:r>
              <a:rPr lang="en-US" b="1" i="0" baseline="0"/>
              <a:t> p(A|X) </a:t>
            </a:r>
            <a:r>
              <a:rPr lang="en-US" sz="1200" b="1">
                <a:sym typeface="Symbol" panose="05050102010706020507" pitchFamily="18" charset="2"/>
              </a:rPr>
              <a:t></a:t>
            </a:r>
            <a:r>
              <a:rPr lang="en-US" b="1" i="0" baseline="0"/>
              <a:t> p(B|X) </a:t>
            </a:r>
            <a:r>
              <a:rPr lang="en-US" sz="1200" b="1">
                <a:sym typeface="Symbol" panose="05050102010706020507" pitchFamily="18" charset="2"/>
              </a:rPr>
              <a:t></a:t>
            </a:r>
            <a:r>
              <a:rPr lang="en-US" b="1" i="0" baseline="0"/>
              <a:t> p(C|X)</a:t>
            </a:r>
            <a:r>
              <a:rPr lang="en-US" i="0" baseline="0"/>
              <a:t> measures X as a probable outcome, used comparatively with the values for other possible outcomes X. </a:t>
            </a:r>
          </a:p>
          <a:p>
            <a:endParaRPr lang="en-US" i="0"/>
          </a:p>
        </p:txBody>
      </p:sp>
      <p:sp>
        <p:nvSpPr>
          <p:cNvPr id="4" name="Slide Number Placeholder 3"/>
          <p:cNvSpPr>
            <a:spLocks noGrp="1"/>
          </p:cNvSpPr>
          <p:nvPr>
            <p:ph type="sldNum" sz="quarter" idx="10"/>
          </p:nvPr>
        </p:nvSpPr>
        <p:spPr/>
        <p:txBody>
          <a:bodyPr/>
          <a:lstStyle/>
          <a:p>
            <a:fld id="{23D5A21C-8EF6-4655-8B0A-9446A657AA69}" type="slidenum">
              <a:rPr lang="en-US" smtClean="0"/>
              <a:t>17</a:t>
            </a:fld>
            <a:endParaRPr lang="en-US"/>
          </a:p>
        </p:txBody>
      </p:sp>
    </p:spTree>
    <p:extLst>
      <p:ext uri="{BB962C8B-B14F-4D97-AF65-F5344CB8AC3E}">
        <p14:creationId xmlns:p14="http://schemas.microsoft.com/office/powerpoint/2010/main" val="1721135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an example from </a:t>
            </a:r>
            <a:r>
              <a:rPr lang="en-US" dirty="0" err="1"/>
              <a:t>Marsland</a:t>
            </a:r>
            <a:r>
              <a:rPr lang="en-US" dirty="0"/>
              <a:t>,</a:t>
            </a:r>
            <a:r>
              <a:rPr lang="en-US" baseline="0" dirty="0"/>
              <a:t> in which we must decide what to do next (</a:t>
            </a:r>
            <a:r>
              <a:rPr lang="en-US" i="1" baseline="0" dirty="0"/>
              <a:t>A—do some alternative </a:t>
            </a:r>
            <a:r>
              <a:rPr lang="en-US" baseline="0" dirty="0"/>
              <a:t>or </a:t>
            </a:r>
            <a:r>
              <a:rPr lang="en-US" i="1" baseline="0" dirty="0"/>
              <a:t>W—work on the task </a:t>
            </a:r>
            <a:r>
              <a:rPr lang="en-US" baseline="0" dirty="0"/>
              <a:t>or </a:t>
            </a:r>
            <a:r>
              <a:rPr lang="en-US" i="1" baseline="0" dirty="0"/>
              <a:t>B—take a break </a:t>
            </a:r>
            <a:r>
              <a:rPr lang="en-US" baseline="0" dirty="0"/>
              <a:t>or </a:t>
            </a:r>
            <a:r>
              <a:rPr lang="en-US" i="1" baseline="0" dirty="0"/>
              <a:t>D—do nothing</a:t>
            </a:r>
            <a:r>
              <a:rPr lang="en-US" baseline="0" dirty="0"/>
              <a:t>) based on three data (</a:t>
            </a:r>
            <a:r>
              <a:rPr lang="en-US" i="1" baseline="0" dirty="0"/>
              <a:t>type of deadline</a:t>
            </a:r>
            <a:r>
              <a:rPr lang="en-US" baseline="0" dirty="0"/>
              <a:t>, </a:t>
            </a:r>
            <a:r>
              <a:rPr lang="en-US" i="1" baseline="0" dirty="0"/>
              <a:t>whether a productive alternative exists</a:t>
            </a:r>
            <a:r>
              <a:rPr lang="en-US" baseline="0" dirty="0"/>
              <a:t>, and </a:t>
            </a:r>
            <a:r>
              <a:rPr lang="en-US" i="1" baseline="0" dirty="0"/>
              <a:t>whether resources for the task are readily available</a:t>
            </a:r>
            <a:r>
              <a:rPr lang="en-US" baseline="0" dirty="0"/>
              <a:t>)</a:t>
            </a:r>
            <a:r>
              <a:rPr lang="en-US" dirty="0"/>
              <a:t>. In short, we need numbers associated with</a:t>
            </a:r>
            <a:r>
              <a:rPr lang="en-US" baseline="0" dirty="0"/>
              <a:t> each of A, W, B, and D.</a:t>
            </a:r>
          </a:p>
          <a:p>
            <a:endParaRPr lang="en-US" baseline="0" dirty="0"/>
          </a:p>
          <a:p>
            <a:r>
              <a:rPr lang="en-US" baseline="0" dirty="0"/>
              <a:t>We can use the table to produce conditional probabilities. For example, p(</a:t>
            </a:r>
            <a:r>
              <a:rPr lang="en-US" baseline="0" dirty="0" err="1"/>
              <a:t>ImminentDeadline|A</a:t>
            </a:r>
            <a:r>
              <a:rPr lang="en-US" baseline="0" dirty="0"/>
              <a:t>) = 2/5 because two of the five </a:t>
            </a:r>
            <a:r>
              <a:rPr lang="en-US" i="1" baseline="0" dirty="0"/>
              <a:t>do alternative </a:t>
            </a:r>
            <a:r>
              <a:rPr lang="en-US" i="0" baseline="0" dirty="0"/>
              <a:t>outcomes</a:t>
            </a:r>
            <a:r>
              <a:rPr lang="en-US" baseline="0" dirty="0"/>
              <a:t> are associated with an imminent deadline.</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18</a:t>
            </a:fld>
            <a:endParaRPr lang="en-US"/>
          </a:p>
        </p:txBody>
      </p:sp>
    </p:spTree>
    <p:extLst>
      <p:ext uri="{BB962C8B-B14F-4D97-AF65-F5344CB8AC3E}">
        <p14:creationId xmlns:p14="http://schemas.microsoft.com/office/powerpoint/2010/main" val="794608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do</a:t>
            </a:r>
            <a:r>
              <a:rPr lang="en-US" baseline="0"/>
              <a:t> this we compute the Bayes quantity for each of </a:t>
            </a:r>
            <a:r>
              <a:rPr lang="en-US" i="1" baseline="0"/>
              <a:t>A</a:t>
            </a:r>
            <a:r>
              <a:rPr lang="en-US" i="0" baseline="0"/>
              <a:t>, </a:t>
            </a:r>
            <a:r>
              <a:rPr lang="en-US" i="1" baseline="0"/>
              <a:t>W</a:t>
            </a:r>
            <a:r>
              <a:rPr lang="en-US" i="0" baseline="0"/>
              <a:t>, </a:t>
            </a:r>
            <a:r>
              <a:rPr lang="en-US" i="1" baseline="0"/>
              <a:t>B</a:t>
            </a:r>
            <a:r>
              <a:rPr lang="en-US" i="0" baseline="0"/>
              <a:t>, and </a:t>
            </a:r>
            <a:r>
              <a:rPr lang="en-US" i="1" baseline="0"/>
              <a:t>D</a:t>
            </a:r>
            <a:r>
              <a:rPr lang="en-US" i="0" baseline="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19</a:t>
            </a:fld>
            <a:endParaRPr lang="en-US"/>
          </a:p>
        </p:txBody>
      </p:sp>
    </p:spTree>
    <p:extLst>
      <p:ext uri="{BB962C8B-B14F-4D97-AF65-F5344CB8AC3E}">
        <p14:creationId xmlns:p14="http://schemas.microsoft.com/office/powerpoint/2010/main" val="659169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four quantities</a:t>
            </a:r>
            <a:r>
              <a:rPr lang="en-US" baseline="0"/>
              <a:t> in symbolic form.</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20</a:t>
            </a:fld>
            <a:endParaRPr lang="en-US"/>
          </a:p>
        </p:txBody>
      </p:sp>
    </p:spTree>
    <p:extLst>
      <p:ext uri="{BB962C8B-B14F-4D97-AF65-F5344CB8AC3E}">
        <p14:creationId xmlns:p14="http://schemas.microsoft.com/office/powerpoint/2010/main" val="276413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a:t>
            </a:r>
            <a:r>
              <a:rPr lang="en-US" baseline="0"/>
              <a:t> probability can be applied to the uncertainty of </a:t>
            </a:r>
            <a:r>
              <a:rPr lang="en-US" i="1" baseline="0"/>
              <a:t>if-then</a:t>
            </a:r>
            <a:r>
              <a:rPr lang="en-US" i="0" baseline="0"/>
              <a:t> rules by turning them from …</a:t>
            </a:r>
          </a:p>
          <a:p>
            <a:r>
              <a:rPr lang="en-US" i="0" baseline="0"/>
              <a:t>	IF </a:t>
            </a:r>
            <a:r>
              <a:rPr lang="en-US" i="1" baseline="0"/>
              <a:t>X</a:t>
            </a:r>
            <a:r>
              <a:rPr lang="en-US" i="0" baseline="0"/>
              <a:t> THEN </a:t>
            </a:r>
            <a:r>
              <a:rPr lang="en-US" i="1" baseline="0"/>
              <a:t>a</a:t>
            </a:r>
          </a:p>
          <a:p>
            <a:r>
              <a:rPr lang="en-US" i="0" baseline="0"/>
              <a:t>into …</a:t>
            </a:r>
          </a:p>
          <a:p>
            <a:r>
              <a:rPr lang="en-US" i="0" baseline="0"/>
              <a:t>	</a:t>
            </a:r>
            <a:r>
              <a:rPr lang="en-US" i="1" baseline="0"/>
              <a:t>p</a:t>
            </a:r>
            <a:r>
              <a:rPr lang="en-US" i="0" baseline="0"/>
              <a:t>(</a:t>
            </a:r>
            <a:r>
              <a:rPr lang="en-US" i="1" baseline="0" err="1"/>
              <a:t>a</a:t>
            </a:r>
            <a:r>
              <a:rPr lang="en-US" i="0" baseline="0" err="1"/>
              <a:t>|</a:t>
            </a:r>
            <a:r>
              <a:rPr lang="en-US" i="1" baseline="0" err="1"/>
              <a:t>X</a:t>
            </a:r>
            <a:r>
              <a:rPr lang="en-US" i="0" baseline="0"/>
              <a:t>), ”p” meaning “probability.”</a:t>
            </a:r>
          </a:p>
          <a:p>
            <a:endParaRPr lang="en-US" i="0" baseline="0"/>
          </a:p>
          <a:p>
            <a:r>
              <a:rPr lang="en-US" i="0" baseline="0"/>
              <a:t>In other words: “if I know </a:t>
            </a:r>
            <a:r>
              <a:rPr lang="en-US" i="1" baseline="0"/>
              <a:t>X</a:t>
            </a:r>
            <a:r>
              <a:rPr lang="en-US" i="0" baseline="0"/>
              <a:t>, how likely is </a:t>
            </a:r>
            <a:r>
              <a:rPr lang="en-US" i="1" baseline="0"/>
              <a:t>a</a:t>
            </a:r>
            <a:r>
              <a:rPr lang="en-US" i="0" baseline="0"/>
              <a:t> to be </a:t>
            </a:r>
            <a:r>
              <a:rPr lang="en-US" i="0" baseline="0" err="1"/>
              <a:t>be</a:t>
            </a:r>
            <a:r>
              <a:rPr lang="en-US" i="0" baseline="0"/>
              <a:t> valid?”</a:t>
            </a:r>
          </a:p>
          <a:p>
            <a:endParaRPr lang="en-US" i="0" baseline="0"/>
          </a:p>
          <a:p>
            <a:r>
              <a:rPr lang="en-US" i="0" baseline="0"/>
              <a:t>So far, this has simply been a question of rephrasing. However, now that we are dealing with probabilities, we can invoke a deep, rich theory which has taken over four hundred years to develop—in particular, </a:t>
            </a:r>
            <a:r>
              <a:rPr lang="en-US" i="1" baseline="0"/>
              <a:t>Bayes’ Law</a:t>
            </a:r>
            <a:r>
              <a:rPr lang="en-US" i="0" baseline="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2</a:t>
            </a:fld>
            <a:endParaRPr lang="en-US"/>
          </a:p>
        </p:txBody>
      </p:sp>
    </p:spTree>
    <p:extLst>
      <p:ext uri="{BB962C8B-B14F-4D97-AF65-F5344CB8AC3E}">
        <p14:creationId xmlns:p14="http://schemas.microsoft.com/office/powerpoint/2010/main" val="406109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t>
            </a:r>
            <a:r>
              <a:rPr lang="en-US" baseline="0" dirty="0"/>
              <a:t>the first of these quantities fully worked out. </a:t>
            </a:r>
          </a:p>
          <a:p>
            <a:endParaRPr lang="en-US" baseline="0" dirty="0"/>
          </a:p>
          <a:p>
            <a:r>
              <a:rPr lang="en-US" baseline="0" dirty="0"/>
              <a:t>p(A) is simply the probability of event </a:t>
            </a:r>
            <a:r>
              <a:rPr lang="en-US" i="1" baseline="0" dirty="0"/>
              <a:t>do alternative</a:t>
            </a:r>
            <a:r>
              <a:rPr lang="en-US" i="0" baseline="0" dirty="0"/>
              <a:t> without qualification. The best we can do is compute it as the fraction of occurrence in the data—5/10.</a:t>
            </a:r>
          </a:p>
          <a:p>
            <a:endParaRPr lang="en-US" i="0" baseline="0" dirty="0"/>
          </a:p>
          <a:p>
            <a:r>
              <a:rPr lang="en-US" i="0" baseline="0" dirty="0"/>
              <a:t>P(ID|A) is the probability of ID occurring given that A has occurred. A actually occurs 5 times in the table (“given A”), and within those 5 occurrences, ID occurs twice. Hence 2/5.</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21</a:t>
            </a:fld>
            <a:endParaRPr lang="en-US"/>
          </a:p>
        </p:txBody>
      </p:sp>
    </p:spTree>
    <p:extLst>
      <p:ext uri="{BB962C8B-B14F-4D97-AF65-F5344CB8AC3E}">
        <p14:creationId xmlns:p14="http://schemas.microsoft.com/office/powerpoint/2010/main" val="308377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perform all of the computations,</a:t>
            </a:r>
            <a:r>
              <a:rPr lang="en-US" baseline="0"/>
              <a:t> and select the highest of the four numbers.</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22</a:t>
            </a:fld>
            <a:endParaRPr lang="en-US"/>
          </a:p>
        </p:txBody>
      </p:sp>
    </p:spTree>
    <p:extLst>
      <p:ext uri="{BB962C8B-B14F-4D97-AF65-F5344CB8AC3E}">
        <p14:creationId xmlns:p14="http://schemas.microsoft.com/office/powerpoint/2010/main" val="2018946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37836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world,</a:t>
            </a:r>
            <a:r>
              <a:rPr lang="en-US" baseline="0" dirty="0"/>
              <a:t> there are relationships among events—graphs, in effect, where arrows between pairs of events represent “influences.”</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25</a:t>
            </a:fld>
            <a:endParaRPr lang="en-US"/>
          </a:p>
        </p:txBody>
      </p:sp>
    </p:spTree>
    <p:extLst>
      <p:ext uri="{BB962C8B-B14F-4D97-AF65-F5344CB8AC3E}">
        <p14:creationId xmlns:p14="http://schemas.microsoft.com/office/powerpoint/2010/main" val="1178975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shown (taken</a:t>
            </a:r>
            <a:r>
              <a:rPr lang="en-US" baseline="0" dirty="0"/>
              <a:t> from Wikipedia):</a:t>
            </a:r>
          </a:p>
          <a:p>
            <a:endParaRPr lang="en-US" baseline="0" dirty="0"/>
          </a:p>
          <a:p>
            <a:r>
              <a:rPr lang="en-US" baseline="0" dirty="0"/>
              <a:t>“GRASS WET” (W) is the event “the grass is detected wet at the given detection points,”</a:t>
            </a:r>
          </a:p>
          <a:p>
            <a:r>
              <a:rPr lang="en-US" baseline="0" dirty="0"/>
              <a:t>“RAIN” (R) is “it is raining,” and</a:t>
            </a:r>
          </a:p>
          <a:p>
            <a:r>
              <a:rPr lang="en-US" baseline="0" dirty="0"/>
              <a:t>“SPRINKLER” (S) is “the sprinkler is on.”</a:t>
            </a:r>
            <a:endParaRPr lang="en-US" dirty="0"/>
          </a:p>
          <a:p>
            <a:endParaRPr lang="en-US" dirty="0"/>
          </a:p>
          <a:p>
            <a:r>
              <a:rPr lang="en-US" dirty="0"/>
              <a:t>In a Bayesian network, each node’s (event’s) probabilities depend on the truth of all nodes that it depends</a:t>
            </a:r>
            <a:r>
              <a:rPr lang="en-US" baseline="0" dirty="0"/>
              <a:t> on. For example, the event “Grass is Wet” depends on the four true/false possibilities for </a:t>
            </a:r>
            <a:r>
              <a:rPr lang="en-US" i="1" baseline="0" dirty="0"/>
              <a:t>Rain</a:t>
            </a:r>
            <a:r>
              <a:rPr lang="en-US" baseline="0" dirty="0"/>
              <a:t> and </a:t>
            </a:r>
            <a:r>
              <a:rPr lang="en-US" i="1" baseline="0" dirty="0"/>
              <a:t>Sprinkler</a:t>
            </a:r>
            <a:r>
              <a:rPr lang="en-US" baseline="0" dirty="0"/>
              <a:t>; and in particular, if the sprinkler is on and it is not raining, then there is a 90% chance that the grass is detected wet.</a:t>
            </a:r>
          </a:p>
          <a:p>
            <a:endParaRPr lang="en-US" baseline="0" dirty="0"/>
          </a:p>
          <a:p>
            <a:r>
              <a:rPr lang="en-US" baseline="0" dirty="0"/>
              <a:t>Here is the machine learning from data: the extensive number of probabilities involved—even for this very simple example—are obtained as fractions from data.</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26</a:t>
            </a:fld>
            <a:endParaRPr lang="en-US"/>
          </a:p>
        </p:txBody>
      </p:sp>
    </p:spTree>
    <p:extLst>
      <p:ext uri="{BB962C8B-B14F-4D97-AF65-F5344CB8AC3E}">
        <p14:creationId xmlns:p14="http://schemas.microsoft.com/office/powerpoint/2010/main" val="3015856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shown (taken</a:t>
            </a:r>
            <a:r>
              <a:rPr lang="en-US" baseline="0" dirty="0"/>
              <a:t> from Wikipedia):</a:t>
            </a:r>
          </a:p>
          <a:p>
            <a:endParaRPr lang="en-US" baseline="0" dirty="0"/>
          </a:p>
          <a:p>
            <a:r>
              <a:rPr lang="en-US" baseline="0" dirty="0"/>
              <a:t>“GRASS WET” (W) is the event “the grass is detected wet at the given detection points,”</a:t>
            </a:r>
          </a:p>
          <a:p>
            <a:r>
              <a:rPr lang="en-US" baseline="0" dirty="0"/>
              <a:t>“RAIN” (R) is “it is raining,” and</a:t>
            </a:r>
          </a:p>
          <a:p>
            <a:r>
              <a:rPr lang="en-US" baseline="0" dirty="0"/>
              <a:t>“SPRINKLER” (S) is “the sprinkler is on.”</a:t>
            </a:r>
            <a:endParaRPr lang="en-US" dirty="0"/>
          </a:p>
          <a:p>
            <a:endParaRPr lang="en-US" dirty="0"/>
          </a:p>
          <a:p>
            <a:r>
              <a:rPr lang="en-US" dirty="0"/>
              <a:t>In a Bayesian network, each node’s (event’s) probabilities depend on the truth of all nodes that it depends</a:t>
            </a:r>
            <a:r>
              <a:rPr lang="en-US" baseline="0" dirty="0"/>
              <a:t> on. For example, the event “Grass is Wet” depends on the four true/false possibilities for </a:t>
            </a:r>
            <a:r>
              <a:rPr lang="en-US" i="1" baseline="0" dirty="0"/>
              <a:t>Rain</a:t>
            </a:r>
            <a:r>
              <a:rPr lang="en-US" baseline="0" dirty="0"/>
              <a:t> and </a:t>
            </a:r>
            <a:r>
              <a:rPr lang="en-US" i="1" baseline="0" dirty="0"/>
              <a:t>Sprinkler</a:t>
            </a:r>
            <a:r>
              <a:rPr lang="en-US" baseline="0" dirty="0"/>
              <a:t>; and in particular, if the sprinkler is on and it is not raining, then there is a 90% chance that the grass is detected wet.</a:t>
            </a:r>
          </a:p>
          <a:p>
            <a:endParaRPr lang="en-US" baseline="0" dirty="0"/>
          </a:p>
          <a:p>
            <a:r>
              <a:rPr lang="en-US" baseline="0" dirty="0"/>
              <a:t>Here is the machine learning from data: the extensive number of probabilities involved—even for this very simple example—are obtained as fractions from data.</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27</a:t>
            </a:fld>
            <a:endParaRPr lang="en-US"/>
          </a:p>
        </p:txBody>
      </p:sp>
    </p:spTree>
    <p:extLst>
      <p:ext uri="{BB962C8B-B14F-4D97-AF65-F5344CB8AC3E}">
        <p14:creationId xmlns:p14="http://schemas.microsoft.com/office/powerpoint/2010/main" val="2801375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 sample question</a:t>
            </a:r>
            <a:r>
              <a:rPr lang="en-US" baseline="0" dirty="0"/>
              <a:t> in the presence of an observation. The given data does not contain the answer to this question directly but we are able to transform it into quantities that we can compute, using Bayes law. We will look at the two parts of the quotient, one at a time.</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28</a:t>
            </a:fld>
            <a:endParaRPr lang="en-US"/>
          </a:p>
        </p:txBody>
      </p:sp>
    </p:spTree>
    <p:extLst>
      <p:ext uri="{BB962C8B-B14F-4D97-AF65-F5344CB8AC3E}">
        <p14:creationId xmlns:p14="http://schemas.microsoft.com/office/powerpoint/2010/main" val="164563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 sample question</a:t>
            </a:r>
            <a:r>
              <a:rPr lang="en-US" baseline="0" dirty="0"/>
              <a:t> in the presence of an observation. The given data does not contain the answer to this question directly but we are able to transform it into quantities that we can compute, using Bayes law. We will look at the two parts of the quotient, one at a time.</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29</a:t>
            </a:fld>
            <a:endParaRPr lang="en-US"/>
          </a:p>
        </p:txBody>
      </p:sp>
    </p:spTree>
    <p:extLst>
      <p:ext uri="{BB962C8B-B14F-4D97-AF65-F5344CB8AC3E}">
        <p14:creationId xmlns:p14="http://schemas.microsoft.com/office/powerpoint/2010/main" val="2651293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Bayes’ rule, we can use joint probability</a:t>
            </a:r>
            <a:r>
              <a:rPr lang="en-US" baseline="0" dirty="0"/>
              <a:t> instead of conditional (go back to the Venn diagram for Bayes). The same kind of expansion applies to the denominator.</a:t>
            </a:r>
          </a:p>
          <a:p>
            <a:endParaRPr lang="en-US" baseline="0" dirty="0"/>
          </a:p>
          <a:p>
            <a:r>
              <a:rPr lang="en-US" baseline="0" dirty="0"/>
              <a:t>We will examine how the Bayesian network supplies an example term.</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30</a:t>
            </a:fld>
            <a:endParaRPr lang="en-US"/>
          </a:p>
        </p:txBody>
      </p:sp>
    </p:spTree>
    <p:extLst>
      <p:ext uri="{BB962C8B-B14F-4D97-AF65-F5344CB8AC3E}">
        <p14:creationId xmlns:p14="http://schemas.microsoft.com/office/powerpoint/2010/main" val="2995699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example term is the probability that the grass is wet and the sprinkler is on and it is raining. In plain language, we know from the arrows that this is 0.99 conditioned on the sprinkler being on (1%) and that it is raining (20%). This term computes to 0.99 </a:t>
            </a:r>
            <a:r>
              <a:rPr lang="en-US" baseline="0" dirty="0">
                <a:sym typeface="Symbol" panose="05050102010706020507" pitchFamily="18" charset="2"/>
              </a:rPr>
              <a:t> 0.01  0.2 = 0.00198. </a:t>
            </a:r>
          </a:p>
          <a:p>
            <a:endParaRPr lang="en-US" baseline="0" dirty="0">
              <a:sym typeface="Symbol" panose="05050102010706020507" pitchFamily="18" charset="2"/>
            </a:endParaRPr>
          </a:p>
        </p:txBody>
      </p:sp>
      <p:sp>
        <p:nvSpPr>
          <p:cNvPr id="4" name="Slide Number Placeholder 3"/>
          <p:cNvSpPr>
            <a:spLocks noGrp="1"/>
          </p:cNvSpPr>
          <p:nvPr>
            <p:ph type="sldNum" sz="quarter" idx="10"/>
          </p:nvPr>
        </p:nvSpPr>
        <p:spPr/>
        <p:txBody>
          <a:bodyPr/>
          <a:lstStyle/>
          <a:p>
            <a:fld id="{23D5A21C-8EF6-4655-8B0A-9446A657AA69}" type="slidenum">
              <a:rPr lang="en-US" smtClean="0"/>
              <a:t>31</a:t>
            </a:fld>
            <a:endParaRPr lang="en-US"/>
          </a:p>
        </p:txBody>
      </p:sp>
    </p:spTree>
    <p:extLst>
      <p:ext uri="{BB962C8B-B14F-4D97-AF65-F5344CB8AC3E}">
        <p14:creationId xmlns:p14="http://schemas.microsoft.com/office/powerpoint/2010/main" val="96083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a:t>
            </a:r>
            <a:r>
              <a:rPr lang="en-US" baseline="0"/>
              <a:t> probability can be applied to the uncertainty of </a:t>
            </a:r>
            <a:r>
              <a:rPr lang="en-US" i="1" baseline="0"/>
              <a:t>if-then</a:t>
            </a:r>
            <a:r>
              <a:rPr lang="en-US" i="0" baseline="0"/>
              <a:t> rules by turning them from …</a:t>
            </a:r>
          </a:p>
          <a:p>
            <a:r>
              <a:rPr lang="en-US" i="0" baseline="0"/>
              <a:t>	IF </a:t>
            </a:r>
            <a:r>
              <a:rPr lang="en-US" i="1" baseline="0"/>
              <a:t>X</a:t>
            </a:r>
            <a:r>
              <a:rPr lang="en-US" i="0" baseline="0"/>
              <a:t> THEN </a:t>
            </a:r>
            <a:r>
              <a:rPr lang="en-US" i="1" baseline="0"/>
              <a:t>a</a:t>
            </a:r>
          </a:p>
          <a:p>
            <a:r>
              <a:rPr lang="en-US" i="0" baseline="0"/>
              <a:t>into …</a:t>
            </a:r>
          </a:p>
          <a:p>
            <a:r>
              <a:rPr lang="en-US" i="0" baseline="0"/>
              <a:t>	</a:t>
            </a:r>
            <a:r>
              <a:rPr lang="en-US" i="1" baseline="0"/>
              <a:t>p</a:t>
            </a:r>
            <a:r>
              <a:rPr lang="en-US" i="0" baseline="0"/>
              <a:t>(</a:t>
            </a:r>
            <a:r>
              <a:rPr lang="en-US" i="1" baseline="0" err="1"/>
              <a:t>a</a:t>
            </a:r>
            <a:r>
              <a:rPr lang="en-US" i="0" baseline="0" err="1"/>
              <a:t>|</a:t>
            </a:r>
            <a:r>
              <a:rPr lang="en-US" i="1" baseline="0" err="1"/>
              <a:t>X</a:t>
            </a:r>
            <a:r>
              <a:rPr lang="en-US" i="0" baseline="0"/>
              <a:t>), ”p” meaning “probability.”</a:t>
            </a:r>
          </a:p>
          <a:p>
            <a:endParaRPr lang="en-US" i="0" baseline="0"/>
          </a:p>
          <a:p>
            <a:r>
              <a:rPr lang="en-US" i="0" baseline="0"/>
              <a:t>In other words: “if I know </a:t>
            </a:r>
            <a:r>
              <a:rPr lang="en-US" i="1" baseline="0"/>
              <a:t>X</a:t>
            </a:r>
            <a:r>
              <a:rPr lang="en-US" i="0" baseline="0"/>
              <a:t>, how likely is </a:t>
            </a:r>
            <a:r>
              <a:rPr lang="en-US" i="1" baseline="0"/>
              <a:t>a</a:t>
            </a:r>
            <a:r>
              <a:rPr lang="en-US" i="0" baseline="0"/>
              <a:t> to be </a:t>
            </a:r>
            <a:r>
              <a:rPr lang="en-US" i="0" baseline="0" err="1"/>
              <a:t>be</a:t>
            </a:r>
            <a:r>
              <a:rPr lang="en-US" i="0" baseline="0"/>
              <a:t> valid?”</a:t>
            </a:r>
          </a:p>
          <a:p>
            <a:endParaRPr lang="en-US" i="0" baseline="0"/>
          </a:p>
          <a:p>
            <a:r>
              <a:rPr lang="en-US" i="0" baseline="0"/>
              <a:t>So far, this has simply been a question of rephrasing. However, now that we are dealing with probabilities, we can invoke a deep, rich theory which has taken over four hundred years to develop—in particular, </a:t>
            </a:r>
            <a:r>
              <a:rPr lang="en-US" i="1" baseline="0"/>
              <a:t>Bayes’ Law</a:t>
            </a:r>
            <a:r>
              <a:rPr lang="en-US" i="0" baseline="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3</a:t>
            </a:fld>
            <a:endParaRPr lang="en-US"/>
          </a:p>
        </p:txBody>
      </p:sp>
    </p:spTree>
    <p:extLst>
      <p:ext uri="{BB962C8B-B14F-4D97-AF65-F5344CB8AC3E}">
        <p14:creationId xmlns:p14="http://schemas.microsoft.com/office/powerpoint/2010/main" val="87434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example term is the probability that the grass is wet and the sprinkler is on and it is raining. In plain language, we know from the arrows that this is 0.99 conditioned on the sprinkler being on (1%) and that it is raining (20%). This term computes to 0.99 </a:t>
            </a:r>
            <a:r>
              <a:rPr lang="en-US" baseline="0" dirty="0">
                <a:sym typeface="Symbol" panose="05050102010706020507" pitchFamily="18" charset="2"/>
              </a:rPr>
              <a:t> 0.01  0.2 = 0.00198. </a:t>
            </a:r>
          </a:p>
          <a:p>
            <a:endParaRPr lang="en-US" baseline="0" dirty="0">
              <a:sym typeface="Symbol" panose="05050102010706020507" pitchFamily="18" charset="2"/>
            </a:endParaRPr>
          </a:p>
        </p:txBody>
      </p:sp>
      <p:sp>
        <p:nvSpPr>
          <p:cNvPr id="4" name="Slide Number Placeholder 3"/>
          <p:cNvSpPr>
            <a:spLocks noGrp="1"/>
          </p:cNvSpPr>
          <p:nvPr>
            <p:ph type="sldNum" sz="quarter" idx="10"/>
          </p:nvPr>
        </p:nvSpPr>
        <p:spPr/>
        <p:txBody>
          <a:bodyPr/>
          <a:lstStyle/>
          <a:p>
            <a:fld id="{23D5A21C-8EF6-4655-8B0A-9446A657AA69}" type="slidenum">
              <a:rPr lang="en-US" smtClean="0"/>
              <a:t>32</a:t>
            </a:fld>
            <a:endParaRPr lang="en-US"/>
          </a:p>
        </p:txBody>
      </p:sp>
    </p:spTree>
    <p:extLst>
      <p:ext uri="{BB962C8B-B14F-4D97-AF65-F5344CB8AC3E}">
        <p14:creationId xmlns:p14="http://schemas.microsoft.com/office/powerpoint/2010/main" val="875796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Bayes’ rule, we can use joint probability</a:t>
            </a:r>
            <a:r>
              <a:rPr lang="en-US" baseline="0" dirty="0"/>
              <a:t> instead of conditional (go back to the Venn diagram for Bayes). The same kind of expansion applies to the denominator.</a:t>
            </a:r>
          </a:p>
          <a:p>
            <a:endParaRPr lang="en-US" baseline="0" dirty="0"/>
          </a:p>
          <a:p>
            <a:r>
              <a:rPr lang="en-US" baseline="0" dirty="0"/>
              <a:t>We will examine how the Bayesian network supplies an example term.</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33</a:t>
            </a:fld>
            <a:endParaRPr lang="en-US"/>
          </a:p>
        </p:txBody>
      </p:sp>
    </p:spTree>
    <p:extLst>
      <p:ext uri="{BB962C8B-B14F-4D97-AF65-F5344CB8AC3E}">
        <p14:creationId xmlns:p14="http://schemas.microsoft.com/office/powerpoint/2010/main" val="199283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Machine learning is a relatively new subject that involves uncertainty</a:t>
            </a:r>
            <a:r>
              <a:rPr lang="en-US" baseline="0"/>
              <a:t> </a:t>
            </a:r>
            <a:r>
              <a:rPr lang="en-US"/>
              <a:t>but</a:t>
            </a:r>
            <a:r>
              <a:rPr lang="en-US" baseline="0"/>
              <a:t> it canutilize an old subject that involves the same thing: probability. The example in the figure illustrates the uncertainty involved in deciding whether the element is an “a” or a “b.”</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4</a:t>
            </a:fld>
            <a:endParaRPr lang="en-US"/>
          </a:p>
        </p:txBody>
      </p:sp>
    </p:spTree>
    <p:extLst>
      <p:ext uri="{BB962C8B-B14F-4D97-AF65-F5344CB8AC3E}">
        <p14:creationId xmlns:p14="http://schemas.microsoft.com/office/powerpoint/2010/main" val="28185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Conditional </a:t>
            </a:r>
            <a:r>
              <a:rPr lang="en-US" i="0"/>
              <a:t>probability</a:t>
            </a:r>
            <a:r>
              <a:rPr lang="en-US" i="0" baseline="0"/>
              <a:t> concerns the probability of an event when a pertinent fact is known. For example, the probability of selecting a red ball from a bag containing 5 red and 5 blue balls is 50% but the probability of the same event </a:t>
            </a:r>
            <a:r>
              <a:rPr lang="en-US" i="1" baseline="0"/>
              <a:t>given that a blue ball has been removed</a:t>
            </a:r>
            <a:r>
              <a:rPr lang="en-US" i="0" baseline="0"/>
              <a:t> is different. </a:t>
            </a:r>
          </a:p>
          <a:p>
            <a:endParaRPr lang="en-US" i="0" baseline="0"/>
          </a:p>
          <a:p>
            <a:r>
              <a:rPr lang="en-US" i="0"/>
              <a:t>One</a:t>
            </a:r>
            <a:r>
              <a:rPr lang="en-US"/>
              <a:t> can rephrase the question </a:t>
            </a:r>
          </a:p>
          <a:p>
            <a:r>
              <a:rPr lang="en-US" i="1"/>
              <a:t>	what letter is observation</a:t>
            </a:r>
            <a:r>
              <a:rPr lang="en-US" i="1" baseline="0"/>
              <a:t> 1?</a:t>
            </a:r>
            <a:r>
              <a:rPr lang="en-US" i="0" baseline="0"/>
              <a:t> </a:t>
            </a:r>
          </a:p>
          <a:p>
            <a:r>
              <a:rPr lang="en-US" i="0" baseline="0"/>
              <a:t>in the figure conditionally as </a:t>
            </a:r>
          </a:p>
          <a:p>
            <a:r>
              <a:rPr lang="en-US" i="0" baseline="0"/>
              <a:t>	</a:t>
            </a:r>
            <a:r>
              <a:rPr lang="en-US" i="1"/>
              <a:t>what is the probability that the letter</a:t>
            </a:r>
            <a:r>
              <a:rPr lang="en-US" i="1" baseline="0"/>
              <a:t> is ‘a’, given that 1 has been observed</a:t>
            </a:r>
            <a:r>
              <a:rPr lang="en-US" i="0" baseline="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5</a:t>
            </a:fld>
            <a:endParaRPr lang="en-US"/>
          </a:p>
        </p:txBody>
      </p:sp>
    </p:spTree>
    <p:extLst>
      <p:ext uri="{BB962C8B-B14F-4D97-AF65-F5344CB8AC3E}">
        <p14:creationId xmlns:p14="http://schemas.microsoft.com/office/powerpoint/2010/main" val="119101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Conditional </a:t>
            </a:r>
            <a:r>
              <a:rPr lang="en-US" i="0"/>
              <a:t>probability</a:t>
            </a:r>
            <a:r>
              <a:rPr lang="en-US" i="0" baseline="0"/>
              <a:t> concerns the probability of an event when a pertinent fact is known. For example, the probability of selecting a red ball from a bag containing 5 red and 5 blue balls is 50% but the probability of the same event </a:t>
            </a:r>
            <a:r>
              <a:rPr lang="en-US" i="1" baseline="0"/>
              <a:t>given that a blue ball has been removed</a:t>
            </a:r>
            <a:r>
              <a:rPr lang="en-US" i="0" baseline="0"/>
              <a:t> is different. </a:t>
            </a:r>
          </a:p>
          <a:p>
            <a:endParaRPr lang="en-US" i="0" baseline="0"/>
          </a:p>
          <a:p>
            <a:r>
              <a:rPr lang="en-US" i="0"/>
              <a:t>One</a:t>
            </a:r>
            <a:r>
              <a:rPr lang="en-US"/>
              <a:t> can rephrase the question </a:t>
            </a:r>
          </a:p>
          <a:p>
            <a:r>
              <a:rPr lang="en-US" i="1"/>
              <a:t>	what letter is observation</a:t>
            </a:r>
            <a:r>
              <a:rPr lang="en-US" i="1" baseline="0"/>
              <a:t> 1?</a:t>
            </a:r>
            <a:r>
              <a:rPr lang="en-US" i="0" baseline="0"/>
              <a:t> </a:t>
            </a:r>
          </a:p>
          <a:p>
            <a:r>
              <a:rPr lang="en-US" i="0" baseline="0"/>
              <a:t>in the figure conditionally as </a:t>
            </a:r>
          </a:p>
          <a:p>
            <a:r>
              <a:rPr lang="en-US" i="0" baseline="0"/>
              <a:t>	</a:t>
            </a:r>
            <a:r>
              <a:rPr lang="en-US" i="1"/>
              <a:t>what is the probability that the letter</a:t>
            </a:r>
            <a:r>
              <a:rPr lang="en-US" i="1" baseline="0"/>
              <a:t> is ‘a’, given that 1 has been observed</a:t>
            </a:r>
            <a:r>
              <a:rPr lang="en-US" i="0" baseline="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6</a:t>
            </a:fld>
            <a:endParaRPr lang="en-US"/>
          </a:p>
        </p:txBody>
      </p:sp>
    </p:spTree>
    <p:extLst>
      <p:ext uri="{BB962C8B-B14F-4D97-AF65-F5344CB8AC3E}">
        <p14:creationId xmlns:p14="http://schemas.microsoft.com/office/powerpoint/2010/main" val="3136686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a:t>
            </a:r>
            <a:r>
              <a:rPr lang="en-US" baseline="0"/>
              <a:t> probability can be applied to the uncertainty of </a:t>
            </a:r>
            <a:r>
              <a:rPr lang="en-US" i="1" baseline="0"/>
              <a:t>if-then</a:t>
            </a:r>
            <a:r>
              <a:rPr lang="en-US" i="0" baseline="0"/>
              <a:t> rules by turning them from …</a:t>
            </a:r>
          </a:p>
          <a:p>
            <a:r>
              <a:rPr lang="en-US" i="0" baseline="0"/>
              <a:t>	IF </a:t>
            </a:r>
            <a:r>
              <a:rPr lang="en-US" i="1" baseline="0"/>
              <a:t>X</a:t>
            </a:r>
            <a:r>
              <a:rPr lang="en-US" i="0" baseline="0"/>
              <a:t> THEN </a:t>
            </a:r>
            <a:r>
              <a:rPr lang="en-US" i="1" baseline="0"/>
              <a:t>a</a:t>
            </a:r>
          </a:p>
          <a:p>
            <a:r>
              <a:rPr lang="en-US" i="0" baseline="0"/>
              <a:t>into …</a:t>
            </a:r>
          </a:p>
          <a:p>
            <a:r>
              <a:rPr lang="en-US" i="0" baseline="0"/>
              <a:t>	</a:t>
            </a:r>
            <a:r>
              <a:rPr lang="en-US" i="1" baseline="0"/>
              <a:t>p</a:t>
            </a:r>
            <a:r>
              <a:rPr lang="en-US" i="0" baseline="0"/>
              <a:t>(</a:t>
            </a:r>
            <a:r>
              <a:rPr lang="en-US" i="1" baseline="0" err="1"/>
              <a:t>a</a:t>
            </a:r>
            <a:r>
              <a:rPr lang="en-US" i="0" baseline="0" err="1"/>
              <a:t>|</a:t>
            </a:r>
            <a:r>
              <a:rPr lang="en-US" i="1" baseline="0" err="1"/>
              <a:t>X</a:t>
            </a:r>
            <a:r>
              <a:rPr lang="en-US" i="0" baseline="0"/>
              <a:t>), ”p” meaning “probability.”</a:t>
            </a:r>
          </a:p>
          <a:p>
            <a:endParaRPr lang="en-US" i="0" baseline="0"/>
          </a:p>
          <a:p>
            <a:r>
              <a:rPr lang="en-US" i="0" baseline="0"/>
              <a:t>In other words: “if I know </a:t>
            </a:r>
            <a:r>
              <a:rPr lang="en-US" i="1" baseline="0"/>
              <a:t>X</a:t>
            </a:r>
            <a:r>
              <a:rPr lang="en-US" i="0" baseline="0"/>
              <a:t>, how likely is </a:t>
            </a:r>
            <a:r>
              <a:rPr lang="en-US" i="1" baseline="0"/>
              <a:t>a</a:t>
            </a:r>
            <a:r>
              <a:rPr lang="en-US" i="0" baseline="0"/>
              <a:t> to be </a:t>
            </a:r>
            <a:r>
              <a:rPr lang="en-US" i="0" baseline="0" err="1"/>
              <a:t>be</a:t>
            </a:r>
            <a:r>
              <a:rPr lang="en-US" i="0" baseline="0"/>
              <a:t> valid?”</a:t>
            </a:r>
          </a:p>
          <a:p>
            <a:endParaRPr lang="en-US" i="0" baseline="0"/>
          </a:p>
          <a:p>
            <a:r>
              <a:rPr lang="en-US" i="0" baseline="0"/>
              <a:t>So far, this has simply been a question of rephrasing. However, now that we are dealing with probabilities, we can invoke a deep, rich theory which has taken over four hundred years to develop—in particular, </a:t>
            </a:r>
            <a:r>
              <a:rPr lang="en-US" i="1" baseline="0"/>
              <a:t>Bayes’ Law</a:t>
            </a:r>
            <a:r>
              <a:rPr lang="en-US" i="0" baseline="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7</a:t>
            </a:fld>
            <a:endParaRPr lang="en-US"/>
          </a:p>
        </p:txBody>
      </p:sp>
    </p:spTree>
    <p:extLst>
      <p:ext uri="{BB962C8B-B14F-4D97-AF65-F5344CB8AC3E}">
        <p14:creationId xmlns:p14="http://schemas.microsoft.com/office/powerpoint/2010/main" val="1929324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Bayes’ law expresses p(A|B) in terms of p(B|A) in case </a:t>
            </a:r>
            <a:r>
              <a:rPr lang="en-US" baseline="0"/>
              <a:t>the latter is easier to compute.  For example, suppose that we want to know the degree of certainty of the following :</a:t>
            </a:r>
          </a:p>
          <a:p>
            <a:endParaRPr lang="en-US" baseline="0"/>
          </a:p>
          <a:p>
            <a:r>
              <a:rPr lang="en-US" baseline="0"/>
              <a:t>	IF a person is not motivated to exercise THEN they are a smoker.</a:t>
            </a:r>
          </a:p>
          <a:p>
            <a:endParaRPr lang="en-US" baseline="0"/>
          </a:p>
          <a:p>
            <a:r>
              <a:rPr lang="en-US" baseline="0"/>
              <a:t>To compute this directly, we would have to contact a large group of people who are not motivated to exercise, and count how many of them are smokers. It might be difficult to gather this group in the first place, and when we do, we may find that not every smoker admits to it.</a:t>
            </a:r>
          </a:p>
          <a:p>
            <a:endParaRPr lang="en-US" baseline="0"/>
          </a:p>
          <a:p>
            <a:r>
              <a:rPr lang="en-US" baseline="0"/>
              <a:t>On the other hand, it might be easier to obtain a list of confirmed smokers and ask each of them about motivation.</a:t>
            </a:r>
          </a:p>
          <a:p>
            <a:endParaRPr lang="en-US" baseline="0"/>
          </a:p>
          <a:p>
            <a:r>
              <a:rPr lang="en-US" baseline="0"/>
              <a:t>Bayes’ Law allows us to make progress in this way.</a:t>
            </a:r>
          </a:p>
          <a:p>
            <a:endParaRPr lang="en-US" baseline="0"/>
          </a:p>
          <a:p>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8</a:t>
            </a:fld>
            <a:endParaRPr lang="en-US"/>
          </a:p>
        </p:txBody>
      </p:sp>
    </p:spTree>
    <p:extLst>
      <p:ext uri="{BB962C8B-B14F-4D97-AF65-F5344CB8AC3E}">
        <p14:creationId xmlns:p14="http://schemas.microsoft.com/office/powerpoint/2010/main" val="294118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understand why Bayes’ Law is true,</a:t>
            </a:r>
            <a:r>
              <a:rPr lang="en-US" baseline="0"/>
              <a:t> imagine the occurrences satisfying condition </a:t>
            </a:r>
            <a:r>
              <a:rPr lang="en-US" i="1" baseline="0"/>
              <a:t>a</a:t>
            </a:r>
            <a:r>
              <a:rPr lang="en-US" i="0" baseline="0"/>
              <a:t> and those satisfying </a:t>
            </a:r>
            <a:r>
              <a:rPr lang="en-US" i="1" baseline="0"/>
              <a:t>X</a:t>
            </a:r>
            <a:r>
              <a:rPr lang="en-US" baseline="0"/>
              <a:t>, as in the figure</a:t>
            </a:r>
            <a:r>
              <a:rPr lang="en-US" i="0" baseline="0"/>
              <a:t>. </a:t>
            </a:r>
            <a:r>
              <a:rPr lang="en-US" i="1" baseline="0"/>
              <a:t>U</a:t>
            </a:r>
            <a:r>
              <a:rPr lang="en-US" i="0" baseline="0"/>
              <a:t> here denotes the set of all relevant entities (the universal” set).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9</a:t>
            </a:fld>
            <a:endParaRPr lang="en-US"/>
          </a:p>
        </p:txBody>
      </p:sp>
    </p:spTree>
    <p:extLst>
      <p:ext uri="{BB962C8B-B14F-4D97-AF65-F5344CB8AC3E}">
        <p14:creationId xmlns:p14="http://schemas.microsoft.com/office/powerpoint/2010/main" val="287782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7EC230-EAAD-430E-8F49-D48E8F6BD73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72813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EC230-EAAD-430E-8F49-D48E8F6BD73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88827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EC230-EAAD-430E-8F49-D48E8F6BD73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177771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EC230-EAAD-430E-8F49-D48E8F6BD73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163434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EC230-EAAD-430E-8F49-D48E8F6BD73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72399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7EC230-EAAD-430E-8F49-D48E8F6BD73E}"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7227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7EC230-EAAD-430E-8F49-D48E8F6BD73E}"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230483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u="sng">
                <a:solidFill>
                  <a:schemeClr val="tx2"/>
                </a:solidFill>
                <a:latin typeface="Arial Narrow" panose="020B060602020203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Narrow" panose="020B0606020202030204" pitchFamily="34" charset="0"/>
              </a:defRPr>
            </a:lvl1pPr>
          </a:lstStyle>
          <a:p>
            <a:fld id="{997EC230-EAAD-430E-8F49-D48E8F6BD73E}" type="datetimeFigureOut">
              <a:rPr lang="en-US" smtClean="0"/>
              <a:pPr/>
              <a:t>6/15/2021</a:t>
            </a:fld>
            <a:endParaRPr lang="en-US"/>
          </a:p>
        </p:txBody>
      </p:sp>
      <p:sp>
        <p:nvSpPr>
          <p:cNvPr id="4" name="Footer Placeholder 3"/>
          <p:cNvSpPr>
            <a:spLocks noGrp="1"/>
          </p:cNvSpPr>
          <p:nvPr>
            <p:ph type="ftr" sz="quarter" idx="11"/>
          </p:nvPr>
        </p:nvSpPr>
        <p:spPr/>
        <p:txBody>
          <a:bodyPr/>
          <a:lstStyle>
            <a:lvl1pPr>
              <a:defRPr>
                <a:latin typeface="Arial Narrow" panose="020B060602020203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a:latin typeface="Arial Narrow" panose="020B0606020202030204" pitchFamily="34" charset="0"/>
              </a:defRPr>
            </a:lvl1pPr>
          </a:lstStyle>
          <a:p>
            <a:fld id="{049E6BE8-4626-48B8-B9A4-2FEED42CF4F7}" type="slidenum">
              <a:rPr lang="en-US" smtClean="0"/>
              <a:pPr/>
              <a:t>‹#›</a:t>
            </a:fld>
            <a:endParaRPr lang="en-US"/>
          </a:p>
        </p:txBody>
      </p:sp>
    </p:spTree>
    <p:extLst>
      <p:ext uri="{BB962C8B-B14F-4D97-AF65-F5344CB8AC3E}">
        <p14:creationId xmlns:p14="http://schemas.microsoft.com/office/powerpoint/2010/main" val="393398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EC230-EAAD-430E-8F49-D48E8F6BD73E}"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14695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EC230-EAAD-430E-8F49-D48E8F6BD73E}"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35924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EC230-EAAD-430E-8F49-D48E8F6BD73E}"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419231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C230-EAAD-430E-8F49-D48E8F6BD73E}" type="datetimeFigureOut">
              <a:rPr lang="en-US" smtClean="0"/>
              <a:t>6/15/2021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E6BE8-4626-48B8-B9A4-2FEED42CF4F7}" type="slidenum">
              <a:rPr lang="en-US" smtClean="0"/>
              <a:t>‹#›</a:t>
            </a:fld>
            <a:endParaRPr lang="en-US"/>
          </a:p>
        </p:txBody>
      </p:sp>
    </p:spTree>
    <p:extLst>
      <p:ext uri="{BB962C8B-B14F-4D97-AF65-F5344CB8AC3E}">
        <p14:creationId xmlns:p14="http://schemas.microsoft.com/office/powerpoint/2010/main" val="140224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a:t>Uncertainty </a:t>
            </a:r>
            <a:r>
              <a:rPr lang="en-US">
                <a:latin typeface="Arial Narrow" panose="020B0606020202030204" pitchFamily="34" charset="0"/>
              </a:rPr>
              <a:t>and Bayesian Networks</a:t>
            </a: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1</a:t>
            </a:fld>
            <a:endParaRPr lang="en-US">
              <a:latin typeface="Arial Narrow" panose="020B0606020202030204" pitchFamily="34" charset="0"/>
            </a:endParaRPr>
          </a:p>
        </p:txBody>
      </p:sp>
      <p:sp>
        <p:nvSpPr>
          <p:cNvPr id="7" name="Rectangle 4"/>
          <p:cNvSpPr txBox="1">
            <a:spLocks noChangeArrowheads="1"/>
          </p:cNvSpPr>
          <p:nvPr/>
        </p:nvSpPr>
        <p:spPr bwMode="auto">
          <a:xfrm>
            <a:off x="2578100" y="1981200"/>
            <a:ext cx="4064000" cy="16764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Bayes’ Rule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Bayesian Networks</a:t>
            </a:r>
          </a:p>
        </p:txBody>
      </p:sp>
      <p:sp>
        <p:nvSpPr>
          <p:cNvPr id="8" name="AutoShape 5"/>
          <p:cNvSpPr>
            <a:spLocks noChangeArrowheads="1"/>
          </p:cNvSpPr>
          <p:nvPr/>
        </p:nvSpPr>
        <p:spPr bwMode="auto">
          <a:xfrm>
            <a:off x="1752600" y="2286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333762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a:t>Bayes’ Rule: Intuitive Derivation</a:t>
            </a:r>
          </a:p>
        </p:txBody>
      </p:sp>
      <p:sp>
        <p:nvSpPr>
          <p:cNvPr id="49" name="TextBox 48"/>
          <p:cNvSpPr txBox="1"/>
          <p:nvPr/>
        </p:nvSpPr>
        <p:spPr>
          <a:xfrm>
            <a:off x="76200" y="1325562"/>
            <a:ext cx="8763000" cy="1077218"/>
          </a:xfrm>
          <a:prstGeom prst="rect">
            <a:avLst/>
          </a:prstGeom>
          <a:noFill/>
        </p:spPr>
        <p:txBody>
          <a:bodyPr wrap="square" rtlCol="0">
            <a:spAutoFit/>
          </a:bodyPr>
          <a:lstStyle/>
          <a:p>
            <a:r>
              <a:rPr lang="en-US" sz="3200"/>
              <a:t>Want p(</a:t>
            </a:r>
            <a:r>
              <a:rPr lang="en-US" sz="3200" err="1"/>
              <a:t>a|X</a:t>
            </a:r>
            <a:r>
              <a:rPr lang="en-US" sz="3200"/>
              <a:t>) … = |</a:t>
            </a:r>
            <a:r>
              <a:rPr lang="en-US" sz="3200" err="1"/>
              <a:t>a∩X</a:t>
            </a:r>
            <a:r>
              <a:rPr lang="en-US" sz="3200"/>
              <a:t>| / |X|</a:t>
            </a:r>
          </a:p>
          <a:p>
            <a:r>
              <a:rPr lang="en-US" sz="3200"/>
              <a:t>                            = …</a:t>
            </a:r>
          </a:p>
        </p:txBody>
      </p:sp>
      <p:cxnSp>
        <p:nvCxnSpPr>
          <p:cNvPr id="7" name="Curved Connector 6"/>
          <p:cNvCxnSpPr/>
          <p:nvPr/>
        </p:nvCxnSpPr>
        <p:spPr>
          <a:xfrm rot="16200000" flipH="1">
            <a:off x="2247900" y="3314700"/>
            <a:ext cx="3276600" cy="457200"/>
          </a:xfrm>
          <a:prstGeom prst="curvedConnector3">
            <a:avLst/>
          </a:prstGeom>
          <a:ln w="3492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6200000" flipH="1">
            <a:off x="4076700" y="2628900"/>
            <a:ext cx="2590800" cy="1447800"/>
          </a:xfrm>
          <a:prstGeom prst="curvedConnector3">
            <a:avLst/>
          </a:prstGeom>
          <a:ln w="3492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29000" y="4648200"/>
            <a:ext cx="4343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X</a:t>
            </a:r>
          </a:p>
        </p:txBody>
      </p:sp>
      <p:sp>
        <p:nvSpPr>
          <p:cNvPr id="11" name="Oval 10"/>
          <p:cNvSpPr/>
          <p:nvPr/>
        </p:nvSpPr>
        <p:spPr>
          <a:xfrm>
            <a:off x="1676400" y="3733800"/>
            <a:ext cx="2971800" cy="1981200"/>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a</a:t>
            </a:r>
          </a:p>
        </p:txBody>
      </p:sp>
      <p:sp>
        <p:nvSpPr>
          <p:cNvPr id="12" name="Rounded Rectangle 11"/>
          <p:cNvSpPr/>
          <p:nvPr/>
        </p:nvSpPr>
        <p:spPr>
          <a:xfrm>
            <a:off x="1447800" y="3657600"/>
            <a:ext cx="6553200"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a:solidFill>
                  <a:schemeClr val="tx1"/>
                </a:solidFill>
              </a:rPr>
              <a:t>U</a:t>
            </a:r>
          </a:p>
        </p:txBody>
      </p:sp>
    </p:spTree>
    <p:extLst>
      <p:ext uri="{BB962C8B-B14F-4D97-AF65-F5344CB8AC3E}">
        <p14:creationId xmlns:p14="http://schemas.microsoft.com/office/powerpoint/2010/main" val="172720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a:t>Bayes’ Rule: Intuitive Derivation</a:t>
            </a:r>
          </a:p>
        </p:txBody>
      </p:sp>
      <p:sp>
        <p:nvSpPr>
          <p:cNvPr id="49" name="TextBox 48"/>
          <p:cNvSpPr txBox="1"/>
          <p:nvPr/>
        </p:nvSpPr>
        <p:spPr>
          <a:xfrm>
            <a:off x="76200" y="1325562"/>
            <a:ext cx="8763000" cy="2062103"/>
          </a:xfrm>
          <a:prstGeom prst="rect">
            <a:avLst/>
          </a:prstGeom>
          <a:noFill/>
        </p:spPr>
        <p:txBody>
          <a:bodyPr wrap="square" rtlCol="0">
            <a:spAutoFit/>
          </a:bodyPr>
          <a:lstStyle/>
          <a:p>
            <a:r>
              <a:rPr lang="en-US" sz="3200" dirty="0"/>
              <a:t>Want </a:t>
            </a:r>
            <a:r>
              <a:rPr lang="en-US" sz="3200" b="1" dirty="0"/>
              <a:t>p(</a:t>
            </a:r>
            <a:r>
              <a:rPr lang="en-US" sz="3200" b="1" dirty="0" err="1"/>
              <a:t>a|X</a:t>
            </a:r>
            <a:r>
              <a:rPr lang="en-US" sz="3200" b="1" dirty="0"/>
              <a:t>)</a:t>
            </a:r>
            <a:r>
              <a:rPr lang="en-US" sz="3200" dirty="0"/>
              <a:t> … =                     |</a:t>
            </a:r>
            <a:r>
              <a:rPr lang="en-US" sz="3200" dirty="0" err="1"/>
              <a:t>a∩X</a:t>
            </a:r>
            <a:r>
              <a:rPr lang="en-US" sz="3200" dirty="0"/>
              <a:t>|           / |X|</a:t>
            </a:r>
          </a:p>
          <a:p>
            <a:r>
              <a:rPr lang="en-US" sz="3200" dirty="0"/>
              <a:t>                            = (|a|         * |</a:t>
            </a:r>
            <a:r>
              <a:rPr lang="en-US" sz="3200" dirty="0" err="1"/>
              <a:t>a∩X</a:t>
            </a:r>
            <a:r>
              <a:rPr lang="en-US" sz="3200" dirty="0"/>
              <a:t>|/|a|)  / |X|</a:t>
            </a:r>
          </a:p>
          <a:p>
            <a:r>
              <a:rPr lang="en-US" sz="3200" dirty="0"/>
              <a:t>                            = (|a|/|U| * |</a:t>
            </a:r>
            <a:r>
              <a:rPr lang="en-US" sz="3200" dirty="0" err="1"/>
              <a:t>a∩X</a:t>
            </a:r>
            <a:r>
              <a:rPr lang="en-US" sz="3200" dirty="0"/>
              <a:t>|/|a|)  / |X|/|U|</a:t>
            </a:r>
          </a:p>
          <a:p>
            <a:r>
              <a:rPr lang="en-US" sz="3200" dirty="0"/>
              <a:t>                            =      </a:t>
            </a:r>
            <a:r>
              <a:rPr lang="en-US" sz="3200" b="1" dirty="0"/>
              <a:t>p(a)     *     p(</a:t>
            </a:r>
            <a:r>
              <a:rPr lang="en-US" sz="3200" b="1" dirty="0" err="1"/>
              <a:t>X|a</a:t>
            </a:r>
            <a:r>
              <a:rPr lang="en-US" sz="3200" b="1" dirty="0"/>
              <a:t>)       /     p(X)</a:t>
            </a:r>
          </a:p>
        </p:txBody>
      </p:sp>
      <p:sp>
        <p:nvSpPr>
          <p:cNvPr id="2" name="Oval 1"/>
          <p:cNvSpPr/>
          <p:nvPr/>
        </p:nvSpPr>
        <p:spPr>
          <a:xfrm>
            <a:off x="3429000" y="4648200"/>
            <a:ext cx="4343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X</a:t>
            </a:r>
          </a:p>
        </p:txBody>
      </p:sp>
      <p:sp>
        <p:nvSpPr>
          <p:cNvPr id="5" name="Oval 4"/>
          <p:cNvSpPr/>
          <p:nvPr/>
        </p:nvSpPr>
        <p:spPr>
          <a:xfrm>
            <a:off x="1676400" y="3733800"/>
            <a:ext cx="2971800" cy="1981200"/>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a</a:t>
            </a:r>
          </a:p>
        </p:txBody>
      </p:sp>
      <p:sp>
        <p:nvSpPr>
          <p:cNvPr id="6" name="Rounded Rectangle 5"/>
          <p:cNvSpPr/>
          <p:nvPr/>
        </p:nvSpPr>
        <p:spPr>
          <a:xfrm>
            <a:off x="1447800" y="3657600"/>
            <a:ext cx="6553200"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a:solidFill>
                  <a:schemeClr val="tx1"/>
                </a:solidFill>
              </a:rPr>
              <a:t>U</a:t>
            </a:r>
          </a:p>
        </p:txBody>
      </p:sp>
    </p:spTree>
    <p:extLst>
      <p:ext uri="{BB962C8B-B14F-4D97-AF65-F5344CB8AC3E}">
        <p14:creationId xmlns:p14="http://schemas.microsoft.com/office/powerpoint/2010/main" val="373069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a:t>Bayes’ Rule </a:t>
            </a:r>
          </a:p>
        </p:txBody>
      </p:sp>
      <p:sp>
        <p:nvSpPr>
          <p:cNvPr id="49" name="TextBox 48"/>
          <p:cNvSpPr txBox="1"/>
          <p:nvPr/>
        </p:nvSpPr>
        <p:spPr>
          <a:xfrm>
            <a:off x="1828800" y="1600200"/>
            <a:ext cx="5334000" cy="707886"/>
          </a:xfrm>
          <a:prstGeom prst="rect">
            <a:avLst/>
          </a:prstGeom>
          <a:noFill/>
        </p:spPr>
        <p:txBody>
          <a:bodyPr wrap="square" rtlCol="0">
            <a:spAutoFit/>
          </a:bodyPr>
          <a:lstStyle/>
          <a:p>
            <a:r>
              <a:rPr lang="en-US" sz="4000"/>
              <a:t>p(C|X) = p(C)p(X|C)/p(X)</a:t>
            </a:r>
          </a:p>
        </p:txBody>
      </p:sp>
      <p:sp>
        <p:nvSpPr>
          <p:cNvPr id="3" name="Rectangular Callout 2"/>
          <p:cNvSpPr/>
          <p:nvPr/>
        </p:nvSpPr>
        <p:spPr>
          <a:xfrm>
            <a:off x="4419600" y="3962400"/>
            <a:ext cx="2362200" cy="1524000"/>
          </a:xfrm>
          <a:prstGeom prst="wedgeRectCallout">
            <a:avLst>
              <a:gd name="adj1" fmla="val 35502"/>
              <a:gd name="adj2" fmla="val -15884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“Prior” probabilities</a:t>
            </a:r>
          </a:p>
        </p:txBody>
      </p:sp>
      <p:sp>
        <p:nvSpPr>
          <p:cNvPr id="8" name="Rectangular Callout 7"/>
          <p:cNvSpPr/>
          <p:nvPr/>
        </p:nvSpPr>
        <p:spPr>
          <a:xfrm>
            <a:off x="4447309" y="3962400"/>
            <a:ext cx="2362200" cy="1524000"/>
          </a:xfrm>
          <a:prstGeom prst="wedgeRectCallout">
            <a:avLst>
              <a:gd name="adj1" fmla="val -63521"/>
              <a:gd name="adj2" fmla="val -15924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“Prior” probabilities</a:t>
            </a:r>
          </a:p>
        </p:txBody>
      </p:sp>
      <p:sp>
        <p:nvSpPr>
          <p:cNvPr id="9" name="Rectangular Callout 8"/>
          <p:cNvSpPr/>
          <p:nvPr/>
        </p:nvSpPr>
        <p:spPr>
          <a:xfrm>
            <a:off x="4419600" y="3962400"/>
            <a:ext cx="2362200" cy="1524000"/>
          </a:xfrm>
          <a:prstGeom prst="wedgeRectCallout">
            <a:avLst>
              <a:gd name="adj1" fmla="val -9024"/>
              <a:gd name="adj2" fmla="val -15375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“Prior” probabilities</a:t>
            </a:r>
          </a:p>
        </p:txBody>
      </p:sp>
    </p:spTree>
    <p:extLst>
      <p:ext uri="{BB962C8B-B14F-4D97-AF65-F5344CB8AC3E}">
        <p14:creationId xmlns:p14="http://schemas.microsoft.com/office/powerpoint/2010/main" val="173466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a:t>Bayes’ Rule: Example </a:t>
            </a:r>
          </a:p>
        </p:txBody>
      </p:sp>
      <p:sp>
        <p:nvSpPr>
          <p:cNvPr id="49" name="TextBox 48"/>
          <p:cNvSpPr txBox="1"/>
          <p:nvPr/>
        </p:nvSpPr>
        <p:spPr>
          <a:xfrm>
            <a:off x="1828800" y="1600200"/>
            <a:ext cx="5334000" cy="707886"/>
          </a:xfrm>
          <a:prstGeom prst="rect">
            <a:avLst/>
          </a:prstGeom>
          <a:noFill/>
        </p:spPr>
        <p:txBody>
          <a:bodyPr wrap="square" rtlCol="0">
            <a:spAutoFit/>
          </a:bodyPr>
          <a:lstStyle/>
          <a:p>
            <a:r>
              <a:rPr lang="en-US" sz="4000"/>
              <a:t>p(C|X) = </a:t>
            </a:r>
            <a:r>
              <a:rPr lang="en-US" sz="4000">
                <a:solidFill>
                  <a:srgbClr val="00B050"/>
                </a:solidFill>
              </a:rPr>
              <a:t>p(C)p(X|C)</a:t>
            </a:r>
            <a:r>
              <a:rPr lang="en-US" sz="4000"/>
              <a:t>/</a:t>
            </a:r>
            <a:r>
              <a:rPr lang="en-US" sz="4000">
                <a:solidFill>
                  <a:srgbClr val="00B050"/>
                </a:solidFill>
              </a:rPr>
              <a:t>p(X)</a:t>
            </a:r>
          </a:p>
        </p:txBody>
      </p:sp>
      <p:sp>
        <p:nvSpPr>
          <p:cNvPr id="9" name="Rectangular Callout 8"/>
          <p:cNvSpPr/>
          <p:nvPr/>
        </p:nvSpPr>
        <p:spPr>
          <a:xfrm>
            <a:off x="152400" y="3000374"/>
            <a:ext cx="5334000" cy="1190625"/>
          </a:xfrm>
          <a:prstGeom prst="wedgeRectCallout">
            <a:avLst>
              <a:gd name="adj1" fmla="val -7740"/>
              <a:gd name="adj2" fmla="val -10658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solidFill>
                  <a:srgbClr val="FF0000"/>
                </a:solidFill>
              </a:rPr>
              <a:t>p(will be raining next 7am,</a:t>
            </a:r>
          </a:p>
          <a:p>
            <a:r>
              <a:rPr lang="en-US" sz="3200">
                <a:solidFill>
                  <a:srgbClr val="FF0000"/>
                </a:solidFill>
              </a:rPr>
              <a:t>given raining (now) at 11 pm)</a:t>
            </a:r>
          </a:p>
        </p:txBody>
      </p:sp>
      <p:sp>
        <p:nvSpPr>
          <p:cNvPr id="2" name="Rectangle 1"/>
          <p:cNvSpPr/>
          <p:nvPr/>
        </p:nvSpPr>
        <p:spPr>
          <a:xfrm>
            <a:off x="581025" y="4572000"/>
            <a:ext cx="8493031" cy="2062103"/>
          </a:xfrm>
          <a:prstGeom prst="rect">
            <a:avLst/>
          </a:prstGeom>
        </p:spPr>
        <p:txBody>
          <a:bodyPr wrap="none">
            <a:spAutoFit/>
          </a:bodyPr>
          <a:lstStyle/>
          <a:p>
            <a:r>
              <a:rPr lang="en-US" sz="3200">
                <a:latin typeface="Arial Narrow" panose="020B0606020202030204" pitchFamily="34" charset="0"/>
              </a:rPr>
              <a:t>Assume that we don’t have the data for this but do have</a:t>
            </a:r>
          </a:p>
          <a:p>
            <a:endParaRPr lang="en-US" sz="3200">
              <a:latin typeface="Arial Narrow" panose="020B0606020202030204" pitchFamily="34" charset="0"/>
            </a:endParaRPr>
          </a:p>
          <a:p>
            <a:r>
              <a:rPr lang="en-US" sz="3200">
                <a:solidFill>
                  <a:srgbClr val="00B050"/>
                </a:solidFill>
              </a:rPr>
              <a:t>p(raining at 11 pm, given raining following 7 am)</a:t>
            </a:r>
            <a:endParaRPr lang="en-US" sz="3200">
              <a:latin typeface="Arial Narrow" panose="020B0606020202030204" pitchFamily="34" charset="0"/>
            </a:endParaRPr>
          </a:p>
          <a:p>
            <a:r>
              <a:rPr lang="en-US" sz="3200">
                <a:latin typeface="Arial Narrow" panose="020B0606020202030204" pitchFamily="34" charset="0"/>
              </a:rPr>
              <a:t> </a:t>
            </a:r>
          </a:p>
        </p:txBody>
      </p:sp>
    </p:spTree>
    <p:extLst>
      <p:ext uri="{BB962C8B-B14F-4D97-AF65-F5344CB8AC3E}">
        <p14:creationId xmlns:p14="http://schemas.microsoft.com/office/powerpoint/2010/main" val="413114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a:t>Bayes’ Rule: Example </a:t>
            </a:r>
          </a:p>
        </p:txBody>
      </p:sp>
      <p:sp>
        <p:nvSpPr>
          <p:cNvPr id="49" name="TextBox 48"/>
          <p:cNvSpPr txBox="1"/>
          <p:nvPr/>
        </p:nvSpPr>
        <p:spPr>
          <a:xfrm>
            <a:off x="1828800" y="1600200"/>
            <a:ext cx="5334000" cy="707886"/>
          </a:xfrm>
          <a:prstGeom prst="rect">
            <a:avLst/>
          </a:prstGeom>
          <a:noFill/>
        </p:spPr>
        <p:txBody>
          <a:bodyPr wrap="square" rtlCol="0">
            <a:spAutoFit/>
          </a:bodyPr>
          <a:lstStyle/>
          <a:p>
            <a:r>
              <a:rPr lang="en-US" sz="4000"/>
              <a:t>p(C|X) = </a:t>
            </a:r>
            <a:r>
              <a:rPr lang="en-US" sz="4000">
                <a:solidFill>
                  <a:srgbClr val="00B050"/>
                </a:solidFill>
              </a:rPr>
              <a:t>p(C)p(X|C)</a:t>
            </a:r>
            <a:r>
              <a:rPr lang="en-US" sz="4000"/>
              <a:t>/</a:t>
            </a:r>
            <a:r>
              <a:rPr lang="en-US" sz="4000">
                <a:solidFill>
                  <a:srgbClr val="00B050"/>
                </a:solidFill>
              </a:rPr>
              <a:t>p(X)</a:t>
            </a:r>
          </a:p>
        </p:txBody>
      </p:sp>
      <p:sp>
        <p:nvSpPr>
          <p:cNvPr id="11" name="Rectangular Callout 10"/>
          <p:cNvSpPr/>
          <p:nvPr/>
        </p:nvSpPr>
        <p:spPr>
          <a:xfrm>
            <a:off x="609600" y="5737086"/>
            <a:ext cx="3352800" cy="762000"/>
          </a:xfrm>
          <a:prstGeom prst="wedgeRectCallout">
            <a:avLst>
              <a:gd name="adj1" fmla="val 124843"/>
              <a:gd name="adj2" fmla="val -49254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50"/>
                </a:solidFill>
              </a:rPr>
              <a:t>p(raining at 11 pm)</a:t>
            </a:r>
          </a:p>
        </p:txBody>
      </p:sp>
      <p:sp>
        <p:nvSpPr>
          <p:cNvPr id="10" name="Rectangular Callout 9"/>
          <p:cNvSpPr/>
          <p:nvPr/>
        </p:nvSpPr>
        <p:spPr>
          <a:xfrm>
            <a:off x="600364" y="4816197"/>
            <a:ext cx="8238836" cy="762000"/>
          </a:xfrm>
          <a:prstGeom prst="wedgeRectCallout">
            <a:avLst>
              <a:gd name="adj1" fmla="val 2532"/>
              <a:gd name="adj2" fmla="val -3751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50"/>
                </a:solidFill>
              </a:rPr>
              <a:t>p(raining at 11 pm, given raining following 7 am)</a:t>
            </a:r>
          </a:p>
        </p:txBody>
      </p:sp>
      <p:sp>
        <p:nvSpPr>
          <p:cNvPr id="7" name="Rectangular Callout 6"/>
          <p:cNvSpPr/>
          <p:nvPr/>
        </p:nvSpPr>
        <p:spPr>
          <a:xfrm>
            <a:off x="609600" y="3908286"/>
            <a:ext cx="3124200" cy="762000"/>
          </a:xfrm>
          <a:prstGeom prst="wedgeRectCallout">
            <a:avLst>
              <a:gd name="adj1" fmla="val 59900"/>
              <a:gd name="adj2" fmla="val -25257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50"/>
                </a:solidFill>
              </a:rPr>
              <a:t>p(raining at 7 am)</a:t>
            </a:r>
          </a:p>
        </p:txBody>
      </p:sp>
      <p:sp>
        <p:nvSpPr>
          <p:cNvPr id="8" name="Rectangular Callout 7"/>
          <p:cNvSpPr/>
          <p:nvPr/>
        </p:nvSpPr>
        <p:spPr>
          <a:xfrm>
            <a:off x="152400" y="3000375"/>
            <a:ext cx="8534400" cy="762000"/>
          </a:xfrm>
          <a:prstGeom prst="wedgeRectCallout">
            <a:avLst>
              <a:gd name="adj1" fmla="val -25078"/>
              <a:gd name="adj2" fmla="val -13538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solidFill>
                  <a:srgbClr val="FF0000"/>
                </a:solidFill>
              </a:rPr>
              <a:t>p(will be raining next 7am, given raining at 11 pm)</a:t>
            </a:r>
          </a:p>
        </p:txBody>
      </p:sp>
    </p:spTree>
    <p:extLst>
      <p:ext uri="{BB962C8B-B14F-4D97-AF65-F5344CB8AC3E}">
        <p14:creationId xmlns:p14="http://schemas.microsoft.com/office/powerpoint/2010/main" val="150802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Probability</a:t>
            </a:r>
          </a:p>
        </p:txBody>
      </p:sp>
      <p:sp>
        <p:nvSpPr>
          <p:cNvPr id="4" name="Rectangle 3"/>
          <p:cNvSpPr>
            <a:spLocks noChangeArrowheads="1"/>
          </p:cNvSpPr>
          <p:nvPr/>
        </p:nvSpPr>
        <p:spPr bwMode="auto">
          <a:xfrm>
            <a:off x="814981" y="3124200"/>
            <a:ext cx="6096000" cy="180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latin typeface="Arial Narrow" panose="020B0606020202030204" pitchFamily="34" charset="0"/>
              </a:rPr>
              <a:t>We can prove:</a:t>
            </a: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P(X, Y, Z) = P(X | Y, Z) </a:t>
            </a:r>
            <a:r>
              <a:rPr lang="en-US" sz="3200" dirty="0">
                <a:latin typeface="Arial Narrow" panose="020B0606020202030204" pitchFamily="34" charset="0"/>
                <a:sym typeface="Symbol" panose="05050102010706020507" pitchFamily="18" charset="2"/>
              </a:rPr>
              <a:t> </a:t>
            </a:r>
            <a:r>
              <a:rPr lang="en-US" sz="3200" dirty="0">
                <a:latin typeface="Arial Narrow" panose="020B0606020202030204" pitchFamily="34" charset="0"/>
              </a:rPr>
              <a:t>P(Y | Z)</a:t>
            </a:r>
            <a:r>
              <a:rPr lang="en-US" sz="3200" dirty="0">
                <a:latin typeface="Arial Narrow" panose="020B0606020202030204" pitchFamily="34" charset="0"/>
                <a:sym typeface="Symbol" panose="05050102010706020507" pitchFamily="18" charset="2"/>
              </a:rPr>
              <a:t>  </a:t>
            </a:r>
            <a:r>
              <a:rPr lang="en-US" sz="3200" dirty="0">
                <a:latin typeface="Arial Narrow" panose="020B0606020202030204" pitchFamily="34" charset="0"/>
              </a:rPr>
              <a:t>P(Z)</a:t>
            </a:r>
            <a:r>
              <a:rPr lang="en-US" sz="3200" dirty="0">
                <a:latin typeface="Arial Narrow" panose="020B0606020202030204" pitchFamily="34" charset="0"/>
                <a:sym typeface="Symbol" panose="05050102010706020507" pitchFamily="18" charset="2"/>
              </a:rPr>
              <a:t> </a:t>
            </a:r>
            <a:endParaRPr lang="en-US" sz="3200" dirty="0">
              <a:latin typeface="Arial Narrow" panose="020B0606020202030204" pitchFamily="34" charset="0"/>
            </a:endParaRPr>
          </a:p>
        </p:txBody>
      </p:sp>
      <p:sp>
        <p:nvSpPr>
          <p:cNvPr id="5" name="Rectangle 4"/>
          <p:cNvSpPr/>
          <p:nvPr/>
        </p:nvSpPr>
        <p:spPr>
          <a:xfrm>
            <a:off x="814981" y="2209800"/>
            <a:ext cx="7338419" cy="627544"/>
          </a:xfrm>
          <a:prstGeom prst="rect">
            <a:avLst/>
          </a:prstGeom>
        </p:spPr>
        <p:txBody>
          <a:bodyPr wrap="none">
            <a:spAutoFit/>
          </a:bodyPr>
          <a:lstStyle/>
          <a:p>
            <a:pPr>
              <a:lnSpc>
                <a:spcPct val="120000"/>
              </a:lnSpc>
            </a:pPr>
            <a:r>
              <a:rPr lang="en-US" sz="3200" dirty="0">
                <a:latin typeface="Arial Narrow" panose="020B0606020202030204" pitchFamily="34" charset="0"/>
              </a:rPr>
              <a:t>P(X, Y) means “probability of (events) X </a:t>
            </a:r>
            <a:r>
              <a:rPr lang="en-US" sz="3200" i="1" dirty="0">
                <a:latin typeface="Arial Narrow" panose="020B0606020202030204" pitchFamily="34" charset="0"/>
              </a:rPr>
              <a:t>AND</a:t>
            </a:r>
            <a:r>
              <a:rPr lang="en-US" sz="3200" dirty="0">
                <a:latin typeface="Arial Narrow" panose="020B0606020202030204" pitchFamily="34" charset="0"/>
              </a:rPr>
              <a:t> Y”</a:t>
            </a:r>
          </a:p>
        </p:txBody>
      </p:sp>
      <p:sp>
        <p:nvSpPr>
          <p:cNvPr id="3" name="Rectangle 2"/>
          <p:cNvSpPr/>
          <p:nvPr/>
        </p:nvSpPr>
        <p:spPr>
          <a:xfrm>
            <a:off x="609600" y="4114800"/>
            <a:ext cx="6477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84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normAutofit fontScale="90000"/>
          </a:bodyPr>
          <a:lstStyle/>
          <a:p>
            <a:r>
              <a:rPr lang="en-US" dirty="0"/>
              <a:t>Using Independent Variables for Comparison</a:t>
            </a:r>
          </a:p>
        </p:txBody>
      </p:sp>
      <p:sp>
        <p:nvSpPr>
          <p:cNvPr id="7" name="TextBox 6"/>
          <p:cNvSpPr txBox="1"/>
          <p:nvPr/>
        </p:nvSpPr>
        <p:spPr>
          <a:xfrm>
            <a:off x="233795" y="1453753"/>
            <a:ext cx="8676410" cy="4401205"/>
          </a:xfrm>
          <a:prstGeom prst="rect">
            <a:avLst/>
          </a:prstGeom>
          <a:noFill/>
        </p:spPr>
        <p:txBody>
          <a:bodyPr wrap="square" rtlCol="0" anchor="b" anchorCtr="1">
            <a:spAutoFit/>
          </a:bodyPr>
          <a:lstStyle/>
          <a:p>
            <a:r>
              <a:rPr lang="en-US" sz="4000" dirty="0"/>
              <a:t>Bayes: the quantity</a:t>
            </a:r>
          </a:p>
          <a:p>
            <a:r>
              <a:rPr lang="en-US" sz="4000" dirty="0"/>
              <a:t>p(X)∙p(A|X) = p(A)∙p(X|A)</a:t>
            </a:r>
          </a:p>
          <a:p>
            <a:r>
              <a:rPr lang="en-US" sz="4000" dirty="0"/>
              <a:t>—measures “X and A”</a:t>
            </a:r>
          </a:p>
          <a:p>
            <a:endParaRPr lang="en-US" sz="4000" dirty="0"/>
          </a:p>
          <a:p>
            <a:endParaRPr lang="en-US" sz="4000" dirty="0"/>
          </a:p>
          <a:p>
            <a:endParaRPr lang="en-US" sz="4000" dirty="0"/>
          </a:p>
          <a:p>
            <a:r>
              <a:rPr lang="en-US" sz="4000" dirty="0"/>
              <a:t>…                                                                 …</a:t>
            </a:r>
          </a:p>
        </p:txBody>
      </p:sp>
    </p:spTree>
    <p:extLst>
      <p:ext uri="{BB962C8B-B14F-4D97-AF65-F5344CB8AC3E}">
        <p14:creationId xmlns:p14="http://schemas.microsoft.com/office/powerpoint/2010/main" val="69969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610600" cy="1143000"/>
          </a:xfrm>
        </p:spPr>
        <p:txBody>
          <a:bodyPr>
            <a:normAutofit/>
          </a:bodyPr>
          <a:lstStyle/>
          <a:p>
            <a:r>
              <a:rPr lang="en-US" dirty="0"/>
              <a:t>Using Independent Variables (Naïve Bayes)</a:t>
            </a:r>
          </a:p>
        </p:txBody>
      </p:sp>
      <p:sp>
        <p:nvSpPr>
          <p:cNvPr id="7" name="TextBox 6"/>
          <p:cNvSpPr txBox="1"/>
          <p:nvPr/>
        </p:nvSpPr>
        <p:spPr>
          <a:xfrm>
            <a:off x="228600" y="768489"/>
            <a:ext cx="8676410" cy="5632311"/>
          </a:xfrm>
          <a:prstGeom prst="rect">
            <a:avLst/>
          </a:prstGeom>
          <a:noFill/>
        </p:spPr>
        <p:txBody>
          <a:bodyPr wrap="square" rtlCol="0" anchor="b" anchorCtr="1">
            <a:spAutoFit/>
          </a:bodyPr>
          <a:lstStyle/>
          <a:p>
            <a:r>
              <a:rPr lang="en-US" sz="4000" dirty="0"/>
              <a:t>Bayes: the quantity</a:t>
            </a:r>
          </a:p>
          <a:p>
            <a:r>
              <a:rPr lang="en-US" sz="4000" dirty="0"/>
              <a:t>p(X)∙p(A|X) = p(A)∙p(X|A)</a:t>
            </a:r>
          </a:p>
          <a:p>
            <a:r>
              <a:rPr lang="en-US" sz="4000" dirty="0"/>
              <a:t>—measures “X and A”</a:t>
            </a:r>
          </a:p>
          <a:p>
            <a:endParaRPr lang="en-US" sz="4000" dirty="0"/>
          </a:p>
          <a:p>
            <a:endParaRPr lang="en-US" sz="4000" dirty="0"/>
          </a:p>
          <a:p>
            <a:endParaRPr lang="en-US" sz="4000" dirty="0"/>
          </a:p>
          <a:p>
            <a:r>
              <a:rPr lang="en-US" sz="4000" dirty="0"/>
              <a:t>More generally , measure </a:t>
            </a:r>
            <a:r>
              <a:rPr lang="en-US" sz="4000" i="1" dirty="0"/>
              <a:t>naively </a:t>
            </a:r>
            <a:r>
              <a:rPr lang="en-US" sz="4000" dirty="0"/>
              <a:t>…</a:t>
            </a:r>
          </a:p>
          <a:p>
            <a:r>
              <a:rPr lang="en-US" sz="4000" dirty="0"/>
              <a:t>p(X)</a:t>
            </a:r>
            <a:r>
              <a:rPr lang="en-US" sz="4000" dirty="0">
                <a:sym typeface="Symbol" panose="05050102010706020507" pitchFamily="18" charset="2"/>
              </a:rPr>
              <a:t></a:t>
            </a:r>
            <a:r>
              <a:rPr lang="en-US" sz="4000" dirty="0"/>
              <a:t> p(A|X)</a:t>
            </a:r>
            <a:r>
              <a:rPr lang="en-US" sz="4000" dirty="0">
                <a:sym typeface="Symbol" panose="05050102010706020507" pitchFamily="18" charset="2"/>
              </a:rPr>
              <a:t> </a:t>
            </a:r>
            <a:r>
              <a:rPr lang="en-US" sz="4000" dirty="0"/>
              <a:t> p(B|X)</a:t>
            </a:r>
            <a:r>
              <a:rPr lang="en-US" sz="4000" dirty="0">
                <a:sym typeface="Symbol" panose="05050102010706020507" pitchFamily="18" charset="2"/>
              </a:rPr>
              <a:t> </a:t>
            </a:r>
            <a:r>
              <a:rPr lang="en-US" sz="4000" dirty="0"/>
              <a:t> p(C|X)</a:t>
            </a:r>
          </a:p>
          <a:p>
            <a:r>
              <a:rPr lang="en-US" sz="4000" dirty="0"/>
              <a:t>“</a:t>
            </a:r>
            <a:r>
              <a:rPr lang="en-US" sz="4000" dirty="0" err="1"/>
              <a:t>prob</a:t>
            </a:r>
            <a:r>
              <a:rPr lang="en-US" sz="4000" dirty="0"/>
              <a:t> of X and A-given-X and B-given-X…</a:t>
            </a:r>
          </a:p>
        </p:txBody>
      </p:sp>
      <p:sp>
        <p:nvSpPr>
          <p:cNvPr id="5" name="Rectangular Callout 4"/>
          <p:cNvSpPr/>
          <p:nvPr/>
        </p:nvSpPr>
        <p:spPr>
          <a:xfrm>
            <a:off x="1981200" y="2743200"/>
            <a:ext cx="1828800" cy="1501914"/>
          </a:xfrm>
          <a:prstGeom prst="wedgeRectCallout">
            <a:avLst>
              <a:gd name="adj1" fmla="val -104893"/>
              <a:gd name="adj2" fmla="val 11804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With no classification knowledge</a:t>
            </a:r>
          </a:p>
        </p:txBody>
      </p:sp>
      <p:sp>
        <p:nvSpPr>
          <p:cNvPr id="6" name="Rectangular Callout 5"/>
          <p:cNvSpPr/>
          <p:nvPr/>
        </p:nvSpPr>
        <p:spPr>
          <a:xfrm>
            <a:off x="5181600" y="2833687"/>
            <a:ext cx="1828800" cy="1501914"/>
          </a:xfrm>
          <a:prstGeom prst="wedgeRectCallout">
            <a:avLst>
              <a:gd name="adj1" fmla="val -21829"/>
              <a:gd name="adj2" fmla="val 103379"/>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With more classification knowledge</a:t>
            </a:r>
          </a:p>
        </p:txBody>
      </p:sp>
    </p:spTree>
    <p:extLst>
      <p:ext uri="{BB962C8B-B14F-4D97-AF65-F5344CB8AC3E}">
        <p14:creationId xmlns:p14="http://schemas.microsoft.com/office/powerpoint/2010/main" val="394656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Using (Naïve) Bayes to Classify: Example</a:t>
            </a:r>
          </a:p>
        </p:txBody>
      </p:sp>
      <p:sp>
        <p:nvSpPr>
          <p:cNvPr id="5" name="TextBox 4"/>
          <p:cNvSpPr txBox="1"/>
          <p:nvPr/>
        </p:nvSpPr>
        <p:spPr>
          <a:xfrm>
            <a:off x="2133600" y="6400800"/>
            <a:ext cx="6781800" cy="369332"/>
          </a:xfrm>
          <a:prstGeom prst="rect">
            <a:avLst/>
          </a:prstGeom>
          <a:noFill/>
        </p:spPr>
        <p:txBody>
          <a:bodyPr wrap="square" rtlCol="0">
            <a:spAutoFit/>
          </a:bodyPr>
          <a:lstStyle/>
          <a:p>
            <a:pPr algn="r"/>
            <a:r>
              <a:rPr lang="en-US"/>
              <a:t>Adapted from “Machine Learning” by </a:t>
            </a:r>
            <a:r>
              <a:rPr lang="en-US" err="1"/>
              <a:t>Marsland</a:t>
            </a:r>
            <a:r>
              <a:rPr lang="en-US"/>
              <a:t>, Second Edition, p31</a:t>
            </a:r>
          </a:p>
        </p:txBody>
      </p:sp>
      <p:graphicFrame>
        <p:nvGraphicFramePr>
          <p:cNvPr id="6" name="Table 5"/>
          <p:cNvGraphicFramePr>
            <a:graphicFrameLocks noGrp="1"/>
          </p:cNvGraphicFramePr>
          <p:nvPr>
            <p:extLst>
              <p:ext uri="{D42A27DB-BD31-4B8C-83A1-F6EECF244321}">
                <p14:modId xmlns:p14="http://schemas.microsoft.com/office/powerpoint/2010/main" val="3222438911"/>
              </p:ext>
            </p:extLst>
          </p:nvPr>
        </p:nvGraphicFramePr>
        <p:xfrm>
          <a:off x="1524000" y="1397000"/>
          <a:ext cx="6096000" cy="46228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370840">
                <a:tc>
                  <a:txBody>
                    <a:bodyPr/>
                    <a:lstStyle/>
                    <a:p>
                      <a:r>
                        <a:rPr lang="en-US"/>
                        <a:t>Deadline</a:t>
                      </a:r>
                    </a:p>
                    <a:p>
                      <a:r>
                        <a:rPr lang="en-US"/>
                        <a:t>type</a:t>
                      </a:r>
                    </a:p>
                  </a:txBody>
                  <a:tcPr/>
                </a:tc>
                <a:tc>
                  <a:txBody>
                    <a:bodyPr/>
                    <a:lstStyle/>
                    <a:p>
                      <a:pPr algn="ctr"/>
                      <a:r>
                        <a:rPr lang="en-US" dirty="0"/>
                        <a:t>Productive alternative?</a:t>
                      </a:r>
                    </a:p>
                  </a:txBody>
                  <a:tcPr/>
                </a:tc>
                <a:tc>
                  <a:txBody>
                    <a:bodyPr/>
                    <a:lstStyle/>
                    <a:p>
                      <a:pPr algn="ctr"/>
                      <a:r>
                        <a:rPr lang="en-US" dirty="0"/>
                        <a:t>Resources</a:t>
                      </a:r>
                    </a:p>
                    <a:p>
                      <a:pPr algn="ctr"/>
                      <a:r>
                        <a:rPr lang="en-US" baseline="0" dirty="0"/>
                        <a:t>readily </a:t>
                      </a:r>
                    </a:p>
                    <a:p>
                      <a:pPr algn="ctr"/>
                      <a:r>
                        <a:rPr lang="en-US" baseline="0" dirty="0"/>
                        <a:t>available?</a:t>
                      </a:r>
                      <a:endParaRPr lang="en-US" dirty="0"/>
                    </a:p>
                  </a:txBody>
                  <a:tcPr/>
                </a:tc>
                <a:tc>
                  <a:txBody>
                    <a:bodyPr/>
                    <a:lstStyle/>
                    <a:p>
                      <a:pPr algn="ctr"/>
                      <a:r>
                        <a:rPr lang="en-US" dirty="0"/>
                        <a:t>Past appropriate outcome</a:t>
                      </a:r>
                    </a:p>
                  </a:txBody>
                  <a:tcPr/>
                </a:tc>
                <a:extLst>
                  <a:ext uri="{0D108BD9-81ED-4DB2-BD59-A6C34878D82A}">
                    <a16:rowId xmlns:a16="http://schemas.microsoft.com/office/drawing/2014/main" val="10000"/>
                  </a:ext>
                </a:extLst>
              </a:tr>
              <a:tr h="370840">
                <a:tc>
                  <a:txBody>
                    <a:bodyPr/>
                    <a:lstStyle/>
                    <a:p>
                      <a:r>
                        <a:rPr lang="en-US"/>
                        <a:t>Urgent</a:t>
                      </a:r>
                    </a:p>
                  </a:txBody>
                  <a:tcPr/>
                </a:tc>
                <a:tc>
                  <a:txBody>
                    <a:bodyPr/>
                    <a:lstStyle/>
                    <a:p>
                      <a:pPr algn="ctr"/>
                      <a:r>
                        <a:rPr lang="en-US"/>
                        <a:t>Y</a:t>
                      </a:r>
                    </a:p>
                  </a:txBody>
                  <a:tcPr/>
                </a:tc>
                <a:tc>
                  <a:txBody>
                    <a:bodyPr/>
                    <a:lstStyle/>
                    <a:p>
                      <a:pPr algn="ctr"/>
                      <a:r>
                        <a:rPr lang="en-US"/>
                        <a:t>Y</a:t>
                      </a:r>
                    </a:p>
                  </a:txBody>
                  <a:tcPr/>
                </a:tc>
                <a:tc>
                  <a:txBody>
                    <a:bodyPr/>
                    <a:lstStyle/>
                    <a:p>
                      <a:pPr algn="ctr"/>
                      <a:r>
                        <a:rPr lang="en-US"/>
                        <a:t>Do</a:t>
                      </a:r>
                      <a:r>
                        <a:rPr lang="en-US" baseline="0"/>
                        <a:t> alternative</a:t>
                      </a:r>
                      <a:endParaRPr lang="en-US"/>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Urgent</a:t>
                      </a:r>
                    </a:p>
                  </a:txBody>
                  <a:tcPr/>
                </a:tc>
                <a:tc>
                  <a:txBody>
                    <a:bodyPr/>
                    <a:lstStyle/>
                    <a:p>
                      <a:pPr algn="ctr"/>
                      <a:r>
                        <a:rPr lang="en-US"/>
                        <a:t>N</a:t>
                      </a:r>
                    </a:p>
                  </a:txBody>
                  <a:tcPr/>
                </a:tc>
                <a:tc>
                  <a:txBody>
                    <a:bodyPr/>
                    <a:lstStyle/>
                    <a:p>
                      <a:pPr algn="ctr"/>
                      <a:r>
                        <a:rPr lang="en-US"/>
                        <a:t>Y</a:t>
                      </a:r>
                    </a:p>
                  </a:txBody>
                  <a:tcPr/>
                </a:tc>
                <a:tc>
                  <a:txBody>
                    <a:bodyPr/>
                    <a:lstStyle/>
                    <a:p>
                      <a:pPr algn="ctr"/>
                      <a:r>
                        <a:rPr lang="en-US"/>
                        <a:t>Work on task</a:t>
                      </a:r>
                    </a:p>
                  </a:txBody>
                  <a:tcPr/>
                </a:tc>
                <a:extLst>
                  <a:ext uri="{0D108BD9-81ED-4DB2-BD59-A6C34878D82A}">
                    <a16:rowId xmlns:a16="http://schemas.microsoft.com/office/drawing/2014/main" val="10002"/>
                  </a:ext>
                </a:extLst>
              </a:tr>
              <a:tr h="370840">
                <a:tc>
                  <a:txBody>
                    <a:bodyPr/>
                    <a:lstStyle/>
                    <a:p>
                      <a:r>
                        <a:rPr lang="en-US"/>
                        <a:t>Imminent</a:t>
                      </a:r>
                    </a:p>
                  </a:txBody>
                  <a:tcPr/>
                </a:tc>
                <a:tc>
                  <a:txBody>
                    <a:bodyPr/>
                    <a:lstStyle/>
                    <a:p>
                      <a:pPr algn="ctr"/>
                      <a:r>
                        <a:rPr lang="en-US"/>
                        <a:t>Y</a:t>
                      </a:r>
                    </a:p>
                  </a:txBody>
                  <a:tcPr/>
                </a:tc>
                <a:tc>
                  <a:txBody>
                    <a:bodyPr/>
                    <a:lstStyle/>
                    <a:p>
                      <a:pPr algn="ctr"/>
                      <a:r>
                        <a:rPr lang="en-US"/>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Do</a:t>
                      </a:r>
                      <a:r>
                        <a:rPr lang="en-US" baseline="0"/>
                        <a:t> alternative</a:t>
                      </a:r>
                      <a:endParaRPr lang="en-US"/>
                    </a:p>
                  </a:txBody>
                  <a:tcPr/>
                </a:tc>
                <a:extLst>
                  <a:ext uri="{0D108BD9-81ED-4DB2-BD59-A6C34878D82A}">
                    <a16:rowId xmlns:a16="http://schemas.microsoft.com/office/drawing/2014/main" val="10003"/>
                  </a:ext>
                </a:extLst>
              </a:tr>
              <a:tr h="370840">
                <a:tc>
                  <a:txBody>
                    <a:bodyPr/>
                    <a:lstStyle/>
                    <a:p>
                      <a:r>
                        <a:rPr lang="en-US"/>
                        <a:t>Absent</a:t>
                      </a:r>
                    </a:p>
                  </a:txBody>
                  <a:tcPr/>
                </a:tc>
                <a:tc>
                  <a:txBody>
                    <a:bodyPr/>
                    <a:lstStyle/>
                    <a:p>
                      <a:pPr algn="ctr"/>
                      <a:r>
                        <a:rPr lang="en-US"/>
                        <a:t>Y</a:t>
                      </a:r>
                    </a:p>
                  </a:txBody>
                  <a:tcPr/>
                </a:tc>
                <a:tc>
                  <a:txBody>
                    <a:bodyPr/>
                    <a:lstStyle/>
                    <a:p>
                      <a:pPr algn="ctr"/>
                      <a:r>
                        <a:rPr lang="en-US"/>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Do</a:t>
                      </a:r>
                      <a:r>
                        <a:rPr lang="en-US" baseline="0"/>
                        <a:t> alternative</a:t>
                      </a:r>
                      <a:endParaRPr lang="en-US"/>
                    </a:p>
                  </a:txBody>
                  <a:tcPr/>
                </a:tc>
                <a:extLst>
                  <a:ext uri="{0D108BD9-81ED-4DB2-BD59-A6C34878D82A}">
                    <a16:rowId xmlns:a16="http://schemas.microsoft.com/office/drawing/2014/main" val="10004"/>
                  </a:ext>
                </a:extLst>
              </a:tr>
              <a:tr h="370840">
                <a:tc>
                  <a:txBody>
                    <a:bodyPr/>
                    <a:lstStyle/>
                    <a:p>
                      <a:r>
                        <a:rPr lang="en-US"/>
                        <a:t>Absent</a:t>
                      </a:r>
                    </a:p>
                  </a:txBody>
                  <a:tcPr/>
                </a:tc>
                <a:tc>
                  <a:txBody>
                    <a:bodyPr/>
                    <a:lstStyle/>
                    <a:p>
                      <a:pPr algn="ctr"/>
                      <a:r>
                        <a:rPr lang="en-US"/>
                        <a:t>N</a:t>
                      </a:r>
                    </a:p>
                  </a:txBody>
                  <a:tcPr/>
                </a:tc>
                <a:tc>
                  <a:txBody>
                    <a:bodyPr/>
                    <a:lstStyle/>
                    <a:p>
                      <a:pPr algn="ctr"/>
                      <a:r>
                        <a:rPr lang="en-US"/>
                        <a:t>Y</a:t>
                      </a:r>
                    </a:p>
                  </a:txBody>
                  <a:tcPr/>
                </a:tc>
                <a:tc>
                  <a:txBody>
                    <a:bodyPr/>
                    <a:lstStyle/>
                    <a:p>
                      <a:pPr algn="ctr"/>
                      <a:r>
                        <a:rPr lang="en-US"/>
                        <a:t>Do</a:t>
                      </a:r>
                      <a:r>
                        <a:rPr lang="en-US" baseline="0"/>
                        <a:t> nothing</a:t>
                      </a:r>
                      <a:endParaRPr lang="en-US"/>
                    </a:p>
                  </a:txBody>
                  <a:tcPr/>
                </a:tc>
                <a:extLst>
                  <a:ext uri="{0D108BD9-81ED-4DB2-BD59-A6C34878D82A}">
                    <a16:rowId xmlns:a16="http://schemas.microsoft.com/office/drawing/2014/main" val="10005"/>
                  </a:ext>
                </a:extLst>
              </a:tr>
              <a:tr h="370840">
                <a:tc>
                  <a:txBody>
                    <a:bodyPr/>
                    <a:lstStyle/>
                    <a:p>
                      <a:r>
                        <a:rPr lang="en-US"/>
                        <a:t>Absent</a:t>
                      </a:r>
                    </a:p>
                  </a:txBody>
                  <a:tcPr/>
                </a:tc>
                <a:tc>
                  <a:txBody>
                    <a:bodyPr/>
                    <a:lstStyle/>
                    <a:p>
                      <a:pPr algn="ctr"/>
                      <a:r>
                        <a:rPr lang="en-US"/>
                        <a:t>Y</a:t>
                      </a:r>
                    </a:p>
                  </a:txBody>
                  <a:tcPr/>
                </a:tc>
                <a:tc>
                  <a:txBody>
                    <a:bodyPr/>
                    <a:lstStyle/>
                    <a:p>
                      <a:pPr algn="ctr"/>
                      <a:r>
                        <a:rPr lang="en-US"/>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Do</a:t>
                      </a:r>
                      <a:r>
                        <a:rPr lang="en-US" baseline="0"/>
                        <a:t> alternative</a:t>
                      </a:r>
                      <a:endParaRPr lang="en-US"/>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Imminent</a:t>
                      </a:r>
                    </a:p>
                  </a:txBody>
                  <a:tcPr/>
                </a:tc>
                <a:tc>
                  <a:txBody>
                    <a:bodyPr/>
                    <a:lstStyle/>
                    <a:p>
                      <a:pPr algn="ctr"/>
                      <a:r>
                        <a:rPr lang="en-US"/>
                        <a:t>N</a:t>
                      </a:r>
                    </a:p>
                  </a:txBody>
                  <a:tcPr/>
                </a:tc>
                <a:tc>
                  <a:txBody>
                    <a:bodyPr/>
                    <a:lstStyle/>
                    <a:p>
                      <a:pPr algn="ctr"/>
                      <a:r>
                        <a:rPr lang="en-US"/>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Work on task</a:t>
                      </a: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Imminent</a:t>
                      </a:r>
                    </a:p>
                  </a:txBody>
                  <a:tcPr/>
                </a:tc>
                <a:tc>
                  <a:txBody>
                    <a:bodyPr/>
                    <a:lstStyle/>
                    <a:p>
                      <a:pPr algn="ctr"/>
                      <a:r>
                        <a:rPr lang="en-US"/>
                        <a:t>N</a:t>
                      </a:r>
                    </a:p>
                  </a:txBody>
                  <a:tcPr/>
                </a:tc>
                <a:tc>
                  <a:txBody>
                    <a:bodyPr/>
                    <a:lstStyle/>
                    <a:p>
                      <a:pPr algn="ctr"/>
                      <a:r>
                        <a:rPr lang="en-US"/>
                        <a:t>Y</a:t>
                      </a:r>
                    </a:p>
                  </a:txBody>
                  <a:tcPr/>
                </a:tc>
                <a:tc>
                  <a:txBody>
                    <a:bodyPr/>
                    <a:lstStyle/>
                    <a:p>
                      <a:pPr algn="ctr"/>
                      <a:r>
                        <a:rPr lang="en-US"/>
                        <a:t>Take break</a:t>
                      </a:r>
                    </a:p>
                  </a:txBody>
                  <a:tcPr/>
                </a:tc>
                <a:extLst>
                  <a:ext uri="{0D108BD9-81ED-4DB2-BD59-A6C34878D82A}">
                    <a16:rowId xmlns:a16="http://schemas.microsoft.com/office/drawing/2014/main" val="10008"/>
                  </a:ext>
                </a:extLst>
              </a:tr>
              <a:tr h="370840">
                <a:tc>
                  <a:txBody>
                    <a:bodyPr/>
                    <a:lstStyle/>
                    <a:p>
                      <a:r>
                        <a:rPr lang="en-US"/>
                        <a:t>Imminent</a:t>
                      </a:r>
                    </a:p>
                  </a:txBody>
                  <a:tcPr/>
                </a:tc>
                <a:tc>
                  <a:txBody>
                    <a:bodyPr/>
                    <a:lstStyle/>
                    <a:p>
                      <a:pPr algn="ctr"/>
                      <a:r>
                        <a:rPr lang="en-US"/>
                        <a:t>Y</a:t>
                      </a:r>
                    </a:p>
                  </a:txBody>
                  <a:tcPr/>
                </a:tc>
                <a:tc>
                  <a:txBody>
                    <a:bodyPr/>
                    <a:lstStyle/>
                    <a:p>
                      <a:pPr algn="ctr"/>
                      <a:r>
                        <a:rPr lang="en-US"/>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Do</a:t>
                      </a:r>
                      <a:r>
                        <a:rPr lang="en-US" baseline="0"/>
                        <a:t> alternative</a:t>
                      </a:r>
                      <a:endParaRPr lang="en-US"/>
                    </a:p>
                  </a:txBody>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Urgent</a:t>
                      </a:r>
                    </a:p>
                  </a:txBody>
                  <a:tcPr/>
                </a:tc>
                <a:tc>
                  <a:txBody>
                    <a:bodyPr/>
                    <a:lstStyle/>
                    <a:p>
                      <a:pPr algn="ctr"/>
                      <a:r>
                        <a:rPr lang="en-US"/>
                        <a:t>N</a:t>
                      </a:r>
                    </a:p>
                  </a:txBody>
                  <a:tcPr/>
                </a:tc>
                <a:tc>
                  <a:txBody>
                    <a:bodyPr/>
                    <a:lstStyle/>
                    <a:p>
                      <a:pPr algn="ctr"/>
                      <a:r>
                        <a:rPr lang="en-US"/>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Work on task</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7817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r>
              <a:rPr lang="en-US" dirty="0"/>
              <a:t>Using “Bayes” to Classify--Example</a:t>
            </a:r>
          </a:p>
        </p:txBody>
      </p:sp>
      <p:sp>
        <p:nvSpPr>
          <p:cNvPr id="5" name="TextBox 4"/>
          <p:cNvSpPr txBox="1"/>
          <p:nvPr/>
        </p:nvSpPr>
        <p:spPr>
          <a:xfrm>
            <a:off x="2133600" y="6400800"/>
            <a:ext cx="6781800" cy="307777"/>
          </a:xfrm>
          <a:prstGeom prst="rect">
            <a:avLst/>
          </a:prstGeom>
          <a:noFill/>
        </p:spPr>
        <p:txBody>
          <a:bodyPr wrap="square" rtlCol="0">
            <a:spAutoFit/>
          </a:bodyPr>
          <a:lstStyle/>
          <a:p>
            <a:pPr algn="r"/>
            <a:r>
              <a:rPr lang="en-US" sz="1400"/>
              <a:t>Adapted from “Machine Learning” by </a:t>
            </a:r>
            <a:r>
              <a:rPr lang="en-US" sz="1400" err="1"/>
              <a:t>Marsland</a:t>
            </a:r>
            <a:r>
              <a:rPr lang="en-US" sz="1400"/>
              <a:t>, Second Edition, p31</a:t>
            </a:r>
          </a:p>
        </p:txBody>
      </p:sp>
      <p:sp>
        <p:nvSpPr>
          <p:cNvPr id="7" name="TextBox 6"/>
          <p:cNvSpPr txBox="1"/>
          <p:nvPr/>
        </p:nvSpPr>
        <p:spPr>
          <a:xfrm>
            <a:off x="838200" y="1676400"/>
            <a:ext cx="7467600" cy="4031873"/>
          </a:xfrm>
          <a:prstGeom prst="rect">
            <a:avLst/>
          </a:prstGeom>
          <a:noFill/>
        </p:spPr>
        <p:txBody>
          <a:bodyPr wrap="square" rtlCol="0">
            <a:spAutoFit/>
          </a:bodyPr>
          <a:lstStyle/>
          <a:p>
            <a:r>
              <a:rPr lang="en-US" sz="3200" dirty="0"/>
              <a:t>Imminent deadline (</a:t>
            </a:r>
            <a:r>
              <a:rPr lang="en-US" sz="3200" dirty="0">
                <a:ea typeface="MS Gothic" panose="020B0609070205080204" pitchFamily="49" charset="-128"/>
              </a:rPr>
              <a:t>ID</a:t>
            </a:r>
            <a:r>
              <a:rPr lang="en-US" sz="3200" dirty="0"/>
              <a:t>)</a:t>
            </a:r>
          </a:p>
          <a:p>
            <a:r>
              <a:rPr lang="en-US" sz="3200" dirty="0"/>
              <a:t>There is a productive alternative (</a:t>
            </a:r>
            <a:r>
              <a:rPr lang="en-US" sz="3200" dirty="0">
                <a:ea typeface="MS Gothic" panose="020B0609070205080204" pitchFamily="49" charset="-128"/>
              </a:rPr>
              <a:t>PA</a:t>
            </a:r>
            <a:r>
              <a:rPr lang="en-US" sz="3200" dirty="0"/>
              <a:t>)</a:t>
            </a:r>
          </a:p>
          <a:p>
            <a:r>
              <a:rPr lang="en-US" sz="3200" dirty="0"/>
              <a:t>No resource readily available (</a:t>
            </a:r>
            <a:r>
              <a:rPr lang="en-US" sz="3200" dirty="0">
                <a:ea typeface="MS Gothic" panose="020B0609070205080204" pitchFamily="49" charset="-128"/>
              </a:rPr>
              <a:t>NR</a:t>
            </a:r>
            <a:r>
              <a:rPr lang="en-US" sz="3200" dirty="0"/>
              <a:t>)</a:t>
            </a:r>
          </a:p>
          <a:p>
            <a:endParaRPr lang="en-US" sz="3200" dirty="0"/>
          </a:p>
          <a:p>
            <a:r>
              <a:rPr lang="en-US" sz="3200" dirty="0"/>
              <a:t>METHOD:</a:t>
            </a:r>
          </a:p>
          <a:p>
            <a:endParaRPr lang="en-US" sz="3200" dirty="0"/>
          </a:p>
          <a:p>
            <a:r>
              <a:rPr lang="en-US" sz="3200" dirty="0"/>
              <a:t>Compare </a:t>
            </a:r>
            <a:r>
              <a:rPr lang="en-US" sz="3200" i="1" dirty="0"/>
              <a:t>p(X)</a:t>
            </a:r>
            <a:r>
              <a:rPr lang="en-US" sz="3200" i="1" dirty="0">
                <a:sym typeface="Symbol" panose="05050102010706020507" pitchFamily="18" charset="2"/>
              </a:rPr>
              <a:t></a:t>
            </a:r>
            <a:r>
              <a:rPr lang="en-US" sz="3200" i="1" dirty="0"/>
              <a:t> p(ID|X)</a:t>
            </a:r>
            <a:r>
              <a:rPr lang="en-US" sz="3200" i="1" dirty="0">
                <a:sym typeface="Symbol" panose="05050102010706020507" pitchFamily="18" charset="2"/>
              </a:rPr>
              <a:t> </a:t>
            </a:r>
            <a:r>
              <a:rPr lang="en-US" sz="3200" i="1" dirty="0"/>
              <a:t> p(PA|X)</a:t>
            </a:r>
            <a:r>
              <a:rPr lang="en-US" sz="3200" i="1" dirty="0">
                <a:sym typeface="Symbol" panose="05050102010706020507" pitchFamily="18" charset="2"/>
              </a:rPr>
              <a:t> </a:t>
            </a:r>
            <a:r>
              <a:rPr lang="en-US" sz="3200" i="1" dirty="0"/>
              <a:t> p(NR|X)</a:t>
            </a:r>
          </a:p>
          <a:p>
            <a:r>
              <a:rPr lang="en-US" sz="3200" dirty="0"/>
              <a:t>Where X is a potential solution</a:t>
            </a:r>
          </a:p>
        </p:txBody>
      </p:sp>
    </p:spTree>
    <p:extLst>
      <p:ext uri="{BB962C8B-B14F-4D97-AF65-F5344CB8AC3E}">
        <p14:creationId xmlns:p14="http://schemas.microsoft.com/office/powerpoint/2010/main" val="70288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r>
              <a:rPr lang="en-US" dirty="0"/>
              <a:t>Conditional Probability</a:t>
            </a:r>
            <a:r>
              <a:rPr lang="en-US" i="1" u="none" dirty="0"/>
              <a:t> 1 of 2</a:t>
            </a:r>
          </a:p>
        </p:txBody>
      </p:sp>
      <p:sp>
        <p:nvSpPr>
          <p:cNvPr id="49" name="TextBox 48"/>
          <p:cNvSpPr txBox="1"/>
          <p:nvPr/>
        </p:nvSpPr>
        <p:spPr>
          <a:xfrm>
            <a:off x="966787" y="2362200"/>
            <a:ext cx="7210425" cy="584775"/>
          </a:xfrm>
          <a:prstGeom prst="rect">
            <a:avLst/>
          </a:prstGeom>
          <a:noFill/>
        </p:spPr>
        <p:txBody>
          <a:bodyPr wrap="square" rtlCol="0">
            <a:spAutoFit/>
          </a:bodyPr>
          <a:lstStyle/>
          <a:p>
            <a:r>
              <a:rPr lang="en-US" sz="3200" dirty="0">
                <a:latin typeface="Arial Narrow" panose="020B0606020202030204" pitchFamily="34" charset="0"/>
              </a:rPr>
              <a:t>Probability that Jane Q Doe will die tomorrow =</a:t>
            </a:r>
          </a:p>
        </p:txBody>
      </p:sp>
    </p:spTree>
    <p:extLst>
      <p:ext uri="{BB962C8B-B14F-4D97-AF65-F5344CB8AC3E}">
        <p14:creationId xmlns:p14="http://schemas.microsoft.com/office/powerpoint/2010/main" val="332167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411162"/>
          </a:xfrm>
        </p:spPr>
        <p:txBody>
          <a:bodyPr>
            <a:normAutofit fontScale="90000"/>
          </a:bodyPr>
          <a:lstStyle/>
          <a:p>
            <a:r>
              <a:rPr lang="en-US" sz="2800"/>
              <a:t>Using Bayes to Classify Example</a:t>
            </a:r>
          </a:p>
        </p:txBody>
      </p:sp>
      <p:sp>
        <p:nvSpPr>
          <p:cNvPr id="5" name="TextBox 4"/>
          <p:cNvSpPr txBox="1"/>
          <p:nvPr/>
        </p:nvSpPr>
        <p:spPr>
          <a:xfrm>
            <a:off x="2133600" y="6400800"/>
            <a:ext cx="6781800" cy="307777"/>
          </a:xfrm>
          <a:prstGeom prst="rect">
            <a:avLst/>
          </a:prstGeom>
          <a:noFill/>
        </p:spPr>
        <p:txBody>
          <a:bodyPr wrap="square" rtlCol="0">
            <a:spAutoFit/>
          </a:bodyPr>
          <a:lstStyle/>
          <a:p>
            <a:pPr algn="r"/>
            <a:r>
              <a:rPr lang="en-US" sz="1400"/>
              <a:t>Adapted from “Machine Learning” by </a:t>
            </a:r>
            <a:r>
              <a:rPr lang="en-US" sz="1400" err="1"/>
              <a:t>Marsland</a:t>
            </a:r>
            <a:r>
              <a:rPr lang="en-US" sz="1400"/>
              <a:t>, Second Edition, p31</a:t>
            </a:r>
          </a:p>
        </p:txBody>
      </p:sp>
      <p:sp>
        <p:nvSpPr>
          <p:cNvPr id="7" name="TextBox 6"/>
          <p:cNvSpPr txBox="1"/>
          <p:nvPr/>
        </p:nvSpPr>
        <p:spPr>
          <a:xfrm>
            <a:off x="1333500" y="703336"/>
            <a:ext cx="6477000" cy="5509200"/>
          </a:xfrm>
          <a:prstGeom prst="rect">
            <a:avLst/>
          </a:prstGeom>
          <a:noFill/>
        </p:spPr>
        <p:txBody>
          <a:bodyPr wrap="square" rtlCol="0">
            <a:spAutoFit/>
          </a:bodyPr>
          <a:lstStyle/>
          <a:p>
            <a:r>
              <a:rPr lang="en-US" sz="3200" u="sng"/>
              <a:t>A = Do alternative</a:t>
            </a:r>
          </a:p>
          <a:p>
            <a:r>
              <a:rPr lang="en-US" sz="3200"/>
              <a:t>p(A)</a:t>
            </a:r>
            <a:r>
              <a:rPr lang="en-US" sz="3200">
                <a:sym typeface="Symbol" panose="05050102010706020507" pitchFamily="18" charset="2"/>
              </a:rPr>
              <a:t></a:t>
            </a:r>
            <a:r>
              <a:rPr lang="en-US" sz="3200"/>
              <a:t> p(ID|A)</a:t>
            </a:r>
            <a:r>
              <a:rPr lang="en-US" sz="3200">
                <a:sym typeface="Symbol" panose="05050102010706020507" pitchFamily="18" charset="2"/>
              </a:rPr>
              <a:t> </a:t>
            </a:r>
            <a:r>
              <a:rPr lang="en-US" sz="3200"/>
              <a:t> p(PA|A)</a:t>
            </a:r>
            <a:r>
              <a:rPr lang="en-US" sz="3200">
                <a:sym typeface="Symbol" panose="05050102010706020507" pitchFamily="18" charset="2"/>
              </a:rPr>
              <a:t> </a:t>
            </a:r>
            <a:r>
              <a:rPr lang="en-US" sz="3200"/>
              <a:t> p(NR|A)</a:t>
            </a:r>
          </a:p>
          <a:p>
            <a:endParaRPr lang="en-US" sz="3200"/>
          </a:p>
          <a:p>
            <a:r>
              <a:rPr lang="en-US" sz="3200" u="sng"/>
              <a:t>W = Work on task</a:t>
            </a:r>
          </a:p>
          <a:p>
            <a:r>
              <a:rPr lang="en-US" sz="3200"/>
              <a:t>p(W)</a:t>
            </a:r>
            <a:r>
              <a:rPr lang="en-US" sz="3200">
                <a:sym typeface="Symbol" panose="05050102010706020507" pitchFamily="18" charset="2"/>
              </a:rPr>
              <a:t></a:t>
            </a:r>
            <a:r>
              <a:rPr lang="en-US" sz="3200"/>
              <a:t> p(ID|W)</a:t>
            </a:r>
            <a:r>
              <a:rPr lang="en-US" sz="3200">
                <a:sym typeface="Symbol" panose="05050102010706020507" pitchFamily="18" charset="2"/>
              </a:rPr>
              <a:t> </a:t>
            </a:r>
            <a:r>
              <a:rPr lang="en-US" sz="3200"/>
              <a:t> p(PA|W)</a:t>
            </a:r>
            <a:r>
              <a:rPr lang="en-US" sz="3200">
                <a:sym typeface="Symbol" panose="05050102010706020507" pitchFamily="18" charset="2"/>
              </a:rPr>
              <a:t> </a:t>
            </a:r>
            <a:r>
              <a:rPr lang="en-US" sz="3200"/>
              <a:t> p(NR|W)</a:t>
            </a:r>
          </a:p>
          <a:p>
            <a:endParaRPr lang="en-US" sz="3200"/>
          </a:p>
          <a:p>
            <a:r>
              <a:rPr lang="en-US" sz="3200" u="sng"/>
              <a:t>D = Do nothing</a:t>
            </a:r>
          </a:p>
          <a:p>
            <a:r>
              <a:rPr lang="en-US" sz="3200"/>
              <a:t>p(D)</a:t>
            </a:r>
            <a:r>
              <a:rPr lang="en-US" sz="3200">
                <a:sym typeface="Symbol" panose="05050102010706020507" pitchFamily="18" charset="2"/>
              </a:rPr>
              <a:t></a:t>
            </a:r>
            <a:r>
              <a:rPr lang="en-US" sz="3200"/>
              <a:t> p(ID|D)</a:t>
            </a:r>
            <a:r>
              <a:rPr lang="en-US" sz="3200">
                <a:sym typeface="Symbol" panose="05050102010706020507" pitchFamily="18" charset="2"/>
              </a:rPr>
              <a:t> </a:t>
            </a:r>
            <a:r>
              <a:rPr lang="en-US" sz="3200"/>
              <a:t> p(PA|D)</a:t>
            </a:r>
            <a:r>
              <a:rPr lang="en-US" sz="3200">
                <a:sym typeface="Symbol" panose="05050102010706020507" pitchFamily="18" charset="2"/>
              </a:rPr>
              <a:t> </a:t>
            </a:r>
            <a:r>
              <a:rPr lang="en-US" sz="3200"/>
              <a:t> p(NR|D)</a:t>
            </a:r>
          </a:p>
          <a:p>
            <a:endParaRPr lang="en-US" sz="3200"/>
          </a:p>
          <a:p>
            <a:r>
              <a:rPr lang="en-US" sz="3200" u="sng"/>
              <a:t>B = Take a break</a:t>
            </a:r>
          </a:p>
          <a:p>
            <a:r>
              <a:rPr lang="en-US" sz="3200"/>
              <a:t>p(B)</a:t>
            </a:r>
            <a:r>
              <a:rPr lang="en-US" sz="3200">
                <a:sym typeface="Symbol" panose="05050102010706020507" pitchFamily="18" charset="2"/>
              </a:rPr>
              <a:t></a:t>
            </a:r>
            <a:r>
              <a:rPr lang="en-US" sz="3200"/>
              <a:t> p(ID|B)</a:t>
            </a:r>
            <a:r>
              <a:rPr lang="en-US" sz="3200">
                <a:sym typeface="Symbol" panose="05050102010706020507" pitchFamily="18" charset="2"/>
              </a:rPr>
              <a:t> </a:t>
            </a:r>
            <a:r>
              <a:rPr lang="en-US" sz="3200"/>
              <a:t> p(PA|B)</a:t>
            </a:r>
            <a:r>
              <a:rPr lang="en-US" sz="3200">
                <a:sym typeface="Symbol" panose="05050102010706020507" pitchFamily="18" charset="2"/>
              </a:rPr>
              <a:t> </a:t>
            </a:r>
            <a:r>
              <a:rPr lang="en-US" sz="3200"/>
              <a:t> p(NR|B)</a:t>
            </a:r>
          </a:p>
        </p:txBody>
      </p:sp>
      <p:sp>
        <p:nvSpPr>
          <p:cNvPr id="2" name="Rectangle 1"/>
          <p:cNvSpPr/>
          <p:nvPr/>
        </p:nvSpPr>
        <p:spPr>
          <a:xfrm>
            <a:off x="6529866" y="518670"/>
            <a:ext cx="2385077" cy="369332"/>
          </a:xfrm>
          <a:prstGeom prst="rect">
            <a:avLst/>
          </a:prstGeom>
        </p:spPr>
        <p:txBody>
          <a:bodyPr wrap="none">
            <a:spAutoFit/>
          </a:bodyPr>
          <a:lstStyle/>
          <a:p>
            <a:r>
              <a:rPr lang="en-US">
                <a:ea typeface="MS Gothic" panose="020B0609070205080204" pitchFamily="49" charset="-128"/>
              </a:rPr>
              <a:t>ID = </a:t>
            </a:r>
            <a:r>
              <a:rPr lang="en-US"/>
              <a:t>Imminent deadline</a:t>
            </a:r>
          </a:p>
        </p:txBody>
      </p:sp>
    </p:spTree>
    <p:extLst>
      <p:ext uri="{BB962C8B-B14F-4D97-AF65-F5344CB8AC3E}">
        <p14:creationId xmlns:p14="http://schemas.microsoft.com/office/powerpoint/2010/main" val="111796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0" y="274638"/>
            <a:ext cx="4495800" cy="1143000"/>
          </a:xfrm>
        </p:spPr>
        <p:txBody>
          <a:bodyPr>
            <a:normAutofit fontScale="90000"/>
          </a:bodyPr>
          <a:lstStyle/>
          <a:p>
            <a:r>
              <a:rPr lang="en-US"/>
              <a:t>Using Bayes to Classify Example</a:t>
            </a:r>
          </a:p>
        </p:txBody>
      </p:sp>
      <p:sp>
        <p:nvSpPr>
          <p:cNvPr id="7" name="TextBox 6"/>
          <p:cNvSpPr txBox="1"/>
          <p:nvPr/>
        </p:nvSpPr>
        <p:spPr>
          <a:xfrm>
            <a:off x="3048000" y="2273970"/>
            <a:ext cx="5802745" cy="2246769"/>
          </a:xfrm>
          <a:prstGeom prst="rect">
            <a:avLst/>
          </a:prstGeom>
          <a:noFill/>
        </p:spPr>
        <p:txBody>
          <a:bodyPr wrap="square" rtlCol="0">
            <a:spAutoFit/>
          </a:bodyPr>
          <a:lstStyle/>
          <a:p>
            <a:r>
              <a:rPr lang="en-US" sz="2800" dirty="0"/>
              <a:t>   p(A)   </a:t>
            </a:r>
            <a:r>
              <a:rPr lang="en-US" sz="2800" dirty="0">
                <a:sym typeface="Symbol" panose="05050102010706020507" pitchFamily="18" charset="2"/>
              </a:rPr>
              <a:t></a:t>
            </a:r>
            <a:r>
              <a:rPr lang="en-US" sz="2800" dirty="0"/>
              <a:t> p(ID|A)</a:t>
            </a:r>
            <a:r>
              <a:rPr lang="en-US" sz="2800" dirty="0">
                <a:sym typeface="Symbol" panose="05050102010706020507" pitchFamily="18" charset="2"/>
              </a:rPr>
              <a:t> </a:t>
            </a:r>
            <a:r>
              <a:rPr lang="en-US" sz="2800" dirty="0"/>
              <a:t> p(PA|A)</a:t>
            </a:r>
            <a:r>
              <a:rPr lang="en-US" sz="2800" dirty="0">
                <a:sym typeface="Symbol" panose="05050102010706020507" pitchFamily="18" charset="2"/>
              </a:rPr>
              <a:t> </a:t>
            </a:r>
            <a:r>
              <a:rPr lang="en-US" sz="2800" dirty="0"/>
              <a:t> p(NR|A)</a:t>
            </a:r>
          </a:p>
          <a:p>
            <a:r>
              <a:rPr lang="en-US" sz="2800" dirty="0"/>
              <a:t>= 5/10  </a:t>
            </a:r>
            <a:r>
              <a:rPr lang="en-US" sz="2800" dirty="0">
                <a:sym typeface="Symbol" panose="05050102010706020507" pitchFamily="18" charset="2"/>
              </a:rPr>
              <a:t>     2/5         5/5          </a:t>
            </a:r>
            <a:r>
              <a:rPr lang="en-US" sz="2800" dirty="0">
                <a:solidFill>
                  <a:srgbClr val="FF0000"/>
                </a:solidFill>
                <a:sym typeface="Symbol" panose="05050102010706020507" pitchFamily="18" charset="2"/>
              </a:rPr>
              <a:t>2</a:t>
            </a:r>
            <a:r>
              <a:rPr lang="en-US" sz="2800" dirty="0">
                <a:sym typeface="Symbol" panose="05050102010706020507" pitchFamily="18" charset="2"/>
              </a:rPr>
              <a:t>/5    </a:t>
            </a:r>
          </a:p>
          <a:p>
            <a:r>
              <a:rPr lang="en-US" sz="2800" dirty="0">
                <a:sym typeface="Symbol" panose="05050102010706020507" pitchFamily="18" charset="2"/>
              </a:rPr>
              <a:t>= </a:t>
            </a:r>
            <a:r>
              <a:rPr lang="en-US" sz="2800" dirty="0">
                <a:solidFill>
                  <a:srgbClr val="FF0000"/>
                </a:solidFill>
                <a:sym typeface="Symbol" panose="05050102010706020507" pitchFamily="18" charset="2"/>
              </a:rPr>
              <a:t>4/125</a:t>
            </a:r>
          </a:p>
          <a:p>
            <a:endParaRPr lang="en-US" sz="2800" dirty="0"/>
          </a:p>
          <a:p>
            <a:r>
              <a:rPr lang="en-US" sz="2800" dirty="0"/>
              <a:t>  …</a:t>
            </a:r>
            <a:endParaRPr lang="en-US" sz="2800"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06351726"/>
              </p:ext>
            </p:extLst>
          </p:nvPr>
        </p:nvGraphicFramePr>
        <p:xfrm>
          <a:off x="11546" y="2971670"/>
          <a:ext cx="2503054" cy="3200530"/>
        </p:xfrm>
        <a:graphic>
          <a:graphicData uri="http://schemas.openxmlformats.org/drawingml/2006/table">
            <a:tbl>
              <a:tblPr firstRow="1" bandRow="1">
                <a:tableStyleId>{5C22544A-7EE6-4342-B048-85BDC9FD1C3A}</a:tableStyleId>
              </a:tblPr>
              <a:tblGrid>
                <a:gridCol w="763394">
                  <a:extLst>
                    <a:ext uri="{9D8B030D-6E8A-4147-A177-3AD203B41FA5}">
                      <a16:colId xmlns:a16="http://schemas.microsoft.com/office/drawing/2014/main" val="20000"/>
                    </a:ext>
                  </a:extLst>
                </a:gridCol>
                <a:gridCol w="379606">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79054">
                  <a:extLst>
                    <a:ext uri="{9D8B030D-6E8A-4147-A177-3AD203B41FA5}">
                      <a16:colId xmlns:a16="http://schemas.microsoft.com/office/drawing/2014/main" val="20003"/>
                    </a:ext>
                  </a:extLst>
                </a:gridCol>
              </a:tblGrid>
              <a:tr h="523112">
                <a:tc>
                  <a:txBody>
                    <a:bodyPr/>
                    <a:lstStyle/>
                    <a:p>
                      <a:r>
                        <a:rPr lang="en-US" sz="1000">
                          <a:latin typeface="Arial Narrow" panose="020B0606020202030204" pitchFamily="34" charset="0"/>
                        </a:rPr>
                        <a:t>Deadline</a:t>
                      </a:r>
                    </a:p>
                    <a:p>
                      <a:r>
                        <a:rPr lang="en-US" sz="1000">
                          <a:latin typeface="Arial Narrow" panose="020B0606020202030204" pitchFamily="34" charset="0"/>
                        </a:rPr>
                        <a:t>type</a:t>
                      </a:r>
                    </a:p>
                  </a:txBody>
                  <a:tcPr/>
                </a:tc>
                <a:tc>
                  <a:txBody>
                    <a:bodyPr/>
                    <a:lstStyle/>
                    <a:p>
                      <a:r>
                        <a:rPr lang="en-US" sz="1000">
                          <a:latin typeface="Arial Narrow" panose="020B0606020202030204" pitchFamily="34" charset="0"/>
                        </a:rPr>
                        <a:t>PA?</a:t>
                      </a:r>
                    </a:p>
                  </a:txBody>
                  <a:tcPr/>
                </a:tc>
                <a:tc>
                  <a:txBody>
                    <a:bodyPr/>
                    <a:lstStyle/>
                    <a:p>
                      <a:r>
                        <a:rPr lang="en-US" sz="1000">
                          <a:latin typeface="Arial Narrow" panose="020B0606020202030204" pitchFamily="34" charset="0"/>
                        </a:rPr>
                        <a:t>NR</a:t>
                      </a:r>
                      <a:r>
                        <a:rPr lang="en-US" sz="1000" baseline="0">
                          <a:latin typeface="Arial Narrow" panose="020B0606020202030204" pitchFamily="34" charset="0"/>
                        </a:rPr>
                        <a:t>?</a:t>
                      </a:r>
                      <a:endParaRPr lang="en-US" sz="1000">
                        <a:latin typeface="Arial Narrow" panose="020B0606020202030204" pitchFamily="34" charset="0"/>
                      </a:endParaRPr>
                    </a:p>
                  </a:txBody>
                  <a:tcPr/>
                </a:tc>
                <a:tc>
                  <a:txBody>
                    <a:bodyPr/>
                    <a:lstStyle/>
                    <a:p>
                      <a:r>
                        <a:rPr lang="en-US" sz="1000">
                          <a:latin typeface="Arial Narrow" panose="020B0606020202030204" pitchFamily="34" charset="0"/>
                        </a:rPr>
                        <a:t>Past appropriate outcome</a:t>
                      </a:r>
                    </a:p>
                  </a:txBody>
                  <a:tcPr/>
                </a:tc>
                <a:extLst>
                  <a:ext uri="{0D108BD9-81ED-4DB2-BD59-A6C34878D82A}">
                    <a16:rowId xmlns:a16="http://schemas.microsoft.com/office/drawing/2014/main" val="10000"/>
                  </a:ext>
                </a:extLst>
              </a:tr>
              <a:tr h="265189">
                <a:tc>
                  <a:txBody>
                    <a:bodyPr/>
                    <a:lstStyle/>
                    <a:p>
                      <a:r>
                        <a:rPr lang="en-US" sz="1100">
                          <a:latin typeface="Arial Narrow" panose="020B0606020202030204" pitchFamily="34" charset="0"/>
                        </a:rPr>
                        <a:t>Urgent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1"/>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Urgent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Work on task</a:t>
                      </a:r>
                    </a:p>
                  </a:txBody>
                  <a:tcPr/>
                </a:tc>
                <a:extLst>
                  <a:ext uri="{0D108BD9-81ED-4DB2-BD59-A6C34878D82A}">
                    <a16:rowId xmlns:a16="http://schemas.microsoft.com/office/drawing/2014/main" val="10002"/>
                  </a:ext>
                </a:extLst>
              </a:tr>
              <a:tr h="265189">
                <a:tc>
                  <a:txBody>
                    <a:bodyPr/>
                    <a:lstStyle/>
                    <a:p>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3"/>
                  </a:ext>
                </a:extLst>
              </a:tr>
              <a:tr h="265189">
                <a:tc>
                  <a:txBody>
                    <a:bodyPr/>
                    <a:lstStyle/>
                    <a:p>
                      <a:r>
                        <a:rPr lang="en-US" sz="1100">
                          <a:latin typeface="Arial Narrow" panose="020B0606020202030204" pitchFamily="34" charset="0"/>
                        </a:rPr>
                        <a:t>Absent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4"/>
                  </a:ext>
                </a:extLst>
              </a:tr>
              <a:tr h="265189">
                <a:tc>
                  <a:txBody>
                    <a:bodyPr/>
                    <a:lstStyle/>
                    <a:p>
                      <a:r>
                        <a:rPr lang="en-US" sz="1100">
                          <a:latin typeface="Arial Narrow" panose="020B0606020202030204" pitchFamily="34" charset="0"/>
                        </a:rPr>
                        <a:t>Absent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Do</a:t>
                      </a:r>
                      <a:r>
                        <a:rPr lang="en-US" sz="1100" baseline="0">
                          <a:latin typeface="Arial Narrow" panose="020B0606020202030204" pitchFamily="34" charset="0"/>
                        </a:rPr>
                        <a:t> nothing</a:t>
                      </a:r>
                      <a:endParaRPr lang="en-US" sz="1100">
                        <a:latin typeface="Arial Narrow" panose="020B0606020202030204" pitchFamily="34" charset="0"/>
                      </a:endParaRPr>
                    </a:p>
                  </a:txBody>
                  <a:tcPr/>
                </a:tc>
                <a:extLst>
                  <a:ext uri="{0D108BD9-81ED-4DB2-BD59-A6C34878D82A}">
                    <a16:rowId xmlns:a16="http://schemas.microsoft.com/office/drawing/2014/main" val="10005"/>
                  </a:ext>
                </a:extLst>
              </a:tr>
              <a:tr h="265189">
                <a:tc>
                  <a:txBody>
                    <a:bodyPr/>
                    <a:lstStyle/>
                    <a:p>
                      <a:r>
                        <a:rPr lang="en-US" sz="1100">
                          <a:latin typeface="Arial Narrow" panose="020B0606020202030204" pitchFamily="34" charset="0"/>
                        </a:rPr>
                        <a:t>Absent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6"/>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Work on task</a:t>
                      </a:r>
                    </a:p>
                  </a:txBody>
                  <a:tcPr/>
                </a:tc>
                <a:extLst>
                  <a:ext uri="{0D108BD9-81ED-4DB2-BD59-A6C34878D82A}">
                    <a16:rowId xmlns:a16="http://schemas.microsoft.com/office/drawing/2014/main" val="10007"/>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Take break</a:t>
                      </a:r>
                    </a:p>
                  </a:txBody>
                  <a:tcPr/>
                </a:tc>
                <a:extLst>
                  <a:ext uri="{0D108BD9-81ED-4DB2-BD59-A6C34878D82A}">
                    <a16:rowId xmlns:a16="http://schemas.microsoft.com/office/drawing/2014/main" val="10008"/>
                  </a:ext>
                </a:extLst>
              </a:tr>
              <a:tr h="265189">
                <a:tc>
                  <a:txBody>
                    <a:bodyPr/>
                    <a:lstStyle/>
                    <a:p>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9"/>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Urgent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Work on task</a:t>
                      </a:r>
                    </a:p>
                  </a:txBody>
                  <a:tcPr/>
                </a:tc>
                <a:extLst>
                  <a:ext uri="{0D108BD9-81ED-4DB2-BD59-A6C34878D82A}">
                    <a16:rowId xmlns:a16="http://schemas.microsoft.com/office/drawing/2014/main" val="10010"/>
                  </a:ext>
                </a:extLst>
              </a:tr>
            </a:tbl>
          </a:graphicData>
        </a:graphic>
      </p:graphicFrame>
      <p:sp>
        <p:nvSpPr>
          <p:cNvPr id="2" name="Rectangle 1"/>
          <p:cNvSpPr/>
          <p:nvPr/>
        </p:nvSpPr>
        <p:spPr>
          <a:xfrm>
            <a:off x="217055" y="619094"/>
            <a:ext cx="4572000" cy="923330"/>
          </a:xfrm>
          <a:prstGeom prst="rect">
            <a:avLst/>
          </a:prstGeom>
        </p:spPr>
        <p:txBody>
          <a:bodyPr>
            <a:spAutoFit/>
          </a:bodyPr>
          <a:lstStyle/>
          <a:p>
            <a:r>
              <a:rPr lang="en-US" dirty="0"/>
              <a:t>Imminent deadline (</a:t>
            </a:r>
            <a:r>
              <a:rPr lang="en-US" dirty="0">
                <a:ea typeface="MS Gothic" panose="020B0609070205080204" pitchFamily="49" charset="-128"/>
              </a:rPr>
              <a:t>ID</a:t>
            </a:r>
            <a:r>
              <a:rPr lang="en-US" dirty="0"/>
              <a:t>)</a:t>
            </a:r>
          </a:p>
          <a:p>
            <a:r>
              <a:rPr lang="en-US" dirty="0"/>
              <a:t>There is a productive alternative (</a:t>
            </a:r>
            <a:r>
              <a:rPr lang="en-US" dirty="0">
                <a:ea typeface="MS Gothic" panose="020B0609070205080204" pitchFamily="49" charset="-128"/>
              </a:rPr>
              <a:t>PA</a:t>
            </a:r>
            <a:r>
              <a:rPr lang="en-US" dirty="0"/>
              <a:t>)</a:t>
            </a:r>
          </a:p>
          <a:p>
            <a:r>
              <a:rPr lang="en-US" dirty="0"/>
              <a:t>No resource readily available (</a:t>
            </a:r>
            <a:r>
              <a:rPr lang="en-US" dirty="0">
                <a:ea typeface="MS Gothic" panose="020B0609070205080204" pitchFamily="49" charset="-128"/>
              </a:rPr>
              <a:t>NR</a:t>
            </a:r>
            <a:r>
              <a:rPr lang="en-US" dirty="0"/>
              <a:t>)</a:t>
            </a:r>
          </a:p>
        </p:txBody>
      </p:sp>
      <p:sp>
        <p:nvSpPr>
          <p:cNvPr id="3" name="Rectangle 2"/>
          <p:cNvSpPr/>
          <p:nvPr/>
        </p:nvSpPr>
        <p:spPr>
          <a:xfrm>
            <a:off x="217055" y="1542424"/>
            <a:ext cx="1881909" cy="1200329"/>
          </a:xfrm>
          <a:prstGeom prst="rect">
            <a:avLst/>
          </a:prstGeom>
        </p:spPr>
        <p:txBody>
          <a:bodyPr wrap="square">
            <a:spAutoFit/>
          </a:bodyPr>
          <a:lstStyle/>
          <a:p>
            <a:r>
              <a:rPr lang="en-US"/>
              <a:t>A = Do alternative</a:t>
            </a:r>
          </a:p>
          <a:p>
            <a:r>
              <a:rPr lang="en-US"/>
              <a:t>W = Work on task</a:t>
            </a:r>
          </a:p>
          <a:p>
            <a:r>
              <a:rPr lang="en-US"/>
              <a:t>D = Do nothing</a:t>
            </a:r>
          </a:p>
          <a:p>
            <a:r>
              <a:rPr lang="en-US"/>
              <a:t>B = Take a break</a:t>
            </a:r>
          </a:p>
        </p:txBody>
      </p:sp>
      <p:cxnSp>
        <p:nvCxnSpPr>
          <p:cNvPr id="8" name="Straight Connector 7"/>
          <p:cNvCxnSpPr/>
          <p:nvPr/>
        </p:nvCxnSpPr>
        <p:spPr>
          <a:xfrm>
            <a:off x="1643148" y="3733800"/>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43148" y="4267200"/>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43148" y="5062452"/>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43148" y="5867400"/>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54227" y="4520739"/>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861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0" y="274638"/>
            <a:ext cx="4495800" cy="1143000"/>
          </a:xfrm>
        </p:spPr>
        <p:txBody>
          <a:bodyPr>
            <a:normAutofit fontScale="90000"/>
          </a:bodyPr>
          <a:lstStyle/>
          <a:p>
            <a:r>
              <a:rPr lang="en-US"/>
              <a:t>Using Bayes to Classify Example</a:t>
            </a:r>
          </a:p>
        </p:txBody>
      </p:sp>
      <p:sp>
        <p:nvSpPr>
          <p:cNvPr id="7" name="TextBox 6"/>
          <p:cNvSpPr txBox="1"/>
          <p:nvPr/>
        </p:nvSpPr>
        <p:spPr>
          <a:xfrm>
            <a:off x="2438400" y="2133470"/>
            <a:ext cx="6793345" cy="3970318"/>
          </a:xfrm>
          <a:prstGeom prst="rect">
            <a:avLst/>
          </a:prstGeom>
          <a:noFill/>
        </p:spPr>
        <p:txBody>
          <a:bodyPr wrap="square" rtlCol="0">
            <a:spAutoFit/>
          </a:bodyPr>
          <a:lstStyle/>
          <a:p>
            <a:r>
              <a:rPr lang="en-US" sz="2800" dirty="0"/>
              <a:t>  p(A)   </a:t>
            </a:r>
            <a:r>
              <a:rPr lang="en-US" sz="2800" dirty="0">
                <a:sym typeface="Symbol" panose="05050102010706020507" pitchFamily="18" charset="2"/>
              </a:rPr>
              <a:t></a:t>
            </a:r>
            <a:r>
              <a:rPr lang="en-US" sz="2800" dirty="0"/>
              <a:t> p(ID|A)</a:t>
            </a:r>
            <a:r>
              <a:rPr lang="en-US" sz="2800" dirty="0">
                <a:sym typeface="Symbol" panose="05050102010706020507" pitchFamily="18" charset="2"/>
              </a:rPr>
              <a:t> </a:t>
            </a:r>
            <a:r>
              <a:rPr lang="en-US" sz="2800" dirty="0"/>
              <a:t> p(PA|A)</a:t>
            </a:r>
            <a:r>
              <a:rPr lang="en-US" sz="2800" dirty="0">
                <a:sym typeface="Symbol" panose="05050102010706020507" pitchFamily="18" charset="2"/>
              </a:rPr>
              <a:t> </a:t>
            </a:r>
            <a:r>
              <a:rPr lang="en-US" sz="2800" dirty="0"/>
              <a:t> p(NR|A)</a:t>
            </a:r>
          </a:p>
          <a:p>
            <a:r>
              <a:rPr lang="en-US" sz="2800" dirty="0"/>
              <a:t>= 5/10 </a:t>
            </a:r>
            <a:r>
              <a:rPr lang="en-US" sz="2800" dirty="0">
                <a:sym typeface="Symbol" panose="05050102010706020507" pitchFamily="18" charset="2"/>
              </a:rPr>
              <a:t>    2/5           5/5          </a:t>
            </a:r>
            <a:r>
              <a:rPr lang="en-US" sz="2800" dirty="0">
                <a:solidFill>
                  <a:srgbClr val="FF0000"/>
                </a:solidFill>
                <a:sym typeface="Symbol" panose="05050102010706020507" pitchFamily="18" charset="2"/>
              </a:rPr>
              <a:t>2</a:t>
            </a:r>
            <a:r>
              <a:rPr lang="en-US" sz="2800" dirty="0">
                <a:sym typeface="Symbol" panose="05050102010706020507" pitchFamily="18" charset="2"/>
              </a:rPr>
              <a:t>/5    = </a:t>
            </a:r>
            <a:r>
              <a:rPr lang="en-US" sz="2800" dirty="0">
                <a:solidFill>
                  <a:srgbClr val="FF0000"/>
                </a:solidFill>
                <a:sym typeface="Symbol" panose="05050102010706020507" pitchFamily="18" charset="2"/>
              </a:rPr>
              <a:t>4/125</a:t>
            </a:r>
          </a:p>
          <a:p>
            <a:endParaRPr lang="en-US" sz="2800" dirty="0"/>
          </a:p>
          <a:p>
            <a:r>
              <a:rPr lang="en-US" sz="2800" dirty="0"/>
              <a:t>  p(W)</a:t>
            </a:r>
            <a:r>
              <a:rPr lang="en-US" sz="2800" dirty="0">
                <a:sym typeface="Symbol" panose="05050102010706020507" pitchFamily="18" charset="2"/>
              </a:rPr>
              <a:t></a:t>
            </a:r>
            <a:r>
              <a:rPr lang="en-US" sz="2800" dirty="0"/>
              <a:t> p(ID|W)</a:t>
            </a:r>
            <a:r>
              <a:rPr lang="en-US" sz="2800" dirty="0">
                <a:sym typeface="Symbol" panose="05050102010706020507" pitchFamily="18" charset="2"/>
              </a:rPr>
              <a:t> </a:t>
            </a:r>
            <a:r>
              <a:rPr lang="en-US" sz="2800" dirty="0"/>
              <a:t> p(PA|W)</a:t>
            </a:r>
            <a:r>
              <a:rPr lang="en-US" sz="2800" dirty="0">
                <a:sym typeface="Symbol" panose="05050102010706020507" pitchFamily="18" charset="2"/>
              </a:rPr>
              <a:t> </a:t>
            </a:r>
            <a:r>
              <a:rPr lang="en-US" sz="2800" dirty="0"/>
              <a:t> p(NR|W)</a:t>
            </a:r>
          </a:p>
          <a:p>
            <a:r>
              <a:rPr lang="en-US" sz="2800" dirty="0"/>
              <a:t>=         </a:t>
            </a:r>
            <a:r>
              <a:rPr lang="en-US" sz="2800" dirty="0">
                <a:sym typeface="Symbol" panose="05050102010706020507" pitchFamily="18" charset="2"/>
              </a:rPr>
              <a:t>                                                =   …</a:t>
            </a:r>
            <a:endParaRPr lang="en-US" sz="2800" dirty="0"/>
          </a:p>
          <a:p>
            <a:r>
              <a:rPr lang="en-US" sz="2800" dirty="0"/>
              <a:t>  p(D)</a:t>
            </a:r>
            <a:r>
              <a:rPr lang="en-US" sz="2800" dirty="0">
                <a:sym typeface="Symbol" panose="05050102010706020507" pitchFamily="18" charset="2"/>
              </a:rPr>
              <a:t></a:t>
            </a:r>
            <a:r>
              <a:rPr lang="en-US" sz="2800" dirty="0"/>
              <a:t> p(ID|D)</a:t>
            </a:r>
            <a:r>
              <a:rPr lang="en-US" sz="2800" dirty="0">
                <a:sym typeface="Symbol" panose="05050102010706020507" pitchFamily="18" charset="2"/>
              </a:rPr>
              <a:t> </a:t>
            </a:r>
            <a:r>
              <a:rPr lang="en-US" sz="2800" dirty="0"/>
              <a:t> p(PA|D)</a:t>
            </a:r>
            <a:r>
              <a:rPr lang="en-US" sz="2800" dirty="0">
                <a:sym typeface="Symbol" panose="05050102010706020507" pitchFamily="18" charset="2"/>
              </a:rPr>
              <a:t> </a:t>
            </a:r>
            <a:r>
              <a:rPr lang="en-US" sz="2800" dirty="0"/>
              <a:t> p(NR|D)</a:t>
            </a:r>
          </a:p>
          <a:p>
            <a:r>
              <a:rPr lang="en-US" sz="2800" dirty="0"/>
              <a:t>=       </a:t>
            </a:r>
            <a:r>
              <a:rPr lang="en-US" sz="2800" dirty="0">
                <a:sym typeface="Symbol" panose="05050102010706020507" pitchFamily="18" charset="2"/>
              </a:rPr>
              <a:t>                                                  =   …</a:t>
            </a:r>
            <a:r>
              <a:rPr lang="en-US" sz="2800" dirty="0"/>
              <a:t>   </a:t>
            </a:r>
          </a:p>
          <a:p>
            <a:r>
              <a:rPr lang="en-US" sz="2800" dirty="0"/>
              <a:t>  p(B)</a:t>
            </a:r>
            <a:r>
              <a:rPr lang="en-US" sz="2800" dirty="0">
                <a:sym typeface="Symbol" panose="05050102010706020507" pitchFamily="18" charset="2"/>
              </a:rPr>
              <a:t></a:t>
            </a:r>
            <a:r>
              <a:rPr lang="en-US" sz="2800" dirty="0"/>
              <a:t> p(ID|B)</a:t>
            </a:r>
            <a:r>
              <a:rPr lang="en-US" sz="2800" dirty="0">
                <a:sym typeface="Symbol" panose="05050102010706020507" pitchFamily="18" charset="2"/>
              </a:rPr>
              <a:t> </a:t>
            </a:r>
            <a:r>
              <a:rPr lang="en-US" sz="2800" dirty="0"/>
              <a:t> p(PA|B)</a:t>
            </a:r>
            <a:r>
              <a:rPr lang="en-US" sz="2800" dirty="0">
                <a:sym typeface="Symbol" panose="05050102010706020507" pitchFamily="18" charset="2"/>
              </a:rPr>
              <a:t> </a:t>
            </a:r>
            <a:r>
              <a:rPr lang="en-US" sz="2800" dirty="0"/>
              <a:t> p(NR|B)</a:t>
            </a:r>
          </a:p>
          <a:p>
            <a:r>
              <a:rPr lang="en-US" sz="2800" dirty="0"/>
              <a:t>=       </a:t>
            </a:r>
            <a:r>
              <a:rPr lang="en-US" sz="2800" dirty="0">
                <a:sym typeface="Symbol" panose="05050102010706020507" pitchFamily="18" charset="2"/>
              </a:rPr>
              <a:t>                                                   =   …</a:t>
            </a:r>
            <a:endParaRPr lang="en-US" sz="2800" dirty="0">
              <a:solidFill>
                <a:srgbClr val="FF0000"/>
              </a:solidFill>
            </a:endParaRPr>
          </a:p>
        </p:txBody>
      </p:sp>
      <p:graphicFrame>
        <p:nvGraphicFramePr>
          <p:cNvPr id="6" name="Table 5"/>
          <p:cNvGraphicFramePr>
            <a:graphicFrameLocks noGrp="1"/>
          </p:cNvGraphicFramePr>
          <p:nvPr/>
        </p:nvGraphicFramePr>
        <p:xfrm>
          <a:off x="11546" y="2971670"/>
          <a:ext cx="2503054" cy="3200530"/>
        </p:xfrm>
        <a:graphic>
          <a:graphicData uri="http://schemas.openxmlformats.org/drawingml/2006/table">
            <a:tbl>
              <a:tblPr firstRow="1" bandRow="1">
                <a:tableStyleId>{5C22544A-7EE6-4342-B048-85BDC9FD1C3A}</a:tableStyleId>
              </a:tblPr>
              <a:tblGrid>
                <a:gridCol w="763394">
                  <a:extLst>
                    <a:ext uri="{9D8B030D-6E8A-4147-A177-3AD203B41FA5}">
                      <a16:colId xmlns:a16="http://schemas.microsoft.com/office/drawing/2014/main" val="20000"/>
                    </a:ext>
                  </a:extLst>
                </a:gridCol>
                <a:gridCol w="379606">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79054">
                  <a:extLst>
                    <a:ext uri="{9D8B030D-6E8A-4147-A177-3AD203B41FA5}">
                      <a16:colId xmlns:a16="http://schemas.microsoft.com/office/drawing/2014/main" val="20003"/>
                    </a:ext>
                  </a:extLst>
                </a:gridCol>
              </a:tblGrid>
              <a:tr h="523112">
                <a:tc>
                  <a:txBody>
                    <a:bodyPr/>
                    <a:lstStyle/>
                    <a:p>
                      <a:r>
                        <a:rPr lang="en-US" sz="1000">
                          <a:latin typeface="Arial Narrow" panose="020B0606020202030204" pitchFamily="34" charset="0"/>
                        </a:rPr>
                        <a:t>Deadline</a:t>
                      </a:r>
                    </a:p>
                    <a:p>
                      <a:r>
                        <a:rPr lang="en-US" sz="1000">
                          <a:latin typeface="Arial Narrow" panose="020B0606020202030204" pitchFamily="34" charset="0"/>
                        </a:rPr>
                        <a:t>type</a:t>
                      </a:r>
                    </a:p>
                  </a:txBody>
                  <a:tcPr/>
                </a:tc>
                <a:tc>
                  <a:txBody>
                    <a:bodyPr/>
                    <a:lstStyle/>
                    <a:p>
                      <a:r>
                        <a:rPr lang="en-US" sz="1000">
                          <a:latin typeface="Arial Narrow" panose="020B0606020202030204" pitchFamily="34" charset="0"/>
                        </a:rPr>
                        <a:t>PA?</a:t>
                      </a:r>
                    </a:p>
                  </a:txBody>
                  <a:tcPr/>
                </a:tc>
                <a:tc>
                  <a:txBody>
                    <a:bodyPr/>
                    <a:lstStyle/>
                    <a:p>
                      <a:r>
                        <a:rPr lang="en-US" sz="1000">
                          <a:latin typeface="Arial Narrow" panose="020B0606020202030204" pitchFamily="34" charset="0"/>
                        </a:rPr>
                        <a:t>NR</a:t>
                      </a:r>
                      <a:r>
                        <a:rPr lang="en-US" sz="1000" baseline="0">
                          <a:latin typeface="Arial Narrow" panose="020B0606020202030204" pitchFamily="34" charset="0"/>
                        </a:rPr>
                        <a:t>?</a:t>
                      </a:r>
                      <a:endParaRPr lang="en-US" sz="1000">
                        <a:latin typeface="Arial Narrow" panose="020B0606020202030204" pitchFamily="34" charset="0"/>
                      </a:endParaRPr>
                    </a:p>
                  </a:txBody>
                  <a:tcPr/>
                </a:tc>
                <a:tc>
                  <a:txBody>
                    <a:bodyPr/>
                    <a:lstStyle/>
                    <a:p>
                      <a:r>
                        <a:rPr lang="en-US" sz="1000">
                          <a:latin typeface="Arial Narrow" panose="020B0606020202030204" pitchFamily="34" charset="0"/>
                        </a:rPr>
                        <a:t>Past appropriate outcome</a:t>
                      </a:r>
                    </a:p>
                  </a:txBody>
                  <a:tcPr/>
                </a:tc>
                <a:extLst>
                  <a:ext uri="{0D108BD9-81ED-4DB2-BD59-A6C34878D82A}">
                    <a16:rowId xmlns:a16="http://schemas.microsoft.com/office/drawing/2014/main" val="10000"/>
                  </a:ext>
                </a:extLst>
              </a:tr>
              <a:tr h="265189">
                <a:tc>
                  <a:txBody>
                    <a:bodyPr/>
                    <a:lstStyle/>
                    <a:p>
                      <a:r>
                        <a:rPr lang="en-US" sz="1100">
                          <a:latin typeface="Arial Narrow" panose="020B0606020202030204" pitchFamily="34" charset="0"/>
                        </a:rPr>
                        <a:t>Urgent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1"/>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Urgent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Work on task</a:t>
                      </a:r>
                    </a:p>
                  </a:txBody>
                  <a:tcPr/>
                </a:tc>
                <a:extLst>
                  <a:ext uri="{0D108BD9-81ED-4DB2-BD59-A6C34878D82A}">
                    <a16:rowId xmlns:a16="http://schemas.microsoft.com/office/drawing/2014/main" val="10002"/>
                  </a:ext>
                </a:extLst>
              </a:tr>
              <a:tr h="265189">
                <a:tc>
                  <a:txBody>
                    <a:bodyPr/>
                    <a:lstStyle/>
                    <a:p>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3"/>
                  </a:ext>
                </a:extLst>
              </a:tr>
              <a:tr h="265189">
                <a:tc>
                  <a:txBody>
                    <a:bodyPr/>
                    <a:lstStyle/>
                    <a:p>
                      <a:r>
                        <a:rPr lang="en-US" sz="1100">
                          <a:latin typeface="Arial Narrow" panose="020B0606020202030204" pitchFamily="34" charset="0"/>
                        </a:rPr>
                        <a:t>Absent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4"/>
                  </a:ext>
                </a:extLst>
              </a:tr>
              <a:tr h="265189">
                <a:tc>
                  <a:txBody>
                    <a:bodyPr/>
                    <a:lstStyle/>
                    <a:p>
                      <a:r>
                        <a:rPr lang="en-US" sz="1100">
                          <a:latin typeface="Arial Narrow" panose="020B0606020202030204" pitchFamily="34" charset="0"/>
                        </a:rPr>
                        <a:t>Absent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Do</a:t>
                      </a:r>
                      <a:r>
                        <a:rPr lang="en-US" sz="1100" baseline="0">
                          <a:latin typeface="Arial Narrow" panose="020B0606020202030204" pitchFamily="34" charset="0"/>
                        </a:rPr>
                        <a:t> nothing</a:t>
                      </a:r>
                      <a:endParaRPr lang="en-US" sz="1100">
                        <a:latin typeface="Arial Narrow" panose="020B0606020202030204" pitchFamily="34" charset="0"/>
                      </a:endParaRPr>
                    </a:p>
                  </a:txBody>
                  <a:tcPr/>
                </a:tc>
                <a:extLst>
                  <a:ext uri="{0D108BD9-81ED-4DB2-BD59-A6C34878D82A}">
                    <a16:rowId xmlns:a16="http://schemas.microsoft.com/office/drawing/2014/main" val="10005"/>
                  </a:ext>
                </a:extLst>
              </a:tr>
              <a:tr h="265189">
                <a:tc>
                  <a:txBody>
                    <a:bodyPr/>
                    <a:lstStyle/>
                    <a:p>
                      <a:r>
                        <a:rPr lang="en-US" sz="1100">
                          <a:latin typeface="Arial Narrow" panose="020B0606020202030204" pitchFamily="34" charset="0"/>
                        </a:rPr>
                        <a:t>Absent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6"/>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Work on task</a:t>
                      </a:r>
                    </a:p>
                  </a:txBody>
                  <a:tcPr/>
                </a:tc>
                <a:extLst>
                  <a:ext uri="{0D108BD9-81ED-4DB2-BD59-A6C34878D82A}">
                    <a16:rowId xmlns:a16="http://schemas.microsoft.com/office/drawing/2014/main" val="10007"/>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Take break</a:t>
                      </a:r>
                    </a:p>
                  </a:txBody>
                  <a:tcPr/>
                </a:tc>
                <a:extLst>
                  <a:ext uri="{0D108BD9-81ED-4DB2-BD59-A6C34878D82A}">
                    <a16:rowId xmlns:a16="http://schemas.microsoft.com/office/drawing/2014/main" val="10008"/>
                  </a:ext>
                </a:extLst>
              </a:tr>
              <a:tr h="265189">
                <a:tc>
                  <a:txBody>
                    <a:bodyPr/>
                    <a:lstStyle/>
                    <a:p>
                      <a:r>
                        <a:rPr lang="en-US" sz="1100">
                          <a:latin typeface="Arial Narrow" panose="020B0606020202030204" pitchFamily="34" charset="0"/>
                        </a:rPr>
                        <a:t>Imminent</a:t>
                      </a:r>
                    </a:p>
                  </a:txBody>
                  <a:tcPr/>
                </a:tc>
                <a:tc>
                  <a:txBody>
                    <a:bodyPr/>
                    <a:lstStyle/>
                    <a:p>
                      <a:pPr algn="ctr"/>
                      <a:r>
                        <a:rPr lang="en-US" sz="1100">
                          <a:latin typeface="Arial Narrow" panose="020B0606020202030204" pitchFamily="34" charset="0"/>
                        </a:rPr>
                        <a:t>Y</a:t>
                      </a:r>
                    </a:p>
                  </a:txBody>
                  <a:tcPr/>
                </a:tc>
                <a:tc>
                  <a:txBody>
                    <a:bodyPr/>
                    <a:lstStyle/>
                    <a:p>
                      <a:pPr algn="ctr"/>
                      <a:r>
                        <a:rPr lang="en-US" sz="1100">
                          <a:latin typeface="Arial Narrow" panose="020B0606020202030204" pitchFamily="34" charset="0"/>
                        </a:rPr>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Do</a:t>
                      </a:r>
                      <a:r>
                        <a:rPr lang="en-US" sz="1100" baseline="0">
                          <a:latin typeface="Arial Narrow" panose="020B0606020202030204" pitchFamily="34" charset="0"/>
                        </a:rPr>
                        <a:t> alternative</a:t>
                      </a:r>
                      <a:endParaRPr lang="en-US" sz="1100">
                        <a:latin typeface="Arial Narrow" panose="020B0606020202030204" pitchFamily="34" charset="0"/>
                      </a:endParaRPr>
                    </a:p>
                  </a:txBody>
                  <a:tcPr/>
                </a:tc>
                <a:extLst>
                  <a:ext uri="{0D108BD9-81ED-4DB2-BD59-A6C34878D82A}">
                    <a16:rowId xmlns:a16="http://schemas.microsoft.com/office/drawing/2014/main" val="10009"/>
                  </a:ext>
                </a:extLst>
              </a:tr>
              <a:tr h="265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Urgent</a:t>
                      </a:r>
                    </a:p>
                  </a:txBody>
                  <a:tcPr/>
                </a:tc>
                <a:tc>
                  <a:txBody>
                    <a:bodyPr/>
                    <a:lstStyle/>
                    <a:p>
                      <a:pPr algn="ctr"/>
                      <a:r>
                        <a:rPr lang="en-US" sz="1100">
                          <a:latin typeface="Arial Narrow" panose="020B0606020202030204" pitchFamily="34" charset="0"/>
                        </a:rPr>
                        <a:t>N</a:t>
                      </a:r>
                    </a:p>
                  </a:txBody>
                  <a:tcPr/>
                </a:tc>
                <a:tc>
                  <a:txBody>
                    <a:bodyPr/>
                    <a:lstStyle/>
                    <a:p>
                      <a:pPr algn="ctr"/>
                      <a:r>
                        <a:rPr lang="en-US" sz="1100">
                          <a:latin typeface="Arial Narrow" panose="020B0606020202030204" pitchFamily="34"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a:latin typeface="Arial Narrow" panose="020B0606020202030204" pitchFamily="34" charset="0"/>
                        </a:rPr>
                        <a:t>Work on task</a:t>
                      </a:r>
                    </a:p>
                  </a:txBody>
                  <a:tcPr/>
                </a:tc>
                <a:extLst>
                  <a:ext uri="{0D108BD9-81ED-4DB2-BD59-A6C34878D82A}">
                    <a16:rowId xmlns:a16="http://schemas.microsoft.com/office/drawing/2014/main" val="10010"/>
                  </a:ext>
                </a:extLst>
              </a:tr>
            </a:tbl>
          </a:graphicData>
        </a:graphic>
      </p:graphicFrame>
      <p:sp>
        <p:nvSpPr>
          <p:cNvPr id="2" name="Rectangle 1"/>
          <p:cNvSpPr/>
          <p:nvPr/>
        </p:nvSpPr>
        <p:spPr>
          <a:xfrm>
            <a:off x="217055" y="619094"/>
            <a:ext cx="4572000" cy="923330"/>
          </a:xfrm>
          <a:prstGeom prst="rect">
            <a:avLst/>
          </a:prstGeom>
        </p:spPr>
        <p:txBody>
          <a:bodyPr>
            <a:spAutoFit/>
          </a:bodyPr>
          <a:lstStyle/>
          <a:p>
            <a:r>
              <a:rPr lang="en-US"/>
              <a:t>Imminent deadline (</a:t>
            </a:r>
            <a:r>
              <a:rPr lang="en-US">
                <a:ea typeface="MS Gothic" panose="020B0609070205080204" pitchFamily="49" charset="-128"/>
              </a:rPr>
              <a:t>ID</a:t>
            </a:r>
            <a:r>
              <a:rPr lang="en-US"/>
              <a:t>)</a:t>
            </a:r>
          </a:p>
          <a:p>
            <a:r>
              <a:rPr lang="en-US"/>
              <a:t>There is a productive alternative (</a:t>
            </a:r>
            <a:r>
              <a:rPr lang="en-US">
                <a:ea typeface="MS Gothic" panose="020B0609070205080204" pitchFamily="49" charset="-128"/>
              </a:rPr>
              <a:t>PA</a:t>
            </a:r>
            <a:r>
              <a:rPr lang="en-US"/>
              <a:t>)</a:t>
            </a:r>
          </a:p>
          <a:p>
            <a:r>
              <a:rPr lang="en-US"/>
              <a:t>No resource readily available (</a:t>
            </a:r>
            <a:r>
              <a:rPr lang="en-US">
                <a:ea typeface="MS Gothic" panose="020B0609070205080204" pitchFamily="49" charset="-128"/>
              </a:rPr>
              <a:t>NR</a:t>
            </a:r>
            <a:r>
              <a:rPr lang="en-US"/>
              <a:t>)</a:t>
            </a:r>
          </a:p>
        </p:txBody>
      </p:sp>
      <p:sp>
        <p:nvSpPr>
          <p:cNvPr id="3" name="Rectangle 2"/>
          <p:cNvSpPr/>
          <p:nvPr/>
        </p:nvSpPr>
        <p:spPr>
          <a:xfrm>
            <a:off x="217055" y="1542424"/>
            <a:ext cx="1881909" cy="1200329"/>
          </a:xfrm>
          <a:prstGeom prst="rect">
            <a:avLst/>
          </a:prstGeom>
        </p:spPr>
        <p:txBody>
          <a:bodyPr wrap="square">
            <a:spAutoFit/>
          </a:bodyPr>
          <a:lstStyle/>
          <a:p>
            <a:r>
              <a:rPr lang="en-US"/>
              <a:t>A = Do alternative</a:t>
            </a:r>
          </a:p>
          <a:p>
            <a:r>
              <a:rPr lang="en-US"/>
              <a:t>W = Work on task</a:t>
            </a:r>
          </a:p>
          <a:p>
            <a:r>
              <a:rPr lang="en-US"/>
              <a:t>D = Do nothing</a:t>
            </a:r>
          </a:p>
          <a:p>
            <a:r>
              <a:rPr lang="en-US"/>
              <a:t>B = Take a break</a:t>
            </a:r>
          </a:p>
        </p:txBody>
      </p:sp>
      <p:sp>
        <p:nvSpPr>
          <p:cNvPr id="5" name="Rectangular Callout 4"/>
          <p:cNvSpPr/>
          <p:nvPr/>
        </p:nvSpPr>
        <p:spPr>
          <a:xfrm>
            <a:off x="7010400" y="6248400"/>
            <a:ext cx="1905000" cy="533400"/>
          </a:xfrm>
          <a:prstGeom prst="wedgeRectCallout">
            <a:avLst>
              <a:gd name="adj1" fmla="val 29909"/>
              <a:gd name="adj2" fmla="val -898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Select highest</a:t>
            </a:r>
          </a:p>
        </p:txBody>
      </p:sp>
    </p:spTree>
    <p:extLst>
      <p:ext uri="{BB962C8B-B14F-4D97-AF65-F5344CB8AC3E}">
        <p14:creationId xmlns:p14="http://schemas.microsoft.com/office/powerpoint/2010/main" val="1570299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a:t>Uncertainty </a:t>
            </a:r>
            <a:r>
              <a:rPr lang="en-US">
                <a:latin typeface="Arial Narrow" panose="020B0606020202030204" pitchFamily="34" charset="0"/>
              </a:rPr>
              <a:t>and Bayesian Networks</a:t>
            </a: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23</a:t>
            </a:fld>
            <a:endParaRPr lang="en-US">
              <a:latin typeface="Arial Narrow" panose="020B0606020202030204" pitchFamily="34" charset="0"/>
            </a:endParaRPr>
          </a:p>
        </p:txBody>
      </p:sp>
      <p:sp>
        <p:nvSpPr>
          <p:cNvPr id="7" name="Rectangle 4"/>
          <p:cNvSpPr txBox="1">
            <a:spLocks noChangeArrowheads="1"/>
          </p:cNvSpPr>
          <p:nvPr/>
        </p:nvSpPr>
        <p:spPr bwMode="auto">
          <a:xfrm>
            <a:off x="2578100" y="1981200"/>
            <a:ext cx="4064000" cy="16764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Bayes’ Rule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Bayesian Networks</a:t>
            </a:r>
          </a:p>
        </p:txBody>
      </p:sp>
      <p:sp>
        <p:nvSpPr>
          <p:cNvPr id="8" name="AutoShape 5"/>
          <p:cNvSpPr>
            <a:spLocks noChangeArrowheads="1"/>
          </p:cNvSpPr>
          <p:nvPr/>
        </p:nvSpPr>
        <p:spPr bwMode="auto">
          <a:xfrm>
            <a:off x="1752600" y="31496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3794786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Joint Probability</a:t>
            </a:r>
          </a:p>
        </p:txBody>
      </p:sp>
      <p:sp>
        <p:nvSpPr>
          <p:cNvPr id="4" name="Rectangle 3"/>
          <p:cNvSpPr>
            <a:spLocks noChangeArrowheads="1"/>
          </p:cNvSpPr>
          <p:nvPr/>
        </p:nvSpPr>
        <p:spPr bwMode="auto">
          <a:xfrm>
            <a:off x="814981" y="3124200"/>
            <a:ext cx="6096000" cy="180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latin typeface="Arial Narrow" panose="020B0606020202030204" pitchFamily="34" charset="0"/>
              </a:rPr>
              <a:t>We can prove:</a:t>
            </a: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P(X, Y, Z) = P(X | Y, Z) </a:t>
            </a:r>
            <a:r>
              <a:rPr lang="en-US" sz="3200" dirty="0">
                <a:latin typeface="Arial Narrow" panose="020B0606020202030204" pitchFamily="34" charset="0"/>
                <a:sym typeface="Symbol" panose="05050102010706020507" pitchFamily="18" charset="2"/>
              </a:rPr>
              <a:t> </a:t>
            </a:r>
            <a:r>
              <a:rPr lang="en-US" sz="3200" dirty="0">
                <a:latin typeface="Arial Narrow" panose="020B0606020202030204" pitchFamily="34" charset="0"/>
              </a:rPr>
              <a:t>P(Y | Z)</a:t>
            </a:r>
            <a:r>
              <a:rPr lang="en-US" sz="3200" dirty="0">
                <a:latin typeface="Arial Narrow" panose="020B0606020202030204" pitchFamily="34" charset="0"/>
                <a:sym typeface="Symbol" panose="05050102010706020507" pitchFamily="18" charset="2"/>
              </a:rPr>
              <a:t>  </a:t>
            </a:r>
            <a:r>
              <a:rPr lang="en-US" sz="3200" dirty="0">
                <a:latin typeface="Arial Narrow" panose="020B0606020202030204" pitchFamily="34" charset="0"/>
              </a:rPr>
              <a:t>P(Z)</a:t>
            </a:r>
            <a:r>
              <a:rPr lang="en-US" sz="3200" dirty="0">
                <a:latin typeface="Arial Narrow" panose="020B0606020202030204" pitchFamily="34" charset="0"/>
                <a:sym typeface="Symbol" panose="05050102010706020507" pitchFamily="18" charset="2"/>
              </a:rPr>
              <a:t> </a:t>
            </a:r>
            <a:endParaRPr lang="en-US" sz="3200" dirty="0">
              <a:latin typeface="Arial Narrow" panose="020B0606020202030204" pitchFamily="34" charset="0"/>
            </a:endParaRPr>
          </a:p>
        </p:txBody>
      </p:sp>
      <p:sp>
        <p:nvSpPr>
          <p:cNvPr id="5" name="Rectangle 4"/>
          <p:cNvSpPr/>
          <p:nvPr/>
        </p:nvSpPr>
        <p:spPr>
          <a:xfrm>
            <a:off x="814981" y="2209800"/>
            <a:ext cx="7338419" cy="627544"/>
          </a:xfrm>
          <a:prstGeom prst="rect">
            <a:avLst/>
          </a:prstGeom>
        </p:spPr>
        <p:txBody>
          <a:bodyPr wrap="none">
            <a:spAutoFit/>
          </a:bodyPr>
          <a:lstStyle/>
          <a:p>
            <a:pPr>
              <a:lnSpc>
                <a:spcPct val="120000"/>
              </a:lnSpc>
            </a:pPr>
            <a:r>
              <a:rPr lang="en-US" sz="3200" dirty="0">
                <a:latin typeface="Arial Narrow" panose="020B0606020202030204" pitchFamily="34" charset="0"/>
              </a:rPr>
              <a:t>P(X, Y) means “probability of (events) X </a:t>
            </a:r>
            <a:r>
              <a:rPr lang="en-US" sz="3200" i="1" dirty="0">
                <a:latin typeface="Arial Narrow" panose="020B0606020202030204" pitchFamily="34" charset="0"/>
              </a:rPr>
              <a:t>AND</a:t>
            </a:r>
            <a:r>
              <a:rPr lang="en-US" sz="3200" dirty="0">
                <a:latin typeface="Arial Narrow" panose="020B0606020202030204" pitchFamily="34" charset="0"/>
              </a:rPr>
              <a:t> Y”</a:t>
            </a:r>
          </a:p>
        </p:txBody>
      </p:sp>
      <p:sp>
        <p:nvSpPr>
          <p:cNvPr id="3" name="Rectangle 2"/>
          <p:cNvSpPr/>
          <p:nvPr/>
        </p:nvSpPr>
        <p:spPr>
          <a:xfrm>
            <a:off x="609600" y="4114800"/>
            <a:ext cx="6477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54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a:t>
            </a:r>
          </a:p>
        </p:txBody>
      </p:sp>
      <p:sp>
        <p:nvSpPr>
          <p:cNvPr id="3" name="Rectangle 3"/>
          <p:cNvSpPr>
            <a:spLocks noChangeArrowheads="1"/>
          </p:cNvSpPr>
          <p:nvPr/>
        </p:nvSpPr>
        <p:spPr bwMode="auto">
          <a:xfrm>
            <a:off x="685800" y="1600200"/>
            <a:ext cx="8075612" cy="186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0000"/>
              </a:lnSpc>
            </a:pPr>
            <a:r>
              <a:rPr lang="en-US" sz="3200" dirty="0">
                <a:latin typeface="Arial Narrow" panose="020B0606020202030204" pitchFamily="34" charset="0"/>
              </a:rPr>
              <a:t>Graphs with nodes representing events,</a:t>
            </a: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directed edges (arrows) showing dependence</a:t>
            </a:r>
          </a:p>
        </p:txBody>
      </p:sp>
      <p:sp>
        <p:nvSpPr>
          <p:cNvPr id="4" name="Oval 3"/>
          <p:cNvSpPr/>
          <p:nvPr/>
        </p:nvSpPr>
        <p:spPr>
          <a:xfrm>
            <a:off x="685800" y="4969042"/>
            <a:ext cx="2057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Event 1</a:t>
            </a:r>
          </a:p>
        </p:txBody>
      </p:sp>
      <p:sp>
        <p:nvSpPr>
          <p:cNvPr id="5" name="Oval 4"/>
          <p:cNvSpPr/>
          <p:nvPr/>
        </p:nvSpPr>
        <p:spPr>
          <a:xfrm>
            <a:off x="6324600" y="4969042"/>
            <a:ext cx="2057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Event 2</a:t>
            </a:r>
          </a:p>
        </p:txBody>
      </p:sp>
      <p:cxnSp>
        <p:nvCxnSpPr>
          <p:cNvPr id="7" name="Straight Arrow Connector 6"/>
          <p:cNvCxnSpPr>
            <a:stCxn id="4" idx="6"/>
            <a:endCxn id="5" idx="2"/>
          </p:cNvCxnSpPr>
          <p:nvPr/>
        </p:nvCxnSpPr>
        <p:spPr>
          <a:xfrm>
            <a:off x="2743200" y="5350042"/>
            <a:ext cx="358140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4724400"/>
            <a:ext cx="2937022" cy="1274195"/>
          </a:xfrm>
          <a:prstGeom prst="rect">
            <a:avLst/>
          </a:prstGeom>
        </p:spPr>
        <p:txBody>
          <a:bodyPr wrap="none">
            <a:spAutoFit/>
          </a:bodyPr>
          <a:lstStyle/>
          <a:p>
            <a:pPr>
              <a:lnSpc>
                <a:spcPct val="120000"/>
              </a:lnSpc>
            </a:pPr>
            <a:r>
              <a:rPr lang="en-US" sz="3200" dirty="0">
                <a:latin typeface="Arial Narrow" panose="020B0606020202030204" pitchFamily="34" charset="0"/>
              </a:rPr>
              <a:t>Event 1 influences</a:t>
            </a:r>
          </a:p>
          <a:p>
            <a:pPr>
              <a:lnSpc>
                <a:spcPct val="120000"/>
              </a:lnSpc>
            </a:pPr>
            <a:r>
              <a:rPr lang="en-US" sz="3200" dirty="0">
                <a:latin typeface="Arial Narrow" panose="020B0606020202030204" pitchFamily="34" charset="0"/>
              </a:rPr>
              <a:t>Event 2</a:t>
            </a:r>
          </a:p>
        </p:txBody>
      </p:sp>
    </p:spTree>
    <p:extLst>
      <p:ext uri="{BB962C8B-B14F-4D97-AF65-F5344CB8AC3E}">
        <p14:creationId xmlns:p14="http://schemas.microsoft.com/office/powerpoint/2010/main" val="120351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Bayesian Networks*</a:t>
            </a:r>
          </a:p>
        </p:txBody>
      </p:sp>
      <p:pic>
        <p:nvPicPr>
          <p:cNvPr id="3" name="Picture 2"/>
          <p:cNvPicPr>
            <a:picLocks noChangeAspect="1"/>
          </p:cNvPicPr>
          <p:nvPr/>
        </p:nvPicPr>
        <p:blipFill rotWithShape="1">
          <a:blip r:embed="rId3"/>
          <a:srcRect l="24152" r="22178" b="46825"/>
          <a:stretch/>
        </p:blipFill>
        <p:spPr>
          <a:xfrm>
            <a:off x="2362200" y="1371600"/>
            <a:ext cx="4572000" cy="2590800"/>
          </a:xfrm>
          <a:prstGeom prst="rect">
            <a:avLst/>
          </a:prstGeom>
        </p:spPr>
      </p:pic>
      <p:sp>
        <p:nvSpPr>
          <p:cNvPr id="4" name="Rectangle 3"/>
          <p:cNvSpPr/>
          <p:nvPr/>
        </p:nvSpPr>
        <p:spPr>
          <a:xfrm>
            <a:off x="440803" y="6324600"/>
            <a:ext cx="8153400" cy="369332"/>
          </a:xfrm>
          <a:prstGeom prst="rect">
            <a:avLst/>
          </a:prstGeom>
        </p:spPr>
        <p:txBody>
          <a:bodyPr wrap="square">
            <a:spAutoFit/>
          </a:bodyPr>
          <a:lstStyle/>
          <a:p>
            <a:r>
              <a:rPr lang="en-US" dirty="0"/>
              <a:t>* https://en.wikipedia.org/wiki/Bayesian_network#Example</a:t>
            </a:r>
          </a:p>
        </p:txBody>
      </p:sp>
      <p:sp>
        <p:nvSpPr>
          <p:cNvPr id="5" name="Rectangle 4"/>
          <p:cNvSpPr/>
          <p:nvPr/>
        </p:nvSpPr>
        <p:spPr>
          <a:xfrm>
            <a:off x="6934200" y="1972270"/>
            <a:ext cx="1295400" cy="646331"/>
          </a:xfrm>
          <a:prstGeom prst="rect">
            <a:avLst/>
          </a:prstGeom>
        </p:spPr>
        <p:txBody>
          <a:bodyPr wrap="square">
            <a:spAutoFit/>
          </a:bodyPr>
          <a:lstStyle/>
          <a:p>
            <a:r>
              <a:rPr lang="en-US" dirty="0"/>
              <a:t>Event </a:t>
            </a:r>
            <a:r>
              <a:rPr lang="en-US" b="1" dirty="0"/>
              <a:t>R</a:t>
            </a:r>
            <a:r>
              <a:rPr lang="en-US" dirty="0"/>
              <a:t>:</a:t>
            </a:r>
            <a:r>
              <a:rPr lang="en-US" b="1" dirty="0"/>
              <a:t> </a:t>
            </a:r>
          </a:p>
          <a:p>
            <a:r>
              <a:rPr lang="en-US" i="1" dirty="0"/>
              <a:t>It is raining</a:t>
            </a:r>
          </a:p>
        </p:txBody>
      </p:sp>
      <p:sp>
        <p:nvSpPr>
          <p:cNvPr id="6" name="Rectangle 5"/>
          <p:cNvSpPr/>
          <p:nvPr/>
        </p:nvSpPr>
        <p:spPr>
          <a:xfrm>
            <a:off x="3886200" y="4131207"/>
            <a:ext cx="1676400" cy="646331"/>
          </a:xfrm>
          <a:prstGeom prst="rect">
            <a:avLst/>
          </a:prstGeom>
        </p:spPr>
        <p:txBody>
          <a:bodyPr wrap="square">
            <a:spAutoFit/>
          </a:bodyPr>
          <a:lstStyle/>
          <a:p>
            <a:r>
              <a:rPr lang="en-US" dirty="0"/>
              <a:t>Event </a:t>
            </a:r>
            <a:r>
              <a:rPr lang="en-US" b="1" dirty="0"/>
              <a:t>W</a:t>
            </a:r>
            <a:r>
              <a:rPr lang="en-US" dirty="0"/>
              <a:t>:</a:t>
            </a:r>
            <a:r>
              <a:rPr lang="en-US" b="1" dirty="0"/>
              <a:t> </a:t>
            </a:r>
          </a:p>
          <a:p>
            <a:r>
              <a:rPr lang="en-US" i="1" dirty="0"/>
              <a:t>The grass is wet</a:t>
            </a:r>
          </a:p>
        </p:txBody>
      </p:sp>
      <p:sp>
        <p:nvSpPr>
          <p:cNvPr id="7" name="Rectangle 6"/>
          <p:cNvSpPr/>
          <p:nvPr/>
        </p:nvSpPr>
        <p:spPr>
          <a:xfrm>
            <a:off x="533400" y="1972270"/>
            <a:ext cx="1524000" cy="646331"/>
          </a:xfrm>
          <a:prstGeom prst="rect">
            <a:avLst/>
          </a:prstGeom>
        </p:spPr>
        <p:txBody>
          <a:bodyPr wrap="square">
            <a:spAutoFit/>
          </a:bodyPr>
          <a:lstStyle/>
          <a:p>
            <a:r>
              <a:rPr lang="en-US" dirty="0"/>
              <a:t>Event </a:t>
            </a:r>
            <a:r>
              <a:rPr lang="en-US" b="1" dirty="0"/>
              <a:t>S</a:t>
            </a:r>
            <a:r>
              <a:rPr lang="en-US" dirty="0"/>
              <a:t>:</a:t>
            </a:r>
            <a:r>
              <a:rPr lang="en-US" b="1" dirty="0"/>
              <a:t> </a:t>
            </a:r>
            <a:r>
              <a:rPr lang="en-US" i="1" dirty="0"/>
              <a:t>Sprinkler is on</a:t>
            </a:r>
          </a:p>
        </p:txBody>
      </p:sp>
    </p:spTree>
    <p:extLst>
      <p:ext uri="{BB962C8B-B14F-4D97-AF65-F5344CB8AC3E}">
        <p14:creationId xmlns:p14="http://schemas.microsoft.com/office/powerpoint/2010/main" val="184742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Bayesian Networks*</a:t>
            </a:r>
          </a:p>
        </p:txBody>
      </p:sp>
      <p:pic>
        <p:nvPicPr>
          <p:cNvPr id="3" name="Picture 2"/>
          <p:cNvPicPr>
            <a:picLocks noChangeAspect="1"/>
          </p:cNvPicPr>
          <p:nvPr/>
        </p:nvPicPr>
        <p:blipFill>
          <a:blip r:embed="rId3"/>
          <a:stretch>
            <a:fillRect/>
          </a:stretch>
        </p:blipFill>
        <p:spPr>
          <a:xfrm>
            <a:off x="304800" y="1371600"/>
            <a:ext cx="8518658" cy="4872238"/>
          </a:xfrm>
          <a:prstGeom prst="rect">
            <a:avLst/>
          </a:prstGeom>
        </p:spPr>
      </p:pic>
      <p:sp>
        <p:nvSpPr>
          <p:cNvPr id="4" name="Rectangle 3"/>
          <p:cNvSpPr/>
          <p:nvPr/>
        </p:nvSpPr>
        <p:spPr>
          <a:xfrm>
            <a:off x="440803" y="6324600"/>
            <a:ext cx="8153400" cy="369332"/>
          </a:xfrm>
          <a:prstGeom prst="rect">
            <a:avLst/>
          </a:prstGeom>
        </p:spPr>
        <p:txBody>
          <a:bodyPr wrap="square">
            <a:spAutoFit/>
          </a:bodyPr>
          <a:lstStyle/>
          <a:p>
            <a:r>
              <a:rPr lang="en-US" dirty="0"/>
              <a:t>* https://en.wikipedia.org/wiki/Bayesian_network#Example</a:t>
            </a:r>
          </a:p>
        </p:txBody>
      </p:sp>
    </p:spTree>
    <p:extLst>
      <p:ext uri="{BB962C8B-B14F-4D97-AF65-F5344CB8AC3E}">
        <p14:creationId xmlns:p14="http://schemas.microsoft.com/office/powerpoint/2010/main" val="18454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Questions Against Bayesian Network</a:t>
            </a:r>
          </a:p>
        </p:txBody>
      </p:sp>
      <p:sp>
        <p:nvSpPr>
          <p:cNvPr id="3" name="Rectangle 3"/>
          <p:cNvSpPr>
            <a:spLocks noChangeArrowheads="1"/>
          </p:cNvSpPr>
          <p:nvPr/>
        </p:nvSpPr>
        <p:spPr bwMode="auto">
          <a:xfrm>
            <a:off x="914400" y="1447800"/>
            <a:ext cx="7315200" cy="2397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latin typeface="Arial Narrow" panose="020B0606020202030204" pitchFamily="34" charset="0"/>
              </a:rPr>
              <a:t>The grass is observed to be wet. </a:t>
            </a:r>
          </a:p>
          <a:p>
            <a:pPr>
              <a:lnSpc>
                <a:spcPct val="120000"/>
              </a:lnSpc>
            </a:pPr>
            <a:r>
              <a:rPr lang="en-US" sz="3200" dirty="0">
                <a:latin typeface="Arial Narrow" panose="020B0606020202030204" pitchFamily="34" charset="0"/>
              </a:rPr>
              <a:t>What is the probability that it is raining?</a:t>
            </a: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a:t>
            </a:r>
          </a:p>
        </p:txBody>
      </p:sp>
    </p:spTree>
    <p:extLst>
      <p:ext uri="{BB962C8B-B14F-4D97-AF65-F5344CB8AC3E}">
        <p14:creationId xmlns:p14="http://schemas.microsoft.com/office/powerpoint/2010/main" val="2424878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Questions Against Bayesian Network</a:t>
            </a:r>
          </a:p>
        </p:txBody>
      </p:sp>
      <p:sp>
        <p:nvSpPr>
          <p:cNvPr id="3" name="Rectangle 3"/>
          <p:cNvSpPr>
            <a:spLocks noChangeArrowheads="1"/>
          </p:cNvSpPr>
          <p:nvPr/>
        </p:nvSpPr>
        <p:spPr bwMode="auto">
          <a:xfrm>
            <a:off x="914400" y="1447800"/>
            <a:ext cx="7315200" cy="481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solidFill>
                  <a:schemeClr val="bg1">
                    <a:lumMod val="65000"/>
                  </a:schemeClr>
                </a:solidFill>
                <a:latin typeface="Arial Narrow" panose="020B0606020202030204" pitchFamily="34" charset="0"/>
              </a:rPr>
              <a:t>The grass is observed to be wet. </a:t>
            </a:r>
          </a:p>
          <a:p>
            <a:pPr>
              <a:lnSpc>
                <a:spcPct val="120000"/>
              </a:lnSpc>
            </a:pPr>
            <a:r>
              <a:rPr lang="en-US" sz="3200" dirty="0">
                <a:solidFill>
                  <a:schemeClr val="bg1">
                    <a:lumMod val="65000"/>
                  </a:schemeClr>
                </a:solidFill>
                <a:latin typeface="Arial Narrow" panose="020B0606020202030204" pitchFamily="34" charset="0"/>
              </a:rPr>
              <a:t>What is the probability that it is raining?</a:t>
            </a: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We want </a:t>
            </a:r>
            <a:r>
              <a:rPr lang="en-US" sz="3200" dirty="0">
                <a:solidFill>
                  <a:srgbClr val="FF0000"/>
                </a:solidFill>
                <a:latin typeface="Arial Narrow" panose="020B0606020202030204" pitchFamily="34" charset="0"/>
              </a:rPr>
              <a:t>P(R|W)</a:t>
            </a:r>
            <a:r>
              <a:rPr lang="en-US" sz="3200" dirty="0">
                <a:latin typeface="Arial Narrow" panose="020B0606020202030204" pitchFamily="34" charset="0"/>
              </a:rPr>
              <a:t> but the data does not explicitly give it. So we use Bayes’ rule to convert this into quantities that we </a:t>
            </a:r>
            <a:r>
              <a:rPr lang="en-US" sz="3200" i="1" dirty="0">
                <a:latin typeface="Arial Narrow" panose="020B0606020202030204" pitchFamily="34" charset="0"/>
              </a:rPr>
              <a:t>can</a:t>
            </a:r>
            <a:r>
              <a:rPr lang="en-US" sz="3200" dirty="0">
                <a:latin typeface="Arial Narrow" panose="020B0606020202030204" pitchFamily="34" charset="0"/>
              </a:rPr>
              <a:t> compute:</a:t>
            </a: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P(R|W) = P(R)</a:t>
            </a:r>
            <a:r>
              <a:rPr lang="en-US" sz="3200" dirty="0">
                <a:solidFill>
                  <a:srgbClr val="FF0000"/>
                </a:solidFill>
                <a:latin typeface="Arial Narrow" panose="020B0606020202030204" pitchFamily="34" charset="0"/>
              </a:rPr>
              <a:t>P(W|R)</a:t>
            </a:r>
            <a:r>
              <a:rPr lang="en-US" sz="3200" dirty="0">
                <a:latin typeface="Arial Narrow" panose="020B0606020202030204" pitchFamily="34" charset="0"/>
              </a:rPr>
              <a:t>/P(W)</a:t>
            </a:r>
          </a:p>
        </p:txBody>
      </p:sp>
    </p:spTree>
    <p:extLst>
      <p:ext uri="{BB962C8B-B14F-4D97-AF65-F5344CB8AC3E}">
        <p14:creationId xmlns:p14="http://schemas.microsoft.com/office/powerpoint/2010/main" val="377781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r>
              <a:rPr lang="en-US" dirty="0"/>
              <a:t>Conditional Probability</a:t>
            </a:r>
            <a:r>
              <a:rPr lang="en-US" i="1" u="none" dirty="0"/>
              <a:t> 1 of 2</a:t>
            </a:r>
          </a:p>
        </p:txBody>
      </p:sp>
      <p:sp>
        <p:nvSpPr>
          <p:cNvPr id="49" name="TextBox 48"/>
          <p:cNvSpPr txBox="1"/>
          <p:nvPr/>
        </p:nvSpPr>
        <p:spPr>
          <a:xfrm>
            <a:off x="966787" y="2362200"/>
            <a:ext cx="7210425" cy="2554545"/>
          </a:xfrm>
          <a:prstGeom prst="rect">
            <a:avLst/>
          </a:prstGeom>
          <a:noFill/>
        </p:spPr>
        <p:txBody>
          <a:bodyPr wrap="square" rtlCol="0">
            <a:spAutoFit/>
          </a:bodyPr>
          <a:lstStyle/>
          <a:p>
            <a:r>
              <a:rPr lang="en-US" sz="3200" dirty="0">
                <a:latin typeface="Arial Narrow" panose="020B0606020202030204" pitchFamily="34" charset="0"/>
              </a:rPr>
              <a:t>Probability that Jane Q Doe will die tomorrow </a:t>
            </a:r>
          </a:p>
          <a:p>
            <a:endParaRPr lang="en-US" sz="3200" i="1" dirty="0">
              <a:latin typeface="Arial Narrow" panose="020B0606020202030204" pitchFamily="34" charset="0"/>
            </a:endParaRPr>
          </a:p>
          <a:p>
            <a:r>
              <a:rPr lang="en-US" sz="3200" i="1" dirty="0">
                <a:latin typeface="Arial Narrow" panose="020B0606020202030204" pitchFamily="34" charset="0"/>
              </a:rPr>
              <a:t>given that she is 105</a:t>
            </a:r>
          </a:p>
          <a:p>
            <a:endParaRPr lang="en-US" sz="3200" i="1" dirty="0">
              <a:latin typeface="Arial Narrow" panose="020B0606020202030204" pitchFamily="34" charset="0"/>
            </a:endParaRPr>
          </a:p>
          <a:p>
            <a:r>
              <a:rPr lang="en-US" sz="3200" dirty="0">
                <a:latin typeface="Arial Narrow" panose="020B0606020202030204" pitchFamily="34" charset="0"/>
              </a:rPr>
              <a:t>= a different amount!</a:t>
            </a:r>
          </a:p>
        </p:txBody>
      </p:sp>
    </p:spTree>
    <p:extLst>
      <p:ext uri="{BB962C8B-B14F-4D97-AF65-F5344CB8AC3E}">
        <p14:creationId xmlns:p14="http://schemas.microsoft.com/office/powerpoint/2010/main" val="432781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t>
            </a:r>
            <a:r>
              <a:rPr lang="en-US" i="1" dirty="0"/>
              <a:t>Observed Wet, P(R)?</a:t>
            </a:r>
            <a:endParaRPr lang="en-US" dirty="0"/>
          </a:p>
        </p:txBody>
      </p:sp>
      <p:sp>
        <p:nvSpPr>
          <p:cNvPr id="3" name="Rectangle 3"/>
          <p:cNvSpPr>
            <a:spLocks noChangeArrowheads="1"/>
          </p:cNvSpPr>
          <p:nvPr/>
        </p:nvSpPr>
        <p:spPr bwMode="auto">
          <a:xfrm>
            <a:off x="609600" y="1417638"/>
            <a:ext cx="8077200" cy="481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latin typeface="Arial Narrow" panose="020B0606020202030204" pitchFamily="34" charset="0"/>
              </a:rPr>
              <a:t>We seek </a:t>
            </a:r>
            <a:r>
              <a:rPr lang="en-US" sz="3200" dirty="0">
                <a:solidFill>
                  <a:srgbClr val="FF0000"/>
                </a:solidFill>
                <a:latin typeface="Arial Narrow" panose="020B0606020202030204" pitchFamily="34" charset="0"/>
              </a:rPr>
              <a:t>P(W|R)</a:t>
            </a:r>
          </a:p>
          <a:p>
            <a:pPr>
              <a:lnSpc>
                <a:spcPct val="120000"/>
              </a:lnSpc>
            </a:pPr>
            <a:r>
              <a:rPr lang="en-US" sz="3200" dirty="0">
                <a:latin typeface="Arial Narrow" panose="020B0606020202030204" pitchFamily="34" charset="0"/>
              </a:rPr>
              <a:t>=     |W</a:t>
            </a:r>
            <a:r>
              <a:rPr lang="en-US" sz="3200" dirty="0">
                <a:latin typeface="Arial Narrow" panose="020B0606020202030204" pitchFamily="34" charset="0"/>
                <a:sym typeface="Symbol" panose="05050102010706020507" pitchFamily="18" charset="2"/>
              </a:rPr>
              <a:t></a:t>
            </a:r>
            <a:r>
              <a:rPr lang="en-US" sz="3200" dirty="0">
                <a:latin typeface="Arial Narrow" panose="020B0606020202030204" pitchFamily="34" charset="0"/>
              </a:rPr>
              <a:t>R|      </a:t>
            </a:r>
            <a:r>
              <a:rPr lang="en-US" sz="3200" b="1" dirty="0">
                <a:solidFill>
                  <a:schemeClr val="accent1"/>
                </a:solidFill>
                <a:latin typeface="Arial Narrow" panose="020B0606020202030204" pitchFamily="34" charset="0"/>
              </a:rPr>
              <a:t>/</a:t>
            </a:r>
            <a:r>
              <a:rPr lang="en-US" sz="3200" dirty="0">
                <a:latin typeface="Arial Narrow" panose="020B0606020202030204" pitchFamily="34" charset="0"/>
              </a:rPr>
              <a:t>      |R|</a:t>
            </a:r>
          </a:p>
          <a:p>
            <a:pPr>
              <a:lnSpc>
                <a:spcPct val="120000"/>
              </a:lnSpc>
            </a:pPr>
            <a:r>
              <a:rPr lang="en-US" sz="3200" dirty="0">
                <a:latin typeface="Arial Narrow" panose="020B0606020202030204" pitchFamily="34" charset="0"/>
              </a:rPr>
              <a:t>= [|W</a:t>
            </a:r>
            <a:r>
              <a:rPr lang="en-US" sz="3200" dirty="0">
                <a:latin typeface="Arial Narrow" panose="020B0606020202030204" pitchFamily="34" charset="0"/>
                <a:sym typeface="Symbol" panose="05050102010706020507" pitchFamily="18" charset="2"/>
              </a:rPr>
              <a:t></a:t>
            </a:r>
            <a:r>
              <a:rPr lang="en-US" sz="3200" dirty="0">
                <a:latin typeface="Arial Narrow" panose="020B0606020202030204" pitchFamily="34" charset="0"/>
              </a:rPr>
              <a:t>R| / |U|] </a:t>
            </a:r>
            <a:r>
              <a:rPr lang="en-US" sz="3200" b="1" dirty="0">
                <a:solidFill>
                  <a:schemeClr val="accent1"/>
                </a:solidFill>
                <a:latin typeface="Arial Narrow" panose="020B0606020202030204" pitchFamily="34" charset="0"/>
              </a:rPr>
              <a:t>/</a:t>
            </a:r>
            <a:r>
              <a:rPr lang="en-US" sz="3200" dirty="0">
                <a:latin typeface="Arial Narrow" panose="020B0606020202030204" pitchFamily="34" charset="0"/>
              </a:rPr>
              <a:t> [|R| / |U|]</a:t>
            </a:r>
          </a:p>
          <a:p>
            <a:pPr>
              <a:lnSpc>
                <a:spcPct val="120000"/>
              </a:lnSpc>
            </a:pPr>
            <a:r>
              <a:rPr lang="en-US" sz="3200" dirty="0">
                <a:latin typeface="Arial Narrow" panose="020B0606020202030204" pitchFamily="34" charset="0"/>
              </a:rPr>
              <a:t>=     </a:t>
            </a:r>
            <a:r>
              <a:rPr lang="en-US" sz="3200" dirty="0">
                <a:solidFill>
                  <a:srgbClr val="FF0000"/>
                </a:solidFill>
                <a:latin typeface="Arial Narrow" panose="020B0606020202030204" pitchFamily="34" charset="0"/>
              </a:rPr>
              <a:t>P(W, R)     </a:t>
            </a:r>
            <a:r>
              <a:rPr lang="en-US" sz="3200" b="1" dirty="0">
                <a:solidFill>
                  <a:schemeClr val="accent1"/>
                </a:solidFill>
                <a:latin typeface="Arial Narrow" panose="020B0606020202030204" pitchFamily="34" charset="0"/>
              </a:rPr>
              <a:t>/</a:t>
            </a:r>
            <a:r>
              <a:rPr lang="en-US" sz="3200" dirty="0">
                <a:latin typeface="Arial Narrow" panose="020B0606020202030204" pitchFamily="34" charset="0"/>
              </a:rPr>
              <a:t>     P(R)</a:t>
            </a:r>
          </a:p>
          <a:p>
            <a:pPr>
              <a:lnSpc>
                <a:spcPct val="120000"/>
              </a:lnSpc>
            </a:pPr>
            <a:endParaRPr lang="en-US" sz="3200" dirty="0">
              <a:latin typeface="Arial Narrow" panose="020B0606020202030204" pitchFamily="34" charset="0"/>
            </a:endParaRPr>
          </a:p>
          <a:p>
            <a:pPr>
              <a:lnSpc>
                <a:spcPct val="120000"/>
              </a:lnSpc>
            </a:pPr>
            <a:endParaRPr lang="en-US" sz="3200" dirty="0">
              <a:latin typeface="Arial Narrow" panose="020B0606020202030204" pitchFamily="34" charset="0"/>
            </a:endParaRPr>
          </a:p>
          <a:p>
            <a:pPr>
              <a:lnSpc>
                <a:spcPct val="120000"/>
              </a:lnSpc>
            </a:pPr>
            <a:r>
              <a:rPr lang="en-US" sz="3200" dirty="0">
                <a:solidFill>
                  <a:srgbClr val="FF0000"/>
                </a:solidFill>
                <a:latin typeface="Arial Narrow" panose="020B0606020202030204" pitchFamily="34" charset="0"/>
              </a:rPr>
              <a:t>P(W, R) </a:t>
            </a:r>
            <a:r>
              <a:rPr lang="en-US" sz="3200" dirty="0">
                <a:latin typeface="Arial Narrow" panose="020B0606020202030204" pitchFamily="34" charset="0"/>
              </a:rPr>
              <a:t>= </a:t>
            </a:r>
            <a:r>
              <a:rPr lang="en-US" sz="3200" dirty="0">
                <a:latin typeface="Arial Narrow" panose="020B0606020202030204" pitchFamily="34" charset="0"/>
                <a:sym typeface="Symbol" panose="05050102010706020507" pitchFamily="18" charset="2"/>
              </a:rPr>
              <a:t>P(W=T, S=T, R=T) + P(W=T, S=F, R=T) </a:t>
            </a:r>
          </a:p>
          <a:p>
            <a:pPr>
              <a:lnSpc>
                <a:spcPct val="120000"/>
              </a:lnSpc>
            </a:pPr>
            <a:r>
              <a:rPr lang="en-US" sz="3200" dirty="0">
                <a:latin typeface="Arial Narrow" panose="020B0606020202030204" pitchFamily="34" charset="0"/>
                <a:sym typeface="Symbol" panose="05050102010706020507" pitchFamily="18" charset="2"/>
              </a:rPr>
              <a:t>              =        </a:t>
            </a:r>
            <a:r>
              <a:rPr lang="en-US" sz="3200" dirty="0">
                <a:solidFill>
                  <a:srgbClr val="FF0000"/>
                </a:solidFill>
                <a:latin typeface="Arial Narrow" panose="020B0606020202030204" pitchFamily="34" charset="0"/>
                <a:sym typeface="Symbol" panose="05050102010706020507" pitchFamily="18" charset="2"/>
              </a:rPr>
              <a:t>P(W, S, R)      </a:t>
            </a:r>
            <a:r>
              <a:rPr lang="en-US" sz="3200" dirty="0">
                <a:latin typeface="Arial Narrow" panose="020B0606020202030204" pitchFamily="34" charset="0"/>
                <a:sym typeface="Symbol" panose="05050102010706020507" pitchFamily="18" charset="2"/>
              </a:rPr>
              <a:t>+       </a:t>
            </a:r>
            <a:r>
              <a:rPr lang="en-US" sz="3200" dirty="0">
                <a:solidFill>
                  <a:srgbClr val="FF0000"/>
                </a:solidFill>
                <a:latin typeface="Arial Narrow" panose="020B0606020202030204" pitchFamily="34" charset="0"/>
                <a:sym typeface="Symbol" panose="05050102010706020507" pitchFamily="18" charset="2"/>
              </a:rPr>
              <a:t>P(W, ~S, R) </a:t>
            </a:r>
            <a:endParaRPr lang="en-US" sz="3200" dirty="0">
              <a:latin typeface="Arial Narrow" panose="020B0606020202030204" pitchFamily="34" charset="0"/>
            </a:endParaRPr>
          </a:p>
        </p:txBody>
      </p:sp>
      <p:sp>
        <p:nvSpPr>
          <p:cNvPr id="4" name="Oval 3"/>
          <p:cNvSpPr/>
          <p:nvPr/>
        </p:nvSpPr>
        <p:spPr>
          <a:xfrm>
            <a:off x="5726518" y="2485693"/>
            <a:ext cx="1969682" cy="780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a:t>
            </a:r>
          </a:p>
        </p:txBody>
      </p:sp>
      <p:sp>
        <p:nvSpPr>
          <p:cNvPr id="5" name="Oval 4"/>
          <p:cNvSpPr/>
          <p:nvPr/>
        </p:nvSpPr>
        <p:spPr>
          <a:xfrm>
            <a:off x="4876538" y="2184852"/>
            <a:ext cx="1347677" cy="751571"/>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a:t>
            </a:r>
          </a:p>
        </p:txBody>
      </p:sp>
      <p:sp>
        <p:nvSpPr>
          <p:cNvPr id="6" name="Rounded Rectangle 5"/>
          <p:cNvSpPr/>
          <p:nvPr/>
        </p:nvSpPr>
        <p:spPr>
          <a:xfrm>
            <a:off x="4863138" y="2052094"/>
            <a:ext cx="3214062" cy="1214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a:solidFill>
                  <a:schemeClr val="tx1"/>
                </a:solidFill>
              </a:rPr>
              <a:t>U</a:t>
            </a:r>
          </a:p>
        </p:txBody>
      </p:sp>
    </p:spTree>
    <p:extLst>
      <p:ext uri="{BB962C8B-B14F-4D97-AF65-F5344CB8AC3E}">
        <p14:creationId xmlns:p14="http://schemas.microsoft.com/office/powerpoint/2010/main" val="3779459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0" y="182838"/>
            <a:ext cx="8518658" cy="4872238"/>
          </a:xfrm>
          <a:prstGeom prst="rect">
            <a:avLst/>
          </a:prstGeom>
        </p:spPr>
      </p:pic>
      <p:sp>
        <p:nvSpPr>
          <p:cNvPr id="3" name="Rectangle 3"/>
          <p:cNvSpPr>
            <a:spLocks noChangeArrowheads="1"/>
          </p:cNvSpPr>
          <p:nvPr/>
        </p:nvSpPr>
        <p:spPr bwMode="auto">
          <a:xfrm>
            <a:off x="507558" y="4409867"/>
            <a:ext cx="8610600" cy="245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solidFill>
                  <a:srgbClr val="FF0000"/>
                </a:solidFill>
                <a:latin typeface="Arial Narrow" panose="020B0606020202030204" pitchFamily="34" charset="0"/>
                <a:sym typeface="Symbol" panose="05050102010706020507" pitchFamily="18" charset="2"/>
              </a:rPr>
              <a:t>P(W, S, R) </a:t>
            </a:r>
            <a:r>
              <a:rPr lang="en-US" sz="3200" dirty="0">
                <a:latin typeface="Arial Narrow" panose="020B0606020202030204" pitchFamily="34" charset="0"/>
                <a:sym typeface="Symbol" panose="05050102010706020507" pitchFamily="18" charset="2"/>
              </a:rPr>
              <a:t>=</a:t>
            </a:r>
          </a:p>
          <a:p>
            <a:pPr>
              <a:lnSpc>
                <a:spcPct val="120000"/>
              </a:lnSpc>
            </a:pPr>
            <a:r>
              <a:rPr lang="en-US" sz="3200" dirty="0">
                <a:latin typeface="Arial Narrow" panose="020B0606020202030204" pitchFamily="34" charset="0"/>
                <a:sym typeface="Symbol" panose="05050102010706020507" pitchFamily="18" charset="2"/>
              </a:rPr>
              <a:t>P(W | S and R)  P(S | R)  P(R)</a:t>
            </a:r>
          </a:p>
          <a:p>
            <a:pPr>
              <a:lnSpc>
                <a:spcPct val="120000"/>
              </a:lnSpc>
            </a:pPr>
            <a:r>
              <a:rPr lang="en-US" sz="3200" dirty="0">
                <a:latin typeface="Arial Narrow" panose="020B0606020202030204" pitchFamily="34" charset="0"/>
                <a:sym typeface="Symbol" panose="05050102010706020507" pitchFamily="18" charset="2"/>
              </a:rPr>
              <a:t>=        0.99             0.01     0.2 </a:t>
            </a:r>
          </a:p>
          <a:p>
            <a:pPr>
              <a:lnSpc>
                <a:spcPct val="120000"/>
              </a:lnSpc>
            </a:pPr>
            <a:r>
              <a:rPr lang="en-US" sz="3200" dirty="0">
                <a:latin typeface="Arial Narrow" panose="020B0606020202030204" pitchFamily="34" charset="0"/>
                <a:sym typeface="Symbol" panose="05050102010706020507" pitchFamily="18" charset="2"/>
              </a:rPr>
              <a:t>                                                                      = 0.00198</a:t>
            </a:r>
            <a:endParaRPr lang="en-US" sz="3200" dirty="0">
              <a:latin typeface="Arial Narrow" panose="020B0606020202030204" pitchFamily="34" charset="0"/>
            </a:endParaRPr>
          </a:p>
        </p:txBody>
      </p:sp>
      <p:sp>
        <p:nvSpPr>
          <p:cNvPr id="5" name="Oval 4"/>
          <p:cNvSpPr/>
          <p:nvPr/>
        </p:nvSpPr>
        <p:spPr>
          <a:xfrm>
            <a:off x="5210094" y="4489772"/>
            <a:ext cx="685800" cy="379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7138" y="1350509"/>
            <a:ext cx="685800" cy="379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43694" y="1058849"/>
            <a:ext cx="685800" cy="379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130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0" y="182838"/>
            <a:ext cx="8518658" cy="4872238"/>
          </a:xfrm>
          <a:prstGeom prst="rect">
            <a:avLst/>
          </a:prstGeom>
        </p:spPr>
      </p:pic>
      <p:sp>
        <p:nvSpPr>
          <p:cNvPr id="3" name="Rectangle 3"/>
          <p:cNvSpPr>
            <a:spLocks noChangeArrowheads="1"/>
          </p:cNvSpPr>
          <p:nvPr/>
        </p:nvSpPr>
        <p:spPr bwMode="auto">
          <a:xfrm>
            <a:off x="507558" y="4409867"/>
            <a:ext cx="8610600" cy="245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solidFill>
                  <a:srgbClr val="FF0000"/>
                </a:solidFill>
                <a:latin typeface="Arial Narrow" panose="020B0606020202030204" pitchFamily="34" charset="0"/>
                <a:sym typeface="Symbol" panose="05050102010706020507" pitchFamily="18" charset="2"/>
              </a:rPr>
              <a:t>P(W, ~S, R) </a:t>
            </a:r>
            <a:r>
              <a:rPr lang="en-US" sz="3200" dirty="0">
                <a:latin typeface="Arial Narrow" panose="020B0606020202030204" pitchFamily="34" charset="0"/>
                <a:sym typeface="Symbol" panose="05050102010706020507" pitchFamily="18" charset="2"/>
              </a:rPr>
              <a:t>=</a:t>
            </a:r>
          </a:p>
          <a:p>
            <a:pPr>
              <a:lnSpc>
                <a:spcPct val="120000"/>
              </a:lnSpc>
            </a:pPr>
            <a:r>
              <a:rPr lang="en-US" sz="3200" dirty="0">
                <a:latin typeface="Arial Narrow" panose="020B0606020202030204" pitchFamily="34" charset="0"/>
                <a:sym typeface="Symbol" panose="05050102010706020507" pitchFamily="18" charset="2"/>
              </a:rPr>
              <a:t>P(W | ~S and R)  P(~S | R)  P(R)</a:t>
            </a:r>
          </a:p>
          <a:p>
            <a:pPr>
              <a:lnSpc>
                <a:spcPct val="120000"/>
              </a:lnSpc>
            </a:pPr>
            <a:r>
              <a:rPr lang="en-US" sz="3200" dirty="0">
                <a:latin typeface="Arial Narrow" panose="020B0606020202030204" pitchFamily="34" charset="0"/>
                <a:sym typeface="Symbol" panose="05050102010706020507" pitchFamily="18" charset="2"/>
              </a:rPr>
              <a:t>=        0.8                 0.99       0.2 </a:t>
            </a:r>
          </a:p>
          <a:p>
            <a:pPr>
              <a:lnSpc>
                <a:spcPct val="120000"/>
              </a:lnSpc>
            </a:pPr>
            <a:r>
              <a:rPr lang="en-US" sz="3200" dirty="0">
                <a:latin typeface="Arial Narrow" panose="020B0606020202030204" pitchFamily="34" charset="0"/>
                <a:sym typeface="Symbol" panose="05050102010706020507" pitchFamily="18" charset="2"/>
              </a:rPr>
              <a:t>= 0.1584</a:t>
            </a:r>
            <a:endParaRPr lang="en-US" sz="3200" dirty="0">
              <a:latin typeface="Arial Narrow" panose="020B0606020202030204" pitchFamily="34" charset="0"/>
            </a:endParaRPr>
          </a:p>
        </p:txBody>
      </p:sp>
      <p:sp>
        <p:nvSpPr>
          <p:cNvPr id="5" name="Oval 4"/>
          <p:cNvSpPr/>
          <p:nvPr/>
        </p:nvSpPr>
        <p:spPr>
          <a:xfrm>
            <a:off x="5181600" y="3886200"/>
            <a:ext cx="685800" cy="379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76400" y="1295400"/>
            <a:ext cx="685800" cy="379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43694" y="1058849"/>
            <a:ext cx="685800" cy="379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88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For: </a:t>
            </a:r>
            <a:r>
              <a:rPr lang="en-US" i="1" dirty="0"/>
              <a:t>Observed Wet, P(R)?</a:t>
            </a:r>
            <a:endParaRPr lang="en-US" dirty="0"/>
          </a:p>
        </p:txBody>
      </p:sp>
      <p:sp>
        <p:nvSpPr>
          <p:cNvPr id="3" name="Rectangle 3"/>
          <p:cNvSpPr>
            <a:spLocks noChangeArrowheads="1"/>
          </p:cNvSpPr>
          <p:nvPr/>
        </p:nvSpPr>
        <p:spPr bwMode="auto">
          <a:xfrm>
            <a:off x="381000" y="1145053"/>
            <a:ext cx="8077200" cy="540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3200" dirty="0">
                <a:solidFill>
                  <a:srgbClr val="FF0000"/>
                </a:solidFill>
                <a:latin typeface="Arial Narrow" panose="020B0606020202030204" pitchFamily="34" charset="0"/>
              </a:rPr>
              <a:t>P(W, R) </a:t>
            </a:r>
            <a:r>
              <a:rPr lang="en-US" sz="3200" dirty="0">
                <a:latin typeface="Arial Narrow" panose="020B0606020202030204" pitchFamily="34" charset="0"/>
              </a:rPr>
              <a:t>= </a:t>
            </a:r>
            <a:r>
              <a:rPr lang="en-US" sz="3200" dirty="0">
                <a:latin typeface="Arial Narrow" panose="020B0606020202030204" pitchFamily="34" charset="0"/>
                <a:sym typeface="Symbol" panose="05050102010706020507" pitchFamily="18" charset="2"/>
              </a:rPr>
              <a:t>P(W=T, S=T, R=T) + P(W=T, S=F, R=T) </a:t>
            </a:r>
          </a:p>
          <a:p>
            <a:pPr>
              <a:lnSpc>
                <a:spcPct val="120000"/>
              </a:lnSpc>
            </a:pPr>
            <a:r>
              <a:rPr lang="en-US" sz="3200" dirty="0">
                <a:latin typeface="Arial Narrow" panose="020B0606020202030204" pitchFamily="34" charset="0"/>
                <a:sym typeface="Symbol" panose="05050102010706020507" pitchFamily="18" charset="2"/>
              </a:rPr>
              <a:t>              =        </a:t>
            </a:r>
            <a:r>
              <a:rPr lang="en-US" sz="3200" dirty="0">
                <a:solidFill>
                  <a:srgbClr val="FF0000"/>
                </a:solidFill>
                <a:latin typeface="Arial Narrow" panose="020B0606020202030204" pitchFamily="34" charset="0"/>
                <a:sym typeface="Symbol" panose="05050102010706020507" pitchFamily="18" charset="2"/>
              </a:rPr>
              <a:t>P(W, S, R)       </a:t>
            </a:r>
            <a:r>
              <a:rPr lang="en-US" sz="3200" dirty="0">
                <a:latin typeface="Arial Narrow" panose="020B0606020202030204" pitchFamily="34" charset="0"/>
                <a:sym typeface="Symbol" panose="05050102010706020507" pitchFamily="18" charset="2"/>
              </a:rPr>
              <a:t>+       </a:t>
            </a:r>
            <a:r>
              <a:rPr lang="en-US" sz="3200" dirty="0">
                <a:solidFill>
                  <a:srgbClr val="FF0000"/>
                </a:solidFill>
                <a:latin typeface="Arial Narrow" panose="020B0606020202030204" pitchFamily="34" charset="0"/>
                <a:sym typeface="Symbol" panose="05050102010706020507" pitchFamily="18" charset="2"/>
              </a:rPr>
              <a:t>P(W, ~S, R)</a:t>
            </a:r>
            <a:endParaRPr lang="en-US" sz="3200" dirty="0">
              <a:latin typeface="Arial Narrow" panose="020B0606020202030204" pitchFamily="34" charset="0"/>
              <a:sym typeface="Symbol" panose="05050102010706020507" pitchFamily="18" charset="2"/>
            </a:endParaRPr>
          </a:p>
          <a:p>
            <a:pPr>
              <a:lnSpc>
                <a:spcPct val="120000"/>
              </a:lnSpc>
            </a:pPr>
            <a:r>
              <a:rPr lang="en-US" sz="3200" dirty="0">
                <a:latin typeface="Arial Narrow" panose="020B0606020202030204" pitchFamily="34" charset="0"/>
                <a:sym typeface="Symbol" panose="05050102010706020507" pitchFamily="18" charset="2"/>
              </a:rPr>
              <a:t>              =</a:t>
            </a:r>
            <a:r>
              <a:rPr lang="en-US" sz="3200" dirty="0">
                <a:solidFill>
                  <a:srgbClr val="FF0000"/>
                </a:solidFill>
                <a:latin typeface="Arial Narrow" panose="020B0606020202030204" pitchFamily="34" charset="0"/>
                <a:sym typeface="Symbol" panose="05050102010706020507" pitchFamily="18" charset="2"/>
              </a:rPr>
              <a:t>          </a:t>
            </a:r>
            <a:r>
              <a:rPr lang="en-US" sz="3200" dirty="0">
                <a:latin typeface="Arial Narrow" panose="020B0606020202030204" pitchFamily="34" charset="0"/>
                <a:sym typeface="Symbol" panose="05050102010706020507" pitchFamily="18" charset="2"/>
              </a:rPr>
              <a:t>0.00198         +            0.1584</a:t>
            </a:r>
          </a:p>
          <a:p>
            <a:pPr>
              <a:lnSpc>
                <a:spcPct val="120000"/>
              </a:lnSpc>
            </a:pPr>
            <a:r>
              <a:rPr lang="en-US" sz="3200" dirty="0">
                <a:latin typeface="Arial Narrow" panose="020B0606020202030204" pitchFamily="34" charset="0"/>
                <a:sym typeface="Symbol" panose="05050102010706020507" pitchFamily="18" charset="2"/>
              </a:rPr>
              <a:t>	    = 0.16038</a:t>
            </a:r>
            <a:endParaRPr lang="en-US" sz="3200" dirty="0">
              <a:latin typeface="Arial Narrow" panose="020B0606020202030204" pitchFamily="34" charset="0"/>
            </a:endParaRPr>
          </a:p>
          <a:p>
            <a:pPr>
              <a:lnSpc>
                <a:spcPct val="120000"/>
              </a:lnSpc>
            </a:pPr>
            <a:endParaRPr lang="en-US" sz="3200" dirty="0">
              <a:latin typeface="Arial Narrow" panose="020B0606020202030204" pitchFamily="34" charset="0"/>
            </a:endParaRPr>
          </a:p>
          <a:p>
            <a:pPr>
              <a:lnSpc>
                <a:spcPct val="120000"/>
              </a:lnSpc>
            </a:pPr>
            <a:r>
              <a:rPr lang="en-US" sz="3200" dirty="0">
                <a:latin typeface="Arial Narrow" panose="020B0606020202030204" pitchFamily="34" charset="0"/>
              </a:rPr>
              <a:t>P(W|R) =  </a:t>
            </a:r>
            <a:r>
              <a:rPr lang="en-US" sz="3200" dirty="0">
                <a:solidFill>
                  <a:srgbClr val="FF0000"/>
                </a:solidFill>
                <a:latin typeface="Arial Narrow" panose="020B0606020202030204" pitchFamily="34" charset="0"/>
              </a:rPr>
              <a:t>P(W, R) </a:t>
            </a:r>
            <a:r>
              <a:rPr lang="en-US" sz="3200" b="1" dirty="0">
                <a:latin typeface="Arial Narrow" panose="020B0606020202030204" pitchFamily="34" charset="0"/>
              </a:rPr>
              <a:t>/</a:t>
            </a:r>
            <a:r>
              <a:rPr lang="en-US" sz="3200" dirty="0">
                <a:latin typeface="Arial Narrow" panose="020B0606020202030204" pitchFamily="34" charset="0"/>
              </a:rPr>
              <a:t> P(R) </a:t>
            </a:r>
            <a:r>
              <a:rPr lang="en-US" sz="3200" dirty="0">
                <a:latin typeface="Arial Narrow" panose="020B0606020202030204" pitchFamily="34" charset="0"/>
                <a:sym typeface="Symbol" panose="05050102010706020507" pitchFamily="18" charset="2"/>
              </a:rPr>
              <a:t>= 0.16038 / 0.2 = 0.8019</a:t>
            </a:r>
          </a:p>
          <a:p>
            <a:pPr>
              <a:lnSpc>
                <a:spcPct val="120000"/>
              </a:lnSpc>
            </a:pPr>
            <a:r>
              <a:rPr lang="en-US" sz="3200" dirty="0">
                <a:latin typeface="Arial Narrow" panose="020B0606020202030204" pitchFamily="34" charset="0"/>
              </a:rPr>
              <a:t>Finally:</a:t>
            </a:r>
          </a:p>
          <a:p>
            <a:pPr>
              <a:lnSpc>
                <a:spcPct val="120000"/>
              </a:lnSpc>
            </a:pPr>
            <a:r>
              <a:rPr lang="en-US" sz="3200" dirty="0">
                <a:latin typeface="Arial Narrow" panose="020B0606020202030204" pitchFamily="34" charset="0"/>
              </a:rPr>
              <a:t>P(R|W) = P(R) × </a:t>
            </a:r>
            <a:r>
              <a:rPr lang="en-US" sz="3200" dirty="0">
                <a:solidFill>
                  <a:srgbClr val="FF0000"/>
                </a:solidFill>
                <a:latin typeface="Arial Narrow" panose="020B0606020202030204" pitchFamily="34" charset="0"/>
              </a:rPr>
              <a:t>P(W|R)</a:t>
            </a:r>
            <a:r>
              <a:rPr lang="en-US" sz="3200" dirty="0">
                <a:latin typeface="Arial Narrow" panose="020B0606020202030204" pitchFamily="34" charset="0"/>
              </a:rPr>
              <a:t> / P(W)</a:t>
            </a:r>
          </a:p>
          <a:p>
            <a:pPr>
              <a:lnSpc>
                <a:spcPct val="120000"/>
              </a:lnSpc>
            </a:pPr>
            <a:r>
              <a:rPr lang="en-US" sz="3200" dirty="0">
                <a:latin typeface="Arial Narrow" panose="020B0606020202030204" pitchFamily="34" charset="0"/>
              </a:rPr>
              <a:t>             = 0.2   × </a:t>
            </a:r>
            <a:r>
              <a:rPr lang="en-US" sz="3200" dirty="0">
                <a:latin typeface="Arial Narrow" panose="020B0606020202030204" pitchFamily="34" charset="0"/>
                <a:sym typeface="Symbol" panose="05050102010706020507" pitchFamily="18" charset="2"/>
              </a:rPr>
              <a:t>0.8019  /  0.3   = </a:t>
            </a:r>
            <a:r>
              <a:rPr lang="en-US" sz="3200" b="1" u="sng" dirty="0">
                <a:latin typeface="Arial Narrow" panose="020B0606020202030204" pitchFamily="34" charset="0"/>
                <a:sym typeface="Symbol" panose="05050102010706020507" pitchFamily="18" charset="2"/>
              </a:rPr>
              <a:t>0.5346</a:t>
            </a:r>
          </a:p>
        </p:txBody>
      </p:sp>
      <p:sp>
        <p:nvSpPr>
          <p:cNvPr id="8" name="Oval 7"/>
          <p:cNvSpPr/>
          <p:nvPr/>
        </p:nvSpPr>
        <p:spPr>
          <a:xfrm>
            <a:off x="4343400" y="5791200"/>
            <a:ext cx="685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6248400" y="4800600"/>
            <a:ext cx="2133600" cy="762000"/>
          </a:xfrm>
          <a:prstGeom prst="wedgeEllipseCallout">
            <a:avLst>
              <a:gd name="adj1" fmla="val -108411"/>
              <a:gd name="adj2" fmla="val 10006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Narrow" panose="020B0606020202030204" pitchFamily="34" charset="0"/>
              </a:rPr>
              <a:t>additional</a:t>
            </a:r>
          </a:p>
        </p:txBody>
      </p:sp>
    </p:spTree>
    <p:extLst>
      <p:ext uri="{BB962C8B-B14F-4D97-AF65-F5344CB8AC3E}">
        <p14:creationId xmlns:p14="http://schemas.microsoft.com/office/powerpoint/2010/main" val="15306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Narrow" panose="020B0606020202030204" pitchFamily="34" charset="0"/>
              </a:rPr>
              <a:t>Summary: Bayes</a:t>
            </a:r>
          </a:p>
        </p:txBody>
      </p:sp>
      <p:sp>
        <p:nvSpPr>
          <p:cNvPr id="4" name="Content Placeholder 3"/>
          <p:cNvSpPr>
            <a:spLocks noGrp="1"/>
          </p:cNvSpPr>
          <p:nvPr>
            <p:ph idx="1"/>
          </p:nvPr>
        </p:nvSpPr>
        <p:spPr>
          <a:xfrm>
            <a:off x="1257300" y="1828800"/>
            <a:ext cx="6629400" cy="4525963"/>
          </a:xfrm>
        </p:spPr>
        <p:txBody>
          <a:bodyPr/>
          <a:lstStyle/>
          <a:p>
            <a:pPr>
              <a:lnSpc>
                <a:spcPct val="150000"/>
              </a:lnSpc>
            </a:pPr>
            <a:r>
              <a:rPr lang="en-US" dirty="0">
                <a:latin typeface="Arial Narrow" panose="020B0606020202030204" pitchFamily="34" charset="0"/>
              </a:rPr>
              <a:t>Use when priors can be computed</a:t>
            </a:r>
          </a:p>
          <a:p>
            <a:pPr>
              <a:lnSpc>
                <a:spcPct val="150000"/>
              </a:lnSpc>
            </a:pPr>
            <a:r>
              <a:rPr lang="en-US" dirty="0">
                <a:latin typeface="Arial Narrow" panose="020B0606020202030204" pitchFamily="34" charset="0"/>
              </a:rPr>
              <a:t>Mathematical / statistical</a:t>
            </a:r>
          </a:p>
          <a:p>
            <a:pPr>
              <a:lnSpc>
                <a:spcPct val="150000"/>
              </a:lnSpc>
            </a:pPr>
            <a:r>
              <a:rPr lang="en-US" dirty="0">
                <a:latin typeface="Arial Narrow" panose="020B0606020202030204" pitchFamily="34" charset="0"/>
              </a:rPr>
              <a:t>Bayesian networks  for inter-relationships</a:t>
            </a:r>
          </a:p>
          <a:p>
            <a:pPr>
              <a:lnSpc>
                <a:spcPct val="150000"/>
              </a:lnSpc>
            </a:pPr>
            <a:r>
              <a:rPr lang="en-US" dirty="0">
                <a:latin typeface="Arial Narrow" panose="020B0606020202030204" pitchFamily="34" charset="0"/>
              </a:rPr>
              <a:t>Computationally intensive</a:t>
            </a:r>
          </a:p>
        </p:txBody>
      </p:sp>
    </p:spTree>
    <p:extLst>
      <p:ext uri="{BB962C8B-B14F-4D97-AF65-F5344CB8AC3E}">
        <p14:creationId xmlns:p14="http://schemas.microsoft.com/office/powerpoint/2010/main" val="165313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Using Conditional Prob. to Re-interpret</a:t>
            </a:r>
            <a:r>
              <a:rPr lang="en-US" i="1" u="none" dirty="0"/>
              <a:t> 1 of 3</a:t>
            </a:r>
            <a:endParaRPr lang="en-US" dirty="0"/>
          </a:p>
        </p:txBody>
      </p:sp>
      <p:sp>
        <p:nvSpPr>
          <p:cNvPr id="5" name="TextBox 4"/>
          <p:cNvSpPr txBox="1"/>
          <p:nvPr/>
        </p:nvSpPr>
        <p:spPr>
          <a:xfrm>
            <a:off x="2362200" y="6430962"/>
            <a:ext cx="6781800" cy="369332"/>
          </a:xfrm>
          <a:prstGeom prst="rect">
            <a:avLst/>
          </a:prstGeom>
          <a:noFill/>
        </p:spPr>
        <p:txBody>
          <a:bodyPr wrap="square" rtlCol="0">
            <a:spAutoFit/>
          </a:bodyPr>
          <a:lstStyle/>
          <a:p>
            <a:pPr algn="r"/>
            <a:r>
              <a:rPr lang="en-US">
                <a:latin typeface="Arial Narrow" panose="020B0606020202030204" pitchFamily="34" charset="0"/>
              </a:rPr>
              <a:t>Adapted from “Machine Learning” by </a:t>
            </a:r>
            <a:r>
              <a:rPr lang="en-US" err="1">
                <a:latin typeface="Arial Narrow" panose="020B0606020202030204" pitchFamily="34" charset="0"/>
              </a:rPr>
              <a:t>Marsland</a:t>
            </a:r>
            <a:r>
              <a:rPr lang="en-US">
                <a:latin typeface="Arial Narrow" panose="020B0606020202030204" pitchFamily="34" charset="0"/>
              </a:rPr>
              <a:t>, Second Edition, p27</a:t>
            </a:r>
          </a:p>
        </p:txBody>
      </p:sp>
      <p:sp>
        <p:nvSpPr>
          <p:cNvPr id="49" name="Title 3"/>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atin typeface="Arial Narrow" panose="020B0606020202030204" pitchFamily="34" charset="0"/>
            </a:endParaRPr>
          </a:p>
        </p:txBody>
      </p:sp>
      <p:sp>
        <p:nvSpPr>
          <p:cNvPr id="50" name="TextBox 49"/>
          <p:cNvSpPr txBox="1"/>
          <p:nvPr/>
        </p:nvSpPr>
        <p:spPr>
          <a:xfrm>
            <a:off x="2362200" y="6430962"/>
            <a:ext cx="6781800" cy="369332"/>
          </a:xfrm>
          <a:prstGeom prst="rect">
            <a:avLst/>
          </a:prstGeom>
          <a:noFill/>
        </p:spPr>
        <p:txBody>
          <a:bodyPr wrap="square" rtlCol="0">
            <a:spAutoFit/>
          </a:bodyPr>
          <a:lstStyle/>
          <a:p>
            <a:pPr algn="r"/>
            <a:r>
              <a:rPr lang="en-US" dirty="0">
                <a:latin typeface="Arial Narrow" panose="020B0606020202030204" pitchFamily="34" charset="0"/>
              </a:rPr>
              <a:t>Adapted from “Machine Learning” by </a:t>
            </a:r>
            <a:r>
              <a:rPr lang="en-US" dirty="0" err="1">
                <a:latin typeface="Arial Narrow" panose="020B0606020202030204" pitchFamily="34" charset="0"/>
              </a:rPr>
              <a:t>Marsland</a:t>
            </a:r>
            <a:r>
              <a:rPr lang="en-US" dirty="0">
                <a:latin typeface="Arial Narrow" panose="020B0606020202030204" pitchFamily="34" charset="0"/>
              </a:rPr>
              <a:t>, Second Edition, p27</a:t>
            </a:r>
          </a:p>
        </p:txBody>
      </p:sp>
      <p:sp>
        <p:nvSpPr>
          <p:cNvPr id="47" name="Rectangle 46"/>
          <p:cNvSpPr/>
          <p:nvPr/>
        </p:nvSpPr>
        <p:spPr>
          <a:xfrm>
            <a:off x="841953"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8" name="Rectangle 47"/>
          <p:cNvSpPr/>
          <p:nvPr/>
        </p:nvSpPr>
        <p:spPr>
          <a:xfrm>
            <a:off x="1634259"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51" name="Rectangle 50"/>
          <p:cNvSpPr/>
          <p:nvPr/>
        </p:nvSpPr>
        <p:spPr>
          <a:xfrm>
            <a:off x="1237745"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2" name="Rectangle 91"/>
          <p:cNvSpPr/>
          <p:nvPr/>
        </p:nvSpPr>
        <p:spPr>
          <a:xfrm>
            <a:off x="2019877"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3" name="Rectangle 92"/>
          <p:cNvSpPr/>
          <p:nvPr/>
        </p:nvSpPr>
        <p:spPr>
          <a:xfrm>
            <a:off x="2019877"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4" name="Rectangle 93"/>
          <p:cNvSpPr/>
          <p:nvPr/>
        </p:nvSpPr>
        <p:spPr>
          <a:xfrm>
            <a:off x="2019877" y="305756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5" name="Rectangle 94"/>
          <p:cNvSpPr/>
          <p:nvPr/>
        </p:nvSpPr>
        <p:spPr>
          <a:xfrm>
            <a:off x="2019877"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6" name="Rectangle 95"/>
          <p:cNvSpPr/>
          <p:nvPr/>
        </p:nvSpPr>
        <p:spPr>
          <a:xfrm>
            <a:off x="1643495" y="266043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7" name="Rectangle 96"/>
          <p:cNvSpPr/>
          <p:nvPr/>
        </p:nvSpPr>
        <p:spPr>
          <a:xfrm>
            <a:off x="1634259"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8" name="Rectangle 97"/>
          <p:cNvSpPr/>
          <p:nvPr/>
        </p:nvSpPr>
        <p:spPr>
          <a:xfrm>
            <a:off x="1634259"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9" name="Rectangle 98"/>
          <p:cNvSpPr/>
          <p:nvPr/>
        </p:nvSpPr>
        <p:spPr>
          <a:xfrm>
            <a:off x="2019877"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0" name="Rectangle 99"/>
          <p:cNvSpPr/>
          <p:nvPr/>
        </p:nvSpPr>
        <p:spPr>
          <a:xfrm>
            <a:off x="1634259"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1" name="Rectangle 100"/>
          <p:cNvSpPr/>
          <p:nvPr/>
        </p:nvSpPr>
        <p:spPr>
          <a:xfrm>
            <a:off x="1237745"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2" name="Rectangle 101"/>
          <p:cNvSpPr/>
          <p:nvPr/>
        </p:nvSpPr>
        <p:spPr>
          <a:xfrm>
            <a:off x="841953"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3" name="Rectangle 102"/>
          <p:cNvSpPr/>
          <p:nvPr/>
        </p:nvSpPr>
        <p:spPr>
          <a:xfrm>
            <a:off x="1237745"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4" name="Rectangle 103"/>
          <p:cNvSpPr/>
          <p:nvPr/>
        </p:nvSpPr>
        <p:spPr>
          <a:xfrm>
            <a:off x="841953"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5" name="Rectangle 104"/>
          <p:cNvSpPr/>
          <p:nvPr/>
        </p:nvSpPr>
        <p:spPr>
          <a:xfrm>
            <a:off x="841953"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6" name="Rectangle 105"/>
          <p:cNvSpPr/>
          <p:nvPr/>
        </p:nvSpPr>
        <p:spPr>
          <a:xfrm>
            <a:off x="1237745"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7" name="Rectangle 106"/>
          <p:cNvSpPr/>
          <p:nvPr/>
        </p:nvSpPr>
        <p:spPr>
          <a:xfrm>
            <a:off x="1237745"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8" name="Rectangle 107"/>
          <p:cNvSpPr/>
          <p:nvPr/>
        </p:nvSpPr>
        <p:spPr>
          <a:xfrm>
            <a:off x="841953"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9" name="Rectangle 108"/>
          <p:cNvSpPr/>
          <p:nvPr/>
        </p:nvSpPr>
        <p:spPr>
          <a:xfrm>
            <a:off x="6120750"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0" name="Rectangle 109"/>
          <p:cNvSpPr/>
          <p:nvPr/>
        </p:nvSpPr>
        <p:spPr>
          <a:xfrm>
            <a:off x="6892059"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1" name="Rectangle 110"/>
          <p:cNvSpPr/>
          <p:nvPr/>
        </p:nvSpPr>
        <p:spPr>
          <a:xfrm>
            <a:off x="6495545"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2" name="Rectangle 111"/>
          <p:cNvSpPr/>
          <p:nvPr/>
        </p:nvSpPr>
        <p:spPr>
          <a:xfrm>
            <a:off x="7277677"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3" name="Rectangle 112"/>
          <p:cNvSpPr/>
          <p:nvPr/>
        </p:nvSpPr>
        <p:spPr>
          <a:xfrm>
            <a:off x="7277677"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4" name="Rectangle 113"/>
          <p:cNvSpPr/>
          <p:nvPr/>
        </p:nvSpPr>
        <p:spPr>
          <a:xfrm>
            <a:off x="7277677" y="3050635"/>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5" name="Rectangle 114"/>
          <p:cNvSpPr/>
          <p:nvPr/>
        </p:nvSpPr>
        <p:spPr>
          <a:xfrm>
            <a:off x="7277677"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6" name="Rectangle 115"/>
          <p:cNvSpPr/>
          <p:nvPr/>
        </p:nvSpPr>
        <p:spPr>
          <a:xfrm>
            <a:off x="6120750" y="264277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7" name="Rectangle 116"/>
          <p:cNvSpPr/>
          <p:nvPr/>
        </p:nvSpPr>
        <p:spPr>
          <a:xfrm>
            <a:off x="6892059"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8" name="Rectangle 117"/>
          <p:cNvSpPr/>
          <p:nvPr/>
        </p:nvSpPr>
        <p:spPr>
          <a:xfrm>
            <a:off x="6892059"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9" name="Rectangle 118"/>
          <p:cNvSpPr/>
          <p:nvPr/>
        </p:nvSpPr>
        <p:spPr>
          <a:xfrm>
            <a:off x="6892059"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0" name="Rectangle 119"/>
          <p:cNvSpPr/>
          <p:nvPr/>
        </p:nvSpPr>
        <p:spPr>
          <a:xfrm>
            <a:off x="6495545"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1" name="Rectangle 120"/>
          <p:cNvSpPr/>
          <p:nvPr/>
        </p:nvSpPr>
        <p:spPr>
          <a:xfrm>
            <a:off x="6120750"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2" name="Rectangle 121"/>
          <p:cNvSpPr/>
          <p:nvPr/>
        </p:nvSpPr>
        <p:spPr>
          <a:xfrm>
            <a:off x="6495545"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3" name="Rectangle 122"/>
          <p:cNvSpPr/>
          <p:nvPr/>
        </p:nvSpPr>
        <p:spPr>
          <a:xfrm>
            <a:off x="6120750"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4" name="Rectangle 123"/>
          <p:cNvSpPr/>
          <p:nvPr/>
        </p:nvSpPr>
        <p:spPr>
          <a:xfrm>
            <a:off x="6120750"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5" name="Rectangle 124"/>
          <p:cNvSpPr/>
          <p:nvPr/>
        </p:nvSpPr>
        <p:spPr>
          <a:xfrm>
            <a:off x="6495545"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6" name="Rectangle 125"/>
          <p:cNvSpPr/>
          <p:nvPr/>
        </p:nvSpPr>
        <p:spPr>
          <a:xfrm>
            <a:off x="6495545"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7" name="Rectangle 126"/>
          <p:cNvSpPr/>
          <p:nvPr/>
        </p:nvSpPr>
        <p:spPr>
          <a:xfrm>
            <a:off x="6876545" y="264277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8" name="Rectangle 127"/>
          <p:cNvSpPr/>
          <p:nvPr/>
        </p:nvSpPr>
        <p:spPr>
          <a:xfrm>
            <a:off x="7288573" y="3806528"/>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9" name="Rectangle 128"/>
          <p:cNvSpPr/>
          <p:nvPr/>
        </p:nvSpPr>
        <p:spPr>
          <a:xfrm>
            <a:off x="898993" y="1727066"/>
            <a:ext cx="1345240" cy="369332"/>
          </a:xfrm>
          <a:prstGeom prst="rect">
            <a:avLst/>
          </a:prstGeom>
        </p:spPr>
        <p:txBody>
          <a:bodyPr wrap="none">
            <a:spAutoFit/>
          </a:bodyPr>
          <a:lstStyle/>
          <a:p>
            <a:r>
              <a:rPr lang="en-US">
                <a:latin typeface="Arial Narrow" panose="020B0606020202030204" pitchFamily="34" charset="0"/>
              </a:rPr>
              <a:t>observation 1</a:t>
            </a:r>
          </a:p>
        </p:txBody>
      </p:sp>
      <p:sp>
        <p:nvSpPr>
          <p:cNvPr id="130" name="Rectangle 129"/>
          <p:cNvSpPr/>
          <p:nvPr/>
        </p:nvSpPr>
        <p:spPr>
          <a:xfrm>
            <a:off x="6202795" y="1723594"/>
            <a:ext cx="1366080" cy="369332"/>
          </a:xfrm>
          <a:prstGeom prst="rect">
            <a:avLst/>
          </a:prstGeom>
        </p:spPr>
        <p:txBody>
          <a:bodyPr wrap="none">
            <a:spAutoFit/>
          </a:bodyPr>
          <a:lstStyle/>
          <a:p>
            <a:r>
              <a:rPr lang="en-US">
                <a:latin typeface="Arial Narrow" panose="020B0606020202030204" pitchFamily="34" charset="0"/>
              </a:rPr>
              <a:t>observation 2</a:t>
            </a:r>
          </a:p>
        </p:txBody>
      </p:sp>
      <p:sp>
        <p:nvSpPr>
          <p:cNvPr id="52" name="TextBox 51"/>
          <p:cNvSpPr txBox="1"/>
          <p:nvPr/>
        </p:nvSpPr>
        <p:spPr>
          <a:xfrm>
            <a:off x="1169504" y="4585252"/>
            <a:ext cx="3124200" cy="584775"/>
          </a:xfrm>
          <a:prstGeom prst="rect">
            <a:avLst/>
          </a:prstGeom>
          <a:noFill/>
        </p:spPr>
        <p:txBody>
          <a:bodyPr wrap="square" rtlCol="0">
            <a:spAutoFit/>
          </a:bodyPr>
          <a:lstStyle/>
          <a:p>
            <a:r>
              <a:rPr lang="en-US" sz="3200">
                <a:latin typeface="Arial Narrow" panose="020B0606020202030204" pitchFamily="34" charset="0"/>
              </a:rPr>
              <a:t>Recognize ‘a’ or ‘b’</a:t>
            </a:r>
          </a:p>
        </p:txBody>
      </p:sp>
    </p:spTree>
    <p:extLst>
      <p:ext uri="{BB962C8B-B14F-4D97-AF65-F5344CB8AC3E}">
        <p14:creationId xmlns:p14="http://schemas.microsoft.com/office/powerpoint/2010/main" val="2952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Using Conditional Prob. to Re-interpret</a:t>
            </a:r>
            <a:r>
              <a:rPr lang="en-US" i="1" u="none" dirty="0"/>
              <a:t> 2 of 3</a:t>
            </a:r>
            <a:endParaRPr lang="en-US" dirty="0"/>
          </a:p>
        </p:txBody>
      </p:sp>
      <p:sp>
        <p:nvSpPr>
          <p:cNvPr id="5" name="TextBox 4"/>
          <p:cNvSpPr txBox="1"/>
          <p:nvPr/>
        </p:nvSpPr>
        <p:spPr>
          <a:xfrm>
            <a:off x="2024495" y="6440565"/>
            <a:ext cx="6781800" cy="369332"/>
          </a:xfrm>
          <a:prstGeom prst="rect">
            <a:avLst/>
          </a:prstGeom>
          <a:noFill/>
        </p:spPr>
        <p:txBody>
          <a:bodyPr wrap="square" rtlCol="0">
            <a:spAutoFit/>
          </a:bodyPr>
          <a:lstStyle/>
          <a:p>
            <a:pPr algn="r"/>
            <a:r>
              <a:rPr lang="en-US">
                <a:latin typeface="Arial Narrow" panose="020B0606020202030204" pitchFamily="34" charset="0"/>
              </a:rPr>
              <a:t>Adapted from “Machine Learning” by </a:t>
            </a:r>
            <a:r>
              <a:rPr lang="en-US" err="1">
                <a:latin typeface="Arial Narrow" panose="020B0606020202030204" pitchFamily="34" charset="0"/>
              </a:rPr>
              <a:t>Marsland</a:t>
            </a:r>
            <a:r>
              <a:rPr lang="en-US">
                <a:latin typeface="Arial Narrow" panose="020B0606020202030204" pitchFamily="34" charset="0"/>
              </a:rPr>
              <a:t>, Second Edition, p27</a:t>
            </a:r>
          </a:p>
        </p:txBody>
      </p:sp>
      <p:sp>
        <p:nvSpPr>
          <p:cNvPr id="7" name="Rectangle 6"/>
          <p:cNvSpPr/>
          <p:nvPr/>
        </p:nvSpPr>
        <p:spPr>
          <a:xfrm>
            <a:off x="841953"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Rectangle 7"/>
          <p:cNvSpPr/>
          <p:nvPr/>
        </p:nvSpPr>
        <p:spPr>
          <a:xfrm>
            <a:off x="1634259"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 name="Rectangle 8"/>
          <p:cNvSpPr/>
          <p:nvPr/>
        </p:nvSpPr>
        <p:spPr>
          <a:xfrm>
            <a:off x="1237745"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 name="Rectangle 9"/>
          <p:cNvSpPr/>
          <p:nvPr/>
        </p:nvSpPr>
        <p:spPr>
          <a:xfrm>
            <a:off x="2019877"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Rectangle 10"/>
          <p:cNvSpPr/>
          <p:nvPr/>
        </p:nvSpPr>
        <p:spPr>
          <a:xfrm>
            <a:off x="2019877"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 name="Rectangle 11"/>
          <p:cNvSpPr/>
          <p:nvPr/>
        </p:nvSpPr>
        <p:spPr>
          <a:xfrm>
            <a:off x="2019877" y="305756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3" name="Rectangle 12"/>
          <p:cNvSpPr/>
          <p:nvPr/>
        </p:nvSpPr>
        <p:spPr>
          <a:xfrm>
            <a:off x="2019877"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4" name="Rectangle 13"/>
          <p:cNvSpPr/>
          <p:nvPr/>
        </p:nvSpPr>
        <p:spPr>
          <a:xfrm>
            <a:off x="1643495" y="266043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5" name="Rectangle 14"/>
          <p:cNvSpPr/>
          <p:nvPr/>
        </p:nvSpPr>
        <p:spPr>
          <a:xfrm>
            <a:off x="1634259"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6" name="Rectangle 15"/>
          <p:cNvSpPr/>
          <p:nvPr/>
        </p:nvSpPr>
        <p:spPr>
          <a:xfrm>
            <a:off x="1634259"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7" name="Rectangle 16"/>
          <p:cNvSpPr/>
          <p:nvPr/>
        </p:nvSpPr>
        <p:spPr>
          <a:xfrm>
            <a:off x="2019877"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8" name="Rectangle 17"/>
          <p:cNvSpPr/>
          <p:nvPr/>
        </p:nvSpPr>
        <p:spPr>
          <a:xfrm>
            <a:off x="1634259"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9" name="Rectangle 18"/>
          <p:cNvSpPr/>
          <p:nvPr/>
        </p:nvSpPr>
        <p:spPr>
          <a:xfrm>
            <a:off x="1237745"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0" name="Rectangle 19"/>
          <p:cNvSpPr/>
          <p:nvPr/>
        </p:nvSpPr>
        <p:spPr>
          <a:xfrm>
            <a:off x="841953"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1" name="Rectangle 20"/>
          <p:cNvSpPr/>
          <p:nvPr/>
        </p:nvSpPr>
        <p:spPr>
          <a:xfrm>
            <a:off x="1237745"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2" name="Rectangle 21"/>
          <p:cNvSpPr/>
          <p:nvPr/>
        </p:nvSpPr>
        <p:spPr>
          <a:xfrm>
            <a:off x="841953"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3" name="Rectangle 22"/>
          <p:cNvSpPr/>
          <p:nvPr/>
        </p:nvSpPr>
        <p:spPr>
          <a:xfrm>
            <a:off x="841953"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4" name="Rectangle 23"/>
          <p:cNvSpPr/>
          <p:nvPr/>
        </p:nvSpPr>
        <p:spPr>
          <a:xfrm>
            <a:off x="1237745"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5" name="Rectangle 24"/>
          <p:cNvSpPr/>
          <p:nvPr/>
        </p:nvSpPr>
        <p:spPr>
          <a:xfrm>
            <a:off x="1237745"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6" name="Rectangle 25"/>
          <p:cNvSpPr/>
          <p:nvPr/>
        </p:nvSpPr>
        <p:spPr>
          <a:xfrm>
            <a:off x="841953"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8" name="Rectangle 27"/>
          <p:cNvSpPr/>
          <p:nvPr/>
        </p:nvSpPr>
        <p:spPr>
          <a:xfrm>
            <a:off x="6120750"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9" name="Rectangle 28"/>
          <p:cNvSpPr/>
          <p:nvPr/>
        </p:nvSpPr>
        <p:spPr>
          <a:xfrm>
            <a:off x="6892059"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0" name="Rectangle 29"/>
          <p:cNvSpPr/>
          <p:nvPr/>
        </p:nvSpPr>
        <p:spPr>
          <a:xfrm>
            <a:off x="6495545"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1" name="Rectangle 30"/>
          <p:cNvSpPr/>
          <p:nvPr/>
        </p:nvSpPr>
        <p:spPr>
          <a:xfrm>
            <a:off x="7277677"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2" name="Rectangle 31"/>
          <p:cNvSpPr/>
          <p:nvPr/>
        </p:nvSpPr>
        <p:spPr>
          <a:xfrm>
            <a:off x="7277677"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3" name="Rectangle 32"/>
          <p:cNvSpPr/>
          <p:nvPr/>
        </p:nvSpPr>
        <p:spPr>
          <a:xfrm>
            <a:off x="7277677" y="3050635"/>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4" name="Rectangle 33"/>
          <p:cNvSpPr/>
          <p:nvPr/>
        </p:nvSpPr>
        <p:spPr>
          <a:xfrm>
            <a:off x="7277677"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5" name="Rectangle 34"/>
          <p:cNvSpPr/>
          <p:nvPr/>
        </p:nvSpPr>
        <p:spPr>
          <a:xfrm>
            <a:off x="6120750" y="264277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6" name="Rectangle 35"/>
          <p:cNvSpPr/>
          <p:nvPr/>
        </p:nvSpPr>
        <p:spPr>
          <a:xfrm>
            <a:off x="6892059"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7" name="Rectangle 36"/>
          <p:cNvSpPr/>
          <p:nvPr/>
        </p:nvSpPr>
        <p:spPr>
          <a:xfrm>
            <a:off x="6892059"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9" name="Rectangle 38"/>
          <p:cNvSpPr/>
          <p:nvPr/>
        </p:nvSpPr>
        <p:spPr>
          <a:xfrm>
            <a:off x="6892059"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0" name="Rectangle 39"/>
          <p:cNvSpPr/>
          <p:nvPr/>
        </p:nvSpPr>
        <p:spPr>
          <a:xfrm>
            <a:off x="6495545"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1" name="Rectangle 40"/>
          <p:cNvSpPr/>
          <p:nvPr/>
        </p:nvSpPr>
        <p:spPr>
          <a:xfrm>
            <a:off x="6120750"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2" name="Rectangle 41"/>
          <p:cNvSpPr/>
          <p:nvPr/>
        </p:nvSpPr>
        <p:spPr>
          <a:xfrm>
            <a:off x="6495545"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3" name="Rectangle 42"/>
          <p:cNvSpPr/>
          <p:nvPr/>
        </p:nvSpPr>
        <p:spPr>
          <a:xfrm>
            <a:off x="6120750"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4" name="Rectangle 43"/>
          <p:cNvSpPr/>
          <p:nvPr/>
        </p:nvSpPr>
        <p:spPr>
          <a:xfrm>
            <a:off x="6120750"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5" name="Rectangle 44"/>
          <p:cNvSpPr/>
          <p:nvPr/>
        </p:nvSpPr>
        <p:spPr>
          <a:xfrm>
            <a:off x="6495545"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6" name="Rectangle 45"/>
          <p:cNvSpPr/>
          <p:nvPr/>
        </p:nvSpPr>
        <p:spPr>
          <a:xfrm>
            <a:off x="6495545"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7" name="Rectangle 46"/>
          <p:cNvSpPr/>
          <p:nvPr/>
        </p:nvSpPr>
        <p:spPr>
          <a:xfrm>
            <a:off x="6876545" y="264277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8" name="Rectangle 47"/>
          <p:cNvSpPr/>
          <p:nvPr/>
        </p:nvSpPr>
        <p:spPr>
          <a:xfrm>
            <a:off x="7288573" y="3806528"/>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9" name="TextBox 48"/>
          <p:cNvSpPr txBox="1"/>
          <p:nvPr/>
        </p:nvSpPr>
        <p:spPr>
          <a:xfrm>
            <a:off x="1173902" y="4585462"/>
            <a:ext cx="6796196" cy="1569660"/>
          </a:xfrm>
          <a:prstGeom prst="rect">
            <a:avLst/>
          </a:prstGeom>
          <a:noFill/>
        </p:spPr>
        <p:txBody>
          <a:bodyPr wrap="square" rtlCol="0">
            <a:spAutoFit/>
          </a:bodyPr>
          <a:lstStyle/>
          <a:p>
            <a:r>
              <a:rPr lang="en-US" sz="3200" dirty="0">
                <a:latin typeface="Arial Narrow" panose="020B0606020202030204" pitchFamily="34" charset="0"/>
              </a:rPr>
              <a:t>Probability that pattern represents ‘a’ …</a:t>
            </a:r>
          </a:p>
          <a:p>
            <a:r>
              <a:rPr lang="en-US" sz="3200" dirty="0">
                <a:latin typeface="Arial Narrow" panose="020B0606020202030204" pitchFamily="34" charset="0"/>
              </a:rPr>
              <a:t>… given observation X … </a:t>
            </a:r>
          </a:p>
          <a:p>
            <a:endParaRPr lang="en-US" sz="3200" dirty="0">
              <a:latin typeface="Arial Narrow" panose="020B0606020202030204" pitchFamily="34" charset="0"/>
            </a:endParaRPr>
          </a:p>
        </p:txBody>
      </p:sp>
      <p:sp>
        <p:nvSpPr>
          <p:cNvPr id="2" name="Rectangle 1"/>
          <p:cNvSpPr/>
          <p:nvPr/>
        </p:nvSpPr>
        <p:spPr>
          <a:xfrm>
            <a:off x="898993" y="1727066"/>
            <a:ext cx="1345240" cy="369332"/>
          </a:xfrm>
          <a:prstGeom prst="rect">
            <a:avLst/>
          </a:prstGeom>
        </p:spPr>
        <p:txBody>
          <a:bodyPr wrap="none">
            <a:spAutoFit/>
          </a:bodyPr>
          <a:lstStyle/>
          <a:p>
            <a:r>
              <a:rPr lang="en-US">
                <a:latin typeface="Arial Narrow" panose="020B0606020202030204" pitchFamily="34" charset="0"/>
              </a:rPr>
              <a:t>observation 1</a:t>
            </a:r>
          </a:p>
        </p:txBody>
      </p:sp>
      <p:sp>
        <p:nvSpPr>
          <p:cNvPr id="50" name="Rectangle 49"/>
          <p:cNvSpPr/>
          <p:nvPr/>
        </p:nvSpPr>
        <p:spPr>
          <a:xfrm>
            <a:off x="6202795" y="1723594"/>
            <a:ext cx="1366080" cy="369332"/>
          </a:xfrm>
          <a:prstGeom prst="rect">
            <a:avLst/>
          </a:prstGeom>
        </p:spPr>
        <p:txBody>
          <a:bodyPr wrap="none">
            <a:spAutoFit/>
          </a:bodyPr>
          <a:lstStyle/>
          <a:p>
            <a:r>
              <a:rPr lang="en-US">
                <a:latin typeface="Arial Narrow" panose="020B0606020202030204" pitchFamily="34" charset="0"/>
              </a:rPr>
              <a:t>observation 2</a:t>
            </a:r>
          </a:p>
        </p:txBody>
      </p:sp>
    </p:spTree>
    <p:extLst>
      <p:ext uri="{BB962C8B-B14F-4D97-AF65-F5344CB8AC3E}">
        <p14:creationId xmlns:p14="http://schemas.microsoft.com/office/powerpoint/2010/main" val="362542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Using Conditional Prob. to Re-interpret</a:t>
            </a:r>
            <a:r>
              <a:rPr lang="en-US" i="1" u="none" dirty="0"/>
              <a:t> 3 of 3</a:t>
            </a:r>
            <a:endParaRPr lang="en-US" dirty="0"/>
          </a:p>
        </p:txBody>
      </p:sp>
      <p:sp>
        <p:nvSpPr>
          <p:cNvPr id="5" name="TextBox 4"/>
          <p:cNvSpPr txBox="1"/>
          <p:nvPr/>
        </p:nvSpPr>
        <p:spPr>
          <a:xfrm>
            <a:off x="2024495" y="6440565"/>
            <a:ext cx="6781800" cy="369332"/>
          </a:xfrm>
          <a:prstGeom prst="rect">
            <a:avLst/>
          </a:prstGeom>
          <a:noFill/>
        </p:spPr>
        <p:txBody>
          <a:bodyPr wrap="square" rtlCol="0">
            <a:spAutoFit/>
          </a:bodyPr>
          <a:lstStyle/>
          <a:p>
            <a:pPr algn="r"/>
            <a:r>
              <a:rPr lang="en-US">
                <a:latin typeface="Arial Narrow" panose="020B0606020202030204" pitchFamily="34" charset="0"/>
              </a:rPr>
              <a:t>Adapted from “Machine Learning” by </a:t>
            </a:r>
            <a:r>
              <a:rPr lang="en-US" err="1">
                <a:latin typeface="Arial Narrow" panose="020B0606020202030204" pitchFamily="34" charset="0"/>
              </a:rPr>
              <a:t>Marsland</a:t>
            </a:r>
            <a:r>
              <a:rPr lang="en-US">
                <a:latin typeface="Arial Narrow" panose="020B0606020202030204" pitchFamily="34" charset="0"/>
              </a:rPr>
              <a:t>, Second Edition, p27</a:t>
            </a:r>
          </a:p>
        </p:txBody>
      </p:sp>
      <p:sp>
        <p:nvSpPr>
          <p:cNvPr id="7" name="Rectangle 6"/>
          <p:cNvSpPr/>
          <p:nvPr/>
        </p:nvSpPr>
        <p:spPr>
          <a:xfrm>
            <a:off x="841953"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Rectangle 7"/>
          <p:cNvSpPr/>
          <p:nvPr/>
        </p:nvSpPr>
        <p:spPr>
          <a:xfrm>
            <a:off x="1634259"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 name="Rectangle 8"/>
          <p:cNvSpPr/>
          <p:nvPr/>
        </p:nvSpPr>
        <p:spPr>
          <a:xfrm>
            <a:off x="1237745"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 name="Rectangle 9"/>
          <p:cNvSpPr/>
          <p:nvPr/>
        </p:nvSpPr>
        <p:spPr>
          <a:xfrm>
            <a:off x="2019877"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Rectangle 10"/>
          <p:cNvSpPr/>
          <p:nvPr/>
        </p:nvSpPr>
        <p:spPr>
          <a:xfrm>
            <a:off x="2019877"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 name="Rectangle 11"/>
          <p:cNvSpPr/>
          <p:nvPr/>
        </p:nvSpPr>
        <p:spPr>
          <a:xfrm>
            <a:off x="2019877" y="305756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3" name="Rectangle 12"/>
          <p:cNvSpPr/>
          <p:nvPr/>
        </p:nvSpPr>
        <p:spPr>
          <a:xfrm>
            <a:off x="2019877"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4" name="Rectangle 13"/>
          <p:cNvSpPr/>
          <p:nvPr/>
        </p:nvSpPr>
        <p:spPr>
          <a:xfrm>
            <a:off x="1643495" y="266043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5" name="Rectangle 14"/>
          <p:cNvSpPr/>
          <p:nvPr/>
        </p:nvSpPr>
        <p:spPr>
          <a:xfrm>
            <a:off x="1634259"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6" name="Rectangle 15"/>
          <p:cNvSpPr/>
          <p:nvPr/>
        </p:nvSpPr>
        <p:spPr>
          <a:xfrm>
            <a:off x="1634259"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7" name="Rectangle 16"/>
          <p:cNvSpPr/>
          <p:nvPr/>
        </p:nvSpPr>
        <p:spPr>
          <a:xfrm>
            <a:off x="2019877"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8" name="Rectangle 17"/>
          <p:cNvSpPr/>
          <p:nvPr/>
        </p:nvSpPr>
        <p:spPr>
          <a:xfrm>
            <a:off x="1634259"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9" name="Rectangle 18"/>
          <p:cNvSpPr/>
          <p:nvPr/>
        </p:nvSpPr>
        <p:spPr>
          <a:xfrm>
            <a:off x="1237745"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0" name="Rectangle 19"/>
          <p:cNvSpPr/>
          <p:nvPr/>
        </p:nvSpPr>
        <p:spPr>
          <a:xfrm>
            <a:off x="841953"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1" name="Rectangle 20"/>
          <p:cNvSpPr/>
          <p:nvPr/>
        </p:nvSpPr>
        <p:spPr>
          <a:xfrm>
            <a:off x="1237745"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2" name="Rectangle 21"/>
          <p:cNvSpPr/>
          <p:nvPr/>
        </p:nvSpPr>
        <p:spPr>
          <a:xfrm>
            <a:off x="841953"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3" name="Rectangle 22"/>
          <p:cNvSpPr/>
          <p:nvPr/>
        </p:nvSpPr>
        <p:spPr>
          <a:xfrm>
            <a:off x="841953"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4" name="Rectangle 23"/>
          <p:cNvSpPr/>
          <p:nvPr/>
        </p:nvSpPr>
        <p:spPr>
          <a:xfrm>
            <a:off x="1237745"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5" name="Rectangle 24"/>
          <p:cNvSpPr/>
          <p:nvPr/>
        </p:nvSpPr>
        <p:spPr>
          <a:xfrm>
            <a:off x="1237745"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6" name="Rectangle 25"/>
          <p:cNvSpPr/>
          <p:nvPr/>
        </p:nvSpPr>
        <p:spPr>
          <a:xfrm>
            <a:off x="841953"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8" name="Rectangle 27"/>
          <p:cNvSpPr/>
          <p:nvPr/>
        </p:nvSpPr>
        <p:spPr>
          <a:xfrm>
            <a:off x="6120750"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9" name="Rectangle 28"/>
          <p:cNvSpPr/>
          <p:nvPr/>
        </p:nvSpPr>
        <p:spPr>
          <a:xfrm>
            <a:off x="6892059"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0" name="Rectangle 29"/>
          <p:cNvSpPr/>
          <p:nvPr/>
        </p:nvSpPr>
        <p:spPr>
          <a:xfrm>
            <a:off x="6495545"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1" name="Rectangle 30"/>
          <p:cNvSpPr/>
          <p:nvPr/>
        </p:nvSpPr>
        <p:spPr>
          <a:xfrm>
            <a:off x="7277677"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2" name="Rectangle 31"/>
          <p:cNvSpPr/>
          <p:nvPr/>
        </p:nvSpPr>
        <p:spPr>
          <a:xfrm>
            <a:off x="7277677"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3" name="Rectangle 32"/>
          <p:cNvSpPr/>
          <p:nvPr/>
        </p:nvSpPr>
        <p:spPr>
          <a:xfrm>
            <a:off x="7277677" y="3050635"/>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4" name="Rectangle 33"/>
          <p:cNvSpPr/>
          <p:nvPr/>
        </p:nvSpPr>
        <p:spPr>
          <a:xfrm>
            <a:off x="7277677"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5" name="Rectangle 34"/>
          <p:cNvSpPr/>
          <p:nvPr/>
        </p:nvSpPr>
        <p:spPr>
          <a:xfrm>
            <a:off x="6120750" y="264277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6" name="Rectangle 35"/>
          <p:cNvSpPr/>
          <p:nvPr/>
        </p:nvSpPr>
        <p:spPr>
          <a:xfrm>
            <a:off x="6892059"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7" name="Rectangle 36"/>
          <p:cNvSpPr/>
          <p:nvPr/>
        </p:nvSpPr>
        <p:spPr>
          <a:xfrm>
            <a:off x="6892059"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9" name="Rectangle 38"/>
          <p:cNvSpPr/>
          <p:nvPr/>
        </p:nvSpPr>
        <p:spPr>
          <a:xfrm>
            <a:off x="6892059"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0" name="Rectangle 39"/>
          <p:cNvSpPr/>
          <p:nvPr/>
        </p:nvSpPr>
        <p:spPr>
          <a:xfrm>
            <a:off x="6495545"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1" name="Rectangle 40"/>
          <p:cNvSpPr/>
          <p:nvPr/>
        </p:nvSpPr>
        <p:spPr>
          <a:xfrm>
            <a:off x="6120750"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2" name="Rectangle 41"/>
          <p:cNvSpPr/>
          <p:nvPr/>
        </p:nvSpPr>
        <p:spPr>
          <a:xfrm>
            <a:off x="6495545"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3" name="Rectangle 42"/>
          <p:cNvSpPr/>
          <p:nvPr/>
        </p:nvSpPr>
        <p:spPr>
          <a:xfrm>
            <a:off x="6120750"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4" name="Rectangle 43"/>
          <p:cNvSpPr/>
          <p:nvPr/>
        </p:nvSpPr>
        <p:spPr>
          <a:xfrm>
            <a:off x="6120750"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5" name="Rectangle 44"/>
          <p:cNvSpPr/>
          <p:nvPr/>
        </p:nvSpPr>
        <p:spPr>
          <a:xfrm>
            <a:off x="6495545"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6" name="Rectangle 45"/>
          <p:cNvSpPr/>
          <p:nvPr/>
        </p:nvSpPr>
        <p:spPr>
          <a:xfrm>
            <a:off x="6495545"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7" name="Rectangle 46"/>
          <p:cNvSpPr/>
          <p:nvPr/>
        </p:nvSpPr>
        <p:spPr>
          <a:xfrm>
            <a:off x="6876545" y="264277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8" name="Rectangle 47"/>
          <p:cNvSpPr/>
          <p:nvPr/>
        </p:nvSpPr>
        <p:spPr>
          <a:xfrm>
            <a:off x="7288573" y="3806528"/>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9" name="TextBox 48"/>
          <p:cNvSpPr txBox="1"/>
          <p:nvPr/>
        </p:nvSpPr>
        <p:spPr>
          <a:xfrm>
            <a:off x="1173902" y="4585462"/>
            <a:ext cx="6796196" cy="1569660"/>
          </a:xfrm>
          <a:prstGeom prst="rect">
            <a:avLst/>
          </a:prstGeom>
          <a:noFill/>
        </p:spPr>
        <p:txBody>
          <a:bodyPr wrap="square" rtlCol="0">
            <a:spAutoFit/>
          </a:bodyPr>
          <a:lstStyle/>
          <a:p>
            <a:r>
              <a:rPr lang="en-US" sz="3200" dirty="0">
                <a:solidFill>
                  <a:schemeClr val="bg1">
                    <a:lumMod val="65000"/>
                  </a:schemeClr>
                </a:solidFill>
                <a:latin typeface="Arial Narrow" panose="020B0606020202030204" pitchFamily="34" charset="0"/>
              </a:rPr>
              <a:t>Probability that pattern represents ‘a’ …</a:t>
            </a:r>
          </a:p>
          <a:p>
            <a:r>
              <a:rPr lang="en-US" sz="3200" dirty="0">
                <a:solidFill>
                  <a:schemeClr val="bg1">
                    <a:lumMod val="65000"/>
                  </a:schemeClr>
                </a:solidFill>
                <a:latin typeface="Arial Narrow" panose="020B0606020202030204" pitchFamily="34" charset="0"/>
              </a:rPr>
              <a:t>… given observation X … </a:t>
            </a:r>
          </a:p>
          <a:p>
            <a:r>
              <a:rPr lang="en-US" sz="3200" dirty="0">
                <a:latin typeface="Arial Narrow" panose="020B0606020202030204" pitchFamily="34" charset="0"/>
              </a:rPr>
              <a:t>Expressed: </a:t>
            </a:r>
            <a:r>
              <a:rPr lang="en-US" sz="3200" i="1" dirty="0">
                <a:latin typeface="Arial Narrow" panose="020B0606020202030204" pitchFamily="34" charset="0"/>
              </a:rPr>
              <a:t>p</a:t>
            </a:r>
            <a:r>
              <a:rPr lang="en-US" sz="3200" dirty="0">
                <a:latin typeface="Arial Narrow" panose="020B0606020202030204" pitchFamily="34" charset="0"/>
              </a:rPr>
              <a:t>(letter is </a:t>
            </a:r>
            <a:r>
              <a:rPr lang="en-US" sz="3200" i="1" dirty="0">
                <a:latin typeface="Arial Narrow" panose="020B0606020202030204" pitchFamily="34" charset="0"/>
              </a:rPr>
              <a:t>a </a:t>
            </a:r>
            <a:r>
              <a:rPr lang="en-US" sz="3200" dirty="0">
                <a:latin typeface="Arial Narrow" panose="020B0606020202030204" pitchFamily="34" charset="0"/>
              </a:rPr>
              <a:t>| </a:t>
            </a:r>
            <a:r>
              <a:rPr lang="en-US" sz="3200" dirty="0" err="1">
                <a:latin typeface="Arial Narrow" panose="020B0606020202030204" pitchFamily="34" charset="0"/>
              </a:rPr>
              <a:t>observation_X</a:t>
            </a:r>
            <a:r>
              <a:rPr lang="en-US" sz="3200" dirty="0">
                <a:latin typeface="Arial Narrow" panose="020B0606020202030204" pitchFamily="34" charset="0"/>
              </a:rPr>
              <a:t>)</a:t>
            </a:r>
          </a:p>
        </p:txBody>
      </p:sp>
      <p:sp>
        <p:nvSpPr>
          <p:cNvPr id="2" name="Rectangle 1"/>
          <p:cNvSpPr/>
          <p:nvPr/>
        </p:nvSpPr>
        <p:spPr>
          <a:xfrm>
            <a:off x="898993" y="1727066"/>
            <a:ext cx="1345240" cy="369332"/>
          </a:xfrm>
          <a:prstGeom prst="rect">
            <a:avLst/>
          </a:prstGeom>
        </p:spPr>
        <p:txBody>
          <a:bodyPr wrap="none">
            <a:spAutoFit/>
          </a:bodyPr>
          <a:lstStyle/>
          <a:p>
            <a:r>
              <a:rPr lang="en-US">
                <a:latin typeface="Arial Narrow" panose="020B0606020202030204" pitchFamily="34" charset="0"/>
              </a:rPr>
              <a:t>observation 1</a:t>
            </a:r>
          </a:p>
        </p:txBody>
      </p:sp>
      <p:sp>
        <p:nvSpPr>
          <p:cNvPr id="50" name="Rectangle 49"/>
          <p:cNvSpPr/>
          <p:nvPr/>
        </p:nvSpPr>
        <p:spPr>
          <a:xfrm>
            <a:off x="6202795" y="1723594"/>
            <a:ext cx="1366080" cy="369332"/>
          </a:xfrm>
          <a:prstGeom prst="rect">
            <a:avLst/>
          </a:prstGeom>
        </p:spPr>
        <p:txBody>
          <a:bodyPr wrap="none">
            <a:spAutoFit/>
          </a:bodyPr>
          <a:lstStyle/>
          <a:p>
            <a:r>
              <a:rPr lang="en-US">
                <a:latin typeface="Arial Narrow" panose="020B0606020202030204" pitchFamily="34" charset="0"/>
              </a:rPr>
              <a:t>observation 2</a:t>
            </a:r>
          </a:p>
        </p:txBody>
      </p:sp>
    </p:spTree>
    <p:extLst>
      <p:ext uri="{BB962C8B-B14F-4D97-AF65-F5344CB8AC3E}">
        <p14:creationId xmlns:p14="http://schemas.microsoft.com/office/powerpoint/2010/main" val="156266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r>
              <a:rPr lang="en-US"/>
              <a:t>Bayes’ Rule: The Goal</a:t>
            </a:r>
          </a:p>
        </p:txBody>
      </p:sp>
      <p:sp>
        <p:nvSpPr>
          <p:cNvPr id="49" name="TextBox 48"/>
          <p:cNvSpPr txBox="1"/>
          <p:nvPr/>
        </p:nvSpPr>
        <p:spPr>
          <a:xfrm>
            <a:off x="1095375" y="2234625"/>
            <a:ext cx="6953250" cy="584775"/>
          </a:xfrm>
          <a:prstGeom prst="rect">
            <a:avLst/>
          </a:prstGeom>
          <a:noFill/>
        </p:spPr>
        <p:txBody>
          <a:bodyPr wrap="square" rtlCol="0">
            <a:spAutoFit/>
          </a:bodyPr>
          <a:lstStyle/>
          <a:p>
            <a:r>
              <a:rPr lang="en-US" sz="3200" dirty="0">
                <a:latin typeface="Arial Narrow" panose="020B0606020202030204" pitchFamily="34" charset="0"/>
              </a:rPr>
              <a:t>Find p(</a:t>
            </a:r>
            <a:r>
              <a:rPr lang="en-US" sz="3200" dirty="0" err="1">
                <a:latin typeface="Arial Narrow" panose="020B0606020202030204" pitchFamily="34" charset="0"/>
              </a:rPr>
              <a:t>a|X</a:t>
            </a:r>
            <a:r>
              <a:rPr lang="en-US" sz="3200" dirty="0">
                <a:latin typeface="Arial Narrow" panose="020B0606020202030204" pitchFamily="34" charset="0"/>
              </a:rPr>
              <a:t>) </a:t>
            </a:r>
            <a:r>
              <a:rPr lang="en-US" sz="3200" i="1" dirty="0">
                <a:latin typeface="Arial Narrow" panose="020B0606020202030204" pitchFamily="34" charset="0"/>
              </a:rPr>
              <a:t>in terms of measurable quantities</a:t>
            </a:r>
          </a:p>
        </p:txBody>
      </p:sp>
    </p:spTree>
    <p:extLst>
      <p:ext uri="{BB962C8B-B14F-4D97-AF65-F5344CB8AC3E}">
        <p14:creationId xmlns:p14="http://schemas.microsoft.com/office/powerpoint/2010/main" val="134605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Use Bayes …</a:t>
            </a:r>
          </a:p>
        </p:txBody>
      </p:sp>
      <p:sp>
        <p:nvSpPr>
          <p:cNvPr id="5" name="Rectangle 3"/>
          <p:cNvSpPr>
            <a:spLocks noChangeArrowheads="1"/>
          </p:cNvSpPr>
          <p:nvPr/>
        </p:nvSpPr>
        <p:spPr bwMode="auto">
          <a:xfrm>
            <a:off x="610394" y="1524000"/>
            <a:ext cx="7923212" cy="501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sz="3200" dirty="0">
                <a:latin typeface="Arial Narrow" panose="020B0606020202030204" pitchFamily="34" charset="0"/>
              </a:rPr>
              <a:t>… when p(A|B) needed but hard to measure</a:t>
            </a:r>
          </a:p>
          <a:p>
            <a:pPr>
              <a:spcBef>
                <a:spcPct val="50000"/>
              </a:spcBef>
            </a:pPr>
            <a:r>
              <a:rPr lang="en-US" altLang="en-US" sz="3200" dirty="0">
                <a:latin typeface="Arial Narrow" panose="020B0606020202030204" pitchFamily="34" charset="0"/>
              </a:rPr>
              <a:t>but p(B|A) easier to measure.</a:t>
            </a:r>
          </a:p>
          <a:p>
            <a:pPr>
              <a:spcBef>
                <a:spcPct val="50000"/>
              </a:spcBef>
            </a:pPr>
            <a:r>
              <a:rPr lang="en-US" altLang="en-US" sz="3200" dirty="0">
                <a:latin typeface="Arial Narrow" panose="020B0606020202030204" pitchFamily="34" charset="0"/>
              </a:rPr>
              <a:t>Example: </a:t>
            </a:r>
          </a:p>
          <a:p>
            <a:pPr>
              <a:spcBef>
                <a:spcPct val="50000"/>
              </a:spcBef>
            </a:pPr>
            <a:endParaRPr lang="en-US" altLang="en-US" sz="3200" dirty="0">
              <a:latin typeface="Arial Narrow" panose="020B0606020202030204" pitchFamily="34" charset="0"/>
            </a:endParaRPr>
          </a:p>
          <a:p>
            <a:r>
              <a:rPr lang="en-US" altLang="en-US" sz="3200" dirty="0">
                <a:latin typeface="Arial Narrow" panose="020B0606020202030204" pitchFamily="34" charset="0"/>
              </a:rPr>
              <a:t>May be easier to </a:t>
            </a:r>
            <a:r>
              <a:rPr lang="en-US" altLang="en-US" sz="3200" i="1" dirty="0">
                <a:latin typeface="Arial Narrow" panose="020B0606020202030204" pitchFamily="34" charset="0"/>
              </a:rPr>
              <a:t>gather smokers </a:t>
            </a:r>
          </a:p>
          <a:p>
            <a:r>
              <a:rPr lang="en-US" altLang="en-US" sz="3200" i="1" dirty="0">
                <a:latin typeface="Arial Narrow" panose="020B0606020202030204" pitchFamily="34" charset="0"/>
              </a:rPr>
              <a:t>and assess their motivation for exercise </a:t>
            </a:r>
            <a:r>
              <a:rPr lang="en-US" altLang="en-US" sz="3200" dirty="0">
                <a:latin typeface="Arial Narrow" panose="020B0606020202030204" pitchFamily="34" charset="0"/>
              </a:rPr>
              <a:t>p(M|S) …</a:t>
            </a:r>
          </a:p>
          <a:p>
            <a:pPr>
              <a:spcBef>
                <a:spcPct val="50000"/>
              </a:spcBef>
            </a:pPr>
            <a:r>
              <a:rPr lang="en-US" altLang="en-US" sz="3200" dirty="0">
                <a:latin typeface="Arial Narrow" panose="020B0606020202030204" pitchFamily="34" charset="0"/>
              </a:rPr>
              <a:t>… than </a:t>
            </a:r>
            <a:r>
              <a:rPr lang="en-US" altLang="en-US" sz="3200" i="1" dirty="0">
                <a:latin typeface="Arial Narrow" panose="020B0606020202030204" pitchFamily="34" charset="0"/>
              </a:rPr>
              <a:t>gather people with motivational problems and count smokers</a:t>
            </a:r>
            <a:r>
              <a:rPr lang="en-US" altLang="en-US" sz="3200" dirty="0">
                <a:latin typeface="Arial Narrow" panose="020B0606020202030204" pitchFamily="34" charset="0"/>
              </a:rPr>
              <a:t> p(S|M) </a:t>
            </a:r>
          </a:p>
        </p:txBody>
      </p:sp>
    </p:spTree>
    <p:extLst>
      <p:ext uri="{BB962C8B-B14F-4D97-AF65-F5344CB8AC3E}">
        <p14:creationId xmlns:p14="http://schemas.microsoft.com/office/powerpoint/2010/main" val="415952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a:t>Bayes’ Rule: Intuitive Derivation</a:t>
            </a:r>
          </a:p>
        </p:txBody>
      </p:sp>
      <p:sp>
        <p:nvSpPr>
          <p:cNvPr id="49" name="TextBox 48"/>
          <p:cNvSpPr txBox="1"/>
          <p:nvPr/>
        </p:nvSpPr>
        <p:spPr>
          <a:xfrm>
            <a:off x="76200" y="1325562"/>
            <a:ext cx="8763000" cy="584775"/>
          </a:xfrm>
          <a:prstGeom prst="rect">
            <a:avLst/>
          </a:prstGeom>
          <a:noFill/>
        </p:spPr>
        <p:txBody>
          <a:bodyPr wrap="square" rtlCol="0">
            <a:spAutoFit/>
          </a:bodyPr>
          <a:lstStyle/>
          <a:p>
            <a:r>
              <a:rPr lang="en-US" sz="3200" dirty="0"/>
              <a:t>Want p(</a:t>
            </a:r>
            <a:r>
              <a:rPr lang="en-US" sz="3200" dirty="0" err="1"/>
              <a:t>a|X</a:t>
            </a:r>
            <a:r>
              <a:rPr lang="en-US" sz="3200" dirty="0"/>
              <a:t>)</a:t>
            </a:r>
          </a:p>
        </p:txBody>
      </p:sp>
      <p:sp>
        <p:nvSpPr>
          <p:cNvPr id="3" name="Rectangular Callout 2"/>
          <p:cNvSpPr/>
          <p:nvPr/>
        </p:nvSpPr>
        <p:spPr>
          <a:xfrm>
            <a:off x="5181600" y="1451988"/>
            <a:ext cx="3276600" cy="1524000"/>
          </a:xfrm>
          <a:prstGeom prst="wedgeRectCallout">
            <a:avLst>
              <a:gd name="adj1" fmla="val -23835"/>
              <a:gd name="adj2" fmla="val 16166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Set of entities satisfying condition “X”</a:t>
            </a:r>
          </a:p>
        </p:txBody>
      </p:sp>
      <p:sp>
        <p:nvSpPr>
          <p:cNvPr id="8" name="Oval 7"/>
          <p:cNvSpPr/>
          <p:nvPr/>
        </p:nvSpPr>
        <p:spPr>
          <a:xfrm>
            <a:off x="3429000" y="4648200"/>
            <a:ext cx="4343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X</a:t>
            </a:r>
          </a:p>
        </p:txBody>
      </p:sp>
      <p:sp>
        <p:nvSpPr>
          <p:cNvPr id="9" name="Oval 8"/>
          <p:cNvSpPr/>
          <p:nvPr/>
        </p:nvSpPr>
        <p:spPr>
          <a:xfrm>
            <a:off x="1676400" y="3733800"/>
            <a:ext cx="2971800" cy="1981200"/>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a</a:t>
            </a:r>
          </a:p>
        </p:txBody>
      </p:sp>
      <p:sp>
        <p:nvSpPr>
          <p:cNvPr id="10" name="Rounded Rectangle 9"/>
          <p:cNvSpPr/>
          <p:nvPr/>
        </p:nvSpPr>
        <p:spPr>
          <a:xfrm>
            <a:off x="1447800" y="3657600"/>
            <a:ext cx="6553200"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a:solidFill>
                  <a:schemeClr val="tx1"/>
                </a:solidFill>
              </a:rPr>
              <a:t>U</a:t>
            </a:r>
          </a:p>
        </p:txBody>
      </p:sp>
    </p:spTree>
    <p:extLst>
      <p:ext uri="{BB962C8B-B14F-4D97-AF65-F5344CB8AC3E}">
        <p14:creationId xmlns:p14="http://schemas.microsoft.com/office/powerpoint/2010/main" val="392665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TotalTime>
  <Words>4392</Words>
  <Application>Microsoft Office PowerPoint</Application>
  <PresentationFormat>On-screen Show (4:3)</PresentationFormat>
  <Paragraphs>512</Paragraphs>
  <Slides>34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 Narrow</vt:lpstr>
      <vt:lpstr>Calibri</vt:lpstr>
      <vt:lpstr>Wingdings</vt:lpstr>
      <vt:lpstr>Office Theme</vt:lpstr>
      <vt:lpstr>Uncertainty and Bayesian Networks</vt:lpstr>
      <vt:lpstr>Conditional Probability 1 of 2</vt:lpstr>
      <vt:lpstr>Conditional Probability 1 of 2</vt:lpstr>
      <vt:lpstr>Using Conditional Prob. to Re-interpret 1 of 3</vt:lpstr>
      <vt:lpstr>Using Conditional Prob. to Re-interpret 2 of 3</vt:lpstr>
      <vt:lpstr>Using Conditional Prob. to Re-interpret 3 of 3</vt:lpstr>
      <vt:lpstr>Bayes’ Rule: The Goal</vt:lpstr>
      <vt:lpstr>Use Bayes …</vt:lpstr>
      <vt:lpstr>Bayes’ Rule: Intuitive Derivation</vt:lpstr>
      <vt:lpstr>Bayes’ Rule: Intuitive Derivation</vt:lpstr>
      <vt:lpstr>Bayes’ Rule: Intuitive Derivation</vt:lpstr>
      <vt:lpstr>Bayes’ Rule </vt:lpstr>
      <vt:lpstr>Bayes’ Rule: Example </vt:lpstr>
      <vt:lpstr>Bayes’ Rule: Example </vt:lpstr>
      <vt:lpstr>Joint Probability</vt:lpstr>
      <vt:lpstr>Using Independent Variables for Comparison</vt:lpstr>
      <vt:lpstr>Using Independent Variables (Naïve Bayes)</vt:lpstr>
      <vt:lpstr>Using (Naïve) Bayes to Classify: Example</vt:lpstr>
      <vt:lpstr>Using “Bayes” to Classify--Example</vt:lpstr>
      <vt:lpstr>Using Bayes to Classify Example</vt:lpstr>
      <vt:lpstr>Using Bayes to Classify Example</vt:lpstr>
      <vt:lpstr>Using Bayes to Classify Example</vt:lpstr>
      <vt:lpstr>Uncertainty and Bayesian Networks</vt:lpstr>
      <vt:lpstr>Reminder: Joint Probability</vt:lpstr>
      <vt:lpstr>Bayesian Network</vt:lpstr>
      <vt:lpstr>Using Bayesian Networks*</vt:lpstr>
      <vt:lpstr>Using Bayesian Networks*</vt:lpstr>
      <vt:lpstr>Ask Questions Against Bayesian Network</vt:lpstr>
      <vt:lpstr>Ask Questions Against Bayesian Network</vt:lpstr>
      <vt:lpstr>For: Observed Wet, P(R)?</vt:lpstr>
      <vt:lpstr>PowerPoint Presentation</vt:lpstr>
      <vt:lpstr>PowerPoint Presentation</vt:lpstr>
      <vt:lpstr>For: Observed Wet, P(R)?</vt:lpstr>
      <vt:lpstr>Summary: Bayes</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RETE Algorithm: Motivation</dc:title>
  <dc:creator>Eric Braude</dc:creator>
  <cp:lastModifiedBy>Braude, Eric J</cp:lastModifiedBy>
  <cp:revision>141</cp:revision>
  <cp:lastPrinted>2018-11-20T15:19:27Z</cp:lastPrinted>
  <dcterms:created xsi:type="dcterms:W3CDTF">2012-06-05T15:02:56Z</dcterms:created>
  <dcterms:modified xsi:type="dcterms:W3CDTF">2021-06-15T11:25:58Z</dcterms:modified>
</cp:coreProperties>
</file>