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683" r:id="rId2"/>
    <p:sldId id="684" r:id="rId3"/>
    <p:sldId id="983" r:id="rId4"/>
    <p:sldId id="917" r:id="rId5"/>
    <p:sldId id="918" r:id="rId6"/>
    <p:sldId id="919" r:id="rId7"/>
    <p:sldId id="920" r:id="rId8"/>
    <p:sldId id="982" r:id="rId9"/>
    <p:sldId id="819" r:id="rId10"/>
    <p:sldId id="909" r:id="rId11"/>
    <p:sldId id="820" r:id="rId12"/>
    <p:sldId id="821" r:id="rId13"/>
    <p:sldId id="822" r:id="rId14"/>
    <p:sldId id="1001" r:id="rId15"/>
    <p:sldId id="831" r:id="rId16"/>
    <p:sldId id="832" r:id="rId17"/>
    <p:sldId id="985" r:id="rId18"/>
    <p:sldId id="986" r:id="rId19"/>
    <p:sldId id="834" r:id="rId20"/>
    <p:sldId id="837" r:id="rId21"/>
    <p:sldId id="926" r:id="rId22"/>
    <p:sldId id="996" r:id="rId23"/>
    <p:sldId id="971" r:id="rId24"/>
    <p:sldId id="1002" r:id="rId25"/>
    <p:sldId id="839" r:id="rId26"/>
    <p:sldId id="842" r:id="rId27"/>
    <p:sldId id="846" r:id="rId28"/>
    <p:sldId id="847" r:id="rId29"/>
    <p:sldId id="978" r:id="rId30"/>
    <p:sldId id="927" r:id="rId31"/>
    <p:sldId id="852" r:id="rId32"/>
    <p:sldId id="853" r:id="rId33"/>
    <p:sldId id="928" r:id="rId34"/>
    <p:sldId id="977" r:id="rId35"/>
    <p:sldId id="938" r:id="rId36"/>
    <p:sldId id="866" r:id="rId37"/>
    <p:sldId id="998" r:id="rId38"/>
    <p:sldId id="999" r:id="rId39"/>
    <p:sldId id="1000" r:id="rId40"/>
    <p:sldId id="997" r:id="rId41"/>
    <p:sldId id="940" r:id="rId42"/>
    <p:sldId id="872" r:id="rId43"/>
    <p:sldId id="873" r:id="rId44"/>
    <p:sldId id="874" r:id="rId4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86991" autoAdjust="0"/>
  </p:normalViewPr>
  <p:slideViewPr>
    <p:cSldViewPr>
      <p:cViewPr varScale="1">
        <p:scale>
          <a:sx n="69" d="100"/>
          <a:sy n="69" d="100"/>
        </p:scale>
        <p:origin x="1240" y="52"/>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27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A6347E84-6C8F-47D5-8CCB-DB7932B748A1}" type="datetimeFigureOut">
              <a:rPr lang="en-US" smtClean="0"/>
              <a:pPr/>
              <a:t>9/29/2021</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132A9035-BE82-444D-97EC-FA2488C6281D}" type="slidenum">
              <a:rPr lang="en-US" smtClean="0"/>
              <a:pPr/>
              <a:t>‹#›</a:t>
            </a:fld>
            <a:endParaRPr lang="en-US"/>
          </a:p>
        </p:txBody>
      </p:sp>
    </p:spTree>
    <p:extLst>
      <p:ext uri="{BB962C8B-B14F-4D97-AF65-F5344CB8AC3E}">
        <p14:creationId xmlns:p14="http://schemas.microsoft.com/office/powerpoint/2010/main" val="395360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F3F288C-5331-47D5-9D26-D8ED7D83F5AD}" type="datetimeFigureOut">
              <a:rPr lang="en-US" smtClean="0"/>
              <a:pPr/>
              <a:t>9/29/2021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5F8A5984-73E7-4CE1-BC3F-A8FB1EA825D1}" type="slidenum">
              <a:rPr lang="en-US" smtClean="0"/>
              <a:pPr/>
              <a:t>‹#›</a:t>
            </a:fld>
            <a:endParaRPr lang="en-US"/>
          </a:p>
        </p:txBody>
      </p:sp>
    </p:spTree>
    <p:extLst>
      <p:ext uri="{BB962C8B-B14F-4D97-AF65-F5344CB8AC3E}">
        <p14:creationId xmlns:p14="http://schemas.microsoft.com/office/powerpoint/2010/main" val="130430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Despite their success, technologies</a:t>
            </a:r>
            <a:r>
              <a:rPr lang="en-US" baseline="0" dirty="0"/>
              <a:t> like neural nets and SVM’s are </a:t>
            </a:r>
            <a:r>
              <a:rPr lang="en-US" i="1" baseline="0" dirty="0"/>
              <a:t>knowledge free</a:t>
            </a:r>
            <a:r>
              <a:rPr lang="en-US" i="0" baseline="0" dirty="0"/>
              <a:t>—”dumb” in many ways. To illustrate this, suppose that your child answered “105” when asked “how much is 98 + 9?” But when you ask “why”, he answers … </a:t>
            </a:r>
            <a:r>
              <a:rPr lang="en-US" i="1" baseline="0" dirty="0"/>
              <a:t>because I just happen to know that 97 + 9 = 106 as well as 99 + 9 = 108, and 98 is evenly between 97 and 99, so the answer should be evenly between 106 and 108</a:t>
            </a:r>
            <a:r>
              <a:rPr lang="en-US" i="0" baseline="0" dirty="0"/>
              <a:t>. In other words, they are entirely data-driven, and unaware of the rules of addition. Even in the non-mathematical world, we strive for understanding. For example, we look to rules of history when engaging in diplomacy.</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a:t>
            </a:fld>
            <a:endParaRPr lang="en-US"/>
          </a:p>
        </p:txBody>
      </p:sp>
    </p:spTree>
    <p:extLst>
      <p:ext uri="{BB962C8B-B14F-4D97-AF65-F5344CB8AC3E}">
        <p14:creationId xmlns:p14="http://schemas.microsoft.com/office/powerpoint/2010/main" val="185659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Facts</a:t>
            </a:r>
            <a:r>
              <a:rPr lang="en-US" baseline="0" dirty="0"/>
              <a:t> are generally of the form </a:t>
            </a:r>
          </a:p>
          <a:p>
            <a:endParaRPr lang="en-US" i="1" baseline="0" dirty="0"/>
          </a:p>
          <a:p>
            <a:r>
              <a:rPr lang="en-US" i="1" baseline="0" dirty="0"/>
              <a:t>	field (or variable, typically attribute of an object)     has 	value ….</a:t>
            </a:r>
          </a:p>
          <a:p>
            <a:endParaRPr lang="en-US" i="1" baseline="0" dirty="0"/>
          </a:p>
          <a:p>
            <a:r>
              <a:rPr lang="en-US" i="0" baseline="0" dirty="0"/>
              <a:t>We have already seen “facts” in the context of propositional logic.</a:t>
            </a:r>
            <a:endParaRPr lang="en-US" i="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10</a:t>
            </a:fld>
            <a:endParaRPr lang="en-US"/>
          </a:p>
        </p:txBody>
      </p:sp>
    </p:spTree>
    <p:extLst>
      <p:ext uri="{BB962C8B-B14F-4D97-AF65-F5344CB8AC3E}">
        <p14:creationId xmlns:p14="http://schemas.microsoft.com/office/powerpoint/2010/main" val="2948416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Rule-based systems are based on </a:t>
            </a:r>
            <a:r>
              <a:rPr lang="en-US" i="1" dirty="0"/>
              <a:t>knowledge</a:t>
            </a:r>
            <a:r>
              <a:rPr lang="en-US" i="0" dirty="0"/>
              <a:t> (and</a:t>
            </a:r>
            <a:r>
              <a:rPr lang="en-US" i="0" baseline="0" dirty="0"/>
              <a:t> are more generally referred to as </a:t>
            </a:r>
            <a:r>
              <a:rPr lang="en-US" i="1" baseline="0" dirty="0"/>
              <a:t>knowledge-base systems</a:t>
            </a:r>
            <a:r>
              <a:rPr lang="en-US" i="0" baseline="0" dirty="0"/>
              <a:t>). Knowledge includes facts, but is more general. Here, we give examples. </a:t>
            </a:r>
          </a:p>
          <a:p>
            <a:endParaRPr lang="en-US" i="0" baseline="0" dirty="0"/>
          </a:p>
          <a:p>
            <a:r>
              <a:rPr lang="en-US" i="1" baseline="0" dirty="0"/>
              <a:t>Declarative</a:t>
            </a:r>
            <a:r>
              <a:rPr lang="en-US" i="0" baseline="0" dirty="0"/>
              <a:t> knowledge consists of statements that (depending on the circumstances) can be either true or false. In other words, they are </a:t>
            </a:r>
            <a:r>
              <a:rPr lang="en-US" i="0" baseline="0" dirty="0" err="1"/>
              <a:t>booleans</a:t>
            </a:r>
            <a:r>
              <a:rPr lang="en-US" i="0" baseline="0" dirty="0"/>
              <a:t>.</a:t>
            </a:r>
          </a:p>
          <a:p>
            <a:endParaRPr lang="en-US" i="0" baseline="0" dirty="0"/>
          </a:p>
          <a:p>
            <a:r>
              <a:rPr lang="en-US" i="0" baseline="0" dirty="0"/>
              <a:t>Rule-based systems usually deal with factual and declarative knowledge, although there are systems that deal with procedural knowledge (how to do something) and meta-knowledge (knowledge about knowledge).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11</a:t>
            </a:fld>
            <a:endParaRPr lang="en-US"/>
          </a:p>
        </p:txBody>
      </p:sp>
    </p:spTree>
    <p:extLst>
      <p:ext uri="{BB962C8B-B14F-4D97-AF65-F5344CB8AC3E}">
        <p14:creationId xmlns:p14="http://schemas.microsoft.com/office/powerpoint/2010/main" val="360226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unit of knowledge that</a:t>
            </a:r>
            <a:r>
              <a:rPr lang="en-US" baseline="0" dirty="0"/>
              <a:t> isn’t a fact is a kind of </a:t>
            </a:r>
            <a:r>
              <a:rPr lang="en-US" i="1" baseline="0" dirty="0"/>
              <a:t>generator</a:t>
            </a:r>
            <a:r>
              <a:rPr lang="en-US" baseline="0" dirty="0"/>
              <a:t>: given fact(s), it </a:t>
            </a:r>
            <a:r>
              <a:rPr lang="en-US" i="0" baseline="0" dirty="0"/>
              <a:t>may produce other fact(s), as in the figure. We have already seen knowledge in the form of first-order logic.</a:t>
            </a:r>
            <a:endParaRPr lang="en-US" i="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12</a:t>
            </a:fld>
            <a:endParaRPr lang="en-US"/>
          </a:p>
        </p:txBody>
      </p:sp>
    </p:spTree>
    <p:extLst>
      <p:ext uri="{BB962C8B-B14F-4D97-AF65-F5344CB8AC3E}">
        <p14:creationId xmlns:p14="http://schemas.microsoft.com/office/powerpoint/2010/main" val="3404878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generally think</a:t>
            </a:r>
            <a:r>
              <a:rPr lang="en-US" baseline="0" dirty="0"/>
              <a:t> of knowledge as having </a:t>
            </a:r>
            <a:r>
              <a:rPr lang="en-US" i="1" baseline="0" dirty="0"/>
              <a:t>depth</a:t>
            </a:r>
            <a:r>
              <a:rPr lang="en-US" i="0" baseline="0" dirty="0"/>
              <a:t>, as in the example. There has always been an attempt to drive rule-based system knowledge deeper, though most rule-based systems I have encountered do not reason as deeply as they could in theory.</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13</a:t>
            </a:fld>
            <a:endParaRPr lang="en-US"/>
          </a:p>
        </p:txBody>
      </p:sp>
    </p:spTree>
    <p:extLst>
      <p:ext uri="{BB962C8B-B14F-4D97-AF65-F5344CB8AC3E}">
        <p14:creationId xmlns:p14="http://schemas.microsoft.com/office/powerpoint/2010/main" val="2813296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section, we will discuss a common structure of </a:t>
            </a:r>
            <a:r>
              <a:rPr lang="en-US" i="1" dirty="0"/>
              <a:t>knowledge</a:t>
            </a:r>
            <a:r>
              <a:rPr lang="en-US" i="0" dirty="0"/>
              <a:t>.</a:t>
            </a:r>
            <a:endParaRPr lang="en-US" dirty="0"/>
          </a:p>
        </p:txBody>
      </p:sp>
    </p:spTree>
    <p:extLst>
      <p:ext uri="{BB962C8B-B14F-4D97-AF65-F5344CB8AC3E}">
        <p14:creationId xmlns:p14="http://schemas.microsoft.com/office/powerpoint/2010/main" val="2299331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 expert</a:t>
            </a:r>
            <a:r>
              <a:rPr lang="en-US" baseline="0" dirty="0"/>
              <a:t> system</a:t>
            </a:r>
            <a:r>
              <a:rPr lang="en-US" dirty="0"/>
              <a:t> knowledge has been encoded in a pre-arranged format</a:t>
            </a:r>
            <a:r>
              <a:rPr lang="en-US" baseline="0" dirty="0"/>
              <a:t> by a knowledge engineer interviewing the rule-based. A knowledge engineer is a little like a business analyst, but more technical because they encode the knowledge. </a:t>
            </a:r>
          </a:p>
          <a:p>
            <a:endParaRPr lang="en-US" baseline="0" dirty="0"/>
          </a:p>
          <a:p>
            <a:r>
              <a:rPr lang="en-US" baseline="0" dirty="0"/>
              <a:t>There is usually a single rule-based. When there are more than one, they typically do not agree on everything, which leaves open the question of who selects.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15</a:t>
            </a:fld>
            <a:endParaRPr lang="en-US"/>
          </a:p>
        </p:txBody>
      </p:sp>
    </p:spTree>
    <p:extLst>
      <p:ext uri="{BB962C8B-B14F-4D97-AF65-F5344CB8AC3E}">
        <p14:creationId xmlns:p14="http://schemas.microsoft.com/office/powerpoint/2010/main" val="1128663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feature of expert systems is that they confine the knowledge and</a:t>
            </a:r>
            <a:r>
              <a:rPr lang="en-US" baseline="0" dirty="0"/>
              <a:t> the reasoning mechanism to separate modules. The question of how, exactly, to represent (express ) the knowledge has also to be decided. There is more than one way to perform reasoning.</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16</a:t>
            </a:fld>
            <a:endParaRPr lang="en-US"/>
          </a:p>
        </p:txBody>
      </p:sp>
    </p:spTree>
    <p:extLst>
      <p:ext uri="{BB962C8B-B14F-4D97-AF65-F5344CB8AC3E}">
        <p14:creationId xmlns:p14="http://schemas.microsoft.com/office/powerpoint/2010/main" val="2886258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inference mechanism, known as the </a:t>
            </a:r>
            <a:r>
              <a:rPr lang="en-US" i="1" baseline="0" dirty="0"/>
              <a:t>inference engine</a:t>
            </a:r>
            <a:r>
              <a:rPr lang="en-US" i="0" baseline="0" dirty="0"/>
              <a:t>, performs logic such as </a:t>
            </a:r>
            <a:r>
              <a:rPr lang="en-US" i="1" baseline="0"/>
              <a:t>modus ponens</a:t>
            </a:r>
            <a:r>
              <a:rPr lang="en-US" i="0" baseline="0"/>
              <a:t> Modus ponens is the following logical operation:</a:t>
            </a:r>
          </a:p>
          <a:p>
            <a:endParaRPr lang="en-US" i="0" baseline="0"/>
          </a:p>
          <a:p>
            <a:pPr lvl="1"/>
            <a:r>
              <a:rPr lang="en-US" i="0" baseline="0"/>
              <a:t>If it </a:t>
            </a:r>
            <a:r>
              <a:rPr lang="en-US" i="0" baseline="0" dirty="0"/>
              <a:t>is known </a:t>
            </a:r>
            <a:r>
              <a:rPr lang="en-US" i="0" baseline="0"/>
              <a:t>that </a:t>
            </a:r>
          </a:p>
          <a:p>
            <a:pPr lvl="1"/>
            <a:r>
              <a:rPr lang="en-US" i="0" baseline="0"/>
              <a:t>	statement </a:t>
            </a:r>
            <a:r>
              <a:rPr lang="en-US" i="1" baseline="0" dirty="0"/>
              <a:t>A</a:t>
            </a:r>
            <a:r>
              <a:rPr lang="en-US" i="0" baseline="0" dirty="0"/>
              <a:t> implies statement </a:t>
            </a:r>
            <a:r>
              <a:rPr lang="en-US" i="1" baseline="0" dirty="0"/>
              <a:t>B</a:t>
            </a:r>
            <a:r>
              <a:rPr lang="en-US" i="0" baseline="0"/>
              <a:t>, </a:t>
            </a:r>
          </a:p>
          <a:p>
            <a:pPr lvl="1"/>
            <a:r>
              <a:rPr lang="en-US" i="0" baseline="0"/>
              <a:t>	and </a:t>
            </a:r>
            <a:r>
              <a:rPr lang="en-US" i="0" baseline="0" dirty="0"/>
              <a:t>also that statement </a:t>
            </a:r>
            <a:r>
              <a:rPr lang="en-US" i="1" baseline="0" dirty="0"/>
              <a:t>A</a:t>
            </a:r>
            <a:r>
              <a:rPr lang="en-US" i="0" baseline="0" dirty="0"/>
              <a:t> is true</a:t>
            </a:r>
            <a:r>
              <a:rPr lang="en-US" i="0" baseline="0"/>
              <a:t>, </a:t>
            </a:r>
          </a:p>
          <a:p>
            <a:pPr lvl="1"/>
            <a:r>
              <a:rPr lang="en-US" i="0" baseline="0"/>
              <a:t>then </a:t>
            </a:r>
            <a:r>
              <a:rPr lang="en-US" i="0" baseline="0" dirty="0"/>
              <a:t>it follows </a:t>
            </a:r>
            <a:r>
              <a:rPr lang="en-US" i="0" baseline="0"/>
              <a:t>that </a:t>
            </a:r>
          </a:p>
          <a:p>
            <a:pPr lvl="1"/>
            <a:r>
              <a:rPr lang="en-US" i="0" baseline="0"/>
              <a:t>	statement </a:t>
            </a:r>
            <a:r>
              <a:rPr lang="en-US" i="1" baseline="0" dirty="0"/>
              <a:t>B</a:t>
            </a:r>
            <a:r>
              <a:rPr lang="en-US" i="0" baseline="0" dirty="0"/>
              <a:t> must be true.</a:t>
            </a:r>
          </a:p>
          <a:p>
            <a:endParaRPr lang="en-US" i="0" baseline="0" dirty="0"/>
          </a:p>
          <a:p>
            <a:r>
              <a:rPr lang="en-US" dirty="0"/>
              <a:t>The most common way to represent knowledge is to express it in multiple “</a:t>
            </a:r>
            <a:r>
              <a:rPr lang="en-US" i="1" dirty="0"/>
              <a:t>If</a:t>
            </a:r>
            <a:r>
              <a:rPr lang="en-US" dirty="0"/>
              <a:t> … </a:t>
            </a:r>
            <a:r>
              <a:rPr lang="en-US" i="1" dirty="0"/>
              <a:t>then</a:t>
            </a:r>
            <a:r>
              <a:rPr lang="en-US" dirty="0"/>
              <a:t>…” </a:t>
            </a:r>
            <a:r>
              <a:rPr lang="en-US" i="0" dirty="0"/>
              <a:t>rules, as shown in the example. We shall describe</a:t>
            </a:r>
            <a:r>
              <a:rPr lang="en-US" i="0" baseline="0" dirty="0"/>
              <a:t> </a:t>
            </a:r>
            <a:r>
              <a:rPr lang="en-US" i="0" dirty="0"/>
              <a:t>such rules </a:t>
            </a:r>
            <a:r>
              <a:rPr lang="en-US" i="0" baseline="0" dirty="0"/>
              <a:t>in detail. </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17</a:t>
            </a:fld>
            <a:endParaRPr lang="en-US"/>
          </a:p>
        </p:txBody>
      </p:sp>
    </p:spTree>
    <p:extLst>
      <p:ext uri="{BB962C8B-B14F-4D97-AF65-F5344CB8AC3E}">
        <p14:creationId xmlns:p14="http://schemas.microsoft.com/office/powerpoint/2010/main" val="1179345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a:t>The inference engine infers new facts from the knowledge base and the fact list. For example, the inference engine uses modus ponens to infer the fact “training is light” from the rule “IF out of breath, THEN training is light” and the fact “out of breath.” The fact “training is light” is then added to the fact list.</a:t>
            </a:r>
          </a:p>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18</a:t>
            </a:fld>
            <a:endParaRPr lang="en-US"/>
          </a:p>
        </p:txBody>
      </p:sp>
    </p:spTree>
    <p:extLst>
      <p:ext uri="{BB962C8B-B14F-4D97-AF65-F5344CB8AC3E}">
        <p14:creationId xmlns:p14="http://schemas.microsoft.com/office/powerpoint/2010/main" val="3970881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figure shows the three principal components of expert systems. Date flows are shown with solid lines: data flows everywhere except </a:t>
            </a:r>
            <a:r>
              <a:rPr lang="en-US" i="1" baseline="0" dirty="0"/>
              <a:t>from</a:t>
            </a:r>
            <a:r>
              <a:rPr lang="en-US" baseline="0" dirty="0"/>
              <a:t> the inference engine</a:t>
            </a:r>
            <a:r>
              <a:rPr lang="en-US" i="0" baseline="0" dirty="0"/>
              <a:t>. On the other hand, the inference engine tends to be a center of control (expect for overall control of the expert system).</a:t>
            </a:r>
            <a:endParaRPr lang="en-US" i="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19</a:t>
            </a:fld>
            <a:endParaRPr lang="en-US"/>
          </a:p>
        </p:txBody>
      </p:sp>
    </p:spTree>
    <p:extLst>
      <p:ext uri="{BB962C8B-B14F-4D97-AF65-F5344CB8AC3E}">
        <p14:creationId xmlns:p14="http://schemas.microsoft.com/office/powerpoint/2010/main" val="23522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learn about rule-based systems</a:t>
            </a:r>
            <a:r>
              <a:rPr lang="en-US" baseline="0" dirty="0"/>
              <a:t> but we will also need to discuss the issue of where the knowledge base comes from. Sources for </a:t>
            </a:r>
            <a:r>
              <a:rPr lang="en-US" i="1" baseline="0" dirty="0"/>
              <a:t>expert systems</a:t>
            </a:r>
            <a:r>
              <a:rPr lang="en-US" i="0" baseline="0" dirty="0"/>
              <a:t>–a type of rule-based systems—</a:t>
            </a:r>
            <a:r>
              <a:rPr lang="en-US" baseline="0" dirty="0"/>
              <a:t>have been mainly human. This may appear to be inconsistent with </a:t>
            </a:r>
            <a:r>
              <a:rPr lang="en-US" i="1" baseline="0" dirty="0"/>
              <a:t>machine</a:t>
            </a:r>
            <a:r>
              <a:rPr lang="en-US" i="0" baseline="0" dirty="0"/>
              <a:t> learning. However, for many applications such as medicine, in order for machine-learned artifacts to be acceptable to society they must be explainable. For this reason, there are strong ties between machine learning and knowledge-based systems.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a:t>
            </a:fld>
            <a:endParaRPr lang="en-US"/>
          </a:p>
        </p:txBody>
      </p:sp>
    </p:spTree>
    <p:extLst>
      <p:ext uri="{BB962C8B-B14F-4D97-AF65-F5344CB8AC3E}">
        <p14:creationId xmlns:p14="http://schemas.microsoft.com/office/powerpoint/2010/main" val="2186067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discuss the expert system types listed in the figure. The most important one is </a:t>
            </a:r>
            <a:r>
              <a:rPr lang="en-US" i="1" dirty="0"/>
              <a:t>rule-based</a:t>
            </a:r>
            <a:r>
              <a:rPr lang="en-US" i="0" dirty="0"/>
              <a:t>. We discuss </a:t>
            </a:r>
            <a:r>
              <a:rPr lang="en-US" i="1" dirty="0"/>
              <a:t>model-based</a:t>
            </a:r>
            <a:r>
              <a:rPr lang="en-US" i="0" baseline="0" dirty="0"/>
              <a:t> below. </a:t>
            </a:r>
            <a:r>
              <a:rPr lang="en-US" i="1" baseline="0" dirty="0"/>
              <a:t>Case-based</a:t>
            </a:r>
            <a:r>
              <a:rPr lang="en-US" i="0" baseline="0" dirty="0"/>
              <a:t> is used to solve problems for which there is an existing set of problem-solution pairs (typically mush more complex than simple input-output pairs for neural nets).</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20</a:t>
            </a:fld>
            <a:endParaRPr lang="en-US"/>
          </a:p>
        </p:txBody>
      </p:sp>
    </p:spTree>
    <p:extLst>
      <p:ext uri="{BB962C8B-B14F-4D97-AF65-F5344CB8AC3E}">
        <p14:creationId xmlns:p14="http://schemas.microsoft.com/office/powerpoint/2010/main" val="1973493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Rules are the basic form for many knowledge bases. A rule is composed of a conjunction (AND-</a:t>
            </a:r>
            <a:r>
              <a:rPr lang="en-US" dirty="0" err="1"/>
              <a:t>ing</a:t>
            </a:r>
            <a:r>
              <a:rPr lang="en-US" dirty="0"/>
              <a:t>)</a:t>
            </a:r>
            <a:r>
              <a:rPr lang="en-US" baseline="0" dirty="0"/>
              <a:t> </a:t>
            </a:r>
            <a:r>
              <a:rPr lang="en-US" dirty="0"/>
              <a:t>of facts in the </a:t>
            </a:r>
            <a:r>
              <a:rPr lang="en-US" i="1" dirty="0"/>
              <a:t>IF</a:t>
            </a:r>
            <a:r>
              <a:rPr lang="en-US" i="0" baseline="0" dirty="0"/>
              <a:t> part and a </a:t>
            </a:r>
            <a:r>
              <a:rPr lang="en-US" dirty="0"/>
              <a:t>disjunction (OR-</a:t>
            </a:r>
            <a:r>
              <a:rPr lang="en-US" dirty="0" err="1"/>
              <a:t>ing</a:t>
            </a:r>
            <a:r>
              <a:rPr lang="en-US" dirty="0"/>
              <a:t>)</a:t>
            </a:r>
            <a:r>
              <a:rPr lang="en-US" baseline="0" dirty="0"/>
              <a:t> </a:t>
            </a:r>
            <a:r>
              <a:rPr lang="en-US" dirty="0"/>
              <a:t>of facts in the </a:t>
            </a:r>
            <a:r>
              <a:rPr lang="en-US" i="1" dirty="0"/>
              <a:t>THEN </a:t>
            </a:r>
            <a:r>
              <a:rPr lang="en-US" i="0" baseline="0" dirty="0"/>
              <a:t>part. This form can’t be decomposed into simpler rules. (An OR</a:t>
            </a:r>
            <a:r>
              <a:rPr lang="en-US" dirty="0"/>
              <a:t>-</a:t>
            </a:r>
            <a:r>
              <a:rPr lang="en-US" dirty="0" err="1"/>
              <a:t>ing</a:t>
            </a:r>
            <a:r>
              <a:rPr lang="en-US" baseline="0" dirty="0"/>
              <a:t> </a:t>
            </a:r>
            <a:r>
              <a:rPr lang="en-US" dirty="0"/>
              <a:t>of facts in the </a:t>
            </a:r>
            <a:r>
              <a:rPr lang="en-US" i="1" dirty="0"/>
              <a:t>IF</a:t>
            </a:r>
            <a:r>
              <a:rPr lang="en-US" i="0" baseline="0" dirty="0"/>
              <a:t> part and an AND</a:t>
            </a:r>
            <a:r>
              <a:rPr lang="en-US" dirty="0"/>
              <a:t>-</a:t>
            </a:r>
            <a:r>
              <a:rPr lang="en-US" dirty="0" err="1"/>
              <a:t>ing</a:t>
            </a:r>
            <a:r>
              <a:rPr lang="en-US" baseline="0" dirty="0"/>
              <a:t> </a:t>
            </a:r>
            <a:r>
              <a:rPr lang="en-US" dirty="0"/>
              <a:t>of facts in the </a:t>
            </a:r>
            <a:r>
              <a:rPr lang="en-US" i="1" dirty="0"/>
              <a:t>THEN </a:t>
            </a:r>
            <a:r>
              <a:rPr lang="en-US" i="0" baseline="0" dirty="0"/>
              <a:t>part can be decomposed). </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21</a:t>
            </a:fld>
            <a:endParaRPr lang="en-US"/>
          </a:p>
        </p:txBody>
      </p:sp>
    </p:spTree>
    <p:extLst>
      <p:ext uri="{BB962C8B-B14F-4D97-AF65-F5344CB8AC3E}">
        <p14:creationId xmlns:p14="http://schemas.microsoft.com/office/powerpoint/2010/main" val="3918062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Pure expert systems ar</a:t>
            </a:r>
            <a:r>
              <a:rPr lang="en-US" baseline="0" dirty="0"/>
              <a:t>e based on knowledge about the problem (the knowledge base, in one module) and a means for reasoning about it (inference, in another module). This is different from most programs, which are built around </a:t>
            </a:r>
            <a:r>
              <a:rPr lang="en-US" i="1" baseline="0" dirty="0"/>
              <a:t>models</a:t>
            </a:r>
            <a:r>
              <a:rPr lang="en-US" i="0" baseline="0" dirty="0"/>
              <a:t>. A model is a conception that’s either described in writing or else in the heads of developers. For example, a train-scheduling program is based on a conception of trains and stations and passengers taking trips.</a:t>
            </a:r>
          </a:p>
          <a:p>
            <a:endParaRPr lang="en-US" i="0" baseline="0" dirty="0"/>
          </a:p>
          <a:p>
            <a:r>
              <a:rPr lang="en-US" i="0" baseline="0" dirty="0"/>
              <a:t>A </a:t>
            </a:r>
            <a:r>
              <a:rPr lang="en-US" i="1" baseline="0" dirty="0"/>
              <a:t>model-based</a:t>
            </a:r>
            <a:r>
              <a:rPr lang="en-US" i="0" baseline="0" dirty="0"/>
              <a:t> expert system combines both. The design depends on the problem, but the inference engine calls on the model as well as the knowledge base.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23</a:t>
            </a:fld>
            <a:endParaRPr lang="en-US"/>
          </a:p>
        </p:txBody>
      </p:sp>
    </p:spTree>
    <p:extLst>
      <p:ext uri="{BB962C8B-B14F-4D97-AF65-F5344CB8AC3E}">
        <p14:creationId xmlns:p14="http://schemas.microsoft.com/office/powerpoint/2010/main" val="339112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section, we will discuss a common structure of </a:t>
            </a:r>
            <a:r>
              <a:rPr lang="en-US" i="1" dirty="0"/>
              <a:t>knowledge</a:t>
            </a:r>
            <a:r>
              <a:rPr lang="en-US" i="0" dirty="0"/>
              <a:t>.</a:t>
            </a:r>
            <a:endParaRPr lang="en-US" dirty="0"/>
          </a:p>
        </p:txBody>
      </p:sp>
    </p:spTree>
    <p:extLst>
      <p:ext uri="{BB962C8B-B14F-4D97-AF65-F5344CB8AC3E}">
        <p14:creationId xmlns:p14="http://schemas.microsoft.com/office/powerpoint/2010/main" val="3454436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9219" name="Rectangle 3"/>
          <p:cNvSpPr>
            <a:spLocks noGrp="1" noChangeArrowheads="1"/>
          </p:cNvSpPr>
          <p:nvPr>
            <p:ph type="body" idx="1"/>
          </p:nvPr>
        </p:nvSpPr>
        <p:spPr>
          <a:ln/>
        </p:spPr>
        <p:txBody>
          <a:bodyPr/>
          <a:lstStyle/>
          <a:p>
            <a:r>
              <a:rPr lang="en-US" dirty="0"/>
              <a:t>There are two</a:t>
            </a:r>
            <a:r>
              <a:rPr lang="en-US" baseline="0" dirty="0"/>
              <a:t> principal kinds of rule-based system reasoning. In </a:t>
            </a:r>
            <a:r>
              <a:rPr lang="en-US" i="1" baseline="0" dirty="0"/>
              <a:t>forward chaining</a:t>
            </a:r>
            <a:r>
              <a:rPr lang="en-US" i="0" baseline="0" dirty="0"/>
              <a:t>, the known facts are used as the starting point. In </a:t>
            </a:r>
            <a:r>
              <a:rPr lang="en-US" i="1" baseline="0" dirty="0"/>
              <a:t>backward chaining</a:t>
            </a:r>
            <a:r>
              <a:rPr lang="en-US" i="0" baseline="0" dirty="0"/>
              <a:t>, the fact we want to know the truth of (there must be one) is the starting point.</a:t>
            </a:r>
            <a:endParaRPr lang="en-US" i="1" dirty="0"/>
          </a:p>
        </p:txBody>
      </p:sp>
    </p:spTree>
    <p:extLst>
      <p:ext uri="{BB962C8B-B14F-4D97-AF65-F5344CB8AC3E}">
        <p14:creationId xmlns:p14="http://schemas.microsoft.com/office/powerpoint/2010/main" val="15816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of rules</a:t>
            </a:r>
            <a:r>
              <a:rPr lang="en-US" baseline="0" dirty="0"/>
              <a:t> (the </a:t>
            </a:r>
            <a:r>
              <a:rPr lang="en-US" i="1" dirty="0"/>
              <a:t>rule</a:t>
            </a:r>
            <a:r>
              <a:rPr lang="en-US" dirty="0"/>
              <a:t> </a:t>
            </a:r>
            <a:r>
              <a:rPr lang="en-US" i="1" dirty="0"/>
              <a:t>base</a:t>
            </a:r>
            <a:r>
              <a:rPr lang="en-US" dirty="0"/>
              <a:t>) for a rule-based </a:t>
            </a:r>
            <a:r>
              <a:rPr lang="en-US" baseline="0" dirty="0"/>
              <a:t>system is given, and typically does not change. Some facts are given—when the system begins or else supplied by the user at runtime in response to prompts from the system. Additional facts may be deduced at runtime, as in the example above. In a sense, the latter are learned.</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26</a:t>
            </a:fld>
            <a:endParaRPr lang="en-US"/>
          </a:p>
        </p:txBody>
      </p:sp>
    </p:spTree>
    <p:extLst>
      <p:ext uri="{BB962C8B-B14F-4D97-AF65-F5344CB8AC3E}">
        <p14:creationId xmlns:p14="http://schemas.microsoft.com/office/powerpoint/2010/main" val="3089616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example, there are two rules and a single known fact.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27</a:t>
            </a:fld>
            <a:endParaRPr lang="en-US"/>
          </a:p>
        </p:txBody>
      </p:sp>
    </p:spTree>
    <p:extLst>
      <p:ext uri="{BB962C8B-B14F-4D97-AF65-F5344CB8AC3E}">
        <p14:creationId xmlns:p14="http://schemas.microsoft.com/office/powerpoint/2010/main" val="4073048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chaining</a:t>
            </a:r>
            <a:r>
              <a:rPr lang="en-US" baseline="0" dirty="0"/>
              <a:t> cycles through the two rules. On the first cycle, the additional fact </a:t>
            </a:r>
            <a:r>
              <a:rPr lang="en-US" b="0" i="1" baseline="0" dirty="0"/>
              <a:t>Brian has a large office</a:t>
            </a:r>
            <a:r>
              <a:rPr lang="en-US" b="0" i="0" baseline="0" dirty="0"/>
              <a:t> is deduced because Rule 2 “fires.” The two rules are tried again, and this time</a:t>
            </a:r>
            <a:r>
              <a:rPr lang="en-US" baseline="0" dirty="0"/>
              <a:t> Rule 1 fires, deducing </a:t>
            </a:r>
            <a:r>
              <a:rPr lang="en-US" i="1" baseline="0" dirty="0"/>
              <a:t>Brian is happy</a:t>
            </a:r>
            <a:r>
              <a:rPr lang="en-US" i="0" baseline="0" dirty="0"/>
              <a:t>. </a:t>
            </a:r>
          </a:p>
          <a:p>
            <a:endParaRPr lang="en-US" i="0" baseline="0" dirty="0"/>
          </a:p>
          <a:p>
            <a:r>
              <a:rPr lang="en-US" i="0" baseline="0" dirty="0"/>
              <a:t>Rather than generate every deducible fact, one sometimes has a target fact such as </a:t>
            </a:r>
            <a:r>
              <a:rPr lang="en-US" b="0" i="1" baseline="0" dirty="0"/>
              <a:t>Brian has a large office</a:t>
            </a:r>
            <a:r>
              <a:rPr lang="en-US" b="0" i="0" baseline="0" dirty="0"/>
              <a:t>. The process stops when that target fact is deduced.</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28</a:t>
            </a:fld>
            <a:endParaRPr lang="en-US"/>
          </a:p>
        </p:txBody>
      </p:sp>
    </p:spTree>
    <p:extLst>
      <p:ext uri="{BB962C8B-B14F-4D97-AF65-F5344CB8AC3E}">
        <p14:creationId xmlns:p14="http://schemas.microsoft.com/office/powerpoint/2010/main" val="1515501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3346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Backward </a:t>
            </a:r>
            <a:r>
              <a:rPr lang="en-US" i="0" dirty="0"/>
              <a:t>chaining requires a target fact such as </a:t>
            </a:r>
            <a:r>
              <a:rPr lang="en-US" i="1" dirty="0"/>
              <a:t>Brian is happy</a:t>
            </a:r>
            <a:r>
              <a:rPr lang="en-US" i="0" dirty="0"/>
              <a:t>. We </a:t>
            </a:r>
            <a:r>
              <a:rPr lang="en-US" i="0"/>
              <a:t>look at every</a:t>
            </a:r>
            <a:r>
              <a:rPr lang="en-US" i="0" baseline="0"/>
              <a:t> </a:t>
            </a:r>
            <a:r>
              <a:rPr lang="en-US" i="0" baseline="0" dirty="0"/>
              <a:t>rule containing this fact as consequent. This </a:t>
            </a:r>
            <a:r>
              <a:rPr lang="en-US" i="0" baseline="0"/>
              <a:t>is only rule 1 in the example (in </a:t>
            </a:r>
            <a:r>
              <a:rPr lang="en-US" i="0" baseline="0" dirty="0"/>
              <a:t>general there could be several such rules). Now we try (recursively) to prove every antecedent—they are the new target facts. </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30</a:t>
            </a:fld>
            <a:endParaRPr lang="en-US"/>
          </a:p>
        </p:txBody>
      </p:sp>
    </p:spTree>
    <p:extLst>
      <p:ext uri="{BB962C8B-B14F-4D97-AF65-F5344CB8AC3E}">
        <p14:creationId xmlns:p14="http://schemas.microsoft.com/office/powerpoint/2010/main" val="148577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2144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cap="flat"/>
        </p:spPr>
      </p:sp>
      <p:sp>
        <p:nvSpPr>
          <p:cNvPr id="29699" name="Rectangle 3"/>
          <p:cNvSpPr>
            <a:spLocks noGrp="1" noChangeArrowheads="1"/>
          </p:cNvSpPr>
          <p:nvPr>
            <p:ph type="body" idx="1"/>
          </p:nvPr>
        </p:nvSpPr>
        <p:spPr>
          <a:ln/>
        </p:spPr>
        <p:txBody>
          <a:bodyPr/>
          <a:lstStyle/>
          <a:p>
            <a:r>
              <a:rPr lang="en-US" dirty="0"/>
              <a:t>This figure shows</a:t>
            </a:r>
            <a:r>
              <a:rPr lang="en-US" baseline="0" dirty="0"/>
              <a:t> the backward chain </a:t>
            </a:r>
            <a:r>
              <a:rPr lang="en-US" baseline="0"/>
              <a:t>of reasoning (steps i and ii).</a:t>
            </a:r>
            <a:endParaRPr lang="en-US" dirty="0"/>
          </a:p>
        </p:txBody>
      </p:sp>
    </p:spTree>
    <p:extLst>
      <p:ext uri="{BB962C8B-B14F-4D97-AF65-F5344CB8AC3E}">
        <p14:creationId xmlns:p14="http://schemas.microsoft.com/office/powerpoint/2010/main" val="2043573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schematic shows a set of five rules and a target fact Q</a:t>
            </a:r>
            <a:r>
              <a:rPr lang="en-US" baseline="0"/>
              <a:t>. </a:t>
            </a:r>
          </a:p>
          <a:p>
            <a:endParaRPr lang="en-US" baseline="0"/>
          </a:p>
          <a:p>
            <a:r>
              <a:rPr lang="en-US" baseline="0"/>
              <a:t>There </a:t>
            </a:r>
            <a:r>
              <a:rPr lang="en-US" baseline="0" dirty="0"/>
              <a:t>are two rules that infer Q. The first is of the form </a:t>
            </a:r>
            <a:r>
              <a:rPr lang="en-US" i="1" baseline="0" dirty="0"/>
              <a:t>IF 1.1 AND 1.2 THEN Q</a:t>
            </a:r>
            <a:r>
              <a:rPr lang="en-US" baseline="0" dirty="0"/>
              <a:t> (we are dispensing </a:t>
            </a:r>
            <a:r>
              <a:rPr lang="en-US" baseline="0"/>
              <a:t>with full English statement of facts </a:t>
            </a:r>
            <a:r>
              <a:rPr lang="en-US" baseline="0" dirty="0"/>
              <a:t>in order to emphasize the logic). We now try to establish fact 1.1. According to the figure, this is known. However, fact 1.2 is not known, nor is it a consequent (so there is no hope of proving it). For this reason, we abandon the rule </a:t>
            </a:r>
            <a:r>
              <a:rPr lang="en-US" i="1" baseline="0" dirty="0"/>
              <a:t>IF 1.1 AND 1.2 THEN Q</a:t>
            </a:r>
            <a:r>
              <a:rPr lang="en-US" baseline="0" dirty="0"/>
              <a:t> as a means for proving Q, and move on to seeing whether we can establish the antecedents of the rule </a:t>
            </a:r>
            <a:r>
              <a:rPr lang="en-US" i="1" baseline="0" dirty="0"/>
              <a:t>IF 2.1 AND 2.2 AND 2.3 THEN Q</a:t>
            </a:r>
            <a:r>
              <a:rPr lang="en-US" i="0" baseline="0" dirty="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32</a:t>
            </a:fld>
            <a:endParaRPr lang="en-US"/>
          </a:p>
        </p:txBody>
      </p:sp>
    </p:spTree>
    <p:extLst>
      <p:ext uri="{BB962C8B-B14F-4D97-AF65-F5344CB8AC3E}">
        <p14:creationId xmlns:p14="http://schemas.microsoft.com/office/powerpoint/2010/main" val="561785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order in which</a:t>
            </a:r>
            <a:r>
              <a:rPr lang="en-US" baseline="0" dirty="0"/>
              <a:t> facts are “visited.” It turns out that the antecedents of the rule “</a:t>
            </a:r>
            <a:r>
              <a:rPr lang="en-US" i="1" baseline="0" dirty="0"/>
              <a:t>IF 2.1 AND 2.2 AND 2.3 THEN Q” </a:t>
            </a:r>
            <a:r>
              <a:rPr lang="en-US" i="0" baseline="0" dirty="0"/>
              <a:t>can indeed be established, and so Q has been established. Note that backward chaining does not add new facts to the fact list. Instead, it stacks recursive </a:t>
            </a:r>
            <a:r>
              <a:rPr lang="en-US" i="0" baseline="0"/>
              <a:t>calls.</a:t>
            </a:r>
          </a:p>
          <a:p>
            <a:endParaRPr lang="en-US" i="0" baseline="0"/>
          </a:p>
          <a:p>
            <a:r>
              <a:rPr lang="en-US" i="0" baseline="0"/>
              <a:t>The appendix describes a Java implementation of backward chaining.</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33</a:t>
            </a:fld>
            <a:endParaRPr lang="en-US"/>
          </a:p>
        </p:txBody>
      </p:sp>
    </p:spTree>
    <p:extLst>
      <p:ext uri="{BB962C8B-B14F-4D97-AF65-F5344CB8AC3E}">
        <p14:creationId xmlns:p14="http://schemas.microsoft.com/office/powerpoint/2010/main" val="3683553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36216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a:t>
            </a:r>
            <a:r>
              <a:rPr lang="en-US" baseline="0" dirty="0"/>
              <a:t> knowledge acquisition is cyclic in nature, as in the figure, and necessarily agile. You typically start by specifying the problem, then structuring the knowledge, acquiring and encoding a batch, and then showing it to the expert.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35</a:t>
            </a:fld>
            <a:endParaRPr lang="en-US"/>
          </a:p>
        </p:txBody>
      </p:sp>
    </p:spTree>
    <p:extLst>
      <p:ext uri="{BB962C8B-B14F-4D97-AF65-F5344CB8AC3E}">
        <p14:creationId xmlns:p14="http://schemas.microsoft.com/office/powerpoint/2010/main" val="4059699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figure is an example that illustrates this process for a physical fitness advisor.</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36</a:t>
            </a:fld>
            <a:endParaRPr lang="en-US"/>
          </a:p>
        </p:txBody>
      </p:sp>
    </p:spTree>
    <p:extLst>
      <p:ext uri="{BB962C8B-B14F-4D97-AF65-F5344CB8AC3E}">
        <p14:creationId xmlns:p14="http://schemas.microsoft.com/office/powerpoint/2010/main" val="4017842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Expert system shells facilitate the expression of facts and rules, and they control chaining. Python-base shells include </a:t>
            </a:r>
            <a:r>
              <a:rPr lang="en-US" dirty="0" err="1"/>
              <a:t>PyKE</a:t>
            </a:r>
            <a:r>
              <a:rPr lang="en-US" dirty="0"/>
              <a:t> and </a:t>
            </a:r>
            <a:r>
              <a:rPr lang="en-US" dirty="0" err="1"/>
              <a:t>PyCLIPS</a:t>
            </a:r>
            <a:r>
              <a:rPr lang="en-US" dirty="0"/>
              <a:t>. A simple</a:t>
            </a:r>
            <a:r>
              <a:rPr lang="en-US" baseline="0" dirty="0"/>
              <a:t> </a:t>
            </a:r>
            <a:r>
              <a:rPr lang="en-US" baseline="0" dirty="0" err="1"/>
              <a:t>PyCLIPS</a:t>
            </a:r>
            <a:r>
              <a:rPr lang="en-US" baseline="0" dirty="0"/>
              <a:t> rule is shown above (“IF quack THEN duck”). </a:t>
            </a:r>
            <a:r>
              <a:rPr lang="en-US" baseline="0" dirty="0" err="1"/>
              <a:t>PyClips</a:t>
            </a:r>
            <a:r>
              <a:rPr lang="en-US" baseline="0" dirty="0"/>
              <a:t> allows for sophisticated facts, coded as objects.</a:t>
            </a:r>
          </a:p>
          <a:p>
            <a:endParaRPr lang="en-US" baseline="0" dirty="0"/>
          </a:p>
          <a:p>
            <a:r>
              <a:rPr lang="en-US" baseline="0" dirty="0"/>
              <a:t>Other systems use XML.</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37</a:t>
            </a:fld>
            <a:endParaRPr lang="en-US"/>
          </a:p>
        </p:txBody>
      </p:sp>
    </p:spTree>
    <p:extLst>
      <p:ext uri="{BB962C8B-B14F-4D97-AF65-F5344CB8AC3E}">
        <p14:creationId xmlns:p14="http://schemas.microsoft.com/office/powerpoint/2010/main" val="3928971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713341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is</a:t>
            </a:r>
            <a:r>
              <a:rPr lang="en-US" baseline="0" dirty="0"/>
              <a:t> an edited transcript of an interview of a radar expert on problems that seamen may encounter. It illustrates the contrast between an expert’s view of problems and their mode of expression with the desire of the knowledge engineer to encode it. This gap is bridged by skillful channeling.</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41</a:t>
            </a:fld>
            <a:endParaRPr lang="en-US"/>
          </a:p>
        </p:txBody>
      </p:sp>
    </p:spTree>
    <p:extLst>
      <p:ext uri="{BB962C8B-B14F-4D97-AF65-F5344CB8AC3E}">
        <p14:creationId xmlns:p14="http://schemas.microsoft.com/office/powerpoint/2010/main" val="601685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knowledge engineer may </a:t>
            </a:r>
            <a:r>
              <a:rPr lang="en-US" baseline="0"/>
              <a:t>draw </a:t>
            </a:r>
            <a:r>
              <a:rPr lang="en-US" baseline="0" dirty="0"/>
              <a:t>an implication diagram as in the figure.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43</a:t>
            </a:fld>
            <a:endParaRPr lang="en-US"/>
          </a:p>
        </p:txBody>
      </p:sp>
    </p:spTree>
    <p:extLst>
      <p:ext uri="{BB962C8B-B14F-4D97-AF65-F5344CB8AC3E}">
        <p14:creationId xmlns:p14="http://schemas.microsoft.com/office/powerpoint/2010/main" val="2194414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a:t>
            </a:fld>
            <a:endParaRPr lang="en-US"/>
          </a:p>
        </p:txBody>
      </p:sp>
    </p:spTree>
    <p:extLst>
      <p:ext uri="{BB962C8B-B14F-4D97-AF65-F5344CB8AC3E}">
        <p14:creationId xmlns:p14="http://schemas.microsoft.com/office/powerpoint/2010/main" val="2197857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a:t>
            </a:r>
            <a:r>
              <a:rPr lang="en-US" baseline="0" dirty="0"/>
              <a:t> is then converted to rules. This example used an expert system shell developed at Rutgers University but there are </a:t>
            </a:r>
            <a:r>
              <a:rPr lang="en-US" baseline="0"/>
              <a:t>many shells</a:t>
            </a:r>
            <a:r>
              <a:rPr lang="en-US" baseline="0" dirty="0"/>
              <a:t>, that make it relatively easy to encode once the knowledge is understood</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44</a:t>
            </a:fld>
            <a:endParaRPr lang="en-US"/>
          </a:p>
        </p:txBody>
      </p:sp>
    </p:spTree>
    <p:extLst>
      <p:ext uri="{BB962C8B-B14F-4D97-AF65-F5344CB8AC3E}">
        <p14:creationId xmlns:p14="http://schemas.microsoft.com/office/powerpoint/2010/main" val="600644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great advantage of rule-based systems</a:t>
            </a:r>
            <a:r>
              <a:rPr lang="en-US" baseline="0" dirty="0"/>
              <a:t> is that they can explain their reasoning. </a:t>
            </a:r>
          </a:p>
          <a:p>
            <a:endParaRPr lang="en-US" baseline="0" dirty="0"/>
          </a:p>
          <a:p>
            <a:r>
              <a:rPr lang="en-US" baseline="0" dirty="0"/>
              <a:t>There is little limit on how deep reasoning can go, though rule-based systems in practice have seldom been found to go very deep.</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a:t>
            </a:fld>
            <a:endParaRPr lang="en-US"/>
          </a:p>
        </p:txBody>
      </p:sp>
    </p:spTree>
    <p:extLst>
      <p:ext uri="{BB962C8B-B14F-4D97-AF65-F5344CB8AC3E}">
        <p14:creationId xmlns:p14="http://schemas.microsoft.com/office/powerpoint/2010/main" val="157083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an example</a:t>
            </a:r>
            <a:r>
              <a:rPr lang="en-US" baseline="0" dirty="0"/>
              <a:t> of how an </a:t>
            </a:r>
            <a:r>
              <a:rPr lang="en-US" baseline="0" dirty="0" err="1"/>
              <a:t>exoert</a:t>
            </a:r>
            <a:r>
              <a:rPr lang="en-US" baseline="0" dirty="0"/>
              <a:t> rule-based system can come about. There is typically an individual whose knowledge and expertise are considered valuable, and a desire to codify it.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6</a:t>
            </a:fld>
            <a:endParaRPr lang="en-US"/>
          </a:p>
        </p:txBody>
      </p:sp>
    </p:spTree>
    <p:extLst>
      <p:ext uri="{BB962C8B-B14F-4D97-AF65-F5344CB8AC3E}">
        <p14:creationId xmlns:p14="http://schemas.microsoft.com/office/powerpoint/2010/main" val="416884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Rule-based systems are used when traditional processing, simulation etc. are</a:t>
            </a:r>
            <a:r>
              <a:rPr lang="en-US" baseline="0" dirty="0"/>
              <a:t> not practical, but expertise is available. </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7</a:t>
            </a:fld>
            <a:endParaRPr lang="en-US"/>
          </a:p>
        </p:txBody>
      </p:sp>
    </p:spTree>
    <p:extLst>
      <p:ext uri="{BB962C8B-B14F-4D97-AF65-F5344CB8AC3E}">
        <p14:creationId xmlns:p14="http://schemas.microsoft.com/office/powerpoint/2010/main" val="263514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section, we will discuss a common structure of </a:t>
            </a:r>
            <a:r>
              <a:rPr lang="en-US" i="1" dirty="0"/>
              <a:t>knowledge</a:t>
            </a:r>
            <a:r>
              <a:rPr lang="en-US" i="0" dirty="0"/>
              <a:t>.</a:t>
            </a:r>
            <a:endParaRPr lang="en-US" dirty="0"/>
          </a:p>
        </p:txBody>
      </p:sp>
    </p:spTree>
    <p:extLst>
      <p:ext uri="{BB962C8B-B14F-4D97-AF65-F5344CB8AC3E}">
        <p14:creationId xmlns:p14="http://schemas.microsoft.com/office/powerpoint/2010/main" val="5815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most elementary form of knowledge is data. You can think of this as an entry in a table—more specifically, as the value of a field in a record. For example, if each record corresponds to a name, and there is a </a:t>
            </a:r>
            <a:r>
              <a:rPr lang="en-US" i="1" baseline="0" dirty="0"/>
              <a:t>type</a:t>
            </a:r>
            <a:r>
              <a:rPr lang="en-US" i="0" baseline="0" dirty="0"/>
              <a:t> field, then the </a:t>
            </a:r>
            <a:r>
              <a:rPr lang="en-US" i="1" baseline="0" dirty="0"/>
              <a:t>Antonio</a:t>
            </a:r>
            <a:r>
              <a:rPr lang="en-US" i="0" baseline="0" dirty="0"/>
              <a:t> record has “animal</a:t>
            </a:r>
            <a:r>
              <a:rPr lang="en-US" i="1" baseline="0" dirty="0"/>
              <a:t>”</a:t>
            </a:r>
            <a:r>
              <a:rPr lang="en-US" i="0" baseline="0" dirty="0"/>
              <a:t> for the value of its type. The record has “stripes” in its characteristic field.</a:t>
            </a:r>
          </a:p>
          <a:p>
            <a:endParaRPr lang="en-US" i="0" baseline="0" dirty="0"/>
          </a:p>
          <a:p>
            <a:r>
              <a:rPr lang="en-US" i="0" baseline="0" dirty="0"/>
              <a:t>In the context of rule-based systems, we use the word </a:t>
            </a:r>
            <a:r>
              <a:rPr lang="en-US" i="1" baseline="0" dirty="0"/>
              <a:t>fact</a:t>
            </a:r>
            <a:r>
              <a:rPr lang="en-US" i="0" baseline="0" dirty="0"/>
              <a:t> for data that’s provided in context—in other words “Antonio has stripes,” not just “stripes” or “24.”</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9</a:t>
            </a:fld>
            <a:endParaRPr lang="en-US"/>
          </a:p>
        </p:txBody>
      </p:sp>
    </p:spTree>
    <p:extLst>
      <p:ext uri="{BB962C8B-B14F-4D97-AF65-F5344CB8AC3E}">
        <p14:creationId xmlns:p14="http://schemas.microsoft.com/office/powerpoint/2010/main" val="421726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5979D2A-2D59-4566-AF8F-E9F9B769A1AE}" type="datetime1">
              <a:rPr lang="en-US" smtClean="0"/>
              <a:pPr/>
              <a:t>9/29/2021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FEB582-C705-413D-85A9-C298FC12F774}" type="datetime1">
              <a:rPr lang="en-US" smtClean="0"/>
              <a:pPr/>
              <a:t>9/29/2021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80B46D-B9DD-41B9-B492-4B33C237F33B}" type="datetime1">
              <a:rPr lang="en-US" smtClean="0"/>
              <a:pPr/>
              <a:t>9/29/2021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D4F309-A1FF-4C59-83B8-723703A53052}" type="datetime1">
              <a:rPr lang="en-US" smtClean="0"/>
              <a:pPr/>
              <a:t>9/29/2021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56EF262-ED9D-48FD-9187-942CCFF14519}" type="datetime1">
              <a:rPr lang="en-US" smtClean="0"/>
              <a:pPr/>
              <a:t>9/29/2021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9518B4B-B374-4E2C-B3D5-E034F63BD579}" type="datetime1">
              <a:rPr lang="en-US" smtClean="0"/>
              <a:pPr/>
              <a:t>9/29/2021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94FD771-7142-4E5A-941B-3438891F5F26}" type="datetime1">
              <a:rPr lang="en-US" smtClean="0"/>
              <a:pPr/>
              <a:t>9/29/2021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CA66AFE-71F7-4639-A630-FBD47AA7931C}" type="datetime1">
              <a:rPr lang="en-US" smtClean="0"/>
              <a:pPr/>
              <a:t>9/29/2021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EEED48D-D1EE-4D50-8CB0-2FC5A486631F}" type="datetime1">
              <a:rPr lang="en-US" smtClean="0"/>
              <a:pPr/>
              <a:t>9/29/2021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0D6992-78D6-4C35-BEA4-DF6706B21221}" type="datetime1">
              <a:rPr lang="en-US" smtClean="0"/>
              <a:pPr/>
              <a:t>9/29/2021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4926138-4A91-4386-8359-32EE0CB4FE69}" type="datetime1">
              <a:rPr lang="en-US" smtClean="0"/>
              <a:pPr/>
              <a:t>9/29/2021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lIns="91440" tIns="45720" rIns="91440" bIns="45720" rtlCol="0" anchor="ctr"/>
          <a:lstStyle>
            <a:lvl1pPr algn="r">
              <a:defRPr sz="1200">
                <a:solidFill>
                  <a:schemeClr val="tx1">
                    <a:tint val="75000"/>
                  </a:schemeClr>
                </a:solidFill>
                <a:latin typeface="Arial Narrow" pitchFamily="34" charset="0"/>
              </a:defRPr>
            </a:lvl1pPr>
          </a:lstStyle>
          <a:p>
            <a:fld id="{CEF8ADD8-F654-435D-BF88-36F59A1782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u="sng" kern="1200">
          <a:solidFill>
            <a:schemeClr val="accent1">
              <a:lumMod val="75000"/>
            </a:schemeClr>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expertise2go.com/e2g3g/win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J6akrlxanu4"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HDFV63sS7yY"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Rule-based Systems</a:t>
            </a:r>
          </a:p>
        </p:txBody>
      </p:sp>
      <p:sp>
        <p:nvSpPr>
          <p:cNvPr id="5" name="Slide Number Placeholder 4"/>
          <p:cNvSpPr>
            <a:spLocks noGrp="1"/>
          </p:cNvSpPr>
          <p:nvPr>
            <p:ph type="sldNum" sz="quarter" idx="12"/>
          </p:nvPr>
        </p:nvSpPr>
        <p:spPr/>
        <p:txBody>
          <a:bodyPr/>
          <a:lstStyle/>
          <a:p>
            <a:fld id="{CEF8ADD8-F654-435D-BF88-36F59A17820E}" type="slidenum">
              <a:rPr lang="en-US" smtClean="0"/>
              <a:pPr/>
              <a:t>1</a:t>
            </a:fld>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749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p:spPr>
        <p:txBody>
          <a:bodyPr>
            <a:normAutofit fontScale="90000"/>
          </a:bodyPr>
          <a:lstStyle/>
          <a:p>
            <a:r>
              <a:rPr lang="en-US"/>
              <a:t>Facts (Data)</a:t>
            </a:r>
          </a:p>
        </p:txBody>
      </p:sp>
      <p:sp>
        <p:nvSpPr>
          <p:cNvPr id="74755" name="Rectangle 3"/>
          <p:cNvSpPr>
            <a:spLocks noChangeArrowheads="1"/>
          </p:cNvSpPr>
          <p:nvPr/>
        </p:nvSpPr>
        <p:spPr bwMode="auto">
          <a:xfrm>
            <a:off x="990600" y="1621892"/>
            <a:ext cx="7315200" cy="224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pPr algn="ctr"/>
            <a:r>
              <a:rPr lang="en-US" sz="3600" dirty="0">
                <a:latin typeface="Arial Narrow" pitchFamily="34" charset="0"/>
              </a:rPr>
              <a:t>“Animal has stripes”</a:t>
            </a:r>
          </a:p>
          <a:p>
            <a:pPr algn="ctr"/>
            <a:endParaRPr lang="en-US" sz="3600" dirty="0">
              <a:latin typeface="Arial Narrow" pitchFamily="34" charset="0"/>
            </a:endParaRPr>
          </a:p>
          <a:p>
            <a:pPr algn="ctr"/>
            <a:r>
              <a:rPr lang="en-US" sz="3200" dirty="0">
                <a:latin typeface="Arial Narrow" pitchFamily="34" charset="0"/>
              </a:rPr>
              <a:t>Typically converts, in </a:t>
            </a:r>
            <a:r>
              <a:rPr lang="en-US" sz="3200" i="1" dirty="0">
                <a:latin typeface="Arial Narrow" pitchFamily="34" charset="0"/>
              </a:rPr>
              <a:t>Animal</a:t>
            </a:r>
            <a:r>
              <a:rPr lang="en-US" sz="3200" dirty="0">
                <a:latin typeface="Arial Narrow" pitchFamily="34" charset="0"/>
              </a:rPr>
              <a:t> object, to</a:t>
            </a:r>
          </a:p>
          <a:p>
            <a:pPr algn="ctr"/>
            <a:r>
              <a:rPr lang="en-US" sz="3600" dirty="0">
                <a:solidFill>
                  <a:srgbClr val="00279F"/>
                </a:solidFill>
                <a:latin typeface="Arial Narrow" pitchFamily="34" charset="0"/>
              </a:rPr>
              <a:t>pattern</a:t>
            </a:r>
            <a:r>
              <a:rPr lang="en-US" sz="3600" dirty="0">
                <a:latin typeface="Arial Narrow" pitchFamily="34" charset="0"/>
              </a:rPr>
              <a:t> = “</a:t>
            </a:r>
            <a:r>
              <a:rPr lang="en-US" sz="3600" dirty="0">
                <a:solidFill>
                  <a:srgbClr val="003E00"/>
                </a:solidFill>
                <a:latin typeface="Arial Narrow" pitchFamily="34" charset="0"/>
              </a:rPr>
              <a:t>striped”</a:t>
            </a:r>
          </a:p>
        </p:txBody>
      </p:sp>
      <p:sp>
        <p:nvSpPr>
          <p:cNvPr id="74756" name="Rectangle 4"/>
          <p:cNvSpPr>
            <a:spLocks noChangeArrowheads="1"/>
          </p:cNvSpPr>
          <p:nvPr/>
        </p:nvSpPr>
        <p:spPr bwMode="auto">
          <a:xfrm>
            <a:off x="688975" y="5580063"/>
            <a:ext cx="1978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i="1" dirty="0">
                <a:solidFill>
                  <a:srgbClr val="00279F"/>
                </a:solidFill>
                <a:latin typeface="Arial Narrow" pitchFamily="34" charset="0"/>
              </a:rPr>
              <a:t>Attribute</a:t>
            </a:r>
          </a:p>
        </p:txBody>
      </p:sp>
      <p:sp>
        <p:nvSpPr>
          <p:cNvPr id="74757" name="Rectangle 5"/>
          <p:cNvSpPr>
            <a:spLocks noChangeArrowheads="1"/>
          </p:cNvSpPr>
          <p:nvPr/>
        </p:nvSpPr>
        <p:spPr bwMode="auto">
          <a:xfrm>
            <a:off x="6327775" y="5580063"/>
            <a:ext cx="1978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i="1">
                <a:solidFill>
                  <a:srgbClr val="003E00"/>
                </a:solidFill>
                <a:latin typeface="Arial Narrow" pitchFamily="34" charset="0"/>
              </a:rPr>
              <a:t>Value</a:t>
            </a:r>
          </a:p>
        </p:txBody>
      </p:sp>
      <p:sp>
        <p:nvSpPr>
          <p:cNvPr id="74758" name="Line 6"/>
          <p:cNvSpPr>
            <a:spLocks noChangeShapeType="1"/>
          </p:cNvSpPr>
          <p:nvPr/>
        </p:nvSpPr>
        <p:spPr bwMode="auto">
          <a:xfrm flipH="1">
            <a:off x="1563688" y="4244975"/>
            <a:ext cx="1828800" cy="1143000"/>
          </a:xfrm>
          <a:prstGeom prst="line">
            <a:avLst/>
          </a:prstGeom>
          <a:noFill/>
          <a:ln w="76200">
            <a:solidFill>
              <a:srgbClr val="00279F"/>
            </a:solidFill>
            <a:prstDash val="lg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74759" name="Line 7"/>
          <p:cNvSpPr>
            <a:spLocks noChangeShapeType="1"/>
          </p:cNvSpPr>
          <p:nvPr/>
        </p:nvSpPr>
        <p:spPr bwMode="auto">
          <a:xfrm>
            <a:off x="5602288" y="4244975"/>
            <a:ext cx="1143000" cy="1295400"/>
          </a:xfrm>
          <a:prstGeom prst="line">
            <a:avLst/>
          </a:prstGeom>
          <a:noFill/>
          <a:ln w="76200">
            <a:solidFill>
              <a:srgbClr val="003E00"/>
            </a:solidFill>
            <a:prstDash val="lg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Tree>
    <p:extLst>
      <p:ext uri="{BB962C8B-B14F-4D97-AF65-F5344CB8AC3E}">
        <p14:creationId xmlns:p14="http://schemas.microsoft.com/office/powerpoint/2010/main" val="40165936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563562"/>
          </a:xfrm>
          <a:noFill/>
          <a:ln/>
        </p:spPr>
        <p:txBody>
          <a:bodyPr>
            <a:normAutofit fontScale="90000"/>
          </a:bodyPr>
          <a:lstStyle/>
          <a:p>
            <a:r>
              <a:rPr lang="en-US"/>
              <a:t>What is </a:t>
            </a:r>
            <a:r>
              <a:rPr lang="en-US" i="1"/>
              <a:t>Knowledge</a:t>
            </a:r>
            <a:r>
              <a:rPr lang="en-US"/>
              <a:t>?</a:t>
            </a:r>
          </a:p>
        </p:txBody>
      </p:sp>
      <p:sp>
        <p:nvSpPr>
          <p:cNvPr id="7171" name="Rectangle 3"/>
          <p:cNvSpPr>
            <a:spLocks noGrp="1" noChangeArrowheads="1"/>
          </p:cNvSpPr>
          <p:nvPr>
            <p:ph type="body" idx="1"/>
          </p:nvPr>
        </p:nvSpPr>
        <p:spPr>
          <a:xfrm>
            <a:off x="381000" y="1295400"/>
            <a:ext cx="6096000" cy="5334000"/>
          </a:xfrm>
          <a:noFill/>
          <a:ln/>
        </p:spPr>
        <p:txBody>
          <a:bodyPr>
            <a:normAutofit/>
          </a:bodyPr>
          <a:lstStyle/>
          <a:p>
            <a:pPr>
              <a:lnSpc>
                <a:spcPct val="130000"/>
              </a:lnSpc>
            </a:pPr>
            <a:r>
              <a:rPr lang="en-US" sz="2800" u="sng" dirty="0"/>
              <a:t>Factual </a:t>
            </a:r>
            <a:r>
              <a:rPr lang="en-US" sz="2800" dirty="0"/>
              <a:t>knowledge</a:t>
            </a:r>
          </a:p>
          <a:p>
            <a:pPr lvl="1">
              <a:lnSpc>
                <a:spcPct val="130000"/>
              </a:lnSpc>
              <a:buFontTx/>
              <a:buNone/>
            </a:pPr>
            <a:r>
              <a:rPr lang="en-US" sz="2400" dirty="0"/>
              <a:t>e.g. “there were two snowstorms in MA between August 1994 and December 1994”</a:t>
            </a:r>
          </a:p>
          <a:p>
            <a:pPr>
              <a:lnSpc>
                <a:spcPct val="130000"/>
              </a:lnSpc>
            </a:pPr>
            <a:r>
              <a:rPr lang="en-US" sz="2800" dirty="0"/>
              <a:t>Non-data </a:t>
            </a:r>
            <a:r>
              <a:rPr lang="en-US" sz="2800" u="sng" dirty="0"/>
              <a:t>Declarative </a:t>
            </a:r>
            <a:r>
              <a:rPr lang="en-US" sz="2800" dirty="0"/>
              <a:t>knowledge</a:t>
            </a:r>
          </a:p>
          <a:p>
            <a:pPr lvl="1">
              <a:lnSpc>
                <a:spcPct val="130000"/>
              </a:lnSpc>
              <a:buFontTx/>
              <a:buNone/>
            </a:pPr>
            <a:r>
              <a:rPr lang="en-US" sz="2400" dirty="0"/>
              <a:t>e.g. “Liberal kings are rare”</a:t>
            </a:r>
          </a:p>
          <a:p>
            <a:pPr>
              <a:lnSpc>
                <a:spcPct val="130000"/>
              </a:lnSpc>
            </a:pPr>
            <a:r>
              <a:rPr lang="en-US" sz="2800" dirty="0"/>
              <a:t>(Non-data) </a:t>
            </a:r>
            <a:r>
              <a:rPr lang="en-US" sz="2800" u="sng" dirty="0"/>
              <a:t>Procedural</a:t>
            </a:r>
            <a:r>
              <a:rPr lang="en-US" sz="2800" dirty="0"/>
              <a:t> knowledge</a:t>
            </a:r>
          </a:p>
          <a:p>
            <a:pPr lvl="1">
              <a:lnSpc>
                <a:spcPct val="130000"/>
              </a:lnSpc>
              <a:buFontTx/>
              <a:buNone/>
            </a:pPr>
            <a:r>
              <a:rPr lang="en-US" sz="2400" dirty="0"/>
              <a:t>e.g. “To replace a bike chain, first ...”</a:t>
            </a:r>
          </a:p>
          <a:p>
            <a:pPr>
              <a:lnSpc>
                <a:spcPct val="130000"/>
              </a:lnSpc>
            </a:pPr>
            <a:r>
              <a:rPr lang="en-US" sz="2800" u="sng" dirty="0"/>
              <a:t>Meta-knowledge</a:t>
            </a:r>
          </a:p>
          <a:p>
            <a:pPr lvl="1">
              <a:lnSpc>
                <a:spcPct val="130000"/>
              </a:lnSpc>
            </a:pPr>
            <a:r>
              <a:rPr lang="en-US" sz="2000" dirty="0"/>
              <a:t>knowledge about knowledge</a:t>
            </a:r>
          </a:p>
        </p:txBody>
      </p:sp>
      <p:sp>
        <p:nvSpPr>
          <p:cNvPr id="2" name="Oval 1"/>
          <p:cNvSpPr/>
          <p:nvPr/>
        </p:nvSpPr>
        <p:spPr bwMode="auto">
          <a:xfrm>
            <a:off x="6929877" y="2262151"/>
            <a:ext cx="1944974" cy="605909"/>
          </a:xfrm>
          <a:prstGeom prst="ellipse">
            <a:avLst/>
          </a:prstGeom>
          <a:noFill/>
          <a:ln w="9525">
            <a:solidFill>
              <a:schemeClr val="accent1"/>
            </a:solidFill>
            <a:miter lim="800000"/>
            <a:headEnd/>
            <a:tailEnd/>
          </a:ln>
          <a:effectLst/>
        </p:spPr>
        <p:txBody>
          <a:bodyPr vert="horz" wrap="none" lIns="0" tIns="0" rIns="0" bIns="0" numCol="1" rtlCol="0" anchor="ctr" anchorCtr="0" compatLnSpc="1">
            <a:prstTxWarp prst="textNoShape">
              <a:avLst/>
            </a:prstTxWarp>
            <a:sp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factual</a:t>
            </a:r>
          </a:p>
        </p:txBody>
      </p:sp>
      <p:sp>
        <p:nvSpPr>
          <p:cNvPr id="6" name="Oval 5"/>
          <p:cNvSpPr/>
          <p:nvPr/>
        </p:nvSpPr>
        <p:spPr bwMode="auto">
          <a:xfrm>
            <a:off x="6669998" y="685800"/>
            <a:ext cx="2472128" cy="5943600"/>
          </a:xfrm>
          <a:prstGeom prst="ellipse">
            <a:avLst/>
          </a:prstGeom>
          <a:noFill/>
          <a:ln w="9525">
            <a:solidFill>
              <a:schemeClr val="accent1"/>
            </a:solidFill>
            <a:miter lim="800000"/>
            <a:headEnd/>
            <a:tailEnd/>
          </a:ln>
          <a:effectLst/>
        </p:spPr>
        <p:txBody>
          <a:bodyPr vert="horz" wrap="none" lIns="0" tIns="0" rIns="0" bIns="0" numCol="1" rtlCol="0" anchor="ctr" anchorCtr="0" compatLnSpc="1">
            <a:prstTxWarp prst="textNoShape">
              <a:avLst/>
            </a:prstTxWarp>
            <a:no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declarative</a:t>
            </a:r>
          </a:p>
        </p:txBody>
      </p:sp>
      <p:sp>
        <p:nvSpPr>
          <p:cNvPr id="7" name="Oval 6"/>
          <p:cNvSpPr/>
          <p:nvPr/>
        </p:nvSpPr>
        <p:spPr bwMode="auto">
          <a:xfrm>
            <a:off x="7117928" y="5340955"/>
            <a:ext cx="1568872" cy="605909"/>
          </a:xfrm>
          <a:prstGeom prst="ellipse">
            <a:avLst/>
          </a:prstGeom>
          <a:noFill/>
          <a:ln w="9525">
            <a:solidFill>
              <a:schemeClr val="accent1"/>
            </a:solidFill>
            <a:miter lim="800000"/>
            <a:headEnd/>
            <a:tailEnd/>
          </a:ln>
          <a:effectLst/>
        </p:spPr>
        <p:txBody>
          <a:bodyPr vert="horz" wrap="none" lIns="0" tIns="0" rIns="0" bIns="0" numCol="1" rtlCol="0" anchor="ctr" anchorCtr="0" compatLnSpc="1">
            <a:prstTxWarp prst="textNoShape">
              <a:avLst/>
            </a:prstTxWarp>
            <a:sp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meta</a:t>
            </a:r>
          </a:p>
        </p:txBody>
      </p:sp>
      <p:sp>
        <p:nvSpPr>
          <p:cNvPr id="8" name="Oval 7"/>
          <p:cNvSpPr/>
          <p:nvPr/>
        </p:nvSpPr>
        <p:spPr bwMode="auto">
          <a:xfrm>
            <a:off x="3873484" y="5334000"/>
            <a:ext cx="2603516" cy="605909"/>
          </a:xfrm>
          <a:prstGeom prst="ellipse">
            <a:avLst/>
          </a:prstGeom>
          <a:noFill/>
          <a:ln w="9525">
            <a:solidFill>
              <a:schemeClr val="accent1"/>
            </a:solidFill>
            <a:miter lim="800000"/>
            <a:headEnd/>
            <a:tailEnd/>
          </a:ln>
          <a:effectLst/>
        </p:spPr>
        <p:txBody>
          <a:bodyPr vert="horz" wrap="none" lIns="0" tIns="0" rIns="0" bIns="0" numCol="1" rtlCol="0" anchor="ctr" anchorCtr="0" compatLnSpc="1">
            <a:prstTxWarp prst="textNoShape">
              <a:avLst/>
            </a:prstTxWarp>
            <a:sp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procedural</a:t>
            </a:r>
          </a:p>
        </p:txBody>
      </p:sp>
    </p:spTree>
    <p:extLst>
      <p:ext uri="{BB962C8B-B14F-4D97-AF65-F5344CB8AC3E}">
        <p14:creationId xmlns:p14="http://schemas.microsoft.com/office/powerpoint/2010/main" val="2112328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563562"/>
          </a:xfrm>
          <a:noFill/>
          <a:ln/>
        </p:spPr>
        <p:txBody>
          <a:bodyPr>
            <a:normAutofit fontScale="90000"/>
          </a:bodyPr>
          <a:lstStyle/>
          <a:p>
            <a:r>
              <a:rPr lang="en-US" dirty="0"/>
              <a:t>Definition of Non-fact Knowledge</a:t>
            </a:r>
          </a:p>
        </p:txBody>
      </p:sp>
      <p:sp>
        <p:nvSpPr>
          <p:cNvPr id="8195" name="Rectangle 3"/>
          <p:cNvSpPr>
            <a:spLocks noChangeArrowheads="1"/>
          </p:cNvSpPr>
          <p:nvPr/>
        </p:nvSpPr>
        <p:spPr bwMode="auto">
          <a:xfrm>
            <a:off x="1332706" y="1149350"/>
            <a:ext cx="6478588" cy="1365250"/>
          </a:xfrm>
          <a:prstGeom prst="rect">
            <a:avLst/>
          </a:prstGeom>
          <a:solidFill>
            <a:srgbClr val="E6F4A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i="1" dirty="0">
                <a:latin typeface="Arial Narrow" pitchFamily="34" charset="0"/>
              </a:rPr>
              <a:t>A </a:t>
            </a:r>
            <a:r>
              <a:rPr lang="en-US" sz="3200" i="1" u="sng" dirty="0">
                <a:latin typeface="Arial Narrow" pitchFamily="34" charset="0"/>
              </a:rPr>
              <a:t>function</a:t>
            </a:r>
            <a:r>
              <a:rPr lang="en-US" sz="3200" i="1" dirty="0">
                <a:latin typeface="Arial Narrow" pitchFamily="34" charset="0"/>
              </a:rPr>
              <a:t> which, given  input data, </a:t>
            </a:r>
          </a:p>
          <a:p>
            <a:pPr algn="ctr">
              <a:spcBef>
                <a:spcPct val="0"/>
              </a:spcBef>
            </a:pPr>
            <a:r>
              <a:rPr lang="en-US" sz="3200" i="1" dirty="0">
                <a:latin typeface="Arial Narrow" pitchFamily="34" charset="0"/>
              </a:rPr>
              <a:t>produces output data.</a:t>
            </a:r>
          </a:p>
        </p:txBody>
      </p:sp>
      <p:sp>
        <p:nvSpPr>
          <p:cNvPr id="8196" name="Rectangle 4"/>
          <p:cNvSpPr>
            <a:spLocks noChangeArrowheads="1"/>
          </p:cNvSpPr>
          <p:nvPr/>
        </p:nvSpPr>
        <p:spPr bwMode="auto">
          <a:xfrm>
            <a:off x="2978150" y="4813300"/>
            <a:ext cx="3187700" cy="1435100"/>
          </a:xfrm>
          <a:prstGeom prst="rect">
            <a:avLst/>
          </a:prstGeom>
          <a:solidFill>
            <a:srgbClr val="E6F4A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i="1">
                <a:latin typeface="Arial Narrow" pitchFamily="34" charset="0"/>
              </a:rPr>
              <a:t>Sore muscles</a:t>
            </a:r>
          </a:p>
          <a:p>
            <a:pPr algn="ctr">
              <a:spcBef>
                <a:spcPct val="0"/>
              </a:spcBef>
            </a:pPr>
            <a:r>
              <a:rPr lang="en-US" sz="3200" i="1">
                <a:latin typeface="Arial Narrow" pitchFamily="34" charset="0"/>
              </a:rPr>
              <a:t>should be rested</a:t>
            </a:r>
          </a:p>
        </p:txBody>
      </p:sp>
      <p:sp>
        <p:nvSpPr>
          <p:cNvPr id="8197" name="Rectangle 5"/>
          <p:cNvSpPr>
            <a:spLocks noChangeArrowheads="1"/>
          </p:cNvSpPr>
          <p:nvPr/>
        </p:nvSpPr>
        <p:spPr bwMode="auto">
          <a:xfrm>
            <a:off x="685800" y="2819400"/>
            <a:ext cx="1978025" cy="156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3200" dirty="0">
                <a:latin typeface="Arial Narrow" pitchFamily="34" charset="0"/>
              </a:rPr>
              <a:t>Chuck has  a sore shoulder</a:t>
            </a:r>
          </a:p>
        </p:txBody>
      </p:sp>
      <p:sp>
        <p:nvSpPr>
          <p:cNvPr id="8198" name="Line 6"/>
          <p:cNvSpPr>
            <a:spLocks noChangeShapeType="1"/>
          </p:cNvSpPr>
          <p:nvPr/>
        </p:nvSpPr>
        <p:spPr bwMode="auto">
          <a:xfrm>
            <a:off x="1990725" y="4386496"/>
            <a:ext cx="990600" cy="1265004"/>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latin typeface="Arial Narrow" pitchFamily="34" charset="0"/>
            </a:endParaRPr>
          </a:p>
        </p:txBody>
      </p:sp>
      <p:sp>
        <p:nvSpPr>
          <p:cNvPr id="8199" name="Line 7"/>
          <p:cNvSpPr>
            <a:spLocks noChangeShapeType="1"/>
          </p:cNvSpPr>
          <p:nvPr/>
        </p:nvSpPr>
        <p:spPr bwMode="auto">
          <a:xfrm flipV="1">
            <a:off x="6165849" y="4386496"/>
            <a:ext cx="987425" cy="947504"/>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latin typeface="Arial Narrow" pitchFamily="34" charset="0"/>
            </a:endParaRPr>
          </a:p>
        </p:txBody>
      </p:sp>
      <p:sp>
        <p:nvSpPr>
          <p:cNvPr id="8200" name="Rectangle 8"/>
          <p:cNvSpPr>
            <a:spLocks noChangeArrowheads="1"/>
          </p:cNvSpPr>
          <p:nvPr/>
        </p:nvSpPr>
        <p:spPr bwMode="auto">
          <a:xfrm>
            <a:off x="6708775" y="2819400"/>
            <a:ext cx="1978025" cy="156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3200">
                <a:latin typeface="Arial Narrow" pitchFamily="34" charset="0"/>
              </a:rPr>
              <a:t>Chuck rest his </a:t>
            </a:r>
            <a:r>
              <a:rPr lang="en-US" sz="3200" dirty="0">
                <a:latin typeface="Arial Narrow" pitchFamily="34" charset="0"/>
              </a:rPr>
              <a:t>shoulder</a:t>
            </a:r>
          </a:p>
        </p:txBody>
      </p:sp>
    </p:spTree>
    <p:extLst>
      <p:ext uri="{BB962C8B-B14F-4D97-AF65-F5344CB8AC3E}">
        <p14:creationId xmlns:p14="http://schemas.microsoft.com/office/powerpoint/2010/main" val="35260863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563562"/>
          </a:xfrm>
          <a:noFill/>
          <a:ln/>
        </p:spPr>
        <p:txBody>
          <a:bodyPr>
            <a:normAutofit fontScale="90000"/>
          </a:bodyPr>
          <a:lstStyle/>
          <a:p>
            <a:r>
              <a:rPr lang="en-US"/>
              <a:t>Shallow vs. Deep Knowledge</a:t>
            </a:r>
          </a:p>
        </p:txBody>
      </p:sp>
      <p:sp>
        <p:nvSpPr>
          <p:cNvPr id="9219" name="Rectangle 3"/>
          <p:cNvSpPr>
            <a:spLocks noGrp="1" noChangeArrowheads="1"/>
          </p:cNvSpPr>
          <p:nvPr>
            <p:ph type="body" idx="1"/>
          </p:nvPr>
        </p:nvSpPr>
        <p:spPr>
          <a:xfrm>
            <a:off x="1333500" y="2819400"/>
            <a:ext cx="6477000" cy="3505200"/>
          </a:xfrm>
          <a:noFill/>
          <a:ln/>
        </p:spPr>
        <p:txBody>
          <a:bodyPr/>
          <a:lstStyle/>
          <a:p>
            <a:pPr>
              <a:lnSpc>
                <a:spcPct val="130000"/>
              </a:lnSpc>
            </a:pPr>
            <a:r>
              <a:rPr lang="en-US" dirty="0"/>
              <a:t>e.g. “dropped objects fall to the ground”</a:t>
            </a:r>
          </a:p>
          <a:p>
            <a:pPr>
              <a:lnSpc>
                <a:spcPct val="130000"/>
              </a:lnSpc>
            </a:pPr>
            <a:r>
              <a:rPr lang="en-US" dirty="0"/>
              <a:t>deeper: “any two bodies in space attract each other”</a:t>
            </a:r>
          </a:p>
          <a:p>
            <a:pPr>
              <a:lnSpc>
                <a:spcPct val="130000"/>
              </a:lnSpc>
            </a:pPr>
            <a:r>
              <a:rPr lang="en-US" dirty="0"/>
              <a:t>deeper: “any pair of entities exist in a space-time curve”</a:t>
            </a:r>
          </a:p>
        </p:txBody>
      </p:sp>
      <p:sp>
        <p:nvSpPr>
          <p:cNvPr id="9220" name="Rectangle 4"/>
          <p:cNvSpPr>
            <a:spLocks noChangeArrowheads="1"/>
          </p:cNvSpPr>
          <p:nvPr/>
        </p:nvSpPr>
        <p:spPr bwMode="auto">
          <a:xfrm>
            <a:off x="1374775" y="1606550"/>
            <a:ext cx="6394450" cy="825500"/>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lnSpc>
                <a:spcPct val="130000"/>
              </a:lnSpc>
              <a:spcBef>
                <a:spcPct val="20000"/>
              </a:spcBef>
            </a:pPr>
            <a:r>
              <a:rPr lang="en-US" sz="3600" i="1">
                <a:latin typeface="Arial Narrow" pitchFamily="34" charset="0"/>
              </a:rPr>
              <a:t>Deeper = increased understanding</a:t>
            </a:r>
          </a:p>
        </p:txBody>
      </p:sp>
    </p:spTree>
    <p:extLst>
      <p:ext uri="{BB962C8B-B14F-4D97-AF65-F5344CB8AC3E}">
        <p14:creationId xmlns:p14="http://schemas.microsoft.com/office/powerpoint/2010/main" val="5327359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Rule-based Systems</a:t>
            </a: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14</a:t>
            </a:fld>
            <a:endParaRPr lang="en-US" dirty="0"/>
          </a:p>
        </p:txBody>
      </p:sp>
      <p:sp>
        <p:nvSpPr>
          <p:cNvPr id="7" name="Rectangle 4"/>
          <p:cNvSpPr txBox="1">
            <a:spLocks noChangeArrowheads="1"/>
          </p:cNvSpPr>
          <p:nvPr/>
        </p:nvSpPr>
        <p:spPr bwMode="auto">
          <a:xfrm>
            <a:off x="1866900" y="1110522"/>
            <a:ext cx="582930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Knowledge for rule-based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p:txBody>
      </p:sp>
      <p:sp>
        <p:nvSpPr>
          <p:cNvPr id="8" name="AutoShape 5">
            <a:extLst>
              <a:ext uri="{FF2B5EF4-FFF2-40B4-BE49-F238E27FC236}">
                <a16:creationId xmlns:a16="http://schemas.microsoft.com/office/drawing/2014/main" id="{9F959281-7B5D-4A74-B835-AFA48120813E}"/>
              </a:ext>
            </a:extLst>
          </p:cNvPr>
          <p:cNvSpPr>
            <a:spLocks noChangeArrowheads="1"/>
          </p:cNvSpPr>
          <p:nvPr/>
        </p:nvSpPr>
        <p:spPr bwMode="auto">
          <a:xfrm>
            <a:off x="685800" y="24384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10" name="Rectangle 4">
            <a:extLst>
              <a:ext uri="{FF2B5EF4-FFF2-40B4-BE49-F238E27FC236}">
                <a16:creationId xmlns:a16="http://schemas.microsoft.com/office/drawing/2014/main" id="{BE1AC56E-F34C-4E38-9395-8701F24064A5}"/>
              </a:ext>
            </a:extLst>
          </p:cNvPr>
          <p:cNvSpPr txBox="1">
            <a:spLocks noChangeArrowheads="1"/>
          </p:cNvSpPr>
          <p:nvPr/>
        </p:nvSpPr>
        <p:spPr bwMode="auto">
          <a:xfrm>
            <a:off x="1543050" y="1133765"/>
            <a:ext cx="668655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for Rule-based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p:txBody>
      </p:sp>
    </p:spTree>
    <p:extLst>
      <p:ext uri="{BB962C8B-B14F-4D97-AF65-F5344CB8AC3E}">
        <p14:creationId xmlns:p14="http://schemas.microsoft.com/office/powerpoint/2010/main" val="363175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normAutofit fontScale="90000"/>
          </a:bodyPr>
          <a:lstStyle/>
          <a:p>
            <a:r>
              <a:rPr lang="en-US"/>
              <a:t>The Players</a:t>
            </a:r>
          </a:p>
        </p:txBody>
      </p:sp>
      <p:pic>
        <p:nvPicPr>
          <p:cNvPr id="1638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6056" y="1188266"/>
            <a:ext cx="874712"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61631" y="3779066"/>
            <a:ext cx="1585913"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Line 5"/>
          <p:cNvSpPr>
            <a:spLocks noChangeShapeType="1"/>
          </p:cNvSpPr>
          <p:nvPr/>
        </p:nvSpPr>
        <p:spPr bwMode="auto">
          <a:xfrm>
            <a:off x="2900362" y="2490016"/>
            <a:ext cx="1206500" cy="1816100"/>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Arial Narrow" pitchFamily="34" charset="0"/>
            </a:endParaRPr>
          </a:p>
        </p:txBody>
      </p:sp>
      <p:sp>
        <p:nvSpPr>
          <p:cNvPr id="16390" name="Line 6"/>
          <p:cNvSpPr>
            <a:spLocks noChangeShapeType="1"/>
          </p:cNvSpPr>
          <p:nvPr/>
        </p:nvSpPr>
        <p:spPr bwMode="auto">
          <a:xfrm>
            <a:off x="2976562" y="1880416"/>
            <a:ext cx="3568700" cy="3683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Arial Narrow" pitchFamily="34" charset="0"/>
            </a:endParaRPr>
          </a:p>
        </p:txBody>
      </p:sp>
      <p:sp>
        <p:nvSpPr>
          <p:cNvPr id="16391" name="Rectangle 7"/>
          <p:cNvSpPr>
            <a:spLocks noChangeArrowheads="1"/>
          </p:cNvSpPr>
          <p:nvPr/>
        </p:nvSpPr>
        <p:spPr bwMode="auto">
          <a:xfrm>
            <a:off x="6634162" y="1575616"/>
            <a:ext cx="1816100" cy="15938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2800">
                <a:latin typeface="Arial Narrow" pitchFamily="34" charset="0"/>
              </a:rPr>
              <a:t>Knowledge </a:t>
            </a:r>
          </a:p>
          <a:p>
            <a:pPr algn="ctr">
              <a:spcBef>
                <a:spcPct val="0"/>
              </a:spcBef>
            </a:pPr>
            <a:r>
              <a:rPr lang="en-US" sz="2800">
                <a:latin typeface="Arial Narrow" pitchFamily="34" charset="0"/>
              </a:rPr>
              <a:t>Base</a:t>
            </a:r>
          </a:p>
        </p:txBody>
      </p:sp>
      <p:sp>
        <p:nvSpPr>
          <p:cNvPr id="16392" name="Rectangle 8"/>
          <p:cNvSpPr>
            <a:spLocks noChangeArrowheads="1"/>
          </p:cNvSpPr>
          <p:nvPr/>
        </p:nvSpPr>
        <p:spPr bwMode="auto">
          <a:xfrm>
            <a:off x="609600" y="3381082"/>
            <a:ext cx="2587625"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spAutoFit/>
          </a:bodyPr>
          <a:lstStyle/>
          <a:p>
            <a:pPr algn="ctr">
              <a:spcBef>
                <a:spcPct val="0"/>
              </a:spcBef>
            </a:pPr>
            <a:r>
              <a:rPr lang="en-US" sz="2800" dirty="0">
                <a:latin typeface="Arial Narrow" pitchFamily="34" charset="0"/>
              </a:rPr>
              <a:t>Knowledge </a:t>
            </a:r>
          </a:p>
          <a:p>
            <a:pPr algn="ctr">
              <a:spcBef>
                <a:spcPct val="0"/>
              </a:spcBef>
            </a:pPr>
            <a:r>
              <a:rPr lang="en-US" sz="2800" dirty="0">
                <a:latin typeface="Arial Narrow" pitchFamily="34" charset="0"/>
              </a:rPr>
              <a:t>Engineer</a:t>
            </a:r>
          </a:p>
        </p:txBody>
      </p:sp>
      <p:sp>
        <p:nvSpPr>
          <p:cNvPr id="16393" name="Rectangle 9"/>
          <p:cNvSpPr>
            <a:spLocks noChangeArrowheads="1"/>
          </p:cNvSpPr>
          <p:nvPr/>
        </p:nvSpPr>
        <p:spPr bwMode="auto">
          <a:xfrm>
            <a:off x="3660775" y="5651545"/>
            <a:ext cx="25876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spAutoFit/>
          </a:bodyPr>
          <a:lstStyle/>
          <a:p>
            <a:pPr algn="ctr">
              <a:spcBef>
                <a:spcPct val="0"/>
              </a:spcBef>
            </a:pPr>
            <a:r>
              <a:rPr lang="en-US" sz="2800" dirty="0">
                <a:latin typeface="Arial Narrow" pitchFamily="34" charset="0"/>
              </a:rPr>
              <a:t>Rule-based</a:t>
            </a:r>
          </a:p>
        </p:txBody>
      </p:sp>
    </p:spTree>
    <p:extLst>
      <p:ext uri="{BB962C8B-B14F-4D97-AF65-F5344CB8AC3E}">
        <p14:creationId xmlns:p14="http://schemas.microsoft.com/office/powerpoint/2010/main" val="109759526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563562"/>
          </a:xfrm>
          <a:noFill/>
          <a:ln/>
        </p:spPr>
        <p:txBody>
          <a:bodyPr>
            <a:normAutofit fontScale="90000"/>
          </a:bodyPr>
          <a:lstStyle/>
          <a:p>
            <a:r>
              <a:rPr lang="en-US"/>
              <a:t>Problems to be Handled</a:t>
            </a:r>
          </a:p>
        </p:txBody>
      </p:sp>
      <p:sp>
        <p:nvSpPr>
          <p:cNvPr id="17411" name="Rectangle 3"/>
          <p:cNvSpPr>
            <a:spLocks noGrp="1" noChangeArrowheads="1"/>
          </p:cNvSpPr>
          <p:nvPr>
            <p:ph type="body" idx="1"/>
          </p:nvPr>
        </p:nvSpPr>
        <p:spPr>
          <a:xfrm>
            <a:off x="1485900" y="1447800"/>
            <a:ext cx="6172200" cy="4797425"/>
          </a:xfrm>
          <a:noFill/>
          <a:ln/>
        </p:spPr>
        <p:txBody>
          <a:bodyPr>
            <a:normAutofit/>
          </a:bodyPr>
          <a:lstStyle/>
          <a:p>
            <a:pPr>
              <a:lnSpc>
                <a:spcPct val="200000"/>
              </a:lnSpc>
            </a:pPr>
            <a:r>
              <a:rPr lang="en-US" dirty="0"/>
              <a:t>Separate knowledge from reasoning</a:t>
            </a:r>
          </a:p>
          <a:p>
            <a:pPr>
              <a:lnSpc>
                <a:spcPct val="200000"/>
              </a:lnSpc>
            </a:pPr>
            <a:r>
              <a:rPr lang="en-US" dirty="0"/>
              <a:t>Represent knowledge</a:t>
            </a:r>
          </a:p>
          <a:p>
            <a:pPr>
              <a:lnSpc>
                <a:spcPct val="200000"/>
              </a:lnSpc>
            </a:pPr>
            <a:r>
              <a:rPr lang="en-US" dirty="0"/>
              <a:t>Decide reasoning method</a:t>
            </a:r>
          </a:p>
          <a:p>
            <a:pPr>
              <a:lnSpc>
                <a:spcPct val="200000"/>
              </a:lnSpc>
            </a:pPr>
            <a:r>
              <a:rPr lang="en-US" dirty="0"/>
              <a:t>Integrate user interface</a:t>
            </a:r>
          </a:p>
        </p:txBody>
      </p:sp>
    </p:spTree>
    <p:extLst>
      <p:ext uri="{BB962C8B-B14F-4D97-AF65-F5344CB8AC3E}">
        <p14:creationId xmlns:p14="http://schemas.microsoft.com/office/powerpoint/2010/main" val="38493549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normAutofit fontScale="90000"/>
          </a:bodyPr>
          <a:lstStyle/>
          <a:p>
            <a:r>
              <a:rPr lang="en-US"/>
              <a:t>Separating Knowledge &amp; Inference</a:t>
            </a:r>
          </a:p>
        </p:txBody>
      </p:sp>
      <p:sp>
        <p:nvSpPr>
          <p:cNvPr id="70659" name="Rectangle 3"/>
          <p:cNvSpPr>
            <a:spLocks noChangeArrowheads="1"/>
          </p:cNvSpPr>
          <p:nvPr/>
        </p:nvSpPr>
        <p:spPr bwMode="auto">
          <a:xfrm>
            <a:off x="914400" y="5181600"/>
            <a:ext cx="2514600" cy="1219200"/>
          </a:xfrm>
          <a:prstGeom prst="rect">
            <a:avLst/>
          </a:prstGeom>
          <a:solidFill>
            <a:srgbClr val="FCFEB9"/>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a:latin typeface="Arial Narrow" pitchFamily="34" charset="0"/>
              </a:rPr>
              <a:t>Knowledge</a:t>
            </a:r>
          </a:p>
          <a:p>
            <a:pPr algn="ctr">
              <a:spcBef>
                <a:spcPct val="0"/>
              </a:spcBef>
            </a:pPr>
            <a:r>
              <a:rPr lang="en-US" sz="3200">
                <a:latin typeface="Arial Narrow" pitchFamily="34" charset="0"/>
              </a:rPr>
              <a:t>base</a:t>
            </a:r>
          </a:p>
        </p:txBody>
      </p:sp>
      <p:sp>
        <p:nvSpPr>
          <p:cNvPr id="70660" name="Rectangle 4"/>
          <p:cNvSpPr>
            <a:spLocks noChangeArrowheads="1"/>
          </p:cNvSpPr>
          <p:nvPr/>
        </p:nvSpPr>
        <p:spPr bwMode="auto">
          <a:xfrm>
            <a:off x="2286000" y="1676400"/>
            <a:ext cx="2514600" cy="1219200"/>
          </a:xfrm>
          <a:prstGeom prst="rect">
            <a:avLst/>
          </a:prstGeom>
          <a:solidFill>
            <a:srgbClr val="A2C1FE"/>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dirty="0">
                <a:latin typeface="Arial Narrow" pitchFamily="34" charset="0"/>
              </a:rPr>
              <a:t>Inference</a:t>
            </a:r>
          </a:p>
        </p:txBody>
      </p:sp>
      <p:sp>
        <p:nvSpPr>
          <p:cNvPr id="70664" name="Line 8"/>
          <p:cNvSpPr>
            <a:spLocks noChangeShapeType="1"/>
          </p:cNvSpPr>
          <p:nvPr/>
        </p:nvSpPr>
        <p:spPr bwMode="auto">
          <a:xfrm flipV="1">
            <a:off x="1447800" y="2895600"/>
            <a:ext cx="1333500" cy="2286000"/>
          </a:xfrm>
          <a:prstGeom prst="line">
            <a:avLst/>
          </a:prstGeom>
          <a:noFill/>
          <a:ln w="76200">
            <a:solidFill>
              <a:srgbClr val="003E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latin typeface="Arial Narrow" pitchFamily="34" charset="0"/>
            </a:endParaRPr>
          </a:p>
        </p:txBody>
      </p:sp>
      <p:sp>
        <p:nvSpPr>
          <p:cNvPr id="70668" name="Rectangle 12"/>
          <p:cNvSpPr>
            <a:spLocks noChangeArrowheads="1"/>
          </p:cNvSpPr>
          <p:nvPr/>
        </p:nvSpPr>
        <p:spPr bwMode="auto">
          <a:xfrm>
            <a:off x="5410200" y="1876425"/>
            <a:ext cx="24384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i="1">
                <a:latin typeface="Arial Narrow" pitchFamily="34" charset="0"/>
              </a:rPr>
              <a:t>(A =&gt; B) </a:t>
            </a:r>
            <a:r>
              <a:rPr lang="en-US" sz="2400" i="1" dirty="0">
                <a:latin typeface="Arial Narrow" pitchFamily="34" charset="0"/>
              </a:rPr>
              <a:t>&amp; A true</a:t>
            </a:r>
          </a:p>
          <a:p>
            <a:r>
              <a:rPr lang="en-US" sz="2400" i="1" dirty="0">
                <a:latin typeface="Arial Narrow" pitchFamily="34" charset="0"/>
              </a:rPr>
              <a:t>=&gt; </a:t>
            </a:r>
          </a:p>
          <a:p>
            <a:r>
              <a:rPr lang="en-US" sz="2400" i="1" dirty="0">
                <a:latin typeface="Arial Narrow" pitchFamily="34" charset="0"/>
              </a:rPr>
              <a:t>B true</a:t>
            </a:r>
          </a:p>
        </p:txBody>
      </p:sp>
      <p:sp>
        <p:nvSpPr>
          <p:cNvPr id="2" name="Oval 1"/>
          <p:cNvSpPr/>
          <p:nvPr/>
        </p:nvSpPr>
        <p:spPr bwMode="auto">
          <a:xfrm>
            <a:off x="2971800" y="5879834"/>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1" name="Oval 10"/>
          <p:cNvSpPr/>
          <p:nvPr/>
        </p:nvSpPr>
        <p:spPr bwMode="auto">
          <a:xfrm>
            <a:off x="1104900" y="5834009"/>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0" name="Oval 9"/>
          <p:cNvSpPr/>
          <p:nvPr/>
        </p:nvSpPr>
        <p:spPr bwMode="auto">
          <a:xfrm>
            <a:off x="2971800" y="5257800"/>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7428156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normAutofit fontScale="90000"/>
          </a:bodyPr>
          <a:lstStyle/>
          <a:p>
            <a:r>
              <a:rPr lang="en-US"/>
              <a:t>Separating Knowledge &amp; Inference</a:t>
            </a:r>
          </a:p>
        </p:txBody>
      </p:sp>
      <p:sp>
        <p:nvSpPr>
          <p:cNvPr id="70659" name="Rectangle 3"/>
          <p:cNvSpPr>
            <a:spLocks noChangeArrowheads="1"/>
          </p:cNvSpPr>
          <p:nvPr/>
        </p:nvSpPr>
        <p:spPr bwMode="auto">
          <a:xfrm>
            <a:off x="914400" y="5181600"/>
            <a:ext cx="2514600" cy="1219200"/>
          </a:xfrm>
          <a:prstGeom prst="rect">
            <a:avLst/>
          </a:prstGeom>
          <a:solidFill>
            <a:srgbClr val="FCFEB9"/>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a:latin typeface="Arial Narrow" pitchFamily="34" charset="0"/>
              </a:rPr>
              <a:t>Knowledge</a:t>
            </a:r>
          </a:p>
          <a:p>
            <a:pPr algn="ctr">
              <a:spcBef>
                <a:spcPct val="0"/>
              </a:spcBef>
            </a:pPr>
            <a:r>
              <a:rPr lang="en-US" sz="3200">
                <a:latin typeface="Arial Narrow" pitchFamily="34" charset="0"/>
              </a:rPr>
              <a:t>base</a:t>
            </a:r>
          </a:p>
        </p:txBody>
      </p:sp>
      <p:sp>
        <p:nvSpPr>
          <p:cNvPr id="70660" name="Rectangle 4"/>
          <p:cNvSpPr>
            <a:spLocks noChangeArrowheads="1"/>
          </p:cNvSpPr>
          <p:nvPr/>
        </p:nvSpPr>
        <p:spPr bwMode="auto">
          <a:xfrm>
            <a:off x="2286000" y="1676400"/>
            <a:ext cx="2514600" cy="1219200"/>
          </a:xfrm>
          <a:prstGeom prst="rect">
            <a:avLst/>
          </a:prstGeom>
          <a:solidFill>
            <a:srgbClr val="A2C1FE"/>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dirty="0">
                <a:latin typeface="Arial Narrow" pitchFamily="34" charset="0"/>
              </a:rPr>
              <a:t>Inference</a:t>
            </a:r>
          </a:p>
        </p:txBody>
      </p:sp>
      <p:sp>
        <p:nvSpPr>
          <p:cNvPr id="70664" name="Line 8"/>
          <p:cNvSpPr>
            <a:spLocks noChangeShapeType="1"/>
          </p:cNvSpPr>
          <p:nvPr/>
        </p:nvSpPr>
        <p:spPr bwMode="auto">
          <a:xfrm flipV="1">
            <a:off x="1447800" y="2895600"/>
            <a:ext cx="1333500" cy="2286000"/>
          </a:xfrm>
          <a:prstGeom prst="line">
            <a:avLst/>
          </a:prstGeom>
          <a:noFill/>
          <a:ln w="76200">
            <a:solidFill>
              <a:srgbClr val="003E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latin typeface="Arial Narrow" pitchFamily="34" charset="0"/>
            </a:endParaRPr>
          </a:p>
        </p:txBody>
      </p:sp>
      <p:sp>
        <p:nvSpPr>
          <p:cNvPr id="70667" name="Rectangle 11"/>
          <p:cNvSpPr>
            <a:spLocks noChangeArrowheads="1"/>
          </p:cNvSpPr>
          <p:nvPr/>
        </p:nvSpPr>
        <p:spPr bwMode="auto">
          <a:xfrm>
            <a:off x="2531918" y="3900852"/>
            <a:ext cx="280208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dirty="0">
                <a:latin typeface="Arial Narrow" pitchFamily="34" charset="0"/>
              </a:rPr>
              <a:t>“IF out of breath,     </a:t>
            </a:r>
          </a:p>
          <a:p>
            <a:r>
              <a:rPr lang="en-US" sz="2400">
                <a:latin typeface="Arial Narrow" pitchFamily="34" charset="0"/>
              </a:rPr>
              <a:t>THEN training is light”</a:t>
            </a:r>
            <a:endParaRPr lang="en-US" sz="2400" dirty="0">
              <a:latin typeface="Arial Narrow" pitchFamily="34" charset="0"/>
            </a:endParaRPr>
          </a:p>
        </p:txBody>
      </p:sp>
      <p:sp>
        <p:nvSpPr>
          <p:cNvPr id="70668" name="Rectangle 12"/>
          <p:cNvSpPr>
            <a:spLocks noChangeArrowheads="1"/>
          </p:cNvSpPr>
          <p:nvPr/>
        </p:nvSpPr>
        <p:spPr bwMode="auto">
          <a:xfrm>
            <a:off x="5410200" y="1876425"/>
            <a:ext cx="24384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i="1">
                <a:latin typeface="Arial Narrow" pitchFamily="34" charset="0"/>
              </a:rPr>
              <a:t>(A =&gt; B) </a:t>
            </a:r>
            <a:r>
              <a:rPr lang="en-US" sz="2400" i="1" dirty="0">
                <a:latin typeface="Arial Narrow" pitchFamily="34" charset="0"/>
              </a:rPr>
              <a:t>&amp; A true</a:t>
            </a:r>
          </a:p>
          <a:p>
            <a:r>
              <a:rPr lang="en-US" sz="2400" i="1" dirty="0">
                <a:latin typeface="Arial Narrow" pitchFamily="34" charset="0"/>
              </a:rPr>
              <a:t>=&gt; </a:t>
            </a:r>
          </a:p>
          <a:p>
            <a:r>
              <a:rPr lang="en-US" sz="2400" i="1" dirty="0">
                <a:latin typeface="Arial Narrow" pitchFamily="34" charset="0"/>
              </a:rPr>
              <a:t>B true</a:t>
            </a:r>
          </a:p>
        </p:txBody>
      </p:sp>
      <p:sp>
        <p:nvSpPr>
          <p:cNvPr id="2" name="Oval 1"/>
          <p:cNvSpPr/>
          <p:nvPr/>
        </p:nvSpPr>
        <p:spPr bwMode="auto">
          <a:xfrm>
            <a:off x="2971800" y="5879834"/>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1" name="Oval 10"/>
          <p:cNvSpPr/>
          <p:nvPr/>
        </p:nvSpPr>
        <p:spPr bwMode="auto">
          <a:xfrm>
            <a:off x="1104900" y="5834009"/>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cxnSp>
        <p:nvCxnSpPr>
          <p:cNvPr id="5" name="Straight Connector 4"/>
          <p:cNvCxnSpPr>
            <a:stCxn id="70667" idx="2"/>
            <a:endCxn id="10" idx="7"/>
          </p:cNvCxnSpPr>
          <p:nvPr/>
        </p:nvCxnSpPr>
        <p:spPr>
          <a:xfrm flipH="1">
            <a:off x="3231963" y="4729284"/>
            <a:ext cx="700996" cy="57315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2971800" y="5257800"/>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9" name="Rectangle 3"/>
          <p:cNvSpPr>
            <a:spLocks noChangeArrowheads="1"/>
          </p:cNvSpPr>
          <p:nvPr/>
        </p:nvSpPr>
        <p:spPr bwMode="auto">
          <a:xfrm>
            <a:off x="5486400" y="5181600"/>
            <a:ext cx="2514600" cy="1219200"/>
          </a:xfrm>
          <a:prstGeom prst="rect">
            <a:avLst/>
          </a:prstGeom>
          <a:solidFill>
            <a:srgbClr val="FCFEB9"/>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a:latin typeface="Arial Narrow" pitchFamily="34" charset="0"/>
              </a:rPr>
              <a:t>Fact List</a:t>
            </a:r>
          </a:p>
        </p:txBody>
      </p:sp>
      <p:sp>
        <p:nvSpPr>
          <p:cNvPr id="20" name="Line 8"/>
          <p:cNvSpPr>
            <a:spLocks noChangeShapeType="1"/>
          </p:cNvSpPr>
          <p:nvPr/>
        </p:nvSpPr>
        <p:spPr bwMode="auto">
          <a:xfrm flipH="1" flipV="1">
            <a:off x="4378035" y="2895600"/>
            <a:ext cx="1368528" cy="2286000"/>
          </a:xfrm>
          <a:prstGeom prst="line">
            <a:avLst/>
          </a:prstGeom>
          <a:noFill/>
          <a:ln w="76200">
            <a:solidFill>
              <a:srgbClr val="003E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latin typeface="Arial Narrow" pitchFamily="34" charset="0"/>
            </a:endParaRPr>
          </a:p>
        </p:txBody>
      </p:sp>
      <p:sp>
        <p:nvSpPr>
          <p:cNvPr id="21" name="Rectangle 11"/>
          <p:cNvSpPr>
            <a:spLocks noChangeArrowheads="1"/>
          </p:cNvSpPr>
          <p:nvPr/>
        </p:nvSpPr>
        <p:spPr bwMode="auto">
          <a:xfrm>
            <a:off x="6576049" y="3898344"/>
            <a:ext cx="17374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a:latin typeface="Arial Narrow" pitchFamily="34" charset="0"/>
              </a:rPr>
              <a:t>out of breath</a:t>
            </a:r>
            <a:endParaRPr lang="en-US" sz="2400" dirty="0">
              <a:latin typeface="Arial Narrow" pitchFamily="34" charset="0"/>
            </a:endParaRPr>
          </a:p>
        </p:txBody>
      </p:sp>
      <p:sp>
        <p:nvSpPr>
          <p:cNvPr id="22" name="Oval 21"/>
          <p:cNvSpPr/>
          <p:nvPr/>
        </p:nvSpPr>
        <p:spPr bwMode="auto">
          <a:xfrm>
            <a:off x="7543800" y="5529209"/>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cxnSp>
        <p:nvCxnSpPr>
          <p:cNvPr id="23" name="Straight Connector 22"/>
          <p:cNvCxnSpPr>
            <a:stCxn id="21" idx="2"/>
            <a:endCxn id="22" idx="0"/>
          </p:cNvCxnSpPr>
          <p:nvPr/>
        </p:nvCxnSpPr>
        <p:spPr>
          <a:xfrm>
            <a:off x="7444751" y="4357444"/>
            <a:ext cx="251449" cy="1171765"/>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7444751" y="5966873"/>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29" name="Oval 28"/>
          <p:cNvSpPr/>
          <p:nvPr/>
        </p:nvSpPr>
        <p:spPr bwMode="auto">
          <a:xfrm>
            <a:off x="5746563" y="5344001"/>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30" name="Oval 29"/>
          <p:cNvSpPr/>
          <p:nvPr/>
        </p:nvSpPr>
        <p:spPr bwMode="auto">
          <a:xfrm>
            <a:off x="5746563" y="5868645"/>
            <a:ext cx="304800" cy="3048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254598685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normAutofit fontScale="90000"/>
          </a:bodyPr>
          <a:lstStyle/>
          <a:p>
            <a:r>
              <a:rPr lang="en-US"/>
              <a:t>Separating Knowledge &amp; Inference</a:t>
            </a:r>
          </a:p>
        </p:txBody>
      </p:sp>
      <p:sp>
        <p:nvSpPr>
          <p:cNvPr id="18435" name="Rectangle 3"/>
          <p:cNvSpPr>
            <a:spLocks noChangeArrowheads="1"/>
          </p:cNvSpPr>
          <p:nvPr/>
        </p:nvSpPr>
        <p:spPr bwMode="auto">
          <a:xfrm>
            <a:off x="5562600" y="4991100"/>
            <a:ext cx="2514600" cy="1219200"/>
          </a:xfrm>
          <a:prstGeom prst="rect">
            <a:avLst/>
          </a:prstGeom>
          <a:solidFill>
            <a:srgbClr val="FCFEB9"/>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a:latin typeface="Arial Narrow" pitchFamily="34" charset="0"/>
              </a:rPr>
              <a:t>Knowledge</a:t>
            </a:r>
          </a:p>
          <a:p>
            <a:pPr algn="ctr">
              <a:spcBef>
                <a:spcPct val="0"/>
              </a:spcBef>
            </a:pPr>
            <a:r>
              <a:rPr lang="en-US" sz="3200">
                <a:latin typeface="Arial Narrow" pitchFamily="34" charset="0"/>
              </a:rPr>
              <a:t>base</a:t>
            </a:r>
          </a:p>
        </p:txBody>
      </p:sp>
      <p:sp>
        <p:nvSpPr>
          <p:cNvPr id="18436" name="Rectangle 4"/>
          <p:cNvSpPr>
            <a:spLocks noChangeArrowheads="1"/>
          </p:cNvSpPr>
          <p:nvPr/>
        </p:nvSpPr>
        <p:spPr bwMode="auto">
          <a:xfrm>
            <a:off x="5486400" y="2019300"/>
            <a:ext cx="2514600" cy="1219200"/>
          </a:xfrm>
          <a:prstGeom prst="rect">
            <a:avLst/>
          </a:prstGeom>
          <a:solidFill>
            <a:srgbClr val="A2C1FE"/>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a:latin typeface="Arial Narrow" pitchFamily="34" charset="0"/>
              </a:rPr>
              <a:t>Inference</a:t>
            </a:r>
          </a:p>
        </p:txBody>
      </p:sp>
      <p:sp>
        <p:nvSpPr>
          <p:cNvPr id="18438" name="Line 6"/>
          <p:cNvSpPr>
            <a:spLocks noChangeShapeType="1"/>
          </p:cNvSpPr>
          <p:nvPr/>
        </p:nvSpPr>
        <p:spPr bwMode="auto">
          <a:xfrm>
            <a:off x="5905500" y="3314700"/>
            <a:ext cx="0" cy="1600200"/>
          </a:xfrm>
          <a:prstGeom prst="line">
            <a:avLst/>
          </a:prstGeom>
          <a:noFill/>
          <a:ln w="50800">
            <a:solidFill>
              <a:srgbClr val="00279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39" name="Line 7"/>
          <p:cNvSpPr>
            <a:spLocks noChangeShapeType="1"/>
          </p:cNvSpPr>
          <p:nvPr/>
        </p:nvSpPr>
        <p:spPr bwMode="auto">
          <a:xfrm flipH="1">
            <a:off x="3352800" y="3048000"/>
            <a:ext cx="2133600" cy="0"/>
          </a:xfrm>
          <a:prstGeom prst="line">
            <a:avLst/>
          </a:prstGeom>
          <a:noFill/>
          <a:ln w="50800">
            <a:solidFill>
              <a:srgbClr val="00279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0" name="Rectangle 8"/>
          <p:cNvSpPr>
            <a:spLocks noChangeArrowheads="1"/>
          </p:cNvSpPr>
          <p:nvPr/>
        </p:nvSpPr>
        <p:spPr bwMode="auto">
          <a:xfrm>
            <a:off x="3848100" y="2438400"/>
            <a:ext cx="12922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i="1">
                <a:solidFill>
                  <a:srgbClr val="00279F"/>
                </a:solidFill>
                <a:latin typeface="Arial Narrow" pitchFamily="34" charset="0"/>
              </a:rPr>
              <a:t>control</a:t>
            </a:r>
          </a:p>
        </p:txBody>
      </p:sp>
      <p:sp>
        <p:nvSpPr>
          <p:cNvPr id="18441" name="Line 9"/>
          <p:cNvSpPr>
            <a:spLocks noChangeShapeType="1"/>
          </p:cNvSpPr>
          <p:nvPr/>
        </p:nvSpPr>
        <p:spPr bwMode="auto">
          <a:xfrm flipV="1">
            <a:off x="7353300" y="3238500"/>
            <a:ext cx="0" cy="1752600"/>
          </a:xfrm>
          <a:prstGeom prst="line">
            <a:avLst/>
          </a:prstGeom>
          <a:noFill/>
          <a:ln w="50800">
            <a:solidFill>
              <a:srgbClr val="003E00"/>
            </a:solidFill>
            <a:round/>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2" name="Line 10"/>
          <p:cNvSpPr>
            <a:spLocks noChangeShapeType="1"/>
          </p:cNvSpPr>
          <p:nvPr/>
        </p:nvSpPr>
        <p:spPr bwMode="auto">
          <a:xfrm flipH="1" flipV="1">
            <a:off x="3276600" y="4229100"/>
            <a:ext cx="2286000" cy="762000"/>
          </a:xfrm>
          <a:prstGeom prst="line">
            <a:avLst/>
          </a:prstGeom>
          <a:noFill/>
          <a:ln w="50800">
            <a:solidFill>
              <a:srgbClr val="003E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3" name="Rectangle 11"/>
          <p:cNvSpPr>
            <a:spLocks noChangeArrowheads="1"/>
          </p:cNvSpPr>
          <p:nvPr/>
        </p:nvSpPr>
        <p:spPr bwMode="auto">
          <a:xfrm>
            <a:off x="3468688" y="4802188"/>
            <a:ext cx="12922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i="1">
                <a:solidFill>
                  <a:srgbClr val="003E00"/>
                </a:solidFill>
                <a:latin typeface="Arial Narrow" pitchFamily="34" charset="0"/>
              </a:rPr>
              <a:t>data</a:t>
            </a:r>
          </a:p>
        </p:txBody>
      </p:sp>
      <p:sp>
        <p:nvSpPr>
          <p:cNvPr id="18447" name="Line 15"/>
          <p:cNvSpPr>
            <a:spLocks noChangeShapeType="1"/>
          </p:cNvSpPr>
          <p:nvPr/>
        </p:nvSpPr>
        <p:spPr bwMode="auto">
          <a:xfrm>
            <a:off x="3352800" y="3238500"/>
            <a:ext cx="2133600" cy="0"/>
          </a:xfrm>
          <a:prstGeom prst="line">
            <a:avLst/>
          </a:prstGeom>
          <a:noFill/>
          <a:ln w="50800">
            <a:solidFill>
              <a:srgbClr val="003E00"/>
            </a:solidFill>
            <a:round/>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18448" name="Rectangle 16"/>
          <p:cNvSpPr>
            <a:spLocks noChangeArrowheads="1"/>
          </p:cNvSpPr>
          <p:nvPr/>
        </p:nvSpPr>
        <p:spPr bwMode="auto">
          <a:xfrm>
            <a:off x="838200" y="3009900"/>
            <a:ext cx="2514600" cy="1219200"/>
          </a:xfrm>
          <a:prstGeom prst="rect">
            <a:avLst/>
          </a:prstGeom>
          <a:solidFill>
            <a:srgbClr val="FCFEB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dirty="0">
                <a:latin typeface="Arial Narrow" pitchFamily="34" charset="0"/>
              </a:rPr>
              <a:t>User</a:t>
            </a:r>
          </a:p>
          <a:p>
            <a:pPr algn="ctr">
              <a:spcBef>
                <a:spcPct val="0"/>
              </a:spcBef>
            </a:pPr>
            <a:r>
              <a:rPr lang="en-US" sz="3200" dirty="0">
                <a:latin typeface="Arial Narrow" pitchFamily="34" charset="0"/>
              </a:rPr>
              <a:t> interface</a:t>
            </a:r>
          </a:p>
        </p:txBody>
      </p:sp>
      <p:sp>
        <p:nvSpPr>
          <p:cNvPr id="18449" name="Rectangle 17"/>
          <p:cNvSpPr>
            <a:spLocks noChangeArrowheads="1"/>
          </p:cNvSpPr>
          <p:nvPr/>
        </p:nvSpPr>
        <p:spPr bwMode="auto">
          <a:xfrm>
            <a:off x="1470235" y="1285282"/>
            <a:ext cx="1269579" cy="582211"/>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0"/>
              </a:spcBef>
            </a:pPr>
            <a:r>
              <a:rPr lang="en-US" sz="3200">
                <a:latin typeface="Arial Narrow" pitchFamily="34" charset="0"/>
              </a:rPr>
              <a:t>Control</a:t>
            </a:r>
          </a:p>
        </p:txBody>
      </p:sp>
      <p:cxnSp>
        <p:nvCxnSpPr>
          <p:cNvPr id="18450" name="AutoShape 18"/>
          <p:cNvCxnSpPr>
            <a:cxnSpLocks noChangeShapeType="1"/>
            <a:stCxn id="18449" idx="2"/>
            <a:endCxn id="18448" idx="0"/>
          </p:cNvCxnSpPr>
          <p:nvPr/>
        </p:nvCxnSpPr>
        <p:spPr bwMode="auto">
          <a:xfrm flipH="1">
            <a:off x="2095500" y="1867493"/>
            <a:ext cx="9525" cy="1142407"/>
          </a:xfrm>
          <a:prstGeom prst="straightConnector1">
            <a:avLst/>
          </a:prstGeom>
          <a:noFill/>
          <a:ln w="50800">
            <a:solidFill>
              <a:srgbClr val="B2B2B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6704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a:t>Learning Objectives</a:t>
            </a:r>
          </a:p>
        </p:txBody>
      </p:sp>
      <p:sp>
        <p:nvSpPr>
          <p:cNvPr id="4099" name="Rectangle 3"/>
          <p:cNvSpPr>
            <a:spLocks noGrp="1" noChangeArrowheads="1"/>
          </p:cNvSpPr>
          <p:nvPr>
            <p:ph type="body" idx="1"/>
          </p:nvPr>
        </p:nvSpPr>
        <p:spPr>
          <a:xfrm>
            <a:off x="1866900" y="1371600"/>
            <a:ext cx="5410200" cy="3733800"/>
          </a:xfrm>
        </p:spPr>
        <p:txBody>
          <a:bodyPr>
            <a:normAutofit fontScale="92500" lnSpcReduction="20000"/>
          </a:bodyPr>
          <a:lstStyle/>
          <a:p>
            <a:pPr marL="0" indent="0" eaLnBrk="0" fontAlgn="base" hangingPunct="0">
              <a:lnSpc>
                <a:spcPct val="200000"/>
              </a:lnSpc>
              <a:spcAft>
                <a:spcPct val="0"/>
              </a:spcAft>
              <a:buClr>
                <a:schemeClr val="tx2"/>
              </a:buClr>
              <a:buSzPct val="75000"/>
              <a:buNone/>
              <a:defRPr/>
            </a:pPr>
            <a:r>
              <a:rPr lang="en-US" kern="0" dirty="0"/>
              <a:t>Understand ...</a:t>
            </a:r>
          </a:p>
          <a:p>
            <a:pPr eaLnBrk="0" fontAlgn="base" hangingPunct="0">
              <a:lnSpc>
                <a:spcPct val="200000"/>
              </a:lnSpc>
              <a:spcAft>
                <a:spcPct val="0"/>
              </a:spcAft>
              <a:buClr>
                <a:schemeClr val="tx2"/>
              </a:buClr>
              <a:buSzPct val="75000"/>
              <a:defRPr/>
            </a:pPr>
            <a:r>
              <a:rPr lang="en-US" kern="0" dirty="0"/>
              <a:t>... how to design rule-based systems</a:t>
            </a:r>
          </a:p>
          <a:p>
            <a:pPr eaLnBrk="0" fontAlgn="base" hangingPunct="0">
              <a:lnSpc>
                <a:spcPct val="200000"/>
              </a:lnSpc>
              <a:spcAft>
                <a:spcPct val="0"/>
              </a:spcAft>
              <a:buClr>
                <a:schemeClr val="tx2"/>
              </a:buClr>
              <a:buSzPct val="75000"/>
              <a:defRPr/>
            </a:pPr>
            <a:r>
              <a:rPr lang="en-US" kern="0" dirty="0"/>
              <a:t>... how to collect knowledge</a:t>
            </a:r>
            <a:endParaRPr lang="en-US" dirty="0"/>
          </a:p>
          <a:p>
            <a:pPr>
              <a:lnSpc>
                <a:spcPct val="160000"/>
              </a:lnSpc>
            </a:pPr>
            <a:endParaRPr lang="en-US" dirty="0"/>
          </a:p>
        </p:txBody>
      </p:sp>
      <p:sp>
        <p:nvSpPr>
          <p:cNvPr id="4" name="TextBox 3"/>
          <p:cNvSpPr txBox="1"/>
          <p:nvPr/>
        </p:nvSpPr>
        <p:spPr>
          <a:xfrm>
            <a:off x="0" y="6550223"/>
            <a:ext cx="1762125" cy="307777"/>
          </a:xfrm>
          <a:prstGeom prst="rect">
            <a:avLst/>
          </a:prstGeom>
          <a:noFill/>
        </p:spPr>
        <p:txBody>
          <a:bodyPr wrap="square" rtlCol="0">
            <a:spAutoFit/>
          </a:bodyPr>
          <a:lstStyle/>
          <a:p>
            <a:pPr algn="r"/>
            <a:r>
              <a:rPr lang="en-US" sz="1400" dirty="0"/>
              <a:t>Adapted from </a:t>
            </a:r>
            <a:r>
              <a:rPr lang="en-US" sz="1400" dirty="0" err="1"/>
              <a:t>Savich</a:t>
            </a:r>
            <a:endParaRPr lang="en-US" sz="1400" dirty="0"/>
          </a:p>
        </p:txBody>
      </p:sp>
      <p:sp>
        <p:nvSpPr>
          <p:cNvPr id="7" name="Slide Number Placeholder 5"/>
          <p:cNvSpPr>
            <a:spLocks noGrp="1"/>
          </p:cNvSpPr>
          <p:nvPr>
            <p:ph type="sldNum" sz="quarter" idx="12"/>
          </p:nvPr>
        </p:nvSpPr>
        <p:spPr>
          <a:xfrm>
            <a:off x="6553200" y="6477000"/>
            <a:ext cx="2133600" cy="244475"/>
          </a:xfrm>
        </p:spPr>
        <p:txBody>
          <a:bodyPr/>
          <a:lstStyle/>
          <a:p>
            <a:fld id="{CEF8ADD8-F654-435D-BF88-36F59A17820E}" type="slidenum">
              <a:rPr lang="en-US" smtClean="0"/>
              <a:pPr/>
              <a:t>2</a:t>
            </a:fld>
            <a:endParaRPr lang="en-US" dirty="0"/>
          </a:p>
        </p:txBody>
      </p:sp>
    </p:spTree>
    <p:extLst>
      <p:ext uri="{BB962C8B-B14F-4D97-AF65-F5344CB8AC3E}">
        <p14:creationId xmlns:p14="http://schemas.microsoft.com/office/powerpoint/2010/main" val="224457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fontScale="90000"/>
          </a:bodyPr>
          <a:lstStyle/>
          <a:p>
            <a:r>
              <a:rPr lang="en-US" dirty="0"/>
              <a:t>Expert System Architectures</a:t>
            </a:r>
          </a:p>
        </p:txBody>
      </p:sp>
      <p:sp>
        <p:nvSpPr>
          <p:cNvPr id="23555" name="Rectangle 3"/>
          <p:cNvSpPr>
            <a:spLocks noGrp="1" noChangeArrowheads="1"/>
          </p:cNvSpPr>
          <p:nvPr>
            <p:ph type="body" idx="1"/>
          </p:nvPr>
        </p:nvSpPr>
        <p:spPr>
          <a:xfrm>
            <a:off x="2438400" y="1524000"/>
            <a:ext cx="3962400" cy="4302125"/>
          </a:xfrm>
          <a:noFill/>
          <a:ln/>
        </p:spPr>
        <p:txBody>
          <a:bodyPr/>
          <a:lstStyle/>
          <a:p>
            <a:pPr marL="609600" indent="-609600">
              <a:lnSpc>
                <a:spcPct val="190000"/>
              </a:lnSpc>
              <a:buFont typeface="Wingdings" pitchFamily="2" charset="2"/>
              <a:buAutoNum type="arabicPeriod"/>
            </a:pPr>
            <a:r>
              <a:rPr lang="en-US" dirty="0"/>
              <a:t>Rule-based</a:t>
            </a:r>
          </a:p>
          <a:p>
            <a:pPr marL="609600" indent="-609600">
              <a:lnSpc>
                <a:spcPct val="190000"/>
              </a:lnSpc>
              <a:buFont typeface="Wingdings" pitchFamily="2" charset="2"/>
              <a:buAutoNum type="arabicPeriod"/>
            </a:pPr>
            <a:r>
              <a:rPr lang="en-US" dirty="0"/>
              <a:t>Model-based</a:t>
            </a:r>
          </a:p>
          <a:p>
            <a:pPr marL="609600" indent="-609600">
              <a:lnSpc>
                <a:spcPct val="190000"/>
              </a:lnSpc>
              <a:buFont typeface="Wingdings" pitchFamily="2" charset="2"/>
              <a:buAutoNum type="arabicPeriod"/>
            </a:pPr>
            <a:r>
              <a:rPr lang="en-US" dirty="0"/>
              <a:t>Case-based</a:t>
            </a:r>
          </a:p>
          <a:p>
            <a:pPr marL="609600" indent="-609600">
              <a:lnSpc>
                <a:spcPct val="190000"/>
              </a:lnSpc>
              <a:buFont typeface="Wingdings" pitchFamily="2" charset="2"/>
              <a:buAutoNum type="arabicPeriod"/>
            </a:pPr>
            <a:r>
              <a:rPr lang="en-US" dirty="0"/>
              <a:t>Other</a:t>
            </a:r>
          </a:p>
        </p:txBody>
      </p:sp>
    </p:spTree>
    <p:extLst>
      <p:ext uri="{BB962C8B-B14F-4D97-AF65-F5344CB8AC3E}">
        <p14:creationId xmlns:p14="http://schemas.microsoft.com/office/powerpoint/2010/main" val="135246290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normAutofit fontScale="90000"/>
          </a:bodyPr>
          <a:lstStyle/>
          <a:p>
            <a:r>
              <a:rPr lang="en-US" dirty="0"/>
              <a:t>Rule Terminology</a:t>
            </a:r>
          </a:p>
        </p:txBody>
      </p:sp>
      <p:sp>
        <p:nvSpPr>
          <p:cNvPr id="25603" name="Rectangle 3"/>
          <p:cNvSpPr>
            <a:spLocks noChangeArrowheads="1"/>
          </p:cNvSpPr>
          <p:nvPr/>
        </p:nvSpPr>
        <p:spPr bwMode="auto">
          <a:xfrm>
            <a:off x="671513" y="1543050"/>
            <a:ext cx="7558087" cy="44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90000"/>
              </a:lnSpc>
              <a:spcBef>
                <a:spcPct val="0"/>
              </a:spcBef>
            </a:pPr>
            <a:r>
              <a:rPr lang="en-US" sz="2400" dirty="0">
                <a:latin typeface="Arial Narrow" pitchFamily="34" charset="0"/>
              </a:rPr>
              <a:t>IF 	   </a:t>
            </a:r>
          </a:p>
          <a:p>
            <a:pPr>
              <a:lnSpc>
                <a:spcPct val="90000"/>
              </a:lnSpc>
              <a:spcBef>
                <a:spcPct val="0"/>
              </a:spcBef>
            </a:pPr>
            <a:r>
              <a:rPr lang="en-US" sz="2400" dirty="0">
                <a:latin typeface="Arial Narrow" pitchFamily="34" charset="0"/>
              </a:rPr>
              <a:t>             </a:t>
            </a:r>
            <a:r>
              <a:rPr lang="en-US" sz="2400" i="1" u="sng" dirty="0">
                <a:latin typeface="Arial Narrow" pitchFamily="34" charset="0"/>
              </a:rPr>
              <a:t>animal has stripes</a:t>
            </a:r>
            <a:r>
              <a:rPr lang="en-US" sz="2400" i="1" dirty="0">
                <a:latin typeface="Arial Narrow" pitchFamily="34" charset="0"/>
              </a:rPr>
              <a:t> 		</a:t>
            </a:r>
            <a:r>
              <a:rPr lang="en-US" sz="2400" dirty="0">
                <a:solidFill>
                  <a:srgbClr val="063DE8"/>
                </a:solidFill>
                <a:latin typeface="Arial Narrow" pitchFamily="34" charset="0"/>
                <a:sym typeface="Wingdings" pitchFamily="2" charset="2"/>
              </a:rPr>
              <a:t></a:t>
            </a:r>
            <a:r>
              <a:rPr lang="en-US" sz="2400" dirty="0">
                <a:solidFill>
                  <a:srgbClr val="063DE8"/>
                </a:solidFill>
                <a:latin typeface="Arial Narrow" pitchFamily="34" charset="0"/>
              </a:rPr>
              <a:t> antecedent (fact)</a:t>
            </a:r>
          </a:p>
          <a:p>
            <a:pPr>
              <a:lnSpc>
                <a:spcPct val="90000"/>
              </a:lnSpc>
              <a:spcBef>
                <a:spcPct val="0"/>
              </a:spcBef>
            </a:pPr>
            <a:endParaRPr lang="en-US" sz="2400" dirty="0">
              <a:latin typeface="Arial Narrow" pitchFamily="34" charset="0"/>
            </a:endParaRPr>
          </a:p>
          <a:p>
            <a:pPr>
              <a:lnSpc>
                <a:spcPct val="90000"/>
              </a:lnSpc>
              <a:spcBef>
                <a:spcPct val="0"/>
              </a:spcBef>
            </a:pPr>
            <a:r>
              <a:rPr lang="en-US" sz="2400" dirty="0">
                <a:latin typeface="Arial Narrow" pitchFamily="34" charset="0"/>
              </a:rPr>
              <a:t>             AND 				</a:t>
            </a:r>
            <a:r>
              <a:rPr lang="en-US" sz="2400" dirty="0">
                <a:solidFill>
                  <a:srgbClr val="063DE8"/>
                </a:solidFill>
                <a:latin typeface="Arial Narrow" pitchFamily="34" charset="0"/>
                <a:sym typeface="Wingdings" pitchFamily="2" charset="2"/>
              </a:rPr>
              <a:t></a:t>
            </a:r>
            <a:r>
              <a:rPr lang="en-US" sz="2400" dirty="0">
                <a:solidFill>
                  <a:srgbClr val="063DE8"/>
                </a:solidFill>
                <a:latin typeface="Arial Narrow" pitchFamily="34" charset="0"/>
              </a:rPr>
              <a:t> conjunction</a:t>
            </a:r>
          </a:p>
          <a:p>
            <a:pPr>
              <a:lnSpc>
                <a:spcPct val="90000"/>
              </a:lnSpc>
              <a:spcBef>
                <a:spcPct val="0"/>
              </a:spcBef>
            </a:pPr>
            <a:endParaRPr lang="en-US" sz="2400" dirty="0">
              <a:latin typeface="Arial Narrow" pitchFamily="34" charset="0"/>
            </a:endParaRPr>
          </a:p>
          <a:p>
            <a:pPr>
              <a:lnSpc>
                <a:spcPct val="90000"/>
              </a:lnSpc>
              <a:spcBef>
                <a:spcPct val="0"/>
              </a:spcBef>
            </a:pPr>
            <a:r>
              <a:rPr lang="en-US" sz="2400" dirty="0">
                <a:latin typeface="Arial Narrow" pitchFamily="34" charset="0"/>
              </a:rPr>
              <a:t>             </a:t>
            </a:r>
            <a:r>
              <a:rPr lang="en-US" sz="2400" i="1" u="sng" dirty="0">
                <a:latin typeface="Arial Narrow" pitchFamily="34" charset="0"/>
              </a:rPr>
              <a:t>animal roams in large herds</a:t>
            </a:r>
            <a:r>
              <a:rPr lang="en-US" sz="2400" dirty="0">
                <a:latin typeface="Arial Narrow" pitchFamily="34" charset="0"/>
              </a:rPr>
              <a:t> 	</a:t>
            </a:r>
            <a:r>
              <a:rPr lang="en-US" sz="2400" dirty="0">
                <a:solidFill>
                  <a:srgbClr val="063DE8"/>
                </a:solidFill>
                <a:latin typeface="Arial Narrow" pitchFamily="34" charset="0"/>
                <a:sym typeface="Wingdings" pitchFamily="2" charset="2"/>
              </a:rPr>
              <a:t></a:t>
            </a:r>
            <a:r>
              <a:rPr lang="en-US" sz="2400" dirty="0">
                <a:solidFill>
                  <a:srgbClr val="063DE8"/>
                </a:solidFill>
                <a:latin typeface="Arial Narrow" pitchFamily="34" charset="0"/>
              </a:rPr>
              <a:t> antecedent</a:t>
            </a:r>
          </a:p>
          <a:p>
            <a:pPr>
              <a:lnSpc>
                <a:spcPct val="90000"/>
              </a:lnSpc>
              <a:spcBef>
                <a:spcPct val="0"/>
              </a:spcBef>
            </a:pPr>
            <a:endParaRPr lang="en-US" sz="2400" dirty="0">
              <a:latin typeface="Arial Narrow" pitchFamily="34" charset="0"/>
            </a:endParaRPr>
          </a:p>
          <a:p>
            <a:pPr>
              <a:lnSpc>
                <a:spcPct val="90000"/>
              </a:lnSpc>
              <a:spcBef>
                <a:spcPct val="0"/>
              </a:spcBef>
            </a:pPr>
            <a:r>
              <a:rPr lang="en-US" sz="2400" dirty="0">
                <a:latin typeface="Arial Narrow" pitchFamily="34" charset="0"/>
              </a:rPr>
              <a:t>THEN </a:t>
            </a:r>
          </a:p>
          <a:p>
            <a:pPr>
              <a:lnSpc>
                <a:spcPct val="90000"/>
              </a:lnSpc>
              <a:spcBef>
                <a:spcPct val="0"/>
              </a:spcBef>
            </a:pPr>
            <a:r>
              <a:rPr lang="en-US" sz="2400" dirty="0">
                <a:latin typeface="Arial Narrow" pitchFamily="34" charset="0"/>
              </a:rPr>
              <a:t>	</a:t>
            </a:r>
            <a:r>
              <a:rPr lang="en-US" sz="2400" i="1" u="sng" dirty="0">
                <a:latin typeface="Arial Narrow" pitchFamily="34" charset="0"/>
              </a:rPr>
              <a:t>animal is zebra</a:t>
            </a:r>
            <a:r>
              <a:rPr lang="en-US" sz="2400" i="1" dirty="0">
                <a:latin typeface="Arial Narrow" pitchFamily="34" charset="0"/>
              </a:rPr>
              <a:t> 		  	</a:t>
            </a:r>
            <a:r>
              <a:rPr lang="en-US" sz="2400" dirty="0">
                <a:solidFill>
                  <a:srgbClr val="063DE8"/>
                </a:solidFill>
                <a:latin typeface="Arial Narrow" pitchFamily="34" charset="0"/>
                <a:sym typeface="Wingdings" pitchFamily="2" charset="2"/>
              </a:rPr>
              <a:t></a:t>
            </a:r>
            <a:r>
              <a:rPr lang="en-US" sz="2400" dirty="0">
                <a:solidFill>
                  <a:srgbClr val="063DE8"/>
                </a:solidFill>
                <a:latin typeface="Arial Narrow" pitchFamily="34" charset="0"/>
              </a:rPr>
              <a:t> consequent</a:t>
            </a:r>
            <a:r>
              <a:rPr lang="en-US" sz="2400" dirty="0">
                <a:latin typeface="Arial Narrow" pitchFamily="34" charset="0"/>
              </a:rPr>
              <a:t>  </a:t>
            </a:r>
          </a:p>
          <a:p>
            <a:pPr>
              <a:lnSpc>
                <a:spcPct val="90000"/>
              </a:lnSpc>
              <a:spcBef>
                <a:spcPct val="0"/>
              </a:spcBef>
            </a:pPr>
            <a:endParaRPr lang="en-US" sz="2400" dirty="0">
              <a:latin typeface="Arial Narrow" pitchFamily="34" charset="0"/>
            </a:endParaRPr>
          </a:p>
          <a:p>
            <a:pPr>
              <a:lnSpc>
                <a:spcPct val="90000"/>
              </a:lnSpc>
              <a:spcBef>
                <a:spcPct val="0"/>
              </a:spcBef>
            </a:pPr>
            <a:r>
              <a:rPr lang="en-US" sz="2400" dirty="0">
                <a:latin typeface="Arial Narrow" pitchFamily="34" charset="0"/>
              </a:rPr>
              <a:t>             OR 				</a:t>
            </a:r>
            <a:r>
              <a:rPr lang="en-US" sz="2400" dirty="0">
                <a:solidFill>
                  <a:srgbClr val="063DE8"/>
                </a:solidFill>
                <a:latin typeface="Arial Narrow" pitchFamily="34" charset="0"/>
                <a:sym typeface="Wingdings" pitchFamily="2" charset="2"/>
              </a:rPr>
              <a:t> </a:t>
            </a:r>
            <a:r>
              <a:rPr lang="en-US" sz="2400" dirty="0" err="1">
                <a:solidFill>
                  <a:srgbClr val="063DE8"/>
                </a:solidFill>
                <a:latin typeface="Arial Narrow" pitchFamily="34" charset="0"/>
              </a:rPr>
              <a:t>disjuction</a:t>
            </a:r>
            <a:endParaRPr lang="en-US" sz="2400" dirty="0">
              <a:latin typeface="Arial Narrow" pitchFamily="34" charset="0"/>
            </a:endParaRPr>
          </a:p>
          <a:p>
            <a:pPr>
              <a:lnSpc>
                <a:spcPct val="90000"/>
              </a:lnSpc>
              <a:spcBef>
                <a:spcPct val="0"/>
              </a:spcBef>
            </a:pPr>
            <a:r>
              <a:rPr lang="en-US" sz="2400" dirty="0">
                <a:latin typeface="Arial Narrow" pitchFamily="34" charset="0"/>
              </a:rPr>
              <a:t>	</a:t>
            </a:r>
          </a:p>
          <a:p>
            <a:pPr>
              <a:lnSpc>
                <a:spcPct val="90000"/>
              </a:lnSpc>
              <a:spcBef>
                <a:spcPct val="0"/>
              </a:spcBef>
            </a:pPr>
            <a:r>
              <a:rPr lang="en-US" sz="2400" dirty="0">
                <a:latin typeface="Arial Narrow" pitchFamily="34" charset="0"/>
              </a:rPr>
              <a:t>	</a:t>
            </a:r>
            <a:r>
              <a:rPr lang="en-US" sz="2400" i="1" u="sng" dirty="0">
                <a:latin typeface="Arial Narrow" pitchFamily="34" charset="0"/>
              </a:rPr>
              <a:t>animal is okapi</a:t>
            </a:r>
            <a:r>
              <a:rPr lang="en-US" sz="2400" i="1" dirty="0">
                <a:latin typeface="Arial Narrow" pitchFamily="34" charset="0"/>
              </a:rPr>
              <a:t>     </a:t>
            </a:r>
            <a:r>
              <a:rPr lang="en-US" sz="2400" dirty="0">
                <a:latin typeface="Arial Narrow" pitchFamily="34" charset="0"/>
              </a:rPr>
              <a:t>     		</a:t>
            </a:r>
            <a:r>
              <a:rPr lang="en-US" sz="2400" dirty="0">
                <a:solidFill>
                  <a:srgbClr val="063DE8"/>
                </a:solidFill>
                <a:latin typeface="Arial Narrow" pitchFamily="34" charset="0"/>
                <a:sym typeface="Wingdings" pitchFamily="2" charset="2"/>
              </a:rPr>
              <a:t></a:t>
            </a:r>
            <a:r>
              <a:rPr lang="en-US" sz="2400" dirty="0">
                <a:solidFill>
                  <a:srgbClr val="063DE8"/>
                </a:solidFill>
                <a:latin typeface="Arial Narrow" pitchFamily="34" charset="0"/>
              </a:rPr>
              <a:t> consequent</a:t>
            </a:r>
            <a:r>
              <a:rPr lang="en-US" sz="2400" dirty="0">
                <a:latin typeface="Arial Narrow" pitchFamily="34" charset="0"/>
              </a:rPr>
              <a:t>	  	</a:t>
            </a:r>
          </a:p>
        </p:txBody>
      </p:sp>
    </p:spTree>
    <p:extLst>
      <p:ext uri="{BB962C8B-B14F-4D97-AF65-F5344CB8AC3E}">
        <p14:creationId xmlns:p14="http://schemas.microsoft.com/office/powerpoint/2010/main" val="9961694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4" name="Slide Number Placeholder 3"/>
          <p:cNvSpPr>
            <a:spLocks noGrp="1"/>
          </p:cNvSpPr>
          <p:nvPr>
            <p:ph type="sldNum" sz="quarter" idx="12"/>
          </p:nvPr>
        </p:nvSpPr>
        <p:spPr/>
        <p:txBody>
          <a:bodyPr/>
          <a:lstStyle/>
          <a:p>
            <a:fld id="{CEF8ADD8-F654-435D-BF88-36F59A17820E}" type="slidenum">
              <a:rPr lang="en-US" smtClean="0"/>
              <a:pPr/>
              <a:t>22</a:t>
            </a:fld>
            <a:endParaRPr lang="en-US"/>
          </a:p>
        </p:txBody>
      </p:sp>
      <p:sp>
        <p:nvSpPr>
          <p:cNvPr id="5" name="Rectangle 4"/>
          <p:cNvSpPr/>
          <p:nvPr/>
        </p:nvSpPr>
        <p:spPr>
          <a:xfrm>
            <a:off x="685800" y="2362200"/>
            <a:ext cx="7634398" cy="1569660"/>
          </a:xfrm>
          <a:prstGeom prst="rect">
            <a:avLst/>
          </a:prstGeom>
        </p:spPr>
        <p:txBody>
          <a:bodyPr wrap="none">
            <a:spAutoFit/>
          </a:bodyPr>
          <a:lstStyle/>
          <a:p>
            <a:r>
              <a:rPr lang="en-US" sz="3200" dirty="0">
                <a:hlinkClick r:id="rId2"/>
              </a:rPr>
              <a:t>http://www.expertise2go.com/e2g3g/wine/</a:t>
            </a:r>
            <a:r>
              <a:rPr lang="en-US" sz="3200" dirty="0"/>
              <a:t> </a:t>
            </a:r>
          </a:p>
          <a:p>
            <a:endParaRPr lang="en-US" sz="3200" dirty="0"/>
          </a:p>
          <a:p>
            <a:r>
              <a:rPr lang="en-US" sz="3200" dirty="0"/>
              <a:t>Includes explanation</a:t>
            </a:r>
          </a:p>
        </p:txBody>
      </p:sp>
    </p:spTree>
    <p:extLst>
      <p:ext uri="{BB962C8B-B14F-4D97-AF65-F5344CB8AC3E}">
        <p14:creationId xmlns:p14="http://schemas.microsoft.com/office/powerpoint/2010/main" val="199742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nchor="t" anchorCtr="1">
            <a:normAutofit fontScale="90000"/>
          </a:bodyPr>
          <a:lstStyle/>
          <a:p>
            <a:r>
              <a:rPr lang="en-US" dirty="0">
                <a:solidFill>
                  <a:srgbClr val="063DE8"/>
                </a:solidFill>
              </a:rPr>
              <a:t>Model-based Expert Systems</a:t>
            </a:r>
          </a:p>
        </p:txBody>
      </p:sp>
      <p:sp>
        <p:nvSpPr>
          <p:cNvPr id="33795" name="Rectangle 3"/>
          <p:cNvSpPr>
            <a:spLocks noChangeArrowheads="1"/>
          </p:cNvSpPr>
          <p:nvPr/>
        </p:nvSpPr>
        <p:spPr bwMode="auto">
          <a:xfrm>
            <a:off x="6651625" y="4154488"/>
            <a:ext cx="2393950" cy="1216025"/>
          </a:xfrm>
          <a:prstGeom prst="rect">
            <a:avLst/>
          </a:prstGeom>
          <a:solidFill>
            <a:srgbClr val="FCFEB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0"/>
              </a:spcBef>
            </a:pPr>
            <a:r>
              <a:rPr lang="en-US" sz="3600"/>
              <a:t>Knowledge</a:t>
            </a:r>
          </a:p>
          <a:p>
            <a:pPr algn="ctr">
              <a:spcBef>
                <a:spcPct val="0"/>
              </a:spcBef>
            </a:pPr>
            <a:r>
              <a:rPr lang="en-US" sz="3600"/>
              <a:t>base</a:t>
            </a:r>
          </a:p>
        </p:txBody>
      </p:sp>
      <p:sp>
        <p:nvSpPr>
          <p:cNvPr id="33796" name="Rectangle 4"/>
          <p:cNvSpPr>
            <a:spLocks noChangeArrowheads="1"/>
          </p:cNvSpPr>
          <p:nvPr/>
        </p:nvSpPr>
        <p:spPr bwMode="auto">
          <a:xfrm>
            <a:off x="6967538" y="2524125"/>
            <a:ext cx="2063750" cy="666750"/>
          </a:xfrm>
          <a:prstGeom prst="rect">
            <a:avLst/>
          </a:prstGeom>
          <a:solidFill>
            <a:srgbClr val="A2C1FE"/>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0"/>
              </a:spcBef>
            </a:pPr>
            <a:r>
              <a:rPr lang="en-US" sz="3600"/>
              <a:t>Inference</a:t>
            </a:r>
          </a:p>
        </p:txBody>
      </p:sp>
      <p:sp>
        <p:nvSpPr>
          <p:cNvPr id="33797" name="Rectangle 5"/>
          <p:cNvSpPr>
            <a:spLocks noChangeArrowheads="1"/>
          </p:cNvSpPr>
          <p:nvPr/>
        </p:nvSpPr>
        <p:spPr bwMode="auto">
          <a:xfrm>
            <a:off x="115888" y="2859088"/>
            <a:ext cx="2051050" cy="1216025"/>
          </a:xfrm>
          <a:prstGeom prst="rect">
            <a:avLst/>
          </a:prstGeom>
          <a:solidFill>
            <a:srgbClr val="FCFEB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0"/>
              </a:spcBef>
            </a:pPr>
            <a:r>
              <a:rPr lang="en-US" sz="3600"/>
              <a:t>User</a:t>
            </a:r>
          </a:p>
          <a:p>
            <a:pPr algn="ctr">
              <a:spcBef>
                <a:spcPct val="0"/>
              </a:spcBef>
            </a:pPr>
            <a:r>
              <a:rPr lang="en-US" sz="3600"/>
              <a:t> interface</a:t>
            </a:r>
          </a:p>
        </p:txBody>
      </p:sp>
      <p:sp>
        <p:nvSpPr>
          <p:cNvPr id="33798" name="Line 6"/>
          <p:cNvSpPr>
            <a:spLocks noChangeShapeType="1"/>
          </p:cNvSpPr>
          <p:nvPr/>
        </p:nvSpPr>
        <p:spPr bwMode="auto">
          <a:xfrm flipH="1">
            <a:off x="2171700" y="2895600"/>
            <a:ext cx="4800600" cy="0"/>
          </a:xfrm>
          <a:prstGeom prst="line">
            <a:avLst/>
          </a:prstGeom>
          <a:noFill/>
          <a:ln w="76200">
            <a:solidFill>
              <a:srgbClr val="00279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Rectangle 7"/>
          <p:cNvSpPr>
            <a:spLocks noChangeArrowheads="1"/>
          </p:cNvSpPr>
          <p:nvPr/>
        </p:nvSpPr>
        <p:spPr bwMode="auto">
          <a:xfrm>
            <a:off x="3049588" y="2439988"/>
            <a:ext cx="12922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i="1">
                <a:solidFill>
                  <a:srgbClr val="00279F"/>
                </a:solidFill>
              </a:rPr>
              <a:t>control</a:t>
            </a:r>
          </a:p>
        </p:txBody>
      </p:sp>
      <p:sp>
        <p:nvSpPr>
          <p:cNvPr id="33800" name="Line 8"/>
          <p:cNvSpPr>
            <a:spLocks noChangeShapeType="1"/>
          </p:cNvSpPr>
          <p:nvPr/>
        </p:nvSpPr>
        <p:spPr bwMode="auto">
          <a:xfrm flipV="1">
            <a:off x="8686800" y="3162300"/>
            <a:ext cx="0" cy="990600"/>
          </a:xfrm>
          <a:prstGeom prst="line">
            <a:avLst/>
          </a:prstGeom>
          <a:noFill/>
          <a:ln w="76200">
            <a:solidFill>
              <a:srgbClr val="FAFD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Line 9"/>
          <p:cNvSpPr>
            <a:spLocks noChangeShapeType="1"/>
          </p:cNvSpPr>
          <p:nvPr/>
        </p:nvSpPr>
        <p:spPr bwMode="auto">
          <a:xfrm flipH="1" flipV="1">
            <a:off x="2171700" y="3771900"/>
            <a:ext cx="4495800" cy="1676400"/>
          </a:xfrm>
          <a:prstGeom prst="line">
            <a:avLst/>
          </a:prstGeom>
          <a:noFill/>
          <a:ln w="76200">
            <a:solidFill>
              <a:srgbClr val="FAFD00"/>
            </a:solidFill>
            <a:prstDash val="lg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Rectangle 10"/>
          <p:cNvSpPr>
            <a:spLocks noChangeArrowheads="1"/>
          </p:cNvSpPr>
          <p:nvPr/>
        </p:nvSpPr>
        <p:spPr bwMode="auto">
          <a:xfrm>
            <a:off x="3887788" y="3201988"/>
            <a:ext cx="12922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i="1">
                <a:solidFill>
                  <a:srgbClr val="FAFD00"/>
                </a:solidFill>
              </a:rPr>
              <a:t>data</a:t>
            </a:r>
          </a:p>
        </p:txBody>
      </p:sp>
      <p:sp>
        <p:nvSpPr>
          <p:cNvPr id="33803" name="Rectangle 11"/>
          <p:cNvSpPr>
            <a:spLocks noChangeArrowheads="1"/>
          </p:cNvSpPr>
          <p:nvPr/>
        </p:nvSpPr>
        <p:spPr bwMode="auto">
          <a:xfrm>
            <a:off x="176213" y="4748213"/>
            <a:ext cx="3600450" cy="666750"/>
          </a:xfrm>
          <a:prstGeom prst="rect">
            <a:avLst/>
          </a:prstGeom>
          <a:solidFill>
            <a:srgbClr val="FCFEB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spcBef>
                <a:spcPct val="0"/>
              </a:spcBef>
            </a:pPr>
            <a:r>
              <a:rPr lang="en-US" sz="3600"/>
              <a:t>(Classical) Model</a:t>
            </a:r>
          </a:p>
        </p:txBody>
      </p:sp>
      <p:sp>
        <p:nvSpPr>
          <p:cNvPr id="33804" name="Line 12"/>
          <p:cNvSpPr>
            <a:spLocks noChangeShapeType="1"/>
          </p:cNvSpPr>
          <p:nvPr/>
        </p:nvSpPr>
        <p:spPr bwMode="auto">
          <a:xfrm flipH="1">
            <a:off x="3886200" y="3200400"/>
            <a:ext cx="3048000" cy="1676400"/>
          </a:xfrm>
          <a:prstGeom prst="line">
            <a:avLst/>
          </a:prstGeom>
          <a:noFill/>
          <a:ln w="76200">
            <a:solidFill>
              <a:srgbClr val="FAFD00"/>
            </a:solidFill>
            <a:prstDash val="lg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Rectangle 13"/>
          <p:cNvSpPr>
            <a:spLocks noChangeArrowheads="1"/>
          </p:cNvSpPr>
          <p:nvPr/>
        </p:nvSpPr>
        <p:spPr bwMode="auto">
          <a:xfrm>
            <a:off x="5867400" y="5877168"/>
            <a:ext cx="3198813"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i="1"/>
              <a:t>“If bicep is weak, weight routine 12 is good”</a:t>
            </a:r>
          </a:p>
        </p:txBody>
      </p:sp>
      <p:sp>
        <p:nvSpPr>
          <p:cNvPr id="33806" name="Rectangle 14"/>
          <p:cNvSpPr>
            <a:spLocks noChangeArrowheads="1"/>
          </p:cNvSpPr>
          <p:nvPr/>
        </p:nvSpPr>
        <p:spPr bwMode="auto">
          <a:xfrm>
            <a:off x="1588" y="2058988"/>
            <a:ext cx="2587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i="1"/>
              <a:t>“bicep weak?”</a:t>
            </a:r>
          </a:p>
        </p:txBody>
      </p:sp>
      <p:sp>
        <p:nvSpPr>
          <p:cNvPr id="33807" name="Rectangle 15"/>
          <p:cNvSpPr>
            <a:spLocks noChangeArrowheads="1"/>
          </p:cNvSpPr>
          <p:nvPr/>
        </p:nvSpPr>
        <p:spPr bwMode="auto">
          <a:xfrm>
            <a:off x="4953000" y="1449388"/>
            <a:ext cx="4113213"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i="1"/>
              <a:t>“If A=&gt;B and A is true, then B &amp; use model for consequences”</a:t>
            </a:r>
          </a:p>
        </p:txBody>
      </p:sp>
      <p:sp>
        <p:nvSpPr>
          <p:cNvPr id="33808" name="Rectangle 16"/>
          <p:cNvSpPr>
            <a:spLocks noChangeArrowheads="1"/>
          </p:cNvSpPr>
          <p:nvPr/>
        </p:nvSpPr>
        <p:spPr bwMode="auto">
          <a:xfrm>
            <a:off x="77788" y="5886450"/>
            <a:ext cx="5256212"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i="1"/>
              <a:t>The body’s muscular map... (e.g. shows stress points from weight routine 12) </a:t>
            </a:r>
          </a:p>
        </p:txBody>
      </p:sp>
      <p:sp>
        <p:nvSpPr>
          <p:cNvPr id="33809" name="Line 17"/>
          <p:cNvSpPr>
            <a:spLocks noChangeShapeType="1"/>
          </p:cNvSpPr>
          <p:nvPr/>
        </p:nvSpPr>
        <p:spPr bwMode="auto">
          <a:xfrm flipV="1">
            <a:off x="838200" y="4076700"/>
            <a:ext cx="0" cy="533400"/>
          </a:xfrm>
          <a:prstGeom prst="line">
            <a:avLst/>
          </a:prstGeom>
          <a:noFill/>
          <a:ln w="76200">
            <a:solidFill>
              <a:srgbClr val="FAFD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Line 18"/>
          <p:cNvSpPr>
            <a:spLocks noChangeShapeType="1"/>
          </p:cNvSpPr>
          <p:nvPr/>
        </p:nvSpPr>
        <p:spPr bwMode="auto">
          <a:xfrm>
            <a:off x="7696200" y="3238500"/>
            <a:ext cx="0" cy="838200"/>
          </a:xfrm>
          <a:prstGeom prst="line">
            <a:avLst/>
          </a:prstGeom>
          <a:noFill/>
          <a:ln w="762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1" name="Line 19"/>
          <p:cNvSpPr>
            <a:spLocks noChangeShapeType="1"/>
          </p:cNvSpPr>
          <p:nvPr/>
        </p:nvSpPr>
        <p:spPr bwMode="auto">
          <a:xfrm flipH="1">
            <a:off x="3810000" y="3314700"/>
            <a:ext cx="3543300" cy="2019300"/>
          </a:xfrm>
          <a:prstGeom prst="line">
            <a:avLst/>
          </a:prstGeom>
          <a:noFill/>
          <a:ln w="762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1516569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Rule-based Systems</a:t>
            </a: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24</a:t>
            </a:fld>
            <a:endParaRPr lang="en-US" dirty="0"/>
          </a:p>
        </p:txBody>
      </p:sp>
      <p:sp>
        <p:nvSpPr>
          <p:cNvPr id="7" name="Rectangle 4"/>
          <p:cNvSpPr txBox="1">
            <a:spLocks noChangeArrowheads="1"/>
          </p:cNvSpPr>
          <p:nvPr/>
        </p:nvSpPr>
        <p:spPr bwMode="auto">
          <a:xfrm>
            <a:off x="1866900" y="1110522"/>
            <a:ext cx="582930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Knowledge for rule-based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p:txBody>
      </p:sp>
      <p:sp>
        <p:nvSpPr>
          <p:cNvPr id="8" name="AutoShape 5">
            <a:extLst>
              <a:ext uri="{FF2B5EF4-FFF2-40B4-BE49-F238E27FC236}">
                <a16:creationId xmlns:a16="http://schemas.microsoft.com/office/drawing/2014/main" id="{9F959281-7B5D-4A74-B835-AFA48120813E}"/>
              </a:ext>
            </a:extLst>
          </p:cNvPr>
          <p:cNvSpPr>
            <a:spLocks noChangeArrowheads="1"/>
          </p:cNvSpPr>
          <p:nvPr/>
        </p:nvSpPr>
        <p:spPr bwMode="auto">
          <a:xfrm>
            <a:off x="685800" y="30734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10" name="Rectangle 4">
            <a:extLst>
              <a:ext uri="{FF2B5EF4-FFF2-40B4-BE49-F238E27FC236}">
                <a16:creationId xmlns:a16="http://schemas.microsoft.com/office/drawing/2014/main" id="{BE1AC56E-F34C-4E38-9395-8701F24064A5}"/>
              </a:ext>
            </a:extLst>
          </p:cNvPr>
          <p:cNvSpPr txBox="1">
            <a:spLocks noChangeArrowheads="1"/>
          </p:cNvSpPr>
          <p:nvPr/>
        </p:nvSpPr>
        <p:spPr bwMode="auto">
          <a:xfrm>
            <a:off x="1543050" y="1133765"/>
            <a:ext cx="668655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for Rule-based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p:txBody>
      </p:sp>
    </p:spTree>
    <p:extLst>
      <p:ext uri="{BB962C8B-B14F-4D97-AF65-F5344CB8AC3E}">
        <p14:creationId xmlns:p14="http://schemas.microsoft.com/office/powerpoint/2010/main" val="2740527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normAutofit fontScale="90000"/>
          </a:bodyPr>
          <a:lstStyle/>
          <a:p>
            <a:r>
              <a:rPr lang="en-US" dirty="0"/>
              <a:t>Inference</a:t>
            </a:r>
          </a:p>
        </p:txBody>
      </p:sp>
      <p:sp>
        <p:nvSpPr>
          <p:cNvPr id="8195" name="Rectangle 3"/>
          <p:cNvSpPr>
            <a:spLocks noGrp="1" noChangeArrowheads="1"/>
          </p:cNvSpPr>
          <p:nvPr>
            <p:ph type="body" idx="1"/>
          </p:nvPr>
        </p:nvSpPr>
        <p:spPr>
          <a:xfrm>
            <a:off x="2895600" y="2133600"/>
            <a:ext cx="3352800" cy="2133600"/>
          </a:xfrm>
          <a:noFill/>
          <a:ln/>
        </p:spPr>
        <p:txBody>
          <a:bodyPr>
            <a:normAutofit/>
          </a:bodyPr>
          <a:lstStyle/>
          <a:p>
            <a:pPr>
              <a:lnSpc>
                <a:spcPct val="200000"/>
              </a:lnSpc>
            </a:pPr>
            <a:r>
              <a:rPr lang="en-US" dirty="0"/>
              <a:t>Forward chaining</a:t>
            </a:r>
          </a:p>
          <a:p>
            <a:pPr>
              <a:lnSpc>
                <a:spcPct val="200000"/>
              </a:lnSpc>
            </a:pPr>
            <a:r>
              <a:rPr lang="en-US" dirty="0"/>
              <a:t>Backward chaining</a:t>
            </a:r>
          </a:p>
        </p:txBody>
      </p:sp>
    </p:spTree>
    <p:extLst>
      <p:ext uri="{BB962C8B-B14F-4D97-AF65-F5344CB8AC3E}">
        <p14:creationId xmlns:p14="http://schemas.microsoft.com/office/powerpoint/2010/main" val="21330064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normAutofit fontScale="90000"/>
          </a:bodyPr>
          <a:lstStyle/>
          <a:p>
            <a:r>
              <a:rPr lang="en-US"/>
              <a:t>Knowledge = facts + rules</a:t>
            </a:r>
          </a:p>
        </p:txBody>
      </p:sp>
      <p:sp>
        <p:nvSpPr>
          <p:cNvPr id="16387" name="Rectangle 3"/>
          <p:cNvSpPr>
            <a:spLocks noChangeArrowheads="1"/>
          </p:cNvSpPr>
          <p:nvPr/>
        </p:nvSpPr>
        <p:spPr bwMode="auto">
          <a:xfrm>
            <a:off x="3922712" y="3268488"/>
            <a:ext cx="4876800" cy="3276600"/>
          </a:xfrm>
          <a:prstGeom prst="rect">
            <a:avLst/>
          </a:prstGeom>
          <a:solidFill>
            <a:srgbClr val="FCFEB9"/>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2800" dirty="0">
                <a:latin typeface="Arial Narrow" pitchFamily="34" charset="0"/>
              </a:rPr>
              <a:t>Knowledge</a:t>
            </a:r>
          </a:p>
          <a:p>
            <a:pPr algn="ctr"/>
            <a:r>
              <a:rPr lang="en-US" sz="2800" dirty="0">
                <a:latin typeface="Arial Narrow" pitchFamily="34" charset="0"/>
              </a:rPr>
              <a:t>base</a:t>
            </a:r>
          </a:p>
        </p:txBody>
      </p:sp>
      <p:sp>
        <p:nvSpPr>
          <p:cNvPr id="16388" name="Rectangle 4"/>
          <p:cNvSpPr>
            <a:spLocks noChangeArrowheads="1"/>
          </p:cNvSpPr>
          <p:nvPr/>
        </p:nvSpPr>
        <p:spPr bwMode="auto">
          <a:xfrm>
            <a:off x="7010400" y="1439688"/>
            <a:ext cx="1789112" cy="1219200"/>
          </a:xfrm>
          <a:prstGeom prst="rect">
            <a:avLst/>
          </a:prstGeom>
          <a:solidFill>
            <a:srgbClr val="A2C1FE"/>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2800">
                <a:solidFill>
                  <a:srgbClr val="676767"/>
                </a:solidFill>
                <a:latin typeface="Arial Narrow" pitchFamily="34" charset="0"/>
              </a:rPr>
              <a:t>Inference</a:t>
            </a:r>
          </a:p>
          <a:p>
            <a:pPr algn="ctr"/>
            <a:r>
              <a:rPr lang="en-US" sz="2800">
                <a:solidFill>
                  <a:srgbClr val="676767"/>
                </a:solidFill>
                <a:latin typeface="Arial Narrow" pitchFamily="34" charset="0"/>
              </a:rPr>
              <a:t>Engine</a:t>
            </a:r>
          </a:p>
        </p:txBody>
      </p:sp>
      <p:sp>
        <p:nvSpPr>
          <p:cNvPr id="16389" name="Rectangle 5"/>
          <p:cNvSpPr>
            <a:spLocks noChangeArrowheads="1"/>
          </p:cNvSpPr>
          <p:nvPr/>
        </p:nvSpPr>
        <p:spPr bwMode="auto">
          <a:xfrm>
            <a:off x="457200" y="3276600"/>
            <a:ext cx="1790700" cy="1219200"/>
          </a:xfrm>
          <a:prstGeom prst="rect">
            <a:avLst/>
          </a:prstGeom>
          <a:solidFill>
            <a:srgbClr val="FCFEB9"/>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sz="2800">
                <a:solidFill>
                  <a:srgbClr val="676767"/>
                </a:solidFill>
                <a:latin typeface="Arial Narrow" pitchFamily="34" charset="0"/>
              </a:rPr>
              <a:t>User</a:t>
            </a:r>
          </a:p>
          <a:p>
            <a:pPr algn="ctr"/>
            <a:r>
              <a:rPr lang="en-US" sz="2800">
                <a:solidFill>
                  <a:srgbClr val="676767"/>
                </a:solidFill>
                <a:latin typeface="Arial Narrow" pitchFamily="34" charset="0"/>
              </a:rPr>
              <a:t> interface</a:t>
            </a:r>
          </a:p>
        </p:txBody>
      </p:sp>
      <p:sp>
        <p:nvSpPr>
          <p:cNvPr id="16390" name="Line 6"/>
          <p:cNvSpPr>
            <a:spLocks noChangeShapeType="1"/>
          </p:cNvSpPr>
          <p:nvPr/>
        </p:nvSpPr>
        <p:spPr bwMode="auto">
          <a:xfrm>
            <a:off x="3898900" y="3244676"/>
            <a:ext cx="4926012" cy="324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Arial Narrow" pitchFamily="34" charset="0"/>
            </a:endParaRPr>
          </a:p>
        </p:txBody>
      </p:sp>
      <p:sp>
        <p:nvSpPr>
          <p:cNvPr id="16391" name="Rectangle 7"/>
          <p:cNvSpPr>
            <a:spLocks noChangeArrowheads="1"/>
          </p:cNvSpPr>
          <p:nvPr/>
        </p:nvSpPr>
        <p:spPr bwMode="auto">
          <a:xfrm>
            <a:off x="4608512" y="5592588"/>
            <a:ext cx="12160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b="1" i="1" u="sng" dirty="0">
                <a:solidFill>
                  <a:schemeClr val="accent2"/>
                </a:solidFill>
                <a:latin typeface="Arial Narrow" pitchFamily="34" charset="0"/>
              </a:rPr>
              <a:t>rules</a:t>
            </a:r>
          </a:p>
        </p:txBody>
      </p:sp>
      <p:sp>
        <p:nvSpPr>
          <p:cNvPr id="16392" name="Rectangle 8"/>
          <p:cNvSpPr>
            <a:spLocks noChangeArrowheads="1"/>
          </p:cNvSpPr>
          <p:nvPr/>
        </p:nvSpPr>
        <p:spPr bwMode="auto">
          <a:xfrm>
            <a:off x="7046911" y="3647099"/>
            <a:ext cx="95408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b="1" i="1" u="sng" dirty="0">
                <a:solidFill>
                  <a:schemeClr val="accent2"/>
                </a:solidFill>
                <a:latin typeface="Arial Narrow" pitchFamily="34" charset="0"/>
              </a:rPr>
              <a:t>facts</a:t>
            </a:r>
          </a:p>
        </p:txBody>
      </p:sp>
      <p:sp>
        <p:nvSpPr>
          <p:cNvPr id="16394" name="Rectangle 10"/>
          <p:cNvSpPr>
            <a:spLocks noChangeArrowheads="1"/>
          </p:cNvSpPr>
          <p:nvPr/>
        </p:nvSpPr>
        <p:spPr bwMode="auto">
          <a:xfrm>
            <a:off x="457200" y="5226916"/>
            <a:ext cx="3121025" cy="116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i="1" dirty="0">
                <a:latin typeface="Arial Narrow" pitchFamily="34" charset="0"/>
              </a:rPr>
              <a:t>Rule base</a:t>
            </a:r>
          </a:p>
          <a:p>
            <a:pPr>
              <a:spcBef>
                <a:spcPct val="50000"/>
              </a:spcBef>
            </a:pPr>
            <a:r>
              <a:rPr lang="en-US" sz="2800" i="1" dirty="0">
                <a:latin typeface="Arial Narrow" pitchFamily="34" charset="0"/>
              </a:rPr>
              <a:t>(</a:t>
            </a:r>
            <a:r>
              <a:rPr lang="en-US" sz="2800" b="1" i="1" u="sng" dirty="0">
                <a:latin typeface="Arial Narrow" pitchFamily="34" charset="0"/>
              </a:rPr>
              <a:t>given</a:t>
            </a:r>
            <a:r>
              <a:rPr lang="en-US" sz="2800" i="1" dirty="0">
                <a:latin typeface="Arial Narrow" pitchFamily="34" charset="0"/>
              </a:rPr>
              <a:t>)</a:t>
            </a:r>
          </a:p>
        </p:txBody>
      </p:sp>
      <p:sp>
        <p:nvSpPr>
          <p:cNvPr id="16396" name="Line 12"/>
          <p:cNvSpPr>
            <a:spLocks noChangeShapeType="1"/>
          </p:cNvSpPr>
          <p:nvPr/>
        </p:nvSpPr>
        <p:spPr bwMode="auto">
          <a:xfrm flipV="1">
            <a:off x="1981200" y="5492576"/>
            <a:ext cx="2589212"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Arial Narrow" pitchFamily="34" charset="0"/>
            </a:endParaRPr>
          </a:p>
        </p:txBody>
      </p:sp>
      <p:sp>
        <p:nvSpPr>
          <p:cNvPr id="14" name="Rectangle 8"/>
          <p:cNvSpPr>
            <a:spLocks noChangeArrowheads="1"/>
          </p:cNvSpPr>
          <p:nvPr/>
        </p:nvSpPr>
        <p:spPr bwMode="auto">
          <a:xfrm>
            <a:off x="7470775" y="4660793"/>
            <a:ext cx="12160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2800" i="1">
                <a:solidFill>
                  <a:schemeClr val="accent2"/>
                </a:solidFill>
                <a:latin typeface="Arial Narrow" pitchFamily="34" charset="0"/>
              </a:rPr>
              <a:t>given</a:t>
            </a:r>
            <a:endParaRPr lang="en-US" sz="2800" i="1" dirty="0">
              <a:solidFill>
                <a:schemeClr val="accent2"/>
              </a:solidFill>
              <a:latin typeface="Arial Narrow" pitchFamily="34" charset="0"/>
            </a:endParaRPr>
          </a:p>
        </p:txBody>
      </p:sp>
      <p:sp>
        <p:nvSpPr>
          <p:cNvPr id="15" name="Line 6"/>
          <p:cNvSpPr>
            <a:spLocks noChangeShapeType="1"/>
          </p:cNvSpPr>
          <p:nvPr/>
        </p:nvSpPr>
        <p:spPr bwMode="auto">
          <a:xfrm flipH="1">
            <a:off x="6172200" y="3268488"/>
            <a:ext cx="2627312" cy="13923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Arial Narrow" pitchFamily="34" charset="0"/>
            </a:endParaRPr>
          </a:p>
        </p:txBody>
      </p:sp>
      <p:sp>
        <p:nvSpPr>
          <p:cNvPr id="16" name="Rectangle 7"/>
          <p:cNvSpPr>
            <a:spLocks noChangeArrowheads="1"/>
          </p:cNvSpPr>
          <p:nvPr/>
        </p:nvSpPr>
        <p:spPr bwMode="auto">
          <a:xfrm>
            <a:off x="5486401" y="3608368"/>
            <a:ext cx="148272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2800" i="1" dirty="0">
                <a:solidFill>
                  <a:schemeClr val="accent2"/>
                </a:solidFill>
                <a:latin typeface="Arial Narrow" pitchFamily="34" charset="0"/>
              </a:rPr>
              <a:t>deduced</a:t>
            </a:r>
          </a:p>
        </p:txBody>
      </p:sp>
    </p:spTree>
    <p:extLst>
      <p:ext uri="{BB962C8B-B14F-4D97-AF65-F5344CB8AC3E}">
        <p14:creationId xmlns:p14="http://schemas.microsoft.com/office/powerpoint/2010/main" val="8821363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noFill/>
          <a:ln/>
        </p:spPr>
        <p:txBody>
          <a:bodyPr>
            <a:normAutofit fontScale="90000"/>
          </a:bodyPr>
          <a:lstStyle/>
          <a:p>
            <a:r>
              <a:rPr lang="en-US"/>
              <a:t>1. Forward Chaining</a:t>
            </a:r>
          </a:p>
        </p:txBody>
      </p:sp>
      <p:sp>
        <p:nvSpPr>
          <p:cNvPr id="234499" name="Rectangle 3"/>
          <p:cNvSpPr>
            <a:spLocks noChangeArrowheads="1"/>
          </p:cNvSpPr>
          <p:nvPr/>
        </p:nvSpPr>
        <p:spPr bwMode="auto">
          <a:xfrm>
            <a:off x="952500" y="1524000"/>
            <a:ext cx="7239000" cy="482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800" u="sng" dirty="0">
                <a:latin typeface="Arial Narrow" pitchFamily="34" charset="0"/>
              </a:rPr>
              <a:t>Initial fact list:</a:t>
            </a:r>
            <a:r>
              <a:rPr lang="en-US" sz="2800" dirty="0">
                <a:latin typeface="Arial Narrow" pitchFamily="34" charset="0"/>
              </a:rPr>
              <a:t>   </a:t>
            </a:r>
            <a:r>
              <a:rPr lang="en-US" sz="2800" i="1" dirty="0">
                <a:solidFill>
                  <a:srgbClr val="00279F"/>
                </a:solidFill>
                <a:latin typeface="Arial Narrow" pitchFamily="34" charset="0"/>
              </a:rPr>
              <a:t>Brian is a manager</a:t>
            </a:r>
            <a:r>
              <a:rPr lang="en-US" sz="2800" dirty="0">
                <a:solidFill>
                  <a:srgbClr val="00279F"/>
                </a:solidFill>
                <a:latin typeface="Arial Narrow" pitchFamily="34" charset="0"/>
              </a:rPr>
              <a:t>     </a:t>
            </a:r>
          </a:p>
          <a:p>
            <a:r>
              <a:rPr lang="en-US" sz="2800" dirty="0">
                <a:solidFill>
                  <a:srgbClr val="00279F"/>
                </a:solidFill>
                <a:latin typeface="Arial Narrow" pitchFamily="34" charset="0"/>
              </a:rPr>
              <a:t>     </a:t>
            </a:r>
            <a:endParaRPr lang="en-US" sz="2800" dirty="0">
              <a:latin typeface="Arial Narrow" pitchFamily="34" charset="0"/>
            </a:endParaRPr>
          </a:p>
          <a:p>
            <a:endParaRPr lang="en-US" sz="2800" dirty="0">
              <a:latin typeface="Arial Narrow" pitchFamily="34" charset="0"/>
            </a:endParaRPr>
          </a:p>
          <a:p>
            <a:r>
              <a:rPr lang="en-US" sz="2800" u="sng" dirty="0">
                <a:latin typeface="Arial Narrow" pitchFamily="34" charset="0"/>
              </a:rPr>
              <a:t>Rules:</a:t>
            </a:r>
          </a:p>
          <a:p>
            <a:endParaRPr lang="en-US" sz="2800" dirty="0">
              <a:latin typeface="Arial Narrow" pitchFamily="34" charset="0"/>
            </a:endParaRPr>
          </a:p>
          <a:p>
            <a:r>
              <a:rPr lang="en-US" sz="2800" dirty="0">
                <a:latin typeface="Arial Narrow" pitchFamily="34" charset="0"/>
              </a:rPr>
              <a:t>  1)  IF </a:t>
            </a:r>
            <a:r>
              <a:rPr lang="en-US" sz="2800" i="1" dirty="0">
                <a:solidFill>
                  <a:srgbClr val="00279F"/>
                </a:solidFill>
                <a:latin typeface="Arial Narrow" pitchFamily="34" charset="0"/>
              </a:rPr>
              <a:t>X has a large office</a:t>
            </a:r>
            <a:r>
              <a:rPr lang="en-US" sz="2800" i="1" dirty="0">
                <a:latin typeface="Arial Narrow" pitchFamily="34" charset="0"/>
              </a:rPr>
              <a:t>	</a:t>
            </a:r>
            <a:r>
              <a:rPr lang="en-US" sz="2800" dirty="0">
                <a:latin typeface="Arial Narrow" pitchFamily="34" charset="0"/>
              </a:rPr>
              <a:t>THEN </a:t>
            </a:r>
            <a:r>
              <a:rPr lang="en-US" sz="2800" i="1" dirty="0">
                <a:solidFill>
                  <a:srgbClr val="00279F"/>
                </a:solidFill>
                <a:latin typeface="Arial Narrow" pitchFamily="34" charset="0"/>
              </a:rPr>
              <a:t>X is happy</a:t>
            </a:r>
            <a:endParaRPr lang="en-US" sz="2800" i="1" dirty="0">
              <a:latin typeface="Arial Narrow" pitchFamily="34" charset="0"/>
            </a:endParaRPr>
          </a:p>
          <a:p>
            <a:endParaRPr lang="en-US" sz="2800" dirty="0">
              <a:latin typeface="Arial Narrow" pitchFamily="34" charset="0"/>
            </a:endParaRPr>
          </a:p>
          <a:p>
            <a:r>
              <a:rPr lang="en-US" sz="2800" dirty="0">
                <a:latin typeface="Arial Narrow" pitchFamily="34" charset="0"/>
              </a:rPr>
              <a:t>  2)   IF </a:t>
            </a:r>
            <a:r>
              <a:rPr lang="en-US" sz="2800" i="1" dirty="0">
                <a:solidFill>
                  <a:srgbClr val="00279F"/>
                </a:solidFill>
                <a:latin typeface="Arial Narrow" pitchFamily="34" charset="0"/>
              </a:rPr>
              <a:t>X is a manager</a:t>
            </a:r>
            <a:r>
              <a:rPr lang="en-US" sz="2800" dirty="0">
                <a:solidFill>
                  <a:srgbClr val="00279F"/>
                </a:solidFill>
                <a:latin typeface="Arial Narrow" pitchFamily="34" charset="0"/>
              </a:rPr>
              <a:t> 	</a:t>
            </a:r>
            <a:r>
              <a:rPr lang="en-US" sz="2800" dirty="0">
                <a:latin typeface="Arial Narrow" pitchFamily="34" charset="0"/>
              </a:rPr>
              <a:t>THEN </a:t>
            </a:r>
            <a:r>
              <a:rPr lang="en-US" sz="2800" i="1" dirty="0">
                <a:solidFill>
                  <a:srgbClr val="00279F"/>
                </a:solidFill>
                <a:latin typeface="Arial Narrow" pitchFamily="34" charset="0"/>
              </a:rPr>
              <a:t>X has a large office</a:t>
            </a:r>
            <a:endParaRPr lang="en-US" sz="2800" i="1" dirty="0">
              <a:latin typeface="Arial Narrow" pitchFamily="34" charset="0"/>
            </a:endParaRPr>
          </a:p>
          <a:p>
            <a:endParaRPr lang="en-US" sz="2800" i="1" dirty="0">
              <a:latin typeface="Arial Narrow" pitchFamily="34" charset="0"/>
            </a:endParaRPr>
          </a:p>
          <a:p>
            <a:endParaRPr lang="en-US" sz="2800" i="1" dirty="0">
              <a:latin typeface="Arial Narrow" pitchFamily="34" charset="0"/>
            </a:endParaRPr>
          </a:p>
          <a:p>
            <a:r>
              <a:rPr lang="en-US" sz="2800" u="sng" dirty="0">
                <a:latin typeface="Arial Narrow" pitchFamily="34" charset="0"/>
              </a:rPr>
              <a:t>Goal</a:t>
            </a:r>
            <a:r>
              <a:rPr lang="en-US" sz="2800" dirty="0">
                <a:latin typeface="Arial Narrow" pitchFamily="34" charset="0"/>
              </a:rPr>
              <a:t>: Generate all consequents</a:t>
            </a:r>
          </a:p>
        </p:txBody>
      </p:sp>
    </p:spTree>
    <p:extLst>
      <p:ext uri="{BB962C8B-B14F-4D97-AF65-F5344CB8AC3E}">
        <p14:creationId xmlns:p14="http://schemas.microsoft.com/office/powerpoint/2010/main" val="17098635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457200" y="274638"/>
            <a:ext cx="8229600" cy="563562"/>
          </a:xfrm>
          <a:noFill/>
          <a:ln/>
        </p:spPr>
        <p:txBody>
          <a:bodyPr>
            <a:normAutofit fontScale="90000"/>
          </a:bodyPr>
          <a:lstStyle/>
          <a:p>
            <a:r>
              <a:rPr lang="en-US"/>
              <a:t>Mechanics of Forward Chaining</a:t>
            </a:r>
          </a:p>
        </p:txBody>
      </p:sp>
      <p:sp>
        <p:nvSpPr>
          <p:cNvPr id="24579" name="Rectangle 1027"/>
          <p:cNvSpPr>
            <a:spLocks noChangeArrowheads="1"/>
          </p:cNvSpPr>
          <p:nvPr/>
        </p:nvSpPr>
        <p:spPr bwMode="auto">
          <a:xfrm>
            <a:off x="1210503" y="1219200"/>
            <a:ext cx="6638097" cy="5506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3200" i="1" dirty="0">
                <a:latin typeface="Arial Narrow" pitchFamily="34" charset="0"/>
              </a:rPr>
              <a:t>Apply all rules repeatedly, adding to fact list </a:t>
            </a:r>
          </a:p>
          <a:p>
            <a:r>
              <a:rPr lang="en-US" sz="3200" i="1" dirty="0">
                <a:latin typeface="Arial Narrow" pitchFamily="34" charset="0"/>
              </a:rPr>
              <a:t>each time, until no new fact are </a:t>
            </a:r>
            <a:r>
              <a:rPr lang="en-US" sz="3200" i="1">
                <a:latin typeface="Arial Narrow" pitchFamily="34" charset="0"/>
              </a:rPr>
              <a:t>found.</a:t>
            </a:r>
          </a:p>
          <a:p>
            <a:r>
              <a:rPr lang="en-US" sz="2000">
                <a:latin typeface="Arial Narrow" pitchFamily="34" charset="0"/>
              </a:rPr>
              <a:t>      </a:t>
            </a:r>
            <a:r>
              <a:rPr lang="en-US" sz="2400" u="sng">
                <a:latin typeface="Arial Narrow" pitchFamily="34" charset="0"/>
              </a:rPr>
              <a:t>Initial fact list:</a:t>
            </a:r>
            <a:r>
              <a:rPr lang="en-US" sz="2400">
                <a:latin typeface="Arial Narrow" pitchFamily="34" charset="0"/>
              </a:rPr>
              <a:t>   </a:t>
            </a:r>
            <a:r>
              <a:rPr lang="en-US" sz="2400" i="1">
                <a:solidFill>
                  <a:srgbClr val="00279F"/>
                </a:solidFill>
                <a:latin typeface="Arial Narrow" pitchFamily="34" charset="0"/>
              </a:rPr>
              <a:t>Brian is a manager</a:t>
            </a:r>
            <a:r>
              <a:rPr lang="en-US" sz="2400">
                <a:solidFill>
                  <a:srgbClr val="00279F"/>
                </a:solidFill>
                <a:latin typeface="Arial Narrow" pitchFamily="34" charset="0"/>
              </a:rPr>
              <a:t>     </a:t>
            </a:r>
            <a:endParaRPr lang="en-US" sz="2000">
              <a:solidFill>
                <a:srgbClr val="00279F"/>
              </a:solidFill>
              <a:latin typeface="Arial Narrow" pitchFamily="34" charset="0"/>
            </a:endParaRPr>
          </a:p>
          <a:p>
            <a:endParaRPr lang="en-US" sz="2400" dirty="0">
              <a:latin typeface="Arial Narrow" pitchFamily="34" charset="0"/>
            </a:endParaRPr>
          </a:p>
          <a:p>
            <a:r>
              <a:rPr lang="en-US" sz="2400" dirty="0">
                <a:latin typeface="Arial Narrow" pitchFamily="34" charset="0"/>
              </a:rPr>
              <a:t>     </a:t>
            </a:r>
            <a:r>
              <a:rPr lang="en-US" sz="2400" u="sng" dirty="0">
                <a:latin typeface="Arial Narrow" pitchFamily="34" charset="0"/>
              </a:rPr>
              <a:t>After first application of all rules</a:t>
            </a:r>
            <a:r>
              <a:rPr lang="en-US" sz="2400" dirty="0">
                <a:latin typeface="Arial Narrow" pitchFamily="34" charset="0"/>
              </a:rPr>
              <a:t>:</a:t>
            </a:r>
          </a:p>
          <a:p>
            <a:r>
              <a:rPr lang="en-US" sz="2400" dirty="0">
                <a:latin typeface="Arial Narrow" pitchFamily="34" charset="0"/>
              </a:rPr>
              <a:t>          </a:t>
            </a:r>
          </a:p>
          <a:p>
            <a:r>
              <a:rPr lang="en-US" sz="2400" dirty="0">
                <a:latin typeface="Arial Narrow" pitchFamily="34" charset="0"/>
              </a:rPr>
              <a:t>     1) </a:t>
            </a:r>
            <a:r>
              <a:rPr lang="en-US" sz="2400" dirty="0">
                <a:solidFill>
                  <a:srgbClr val="00279F"/>
                </a:solidFill>
                <a:latin typeface="Arial Narrow" pitchFamily="34" charset="0"/>
              </a:rPr>
              <a:t>Brian is a manager</a:t>
            </a:r>
            <a:endParaRPr lang="en-US" sz="2400" dirty="0">
              <a:latin typeface="Arial Narrow" pitchFamily="34" charset="0"/>
            </a:endParaRPr>
          </a:p>
          <a:p>
            <a:r>
              <a:rPr lang="en-US" sz="2400" dirty="0">
                <a:latin typeface="Arial Narrow" pitchFamily="34" charset="0"/>
              </a:rPr>
              <a:t>     2) </a:t>
            </a:r>
            <a:r>
              <a:rPr lang="en-US" sz="2400" dirty="0">
                <a:solidFill>
                  <a:srgbClr val="00279F"/>
                </a:solidFill>
                <a:latin typeface="Arial Narrow" pitchFamily="34" charset="0"/>
              </a:rPr>
              <a:t>Brian has a large office</a:t>
            </a:r>
            <a:endParaRPr lang="en-US" sz="2400" dirty="0">
              <a:latin typeface="Arial Narrow" pitchFamily="34" charset="0"/>
            </a:endParaRPr>
          </a:p>
          <a:p>
            <a:endParaRPr lang="en-US" sz="2400" dirty="0">
              <a:latin typeface="Arial Narrow" pitchFamily="34" charset="0"/>
            </a:endParaRPr>
          </a:p>
          <a:p>
            <a:r>
              <a:rPr lang="en-US" sz="2400" dirty="0">
                <a:latin typeface="Arial Narrow" pitchFamily="34" charset="0"/>
              </a:rPr>
              <a:t>     </a:t>
            </a:r>
            <a:r>
              <a:rPr lang="en-US" sz="2400" u="sng" dirty="0">
                <a:latin typeface="Arial Narrow" pitchFamily="34" charset="0"/>
              </a:rPr>
              <a:t>After second application of all rules:</a:t>
            </a:r>
            <a:endParaRPr lang="en-US" sz="2400" dirty="0">
              <a:latin typeface="Arial Narrow" pitchFamily="34" charset="0"/>
            </a:endParaRPr>
          </a:p>
          <a:p>
            <a:endParaRPr lang="en-US" sz="2400" dirty="0">
              <a:latin typeface="Arial Narrow" pitchFamily="34" charset="0"/>
            </a:endParaRPr>
          </a:p>
          <a:p>
            <a:r>
              <a:rPr lang="en-US" sz="2400" dirty="0">
                <a:latin typeface="Arial Narrow" pitchFamily="34" charset="0"/>
              </a:rPr>
              <a:t>     1) </a:t>
            </a:r>
            <a:r>
              <a:rPr lang="en-US" sz="2400" dirty="0">
                <a:solidFill>
                  <a:srgbClr val="00279F"/>
                </a:solidFill>
                <a:latin typeface="Arial Narrow" pitchFamily="34" charset="0"/>
              </a:rPr>
              <a:t>Brian is a manager</a:t>
            </a:r>
          </a:p>
          <a:p>
            <a:r>
              <a:rPr lang="en-US" sz="2400" dirty="0">
                <a:solidFill>
                  <a:srgbClr val="00279F"/>
                </a:solidFill>
                <a:latin typeface="Arial Narrow" pitchFamily="34" charset="0"/>
              </a:rPr>
              <a:t>     </a:t>
            </a:r>
            <a:r>
              <a:rPr lang="en-US" sz="2400" dirty="0">
                <a:latin typeface="Arial Narrow" pitchFamily="34" charset="0"/>
              </a:rPr>
              <a:t>2) </a:t>
            </a:r>
            <a:r>
              <a:rPr lang="en-US" sz="2400" dirty="0">
                <a:solidFill>
                  <a:srgbClr val="00279F"/>
                </a:solidFill>
                <a:latin typeface="Arial Narrow" pitchFamily="34" charset="0"/>
              </a:rPr>
              <a:t>Brian has a large office</a:t>
            </a:r>
            <a:endParaRPr lang="en-US" sz="2400" dirty="0">
              <a:latin typeface="Arial Narrow" pitchFamily="34" charset="0"/>
            </a:endParaRPr>
          </a:p>
          <a:p>
            <a:r>
              <a:rPr lang="en-US" sz="2400" dirty="0">
                <a:latin typeface="Arial Narrow" pitchFamily="34" charset="0"/>
              </a:rPr>
              <a:t>     3) </a:t>
            </a:r>
            <a:r>
              <a:rPr lang="en-US" sz="2400" dirty="0">
                <a:solidFill>
                  <a:srgbClr val="00279F"/>
                </a:solidFill>
                <a:latin typeface="Arial Narrow" pitchFamily="34" charset="0"/>
              </a:rPr>
              <a:t>Brian is happy</a:t>
            </a:r>
          </a:p>
        </p:txBody>
      </p:sp>
    </p:spTree>
    <p:extLst>
      <p:ext uri="{BB962C8B-B14F-4D97-AF65-F5344CB8AC3E}">
        <p14:creationId xmlns:p14="http://schemas.microsoft.com/office/powerpoint/2010/main" val="39723860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Rule-based Systems</a:t>
            </a:r>
          </a:p>
        </p:txBody>
      </p:sp>
      <p:sp>
        <p:nvSpPr>
          <p:cNvPr id="9" name="AutoShape 5"/>
          <p:cNvSpPr>
            <a:spLocks noChangeArrowheads="1"/>
          </p:cNvSpPr>
          <p:nvPr/>
        </p:nvSpPr>
        <p:spPr bwMode="auto">
          <a:xfrm>
            <a:off x="1066800" y="4191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29</a:t>
            </a:fld>
            <a:endParaRPr lang="en-US" dirty="0"/>
          </a:p>
        </p:txBody>
      </p:sp>
      <p:sp>
        <p:nvSpPr>
          <p:cNvPr id="7" name="Rectangle 4"/>
          <p:cNvSpPr txBox="1">
            <a:spLocks noChangeArrowheads="1"/>
          </p:cNvSpPr>
          <p:nvPr/>
        </p:nvSpPr>
        <p:spPr bwMode="auto">
          <a:xfrm>
            <a:off x="1866900" y="1110522"/>
            <a:ext cx="548640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for Expert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a:t>
            </a:r>
            <a:r>
              <a:rPr lang="en-US" sz="3200" b="1" kern="0" dirty="0">
                <a:latin typeface="Arial Narrow" pitchFamily="34" charset="0"/>
              </a:rPr>
              <a:t>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p:txBody>
      </p:sp>
    </p:spTree>
    <p:extLst>
      <p:ext uri="{BB962C8B-B14F-4D97-AF65-F5344CB8AC3E}">
        <p14:creationId xmlns:p14="http://schemas.microsoft.com/office/powerpoint/2010/main" val="140386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Rule-based Systems</a:t>
            </a:r>
          </a:p>
        </p:txBody>
      </p:sp>
      <p:sp>
        <p:nvSpPr>
          <p:cNvPr id="9" name="AutoShape 5"/>
          <p:cNvSpPr>
            <a:spLocks noChangeArrowheads="1"/>
          </p:cNvSpPr>
          <p:nvPr/>
        </p:nvSpPr>
        <p:spPr bwMode="auto">
          <a:xfrm>
            <a:off x="685800" y="13208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3</a:t>
            </a:fld>
            <a:endParaRPr lang="en-US" dirty="0"/>
          </a:p>
        </p:txBody>
      </p:sp>
      <p:sp>
        <p:nvSpPr>
          <p:cNvPr id="7" name="Rectangle 4"/>
          <p:cNvSpPr txBox="1">
            <a:spLocks noChangeArrowheads="1"/>
          </p:cNvSpPr>
          <p:nvPr/>
        </p:nvSpPr>
        <p:spPr bwMode="auto">
          <a:xfrm>
            <a:off x="1543050" y="1133765"/>
            <a:ext cx="613410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Definition</a:t>
            </a:r>
            <a:r>
              <a:rPr lang="en-US" sz="3200" kern="0" dirty="0">
                <a:latin typeface="Arial Narrow" pitchFamily="34" charset="0"/>
              </a:rPr>
              <a:t>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for Rule-based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p:txBody>
      </p:sp>
    </p:spTree>
    <p:extLst>
      <p:ext uri="{BB962C8B-B14F-4D97-AF65-F5344CB8AC3E}">
        <p14:creationId xmlns:p14="http://schemas.microsoft.com/office/powerpoint/2010/main" val="2640235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noFill/>
          <a:ln/>
        </p:spPr>
        <p:txBody>
          <a:bodyPr>
            <a:normAutofit fontScale="90000"/>
          </a:bodyPr>
          <a:lstStyle/>
          <a:p>
            <a:r>
              <a:rPr lang="en-US" dirty="0"/>
              <a:t>2. Backward Chaining</a:t>
            </a:r>
          </a:p>
        </p:txBody>
      </p:sp>
      <p:sp>
        <p:nvSpPr>
          <p:cNvPr id="234499" name="Rectangle 3"/>
          <p:cNvSpPr>
            <a:spLocks noChangeArrowheads="1"/>
          </p:cNvSpPr>
          <p:nvPr/>
        </p:nvSpPr>
        <p:spPr bwMode="auto">
          <a:xfrm>
            <a:off x="990600" y="1371600"/>
            <a:ext cx="7162800" cy="482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800" u="sng" dirty="0">
                <a:latin typeface="Arial Narrow" pitchFamily="34" charset="0"/>
              </a:rPr>
              <a:t>Initial fact list</a:t>
            </a:r>
            <a:r>
              <a:rPr lang="en-US" sz="2800" u="sng">
                <a:latin typeface="Arial Narrow" pitchFamily="34" charset="0"/>
              </a:rPr>
              <a:t>:</a:t>
            </a:r>
            <a:r>
              <a:rPr lang="en-US" sz="2800">
                <a:latin typeface="Arial Narrow" pitchFamily="34" charset="0"/>
              </a:rPr>
              <a:t> </a:t>
            </a:r>
          </a:p>
          <a:p>
            <a:r>
              <a:rPr lang="en-US" sz="2800" i="1">
                <a:solidFill>
                  <a:srgbClr val="00279F"/>
                </a:solidFill>
                <a:latin typeface="Arial Narrow" pitchFamily="34" charset="0"/>
              </a:rPr>
              <a:t>Brian </a:t>
            </a:r>
            <a:r>
              <a:rPr lang="en-US" sz="2800" i="1" dirty="0">
                <a:solidFill>
                  <a:srgbClr val="00279F"/>
                </a:solidFill>
                <a:latin typeface="Arial Narrow" pitchFamily="34" charset="0"/>
              </a:rPr>
              <a:t>is a </a:t>
            </a:r>
            <a:r>
              <a:rPr lang="en-US" sz="2800" i="1">
                <a:solidFill>
                  <a:srgbClr val="00279F"/>
                </a:solidFill>
                <a:latin typeface="Arial Narrow" pitchFamily="34" charset="0"/>
              </a:rPr>
              <a:t>manager</a:t>
            </a:r>
            <a:r>
              <a:rPr lang="en-US" sz="2800">
                <a:solidFill>
                  <a:srgbClr val="00279F"/>
                </a:solidFill>
                <a:latin typeface="Arial Narrow" pitchFamily="34" charset="0"/>
              </a:rPr>
              <a:t>     </a:t>
            </a:r>
            <a:endParaRPr lang="en-US" sz="2800" dirty="0">
              <a:latin typeface="Arial Narrow" pitchFamily="34" charset="0"/>
            </a:endParaRPr>
          </a:p>
          <a:p>
            <a:endParaRPr lang="en-US" sz="2800" dirty="0">
              <a:latin typeface="Arial Narrow" pitchFamily="34" charset="0"/>
            </a:endParaRPr>
          </a:p>
          <a:p>
            <a:r>
              <a:rPr lang="en-US" sz="2800" u="sng" dirty="0">
                <a:latin typeface="Arial Narrow" pitchFamily="34" charset="0"/>
              </a:rPr>
              <a:t>Rules:</a:t>
            </a:r>
          </a:p>
          <a:p>
            <a:endParaRPr lang="en-US" sz="2800" dirty="0">
              <a:latin typeface="Arial Narrow" pitchFamily="34" charset="0"/>
            </a:endParaRPr>
          </a:p>
          <a:p>
            <a:r>
              <a:rPr lang="en-US" sz="2800" dirty="0">
                <a:latin typeface="Arial Narrow" pitchFamily="34" charset="0"/>
              </a:rPr>
              <a:t>  1)  IF </a:t>
            </a:r>
            <a:r>
              <a:rPr lang="en-US" sz="2800" i="1" dirty="0">
                <a:solidFill>
                  <a:srgbClr val="00279F"/>
                </a:solidFill>
                <a:latin typeface="Arial Narrow" pitchFamily="34" charset="0"/>
              </a:rPr>
              <a:t>X has a </a:t>
            </a:r>
            <a:r>
              <a:rPr lang="en-US" sz="2800" i="1">
                <a:solidFill>
                  <a:srgbClr val="00279F"/>
                </a:solidFill>
                <a:latin typeface="Arial Narrow" pitchFamily="34" charset="0"/>
              </a:rPr>
              <a:t>large office</a:t>
            </a:r>
            <a:r>
              <a:rPr lang="en-US" sz="2800" i="1">
                <a:latin typeface="Arial Narrow" pitchFamily="34" charset="0"/>
              </a:rPr>
              <a:t>  </a:t>
            </a:r>
            <a:r>
              <a:rPr lang="en-US" sz="2800">
                <a:latin typeface="Arial Narrow" pitchFamily="34" charset="0"/>
              </a:rPr>
              <a:t>THEN </a:t>
            </a:r>
            <a:r>
              <a:rPr lang="en-US" sz="2800" i="1" dirty="0">
                <a:solidFill>
                  <a:srgbClr val="00279F"/>
                </a:solidFill>
                <a:latin typeface="Arial Narrow" pitchFamily="34" charset="0"/>
              </a:rPr>
              <a:t>X is happy</a:t>
            </a:r>
            <a:endParaRPr lang="en-US" sz="2800" i="1" dirty="0">
              <a:latin typeface="Arial Narrow" pitchFamily="34" charset="0"/>
            </a:endParaRPr>
          </a:p>
          <a:p>
            <a:endParaRPr lang="en-US" sz="2800" dirty="0">
              <a:latin typeface="Arial Narrow" pitchFamily="34" charset="0"/>
            </a:endParaRPr>
          </a:p>
          <a:p>
            <a:r>
              <a:rPr lang="en-US" sz="2800" dirty="0">
                <a:latin typeface="Arial Narrow" pitchFamily="34" charset="0"/>
              </a:rPr>
              <a:t>  2)   IF </a:t>
            </a:r>
            <a:r>
              <a:rPr lang="en-US" sz="2800" i="1" dirty="0">
                <a:solidFill>
                  <a:srgbClr val="00279F"/>
                </a:solidFill>
                <a:latin typeface="Arial Narrow" pitchFamily="34" charset="0"/>
              </a:rPr>
              <a:t>X is a </a:t>
            </a:r>
            <a:r>
              <a:rPr lang="en-US" sz="2800" i="1">
                <a:solidFill>
                  <a:srgbClr val="00279F"/>
                </a:solidFill>
                <a:latin typeface="Arial Narrow" pitchFamily="34" charset="0"/>
              </a:rPr>
              <a:t>manager</a:t>
            </a:r>
            <a:r>
              <a:rPr lang="en-US" sz="2800">
                <a:solidFill>
                  <a:srgbClr val="00279F"/>
                </a:solidFill>
                <a:latin typeface="Arial Narrow" pitchFamily="34" charset="0"/>
              </a:rPr>
              <a:t>        </a:t>
            </a:r>
            <a:r>
              <a:rPr lang="en-US" sz="2800">
                <a:latin typeface="Arial Narrow" pitchFamily="34" charset="0"/>
              </a:rPr>
              <a:t>THEN </a:t>
            </a:r>
            <a:r>
              <a:rPr lang="en-US" sz="2800" i="1" dirty="0">
                <a:solidFill>
                  <a:srgbClr val="00279F"/>
                </a:solidFill>
                <a:latin typeface="Arial Narrow" pitchFamily="34" charset="0"/>
              </a:rPr>
              <a:t>X has a </a:t>
            </a:r>
            <a:r>
              <a:rPr lang="en-US" sz="2800" i="1">
                <a:solidFill>
                  <a:srgbClr val="00279F"/>
                </a:solidFill>
                <a:latin typeface="Arial Narrow" pitchFamily="34" charset="0"/>
              </a:rPr>
              <a:t>large office</a:t>
            </a:r>
            <a:endParaRPr lang="en-US" sz="2800" i="1" dirty="0">
              <a:latin typeface="Arial Narrow" pitchFamily="34" charset="0"/>
            </a:endParaRPr>
          </a:p>
          <a:p>
            <a:endParaRPr lang="en-US" sz="2800" i="1" dirty="0">
              <a:latin typeface="Arial Narrow" pitchFamily="34" charset="0"/>
            </a:endParaRPr>
          </a:p>
          <a:p>
            <a:r>
              <a:rPr lang="en-US" sz="2800" u="sng" dirty="0">
                <a:latin typeface="Arial Narrow" pitchFamily="34" charset="0"/>
              </a:rPr>
              <a:t>Goal</a:t>
            </a:r>
            <a:r>
              <a:rPr lang="en-US" sz="2800" dirty="0">
                <a:latin typeface="Arial Narrow" pitchFamily="34" charset="0"/>
              </a:rPr>
              <a:t>: Answer query</a:t>
            </a:r>
            <a:r>
              <a:rPr lang="en-US" sz="2800">
                <a:latin typeface="Arial Narrow" pitchFamily="34" charset="0"/>
              </a:rPr>
              <a:t>: </a:t>
            </a:r>
          </a:p>
          <a:p>
            <a:r>
              <a:rPr lang="en-US" sz="2800" i="1">
                <a:latin typeface="Arial Narrow" pitchFamily="34" charset="0"/>
              </a:rPr>
              <a:t>Is </a:t>
            </a:r>
            <a:r>
              <a:rPr lang="en-US" sz="2800" i="1" dirty="0">
                <a:latin typeface="Arial Narrow" pitchFamily="34" charset="0"/>
              </a:rPr>
              <a:t>Brian happy?</a:t>
            </a:r>
          </a:p>
        </p:txBody>
      </p:sp>
    </p:spTree>
    <p:extLst>
      <p:ext uri="{BB962C8B-B14F-4D97-AF65-F5344CB8AC3E}">
        <p14:creationId xmlns:p14="http://schemas.microsoft.com/office/powerpoint/2010/main" val="123144053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normAutofit fontScale="90000"/>
          </a:bodyPr>
          <a:lstStyle/>
          <a:p>
            <a:r>
              <a:rPr lang="en-US" dirty="0"/>
              <a:t>Backward Chaining</a:t>
            </a:r>
          </a:p>
        </p:txBody>
      </p:sp>
      <p:sp>
        <p:nvSpPr>
          <p:cNvPr id="28675" name="Rectangle 3"/>
          <p:cNvSpPr>
            <a:spLocks noChangeArrowheads="1"/>
          </p:cNvSpPr>
          <p:nvPr/>
        </p:nvSpPr>
        <p:spPr bwMode="auto">
          <a:xfrm>
            <a:off x="914400" y="3200400"/>
            <a:ext cx="7239000" cy="2675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u="sng" dirty="0">
                <a:latin typeface="Arial Narrow" pitchFamily="34" charset="0"/>
              </a:rPr>
              <a:t>Initial fact list:</a:t>
            </a:r>
            <a:r>
              <a:rPr lang="en-US" sz="2400" dirty="0">
                <a:latin typeface="Arial Narrow" pitchFamily="34" charset="0"/>
              </a:rPr>
              <a:t>     	</a:t>
            </a:r>
            <a:r>
              <a:rPr lang="en-US" sz="2400" i="1" dirty="0">
                <a:solidFill>
                  <a:srgbClr val="00279F"/>
                </a:solidFill>
                <a:latin typeface="Arial Narrow" pitchFamily="34" charset="0"/>
              </a:rPr>
              <a:t>Brian  is a </a:t>
            </a:r>
            <a:r>
              <a:rPr lang="en-US" sz="2400" dirty="0">
                <a:solidFill>
                  <a:srgbClr val="00279F"/>
                </a:solidFill>
                <a:latin typeface="Arial Narrow" pitchFamily="34" charset="0"/>
              </a:rPr>
              <a:t>manager</a:t>
            </a:r>
            <a:endParaRPr lang="en-US" sz="2400" dirty="0">
              <a:latin typeface="Arial Narrow" pitchFamily="34" charset="0"/>
            </a:endParaRPr>
          </a:p>
          <a:p>
            <a:endParaRPr lang="en-US" sz="2400" dirty="0">
              <a:latin typeface="Arial Narrow" pitchFamily="34" charset="0"/>
            </a:endParaRPr>
          </a:p>
          <a:p>
            <a:r>
              <a:rPr lang="en-US" sz="2400" u="sng" dirty="0">
                <a:latin typeface="Arial Narrow" pitchFamily="34" charset="0"/>
              </a:rPr>
              <a:t>Rules:  </a:t>
            </a:r>
            <a:r>
              <a:rPr lang="en-US" sz="2400" dirty="0">
                <a:latin typeface="Arial Narrow" pitchFamily="34" charset="0"/>
              </a:rPr>
              <a:t>1)  IF </a:t>
            </a:r>
            <a:r>
              <a:rPr lang="en-US" sz="2400" i="1" dirty="0">
                <a:solidFill>
                  <a:srgbClr val="00279F"/>
                </a:solidFill>
                <a:latin typeface="Arial Narrow" pitchFamily="34" charset="0"/>
              </a:rPr>
              <a:t>X has a </a:t>
            </a:r>
            <a:r>
              <a:rPr lang="en-US" sz="2400" i="1" dirty="0" err="1">
                <a:solidFill>
                  <a:srgbClr val="00279F"/>
                </a:solidFill>
                <a:latin typeface="Arial Narrow" pitchFamily="34" charset="0"/>
              </a:rPr>
              <a:t>LargeOffice</a:t>
            </a:r>
            <a:r>
              <a:rPr lang="en-US" sz="2400" i="1" dirty="0">
                <a:latin typeface="Arial Narrow" pitchFamily="34" charset="0"/>
              </a:rPr>
              <a:t> </a:t>
            </a:r>
            <a:r>
              <a:rPr lang="en-US" sz="2400" dirty="0">
                <a:latin typeface="Arial Narrow" pitchFamily="34" charset="0"/>
              </a:rPr>
              <a:t>THEN </a:t>
            </a:r>
            <a:r>
              <a:rPr lang="en-US" sz="2400" i="1" dirty="0">
                <a:solidFill>
                  <a:srgbClr val="00279F"/>
                </a:solidFill>
                <a:latin typeface="Arial Narrow" pitchFamily="34" charset="0"/>
              </a:rPr>
              <a:t>X is happy</a:t>
            </a:r>
            <a:endParaRPr lang="en-US" sz="2400" i="1" dirty="0">
              <a:latin typeface="Arial Narrow" pitchFamily="34" charset="0"/>
            </a:endParaRPr>
          </a:p>
          <a:p>
            <a:endParaRPr lang="en-US" sz="2400" dirty="0">
              <a:latin typeface="Arial Narrow" pitchFamily="34" charset="0"/>
            </a:endParaRPr>
          </a:p>
          <a:p>
            <a:r>
              <a:rPr lang="en-US" sz="2400" dirty="0">
                <a:latin typeface="Arial Narrow" pitchFamily="34" charset="0"/>
              </a:rPr>
              <a:t>             2)   IF </a:t>
            </a:r>
            <a:r>
              <a:rPr lang="en-US" sz="2400" i="1" dirty="0">
                <a:solidFill>
                  <a:srgbClr val="00279F"/>
                </a:solidFill>
                <a:latin typeface="Arial Narrow" pitchFamily="34" charset="0"/>
              </a:rPr>
              <a:t>X is a </a:t>
            </a:r>
            <a:r>
              <a:rPr lang="en-US" sz="2400" dirty="0">
                <a:solidFill>
                  <a:srgbClr val="00279F"/>
                </a:solidFill>
                <a:latin typeface="Arial Narrow" pitchFamily="34" charset="0"/>
              </a:rPr>
              <a:t>manager 	   </a:t>
            </a:r>
            <a:r>
              <a:rPr lang="en-US" sz="2400" dirty="0">
                <a:latin typeface="Arial Narrow" pitchFamily="34" charset="0"/>
              </a:rPr>
              <a:t>THEN </a:t>
            </a:r>
            <a:r>
              <a:rPr lang="en-US" sz="2400" i="1" dirty="0">
                <a:solidFill>
                  <a:srgbClr val="00279F"/>
                </a:solidFill>
                <a:latin typeface="Arial Narrow" pitchFamily="34" charset="0"/>
              </a:rPr>
              <a:t>X has a </a:t>
            </a:r>
            <a:r>
              <a:rPr lang="en-US" sz="2400" i="1" dirty="0" err="1">
                <a:solidFill>
                  <a:srgbClr val="00279F"/>
                </a:solidFill>
                <a:latin typeface="Arial Narrow" pitchFamily="34" charset="0"/>
              </a:rPr>
              <a:t>LargeOffice</a:t>
            </a:r>
            <a:endParaRPr lang="en-US" sz="2400" i="1" dirty="0">
              <a:latin typeface="Arial Narrow" pitchFamily="34" charset="0"/>
            </a:endParaRPr>
          </a:p>
          <a:p>
            <a:endParaRPr lang="en-US" sz="2400" i="1" dirty="0">
              <a:latin typeface="Arial Narrow" pitchFamily="34" charset="0"/>
            </a:endParaRPr>
          </a:p>
          <a:p>
            <a:r>
              <a:rPr lang="en-US" sz="2400" u="sng" dirty="0">
                <a:latin typeface="Arial Narrow" pitchFamily="34" charset="0"/>
              </a:rPr>
              <a:t>Goal</a:t>
            </a:r>
            <a:r>
              <a:rPr lang="en-US" sz="2400" dirty="0">
                <a:latin typeface="Arial Narrow" pitchFamily="34" charset="0"/>
              </a:rPr>
              <a:t>: Answer query:</a:t>
            </a:r>
            <a:r>
              <a:rPr lang="en-US" sz="2400" i="1" dirty="0">
                <a:latin typeface="Arial Narrow" pitchFamily="34" charset="0"/>
              </a:rPr>
              <a:t> </a:t>
            </a:r>
            <a:r>
              <a:rPr lang="en-US" sz="2400" i="1" dirty="0">
                <a:solidFill>
                  <a:srgbClr val="003E00"/>
                </a:solidFill>
                <a:latin typeface="Arial Narrow" pitchFamily="34" charset="0"/>
              </a:rPr>
              <a:t>is Brian happy?</a:t>
            </a:r>
          </a:p>
        </p:txBody>
      </p:sp>
      <p:sp>
        <p:nvSpPr>
          <p:cNvPr id="28676" name="Rectangle 4"/>
          <p:cNvSpPr>
            <a:spLocks noChangeArrowheads="1"/>
          </p:cNvSpPr>
          <p:nvPr/>
        </p:nvSpPr>
        <p:spPr bwMode="auto">
          <a:xfrm>
            <a:off x="7315200" y="1447799"/>
            <a:ext cx="1371600" cy="951543"/>
          </a:xfrm>
          <a:prstGeom prst="rect">
            <a:avLst/>
          </a:prstGeom>
          <a:solidFill>
            <a:schemeClr val="bg1"/>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spAutoFit/>
          </a:bodyPr>
          <a:lstStyle/>
          <a:p>
            <a:r>
              <a:rPr lang="en-US" sz="2800" i="1">
                <a:solidFill>
                  <a:srgbClr val="00279F"/>
                </a:solidFill>
                <a:latin typeface="Arial Narrow" pitchFamily="34" charset="0"/>
              </a:rPr>
              <a:t>Brian is happy</a:t>
            </a:r>
          </a:p>
        </p:txBody>
      </p:sp>
      <p:sp>
        <p:nvSpPr>
          <p:cNvPr id="28677" name="Rectangle 5"/>
          <p:cNvSpPr>
            <a:spLocks noChangeArrowheads="1"/>
          </p:cNvSpPr>
          <p:nvPr/>
        </p:nvSpPr>
        <p:spPr bwMode="auto">
          <a:xfrm>
            <a:off x="3699669" y="1447799"/>
            <a:ext cx="1744662" cy="951543"/>
          </a:xfrm>
          <a:prstGeom prst="rect">
            <a:avLst/>
          </a:prstGeom>
          <a:solidFill>
            <a:schemeClr val="bg1"/>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spAutoFit/>
          </a:bodyPr>
          <a:lstStyle/>
          <a:p>
            <a:r>
              <a:rPr lang="en-US" sz="2800" i="1">
                <a:solidFill>
                  <a:srgbClr val="00279F"/>
                </a:solidFill>
                <a:latin typeface="Arial Narrow" pitchFamily="34" charset="0"/>
              </a:rPr>
              <a:t>Brian has a </a:t>
            </a:r>
          </a:p>
          <a:p>
            <a:r>
              <a:rPr lang="en-US" sz="2800" i="1">
                <a:solidFill>
                  <a:srgbClr val="00279F"/>
                </a:solidFill>
                <a:latin typeface="Arial Narrow" pitchFamily="34" charset="0"/>
              </a:rPr>
              <a:t>LargeOffice</a:t>
            </a:r>
          </a:p>
        </p:txBody>
      </p:sp>
      <p:sp>
        <p:nvSpPr>
          <p:cNvPr id="28678" name="Rectangle 6"/>
          <p:cNvSpPr>
            <a:spLocks noChangeArrowheads="1"/>
          </p:cNvSpPr>
          <p:nvPr/>
        </p:nvSpPr>
        <p:spPr bwMode="auto">
          <a:xfrm>
            <a:off x="512763" y="1447800"/>
            <a:ext cx="1455737" cy="951543"/>
          </a:xfrm>
          <a:prstGeom prst="rect">
            <a:avLst/>
          </a:prstGeom>
          <a:solidFill>
            <a:schemeClr val="bg1"/>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spAutoFit/>
          </a:bodyPr>
          <a:lstStyle/>
          <a:p>
            <a:r>
              <a:rPr lang="en-US" sz="2800" i="1">
                <a:solidFill>
                  <a:srgbClr val="00279F"/>
                </a:solidFill>
                <a:latin typeface="Arial Narrow" pitchFamily="34" charset="0"/>
              </a:rPr>
              <a:t>Brian is a </a:t>
            </a:r>
            <a:r>
              <a:rPr lang="en-US" sz="2800">
                <a:solidFill>
                  <a:srgbClr val="00279F"/>
                </a:solidFill>
                <a:latin typeface="Arial Narrow" pitchFamily="34" charset="0"/>
              </a:rPr>
              <a:t>manager</a:t>
            </a:r>
          </a:p>
        </p:txBody>
      </p:sp>
      <p:cxnSp>
        <p:nvCxnSpPr>
          <p:cNvPr id="3" name="Straight Arrow Connector 2"/>
          <p:cNvCxnSpPr/>
          <p:nvPr/>
        </p:nvCxnSpPr>
        <p:spPr>
          <a:xfrm flipV="1">
            <a:off x="2005703" y="1923570"/>
            <a:ext cx="1731169"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8677" idx="3"/>
            <a:endCxn id="28676" idx="1"/>
          </p:cNvCxnSpPr>
          <p:nvPr/>
        </p:nvCxnSpPr>
        <p:spPr>
          <a:xfrm>
            <a:off x="5444331" y="1923571"/>
            <a:ext cx="18708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bwMode="auto">
          <a:xfrm>
            <a:off x="6068539" y="1079925"/>
            <a:ext cx="622452" cy="735747"/>
          </a:xfrm>
          <a:prstGeom prst="ellipse">
            <a:avLst/>
          </a:prstGeom>
          <a:noFill/>
          <a:ln w="9525">
            <a:solidFill>
              <a:schemeClr val="accent1"/>
            </a:solidFill>
            <a:miter lim="800000"/>
            <a:headEnd/>
            <a:tailEnd/>
          </a:ln>
          <a:effectLst/>
        </p:spPr>
        <p:txBody>
          <a:bodyPr vert="horz" wrap="square" lIns="0" tIns="45720" rIns="457200" bIns="45720" numCol="1" rtlCol="0" anchor="t" anchorCtr="0" compatLnSpc="1">
            <a:prstTxWarp prst="textNoShape">
              <a:avLst/>
            </a:prstTxWarp>
            <a:sp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lang="en-US" sz="2800">
                <a:solidFill>
                  <a:srgbClr val="000000"/>
                </a:solidFill>
                <a:latin typeface="Arial Narrow" panose="020B0606020202030204" pitchFamily="34" charset="0"/>
                <a:ea typeface="Calibri" pitchFamily="34" charset="0"/>
                <a:cs typeface="Courier New" pitchFamily="49" charset="0"/>
              </a:rPr>
              <a:t>i</a:t>
            </a:r>
            <a:endPar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endParaRPr>
          </a:p>
        </p:txBody>
      </p:sp>
      <p:sp>
        <p:nvSpPr>
          <p:cNvPr id="10" name="Oval 9"/>
          <p:cNvSpPr/>
          <p:nvPr/>
        </p:nvSpPr>
        <p:spPr bwMode="auto">
          <a:xfrm>
            <a:off x="2005703" y="1079925"/>
            <a:ext cx="1423297" cy="735747"/>
          </a:xfrm>
          <a:prstGeom prst="ellipse">
            <a:avLst/>
          </a:prstGeom>
          <a:noFill/>
          <a:ln w="9525">
            <a:solidFill>
              <a:schemeClr val="accent1"/>
            </a:solidFill>
            <a:miter lim="800000"/>
            <a:headEnd/>
            <a:tailEnd/>
          </a:ln>
          <a:effectLst/>
        </p:spPr>
        <p:txBody>
          <a:bodyPr vert="horz" wrap="square" lIns="0" tIns="45720" rIns="365760" bIns="45720" numCol="1" rtlCol="0" anchor="t" anchorCtr="0" compatLnSpc="1">
            <a:prstTxWarp prst="textNoShape">
              <a:avLst/>
            </a:prstTxWarp>
            <a:sp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lang="en-US" sz="2800">
                <a:solidFill>
                  <a:srgbClr val="000000"/>
                </a:solidFill>
                <a:latin typeface="Arial Narrow" panose="020B0606020202030204" pitchFamily="34" charset="0"/>
                <a:ea typeface="Calibri" pitchFamily="34" charset="0"/>
                <a:cs typeface="Courier New" pitchFamily="49" charset="0"/>
              </a:rPr>
              <a:t>ii</a:t>
            </a:r>
            <a:endPar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endParaRPr>
          </a:p>
        </p:txBody>
      </p:sp>
    </p:spTree>
    <p:extLst>
      <p:ext uri="{BB962C8B-B14F-4D97-AF65-F5344CB8AC3E}">
        <p14:creationId xmlns:p14="http://schemas.microsoft.com/office/powerpoint/2010/main" val="11976118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nchor="t">
            <a:normAutofit fontScale="90000"/>
          </a:bodyPr>
          <a:lstStyle/>
          <a:p>
            <a:r>
              <a:rPr lang="en-US"/>
              <a:t>Notes to Precede Backchaining Alg.</a:t>
            </a:r>
          </a:p>
        </p:txBody>
      </p:sp>
      <p:sp>
        <p:nvSpPr>
          <p:cNvPr id="30723" name="Rectangle 3"/>
          <p:cNvSpPr>
            <a:spLocks noChangeArrowheads="1"/>
          </p:cNvSpPr>
          <p:nvPr/>
        </p:nvSpPr>
        <p:spPr bwMode="auto">
          <a:xfrm>
            <a:off x="6014016" y="2960094"/>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2.1</a:t>
            </a:r>
          </a:p>
        </p:txBody>
      </p:sp>
      <p:sp>
        <p:nvSpPr>
          <p:cNvPr id="30724" name="Rectangle 4"/>
          <p:cNvSpPr>
            <a:spLocks noChangeArrowheads="1"/>
          </p:cNvSpPr>
          <p:nvPr/>
        </p:nvSpPr>
        <p:spPr bwMode="auto">
          <a:xfrm>
            <a:off x="6014016" y="4484094"/>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2.3</a:t>
            </a:r>
          </a:p>
        </p:txBody>
      </p:sp>
      <p:sp>
        <p:nvSpPr>
          <p:cNvPr id="30725" name="Rectangle 5"/>
          <p:cNvSpPr>
            <a:spLocks noChangeArrowheads="1"/>
          </p:cNvSpPr>
          <p:nvPr/>
        </p:nvSpPr>
        <p:spPr bwMode="auto">
          <a:xfrm>
            <a:off x="6012428" y="3746404"/>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2.2</a:t>
            </a:r>
          </a:p>
        </p:txBody>
      </p:sp>
      <p:sp>
        <p:nvSpPr>
          <p:cNvPr id="30726" name="Rectangle 6"/>
          <p:cNvSpPr>
            <a:spLocks noChangeArrowheads="1"/>
          </p:cNvSpPr>
          <p:nvPr/>
        </p:nvSpPr>
        <p:spPr bwMode="auto">
          <a:xfrm>
            <a:off x="8574251" y="3746404"/>
            <a:ext cx="458460"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Q</a:t>
            </a:r>
          </a:p>
        </p:txBody>
      </p:sp>
      <p:sp>
        <p:nvSpPr>
          <p:cNvPr id="30727" name="Rectangle 7"/>
          <p:cNvSpPr>
            <a:spLocks noChangeArrowheads="1"/>
          </p:cNvSpPr>
          <p:nvPr/>
        </p:nvSpPr>
        <p:spPr bwMode="auto">
          <a:xfrm>
            <a:off x="5507548" y="2946400"/>
            <a:ext cx="531813"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i="1" dirty="0"/>
              <a:t>f*</a:t>
            </a:r>
          </a:p>
        </p:txBody>
      </p:sp>
      <p:sp>
        <p:nvSpPr>
          <p:cNvPr id="30728" name="Rectangle 8"/>
          <p:cNvSpPr>
            <a:spLocks noChangeArrowheads="1"/>
          </p:cNvSpPr>
          <p:nvPr/>
        </p:nvSpPr>
        <p:spPr bwMode="auto">
          <a:xfrm>
            <a:off x="2847823" y="3400425"/>
            <a:ext cx="1016305"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2.2.1</a:t>
            </a:r>
          </a:p>
        </p:txBody>
      </p:sp>
      <p:sp>
        <p:nvSpPr>
          <p:cNvPr id="30729" name="Rectangle 9"/>
          <p:cNvSpPr>
            <a:spLocks noChangeArrowheads="1"/>
          </p:cNvSpPr>
          <p:nvPr/>
        </p:nvSpPr>
        <p:spPr bwMode="auto">
          <a:xfrm>
            <a:off x="2847823" y="4162425"/>
            <a:ext cx="1016305"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2.2.2</a:t>
            </a:r>
          </a:p>
        </p:txBody>
      </p:sp>
      <p:sp>
        <p:nvSpPr>
          <p:cNvPr id="30730" name="Rectangle 10"/>
          <p:cNvSpPr>
            <a:spLocks noChangeArrowheads="1"/>
          </p:cNvSpPr>
          <p:nvPr/>
        </p:nvSpPr>
        <p:spPr bwMode="auto">
          <a:xfrm>
            <a:off x="2325688" y="4148731"/>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t>f</a:t>
            </a:r>
          </a:p>
        </p:txBody>
      </p:sp>
      <p:sp>
        <p:nvSpPr>
          <p:cNvPr id="30731" name="Rectangle 11"/>
          <p:cNvSpPr>
            <a:spLocks noChangeArrowheads="1"/>
          </p:cNvSpPr>
          <p:nvPr/>
        </p:nvSpPr>
        <p:spPr bwMode="auto">
          <a:xfrm>
            <a:off x="367430" y="3410142"/>
            <a:ext cx="1328891"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2.2.1.1</a:t>
            </a:r>
          </a:p>
        </p:txBody>
      </p:sp>
      <p:sp>
        <p:nvSpPr>
          <p:cNvPr id="30732" name="Rectangle 12"/>
          <p:cNvSpPr>
            <a:spLocks noChangeArrowheads="1"/>
          </p:cNvSpPr>
          <p:nvPr/>
        </p:nvSpPr>
        <p:spPr bwMode="auto">
          <a:xfrm>
            <a:off x="534988" y="4148731"/>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a:t>f</a:t>
            </a:r>
          </a:p>
        </p:txBody>
      </p:sp>
      <p:sp>
        <p:nvSpPr>
          <p:cNvPr id="30739" name="Rectangle 19"/>
          <p:cNvSpPr>
            <a:spLocks noChangeArrowheads="1"/>
          </p:cNvSpPr>
          <p:nvPr/>
        </p:nvSpPr>
        <p:spPr bwMode="auto">
          <a:xfrm>
            <a:off x="2847823" y="5627094"/>
            <a:ext cx="1016305"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dirty="0"/>
              <a:t>2.3.1</a:t>
            </a:r>
          </a:p>
        </p:txBody>
      </p:sp>
      <p:sp>
        <p:nvSpPr>
          <p:cNvPr id="30740" name="Rectangle 20"/>
          <p:cNvSpPr>
            <a:spLocks noChangeArrowheads="1"/>
          </p:cNvSpPr>
          <p:nvPr/>
        </p:nvSpPr>
        <p:spPr bwMode="auto">
          <a:xfrm>
            <a:off x="2325688" y="5613400"/>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a:t>f</a:t>
            </a:r>
          </a:p>
        </p:txBody>
      </p:sp>
      <p:sp>
        <p:nvSpPr>
          <p:cNvPr id="30743" name="Rectangle 23"/>
          <p:cNvSpPr>
            <a:spLocks noChangeArrowheads="1"/>
          </p:cNvSpPr>
          <p:nvPr/>
        </p:nvSpPr>
        <p:spPr bwMode="auto">
          <a:xfrm>
            <a:off x="4876800" y="5867400"/>
            <a:ext cx="2892425"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70000"/>
              </a:lnSpc>
              <a:spcBef>
                <a:spcPct val="50000"/>
              </a:spcBef>
            </a:pPr>
            <a:r>
              <a:rPr lang="en-US" i="1"/>
              <a:t>*n = not consequent</a:t>
            </a:r>
          </a:p>
          <a:p>
            <a:pPr>
              <a:lnSpc>
                <a:spcPct val="70000"/>
              </a:lnSpc>
              <a:spcBef>
                <a:spcPct val="50000"/>
              </a:spcBef>
            </a:pPr>
            <a:r>
              <a:rPr lang="en-US" i="1"/>
              <a:t>*f =  known fact</a:t>
            </a:r>
          </a:p>
        </p:txBody>
      </p:sp>
      <p:sp>
        <p:nvSpPr>
          <p:cNvPr id="30744" name="Rectangle 24"/>
          <p:cNvSpPr>
            <a:spLocks noChangeArrowheads="1"/>
          </p:cNvSpPr>
          <p:nvPr/>
        </p:nvSpPr>
        <p:spPr bwMode="auto">
          <a:xfrm>
            <a:off x="6014016" y="1055094"/>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1.1</a:t>
            </a:r>
          </a:p>
        </p:txBody>
      </p:sp>
      <p:sp>
        <p:nvSpPr>
          <p:cNvPr id="30745" name="Rectangle 25"/>
          <p:cNvSpPr>
            <a:spLocks noChangeArrowheads="1"/>
          </p:cNvSpPr>
          <p:nvPr/>
        </p:nvSpPr>
        <p:spPr bwMode="auto">
          <a:xfrm>
            <a:off x="6014016" y="1817094"/>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1.2</a:t>
            </a:r>
          </a:p>
        </p:txBody>
      </p:sp>
      <p:sp>
        <p:nvSpPr>
          <p:cNvPr id="30749" name="Rectangle 29"/>
          <p:cNvSpPr>
            <a:spLocks noChangeArrowheads="1"/>
          </p:cNvSpPr>
          <p:nvPr/>
        </p:nvSpPr>
        <p:spPr bwMode="auto">
          <a:xfrm>
            <a:off x="5410200" y="1836144"/>
            <a:ext cx="62916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i="1" dirty="0"/>
              <a:t>n*</a:t>
            </a:r>
          </a:p>
        </p:txBody>
      </p:sp>
      <p:sp>
        <p:nvSpPr>
          <p:cNvPr id="30750" name="Rectangle 30"/>
          <p:cNvSpPr>
            <a:spLocks noChangeArrowheads="1"/>
          </p:cNvSpPr>
          <p:nvPr/>
        </p:nvSpPr>
        <p:spPr bwMode="auto">
          <a:xfrm>
            <a:off x="5661536" y="1074144"/>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t>f</a:t>
            </a:r>
          </a:p>
        </p:txBody>
      </p:sp>
      <p:sp>
        <p:nvSpPr>
          <p:cNvPr id="2" name="Oval 1"/>
          <p:cNvSpPr/>
          <p:nvPr/>
        </p:nvSpPr>
        <p:spPr bwMode="auto">
          <a:xfrm>
            <a:off x="7467600" y="2057400"/>
            <a:ext cx="117475" cy="113305"/>
          </a:xfrm>
          <a:prstGeom prst="ellipse">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cxnSp>
        <p:nvCxnSpPr>
          <p:cNvPr id="4" name="Straight Arrow Connector 3"/>
          <p:cNvCxnSpPr>
            <a:stCxn id="30744" idx="3"/>
            <a:endCxn id="2" idx="0"/>
          </p:cNvCxnSpPr>
          <p:nvPr/>
        </p:nvCxnSpPr>
        <p:spPr>
          <a:xfrm>
            <a:off x="6717735" y="1346200"/>
            <a:ext cx="808603" cy="711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745" idx="3"/>
            <a:endCxn id="2" idx="2"/>
          </p:cNvCxnSpPr>
          <p:nvPr/>
        </p:nvCxnSpPr>
        <p:spPr>
          <a:xfrm>
            <a:off x="6717735" y="2108200"/>
            <a:ext cx="749865" cy="58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 idx="5"/>
            <a:endCxn id="30726" idx="1"/>
          </p:cNvCxnSpPr>
          <p:nvPr/>
        </p:nvCxnSpPr>
        <p:spPr>
          <a:xfrm>
            <a:off x="7567871" y="2154112"/>
            <a:ext cx="1006380" cy="18833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bwMode="auto">
          <a:xfrm>
            <a:off x="7620000" y="3980857"/>
            <a:ext cx="117475" cy="113305"/>
          </a:xfrm>
          <a:prstGeom prst="ellipse">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42" name="Oval 41"/>
          <p:cNvSpPr/>
          <p:nvPr/>
        </p:nvSpPr>
        <p:spPr bwMode="auto">
          <a:xfrm>
            <a:off x="4800600" y="3982636"/>
            <a:ext cx="117475" cy="113305"/>
          </a:xfrm>
          <a:prstGeom prst="ellipse">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cxnSp>
        <p:nvCxnSpPr>
          <p:cNvPr id="44" name="Straight Arrow Connector 43"/>
          <p:cNvCxnSpPr>
            <a:stCxn id="30723" idx="3"/>
            <a:endCxn id="41" idx="1"/>
          </p:cNvCxnSpPr>
          <p:nvPr/>
        </p:nvCxnSpPr>
        <p:spPr>
          <a:xfrm>
            <a:off x="6717735" y="3251200"/>
            <a:ext cx="919469" cy="7462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0724" idx="3"/>
            <a:endCxn id="41" idx="3"/>
          </p:cNvCxnSpPr>
          <p:nvPr/>
        </p:nvCxnSpPr>
        <p:spPr>
          <a:xfrm flipV="1">
            <a:off x="6717735" y="4077569"/>
            <a:ext cx="919469" cy="69763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0725" idx="3"/>
            <a:endCxn id="41" idx="2"/>
          </p:cNvCxnSpPr>
          <p:nvPr/>
        </p:nvCxnSpPr>
        <p:spPr>
          <a:xfrm>
            <a:off x="6716147" y="4037510"/>
            <a:ext cx="90385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6"/>
            <a:endCxn id="30726" idx="1"/>
          </p:cNvCxnSpPr>
          <p:nvPr/>
        </p:nvCxnSpPr>
        <p:spPr>
          <a:xfrm>
            <a:off x="7737475" y="4037510"/>
            <a:ext cx="83677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728" idx="3"/>
            <a:endCxn id="42" idx="1"/>
          </p:cNvCxnSpPr>
          <p:nvPr/>
        </p:nvCxnSpPr>
        <p:spPr>
          <a:xfrm>
            <a:off x="3864128" y="3691531"/>
            <a:ext cx="953676" cy="3076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0729" idx="3"/>
            <a:endCxn id="42" idx="3"/>
          </p:cNvCxnSpPr>
          <p:nvPr/>
        </p:nvCxnSpPr>
        <p:spPr>
          <a:xfrm flipV="1">
            <a:off x="3864128" y="4079348"/>
            <a:ext cx="953676" cy="3741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2" idx="6"/>
            <a:endCxn id="30725" idx="1"/>
          </p:cNvCxnSpPr>
          <p:nvPr/>
        </p:nvCxnSpPr>
        <p:spPr>
          <a:xfrm flipV="1">
            <a:off x="4918075" y="4037510"/>
            <a:ext cx="1094353" cy="177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0731" idx="3"/>
          </p:cNvCxnSpPr>
          <p:nvPr/>
        </p:nvCxnSpPr>
        <p:spPr>
          <a:xfrm>
            <a:off x="1696321" y="3701248"/>
            <a:ext cx="118960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0739" idx="3"/>
            <a:endCxn id="30724" idx="1"/>
          </p:cNvCxnSpPr>
          <p:nvPr/>
        </p:nvCxnSpPr>
        <p:spPr>
          <a:xfrm flipV="1">
            <a:off x="3864128" y="4775200"/>
            <a:ext cx="2149888"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auto">
          <a:xfrm>
            <a:off x="6068539" y="1079925"/>
            <a:ext cx="622452" cy="735747"/>
          </a:xfrm>
          <a:prstGeom prst="ellipse">
            <a:avLst/>
          </a:prstGeom>
          <a:noFill/>
          <a:ln w="9525">
            <a:solidFill>
              <a:schemeClr val="accent1"/>
            </a:solidFill>
            <a:miter lim="800000"/>
            <a:headEnd/>
            <a:tailEnd/>
          </a:ln>
          <a:effectLst/>
        </p:spPr>
        <p:txBody>
          <a:bodyPr vert="horz" wrap="square" lIns="0" tIns="45720" rIns="457200" bIns="45720" numCol="1" rtlCol="0" anchor="t" anchorCtr="0" compatLnSpc="1">
            <a:prstTxWarp prst="textNoShape">
              <a:avLst/>
            </a:prstTxWarp>
            <a:sp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lang="en-US" sz="2800">
                <a:solidFill>
                  <a:srgbClr val="000000"/>
                </a:solidFill>
                <a:latin typeface="Arial Narrow" panose="020B0606020202030204" pitchFamily="34" charset="0"/>
                <a:ea typeface="Calibri" pitchFamily="34" charset="0"/>
                <a:cs typeface="Courier New" pitchFamily="49" charset="0"/>
              </a:rPr>
              <a:t>i</a:t>
            </a:r>
            <a:endPar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endParaRPr>
          </a:p>
        </p:txBody>
      </p:sp>
    </p:spTree>
    <p:extLst>
      <p:ext uri="{BB962C8B-B14F-4D97-AF65-F5344CB8AC3E}">
        <p14:creationId xmlns:p14="http://schemas.microsoft.com/office/powerpoint/2010/main" val="804357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4" name="Slide Number Placeholder 3"/>
          <p:cNvSpPr>
            <a:spLocks noGrp="1"/>
          </p:cNvSpPr>
          <p:nvPr>
            <p:ph type="sldNum" sz="quarter" idx="12"/>
          </p:nvPr>
        </p:nvSpPr>
        <p:spPr/>
        <p:txBody>
          <a:bodyPr/>
          <a:lstStyle/>
          <a:p>
            <a:fld id="{CEF8ADD8-F654-435D-BF88-36F59A17820E}" type="slidenum">
              <a:rPr lang="en-US" smtClean="0">
                <a:solidFill>
                  <a:schemeClr val="tx1"/>
                </a:solidFill>
              </a:rPr>
              <a:pPr/>
              <a:t>33</a:t>
            </a:fld>
            <a:endParaRPr lang="en-US">
              <a:solidFill>
                <a:schemeClr val="tx1"/>
              </a:solidFill>
            </a:endParaRPr>
          </a:p>
        </p:txBody>
      </p:sp>
      <p:sp>
        <p:nvSpPr>
          <p:cNvPr id="6" name="Oval 30"/>
          <p:cNvSpPr>
            <a:spLocks noChangeArrowheads="1"/>
          </p:cNvSpPr>
          <p:nvPr/>
        </p:nvSpPr>
        <p:spPr bwMode="auto">
          <a:xfrm>
            <a:off x="8423275" y="3065525"/>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1</a:t>
            </a:r>
          </a:p>
        </p:txBody>
      </p:sp>
      <p:sp>
        <p:nvSpPr>
          <p:cNvPr id="7" name="Oval 31"/>
          <p:cNvSpPr>
            <a:spLocks noChangeArrowheads="1"/>
          </p:cNvSpPr>
          <p:nvPr/>
        </p:nvSpPr>
        <p:spPr bwMode="auto">
          <a:xfrm>
            <a:off x="7800263" y="2286000"/>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2</a:t>
            </a:r>
          </a:p>
        </p:txBody>
      </p:sp>
      <p:sp>
        <p:nvSpPr>
          <p:cNvPr id="8" name="Oval 32"/>
          <p:cNvSpPr>
            <a:spLocks noChangeArrowheads="1"/>
          </p:cNvSpPr>
          <p:nvPr/>
        </p:nvSpPr>
        <p:spPr bwMode="auto">
          <a:xfrm>
            <a:off x="6928773" y="1322387"/>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3</a:t>
            </a:r>
          </a:p>
        </p:txBody>
      </p:sp>
      <p:sp>
        <p:nvSpPr>
          <p:cNvPr id="9" name="Oval 33"/>
          <p:cNvSpPr>
            <a:spLocks noChangeArrowheads="1"/>
          </p:cNvSpPr>
          <p:nvPr/>
        </p:nvSpPr>
        <p:spPr bwMode="auto">
          <a:xfrm>
            <a:off x="4699000" y="1076324"/>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4</a:t>
            </a:r>
          </a:p>
        </p:txBody>
      </p:sp>
      <p:sp>
        <p:nvSpPr>
          <p:cNvPr id="10" name="Oval 34"/>
          <p:cNvSpPr>
            <a:spLocks noChangeArrowheads="1"/>
          </p:cNvSpPr>
          <p:nvPr/>
        </p:nvSpPr>
        <p:spPr bwMode="auto">
          <a:xfrm>
            <a:off x="4699000" y="1838324"/>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5</a:t>
            </a:r>
          </a:p>
        </p:txBody>
      </p:sp>
      <p:sp>
        <p:nvSpPr>
          <p:cNvPr id="11" name="Oval 35"/>
          <p:cNvSpPr>
            <a:spLocks noChangeArrowheads="1"/>
          </p:cNvSpPr>
          <p:nvPr/>
        </p:nvSpPr>
        <p:spPr bwMode="auto">
          <a:xfrm>
            <a:off x="4699000" y="3035300"/>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7</a:t>
            </a:r>
          </a:p>
        </p:txBody>
      </p:sp>
      <p:sp>
        <p:nvSpPr>
          <p:cNvPr id="12" name="Oval 36"/>
          <p:cNvSpPr>
            <a:spLocks noChangeArrowheads="1"/>
          </p:cNvSpPr>
          <p:nvPr/>
        </p:nvSpPr>
        <p:spPr bwMode="auto">
          <a:xfrm>
            <a:off x="3886200" y="4318000"/>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8</a:t>
            </a:r>
          </a:p>
        </p:txBody>
      </p:sp>
      <p:sp>
        <p:nvSpPr>
          <p:cNvPr id="13" name="Oval 37"/>
          <p:cNvSpPr>
            <a:spLocks noChangeArrowheads="1"/>
          </p:cNvSpPr>
          <p:nvPr/>
        </p:nvSpPr>
        <p:spPr bwMode="auto">
          <a:xfrm>
            <a:off x="3048000" y="3200400"/>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a:t>9</a:t>
            </a:r>
          </a:p>
        </p:txBody>
      </p:sp>
      <p:sp>
        <p:nvSpPr>
          <p:cNvPr id="14" name="Oval 38"/>
          <p:cNvSpPr>
            <a:spLocks noChangeArrowheads="1"/>
          </p:cNvSpPr>
          <p:nvPr/>
        </p:nvSpPr>
        <p:spPr bwMode="auto">
          <a:xfrm>
            <a:off x="731838" y="2911475"/>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11</a:t>
            </a:r>
          </a:p>
        </p:txBody>
      </p:sp>
      <p:sp>
        <p:nvSpPr>
          <p:cNvPr id="15" name="Oval 39"/>
          <p:cNvSpPr>
            <a:spLocks noChangeArrowheads="1"/>
          </p:cNvSpPr>
          <p:nvPr/>
        </p:nvSpPr>
        <p:spPr bwMode="auto">
          <a:xfrm>
            <a:off x="1803400" y="4167283"/>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12</a:t>
            </a:r>
          </a:p>
        </p:txBody>
      </p:sp>
      <p:sp>
        <p:nvSpPr>
          <p:cNvPr id="16" name="Oval 40"/>
          <p:cNvSpPr>
            <a:spLocks noChangeArrowheads="1"/>
          </p:cNvSpPr>
          <p:nvPr/>
        </p:nvSpPr>
        <p:spPr bwMode="auto">
          <a:xfrm>
            <a:off x="4699000" y="5384800"/>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13</a:t>
            </a:r>
          </a:p>
        </p:txBody>
      </p:sp>
      <p:sp>
        <p:nvSpPr>
          <p:cNvPr id="17" name="Oval 41"/>
          <p:cNvSpPr>
            <a:spLocks noChangeArrowheads="1"/>
          </p:cNvSpPr>
          <p:nvPr/>
        </p:nvSpPr>
        <p:spPr bwMode="auto">
          <a:xfrm>
            <a:off x="1803400" y="5631952"/>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14</a:t>
            </a:r>
          </a:p>
        </p:txBody>
      </p:sp>
      <p:sp>
        <p:nvSpPr>
          <p:cNvPr id="18" name="Oval 42"/>
          <p:cNvSpPr>
            <a:spLocks noChangeArrowheads="1"/>
          </p:cNvSpPr>
          <p:nvPr/>
        </p:nvSpPr>
        <p:spPr bwMode="auto">
          <a:xfrm>
            <a:off x="6928773" y="4415271"/>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6</a:t>
            </a:r>
          </a:p>
        </p:txBody>
      </p:sp>
      <p:sp>
        <p:nvSpPr>
          <p:cNvPr id="19" name="Oval 43"/>
          <p:cNvSpPr>
            <a:spLocks noChangeArrowheads="1"/>
          </p:cNvSpPr>
          <p:nvPr/>
        </p:nvSpPr>
        <p:spPr bwMode="auto">
          <a:xfrm>
            <a:off x="1803400" y="3200400"/>
            <a:ext cx="711200" cy="558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50000"/>
              </a:spcBef>
            </a:pPr>
            <a:r>
              <a:rPr lang="en-US" sz="2000" i="1" dirty="0"/>
              <a:t>10</a:t>
            </a:r>
          </a:p>
        </p:txBody>
      </p:sp>
      <p:sp>
        <p:nvSpPr>
          <p:cNvPr id="20" name="Rectangle 3"/>
          <p:cNvSpPr>
            <a:spLocks noChangeArrowheads="1"/>
          </p:cNvSpPr>
          <p:nvPr/>
        </p:nvSpPr>
        <p:spPr bwMode="auto">
          <a:xfrm>
            <a:off x="6014016" y="3023595"/>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2.1</a:t>
            </a:r>
          </a:p>
        </p:txBody>
      </p:sp>
      <p:sp>
        <p:nvSpPr>
          <p:cNvPr id="21" name="Rectangle 4"/>
          <p:cNvSpPr>
            <a:spLocks noChangeArrowheads="1"/>
          </p:cNvSpPr>
          <p:nvPr/>
        </p:nvSpPr>
        <p:spPr bwMode="auto">
          <a:xfrm>
            <a:off x="6014016" y="4484094"/>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2.3</a:t>
            </a:r>
          </a:p>
        </p:txBody>
      </p:sp>
      <p:sp>
        <p:nvSpPr>
          <p:cNvPr id="22" name="Rectangle 5"/>
          <p:cNvSpPr>
            <a:spLocks noChangeArrowheads="1"/>
          </p:cNvSpPr>
          <p:nvPr/>
        </p:nvSpPr>
        <p:spPr bwMode="auto">
          <a:xfrm>
            <a:off x="6012428" y="3746404"/>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2.2</a:t>
            </a:r>
          </a:p>
        </p:txBody>
      </p:sp>
      <p:sp>
        <p:nvSpPr>
          <p:cNvPr id="23" name="Rectangle 6"/>
          <p:cNvSpPr>
            <a:spLocks noChangeArrowheads="1"/>
          </p:cNvSpPr>
          <p:nvPr/>
        </p:nvSpPr>
        <p:spPr bwMode="auto">
          <a:xfrm>
            <a:off x="8574251" y="3746404"/>
            <a:ext cx="458460"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Q</a:t>
            </a:r>
          </a:p>
        </p:txBody>
      </p:sp>
      <p:sp>
        <p:nvSpPr>
          <p:cNvPr id="24" name="Rectangle 7"/>
          <p:cNvSpPr>
            <a:spLocks noChangeArrowheads="1"/>
          </p:cNvSpPr>
          <p:nvPr/>
        </p:nvSpPr>
        <p:spPr bwMode="auto">
          <a:xfrm>
            <a:off x="5507548" y="3023595"/>
            <a:ext cx="531813"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i="1" dirty="0"/>
              <a:t>f*</a:t>
            </a:r>
          </a:p>
        </p:txBody>
      </p:sp>
      <p:sp>
        <p:nvSpPr>
          <p:cNvPr id="25" name="Rectangle 8"/>
          <p:cNvSpPr>
            <a:spLocks noChangeArrowheads="1"/>
          </p:cNvSpPr>
          <p:nvPr/>
        </p:nvSpPr>
        <p:spPr bwMode="auto">
          <a:xfrm>
            <a:off x="2847823" y="3400425"/>
            <a:ext cx="1016305"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2.2.1</a:t>
            </a:r>
          </a:p>
        </p:txBody>
      </p:sp>
      <p:sp>
        <p:nvSpPr>
          <p:cNvPr id="26" name="Rectangle 9"/>
          <p:cNvSpPr>
            <a:spLocks noChangeArrowheads="1"/>
          </p:cNvSpPr>
          <p:nvPr/>
        </p:nvSpPr>
        <p:spPr bwMode="auto">
          <a:xfrm>
            <a:off x="2847823" y="4155578"/>
            <a:ext cx="1016305"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2.2.2</a:t>
            </a:r>
          </a:p>
        </p:txBody>
      </p:sp>
      <p:sp>
        <p:nvSpPr>
          <p:cNvPr id="27" name="Rectangle 10"/>
          <p:cNvSpPr>
            <a:spLocks noChangeArrowheads="1"/>
          </p:cNvSpPr>
          <p:nvPr/>
        </p:nvSpPr>
        <p:spPr bwMode="auto">
          <a:xfrm>
            <a:off x="2441575" y="4155578"/>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t>f</a:t>
            </a:r>
          </a:p>
        </p:txBody>
      </p:sp>
      <p:sp>
        <p:nvSpPr>
          <p:cNvPr id="28" name="Rectangle 11"/>
          <p:cNvSpPr>
            <a:spLocks noChangeArrowheads="1"/>
          </p:cNvSpPr>
          <p:nvPr/>
        </p:nvSpPr>
        <p:spPr bwMode="auto">
          <a:xfrm>
            <a:off x="367430" y="3410142"/>
            <a:ext cx="1328891"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2.2.1.1</a:t>
            </a:r>
          </a:p>
        </p:txBody>
      </p:sp>
      <p:sp>
        <p:nvSpPr>
          <p:cNvPr id="29" name="Rectangle 12"/>
          <p:cNvSpPr>
            <a:spLocks noChangeArrowheads="1"/>
          </p:cNvSpPr>
          <p:nvPr/>
        </p:nvSpPr>
        <p:spPr bwMode="auto">
          <a:xfrm>
            <a:off x="534988" y="4148731"/>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a:t>f</a:t>
            </a:r>
          </a:p>
        </p:txBody>
      </p:sp>
      <p:sp>
        <p:nvSpPr>
          <p:cNvPr id="30" name="Rectangle 19"/>
          <p:cNvSpPr>
            <a:spLocks noChangeArrowheads="1"/>
          </p:cNvSpPr>
          <p:nvPr/>
        </p:nvSpPr>
        <p:spPr bwMode="auto">
          <a:xfrm>
            <a:off x="2847823" y="5620247"/>
            <a:ext cx="1016305"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dirty="0"/>
              <a:t>2.3.1</a:t>
            </a:r>
          </a:p>
        </p:txBody>
      </p:sp>
      <p:sp>
        <p:nvSpPr>
          <p:cNvPr id="31" name="Rectangle 20"/>
          <p:cNvSpPr>
            <a:spLocks noChangeArrowheads="1"/>
          </p:cNvSpPr>
          <p:nvPr/>
        </p:nvSpPr>
        <p:spPr bwMode="auto">
          <a:xfrm>
            <a:off x="2441575" y="5620247"/>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a:t>f</a:t>
            </a:r>
          </a:p>
        </p:txBody>
      </p:sp>
      <p:sp>
        <p:nvSpPr>
          <p:cNvPr id="32" name="Rectangle 24"/>
          <p:cNvSpPr>
            <a:spLocks noChangeArrowheads="1"/>
          </p:cNvSpPr>
          <p:nvPr/>
        </p:nvSpPr>
        <p:spPr bwMode="auto">
          <a:xfrm>
            <a:off x="6014016" y="1064619"/>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1.1</a:t>
            </a:r>
          </a:p>
        </p:txBody>
      </p:sp>
      <p:sp>
        <p:nvSpPr>
          <p:cNvPr id="33" name="Rectangle 25"/>
          <p:cNvSpPr>
            <a:spLocks noChangeArrowheads="1"/>
          </p:cNvSpPr>
          <p:nvPr/>
        </p:nvSpPr>
        <p:spPr bwMode="auto">
          <a:xfrm>
            <a:off x="6014016" y="1826619"/>
            <a:ext cx="703719" cy="58221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3200"/>
              <a:t>1.2</a:t>
            </a:r>
          </a:p>
        </p:txBody>
      </p:sp>
      <p:sp>
        <p:nvSpPr>
          <p:cNvPr id="34" name="Rectangle 29"/>
          <p:cNvSpPr>
            <a:spLocks noChangeArrowheads="1"/>
          </p:cNvSpPr>
          <p:nvPr/>
        </p:nvSpPr>
        <p:spPr bwMode="auto">
          <a:xfrm>
            <a:off x="5410200" y="1826619"/>
            <a:ext cx="62916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sz="3200" i="1" dirty="0"/>
              <a:t>n*</a:t>
            </a:r>
          </a:p>
        </p:txBody>
      </p:sp>
      <p:sp>
        <p:nvSpPr>
          <p:cNvPr id="35" name="Rectangle 30"/>
          <p:cNvSpPr>
            <a:spLocks noChangeArrowheads="1"/>
          </p:cNvSpPr>
          <p:nvPr/>
        </p:nvSpPr>
        <p:spPr bwMode="auto">
          <a:xfrm>
            <a:off x="5661536" y="1064619"/>
            <a:ext cx="3778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i="1" dirty="0"/>
              <a:t>f</a:t>
            </a:r>
          </a:p>
        </p:txBody>
      </p:sp>
      <p:sp>
        <p:nvSpPr>
          <p:cNvPr id="36" name="Oval 35"/>
          <p:cNvSpPr/>
          <p:nvPr/>
        </p:nvSpPr>
        <p:spPr bwMode="auto">
          <a:xfrm>
            <a:off x="7467600" y="2057400"/>
            <a:ext cx="117475" cy="113305"/>
          </a:xfrm>
          <a:prstGeom prst="ellipse">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cxnSp>
        <p:nvCxnSpPr>
          <p:cNvPr id="37" name="Straight Arrow Connector 36"/>
          <p:cNvCxnSpPr>
            <a:stCxn id="32" idx="3"/>
            <a:endCxn id="36" idx="0"/>
          </p:cNvCxnSpPr>
          <p:nvPr/>
        </p:nvCxnSpPr>
        <p:spPr>
          <a:xfrm>
            <a:off x="6717735" y="1355725"/>
            <a:ext cx="808603" cy="7016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3"/>
            <a:endCxn id="36" idx="2"/>
          </p:cNvCxnSpPr>
          <p:nvPr/>
        </p:nvCxnSpPr>
        <p:spPr>
          <a:xfrm flipV="1">
            <a:off x="6717735" y="2114053"/>
            <a:ext cx="749865" cy="36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6" idx="5"/>
            <a:endCxn id="23" idx="1"/>
          </p:cNvCxnSpPr>
          <p:nvPr/>
        </p:nvCxnSpPr>
        <p:spPr>
          <a:xfrm>
            <a:off x="7567871" y="2154112"/>
            <a:ext cx="1006380" cy="18833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7620000" y="3980857"/>
            <a:ext cx="117475" cy="113305"/>
          </a:xfrm>
          <a:prstGeom prst="ellipse">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41" name="Oval 40"/>
          <p:cNvSpPr/>
          <p:nvPr/>
        </p:nvSpPr>
        <p:spPr bwMode="auto">
          <a:xfrm>
            <a:off x="4800600" y="3982636"/>
            <a:ext cx="117475" cy="113305"/>
          </a:xfrm>
          <a:prstGeom prst="ellipse">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cxnSp>
        <p:nvCxnSpPr>
          <p:cNvPr id="42" name="Straight Arrow Connector 41"/>
          <p:cNvCxnSpPr>
            <a:stCxn id="20" idx="3"/>
            <a:endCxn id="40" idx="1"/>
          </p:cNvCxnSpPr>
          <p:nvPr/>
        </p:nvCxnSpPr>
        <p:spPr>
          <a:xfrm>
            <a:off x="6717735" y="3314701"/>
            <a:ext cx="919469" cy="68274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3"/>
            <a:endCxn id="40" idx="3"/>
          </p:cNvCxnSpPr>
          <p:nvPr/>
        </p:nvCxnSpPr>
        <p:spPr>
          <a:xfrm flipV="1">
            <a:off x="6717735" y="4077569"/>
            <a:ext cx="919469" cy="69763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a:endCxn id="40" idx="2"/>
          </p:cNvCxnSpPr>
          <p:nvPr/>
        </p:nvCxnSpPr>
        <p:spPr>
          <a:xfrm>
            <a:off x="6716147" y="4037510"/>
            <a:ext cx="90385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23" idx="1"/>
          </p:cNvCxnSpPr>
          <p:nvPr/>
        </p:nvCxnSpPr>
        <p:spPr>
          <a:xfrm>
            <a:off x="7737475" y="4037510"/>
            <a:ext cx="83677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3"/>
            <a:endCxn id="41" idx="1"/>
          </p:cNvCxnSpPr>
          <p:nvPr/>
        </p:nvCxnSpPr>
        <p:spPr>
          <a:xfrm>
            <a:off x="3864128" y="3691531"/>
            <a:ext cx="953676" cy="3076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1" idx="3"/>
          </p:cNvCxnSpPr>
          <p:nvPr/>
        </p:nvCxnSpPr>
        <p:spPr>
          <a:xfrm flipV="1">
            <a:off x="3864128" y="4079348"/>
            <a:ext cx="953676" cy="36733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22" idx="1"/>
          </p:cNvCxnSpPr>
          <p:nvPr/>
        </p:nvCxnSpPr>
        <p:spPr>
          <a:xfrm flipV="1">
            <a:off x="4918075" y="4037510"/>
            <a:ext cx="1094353" cy="177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8" idx="3"/>
          </p:cNvCxnSpPr>
          <p:nvPr/>
        </p:nvCxnSpPr>
        <p:spPr>
          <a:xfrm>
            <a:off x="1696321" y="3701248"/>
            <a:ext cx="118960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0" idx="3"/>
            <a:endCxn id="21" idx="1"/>
          </p:cNvCxnSpPr>
          <p:nvPr/>
        </p:nvCxnSpPr>
        <p:spPr>
          <a:xfrm flipV="1">
            <a:off x="3864128" y="4775200"/>
            <a:ext cx="2149888" cy="11361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960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Rule-based Systems</a:t>
            </a:r>
          </a:p>
        </p:txBody>
      </p:sp>
      <p:sp>
        <p:nvSpPr>
          <p:cNvPr id="9" name="AutoShape 5"/>
          <p:cNvSpPr>
            <a:spLocks noChangeArrowheads="1"/>
          </p:cNvSpPr>
          <p:nvPr/>
        </p:nvSpPr>
        <p:spPr bwMode="auto">
          <a:xfrm>
            <a:off x="1066800" y="48006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34</a:t>
            </a:fld>
            <a:endParaRPr lang="en-US" dirty="0"/>
          </a:p>
        </p:txBody>
      </p:sp>
      <p:sp>
        <p:nvSpPr>
          <p:cNvPr id="7" name="Rectangle 4"/>
          <p:cNvSpPr txBox="1">
            <a:spLocks noChangeArrowheads="1"/>
          </p:cNvSpPr>
          <p:nvPr/>
        </p:nvSpPr>
        <p:spPr bwMode="auto">
          <a:xfrm>
            <a:off x="1866900" y="1110522"/>
            <a:ext cx="548640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for Expert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a:p>
            <a:pPr lvl="0" eaLnBrk="0" fontAlgn="base" hangingPunct="0">
              <a:spcBef>
                <a:spcPct val="20000"/>
              </a:spcBef>
              <a:spcAft>
                <a:spcPct val="0"/>
              </a:spcAft>
              <a:buClr>
                <a:schemeClr val="tx2"/>
              </a:buClr>
              <a:buSzPct val="75000"/>
              <a:defRPr/>
            </a:pPr>
            <a:endParaRPr lang="en-US" sz="3200" kern="0" dirty="0">
              <a:latin typeface="Arial Narrow" pitchFamily="34" charset="0"/>
            </a:endParaRPr>
          </a:p>
        </p:txBody>
      </p:sp>
    </p:spTree>
    <p:extLst>
      <p:ext uri="{BB962C8B-B14F-4D97-AF65-F5344CB8AC3E}">
        <p14:creationId xmlns:p14="http://schemas.microsoft.com/office/powerpoint/2010/main" val="1056523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noFill/>
          <a:ln/>
        </p:spPr>
        <p:txBody>
          <a:bodyPr>
            <a:normAutofit fontScale="90000"/>
          </a:bodyPr>
          <a:lstStyle/>
          <a:p>
            <a:r>
              <a:rPr lang="en-US"/>
              <a:t>Knowledge Engineering</a:t>
            </a:r>
          </a:p>
        </p:txBody>
      </p:sp>
      <p:sp>
        <p:nvSpPr>
          <p:cNvPr id="246787" name="Line 3"/>
          <p:cNvSpPr>
            <a:spLocks noChangeShapeType="1"/>
          </p:cNvSpPr>
          <p:nvPr/>
        </p:nvSpPr>
        <p:spPr bwMode="auto">
          <a:xfrm>
            <a:off x="4514197" y="1143000"/>
            <a:ext cx="59390" cy="5105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Arial Narrow" pitchFamily="34" charset="0"/>
            </a:endParaRPr>
          </a:p>
        </p:txBody>
      </p:sp>
      <p:sp>
        <p:nvSpPr>
          <p:cNvPr id="246788" name="Line 4"/>
          <p:cNvSpPr>
            <a:spLocks noChangeShapeType="1"/>
          </p:cNvSpPr>
          <p:nvPr/>
        </p:nvSpPr>
        <p:spPr bwMode="auto">
          <a:xfrm flipH="1">
            <a:off x="1366837" y="4197350"/>
            <a:ext cx="6489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Arial Narrow" pitchFamily="34" charset="0"/>
            </a:endParaRPr>
          </a:p>
        </p:txBody>
      </p:sp>
      <p:sp>
        <p:nvSpPr>
          <p:cNvPr id="246792" name="Rectangle 8"/>
          <p:cNvSpPr>
            <a:spLocks noChangeArrowheads="1"/>
          </p:cNvSpPr>
          <p:nvPr/>
        </p:nvSpPr>
        <p:spPr bwMode="auto">
          <a:xfrm>
            <a:off x="457200" y="5118577"/>
            <a:ext cx="2282825" cy="113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45000"/>
              </a:lnSpc>
              <a:spcBef>
                <a:spcPct val="50000"/>
              </a:spcBef>
            </a:pPr>
            <a:r>
              <a:rPr lang="en-US" sz="2800" dirty="0">
                <a:latin typeface="Arial Narrow" pitchFamily="34" charset="0"/>
              </a:rPr>
              <a:t>Acquire</a:t>
            </a:r>
          </a:p>
          <a:p>
            <a:pPr>
              <a:lnSpc>
                <a:spcPct val="45000"/>
              </a:lnSpc>
              <a:spcBef>
                <a:spcPct val="50000"/>
              </a:spcBef>
            </a:pPr>
            <a:r>
              <a:rPr lang="en-US" sz="2800" dirty="0">
                <a:latin typeface="Arial Narrow" pitchFamily="34" charset="0"/>
              </a:rPr>
              <a:t>&amp; encode</a:t>
            </a:r>
          </a:p>
          <a:p>
            <a:pPr>
              <a:lnSpc>
                <a:spcPct val="45000"/>
              </a:lnSpc>
              <a:spcBef>
                <a:spcPct val="50000"/>
              </a:spcBef>
            </a:pPr>
            <a:r>
              <a:rPr lang="en-US" sz="2800" dirty="0">
                <a:latin typeface="Arial Narrow" pitchFamily="34" charset="0"/>
              </a:rPr>
              <a:t>knowledge</a:t>
            </a:r>
          </a:p>
        </p:txBody>
      </p:sp>
      <p:sp>
        <p:nvSpPr>
          <p:cNvPr id="246793" name="Rectangle 9"/>
          <p:cNvSpPr>
            <a:spLocks noChangeArrowheads="1"/>
          </p:cNvSpPr>
          <p:nvPr/>
        </p:nvSpPr>
        <p:spPr bwMode="auto">
          <a:xfrm>
            <a:off x="6632575" y="5118577"/>
            <a:ext cx="2282825" cy="693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45000"/>
              </a:lnSpc>
              <a:spcBef>
                <a:spcPct val="50000"/>
              </a:spcBef>
            </a:pPr>
            <a:r>
              <a:rPr lang="en-US" sz="2800" dirty="0">
                <a:latin typeface="Arial Narrow" pitchFamily="34" charset="0"/>
              </a:rPr>
              <a:t>Test</a:t>
            </a:r>
          </a:p>
          <a:p>
            <a:pPr>
              <a:lnSpc>
                <a:spcPct val="45000"/>
              </a:lnSpc>
              <a:spcBef>
                <a:spcPct val="50000"/>
              </a:spcBef>
            </a:pPr>
            <a:r>
              <a:rPr lang="en-US" sz="2800" dirty="0">
                <a:latin typeface="Arial Narrow" pitchFamily="34" charset="0"/>
              </a:rPr>
              <a:t>knowledge</a:t>
            </a:r>
          </a:p>
        </p:txBody>
      </p:sp>
      <p:sp>
        <p:nvSpPr>
          <p:cNvPr id="2" name="Freeform 1"/>
          <p:cNvSpPr/>
          <p:nvPr/>
        </p:nvSpPr>
        <p:spPr bwMode="auto">
          <a:xfrm>
            <a:off x="2231372" y="1610275"/>
            <a:ext cx="5314015" cy="4586225"/>
          </a:xfrm>
          <a:custGeom>
            <a:avLst/>
            <a:gdLst>
              <a:gd name="connsiteX0" fmla="*/ 5314015 w 5314015"/>
              <a:gd name="connsiteY0" fmla="*/ 2587075 h 4586225"/>
              <a:gd name="connsiteX1" fmla="*/ 4885390 w 5314015"/>
              <a:gd name="connsiteY1" fmla="*/ 1139275 h 4586225"/>
              <a:gd name="connsiteX2" fmla="*/ 3266140 w 5314015"/>
              <a:gd name="connsiteY2" fmla="*/ 167725 h 4586225"/>
              <a:gd name="connsiteX3" fmla="*/ 1275415 w 5314015"/>
              <a:gd name="connsiteY3" fmla="*/ 53425 h 4586225"/>
              <a:gd name="connsiteX4" fmla="*/ 227665 w 5314015"/>
              <a:gd name="connsiteY4" fmla="*/ 739225 h 4586225"/>
              <a:gd name="connsiteX5" fmla="*/ 8590 w 5314015"/>
              <a:gd name="connsiteY5" fmla="*/ 2577550 h 4586225"/>
              <a:gd name="connsiteX6" fmla="*/ 122890 w 5314015"/>
              <a:gd name="connsiteY6" fmla="*/ 3834850 h 4586225"/>
              <a:gd name="connsiteX7" fmla="*/ 818215 w 5314015"/>
              <a:gd name="connsiteY7" fmla="*/ 4453975 h 4586225"/>
              <a:gd name="connsiteX8" fmla="*/ 2351740 w 5314015"/>
              <a:gd name="connsiteY8" fmla="*/ 4558750 h 4586225"/>
              <a:gd name="connsiteX9" fmla="*/ 3418540 w 5314015"/>
              <a:gd name="connsiteY9" fmla="*/ 4082500 h 4586225"/>
              <a:gd name="connsiteX10" fmla="*/ 3818590 w 5314015"/>
              <a:gd name="connsiteY10" fmla="*/ 3568150 h 4586225"/>
              <a:gd name="connsiteX11" fmla="*/ 4218640 w 5314015"/>
              <a:gd name="connsiteY11" fmla="*/ 2863300 h 4586225"/>
              <a:gd name="connsiteX12" fmla="*/ 4323415 w 5314015"/>
              <a:gd name="connsiteY12" fmla="*/ 1977475 h 4586225"/>
              <a:gd name="connsiteX13" fmla="*/ 3247090 w 5314015"/>
              <a:gd name="connsiteY13" fmla="*/ 844000 h 4586225"/>
              <a:gd name="connsiteX14" fmla="*/ 1208740 w 5314015"/>
              <a:gd name="connsiteY14" fmla="*/ 1063075 h 4586225"/>
              <a:gd name="connsiteX15" fmla="*/ 751540 w 5314015"/>
              <a:gd name="connsiteY15" fmla="*/ 3130000 h 4586225"/>
              <a:gd name="connsiteX16" fmla="*/ 2504140 w 5314015"/>
              <a:gd name="connsiteY16" fmla="*/ 3872950 h 4586225"/>
              <a:gd name="connsiteX17" fmla="*/ 3809065 w 5314015"/>
              <a:gd name="connsiteY17" fmla="*/ 2263225 h 4586225"/>
              <a:gd name="connsiteX18" fmla="*/ 2732740 w 5314015"/>
              <a:gd name="connsiteY18" fmla="*/ 1501225 h 4586225"/>
              <a:gd name="connsiteX19" fmla="*/ 1875490 w 5314015"/>
              <a:gd name="connsiteY19" fmla="*/ 1882225 h 458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14015" h="4586225">
                <a:moveTo>
                  <a:pt x="5314015" y="2587075"/>
                </a:moveTo>
                <a:cubicBezTo>
                  <a:pt x="5270358" y="2064787"/>
                  <a:pt x="5226702" y="1542500"/>
                  <a:pt x="4885390" y="1139275"/>
                </a:cubicBezTo>
                <a:cubicBezTo>
                  <a:pt x="4544078" y="736050"/>
                  <a:pt x="3867802" y="348700"/>
                  <a:pt x="3266140" y="167725"/>
                </a:cubicBezTo>
                <a:cubicBezTo>
                  <a:pt x="2664478" y="-13250"/>
                  <a:pt x="1781827" y="-41825"/>
                  <a:pt x="1275415" y="53425"/>
                </a:cubicBezTo>
                <a:cubicBezTo>
                  <a:pt x="769002" y="148675"/>
                  <a:pt x="438802" y="318537"/>
                  <a:pt x="227665" y="739225"/>
                </a:cubicBezTo>
                <a:cubicBezTo>
                  <a:pt x="16527" y="1159912"/>
                  <a:pt x="26052" y="2061613"/>
                  <a:pt x="8590" y="2577550"/>
                </a:cubicBezTo>
                <a:cubicBezTo>
                  <a:pt x="-8872" y="3093487"/>
                  <a:pt x="-12047" y="3522113"/>
                  <a:pt x="122890" y="3834850"/>
                </a:cubicBezTo>
                <a:cubicBezTo>
                  <a:pt x="257827" y="4147587"/>
                  <a:pt x="446740" y="4333325"/>
                  <a:pt x="818215" y="4453975"/>
                </a:cubicBezTo>
                <a:cubicBezTo>
                  <a:pt x="1189690" y="4574625"/>
                  <a:pt x="1918352" y="4620663"/>
                  <a:pt x="2351740" y="4558750"/>
                </a:cubicBezTo>
                <a:cubicBezTo>
                  <a:pt x="2785127" y="4496838"/>
                  <a:pt x="3174065" y="4247600"/>
                  <a:pt x="3418540" y="4082500"/>
                </a:cubicBezTo>
                <a:cubicBezTo>
                  <a:pt x="3663015" y="3917400"/>
                  <a:pt x="3685240" y="3771350"/>
                  <a:pt x="3818590" y="3568150"/>
                </a:cubicBezTo>
                <a:cubicBezTo>
                  <a:pt x="3951940" y="3364950"/>
                  <a:pt x="4134503" y="3128412"/>
                  <a:pt x="4218640" y="2863300"/>
                </a:cubicBezTo>
                <a:cubicBezTo>
                  <a:pt x="4302777" y="2598188"/>
                  <a:pt x="4485340" y="2314025"/>
                  <a:pt x="4323415" y="1977475"/>
                </a:cubicBezTo>
                <a:cubicBezTo>
                  <a:pt x="4161490" y="1640925"/>
                  <a:pt x="3766202" y="996400"/>
                  <a:pt x="3247090" y="844000"/>
                </a:cubicBezTo>
                <a:cubicBezTo>
                  <a:pt x="2727978" y="691600"/>
                  <a:pt x="1624665" y="682075"/>
                  <a:pt x="1208740" y="1063075"/>
                </a:cubicBezTo>
                <a:cubicBezTo>
                  <a:pt x="792815" y="1444075"/>
                  <a:pt x="535640" y="2661688"/>
                  <a:pt x="751540" y="3130000"/>
                </a:cubicBezTo>
                <a:cubicBezTo>
                  <a:pt x="967440" y="3598312"/>
                  <a:pt x="1994552" y="4017413"/>
                  <a:pt x="2504140" y="3872950"/>
                </a:cubicBezTo>
                <a:cubicBezTo>
                  <a:pt x="3013727" y="3728488"/>
                  <a:pt x="3770965" y="2658513"/>
                  <a:pt x="3809065" y="2263225"/>
                </a:cubicBezTo>
                <a:cubicBezTo>
                  <a:pt x="3847165" y="1867937"/>
                  <a:pt x="3055002" y="1564725"/>
                  <a:pt x="2732740" y="1501225"/>
                </a:cubicBezTo>
                <a:cubicBezTo>
                  <a:pt x="2410478" y="1437725"/>
                  <a:pt x="2142984" y="1659975"/>
                  <a:pt x="1875490" y="1882225"/>
                </a:cubicBezTo>
              </a:path>
            </a:pathLst>
          </a:custGeom>
          <a:noFill/>
          <a:ln w="60325">
            <a:solidFill>
              <a:schemeClr val="accent1"/>
            </a:solidFill>
            <a:miter lim="800000"/>
            <a:headEnd/>
            <a:tailEnd type="stealth"/>
          </a:ln>
          <a:effectLst/>
        </p:spPr>
        <p:txBody>
          <a:bodyPr rtlCol="0" anchor="ctr"/>
          <a:lstStyle/>
          <a:p>
            <a:pPr algn="ctr"/>
            <a:endParaRPr lang="en-US" sz="2800">
              <a:latin typeface="Arial Narrow" pitchFamily="34" charset="0"/>
            </a:endParaRPr>
          </a:p>
        </p:txBody>
      </p:sp>
      <p:sp>
        <p:nvSpPr>
          <p:cNvPr id="246790" name="Rectangle 6"/>
          <p:cNvSpPr>
            <a:spLocks noChangeArrowheads="1"/>
          </p:cNvSpPr>
          <p:nvPr/>
        </p:nvSpPr>
        <p:spPr bwMode="auto">
          <a:xfrm>
            <a:off x="6639454" y="2361299"/>
            <a:ext cx="2054225" cy="832792"/>
          </a:xfrm>
          <a:prstGeom prst="rect">
            <a:avLst/>
          </a:prstGeom>
          <a:solidFill>
            <a:schemeClr val="bg1"/>
          </a:solidFill>
          <a:ln>
            <a:noFill/>
          </a:ln>
          <a:effectLst/>
        </p:spPr>
        <p:txBody>
          <a:bodyPr wrap="square" lIns="90488" tIns="182880" rIns="90488" bIns="44450">
            <a:spAutoFit/>
          </a:bodyPr>
          <a:lstStyle/>
          <a:p>
            <a:pPr>
              <a:lnSpc>
                <a:spcPct val="45000"/>
              </a:lnSpc>
              <a:spcBef>
                <a:spcPct val="50000"/>
              </a:spcBef>
            </a:pPr>
            <a:r>
              <a:rPr lang="en-US" sz="2800" dirty="0">
                <a:latin typeface="Arial Narrow" pitchFamily="34" charset="0"/>
              </a:rPr>
              <a:t>State </a:t>
            </a:r>
          </a:p>
          <a:p>
            <a:pPr>
              <a:lnSpc>
                <a:spcPct val="45000"/>
              </a:lnSpc>
              <a:spcBef>
                <a:spcPct val="50000"/>
              </a:spcBef>
            </a:pPr>
            <a:r>
              <a:rPr lang="en-US" sz="2800" dirty="0">
                <a:latin typeface="Arial Narrow" pitchFamily="34" charset="0"/>
              </a:rPr>
              <a:t>problem &amp; UI</a:t>
            </a:r>
          </a:p>
        </p:txBody>
      </p:sp>
      <p:sp>
        <p:nvSpPr>
          <p:cNvPr id="246791" name="Rectangle 7"/>
          <p:cNvSpPr>
            <a:spLocks noChangeArrowheads="1"/>
          </p:cNvSpPr>
          <p:nvPr/>
        </p:nvSpPr>
        <p:spPr bwMode="auto">
          <a:xfrm>
            <a:off x="457200" y="2431190"/>
            <a:ext cx="1825625" cy="693010"/>
          </a:xfrm>
          <a:prstGeom prst="rect">
            <a:avLst/>
          </a:prstGeom>
          <a:solidFill>
            <a:schemeClr val="bg1"/>
          </a:solidFill>
          <a:ln>
            <a:noFill/>
          </a:ln>
          <a:effectLst/>
        </p:spPr>
        <p:txBody>
          <a:bodyPr wrap="square" lIns="90488" tIns="44450" rIns="90488" bIns="44450">
            <a:spAutoFit/>
          </a:bodyPr>
          <a:lstStyle/>
          <a:p>
            <a:pPr>
              <a:lnSpc>
                <a:spcPct val="45000"/>
              </a:lnSpc>
              <a:spcBef>
                <a:spcPct val="50000"/>
              </a:spcBef>
            </a:pPr>
            <a:r>
              <a:rPr lang="en-US" sz="2800" dirty="0">
                <a:latin typeface="Arial Narrow" pitchFamily="34" charset="0"/>
              </a:rPr>
              <a:t>Structure</a:t>
            </a:r>
          </a:p>
          <a:p>
            <a:pPr>
              <a:lnSpc>
                <a:spcPct val="45000"/>
              </a:lnSpc>
              <a:spcBef>
                <a:spcPct val="50000"/>
              </a:spcBef>
            </a:pPr>
            <a:r>
              <a:rPr lang="en-US" sz="2800" dirty="0">
                <a:latin typeface="Arial Narrow" pitchFamily="34" charset="0"/>
              </a:rPr>
              <a:t>knowledge</a:t>
            </a:r>
          </a:p>
        </p:txBody>
      </p:sp>
      <p:sp>
        <p:nvSpPr>
          <p:cNvPr id="10" name="Rectangle 3"/>
          <p:cNvSpPr>
            <a:spLocks noChangeArrowheads="1"/>
          </p:cNvSpPr>
          <p:nvPr/>
        </p:nvSpPr>
        <p:spPr bwMode="auto">
          <a:xfrm>
            <a:off x="1604962" y="1037754"/>
            <a:ext cx="6013450" cy="527050"/>
          </a:xfrm>
          <a:prstGeom prst="rect">
            <a:avLst/>
          </a:prstGeom>
          <a:solidFill>
            <a:schemeClr val="bg1"/>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spcBef>
                <a:spcPct val="0"/>
              </a:spcBef>
            </a:pPr>
            <a:r>
              <a:rPr lang="en-US" sz="3200" dirty="0">
                <a:latin typeface="Arial Narrow" pitchFamily="34" charset="0"/>
              </a:rPr>
              <a:t>Process of soliciting expert’s knowledge</a:t>
            </a:r>
          </a:p>
        </p:txBody>
      </p:sp>
    </p:spTree>
    <p:extLst>
      <p:ext uri="{BB962C8B-B14F-4D97-AF65-F5344CB8AC3E}">
        <p14:creationId xmlns:p14="http://schemas.microsoft.com/office/powerpoint/2010/main" val="356783675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2231372" y="1610275"/>
            <a:ext cx="5314015" cy="4586225"/>
          </a:xfrm>
          <a:custGeom>
            <a:avLst/>
            <a:gdLst>
              <a:gd name="connsiteX0" fmla="*/ 5314015 w 5314015"/>
              <a:gd name="connsiteY0" fmla="*/ 2587075 h 4586225"/>
              <a:gd name="connsiteX1" fmla="*/ 4885390 w 5314015"/>
              <a:gd name="connsiteY1" fmla="*/ 1139275 h 4586225"/>
              <a:gd name="connsiteX2" fmla="*/ 3266140 w 5314015"/>
              <a:gd name="connsiteY2" fmla="*/ 167725 h 4586225"/>
              <a:gd name="connsiteX3" fmla="*/ 1275415 w 5314015"/>
              <a:gd name="connsiteY3" fmla="*/ 53425 h 4586225"/>
              <a:gd name="connsiteX4" fmla="*/ 227665 w 5314015"/>
              <a:gd name="connsiteY4" fmla="*/ 739225 h 4586225"/>
              <a:gd name="connsiteX5" fmla="*/ 8590 w 5314015"/>
              <a:gd name="connsiteY5" fmla="*/ 2577550 h 4586225"/>
              <a:gd name="connsiteX6" fmla="*/ 122890 w 5314015"/>
              <a:gd name="connsiteY6" fmla="*/ 3834850 h 4586225"/>
              <a:gd name="connsiteX7" fmla="*/ 818215 w 5314015"/>
              <a:gd name="connsiteY7" fmla="*/ 4453975 h 4586225"/>
              <a:gd name="connsiteX8" fmla="*/ 2351740 w 5314015"/>
              <a:gd name="connsiteY8" fmla="*/ 4558750 h 4586225"/>
              <a:gd name="connsiteX9" fmla="*/ 3418540 w 5314015"/>
              <a:gd name="connsiteY9" fmla="*/ 4082500 h 4586225"/>
              <a:gd name="connsiteX10" fmla="*/ 3818590 w 5314015"/>
              <a:gd name="connsiteY10" fmla="*/ 3568150 h 4586225"/>
              <a:gd name="connsiteX11" fmla="*/ 4218640 w 5314015"/>
              <a:gd name="connsiteY11" fmla="*/ 2863300 h 4586225"/>
              <a:gd name="connsiteX12" fmla="*/ 4323415 w 5314015"/>
              <a:gd name="connsiteY12" fmla="*/ 1977475 h 4586225"/>
              <a:gd name="connsiteX13" fmla="*/ 3247090 w 5314015"/>
              <a:gd name="connsiteY13" fmla="*/ 844000 h 4586225"/>
              <a:gd name="connsiteX14" fmla="*/ 1208740 w 5314015"/>
              <a:gd name="connsiteY14" fmla="*/ 1063075 h 4586225"/>
              <a:gd name="connsiteX15" fmla="*/ 751540 w 5314015"/>
              <a:gd name="connsiteY15" fmla="*/ 3130000 h 4586225"/>
              <a:gd name="connsiteX16" fmla="*/ 2504140 w 5314015"/>
              <a:gd name="connsiteY16" fmla="*/ 3872950 h 4586225"/>
              <a:gd name="connsiteX17" fmla="*/ 3809065 w 5314015"/>
              <a:gd name="connsiteY17" fmla="*/ 2263225 h 4586225"/>
              <a:gd name="connsiteX18" fmla="*/ 2732740 w 5314015"/>
              <a:gd name="connsiteY18" fmla="*/ 1501225 h 4586225"/>
              <a:gd name="connsiteX19" fmla="*/ 1875490 w 5314015"/>
              <a:gd name="connsiteY19" fmla="*/ 1882225 h 458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14015" h="4586225">
                <a:moveTo>
                  <a:pt x="5314015" y="2587075"/>
                </a:moveTo>
                <a:cubicBezTo>
                  <a:pt x="5270358" y="2064787"/>
                  <a:pt x="5226702" y="1542500"/>
                  <a:pt x="4885390" y="1139275"/>
                </a:cubicBezTo>
                <a:cubicBezTo>
                  <a:pt x="4544078" y="736050"/>
                  <a:pt x="3867802" y="348700"/>
                  <a:pt x="3266140" y="167725"/>
                </a:cubicBezTo>
                <a:cubicBezTo>
                  <a:pt x="2664478" y="-13250"/>
                  <a:pt x="1781827" y="-41825"/>
                  <a:pt x="1275415" y="53425"/>
                </a:cubicBezTo>
                <a:cubicBezTo>
                  <a:pt x="769002" y="148675"/>
                  <a:pt x="438802" y="318537"/>
                  <a:pt x="227665" y="739225"/>
                </a:cubicBezTo>
                <a:cubicBezTo>
                  <a:pt x="16527" y="1159912"/>
                  <a:pt x="26052" y="2061613"/>
                  <a:pt x="8590" y="2577550"/>
                </a:cubicBezTo>
                <a:cubicBezTo>
                  <a:pt x="-8872" y="3093487"/>
                  <a:pt x="-12047" y="3522113"/>
                  <a:pt x="122890" y="3834850"/>
                </a:cubicBezTo>
                <a:cubicBezTo>
                  <a:pt x="257827" y="4147587"/>
                  <a:pt x="446740" y="4333325"/>
                  <a:pt x="818215" y="4453975"/>
                </a:cubicBezTo>
                <a:cubicBezTo>
                  <a:pt x="1189690" y="4574625"/>
                  <a:pt x="1918352" y="4620663"/>
                  <a:pt x="2351740" y="4558750"/>
                </a:cubicBezTo>
                <a:cubicBezTo>
                  <a:pt x="2785127" y="4496838"/>
                  <a:pt x="3174065" y="4247600"/>
                  <a:pt x="3418540" y="4082500"/>
                </a:cubicBezTo>
                <a:cubicBezTo>
                  <a:pt x="3663015" y="3917400"/>
                  <a:pt x="3685240" y="3771350"/>
                  <a:pt x="3818590" y="3568150"/>
                </a:cubicBezTo>
                <a:cubicBezTo>
                  <a:pt x="3951940" y="3364950"/>
                  <a:pt x="4134503" y="3128412"/>
                  <a:pt x="4218640" y="2863300"/>
                </a:cubicBezTo>
                <a:cubicBezTo>
                  <a:pt x="4302777" y="2598188"/>
                  <a:pt x="4485340" y="2314025"/>
                  <a:pt x="4323415" y="1977475"/>
                </a:cubicBezTo>
                <a:cubicBezTo>
                  <a:pt x="4161490" y="1640925"/>
                  <a:pt x="3766202" y="996400"/>
                  <a:pt x="3247090" y="844000"/>
                </a:cubicBezTo>
                <a:cubicBezTo>
                  <a:pt x="2727978" y="691600"/>
                  <a:pt x="1624665" y="682075"/>
                  <a:pt x="1208740" y="1063075"/>
                </a:cubicBezTo>
                <a:cubicBezTo>
                  <a:pt x="792815" y="1444075"/>
                  <a:pt x="535640" y="2661688"/>
                  <a:pt x="751540" y="3130000"/>
                </a:cubicBezTo>
                <a:cubicBezTo>
                  <a:pt x="967440" y="3598312"/>
                  <a:pt x="1994552" y="4017413"/>
                  <a:pt x="2504140" y="3872950"/>
                </a:cubicBezTo>
                <a:cubicBezTo>
                  <a:pt x="3013727" y="3728488"/>
                  <a:pt x="3770965" y="2658513"/>
                  <a:pt x="3809065" y="2263225"/>
                </a:cubicBezTo>
                <a:cubicBezTo>
                  <a:pt x="3847165" y="1867937"/>
                  <a:pt x="3055002" y="1564725"/>
                  <a:pt x="2732740" y="1501225"/>
                </a:cubicBezTo>
                <a:cubicBezTo>
                  <a:pt x="2410478" y="1437725"/>
                  <a:pt x="2142984" y="1659975"/>
                  <a:pt x="1875490" y="1882225"/>
                </a:cubicBezTo>
              </a:path>
            </a:pathLst>
          </a:custGeom>
          <a:noFill/>
          <a:ln w="28575">
            <a:solidFill>
              <a:schemeClr val="accent1"/>
            </a:solidFill>
            <a:miter lim="800000"/>
            <a:headEnd/>
            <a:tailEnd type="stealth"/>
          </a:ln>
          <a:effectLst/>
        </p:spPr>
        <p:txBody>
          <a:bodyPr rtlCol="0" anchor="ctr"/>
          <a:lstStyle/>
          <a:p>
            <a:pPr algn="ctr"/>
            <a:endParaRPr lang="en-US" sz="2800">
              <a:latin typeface="Arial Narrow" pitchFamily="34" charset="0"/>
            </a:endParaRPr>
          </a:p>
        </p:txBody>
      </p:sp>
      <p:sp>
        <p:nvSpPr>
          <p:cNvPr id="247810" name="Rectangle 2"/>
          <p:cNvSpPr>
            <a:spLocks noGrp="1" noChangeArrowheads="1"/>
          </p:cNvSpPr>
          <p:nvPr>
            <p:ph type="title"/>
          </p:nvPr>
        </p:nvSpPr>
        <p:spPr>
          <a:xfrm>
            <a:off x="0" y="76200"/>
            <a:ext cx="9067800" cy="592138"/>
          </a:xfrm>
          <a:noFill/>
          <a:ln/>
        </p:spPr>
        <p:txBody>
          <a:bodyPr>
            <a:normAutofit fontScale="90000"/>
          </a:bodyPr>
          <a:lstStyle/>
          <a:p>
            <a:r>
              <a:rPr lang="en-US" dirty="0"/>
              <a:t>Example: Fitness E. S.</a:t>
            </a:r>
          </a:p>
        </p:txBody>
      </p:sp>
      <p:sp>
        <p:nvSpPr>
          <p:cNvPr id="247811" name="Line 3"/>
          <p:cNvSpPr>
            <a:spLocks noChangeShapeType="1"/>
          </p:cNvSpPr>
          <p:nvPr/>
        </p:nvSpPr>
        <p:spPr bwMode="auto">
          <a:xfrm>
            <a:off x="4267200" y="1809750"/>
            <a:ext cx="0" cy="402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2" name="Line 4"/>
          <p:cNvSpPr>
            <a:spLocks noChangeShapeType="1"/>
          </p:cNvSpPr>
          <p:nvPr/>
        </p:nvSpPr>
        <p:spPr bwMode="auto">
          <a:xfrm flipH="1">
            <a:off x="1060450" y="3784600"/>
            <a:ext cx="6489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4" name="Rectangle 6"/>
          <p:cNvSpPr>
            <a:spLocks noChangeArrowheads="1"/>
          </p:cNvSpPr>
          <p:nvPr/>
        </p:nvSpPr>
        <p:spPr bwMode="auto">
          <a:xfrm>
            <a:off x="6859588" y="304800"/>
            <a:ext cx="22066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45000"/>
              </a:lnSpc>
              <a:spcBef>
                <a:spcPct val="50000"/>
              </a:spcBef>
            </a:pPr>
            <a:r>
              <a:rPr lang="en-US" sz="2000" i="1" dirty="0">
                <a:latin typeface="Arial Narrow" pitchFamily="34" charset="0"/>
              </a:rPr>
              <a:t>State problem </a:t>
            </a:r>
          </a:p>
          <a:p>
            <a:pPr>
              <a:lnSpc>
                <a:spcPct val="45000"/>
              </a:lnSpc>
              <a:spcBef>
                <a:spcPct val="50000"/>
              </a:spcBef>
            </a:pPr>
            <a:r>
              <a:rPr lang="en-US" sz="2000" i="1" dirty="0">
                <a:latin typeface="Arial Narrow" pitchFamily="34" charset="0"/>
              </a:rPr>
              <a:t>&amp; UI</a:t>
            </a:r>
          </a:p>
        </p:txBody>
      </p:sp>
      <p:sp>
        <p:nvSpPr>
          <p:cNvPr id="247815" name="Rectangle 7"/>
          <p:cNvSpPr>
            <a:spLocks noChangeArrowheads="1"/>
          </p:cNvSpPr>
          <p:nvPr/>
        </p:nvSpPr>
        <p:spPr bwMode="auto">
          <a:xfrm>
            <a:off x="1588" y="381000"/>
            <a:ext cx="22828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45000"/>
              </a:lnSpc>
              <a:spcBef>
                <a:spcPct val="50000"/>
              </a:spcBef>
            </a:pPr>
            <a:r>
              <a:rPr lang="en-US" sz="2000" i="1" dirty="0">
                <a:latin typeface="Arial Narrow" pitchFamily="34" charset="0"/>
              </a:rPr>
              <a:t>Structure</a:t>
            </a:r>
          </a:p>
          <a:p>
            <a:pPr>
              <a:lnSpc>
                <a:spcPct val="45000"/>
              </a:lnSpc>
              <a:spcBef>
                <a:spcPct val="50000"/>
              </a:spcBef>
            </a:pPr>
            <a:r>
              <a:rPr lang="en-US" sz="2000" i="1" dirty="0">
                <a:latin typeface="Arial Narrow" pitchFamily="34" charset="0"/>
              </a:rPr>
              <a:t>knowledge</a:t>
            </a:r>
          </a:p>
        </p:txBody>
      </p:sp>
      <p:sp>
        <p:nvSpPr>
          <p:cNvPr id="247816" name="Rectangle 8"/>
          <p:cNvSpPr>
            <a:spLocks noChangeArrowheads="1"/>
          </p:cNvSpPr>
          <p:nvPr/>
        </p:nvSpPr>
        <p:spPr bwMode="auto">
          <a:xfrm>
            <a:off x="1588" y="6148388"/>
            <a:ext cx="3578225" cy="54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45000"/>
              </a:lnSpc>
              <a:spcBef>
                <a:spcPct val="50000"/>
              </a:spcBef>
            </a:pPr>
            <a:r>
              <a:rPr lang="en-US" sz="2000" i="1" dirty="0">
                <a:latin typeface="Arial Narrow" pitchFamily="34" charset="0"/>
              </a:rPr>
              <a:t>Acquire &amp; encode </a:t>
            </a:r>
          </a:p>
          <a:p>
            <a:pPr>
              <a:lnSpc>
                <a:spcPct val="45000"/>
              </a:lnSpc>
              <a:spcBef>
                <a:spcPct val="50000"/>
              </a:spcBef>
            </a:pPr>
            <a:r>
              <a:rPr lang="en-US" sz="2000" i="1" dirty="0">
                <a:latin typeface="Arial Narrow" pitchFamily="34" charset="0"/>
              </a:rPr>
              <a:t>knowledge</a:t>
            </a:r>
          </a:p>
        </p:txBody>
      </p:sp>
      <p:sp>
        <p:nvSpPr>
          <p:cNvPr id="247817" name="Rectangle 9"/>
          <p:cNvSpPr>
            <a:spLocks noChangeArrowheads="1"/>
          </p:cNvSpPr>
          <p:nvPr/>
        </p:nvSpPr>
        <p:spPr bwMode="auto">
          <a:xfrm>
            <a:off x="6783389" y="6072188"/>
            <a:ext cx="1293812"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45000"/>
              </a:lnSpc>
              <a:spcBef>
                <a:spcPct val="50000"/>
              </a:spcBef>
            </a:pPr>
            <a:r>
              <a:rPr lang="en-US" sz="2000" i="1" dirty="0">
                <a:latin typeface="Arial Narrow" pitchFamily="34" charset="0"/>
              </a:rPr>
              <a:t>Test</a:t>
            </a:r>
          </a:p>
          <a:p>
            <a:pPr>
              <a:lnSpc>
                <a:spcPct val="45000"/>
              </a:lnSpc>
              <a:spcBef>
                <a:spcPct val="50000"/>
              </a:spcBef>
            </a:pPr>
            <a:r>
              <a:rPr lang="en-US" sz="2000" i="1" dirty="0">
                <a:latin typeface="Arial Narrow" pitchFamily="34" charset="0"/>
              </a:rPr>
              <a:t>knowledge</a:t>
            </a:r>
          </a:p>
        </p:txBody>
      </p:sp>
      <p:sp>
        <p:nvSpPr>
          <p:cNvPr id="247818" name="Rectangle 10"/>
          <p:cNvSpPr>
            <a:spLocks noChangeArrowheads="1"/>
          </p:cNvSpPr>
          <p:nvPr/>
        </p:nvSpPr>
        <p:spPr bwMode="auto">
          <a:xfrm>
            <a:off x="5029200" y="1219199"/>
            <a:ext cx="3327400" cy="2092857"/>
          </a:xfrm>
          <a:prstGeom prst="rect">
            <a:avLst/>
          </a:prstGeom>
          <a:solidFill>
            <a:srgbClr val="C0FEF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0"/>
          <a:lstStyle/>
          <a:p>
            <a:r>
              <a:rPr lang="en-US" sz="2000" dirty="0">
                <a:latin typeface="Arial Narrow" pitchFamily="34" charset="0"/>
              </a:rPr>
              <a:t>Problem: Give the user a step-by-step way of analyzing his/her fitness. UI: be able to jump at will between categories (e.g. definitions, symptoms &amp; recommendations</a:t>
            </a:r>
          </a:p>
        </p:txBody>
      </p:sp>
      <p:sp>
        <p:nvSpPr>
          <p:cNvPr id="247819" name="Rectangle 11"/>
          <p:cNvSpPr>
            <a:spLocks noChangeArrowheads="1"/>
          </p:cNvSpPr>
          <p:nvPr/>
        </p:nvSpPr>
        <p:spPr bwMode="auto">
          <a:xfrm>
            <a:off x="380999" y="1220743"/>
            <a:ext cx="3198813" cy="1066800"/>
          </a:xfrm>
          <a:prstGeom prst="rect">
            <a:avLst/>
          </a:prstGeom>
          <a:solidFill>
            <a:srgbClr val="C0FEF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0"/>
          <a:lstStyle/>
          <a:p>
            <a:r>
              <a:rPr lang="en-US" sz="2000" dirty="0">
                <a:latin typeface="Arial Narrow" pitchFamily="34" charset="0"/>
              </a:rPr>
              <a:t>Knowledge is divided into </a:t>
            </a:r>
            <a:r>
              <a:rPr lang="en-US" sz="2000" i="1" dirty="0">
                <a:latin typeface="Arial Narrow" pitchFamily="34" charset="0"/>
              </a:rPr>
              <a:t>Status, Journal, Difficulties </a:t>
            </a:r>
            <a:r>
              <a:rPr lang="en-US" sz="2000" dirty="0">
                <a:latin typeface="Arial Narrow" pitchFamily="34" charset="0"/>
              </a:rPr>
              <a:t>and </a:t>
            </a:r>
            <a:r>
              <a:rPr lang="en-US" sz="2000" i="1" dirty="0">
                <a:latin typeface="Arial Narrow" pitchFamily="34" charset="0"/>
              </a:rPr>
              <a:t>Recommendations</a:t>
            </a:r>
          </a:p>
          <a:p>
            <a:pPr eaLnBrk="1" hangingPunct="1"/>
            <a:endParaRPr lang="en-US" sz="2000" i="1" dirty="0">
              <a:latin typeface="Arial Narrow" pitchFamily="34" charset="0"/>
            </a:endParaRPr>
          </a:p>
        </p:txBody>
      </p:sp>
      <p:sp>
        <p:nvSpPr>
          <p:cNvPr id="247820" name="Rectangle 12"/>
          <p:cNvSpPr>
            <a:spLocks noChangeArrowheads="1"/>
          </p:cNvSpPr>
          <p:nvPr/>
        </p:nvSpPr>
        <p:spPr bwMode="auto">
          <a:xfrm>
            <a:off x="381000" y="4152900"/>
            <a:ext cx="3198813" cy="1143000"/>
          </a:xfrm>
          <a:prstGeom prst="rect">
            <a:avLst/>
          </a:prstGeom>
          <a:solidFill>
            <a:srgbClr val="C0FEF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0"/>
          <a:lstStyle/>
          <a:p>
            <a:r>
              <a:rPr lang="en-US" sz="2000" dirty="0">
                <a:latin typeface="Arial Narrow" pitchFamily="34" charset="0"/>
              </a:rPr>
              <a:t>If you experience two or more of the following characteristics, you are a “Complete Beginner” etc.</a:t>
            </a:r>
          </a:p>
          <a:p>
            <a:pPr eaLnBrk="1" hangingPunct="1"/>
            <a:endParaRPr lang="en-US" sz="2000" dirty="0">
              <a:latin typeface="Arial Narrow" pitchFamily="34" charset="0"/>
            </a:endParaRPr>
          </a:p>
        </p:txBody>
      </p:sp>
      <p:sp>
        <p:nvSpPr>
          <p:cNvPr id="247821" name="Rectangle 13"/>
          <p:cNvSpPr>
            <a:spLocks noChangeArrowheads="1"/>
          </p:cNvSpPr>
          <p:nvPr/>
        </p:nvSpPr>
        <p:spPr bwMode="auto">
          <a:xfrm>
            <a:off x="5029200" y="4147965"/>
            <a:ext cx="3454400" cy="713845"/>
          </a:xfrm>
          <a:prstGeom prst="rect">
            <a:avLst/>
          </a:prstGeom>
          <a:solidFill>
            <a:srgbClr val="C0FEF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0"/>
          <a:lstStyle/>
          <a:p>
            <a:r>
              <a:rPr lang="en-US" sz="2000" dirty="0">
                <a:latin typeface="Arial Narrow" pitchFamily="34" charset="0"/>
              </a:rPr>
              <a:t>Show expert what you have done so far.</a:t>
            </a:r>
          </a:p>
        </p:txBody>
      </p:sp>
    </p:spTree>
    <p:extLst>
      <p:ext uri="{BB962C8B-B14F-4D97-AF65-F5344CB8AC3E}">
        <p14:creationId xmlns:p14="http://schemas.microsoft.com/office/powerpoint/2010/main" val="3448208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Expert System Shell Example: </a:t>
            </a:r>
            <a:r>
              <a:rPr lang="en-US" dirty="0" err="1"/>
              <a:t>pyCLIPS</a:t>
            </a: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37</a:t>
            </a:fld>
            <a:endParaRPr lang="en-US"/>
          </a:p>
        </p:txBody>
      </p:sp>
      <p:sp>
        <p:nvSpPr>
          <p:cNvPr id="9" name="TextBox 8"/>
          <p:cNvSpPr txBox="1"/>
          <p:nvPr/>
        </p:nvSpPr>
        <p:spPr>
          <a:xfrm>
            <a:off x="685800" y="1600200"/>
            <a:ext cx="8001000" cy="4495800"/>
          </a:xfrm>
          <a:prstGeom prst="rect">
            <a:avLst/>
          </a:prstGeom>
          <a:noFill/>
        </p:spPr>
        <p:txBody>
          <a:bodyPr wrap="square" rtlCol="0">
            <a:spAutoFit/>
          </a:bodyPr>
          <a:lstStyle/>
          <a:p>
            <a:r>
              <a:rPr lang="en-US" sz="2800" dirty="0">
                <a:latin typeface="Arial Narrow" pitchFamily="34" charset="0"/>
              </a:rPr>
              <a:t>&gt;&gt;&gt; import clips</a:t>
            </a:r>
          </a:p>
          <a:p>
            <a:r>
              <a:rPr lang="en-US" sz="2800" dirty="0">
                <a:latin typeface="Arial Narrow" pitchFamily="34" charset="0"/>
              </a:rPr>
              <a:t>&gt;&gt;&gt; </a:t>
            </a:r>
            <a:r>
              <a:rPr lang="en-US" sz="2800" dirty="0" err="1">
                <a:latin typeface="Arial Narrow" pitchFamily="34" charset="0"/>
              </a:rPr>
              <a:t>clips.Reset</a:t>
            </a:r>
            <a:r>
              <a:rPr lang="en-US" sz="2800" dirty="0">
                <a:latin typeface="Arial Narrow" pitchFamily="34" charset="0"/>
              </a:rPr>
              <a:t>()</a:t>
            </a:r>
          </a:p>
          <a:p>
            <a:r>
              <a:rPr lang="en-US" sz="2800" dirty="0">
                <a:latin typeface="Arial Narrow" pitchFamily="34" charset="0"/>
              </a:rPr>
              <a:t>&gt;&gt;&gt; </a:t>
            </a:r>
            <a:r>
              <a:rPr lang="en-US" sz="2800" dirty="0" err="1">
                <a:latin typeface="Arial Narrow" pitchFamily="34" charset="0"/>
              </a:rPr>
              <a:t>clips.Assert</a:t>
            </a:r>
            <a:r>
              <a:rPr lang="en-US" sz="2800" dirty="0">
                <a:latin typeface="Arial Narrow" pitchFamily="34" charset="0"/>
              </a:rPr>
              <a:t>("(duck)")</a:t>
            </a:r>
          </a:p>
          <a:p>
            <a:r>
              <a:rPr lang="en-US" sz="2800" dirty="0">
                <a:latin typeface="Arial Narrow" pitchFamily="34" charset="0"/>
              </a:rPr>
              <a:t>&lt;Fact 'f-1': fact object at 0x00DE4AE0&gt;</a:t>
            </a:r>
          </a:p>
          <a:p>
            <a:r>
              <a:rPr lang="en-US" sz="2800" dirty="0">
                <a:latin typeface="Arial Narrow" pitchFamily="34" charset="0"/>
              </a:rPr>
              <a:t>&gt;&gt;&gt; </a:t>
            </a:r>
            <a:r>
              <a:rPr lang="en-US" sz="2800" dirty="0" err="1">
                <a:latin typeface="Arial Narrow" pitchFamily="34" charset="0"/>
              </a:rPr>
              <a:t>clips.BuildRule</a:t>
            </a:r>
            <a:r>
              <a:rPr lang="en-US" sz="2800" dirty="0">
                <a:latin typeface="Arial Narrow" pitchFamily="34" charset="0"/>
              </a:rPr>
              <a:t>("duck-rule", "(duck)", "(assert (quack))", "the Duck Rule")</a:t>
            </a:r>
          </a:p>
          <a:p>
            <a:r>
              <a:rPr lang="en-US" sz="2800" dirty="0">
                <a:latin typeface="Arial Narrow" pitchFamily="34" charset="0"/>
              </a:rPr>
              <a:t>&lt;Rule 'duck-rule': </a:t>
            </a:r>
            <a:r>
              <a:rPr lang="en-US" sz="2800" dirty="0" err="1">
                <a:latin typeface="Arial Narrow" pitchFamily="34" charset="0"/>
              </a:rPr>
              <a:t>defrule</a:t>
            </a:r>
            <a:r>
              <a:rPr lang="en-US" sz="2800" dirty="0">
                <a:latin typeface="Arial Narrow" pitchFamily="34" charset="0"/>
              </a:rPr>
              <a:t> object at 0x00DA7E00&gt;</a:t>
            </a:r>
          </a:p>
          <a:p>
            <a:r>
              <a:rPr lang="en-US" sz="2800" dirty="0">
                <a:latin typeface="Arial Narrow" pitchFamily="34" charset="0"/>
              </a:rPr>
              <a:t>&gt;&gt;&gt; </a:t>
            </a:r>
            <a:r>
              <a:rPr lang="en-US" sz="2800" dirty="0" err="1">
                <a:latin typeface="Arial Narrow" pitchFamily="34" charset="0"/>
              </a:rPr>
              <a:t>clips.PrintRules</a:t>
            </a:r>
            <a:r>
              <a:rPr lang="en-US" sz="2800" dirty="0">
                <a:latin typeface="Arial Narrow" pitchFamily="34" charset="0"/>
              </a:rPr>
              <a:t>()</a:t>
            </a:r>
          </a:p>
          <a:p>
            <a:r>
              <a:rPr lang="en-US" sz="2800" dirty="0">
                <a:latin typeface="Arial Narrow" pitchFamily="34" charset="0"/>
              </a:rPr>
              <a:t>MAIN:</a:t>
            </a:r>
          </a:p>
          <a:p>
            <a:r>
              <a:rPr lang="en-US" sz="2800" dirty="0">
                <a:latin typeface="Arial Narrow" pitchFamily="34" charset="0"/>
              </a:rPr>
              <a:t>duck-rule</a:t>
            </a:r>
          </a:p>
        </p:txBody>
      </p:sp>
    </p:spTree>
    <p:extLst>
      <p:ext uri="{BB962C8B-B14F-4D97-AF65-F5344CB8AC3E}">
        <p14:creationId xmlns:p14="http://schemas.microsoft.com/office/powerpoint/2010/main" val="1574100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t>Demonstration of CLIPS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38</a:t>
            </a:fld>
            <a:endParaRPr lang="en-US"/>
          </a:p>
        </p:txBody>
      </p:sp>
      <p:sp>
        <p:nvSpPr>
          <p:cNvPr id="4" name="Rectangle 3"/>
          <p:cNvSpPr/>
          <p:nvPr/>
        </p:nvSpPr>
        <p:spPr>
          <a:xfrm>
            <a:off x="1524000" y="3200400"/>
            <a:ext cx="6096000" cy="923330"/>
          </a:xfrm>
          <a:prstGeom prst="rect">
            <a:avLst/>
          </a:prstGeom>
        </p:spPr>
        <p:txBody>
          <a:bodyPr wrap="square">
            <a:spAutoFit/>
          </a:bodyPr>
          <a:lstStyle/>
          <a:p>
            <a:r>
              <a:rPr lang="en-US" dirty="0">
                <a:hlinkClick r:id="rId2"/>
              </a:rPr>
              <a:t>https://www.youtube.com/watch?v=J6akrlxanu4</a:t>
            </a:r>
            <a:endParaRPr lang="en-US" dirty="0"/>
          </a:p>
          <a:p>
            <a:endParaRPr lang="en-US" dirty="0"/>
          </a:p>
          <a:p>
            <a:r>
              <a:rPr lang="en-US" dirty="0"/>
              <a:t>(turn off sound??)</a:t>
            </a:r>
          </a:p>
        </p:txBody>
      </p:sp>
      <p:sp>
        <p:nvSpPr>
          <p:cNvPr id="5" name="Rectangle 4"/>
          <p:cNvSpPr/>
          <p:nvPr/>
        </p:nvSpPr>
        <p:spPr>
          <a:xfrm>
            <a:off x="1524000" y="1524000"/>
            <a:ext cx="5715000" cy="923330"/>
          </a:xfrm>
          <a:prstGeom prst="rect">
            <a:avLst/>
          </a:prstGeom>
        </p:spPr>
        <p:txBody>
          <a:bodyPr wrap="square">
            <a:spAutoFit/>
          </a:bodyPr>
          <a:lstStyle/>
          <a:p>
            <a:r>
              <a:rPr lang="en-US" dirty="0"/>
              <a:t>Making decisions on bacteria type</a:t>
            </a:r>
          </a:p>
          <a:p>
            <a:endParaRPr lang="en-US" dirty="0"/>
          </a:p>
          <a:p>
            <a:r>
              <a:rPr lang="en-US" dirty="0"/>
              <a:t>http://www2.hawaii.edu/~milica/ics491_spring04/clips.txt</a:t>
            </a:r>
          </a:p>
        </p:txBody>
      </p:sp>
    </p:spTree>
    <p:extLst>
      <p:ext uri="{BB962C8B-B14F-4D97-AF65-F5344CB8AC3E}">
        <p14:creationId xmlns:p14="http://schemas.microsoft.com/office/powerpoint/2010/main" val="2871032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pyknow</a:t>
            </a:r>
            <a:endParaRPr lang="en-US"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39</a:t>
            </a:fld>
            <a:endParaRPr lang="en-US"/>
          </a:p>
        </p:txBody>
      </p:sp>
      <p:sp>
        <p:nvSpPr>
          <p:cNvPr id="6" name="TextBox 5"/>
          <p:cNvSpPr txBox="1"/>
          <p:nvPr/>
        </p:nvSpPr>
        <p:spPr>
          <a:xfrm>
            <a:off x="685799" y="1905000"/>
            <a:ext cx="7854193" cy="1384995"/>
          </a:xfrm>
          <a:prstGeom prst="rect">
            <a:avLst/>
          </a:prstGeom>
          <a:noFill/>
        </p:spPr>
        <p:txBody>
          <a:bodyPr wrap="square" rtlCol="0">
            <a:spAutoFit/>
          </a:bodyPr>
          <a:lstStyle/>
          <a:p>
            <a:r>
              <a:rPr lang="en-US" altLang="en-US" sz="2800" i="1" dirty="0">
                <a:solidFill>
                  <a:srgbClr val="808080"/>
                </a:solidFill>
                <a:latin typeface="Arial Narrow" panose="020B0606020202030204" pitchFamily="34" charset="0"/>
                <a:cs typeface="Courier New" panose="02070309020205020404" pitchFamily="49" charset="0"/>
              </a:rPr>
              <a:t>Diabetes diagnosis example:</a:t>
            </a:r>
          </a:p>
          <a:p>
            <a:endParaRPr lang="en-US" altLang="en-US" sz="2800" i="1" dirty="0">
              <a:solidFill>
                <a:srgbClr val="808080"/>
              </a:solidFill>
              <a:latin typeface="Arial Narrow" panose="020B0606020202030204" pitchFamily="34" charset="0"/>
              <a:cs typeface="Courier New" panose="02070309020205020404" pitchFamily="49" charset="0"/>
            </a:endParaRPr>
          </a:p>
          <a:p>
            <a:r>
              <a:rPr lang="en-US" altLang="en-US" sz="2800" dirty="0">
                <a:latin typeface="Arial Narrow" panose="020B0606020202030204" pitchFamily="34" charset="0"/>
                <a:hlinkClick r:id="rId2"/>
              </a:rPr>
              <a:t>https://www.youtube.com/watch?v=HDFV63sS7yY</a:t>
            </a:r>
            <a:r>
              <a:rPr lang="en-US" altLang="en-US" sz="2800" dirty="0">
                <a:latin typeface="Arial Narrow" panose="020B0606020202030204" pitchFamily="34" charset="0"/>
              </a:rPr>
              <a:t> </a:t>
            </a:r>
          </a:p>
        </p:txBody>
      </p:sp>
    </p:spTree>
    <p:extLst>
      <p:ext uri="{BB962C8B-B14F-4D97-AF65-F5344CB8AC3E}">
        <p14:creationId xmlns:p14="http://schemas.microsoft.com/office/powerpoint/2010/main" val="187022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normAutofit fontScale="90000"/>
          </a:bodyPr>
          <a:lstStyle/>
          <a:p>
            <a:r>
              <a:rPr lang="en-US" dirty="0"/>
              <a:t>Definition of Rule-based System</a:t>
            </a:r>
          </a:p>
        </p:txBody>
      </p:sp>
      <p:sp>
        <p:nvSpPr>
          <p:cNvPr id="11267" name="Rectangle 3"/>
          <p:cNvSpPr>
            <a:spLocks noGrp="1" noChangeArrowheads="1"/>
          </p:cNvSpPr>
          <p:nvPr>
            <p:ph type="body" idx="1"/>
          </p:nvPr>
        </p:nvSpPr>
        <p:spPr>
          <a:xfrm>
            <a:off x="762000" y="1600200"/>
            <a:ext cx="7620000" cy="4038600"/>
          </a:xfrm>
          <a:noFill/>
          <a:ln/>
        </p:spPr>
        <p:txBody>
          <a:bodyPr>
            <a:normAutofit/>
          </a:bodyPr>
          <a:lstStyle/>
          <a:p>
            <a:pPr>
              <a:lnSpc>
                <a:spcPct val="160000"/>
              </a:lnSpc>
            </a:pPr>
            <a:r>
              <a:rPr lang="en-US" dirty="0"/>
              <a:t>Knowledge can be represented as rules</a:t>
            </a:r>
          </a:p>
          <a:p>
            <a:pPr>
              <a:lnSpc>
                <a:spcPct val="160000"/>
              </a:lnSpc>
            </a:pPr>
            <a:r>
              <a:rPr lang="en-US" dirty="0"/>
              <a:t>Knowledge separated from inference process</a:t>
            </a:r>
          </a:p>
        </p:txBody>
      </p:sp>
    </p:spTree>
    <p:extLst>
      <p:ext uri="{BB962C8B-B14F-4D97-AF65-F5344CB8AC3E}">
        <p14:creationId xmlns:p14="http://schemas.microsoft.com/office/powerpoint/2010/main" val="320366064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709" y="2743200"/>
            <a:ext cx="8915400" cy="705321"/>
          </a:xfrm>
        </p:spPr>
        <p:txBody>
          <a:bodyPr>
            <a:normAutofit fontScale="90000"/>
          </a:bodyPr>
          <a:lstStyle/>
          <a:p>
            <a:pPr lvl="0"/>
            <a:r>
              <a:rPr lang="en-US" dirty="0"/>
              <a:t>Appendix: Expert System Example</a:t>
            </a: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40</a:t>
            </a:fld>
            <a:endParaRPr lang="en-US" dirty="0"/>
          </a:p>
        </p:txBody>
      </p:sp>
    </p:spTree>
    <p:extLst>
      <p:ext uri="{BB962C8B-B14F-4D97-AF65-F5344CB8AC3E}">
        <p14:creationId xmlns:p14="http://schemas.microsoft.com/office/powerpoint/2010/main" val="1114104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 Interview Radar Expert—Repair E.S.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41</a:t>
            </a:fld>
            <a:endParaRPr lang="en-US"/>
          </a:p>
        </p:txBody>
      </p:sp>
      <p:sp>
        <p:nvSpPr>
          <p:cNvPr id="6" name="TextBox 5"/>
          <p:cNvSpPr txBox="1"/>
          <p:nvPr/>
        </p:nvSpPr>
        <p:spPr>
          <a:xfrm>
            <a:off x="685800" y="1371600"/>
            <a:ext cx="7772400" cy="4893647"/>
          </a:xfrm>
          <a:prstGeom prst="rect">
            <a:avLst/>
          </a:prstGeom>
          <a:noFill/>
        </p:spPr>
        <p:txBody>
          <a:bodyPr wrap="square" rtlCol="0">
            <a:spAutoFit/>
          </a:bodyPr>
          <a:lstStyle/>
          <a:p>
            <a:r>
              <a:rPr lang="en-US" sz="2400" dirty="0">
                <a:latin typeface="Arial Narrow" pitchFamily="34" charset="0"/>
              </a:rPr>
              <a:t>     </a:t>
            </a:r>
            <a:r>
              <a:rPr lang="en-US" sz="2400" u="sng" dirty="0">
                <a:latin typeface="Arial Narrow" pitchFamily="34" charset="0"/>
              </a:rPr>
              <a:t>Knowledge engineer</a:t>
            </a:r>
            <a:r>
              <a:rPr lang="en-US" sz="2400" dirty="0">
                <a:latin typeface="Arial Narrow" pitchFamily="34" charset="0"/>
              </a:rPr>
              <a:t>: The question is, supposing everything is up and running, and that same thing happened?</a:t>
            </a:r>
          </a:p>
          <a:p>
            <a:endParaRPr lang="en-US" sz="2400" dirty="0">
              <a:latin typeface="Arial Narrow" pitchFamily="34" charset="0"/>
            </a:endParaRPr>
          </a:p>
          <a:p>
            <a:r>
              <a:rPr lang="en-US" sz="2400" dirty="0">
                <a:latin typeface="Arial Narrow" pitchFamily="34" charset="0"/>
              </a:rPr>
              <a:t>     </a:t>
            </a:r>
            <a:r>
              <a:rPr lang="en-US" sz="2400" u="sng" dirty="0">
                <a:latin typeface="Arial Narrow" pitchFamily="34" charset="0"/>
              </a:rPr>
              <a:t>Expert</a:t>
            </a:r>
            <a:r>
              <a:rPr lang="en-US" sz="2400" dirty="0">
                <a:latin typeface="Arial Narrow" pitchFamily="34" charset="0"/>
              </a:rPr>
              <a:t>: Well, because of, let's say, and intermittent cable or a cable that is briefly grounded, suppose that the clock stops for a few milliseconds and then restarts.  If it is literally a few milliseconds, like 3 or 4, or something like that, you may not notice; you wouldn't notice that symptom.  For this to happen, and to be sure that you would recognize it, you would have to be there for, like 12 seconds.</a:t>
            </a:r>
          </a:p>
          <a:p>
            <a:endParaRPr lang="en-US" sz="2400" dirty="0">
              <a:latin typeface="Arial Narrow" pitchFamily="34" charset="0"/>
            </a:endParaRPr>
          </a:p>
          <a:p>
            <a:r>
              <a:rPr lang="en-US" sz="2400" dirty="0">
                <a:latin typeface="Arial Narrow" pitchFamily="34" charset="0"/>
              </a:rPr>
              <a:t>     </a:t>
            </a:r>
            <a:r>
              <a:rPr lang="en-US" sz="2400" u="sng" dirty="0">
                <a:latin typeface="Arial Narrow" pitchFamily="34" charset="0"/>
              </a:rPr>
              <a:t>Knowledge engineer</a:t>
            </a:r>
            <a:r>
              <a:rPr lang="en-US" sz="2400" dirty="0">
                <a:latin typeface="Arial Narrow" pitchFamily="34" charset="0"/>
              </a:rPr>
              <a:t>: To bring down the track module?</a:t>
            </a:r>
          </a:p>
          <a:p>
            <a:endParaRPr lang="en-US" sz="2400" dirty="0">
              <a:latin typeface="Arial Narrow" pitchFamily="34" charset="0"/>
            </a:endParaRPr>
          </a:p>
          <a:p>
            <a:r>
              <a:rPr lang="en-US" sz="2400" dirty="0">
                <a:latin typeface="Arial Narrow" pitchFamily="34" charset="0"/>
              </a:rPr>
              <a:t>     </a:t>
            </a:r>
            <a:r>
              <a:rPr lang="en-US" sz="2400" u="sng" dirty="0">
                <a:latin typeface="Arial Narrow" pitchFamily="34" charset="0"/>
              </a:rPr>
              <a:t>Expert</a:t>
            </a:r>
            <a:r>
              <a:rPr lang="en-US" sz="2400" dirty="0">
                <a:latin typeface="Arial Narrow" pitchFamily="34" charset="0"/>
              </a:rPr>
              <a:t>: Yeah.</a:t>
            </a:r>
          </a:p>
        </p:txBody>
      </p:sp>
    </p:spTree>
    <p:extLst>
      <p:ext uri="{BB962C8B-B14F-4D97-AF65-F5344CB8AC3E}">
        <p14:creationId xmlns:p14="http://schemas.microsoft.com/office/powerpoint/2010/main" val="80286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0" y="76200"/>
            <a:ext cx="9067800" cy="541338"/>
          </a:xfrm>
          <a:noFill/>
          <a:ln/>
        </p:spPr>
        <p:txBody>
          <a:bodyPr>
            <a:normAutofit fontScale="90000"/>
          </a:bodyPr>
          <a:lstStyle/>
          <a:p>
            <a:r>
              <a:rPr lang="en-US"/>
              <a:t>Kn. Acquisition Interview II</a:t>
            </a:r>
          </a:p>
        </p:txBody>
      </p:sp>
      <p:sp>
        <p:nvSpPr>
          <p:cNvPr id="254979" name="Rectangle 3"/>
          <p:cNvSpPr>
            <a:spLocks noChangeArrowheads="1"/>
          </p:cNvSpPr>
          <p:nvPr/>
        </p:nvSpPr>
        <p:spPr bwMode="auto">
          <a:xfrm>
            <a:off x="1524000" y="1066800"/>
            <a:ext cx="6019800" cy="47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u="sng" dirty="0">
                <a:latin typeface="Arial Narrow" pitchFamily="34" charset="0"/>
              </a:rPr>
              <a:t>Knowledge engineer</a:t>
            </a:r>
            <a:r>
              <a:rPr lang="en-US" sz="2400" dirty="0">
                <a:latin typeface="Arial Narrow" pitchFamily="34" charset="0"/>
              </a:rPr>
              <a:t>: What else could it mean?</a:t>
            </a:r>
          </a:p>
          <a:p>
            <a:endParaRPr lang="en-US" sz="2400" dirty="0">
              <a:latin typeface="Arial Narrow" pitchFamily="34" charset="0"/>
            </a:endParaRPr>
          </a:p>
          <a:p>
            <a:r>
              <a:rPr lang="en-US" sz="2400" dirty="0">
                <a:latin typeface="Arial Narrow" pitchFamily="34" charset="0"/>
              </a:rPr>
              <a:t>     </a:t>
            </a:r>
            <a:r>
              <a:rPr lang="en-US" sz="2400" u="sng" dirty="0">
                <a:latin typeface="Arial Narrow" pitchFamily="34" charset="0"/>
              </a:rPr>
              <a:t>Expert</a:t>
            </a:r>
            <a:r>
              <a:rPr lang="en-US" sz="2400" dirty="0">
                <a:latin typeface="Arial Narrow" pitchFamily="34" charset="0"/>
              </a:rPr>
              <a:t>: Well, there, is the track -- all right, there are some other cases.  If you have an extremely large number of redundant tracks, one of the functions the track association module does is to monitor the track file for, you know, redundant tracks that have gotten into the system.  You know, if two tracks crossing each other may become redundant, it's possible, as we have seen in the past few days, where if they turn off XXX in a severe environment, what tends to happen ...</a:t>
            </a:r>
          </a:p>
          <a:p>
            <a:pPr latinLnBrk="1"/>
            <a:endParaRPr lang="en-US" b="1" dirty="0">
              <a:latin typeface="Arial" charset="0"/>
            </a:endParaRPr>
          </a:p>
        </p:txBody>
      </p:sp>
    </p:spTree>
    <p:extLst>
      <p:ext uri="{BB962C8B-B14F-4D97-AF65-F5344CB8AC3E}">
        <p14:creationId xmlns:p14="http://schemas.microsoft.com/office/powerpoint/2010/main" val="412191870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114800" y="2895600"/>
            <a:ext cx="4572000" cy="800100"/>
          </a:xfrm>
          <a:noFill/>
          <a:ln/>
        </p:spPr>
        <p:txBody>
          <a:bodyPr/>
          <a:lstStyle/>
          <a:p>
            <a:r>
              <a:rPr lang="en-US" dirty="0"/>
              <a:t>Turn into Diagram</a:t>
            </a:r>
          </a:p>
        </p:txBody>
      </p:sp>
      <p:sp>
        <p:nvSpPr>
          <p:cNvPr id="256003" name="Rectangle 3"/>
          <p:cNvSpPr>
            <a:spLocks noChangeArrowheads="1"/>
          </p:cNvSpPr>
          <p:nvPr/>
        </p:nvSpPr>
        <p:spPr bwMode="auto">
          <a:xfrm>
            <a:off x="381000" y="304800"/>
            <a:ext cx="8001000" cy="636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400" dirty="0">
                <a:latin typeface="Arial Narrow" pitchFamily="34" charset="0"/>
              </a:rPr>
              <a:t>     Computer crashes within minutes of loading</a:t>
            </a:r>
          </a:p>
          <a:p>
            <a:r>
              <a:rPr lang="en-US" sz="2400" dirty="0">
                <a:latin typeface="Arial Narrow" pitchFamily="34" charset="0"/>
              </a:rPr>
              <a:t>              &amp;</a:t>
            </a:r>
          </a:p>
          <a:p>
            <a:r>
              <a:rPr lang="en-US" sz="2400" dirty="0">
                <a:latin typeface="Arial Narrow" pitchFamily="34" charset="0"/>
              </a:rPr>
              <a:t>     Track association module error 17</a:t>
            </a:r>
          </a:p>
          <a:p>
            <a:r>
              <a:rPr lang="en-US" sz="2400" dirty="0">
                <a:latin typeface="Arial Narrow" pitchFamily="34" charset="0"/>
              </a:rPr>
              <a:t>             </a:t>
            </a:r>
          </a:p>
          <a:p>
            <a:r>
              <a:rPr lang="en-US" sz="2400" dirty="0">
                <a:latin typeface="Arial Narrow" pitchFamily="34" charset="0"/>
              </a:rPr>
              <a:t>          </a:t>
            </a:r>
          </a:p>
          <a:p>
            <a:r>
              <a:rPr lang="en-US" sz="2400" dirty="0">
                <a:latin typeface="Arial Narrow" pitchFamily="34" charset="0"/>
              </a:rPr>
              <a:t>     Track association -----&gt; Navigation</a:t>
            </a:r>
          </a:p>
          <a:p>
            <a:r>
              <a:rPr lang="en-US" sz="2400" dirty="0">
                <a:latin typeface="Arial Narrow" pitchFamily="34" charset="0"/>
              </a:rPr>
              <a:t>     module timeout           clock down</a:t>
            </a:r>
          </a:p>
          <a:p>
            <a:r>
              <a:rPr lang="en-US" sz="2400" dirty="0">
                <a:latin typeface="Arial Narrow" pitchFamily="34" charset="0"/>
              </a:rPr>
              <a:t>          &amp;</a:t>
            </a:r>
          </a:p>
          <a:p>
            <a:r>
              <a:rPr lang="en-US" sz="2400" dirty="0">
                <a:latin typeface="Arial Narrow" pitchFamily="34" charset="0"/>
              </a:rPr>
              <a:t>     XXX turned off</a:t>
            </a:r>
          </a:p>
          <a:p>
            <a:r>
              <a:rPr lang="en-US" sz="2400" dirty="0">
                <a:latin typeface="Arial Narrow" pitchFamily="34" charset="0"/>
              </a:rPr>
              <a:t>          &amp;</a:t>
            </a:r>
          </a:p>
          <a:p>
            <a:r>
              <a:rPr lang="en-US" sz="2400" dirty="0">
                <a:latin typeface="Arial Narrow" pitchFamily="34" charset="0"/>
              </a:rPr>
              <a:t>     Severe</a:t>
            </a:r>
          </a:p>
          <a:p>
            <a:r>
              <a:rPr lang="en-US" sz="2400" dirty="0">
                <a:latin typeface="Arial Narrow" pitchFamily="34" charset="0"/>
              </a:rPr>
              <a:t>     environment</a:t>
            </a:r>
          </a:p>
          <a:p>
            <a:r>
              <a:rPr lang="en-US" sz="2400" dirty="0">
                <a:latin typeface="Arial Narrow" pitchFamily="34" charset="0"/>
              </a:rPr>
              <a:t>          </a:t>
            </a:r>
          </a:p>
          <a:p>
            <a:r>
              <a:rPr lang="en-US" sz="2400" dirty="0">
                <a:latin typeface="Arial Narrow" pitchFamily="34" charset="0"/>
              </a:rPr>
              <a:t>          </a:t>
            </a:r>
          </a:p>
          <a:p>
            <a:r>
              <a:rPr lang="en-US" sz="2400" dirty="0">
                <a:latin typeface="Arial Narrow" pitchFamily="34" charset="0"/>
              </a:rPr>
              <a:t>     Track association</a:t>
            </a:r>
          </a:p>
          <a:p>
            <a:r>
              <a:rPr lang="en-US" sz="2400" dirty="0">
                <a:latin typeface="Arial Narrow" pitchFamily="34" charset="0"/>
              </a:rPr>
              <a:t>     module overload ------&gt; Turn on XXX &amp; reload</a:t>
            </a:r>
          </a:p>
          <a:p>
            <a:r>
              <a:rPr lang="en-US" sz="2400" dirty="0">
                <a:latin typeface="Arial Narrow" pitchFamily="34" charset="0"/>
              </a:rPr>
              <a:t>                             </a:t>
            </a:r>
          </a:p>
        </p:txBody>
      </p:sp>
      <p:sp>
        <p:nvSpPr>
          <p:cNvPr id="256004" name="Line 4"/>
          <p:cNvSpPr>
            <a:spLocks noChangeShapeType="1"/>
          </p:cNvSpPr>
          <p:nvPr/>
        </p:nvSpPr>
        <p:spPr bwMode="auto">
          <a:xfrm>
            <a:off x="2286000" y="1600200"/>
            <a:ext cx="0" cy="520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05" name="Line 5"/>
          <p:cNvSpPr>
            <a:spLocks noChangeShapeType="1"/>
          </p:cNvSpPr>
          <p:nvPr/>
        </p:nvSpPr>
        <p:spPr bwMode="auto">
          <a:xfrm>
            <a:off x="2209800" y="4876800"/>
            <a:ext cx="0" cy="520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4805343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noFill/>
          <a:ln/>
        </p:spPr>
        <p:txBody>
          <a:bodyPr>
            <a:normAutofit fontScale="90000"/>
          </a:bodyPr>
          <a:lstStyle/>
          <a:p>
            <a:r>
              <a:rPr lang="en-US"/>
              <a:t>Turn into Rules</a:t>
            </a:r>
          </a:p>
        </p:txBody>
      </p:sp>
      <p:sp>
        <p:nvSpPr>
          <p:cNvPr id="257027" name="Rectangle 3"/>
          <p:cNvSpPr>
            <a:spLocks noChangeArrowheads="1"/>
          </p:cNvSpPr>
          <p:nvPr/>
        </p:nvSpPr>
        <p:spPr bwMode="auto">
          <a:xfrm>
            <a:off x="762000" y="1524000"/>
            <a:ext cx="5438413" cy="439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800" dirty="0">
                <a:latin typeface="Arial Narrow" pitchFamily="34" charset="0"/>
              </a:rPr>
              <a:t>     CCWSL &amp; TAN17 --&gt; TAMT</a:t>
            </a:r>
          </a:p>
          <a:p>
            <a:endParaRPr lang="en-US" sz="2800" dirty="0">
              <a:latin typeface="Arial Narrow" pitchFamily="34" charset="0"/>
            </a:endParaRPr>
          </a:p>
          <a:p>
            <a:r>
              <a:rPr lang="en-US" sz="2800" dirty="0">
                <a:latin typeface="Arial Narrow" pitchFamily="34" charset="0"/>
              </a:rPr>
              <a:t>     TAMT --&gt; NCD</a:t>
            </a:r>
          </a:p>
          <a:p>
            <a:endParaRPr lang="en-US" sz="2800" dirty="0">
              <a:latin typeface="Arial Narrow" pitchFamily="34" charset="0"/>
            </a:endParaRPr>
          </a:p>
          <a:p>
            <a:r>
              <a:rPr lang="en-US" sz="2800" dirty="0">
                <a:latin typeface="Arial Narrow" pitchFamily="34" charset="0"/>
              </a:rPr>
              <a:t>     TAMT &amp; XXXOFF &amp; CENV --&gt; TAMO</a:t>
            </a:r>
          </a:p>
          <a:p>
            <a:endParaRPr lang="en-US" sz="2800" dirty="0">
              <a:latin typeface="Arial Narrow" pitchFamily="34" charset="0"/>
            </a:endParaRPr>
          </a:p>
          <a:p>
            <a:r>
              <a:rPr lang="en-US" sz="2800" dirty="0">
                <a:latin typeface="Arial Narrow" pitchFamily="34" charset="0"/>
              </a:rPr>
              <a:t>     TAMO --&gt; TOXXXR</a:t>
            </a:r>
          </a:p>
          <a:p>
            <a:endParaRPr lang="en-US" sz="2800" dirty="0">
              <a:latin typeface="Arial Narrow" pitchFamily="34" charset="0"/>
            </a:endParaRPr>
          </a:p>
          <a:p>
            <a:endParaRPr lang="en-US" sz="2800" dirty="0">
              <a:latin typeface="Arial Narrow" pitchFamily="34" charset="0"/>
            </a:endParaRPr>
          </a:p>
          <a:p>
            <a:r>
              <a:rPr lang="en-US" sz="2800" dirty="0">
                <a:latin typeface="Arial Narrow" pitchFamily="34" charset="0"/>
              </a:rPr>
              <a:t>     -- add uncertainty</a:t>
            </a:r>
          </a:p>
        </p:txBody>
      </p:sp>
    </p:spTree>
    <p:extLst>
      <p:ext uri="{BB962C8B-B14F-4D97-AF65-F5344CB8AC3E}">
        <p14:creationId xmlns:p14="http://schemas.microsoft.com/office/powerpoint/2010/main" val="1441591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normAutofit fontScale="90000"/>
          </a:bodyPr>
          <a:lstStyle/>
          <a:p>
            <a:r>
              <a:rPr lang="en-US" dirty="0"/>
              <a:t>Additional Properties</a:t>
            </a:r>
          </a:p>
        </p:txBody>
      </p:sp>
      <p:sp>
        <p:nvSpPr>
          <p:cNvPr id="12291" name="Rectangle 3"/>
          <p:cNvSpPr>
            <a:spLocks noGrp="1" noChangeArrowheads="1"/>
          </p:cNvSpPr>
          <p:nvPr>
            <p:ph type="body" idx="1"/>
          </p:nvPr>
        </p:nvSpPr>
        <p:spPr>
          <a:xfrm>
            <a:off x="1905000" y="1447800"/>
            <a:ext cx="5334000" cy="3657600"/>
          </a:xfrm>
          <a:noFill/>
          <a:ln/>
        </p:spPr>
        <p:txBody>
          <a:bodyPr/>
          <a:lstStyle/>
          <a:p>
            <a:pPr>
              <a:lnSpc>
                <a:spcPct val="200000"/>
              </a:lnSpc>
            </a:pPr>
            <a:r>
              <a:rPr lang="en-US" dirty="0"/>
              <a:t>Can explain its reasoning</a:t>
            </a:r>
          </a:p>
          <a:p>
            <a:pPr>
              <a:lnSpc>
                <a:spcPct val="200000"/>
              </a:lnSpc>
            </a:pPr>
            <a:r>
              <a:rPr lang="en-US" dirty="0"/>
              <a:t>Typically shallow knowledge</a:t>
            </a:r>
          </a:p>
        </p:txBody>
      </p:sp>
    </p:spTree>
    <p:extLst>
      <p:ext uri="{BB962C8B-B14F-4D97-AF65-F5344CB8AC3E}">
        <p14:creationId xmlns:p14="http://schemas.microsoft.com/office/powerpoint/2010/main" val="27739589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normAutofit fontScale="90000"/>
          </a:bodyPr>
          <a:lstStyle/>
          <a:p>
            <a:r>
              <a:rPr lang="en-US" dirty="0"/>
              <a:t>Typical Origin of rule-based System</a:t>
            </a:r>
          </a:p>
        </p:txBody>
      </p:sp>
      <p:sp>
        <p:nvSpPr>
          <p:cNvPr id="13315" name="Rectangle 3"/>
          <p:cNvSpPr>
            <a:spLocks noChangeArrowheads="1"/>
          </p:cNvSpPr>
          <p:nvPr/>
        </p:nvSpPr>
        <p:spPr bwMode="auto">
          <a:xfrm>
            <a:off x="1904999" y="1421849"/>
            <a:ext cx="5334001" cy="4521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3200" dirty="0">
                <a:latin typeface="Arial Narrow" pitchFamily="34" charset="0"/>
              </a:rPr>
              <a:t>Give users a step-by-step method of analyzing their physical fitness, offering techniques and strategies which lead to enhanced fitness practices and habits.</a:t>
            </a:r>
          </a:p>
          <a:p>
            <a:endParaRPr lang="en-US" sz="3200" dirty="0">
              <a:latin typeface="Arial Narrow" pitchFamily="34" charset="0"/>
            </a:endParaRPr>
          </a:p>
          <a:p>
            <a:r>
              <a:rPr lang="en-US" sz="3200" dirty="0">
                <a:latin typeface="Arial Narrow" pitchFamily="34" charset="0"/>
              </a:rPr>
              <a:t>Allow long-term use of the tool to track progress and to adapt the system’s advice.</a:t>
            </a:r>
          </a:p>
        </p:txBody>
      </p:sp>
    </p:spTree>
    <p:extLst>
      <p:ext uri="{BB962C8B-B14F-4D97-AF65-F5344CB8AC3E}">
        <p14:creationId xmlns:p14="http://schemas.microsoft.com/office/powerpoint/2010/main" val="337754445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normAutofit fontScale="90000"/>
          </a:bodyPr>
          <a:lstStyle/>
          <a:p>
            <a:r>
              <a:rPr lang="en-US" dirty="0"/>
              <a:t>Alternatives to rule-based Systems</a:t>
            </a:r>
          </a:p>
        </p:txBody>
      </p:sp>
      <p:sp>
        <p:nvSpPr>
          <p:cNvPr id="14339" name="Rectangle 3"/>
          <p:cNvSpPr>
            <a:spLocks noGrp="1" noChangeArrowheads="1"/>
          </p:cNvSpPr>
          <p:nvPr>
            <p:ph type="body" idx="1"/>
          </p:nvPr>
        </p:nvSpPr>
        <p:spPr>
          <a:xfrm>
            <a:off x="1485900" y="1219200"/>
            <a:ext cx="6172200" cy="5029200"/>
          </a:xfrm>
          <a:noFill/>
          <a:ln/>
        </p:spPr>
        <p:txBody>
          <a:bodyPr/>
          <a:lstStyle/>
          <a:p>
            <a:r>
              <a:rPr lang="en-US" dirty="0"/>
              <a:t>Straight processing</a:t>
            </a:r>
          </a:p>
          <a:p>
            <a:pPr lvl="1"/>
            <a:r>
              <a:rPr lang="en-US" dirty="0"/>
              <a:t>hard to adapt to new expertise</a:t>
            </a:r>
          </a:p>
          <a:p>
            <a:pPr lvl="2"/>
            <a:r>
              <a:rPr lang="en-US" dirty="0"/>
              <a:t>must build reasoning into every new part</a:t>
            </a:r>
          </a:p>
          <a:p>
            <a:pPr lvl="1"/>
            <a:r>
              <a:rPr lang="en-US" dirty="0"/>
              <a:t>long time to prototype</a:t>
            </a:r>
          </a:p>
          <a:p>
            <a:r>
              <a:rPr lang="en-US" dirty="0"/>
              <a:t>Model and simulate</a:t>
            </a:r>
          </a:p>
          <a:p>
            <a:pPr lvl="1"/>
            <a:r>
              <a:rPr lang="en-US" dirty="0"/>
              <a:t>insufficient understanding of the process</a:t>
            </a:r>
          </a:p>
          <a:p>
            <a:r>
              <a:rPr lang="en-US" dirty="0"/>
              <a:t>Spreadsheet/existing tool</a:t>
            </a:r>
          </a:p>
          <a:p>
            <a:pPr lvl="1"/>
            <a:r>
              <a:rPr lang="en-US" dirty="0"/>
              <a:t>lacks symbolic processing</a:t>
            </a:r>
          </a:p>
          <a:p>
            <a:r>
              <a:rPr lang="en-US" dirty="0"/>
              <a:t>Unexplained deep learning</a:t>
            </a:r>
          </a:p>
        </p:txBody>
      </p:sp>
    </p:spTree>
    <p:extLst>
      <p:ext uri="{BB962C8B-B14F-4D97-AF65-F5344CB8AC3E}">
        <p14:creationId xmlns:p14="http://schemas.microsoft.com/office/powerpoint/2010/main" val="12435625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Rule-based Systems</a:t>
            </a: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pPr/>
              <a:t>8</a:t>
            </a:fld>
            <a:endParaRPr lang="en-US" dirty="0"/>
          </a:p>
        </p:txBody>
      </p:sp>
      <p:sp>
        <p:nvSpPr>
          <p:cNvPr id="7" name="Rectangle 4"/>
          <p:cNvSpPr txBox="1">
            <a:spLocks noChangeArrowheads="1"/>
          </p:cNvSpPr>
          <p:nvPr/>
        </p:nvSpPr>
        <p:spPr bwMode="auto">
          <a:xfrm>
            <a:off x="1866900" y="1110522"/>
            <a:ext cx="582930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Knowledge for rule-based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p:txBody>
      </p:sp>
      <p:sp>
        <p:nvSpPr>
          <p:cNvPr id="8" name="AutoShape 5">
            <a:extLst>
              <a:ext uri="{FF2B5EF4-FFF2-40B4-BE49-F238E27FC236}">
                <a16:creationId xmlns:a16="http://schemas.microsoft.com/office/drawing/2014/main" id="{9F959281-7B5D-4A74-B835-AFA48120813E}"/>
              </a:ext>
            </a:extLst>
          </p:cNvPr>
          <p:cNvSpPr>
            <a:spLocks noChangeArrowheads="1"/>
          </p:cNvSpPr>
          <p:nvPr/>
        </p:nvSpPr>
        <p:spPr bwMode="auto">
          <a:xfrm>
            <a:off x="685800" y="19304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10" name="Rectangle 4">
            <a:extLst>
              <a:ext uri="{FF2B5EF4-FFF2-40B4-BE49-F238E27FC236}">
                <a16:creationId xmlns:a16="http://schemas.microsoft.com/office/drawing/2014/main" id="{BE1AC56E-F34C-4E38-9395-8701F24064A5}"/>
              </a:ext>
            </a:extLst>
          </p:cNvPr>
          <p:cNvSpPr txBox="1">
            <a:spLocks noChangeArrowheads="1"/>
          </p:cNvSpPr>
          <p:nvPr/>
        </p:nvSpPr>
        <p:spPr bwMode="auto">
          <a:xfrm>
            <a:off x="1543050" y="1133765"/>
            <a:ext cx="6686550" cy="53340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 </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Knowledge for Rule-based Systems</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Architecture</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 Methods</a:t>
            </a:r>
          </a:p>
          <a:p>
            <a:pPr lvl="1" eaLnBrk="0" fontAlgn="base" hangingPunct="0">
              <a:spcBef>
                <a:spcPct val="20000"/>
              </a:spcBef>
              <a:spcAft>
                <a:spcPct val="0"/>
              </a:spcAft>
              <a:buClr>
                <a:schemeClr val="tx2"/>
              </a:buClr>
              <a:buSzPct val="75000"/>
              <a:defRPr/>
            </a:pPr>
            <a:r>
              <a:rPr lang="en-US" sz="3200" kern="0" dirty="0">
                <a:latin typeface="Arial Narrow" pitchFamily="34" charset="0"/>
              </a:rPr>
              <a:t>        Forward Chaining</a:t>
            </a:r>
          </a:p>
          <a:p>
            <a:pPr lvl="1" eaLnBrk="0" fontAlgn="base" hangingPunct="0">
              <a:spcBef>
                <a:spcPct val="20000"/>
              </a:spcBef>
              <a:spcAft>
                <a:spcPct val="0"/>
              </a:spcAft>
              <a:buClr>
                <a:schemeClr val="tx2"/>
              </a:buClr>
              <a:buSzPct val="75000"/>
              <a:defRPr/>
            </a:pPr>
            <a:r>
              <a:rPr lang="en-US" sz="3200" kern="0" dirty="0">
                <a:latin typeface="Arial Narrow" pitchFamily="34" charset="0"/>
              </a:rPr>
              <a:t>        Backward Chaining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Knowledge Engineering</a:t>
            </a:r>
          </a:p>
          <a:p>
            <a:pPr marL="609600" lvl="0" indent="-609600" eaLnBrk="0" fontAlgn="base" hangingPunct="0">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Rules References</a:t>
            </a:r>
          </a:p>
        </p:txBody>
      </p:sp>
    </p:spTree>
    <p:extLst>
      <p:ext uri="{BB962C8B-B14F-4D97-AF65-F5344CB8AC3E}">
        <p14:creationId xmlns:p14="http://schemas.microsoft.com/office/powerpoint/2010/main" val="117818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p:spPr>
        <p:txBody>
          <a:bodyPr>
            <a:normAutofit fontScale="90000"/>
          </a:bodyPr>
          <a:lstStyle/>
          <a:p>
            <a:r>
              <a:rPr lang="en-US" dirty="0"/>
              <a:t>Data /Facts</a:t>
            </a:r>
          </a:p>
        </p:txBody>
      </p:sp>
      <p:sp>
        <p:nvSpPr>
          <p:cNvPr id="74755" name="Rectangle 3"/>
          <p:cNvSpPr>
            <a:spLocks noChangeArrowheads="1"/>
          </p:cNvSpPr>
          <p:nvPr/>
        </p:nvSpPr>
        <p:spPr bwMode="auto">
          <a:xfrm>
            <a:off x="2247900" y="2133600"/>
            <a:ext cx="4648200" cy="2859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t" anchorCtr="0">
            <a:spAutoFit/>
          </a:bodyPr>
          <a:lstStyle/>
          <a:p>
            <a:r>
              <a:rPr lang="en-US" sz="3600" dirty="0">
                <a:latin typeface="Arial Narrow" pitchFamily="34" charset="0"/>
              </a:rPr>
              <a:t>Data in context, e.g.,</a:t>
            </a:r>
          </a:p>
          <a:p>
            <a:endParaRPr lang="en-US" sz="3600" dirty="0">
              <a:latin typeface="Arial Narrow" pitchFamily="34" charset="0"/>
            </a:endParaRPr>
          </a:p>
          <a:p>
            <a:r>
              <a:rPr lang="en-US" sz="3600" dirty="0">
                <a:latin typeface="Arial Narrow" pitchFamily="34" charset="0"/>
              </a:rPr>
              <a:t>Fact: </a:t>
            </a:r>
            <a:r>
              <a:rPr lang="en-US" sz="3600" i="1" dirty="0">
                <a:latin typeface="Arial Narrow" pitchFamily="34" charset="0"/>
              </a:rPr>
              <a:t>Antonio is an animal</a:t>
            </a:r>
          </a:p>
          <a:p>
            <a:endParaRPr lang="en-US" sz="3600" dirty="0">
              <a:latin typeface="Arial Narrow" pitchFamily="34" charset="0"/>
            </a:endParaRPr>
          </a:p>
          <a:p>
            <a:r>
              <a:rPr lang="en-US" sz="3600" dirty="0">
                <a:latin typeface="Arial Narrow" pitchFamily="34" charset="0"/>
              </a:rPr>
              <a:t>Fact: </a:t>
            </a:r>
            <a:r>
              <a:rPr lang="en-US" sz="3600" i="1" dirty="0">
                <a:latin typeface="Arial Narrow" pitchFamily="34" charset="0"/>
              </a:rPr>
              <a:t>Antonio has stripes</a:t>
            </a:r>
          </a:p>
        </p:txBody>
      </p:sp>
    </p:spTree>
    <p:extLst>
      <p:ext uri="{BB962C8B-B14F-4D97-AF65-F5344CB8AC3E}">
        <p14:creationId xmlns:p14="http://schemas.microsoft.com/office/powerpoint/2010/main" val="218310427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accent1"/>
          </a:solidFill>
          <a:miter lim="800000"/>
          <a:headEnd/>
          <a:tailEnd/>
        </a:ln>
        <a:effectLst/>
      </a:spPr>
      <a:bodyPr vert="horz" wrap="none" lIns="91440" tIns="45720" rIns="91440" bIns="45720" numCol="1" rtlCol="0" anchor="t" anchorCtr="0" compatLnSpc="1">
        <a:prstTxWarp prst="textNoShape">
          <a:avLst/>
        </a:prstTxWarp>
        <a:spAutoFit/>
      </a:bodyPr>
      <a:lstStyle>
        <a:defPPr marL="0" marR="0" indent="457200" algn="l" defTabSz="914400" rtl="0" eaLnBrk="1" fontAlgn="base" latinLnBrk="0" hangingPunct="1">
          <a:lnSpc>
            <a:spcPct val="100000"/>
          </a:lnSpc>
          <a:spcBef>
            <a:spcPct val="0"/>
          </a:spcBef>
          <a:spcAft>
            <a:spcPct val="0"/>
          </a:spcAft>
          <a:buClrTx/>
          <a:buSzTx/>
          <a:buFontTx/>
          <a:buNone/>
          <a:tabLst/>
          <a:defRPr kumimoji="0"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defRPr>
        </a:defPPr>
      </a:lstStyle>
    </a:spDef>
    <a:txDef>
      <a:spPr>
        <a:noFill/>
      </a:spPr>
      <a:bodyPr wrap="square" rtlCol="0">
        <a:spAutoFit/>
      </a:bodyPr>
      <a:lstStyle>
        <a:defPPr>
          <a:defRPr sz="28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17565</TotalTime>
  <Words>3671</Words>
  <Application>Microsoft Office PowerPoint</Application>
  <PresentationFormat>On-screen Show (4:3)</PresentationFormat>
  <Paragraphs>545</Paragraphs>
  <Slides>44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Narrow</vt:lpstr>
      <vt:lpstr>Calibri</vt:lpstr>
      <vt:lpstr>Courier New</vt:lpstr>
      <vt:lpstr>Wingdings</vt:lpstr>
      <vt:lpstr>Office Theme</vt:lpstr>
      <vt:lpstr>Rule-based Systems</vt:lpstr>
      <vt:lpstr>Learning Objectives</vt:lpstr>
      <vt:lpstr>Rule-based Systems</vt:lpstr>
      <vt:lpstr>Definition of Rule-based System</vt:lpstr>
      <vt:lpstr>Additional Properties</vt:lpstr>
      <vt:lpstr>Typical Origin of rule-based System</vt:lpstr>
      <vt:lpstr>Alternatives to rule-based Systems</vt:lpstr>
      <vt:lpstr>Rule-based Systems</vt:lpstr>
      <vt:lpstr>Data /Facts</vt:lpstr>
      <vt:lpstr>Facts (Data)</vt:lpstr>
      <vt:lpstr>What is Knowledge?</vt:lpstr>
      <vt:lpstr>Definition of Non-fact Knowledge</vt:lpstr>
      <vt:lpstr>Shallow vs. Deep Knowledge</vt:lpstr>
      <vt:lpstr>Rule-based Systems</vt:lpstr>
      <vt:lpstr>The Players</vt:lpstr>
      <vt:lpstr>Problems to be Handled</vt:lpstr>
      <vt:lpstr>Separating Knowledge &amp; Inference</vt:lpstr>
      <vt:lpstr>Separating Knowledge &amp; Inference</vt:lpstr>
      <vt:lpstr>Separating Knowledge &amp; Inference</vt:lpstr>
      <vt:lpstr>Expert System Architectures</vt:lpstr>
      <vt:lpstr>Rule Terminology</vt:lpstr>
      <vt:lpstr>Example</vt:lpstr>
      <vt:lpstr>Model-based Expert Systems</vt:lpstr>
      <vt:lpstr>Rule-based Systems</vt:lpstr>
      <vt:lpstr>Inference</vt:lpstr>
      <vt:lpstr>Knowledge = facts + rules</vt:lpstr>
      <vt:lpstr>1. Forward Chaining</vt:lpstr>
      <vt:lpstr>Mechanics of Forward Chaining</vt:lpstr>
      <vt:lpstr>Rule-based Systems</vt:lpstr>
      <vt:lpstr>2. Backward Chaining</vt:lpstr>
      <vt:lpstr>Backward Chaining</vt:lpstr>
      <vt:lpstr>Notes to Precede Backchaining Alg.</vt:lpstr>
      <vt:lpstr>PowerPoint Presentation</vt:lpstr>
      <vt:lpstr>Rule-based Systems</vt:lpstr>
      <vt:lpstr>Knowledge Engineering</vt:lpstr>
      <vt:lpstr>Example: Fitness E. S.</vt:lpstr>
      <vt:lpstr>Expert System Shell Example: pyCLIPS</vt:lpstr>
      <vt:lpstr>Demonstration of CLIPS</vt:lpstr>
      <vt:lpstr>pyknow</vt:lpstr>
      <vt:lpstr>Appendix: Expert System Example</vt:lpstr>
      <vt:lpstr>Ex: Interview Radar Expert—Repair E.S.</vt:lpstr>
      <vt:lpstr>Kn. Acquisition Interview II</vt:lpstr>
      <vt:lpstr>Turn into Diagram</vt:lpstr>
      <vt:lpstr>Turn into Rules</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and JUnit</dc:title>
  <dc:creator>Eric Braude</dc:creator>
  <cp:lastModifiedBy>Braude, Eric J</cp:lastModifiedBy>
  <cp:revision>441</cp:revision>
  <cp:lastPrinted>2012-06-13T10:59:37Z</cp:lastPrinted>
  <dcterms:created xsi:type="dcterms:W3CDTF">2011-01-14T20:04:27Z</dcterms:created>
  <dcterms:modified xsi:type="dcterms:W3CDTF">2021-09-29T11:18:25Z</dcterms:modified>
</cp:coreProperties>
</file>