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417" r:id="rId2"/>
    <p:sldId id="418" r:id="rId3"/>
    <p:sldId id="403" r:id="rId4"/>
    <p:sldId id="335" r:id="rId5"/>
    <p:sldId id="319" r:id="rId6"/>
    <p:sldId id="328" r:id="rId7"/>
    <p:sldId id="402" r:id="rId8"/>
    <p:sldId id="344" r:id="rId9"/>
    <p:sldId id="345" r:id="rId10"/>
    <p:sldId id="309" r:id="rId11"/>
    <p:sldId id="313" r:id="rId12"/>
    <p:sldId id="346" r:id="rId13"/>
    <p:sldId id="310" r:id="rId14"/>
    <p:sldId id="348" r:id="rId15"/>
    <p:sldId id="311" r:id="rId16"/>
    <p:sldId id="312" r:id="rId17"/>
    <p:sldId id="347" r:id="rId18"/>
    <p:sldId id="424" r:id="rId19"/>
    <p:sldId id="421" r:id="rId20"/>
    <p:sldId id="419" r:id="rId21"/>
    <p:sldId id="420" r:id="rId22"/>
    <p:sldId id="422" r:id="rId23"/>
    <p:sldId id="423" r:id="rId24"/>
    <p:sldId id="382" r:id="rId25"/>
    <p:sldId id="341" r:id="rId26"/>
    <p:sldId id="386" r:id="rId27"/>
    <p:sldId id="387" r:id="rId28"/>
    <p:sldId id="388" r:id="rId29"/>
    <p:sldId id="389" r:id="rId30"/>
    <p:sldId id="390" r:id="rId31"/>
    <p:sldId id="391" r:id="rId32"/>
    <p:sldId id="401" r:id="rId33"/>
    <p:sldId id="425" r:id="rId34"/>
    <p:sldId id="412" r:id="rId35"/>
    <p:sldId id="413" r:id="rId36"/>
    <p:sldId id="414" r:id="rId37"/>
    <p:sldId id="416" r:id="rId38"/>
    <p:sldId id="378" r:id="rId39"/>
    <p:sldId id="379" r:id="rId40"/>
    <p:sldId id="426" r:id="rId41"/>
    <p:sldId id="380" r:id="rId42"/>
    <p:sldId id="376" r:id="rId43"/>
    <p:sldId id="377" r:id="rId44"/>
    <p:sldId id="431" r:id="rId45"/>
    <p:sldId id="432" r:id="rId46"/>
    <p:sldId id="427" r:id="rId47"/>
    <p:sldId id="429" r:id="rId48"/>
    <p:sldId id="428" r:id="rId49"/>
    <p:sldId id="383" r:id="rId50"/>
    <p:sldId id="373" r:id="rId51"/>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60194" autoAdjust="0"/>
  </p:normalViewPr>
  <p:slideViewPr>
    <p:cSldViewPr>
      <p:cViewPr varScale="1">
        <p:scale>
          <a:sx n="38" d="100"/>
          <a:sy n="38" d="100"/>
        </p:scale>
        <p:origin x="1639" y="41"/>
      </p:cViewPr>
      <p:guideLst>
        <p:guide orient="horz" pos="2160"/>
        <p:guide pos="2880"/>
      </p:guideLst>
    </p:cSldViewPr>
  </p:slideViewPr>
  <p:notesTextViewPr>
    <p:cViewPr>
      <p:scale>
        <a:sx n="150" d="100"/>
        <a:sy n="150" d="100"/>
      </p:scale>
      <p:origin x="0" y="0"/>
    </p:cViewPr>
  </p:notesTextViewPr>
  <p:sorterViewPr>
    <p:cViewPr>
      <p:scale>
        <a:sx n="66" d="100"/>
        <a:sy n="66" d="100"/>
      </p:scale>
      <p:origin x="0" y="-756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38967F9A-523C-4550-B187-DE54A2D3C458}" type="datetimeFigureOut">
              <a:rPr lang="en-US" smtClean="0"/>
              <a:t>5/14/2021</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2108BE8E-EBD5-4FD6-AFC2-5A9BD399CFA0}" type="slidenum">
              <a:rPr lang="en-US" smtClean="0"/>
              <a:t>‹#›</a:t>
            </a:fld>
            <a:endParaRPr lang="en-US"/>
          </a:p>
        </p:txBody>
      </p:sp>
    </p:spTree>
    <p:extLst>
      <p:ext uri="{BB962C8B-B14F-4D97-AF65-F5344CB8AC3E}">
        <p14:creationId xmlns:p14="http://schemas.microsoft.com/office/powerpoint/2010/main" val="1444133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061CF81D-4C74-4581-A17B-40CE6A3E6D36}" type="datetimeFigureOut">
              <a:rPr lang="en-US" smtClean="0"/>
              <a:t>5/14/2021</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23D5A21C-8EF6-4655-8B0A-9446A657AA69}" type="slidenum">
              <a:rPr lang="en-US" smtClean="0"/>
              <a:t>‹#›</a:t>
            </a:fld>
            <a:endParaRPr lang="en-US"/>
          </a:p>
        </p:txBody>
      </p:sp>
    </p:spTree>
    <p:extLst>
      <p:ext uri="{BB962C8B-B14F-4D97-AF65-F5344CB8AC3E}">
        <p14:creationId xmlns:p14="http://schemas.microsoft.com/office/powerpoint/2010/main" val="932692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887968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To understand why Bayes’ Law is true,</a:t>
            </a:r>
            <a:r>
              <a:rPr lang="en-US" baseline="0" smtClean="0"/>
              <a:t> imagine the occurrences satisfying condition </a:t>
            </a:r>
            <a:r>
              <a:rPr lang="en-US" i="1" baseline="0" smtClean="0"/>
              <a:t>a</a:t>
            </a:r>
            <a:r>
              <a:rPr lang="en-US" i="0" baseline="0" smtClean="0"/>
              <a:t> and those satisfying </a:t>
            </a:r>
            <a:r>
              <a:rPr lang="en-US" i="1" baseline="0" smtClean="0"/>
              <a:t>X</a:t>
            </a:r>
            <a:r>
              <a:rPr lang="en-US" baseline="0" smtClean="0"/>
              <a:t>, as in the figure</a:t>
            </a:r>
            <a:r>
              <a:rPr lang="en-US" i="0" baseline="0" smtClean="0"/>
              <a:t>. </a:t>
            </a:r>
            <a:r>
              <a:rPr lang="en-US" i="1" baseline="0" smtClean="0"/>
              <a:t>U</a:t>
            </a:r>
            <a:r>
              <a:rPr lang="en-US" i="0" baseline="0" smtClean="0"/>
              <a:t> here denotes the set of all relevant entities (the universal” set).</a:t>
            </a:r>
            <a:endParaRPr lang="en-US"/>
          </a:p>
        </p:txBody>
      </p:sp>
      <p:sp>
        <p:nvSpPr>
          <p:cNvPr id="4" name="Slide Number Placeholder 3"/>
          <p:cNvSpPr>
            <a:spLocks noGrp="1"/>
          </p:cNvSpPr>
          <p:nvPr>
            <p:ph type="sldNum" sz="quarter" idx="10"/>
          </p:nvPr>
        </p:nvSpPr>
        <p:spPr/>
        <p:txBody>
          <a:bodyPr/>
          <a:lstStyle/>
          <a:p>
            <a:fld id="{23D5A21C-8EF6-4655-8B0A-9446A657AA69}" type="slidenum">
              <a:rPr lang="en-US" smtClean="0"/>
              <a:t>12</a:t>
            </a:fld>
            <a:endParaRPr lang="en-US"/>
          </a:p>
        </p:txBody>
      </p:sp>
    </p:spTree>
    <p:extLst>
      <p:ext uri="{BB962C8B-B14F-4D97-AF65-F5344CB8AC3E}">
        <p14:creationId xmlns:p14="http://schemas.microsoft.com/office/powerpoint/2010/main" val="2877828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To simplify, we’ll assume that </a:t>
            </a:r>
            <a:r>
              <a:rPr lang="en-US" i="1" smtClean="0"/>
              <a:t>a</a:t>
            </a:r>
            <a:r>
              <a:rPr lang="en-US" i="0" smtClean="0"/>
              <a:t> and </a:t>
            </a:r>
            <a:r>
              <a:rPr lang="en-US" i="1" smtClean="0"/>
              <a:t>X</a:t>
            </a:r>
            <a:r>
              <a:rPr lang="en-US" i="0" smtClean="0"/>
              <a:t> are finite, so we can</a:t>
            </a:r>
            <a:r>
              <a:rPr lang="en-US" i="0" baseline="0" smtClean="0"/>
              <a:t> find their size (denoted |…|). If we are given </a:t>
            </a:r>
            <a:r>
              <a:rPr lang="en-US" i="1" baseline="0" smtClean="0"/>
              <a:t>X</a:t>
            </a:r>
            <a:r>
              <a:rPr lang="en-US" i="0" baseline="0" smtClean="0"/>
              <a:t>, the probability of </a:t>
            </a:r>
            <a:r>
              <a:rPr lang="en-US" i="1" baseline="0" smtClean="0"/>
              <a:t>a</a:t>
            </a:r>
            <a:r>
              <a:rPr lang="en-US" i="0" baseline="0" smtClean="0"/>
              <a:t> is computed by counting entities in X, as shown.</a:t>
            </a:r>
          </a:p>
          <a:p>
            <a:endParaRPr lang="en-US" i="0" baseline="0" smtClean="0"/>
          </a:p>
          <a:p>
            <a:r>
              <a:rPr lang="en-US" i="0" baseline="0" smtClean="0"/>
              <a:t>In effect, when you consider p(a|X), X is effectively the new universal set.</a:t>
            </a:r>
            <a:endParaRPr lang="en-US"/>
          </a:p>
        </p:txBody>
      </p:sp>
      <p:sp>
        <p:nvSpPr>
          <p:cNvPr id="4" name="Slide Number Placeholder 3"/>
          <p:cNvSpPr>
            <a:spLocks noGrp="1"/>
          </p:cNvSpPr>
          <p:nvPr>
            <p:ph type="sldNum" sz="quarter" idx="10"/>
          </p:nvPr>
        </p:nvSpPr>
        <p:spPr/>
        <p:txBody>
          <a:bodyPr/>
          <a:lstStyle/>
          <a:p>
            <a:fld id="{23D5A21C-8EF6-4655-8B0A-9446A657AA69}" type="slidenum">
              <a:rPr lang="en-US" smtClean="0"/>
              <a:t>13</a:t>
            </a:fld>
            <a:endParaRPr lang="en-US"/>
          </a:p>
        </p:txBody>
      </p:sp>
    </p:spTree>
    <p:extLst>
      <p:ext uri="{BB962C8B-B14F-4D97-AF65-F5344CB8AC3E}">
        <p14:creationId xmlns:p14="http://schemas.microsoft.com/office/powerpoint/2010/main" val="3783503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multiplying this quotient by |a| and dividing by the same amount (thus</a:t>
            </a:r>
            <a:r>
              <a:rPr lang="en-US" baseline="0" dirty="0" smtClean="0"/>
              <a:t> changing the form but leaving the value unchanged), we obtain Bayes’ formula, as in the figure.</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14</a:t>
            </a:fld>
            <a:endParaRPr lang="en-US"/>
          </a:p>
        </p:txBody>
      </p:sp>
    </p:spTree>
    <p:extLst>
      <p:ext uri="{BB962C8B-B14F-4D97-AF65-F5344CB8AC3E}">
        <p14:creationId xmlns:p14="http://schemas.microsoft.com/office/powerpoint/2010/main" val="692913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expressions on the right are</a:t>
            </a:r>
            <a:r>
              <a:rPr lang="en-US" baseline="0" smtClean="0"/>
              <a:t> known as </a:t>
            </a:r>
            <a:r>
              <a:rPr lang="en-US" i="1" baseline="0" smtClean="0"/>
              <a:t>prior probabilities</a:t>
            </a:r>
            <a:r>
              <a:rPr lang="en-US" i="0" baseline="0" smtClean="0"/>
              <a:t> because they can be computed separately, “before” computing the conditional probability that we seek.</a:t>
            </a:r>
            <a:endParaRPr lang="en-US"/>
          </a:p>
        </p:txBody>
      </p:sp>
      <p:sp>
        <p:nvSpPr>
          <p:cNvPr id="4" name="Slide Number Placeholder 3"/>
          <p:cNvSpPr>
            <a:spLocks noGrp="1"/>
          </p:cNvSpPr>
          <p:nvPr>
            <p:ph type="sldNum" sz="quarter" idx="10"/>
          </p:nvPr>
        </p:nvSpPr>
        <p:spPr/>
        <p:txBody>
          <a:bodyPr/>
          <a:lstStyle/>
          <a:p>
            <a:fld id="{23D5A21C-8EF6-4655-8B0A-9446A657AA69}" type="slidenum">
              <a:rPr lang="en-US" smtClean="0"/>
              <a:t>15</a:t>
            </a:fld>
            <a:endParaRPr lang="en-US"/>
          </a:p>
        </p:txBody>
      </p:sp>
    </p:spTree>
    <p:extLst>
      <p:ext uri="{BB962C8B-B14F-4D97-AF65-F5344CB8AC3E}">
        <p14:creationId xmlns:p14="http://schemas.microsoft.com/office/powerpoint/2010/main" val="2159299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another example: It is 11 pm and I observe that it is raining. I want the</a:t>
            </a:r>
            <a:r>
              <a:rPr lang="en-US" baseline="0" dirty="0" smtClean="0"/>
              <a:t> probability that it will rain during my 7 am commute tomorrow. Suppose that data has been collected to compute the opposite probability: given that it’s raining at 7 am, the fraction of times that it was raining at 11 pm the previous night. In other words, it has been convenient to note data when it’s 7 am and raining.</a:t>
            </a:r>
          </a:p>
          <a:p>
            <a:endParaRPr lang="en-US" baseline="0" dirty="0" smtClean="0"/>
          </a:p>
          <a:p>
            <a:r>
              <a:rPr lang="en-US" baseline="0" dirty="0" smtClean="0"/>
              <a:t>Assume that the following </a:t>
            </a:r>
            <a:r>
              <a:rPr lang="en-US" i="0" baseline="0" dirty="0" smtClean="0"/>
              <a:t>probabilities have already been computed:</a:t>
            </a:r>
          </a:p>
          <a:p>
            <a:endParaRPr lang="en-US" i="0" baseline="0" dirty="0" smtClean="0"/>
          </a:p>
          <a:p>
            <a:r>
              <a:rPr lang="en-US" dirty="0" smtClean="0"/>
              <a:t>--that it rained the previous night at 11 pm, given that it rains at 7 am (as noted</a:t>
            </a:r>
            <a:r>
              <a:rPr lang="en-US" baseline="0" dirty="0" smtClean="0"/>
              <a:t> above)</a:t>
            </a:r>
            <a:endParaRPr lang="en-US" i="0" baseline="0" dirty="0" smtClean="0"/>
          </a:p>
          <a:p>
            <a:r>
              <a:rPr lang="en-US" dirty="0" smtClean="0"/>
              <a:t>--that it rains at 11 pm (i.e., in general—probably obtainable</a:t>
            </a:r>
            <a:r>
              <a:rPr lang="en-US" baseline="0" dirty="0" smtClean="0"/>
              <a:t> from existing sources</a:t>
            </a:r>
            <a:r>
              <a:rPr lang="en-US" dirty="0" smtClean="0"/>
              <a:t>)</a:t>
            </a:r>
            <a:endParaRPr lang="en-US"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--that it rains at 7 am (probably </a:t>
            </a:r>
            <a:r>
              <a:rPr lang="en-US" baseline="0" dirty="0" smtClean="0"/>
              <a:t>from existing sources</a:t>
            </a:r>
            <a:r>
              <a:rPr lang="en-US" dirty="0" smtClean="0"/>
              <a:t>)</a:t>
            </a:r>
            <a:endParaRPr lang="en-US" i="0" baseline="0" dirty="0" smtClean="0"/>
          </a:p>
          <a:p>
            <a:endParaRPr lang="en-US" i="0" baseline="0" dirty="0" smtClean="0"/>
          </a:p>
          <a:p>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16</a:t>
            </a:fld>
            <a:endParaRPr lang="en-US"/>
          </a:p>
        </p:txBody>
      </p:sp>
    </p:spTree>
    <p:extLst>
      <p:ext uri="{BB962C8B-B14F-4D97-AF65-F5344CB8AC3E}">
        <p14:creationId xmlns:p14="http://schemas.microsoft.com/office/powerpoint/2010/main" val="3995617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Knowing</a:t>
            </a:r>
            <a:r>
              <a:rPr lang="en-US" baseline="0" dirty="0" smtClean="0"/>
              <a:t> these (shown in green on the figure), we can compute the desired probability (in red).</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17</a:t>
            </a:fld>
            <a:endParaRPr lang="en-US"/>
          </a:p>
        </p:txBody>
      </p:sp>
    </p:spTree>
    <p:extLst>
      <p:ext uri="{BB962C8B-B14F-4D97-AF65-F5344CB8AC3E}">
        <p14:creationId xmlns:p14="http://schemas.microsoft.com/office/powerpoint/2010/main" val="1047462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Bayes calculator in</a:t>
            </a:r>
            <a:r>
              <a:rPr lang="en-US" baseline="0" dirty="0" smtClean="0"/>
              <a:t> the figure allows any number (</a:t>
            </a:r>
            <a:r>
              <a:rPr lang="en-US" i="1" baseline="0" dirty="0" smtClean="0"/>
              <a:t>k</a:t>
            </a:r>
            <a:r>
              <a:rPr lang="en-US" i="0" baseline="0" dirty="0" smtClean="0"/>
              <a:t>) of conditional events, and allows the entry of all p(</a:t>
            </a:r>
            <a:r>
              <a:rPr lang="en-US" i="0" baseline="0" dirty="0" err="1" smtClean="0"/>
              <a:t>B|A</a:t>
            </a:r>
            <a:r>
              <a:rPr lang="en-US" i="0" baseline="-25000" dirty="0" err="1" smtClean="0"/>
              <a:t>k</a:t>
            </a:r>
            <a:r>
              <a:rPr lang="en-US" i="0" baseline="0" dirty="0" smtClean="0"/>
              <a:t>)’s—or of p(</a:t>
            </a:r>
            <a:r>
              <a:rPr lang="en-US" i="0" baseline="0" dirty="0" err="1" smtClean="0"/>
              <a:t>A</a:t>
            </a:r>
            <a:r>
              <a:rPr lang="en-US" i="0" baseline="-25000" dirty="0" err="1" smtClean="0"/>
              <a:t>k</a:t>
            </a:r>
            <a:r>
              <a:rPr lang="en-US" i="0" baseline="-25000" dirty="0" smtClean="0"/>
              <a:t> </a:t>
            </a:r>
            <a:r>
              <a:rPr lang="en-US" i="0" baseline="0" dirty="0" smtClean="0">
                <a:sym typeface="Symbol" panose="05050102010706020507" pitchFamily="18" charset="2"/>
              </a:rPr>
              <a:t></a:t>
            </a:r>
            <a:r>
              <a:rPr lang="en-US" i="0" baseline="0" dirty="0" smtClean="0"/>
              <a:t>B), from which p(</a:t>
            </a:r>
            <a:r>
              <a:rPr lang="en-US" i="0" baseline="0" dirty="0" err="1" smtClean="0"/>
              <a:t>B|A</a:t>
            </a:r>
            <a:r>
              <a:rPr lang="en-US" i="0" baseline="-25000" dirty="0" err="1" smtClean="0"/>
              <a:t>k</a:t>
            </a:r>
            <a:r>
              <a:rPr lang="en-US" i="0" baseline="0" dirty="0" smtClean="0"/>
              <a:t>) can be calculated as in the derivation shown previously of Bayes’ rule.</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19</a:t>
            </a:fld>
            <a:endParaRPr lang="en-US"/>
          </a:p>
        </p:txBody>
      </p:sp>
    </p:spTree>
    <p:extLst>
      <p:ext uri="{BB962C8B-B14F-4D97-AF65-F5344CB8AC3E}">
        <p14:creationId xmlns:p14="http://schemas.microsoft.com/office/powerpoint/2010/main" val="3462255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figure shows the sets involved in the calculation. Forty percent of </a:t>
            </a:r>
            <a:r>
              <a:rPr lang="en-US" i="1" baseline="0" dirty="0" smtClean="0"/>
              <a:t>B</a:t>
            </a:r>
            <a:r>
              <a:rPr lang="en-US" i="0" baseline="0" dirty="0" smtClean="0"/>
              <a:t> elements are </a:t>
            </a:r>
            <a:r>
              <a:rPr lang="en-US" i="1" baseline="0" dirty="0" smtClean="0"/>
              <a:t>A</a:t>
            </a:r>
            <a:r>
              <a:rPr lang="en-US" i="0" baseline="0" dirty="0" smtClean="0"/>
              <a:t> elements.</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20</a:t>
            </a:fld>
            <a:endParaRPr lang="en-US"/>
          </a:p>
        </p:txBody>
      </p:sp>
    </p:spTree>
    <p:extLst>
      <p:ext uri="{BB962C8B-B14F-4D97-AF65-F5344CB8AC3E}">
        <p14:creationId xmlns:p14="http://schemas.microsoft.com/office/powerpoint/2010/main" val="2790097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a:t>
            </a:r>
            <a:r>
              <a:rPr lang="en-US" baseline="0" dirty="0" smtClean="0"/>
              <a:t> example shown (#2), we have the actual prior conditional probabilities.</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22</a:t>
            </a:fld>
            <a:endParaRPr lang="en-US"/>
          </a:p>
        </p:txBody>
      </p:sp>
    </p:spTree>
    <p:extLst>
      <p:ext uri="{BB962C8B-B14F-4D97-AF65-F5344CB8AC3E}">
        <p14:creationId xmlns:p14="http://schemas.microsoft.com/office/powerpoint/2010/main" val="2244779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expressions on the right are</a:t>
            </a:r>
            <a:r>
              <a:rPr lang="en-US" baseline="0" smtClean="0"/>
              <a:t> known as </a:t>
            </a:r>
            <a:r>
              <a:rPr lang="en-US" i="1" baseline="0" smtClean="0"/>
              <a:t>prior probabilities</a:t>
            </a:r>
            <a:r>
              <a:rPr lang="en-US" i="0" baseline="0" smtClean="0"/>
              <a:t> because they can be computed separately, “before” computing the conditional probability that we seek.</a:t>
            </a:r>
            <a:endParaRPr lang="en-US"/>
          </a:p>
        </p:txBody>
      </p:sp>
      <p:sp>
        <p:nvSpPr>
          <p:cNvPr id="4" name="Slide Number Placeholder 3"/>
          <p:cNvSpPr>
            <a:spLocks noGrp="1"/>
          </p:cNvSpPr>
          <p:nvPr>
            <p:ph type="sldNum" sz="quarter" idx="10"/>
          </p:nvPr>
        </p:nvSpPr>
        <p:spPr/>
        <p:txBody>
          <a:bodyPr/>
          <a:lstStyle/>
          <a:p>
            <a:fld id="{23D5A21C-8EF6-4655-8B0A-9446A657AA69}" type="slidenum">
              <a:rPr lang="en-US" smtClean="0"/>
              <a:t>24</a:t>
            </a:fld>
            <a:endParaRPr lang="en-US"/>
          </a:p>
        </p:txBody>
      </p:sp>
    </p:spTree>
    <p:extLst>
      <p:ext uri="{BB962C8B-B14F-4D97-AF65-F5344CB8AC3E}">
        <p14:creationId xmlns:p14="http://schemas.microsoft.com/office/powerpoint/2010/main" val="2482316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There are at</a:t>
            </a:r>
            <a:r>
              <a:rPr lang="en-US" baseline="0" smtClean="0"/>
              <a:t> least two kinds of uncertainty within rules. The “facts” may not be solid, and even when they are, the rule as a whole may be not entirely valid.</a:t>
            </a:r>
            <a:endParaRPr lang="en-US"/>
          </a:p>
        </p:txBody>
      </p:sp>
      <p:sp>
        <p:nvSpPr>
          <p:cNvPr id="4" name="Slide Number Placeholder 3"/>
          <p:cNvSpPr>
            <a:spLocks noGrp="1"/>
          </p:cNvSpPr>
          <p:nvPr>
            <p:ph type="sldNum" sz="quarter" idx="10"/>
          </p:nvPr>
        </p:nvSpPr>
        <p:spPr/>
        <p:txBody>
          <a:bodyPr/>
          <a:lstStyle/>
          <a:p>
            <a:fld id="{23D5A21C-8EF6-4655-8B0A-9446A657AA69}" type="slidenum">
              <a:rPr lang="en-US" smtClean="0"/>
              <a:t>4</a:t>
            </a:fld>
            <a:endParaRPr lang="en-US"/>
          </a:p>
        </p:txBody>
      </p:sp>
    </p:spTree>
    <p:extLst>
      <p:ext uri="{BB962C8B-B14F-4D97-AF65-F5344CB8AC3E}">
        <p14:creationId xmlns:p14="http://schemas.microsoft.com/office/powerpoint/2010/main" val="1412647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Bayes’ law with events </a:t>
            </a:r>
            <a:r>
              <a:rPr lang="en-US" i="1" dirty="0" smtClean="0"/>
              <a:t>X</a:t>
            </a:r>
            <a:r>
              <a:rPr lang="en-US" i="0" dirty="0" smtClean="0"/>
              <a:t> and </a:t>
            </a:r>
            <a:r>
              <a:rPr lang="en-US" i="1" dirty="0" smtClean="0"/>
              <a:t>A</a:t>
            </a:r>
            <a:r>
              <a:rPr lang="en-US" i="0" baseline="0" dirty="0" smtClean="0"/>
              <a:t> essentially measures “</a:t>
            </a:r>
            <a:r>
              <a:rPr lang="en-US" i="1" baseline="0" dirty="0" smtClean="0"/>
              <a:t>X</a:t>
            </a:r>
            <a:r>
              <a:rPr lang="en-US" i="0" baseline="0" dirty="0" smtClean="0"/>
              <a:t> and </a:t>
            </a:r>
            <a:r>
              <a:rPr lang="en-US" i="1" baseline="0" dirty="0" smtClean="0"/>
              <a:t>A</a:t>
            </a:r>
            <a:r>
              <a:rPr lang="en-US" i="0" baseline="0" dirty="0" smtClean="0"/>
              <a:t>.”</a:t>
            </a:r>
            <a:r>
              <a:rPr lang="en-US" dirty="0" smtClean="0"/>
              <a:t> The</a:t>
            </a:r>
            <a:r>
              <a:rPr lang="en-US" baseline="0" dirty="0" smtClean="0"/>
              <a:t> </a:t>
            </a:r>
            <a:r>
              <a:rPr lang="en-US" dirty="0" smtClean="0"/>
              <a:t>common</a:t>
            </a:r>
            <a:r>
              <a:rPr lang="en-US" baseline="0" dirty="0" smtClean="0"/>
              <a:t> use of Bayesian reasoning is to compare outcomes based on multidimensional data by using the more general form of Bayes’ rule shown in the figure (in this case, for 3 dimensions). </a:t>
            </a:r>
          </a:p>
          <a:p>
            <a:endParaRPr lang="en-US" baseline="0" dirty="0" smtClean="0"/>
          </a:p>
          <a:p>
            <a:r>
              <a:rPr lang="en-US" baseline="0" dirty="0" smtClean="0"/>
              <a:t>Suppose that </a:t>
            </a:r>
            <a:r>
              <a:rPr lang="en-US" i="1" baseline="0" dirty="0" smtClean="0"/>
              <a:t>A</a:t>
            </a:r>
            <a:r>
              <a:rPr lang="en-US" i="0" baseline="0" dirty="0" smtClean="0"/>
              <a:t>,</a:t>
            </a:r>
            <a:r>
              <a:rPr lang="en-US" i="1" baseline="0" dirty="0" smtClean="0"/>
              <a:t> B</a:t>
            </a:r>
            <a:r>
              <a:rPr lang="en-US" i="0" baseline="0" dirty="0" smtClean="0"/>
              <a:t>, and </a:t>
            </a:r>
            <a:r>
              <a:rPr lang="en-US" i="1" baseline="0" dirty="0" smtClean="0"/>
              <a:t>C</a:t>
            </a:r>
            <a:r>
              <a:rPr lang="en-US" i="0" baseline="0" dirty="0" smtClean="0"/>
              <a:t> are observable events such as A = “customer browsed chairs in the past 2 months,” B = “customer bought a house within the past year,” and C = “customer browsed fabrics in the past 2 months.” We want to know how likely it is that the customer is interested in a couch, or an arm chair etc. We base this on the fraction (probability) of those customers who actually bought a couch had previously browsed chairs etc.</a:t>
            </a:r>
          </a:p>
          <a:p>
            <a:endParaRPr lang="en-US" i="0" baseline="0" dirty="0" smtClean="0"/>
          </a:p>
          <a:p>
            <a:r>
              <a:rPr lang="en-US" i="0" baseline="0" dirty="0" smtClean="0"/>
              <a:t>The Bayesian quantity </a:t>
            </a:r>
            <a:r>
              <a:rPr lang="en-US" b="1" i="0" baseline="0" dirty="0" smtClean="0"/>
              <a:t>p(X)</a:t>
            </a:r>
            <a:r>
              <a:rPr lang="en-US" sz="1200" b="1" dirty="0" smtClean="0">
                <a:sym typeface="Symbol" panose="05050102010706020507" pitchFamily="18" charset="2"/>
              </a:rPr>
              <a:t> </a:t>
            </a:r>
            <a:r>
              <a:rPr lang="en-US" b="1" i="0" baseline="0" dirty="0" smtClean="0"/>
              <a:t> p(A|X) </a:t>
            </a:r>
            <a:r>
              <a:rPr lang="en-US" sz="1200" b="1" dirty="0" smtClean="0">
                <a:sym typeface="Symbol" panose="05050102010706020507" pitchFamily="18" charset="2"/>
              </a:rPr>
              <a:t></a:t>
            </a:r>
            <a:r>
              <a:rPr lang="en-US" b="1" i="0" baseline="0" dirty="0" smtClean="0"/>
              <a:t> p(B|X) </a:t>
            </a:r>
            <a:r>
              <a:rPr lang="en-US" sz="1200" b="1" dirty="0" smtClean="0">
                <a:sym typeface="Symbol" panose="05050102010706020507" pitchFamily="18" charset="2"/>
              </a:rPr>
              <a:t></a:t>
            </a:r>
            <a:r>
              <a:rPr lang="en-US" b="1" i="0" baseline="0" dirty="0" smtClean="0"/>
              <a:t> p(C|X)</a:t>
            </a:r>
            <a:r>
              <a:rPr lang="en-US" i="0" baseline="0" dirty="0" smtClean="0"/>
              <a:t> measures X as a probable outcome, in the presence of three other events. </a:t>
            </a:r>
          </a:p>
          <a:p>
            <a:endParaRPr lang="en-US" i="0" dirty="0"/>
          </a:p>
        </p:txBody>
      </p:sp>
      <p:sp>
        <p:nvSpPr>
          <p:cNvPr id="4" name="Slide Number Placeholder 3"/>
          <p:cNvSpPr>
            <a:spLocks noGrp="1"/>
          </p:cNvSpPr>
          <p:nvPr>
            <p:ph type="sldNum" sz="quarter" idx="10"/>
          </p:nvPr>
        </p:nvSpPr>
        <p:spPr/>
        <p:txBody>
          <a:bodyPr/>
          <a:lstStyle/>
          <a:p>
            <a:fld id="{23D5A21C-8EF6-4655-8B0A-9446A657AA69}" type="slidenum">
              <a:rPr lang="en-US" smtClean="0"/>
              <a:t>25</a:t>
            </a:fld>
            <a:endParaRPr lang="en-US"/>
          </a:p>
        </p:txBody>
      </p:sp>
    </p:spTree>
    <p:extLst>
      <p:ext uri="{BB962C8B-B14F-4D97-AF65-F5344CB8AC3E}">
        <p14:creationId xmlns:p14="http://schemas.microsoft.com/office/powerpoint/2010/main" val="668885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Bayes in reality is an arithmetic-intensive process in which the probability of every possible outcome is computed.</a:t>
            </a:r>
            <a:r>
              <a:rPr lang="en-US" baseline="0" dirty="0" smtClean="0"/>
              <a:t> The figure pertains to data about a patient, whose probability of having a cavity is computed. This is based on eight priors such as </a:t>
            </a:r>
            <a:r>
              <a:rPr lang="en-US" i="1" baseline="0" dirty="0" smtClean="0"/>
              <a:t>the probability of (anyone) with a cavity having a toothache, as well as a “catch” is 0.108.</a:t>
            </a:r>
            <a:endParaRPr lang="en-US" baseline="0" dirty="0" smtClean="0"/>
          </a:p>
        </p:txBody>
      </p:sp>
      <p:sp>
        <p:nvSpPr>
          <p:cNvPr id="4" name="Slide Number Placeholder 3"/>
          <p:cNvSpPr>
            <a:spLocks noGrp="1"/>
          </p:cNvSpPr>
          <p:nvPr>
            <p:ph type="sldNum" sz="quarter" idx="10"/>
          </p:nvPr>
        </p:nvSpPr>
        <p:spPr/>
        <p:txBody>
          <a:bodyPr/>
          <a:lstStyle/>
          <a:p>
            <a:fld id="{23D5A21C-8EF6-4655-8B0A-9446A657AA69}" type="slidenum">
              <a:rPr lang="en-US" smtClean="0"/>
              <a:t>26</a:t>
            </a:fld>
            <a:endParaRPr lang="en-US"/>
          </a:p>
        </p:txBody>
      </p:sp>
    </p:spTree>
    <p:extLst>
      <p:ext uri="{BB962C8B-B14F-4D97-AF65-F5344CB8AC3E}">
        <p14:creationId xmlns:p14="http://schemas.microsoft.com/office/powerpoint/2010/main" val="1101763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summation formula indicates</a:t>
            </a:r>
            <a:r>
              <a:rPr lang="en-US" baseline="0" dirty="0" smtClean="0"/>
              <a:t> adding </a:t>
            </a:r>
            <a:r>
              <a:rPr lang="en-US" i="1" baseline="0" dirty="0" smtClean="0"/>
              <a:t>all</a:t>
            </a:r>
            <a:r>
              <a:rPr lang="en-US" baseline="0" dirty="0" smtClean="0"/>
              <a:t> of these joint probabilities because the events are disjoint, and comprise all possibilities. We will apply this pattern several times in what follows.</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27</a:t>
            </a:fld>
            <a:endParaRPr lang="en-US"/>
          </a:p>
        </p:txBody>
      </p:sp>
    </p:spTree>
    <p:extLst>
      <p:ext uri="{BB962C8B-B14F-4D97-AF65-F5344CB8AC3E}">
        <p14:creationId xmlns:p14="http://schemas.microsoft.com/office/powerpoint/2010/main" val="476863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Bayes formula for multiple events also computes a probability, as shown</a:t>
            </a:r>
            <a:r>
              <a:rPr lang="en-US" baseline="0" dirty="0" smtClean="0"/>
              <a:t> in the figure.</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28</a:t>
            </a:fld>
            <a:endParaRPr lang="en-US"/>
          </a:p>
        </p:txBody>
      </p:sp>
    </p:spTree>
    <p:extLst>
      <p:ext uri="{BB962C8B-B14F-4D97-AF65-F5344CB8AC3E}">
        <p14:creationId xmlns:p14="http://schemas.microsoft.com/office/powerpoint/2010/main" val="4288618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Bayes allows us to answer</a:t>
            </a:r>
            <a:r>
              <a:rPr lang="en-US" baseline="0" dirty="0" smtClean="0"/>
              <a:t> a wide variety of combination questions such as </a:t>
            </a:r>
            <a:r>
              <a:rPr lang="en-US" i="1" baseline="0" dirty="0" smtClean="0"/>
              <a:t>the probability that a person with a toothache has a cavity</a:t>
            </a:r>
            <a:r>
              <a:rPr lang="en-US" i="0" baseline="0" dirty="0" smtClean="0"/>
              <a:t>.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figure shows a form of Bayes with an AND instead of the equivalent conditional.</a:t>
            </a:r>
            <a:r>
              <a:rPr lang="en-US" i="0" baseline="0" dirty="0" smtClean="0"/>
              <a:t> The sums follow from the logical completeness of the predicates (e.g., </a:t>
            </a:r>
            <a:r>
              <a:rPr lang="en-US" i="1" baseline="0" dirty="0" smtClean="0"/>
              <a:t>catch</a:t>
            </a:r>
            <a:r>
              <a:rPr lang="en-US" i="0" baseline="0" dirty="0" smtClean="0"/>
              <a:t> AND </a:t>
            </a:r>
            <a:r>
              <a:rPr lang="en-US" i="0" baseline="0" dirty="0" smtClean="0">
                <a:sym typeface="Symbol" panose="05050102010706020507" pitchFamily="18" charset="2"/>
              </a:rPr>
              <a:t></a:t>
            </a:r>
            <a:r>
              <a:rPr lang="en-US" i="1" baseline="0" dirty="0" smtClean="0">
                <a:sym typeface="Symbol" panose="05050102010706020507" pitchFamily="18" charset="2"/>
              </a:rPr>
              <a:t>catch</a:t>
            </a:r>
            <a:r>
              <a:rPr lang="en-US" i="0" baseline="0" dirty="0" smtClean="0">
                <a:sym typeface="Symbol" panose="05050102010706020507" pitchFamily="18" charset="2"/>
              </a:rPr>
              <a:t>)</a:t>
            </a:r>
            <a:r>
              <a:rPr lang="en-US" i="0" baseline="0" dirty="0" smtClean="0"/>
              <a:t>.</a:t>
            </a:r>
            <a:endParaRPr lang="en-US" i="0" dirty="0" smtClean="0"/>
          </a:p>
          <a:p>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29</a:t>
            </a:fld>
            <a:endParaRPr lang="en-US"/>
          </a:p>
        </p:txBody>
      </p:sp>
    </p:spTree>
    <p:extLst>
      <p:ext uri="{BB962C8B-B14F-4D97-AF65-F5344CB8AC3E}">
        <p14:creationId xmlns:p14="http://schemas.microsoft.com/office/powerpoint/2010/main" val="438909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Bayes amounts to comparing probabilities. The paragraph in the figure notes</a:t>
            </a:r>
            <a:r>
              <a:rPr lang="en-US" baseline="0" dirty="0" smtClean="0"/>
              <a:t> that the probabilities compared are all of the form x/p(k) where k is always the same. For that reason, it is sufficient to drop the denominator, a process know as </a:t>
            </a:r>
            <a:r>
              <a:rPr lang="en-US" i="1" baseline="0" dirty="0" smtClean="0"/>
              <a:t>normalization</a:t>
            </a:r>
            <a:r>
              <a:rPr lang="en-US" i="0" baseline="0" dirty="0" smtClean="0"/>
              <a:t>.</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30</a:t>
            </a:fld>
            <a:endParaRPr lang="en-US"/>
          </a:p>
        </p:txBody>
      </p:sp>
    </p:spTree>
    <p:extLst>
      <p:ext uri="{BB962C8B-B14F-4D97-AF65-F5344CB8AC3E}">
        <p14:creationId xmlns:p14="http://schemas.microsoft.com/office/powerpoint/2010/main" val="693639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normalization allows</a:t>
            </a:r>
            <a:r>
              <a:rPr lang="en-US" baseline="0" dirty="0" smtClean="0"/>
              <a:t> </a:t>
            </a:r>
            <a:r>
              <a:rPr lang="en-US" baseline="0" dirty="0" err="1" smtClean="0"/>
              <a:t>streamled</a:t>
            </a:r>
            <a:r>
              <a:rPr lang="en-US" baseline="0" dirty="0" smtClean="0"/>
              <a:t> determination of the comparative probabilities, written in the for &lt;…&gt; as shown.</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31</a:t>
            </a:fld>
            <a:endParaRPr lang="en-US"/>
          </a:p>
        </p:txBody>
      </p:sp>
    </p:spTree>
    <p:extLst>
      <p:ext uri="{BB962C8B-B14F-4D97-AF65-F5344CB8AC3E}">
        <p14:creationId xmlns:p14="http://schemas.microsoft.com/office/powerpoint/2010/main" val="1031930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section</a:t>
            </a:r>
            <a:r>
              <a:rPr lang="en-US" baseline="0" dirty="0" smtClean="0"/>
              <a:t> we present an example of Bayesian “reasoning.”</a:t>
            </a:r>
            <a:endParaRPr lang="en-US" dirty="0"/>
          </a:p>
        </p:txBody>
      </p:sp>
    </p:spTree>
    <p:extLst>
      <p:ext uri="{BB962C8B-B14F-4D97-AF65-F5344CB8AC3E}">
        <p14:creationId xmlns:p14="http://schemas.microsoft.com/office/powerpoint/2010/main" val="3832715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 is to predict which of </a:t>
            </a:r>
            <a:r>
              <a:rPr lang="en-US" i="1" dirty="0" smtClean="0"/>
              <a:t>dolomite</a:t>
            </a:r>
            <a:r>
              <a:rPr lang="en-US" i="0" dirty="0" smtClean="0"/>
              <a:t> or </a:t>
            </a:r>
            <a:r>
              <a:rPr lang="en-US" i="1" dirty="0" smtClean="0"/>
              <a:t>shale</a:t>
            </a:r>
            <a:r>
              <a:rPr lang="en-US" i="0" dirty="0" smtClean="0"/>
              <a:t> is more likely</a:t>
            </a:r>
            <a:r>
              <a:rPr lang="en-US" i="0" baseline="0" dirty="0" smtClean="0"/>
              <a:t> given a gamma ray reading. </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33</a:t>
            </a:fld>
            <a:endParaRPr lang="en-US"/>
          </a:p>
        </p:txBody>
      </p:sp>
    </p:spTree>
    <p:extLst>
      <p:ext uri="{BB962C8B-B14F-4D97-AF65-F5344CB8AC3E}">
        <p14:creationId xmlns:p14="http://schemas.microsoft.com/office/powerpoint/2010/main" val="28950438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shows the symbolic formulation of the problem</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34</a:t>
            </a:fld>
            <a:endParaRPr lang="en-US"/>
          </a:p>
        </p:txBody>
      </p:sp>
    </p:spTree>
    <p:extLst>
      <p:ext uri="{BB962C8B-B14F-4D97-AF65-F5344CB8AC3E}">
        <p14:creationId xmlns:p14="http://schemas.microsoft.com/office/powerpoint/2010/main" val="1058895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people talk</a:t>
            </a:r>
            <a:r>
              <a:rPr lang="en-US" baseline="0" dirty="0" smtClean="0"/>
              <a:t> about uncertainty, they usually use descriptive language such as “more-or-less” and “sometimes.” This is often the case when knowledge is obtained from experts. Data itself is seldom 100% consistent. If these uncertainty terms can be combined in an algorithmic manner as the experts do (e.g., what is the upshot of two antecedents that are “often” and “seldom” respectively), such an organization should be utilized.</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5</a:t>
            </a:fld>
            <a:endParaRPr lang="en-US"/>
          </a:p>
        </p:txBody>
      </p:sp>
    </p:spTree>
    <p:extLst>
      <p:ext uri="{BB962C8B-B14F-4D97-AF65-F5344CB8AC3E}">
        <p14:creationId xmlns:p14="http://schemas.microsoft.com/office/powerpoint/2010/main" val="19624701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 priors are shown here:</a:t>
            </a:r>
            <a:r>
              <a:rPr lang="en-US" baseline="0" dirty="0" smtClean="0"/>
              <a:t> in other words, the probabilities that </a:t>
            </a:r>
            <a:r>
              <a:rPr lang="en-US" i="1" baseline="0" dirty="0" smtClean="0"/>
              <a:t>can</a:t>
            </a:r>
            <a:r>
              <a:rPr lang="en-US" i="0" baseline="0" dirty="0" smtClean="0"/>
              <a:t> be computed. For example, P(A|B</a:t>
            </a:r>
            <a:r>
              <a:rPr lang="en-US" i="0" baseline="-25000" dirty="0" smtClean="0"/>
              <a:t>2</a:t>
            </a:r>
            <a:r>
              <a:rPr lang="en-US" i="0" baseline="0" dirty="0" smtClean="0"/>
              <a:t>) is obtained by subjecting (known) shale to gamma rays.</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35</a:t>
            </a:fld>
            <a:endParaRPr lang="en-US"/>
          </a:p>
        </p:txBody>
      </p:sp>
    </p:spTree>
    <p:extLst>
      <p:ext uri="{BB962C8B-B14F-4D97-AF65-F5344CB8AC3E}">
        <p14:creationId xmlns:p14="http://schemas.microsoft.com/office/powerpoint/2010/main" val="2648365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be comparing the probability of shale</a:t>
            </a:r>
            <a:r>
              <a:rPr lang="en-US" baseline="0" dirty="0" smtClean="0"/>
              <a:t> vs. dolomite, and the probability in the figure is a common denominator, so we can normalize as discussed, and so computing this is not really necessary.</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36</a:t>
            </a:fld>
            <a:endParaRPr lang="en-US"/>
          </a:p>
        </p:txBody>
      </p:sp>
    </p:spTree>
    <p:extLst>
      <p:ext uri="{BB962C8B-B14F-4D97-AF65-F5344CB8AC3E}">
        <p14:creationId xmlns:p14="http://schemas.microsoft.com/office/powerpoint/2010/main" val="42874976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apply Bayes</a:t>
            </a:r>
            <a:r>
              <a:rPr lang="en-US" baseline="0" dirty="0" smtClean="0"/>
              <a:t> to compute the probability of each of the two rock types give that a gamma ray reading greater than 60 was observed.</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37</a:t>
            </a:fld>
            <a:endParaRPr lang="en-US"/>
          </a:p>
        </p:txBody>
      </p:sp>
    </p:spTree>
    <p:extLst>
      <p:ext uri="{BB962C8B-B14F-4D97-AF65-F5344CB8AC3E}">
        <p14:creationId xmlns:p14="http://schemas.microsoft.com/office/powerpoint/2010/main" val="32059061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move a bit closer to the complexities</a:t>
            </a:r>
            <a:r>
              <a:rPr lang="en-US" baseline="0" dirty="0" smtClean="0"/>
              <a:t> of the real world (even though we’ll stay with </a:t>
            </a:r>
            <a:r>
              <a:rPr lang="en-US" baseline="0" dirty="0" err="1" smtClean="0"/>
              <a:t>WumpusWorld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38</a:t>
            </a:fld>
            <a:endParaRPr lang="en-US"/>
          </a:p>
        </p:txBody>
      </p:sp>
    </p:spTree>
    <p:extLst>
      <p:ext uri="{BB962C8B-B14F-4D97-AF65-F5344CB8AC3E}">
        <p14:creationId xmlns:p14="http://schemas.microsoft.com/office/powerpoint/2010/main" val="3677933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a:t>
            </a:r>
            <a:r>
              <a:rPr lang="en-US" baseline="0" dirty="0" smtClean="0"/>
              <a:t> seen that, to guide the hero’s actions, </a:t>
            </a:r>
            <a:r>
              <a:rPr lang="en-US" i="1" baseline="0" dirty="0" smtClean="0"/>
              <a:t>logic</a:t>
            </a:r>
            <a:r>
              <a:rPr lang="en-US" i="0" baseline="0" dirty="0" smtClean="0"/>
              <a:t> is a sound approach. But this is in theory—and pure logic requires all of the facts. We rarely have all of the facts when faced with having to act. For example, if the hero is in (position) 1.1, they have all the necessary knowledge to proceed (B=Breeze and P=Pit). But after that, my appropriate moves from 2.1 are uncertain because they don’t know whether the “breeze” emanates from 2.2 or 3.1.</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39</a:t>
            </a:fld>
            <a:endParaRPr lang="en-US"/>
          </a:p>
        </p:txBody>
      </p:sp>
    </p:spTree>
    <p:extLst>
      <p:ext uri="{BB962C8B-B14F-4D97-AF65-F5344CB8AC3E}">
        <p14:creationId xmlns:p14="http://schemas.microsoft.com/office/powerpoint/2010/main" val="219132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figure delineated the prudent</a:t>
            </a:r>
            <a:r>
              <a:rPr lang="en-US" baseline="0" dirty="0" smtClean="0"/>
              <a:t> backtracking action.</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40</a:t>
            </a:fld>
            <a:endParaRPr lang="en-US"/>
          </a:p>
        </p:txBody>
      </p:sp>
    </p:spTree>
    <p:extLst>
      <p:ext uri="{BB962C8B-B14F-4D97-AF65-F5344CB8AC3E}">
        <p14:creationId xmlns:p14="http://schemas.microsoft.com/office/powerpoint/2010/main" val="28558962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figure shows</a:t>
            </a:r>
            <a:r>
              <a:rPr lang="en-US" baseline="0" dirty="0" smtClean="0"/>
              <a:t> the result of purely logical reasoning (P=Pit, S=Smell, W=</a:t>
            </a:r>
            <a:r>
              <a:rPr lang="en-US" baseline="0" dirty="0" err="1" smtClean="0"/>
              <a:t>Wumpus</a:t>
            </a:r>
            <a:r>
              <a:rPr lang="en-US" baseline="0" dirty="0" smtClean="0"/>
              <a:t>, V=Visited). </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41</a:t>
            </a:fld>
            <a:endParaRPr lang="en-US"/>
          </a:p>
        </p:txBody>
      </p:sp>
    </p:spTree>
    <p:extLst>
      <p:ext uri="{BB962C8B-B14F-4D97-AF65-F5344CB8AC3E}">
        <p14:creationId xmlns:p14="http://schemas.microsoft.com/office/powerpoint/2010/main" val="3259057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describes the current uncertainty about the next move to the three</a:t>
            </a:r>
            <a:r>
              <a:rPr lang="en-US" baseline="0" dirty="0" smtClean="0"/>
              <a:t> gray squares</a:t>
            </a:r>
            <a:r>
              <a:rPr lang="en-US" dirty="0" smtClean="0"/>
              <a:t>.</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42</a:t>
            </a:fld>
            <a:endParaRPr lang="en-US"/>
          </a:p>
        </p:txBody>
      </p:sp>
    </p:spTree>
    <p:extLst>
      <p:ext uri="{BB962C8B-B14F-4D97-AF65-F5344CB8AC3E}">
        <p14:creationId xmlns:p14="http://schemas.microsoft.com/office/powerpoint/2010/main" val="11435601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We must thus</a:t>
            </a:r>
            <a:r>
              <a:rPr lang="en-US" baseline="0" dirty="0" smtClean="0"/>
              <a:t> accept and embrace uncertainty, I.e., use </a:t>
            </a:r>
            <a:r>
              <a:rPr lang="en-US" sz="1200" kern="1200" dirty="0" smtClean="0">
                <a:solidFill>
                  <a:schemeClr val="tx1"/>
                </a:solidFill>
                <a:effectLst/>
                <a:latin typeface="+mn-lt"/>
                <a:ea typeface="+mn-ea"/>
                <a:cs typeface="+mn-cs"/>
              </a:rPr>
              <a:t>probabilistic </a:t>
            </a:r>
            <a:r>
              <a:rPr lang="en-US" baseline="0" dirty="0" smtClean="0"/>
              <a:t>reasoning (pure randomness being unnecessary).</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43</a:t>
            </a:fld>
            <a:endParaRPr lang="en-US"/>
          </a:p>
        </p:txBody>
      </p:sp>
    </p:spTree>
    <p:extLst>
      <p:ext uri="{BB962C8B-B14F-4D97-AF65-F5344CB8AC3E}">
        <p14:creationId xmlns:p14="http://schemas.microsoft.com/office/powerpoint/2010/main" val="10198559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shows the conversion of the uncertain situation into a probabilistic</a:t>
            </a:r>
            <a:r>
              <a:rPr lang="en-US" baseline="0" dirty="0" smtClean="0"/>
              <a:t> s</a:t>
            </a:r>
            <a:r>
              <a:rPr lang="en-US" dirty="0" smtClean="0"/>
              <a:t>tatement, specifically including </a:t>
            </a:r>
            <a:r>
              <a:rPr lang="en-US" baseline="0" dirty="0" smtClean="0"/>
              <a:t>P(Position 1.3 contains a pit  | (</a:t>
            </a:r>
            <a:r>
              <a:rPr lang="en-US" i="1" baseline="0" dirty="0" smtClean="0"/>
              <a:t>known</a:t>
            </a:r>
            <a:r>
              <a:rPr lang="en-US" i="0" baseline="0" dirty="0" smtClean="0"/>
              <a:t> </a:t>
            </a:r>
            <a:r>
              <a:rPr lang="en-US" i="0" baseline="0" dirty="0" smtClean="0">
                <a:sym typeface="Symbol" panose="05050102010706020507" pitchFamily="18" charset="2"/>
              </a:rPr>
              <a:t> </a:t>
            </a:r>
            <a:r>
              <a:rPr lang="en-US" i="1" baseline="0" dirty="0" smtClean="0"/>
              <a:t>b</a:t>
            </a:r>
            <a:r>
              <a:rPr lang="en-US" i="0" baseline="0" dirty="0" smtClean="0"/>
              <a:t>)</a:t>
            </a:r>
            <a:r>
              <a:rPr lang="en-US" i="0" dirty="0" smtClean="0"/>
              <a:t>.</a:t>
            </a:r>
            <a:endParaRPr lang="en-US" i="0" dirty="0"/>
          </a:p>
        </p:txBody>
      </p:sp>
      <p:sp>
        <p:nvSpPr>
          <p:cNvPr id="4" name="Slide Number Placeholder 3"/>
          <p:cNvSpPr>
            <a:spLocks noGrp="1"/>
          </p:cNvSpPr>
          <p:nvPr>
            <p:ph type="sldNum" sz="quarter" idx="10"/>
          </p:nvPr>
        </p:nvSpPr>
        <p:spPr/>
        <p:txBody>
          <a:bodyPr/>
          <a:lstStyle/>
          <a:p>
            <a:fld id="{23D5A21C-8EF6-4655-8B0A-9446A657AA69}" type="slidenum">
              <a:rPr lang="en-US" smtClean="0"/>
              <a:t>44</a:t>
            </a:fld>
            <a:endParaRPr lang="en-US"/>
          </a:p>
        </p:txBody>
      </p:sp>
    </p:spTree>
    <p:extLst>
      <p:ext uri="{BB962C8B-B14F-4D97-AF65-F5344CB8AC3E}">
        <p14:creationId xmlns:p14="http://schemas.microsoft.com/office/powerpoint/2010/main" val="970781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table shows</a:t>
            </a:r>
            <a:r>
              <a:rPr lang="en-US" baseline="0" dirty="0" smtClean="0"/>
              <a:t> a way in which some uncertainly in rules and antecedents can produce consequents. For example, if we have the very sure rule A &amp; B =&gt; C, A and B are neither very sure nor very unsure (“in-between”), then C is also in-between.</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6</a:t>
            </a:fld>
            <a:endParaRPr lang="en-US"/>
          </a:p>
        </p:txBody>
      </p:sp>
    </p:spTree>
    <p:extLst>
      <p:ext uri="{BB962C8B-B14F-4D97-AF65-F5344CB8AC3E}">
        <p14:creationId xmlns:p14="http://schemas.microsoft.com/office/powerpoint/2010/main" val="17571078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figure recalls the approach used to calculate P(Cavity | toothache), which converts it to P(Cavity AND toothache) with normalization factor </a:t>
            </a:r>
            <a:r>
              <a:rPr lang="en-US" baseline="0" dirty="0" smtClean="0">
                <a:sym typeface="Symbol" panose="05050102010706020507" pitchFamily="18" charset="2"/>
              </a:rPr>
              <a:t> (which we will not need to calculate because we are doing comparisons with the results for each course of action)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45</a:t>
            </a:fld>
            <a:endParaRPr lang="en-US"/>
          </a:p>
        </p:txBody>
      </p:sp>
    </p:spTree>
    <p:extLst>
      <p:ext uri="{BB962C8B-B14F-4D97-AF65-F5344CB8AC3E}">
        <p14:creationId xmlns:p14="http://schemas.microsoft.com/office/powerpoint/2010/main" val="198613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actually need, for </a:t>
            </a:r>
            <a:r>
              <a:rPr lang="en-US" i="1" baseline="0" dirty="0" smtClean="0"/>
              <a:t>every</a:t>
            </a:r>
            <a:r>
              <a:rPr lang="en-US" baseline="0" dirty="0" smtClean="0"/>
              <a:t> square, the probability that it contains a pit as well as whether it is breezy. That would enable us to make trade-offs </a:t>
            </a:r>
            <a:r>
              <a:rPr lang="en-US" baseline="0" smtClean="0"/>
              <a:t>in moving.</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46</a:t>
            </a:fld>
            <a:endParaRPr lang="en-US"/>
          </a:p>
        </p:txBody>
      </p:sp>
    </p:spTree>
    <p:extLst>
      <p:ext uri="{BB962C8B-B14F-4D97-AF65-F5344CB8AC3E}">
        <p14:creationId xmlns:p14="http://schemas.microsoft.com/office/powerpoint/2010/main" val="4671396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figure expresses the probability distribution for pits at 	all locations (only the diagonal ones are shown) together with breezes at the three places of interest.</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47</a:t>
            </a:fld>
            <a:endParaRPr lang="en-US"/>
          </a:p>
        </p:txBody>
      </p:sp>
    </p:spTree>
    <p:extLst>
      <p:ext uri="{BB962C8B-B14F-4D97-AF65-F5344CB8AC3E}">
        <p14:creationId xmlns:p14="http://schemas.microsoft.com/office/powerpoint/2010/main" val="6092178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desired joint probability distribution can be decomposed into the product shown.</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48</a:t>
            </a:fld>
            <a:endParaRPr lang="en-US"/>
          </a:p>
        </p:txBody>
      </p:sp>
    </p:spTree>
    <p:extLst>
      <p:ext uri="{BB962C8B-B14F-4D97-AF65-F5344CB8AC3E}">
        <p14:creationId xmlns:p14="http://schemas.microsoft.com/office/powerpoint/2010/main" val="3991296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term of the product expresses a probability </a:t>
            </a:r>
            <a:r>
              <a:rPr lang="en-US" i="1" dirty="0" smtClean="0"/>
              <a:t>distribution</a:t>
            </a:r>
            <a:r>
              <a:rPr lang="en-US" i="0" dirty="0" smtClean="0"/>
              <a:t> (function) but we can compute it for each</a:t>
            </a:r>
            <a:r>
              <a:rPr lang="en-US" i="0" baseline="0" dirty="0" smtClean="0"/>
              <a:t> occurrence of pits. The calculation is for </a:t>
            </a:r>
            <a:r>
              <a:rPr lang="en-US" i="1" baseline="0" dirty="0" smtClean="0"/>
              <a:t>n</a:t>
            </a:r>
            <a:r>
              <a:rPr lang="en-US" i="0" baseline="0" dirty="0" smtClean="0"/>
              <a:t> of the locations to be pits and the rest not pits. The occurrences are independent (a pit at one location has no influence on whether there is a pit at another).</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49</a:t>
            </a:fld>
            <a:endParaRPr lang="en-US"/>
          </a:p>
        </p:txBody>
      </p:sp>
    </p:spTree>
    <p:extLst>
      <p:ext uri="{BB962C8B-B14F-4D97-AF65-F5344CB8AC3E}">
        <p14:creationId xmlns:p14="http://schemas.microsoft.com/office/powerpoint/2010/main" val="3234160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884327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example in the figure illustrates the uncertainty involved in deciding whether the element is an “a” or a “b.”</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8</a:t>
            </a:fld>
            <a:endParaRPr lang="en-US"/>
          </a:p>
        </p:txBody>
      </p:sp>
    </p:spTree>
    <p:extLst>
      <p:ext uri="{BB962C8B-B14F-4D97-AF65-F5344CB8AC3E}">
        <p14:creationId xmlns:p14="http://schemas.microsoft.com/office/powerpoint/2010/main" val="3805046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smtClean="0"/>
              <a:t>Conditional </a:t>
            </a:r>
            <a:r>
              <a:rPr lang="en-US" i="0" smtClean="0"/>
              <a:t>probability</a:t>
            </a:r>
            <a:r>
              <a:rPr lang="en-US" i="0" baseline="0" smtClean="0"/>
              <a:t> concerns the probability of an event when a pertinent fact is known. For example, the probability of selecting a red ball from a bag containing 5 red and 5 blue balls is 50% but the probability of the same event </a:t>
            </a:r>
            <a:r>
              <a:rPr lang="en-US" i="1" baseline="0" smtClean="0"/>
              <a:t>given that a blue ball has been removed</a:t>
            </a:r>
            <a:r>
              <a:rPr lang="en-US" i="0" baseline="0" smtClean="0"/>
              <a:t> is different. </a:t>
            </a:r>
          </a:p>
          <a:p>
            <a:endParaRPr lang="en-US" i="0" baseline="0" smtClean="0"/>
          </a:p>
          <a:p>
            <a:r>
              <a:rPr lang="en-US" i="0" smtClean="0"/>
              <a:t>One</a:t>
            </a:r>
            <a:r>
              <a:rPr lang="en-US" smtClean="0"/>
              <a:t> can rephrase the question </a:t>
            </a:r>
          </a:p>
          <a:p>
            <a:r>
              <a:rPr lang="en-US" i="1" smtClean="0"/>
              <a:t>	what letter is observation</a:t>
            </a:r>
            <a:r>
              <a:rPr lang="en-US" i="1" baseline="0" smtClean="0"/>
              <a:t> 1?</a:t>
            </a:r>
            <a:r>
              <a:rPr lang="en-US" i="0" baseline="0" smtClean="0"/>
              <a:t> </a:t>
            </a:r>
          </a:p>
          <a:p>
            <a:r>
              <a:rPr lang="en-US" i="0" baseline="0" smtClean="0"/>
              <a:t>in the figure conditionally as </a:t>
            </a:r>
          </a:p>
          <a:p>
            <a:r>
              <a:rPr lang="en-US" i="0" baseline="0" smtClean="0"/>
              <a:t>	</a:t>
            </a:r>
            <a:r>
              <a:rPr lang="en-US" i="1" smtClean="0"/>
              <a:t>what is the probability that the letter</a:t>
            </a:r>
            <a:r>
              <a:rPr lang="en-US" i="1" baseline="0" smtClean="0"/>
              <a:t> is ‘a’, given that 1 has been observed</a:t>
            </a:r>
            <a:r>
              <a:rPr lang="en-US" i="0" baseline="0" smtClean="0"/>
              <a:t>?</a:t>
            </a:r>
            <a:endParaRPr lang="en-US"/>
          </a:p>
        </p:txBody>
      </p:sp>
      <p:sp>
        <p:nvSpPr>
          <p:cNvPr id="4" name="Slide Number Placeholder 3"/>
          <p:cNvSpPr>
            <a:spLocks noGrp="1"/>
          </p:cNvSpPr>
          <p:nvPr>
            <p:ph type="sldNum" sz="quarter" idx="10"/>
          </p:nvPr>
        </p:nvSpPr>
        <p:spPr/>
        <p:txBody>
          <a:bodyPr/>
          <a:lstStyle/>
          <a:p>
            <a:fld id="{23D5A21C-8EF6-4655-8B0A-9446A657AA69}" type="slidenum">
              <a:rPr lang="en-US" smtClean="0"/>
              <a:t>9</a:t>
            </a:fld>
            <a:endParaRPr lang="en-US"/>
          </a:p>
        </p:txBody>
      </p:sp>
    </p:spTree>
    <p:extLst>
      <p:ext uri="{BB962C8B-B14F-4D97-AF65-F5344CB8AC3E}">
        <p14:creationId xmlns:p14="http://schemas.microsoft.com/office/powerpoint/2010/main" val="1191015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probability can be applied to the uncertainty of </a:t>
            </a:r>
            <a:r>
              <a:rPr lang="en-US" i="1" baseline="0" dirty="0" smtClean="0"/>
              <a:t>if-then</a:t>
            </a:r>
            <a:r>
              <a:rPr lang="en-US" i="0" baseline="0" dirty="0" smtClean="0"/>
              <a:t> rules by turning them from …</a:t>
            </a:r>
          </a:p>
          <a:p>
            <a:r>
              <a:rPr lang="en-US" i="0" baseline="0" dirty="0" smtClean="0"/>
              <a:t>	IF </a:t>
            </a:r>
            <a:r>
              <a:rPr lang="en-US" i="1" baseline="0" dirty="0" smtClean="0"/>
              <a:t>X</a:t>
            </a:r>
            <a:r>
              <a:rPr lang="en-US" i="0" baseline="0" dirty="0" smtClean="0"/>
              <a:t> THEN </a:t>
            </a:r>
            <a:r>
              <a:rPr lang="en-US" i="1" baseline="0" dirty="0" smtClean="0"/>
              <a:t>a</a:t>
            </a:r>
          </a:p>
          <a:p>
            <a:r>
              <a:rPr lang="en-US" i="0" baseline="0" dirty="0" smtClean="0"/>
              <a:t>into …</a:t>
            </a:r>
          </a:p>
          <a:p>
            <a:r>
              <a:rPr lang="en-US" i="0" baseline="0" dirty="0" smtClean="0"/>
              <a:t>	</a:t>
            </a:r>
            <a:r>
              <a:rPr lang="en-US" i="1" baseline="0" dirty="0" smtClean="0"/>
              <a:t>p</a:t>
            </a:r>
            <a:r>
              <a:rPr lang="en-US" i="0" baseline="0" dirty="0" smtClean="0"/>
              <a:t>(</a:t>
            </a:r>
            <a:r>
              <a:rPr lang="en-US" i="1" baseline="0" dirty="0" err="1" smtClean="0"/>
              <a:t>a</a:t>
            </a:r>
            <a:r>
              <a:rPr lang="en-US" i="0" baseline="0" dirty="0" err="1" smtClean="0"/>
              <a:t>|</a:t>
            </a:r>
            <a:r>
              <a:rPr lang="en-US" i="1" baseline="0" dirty="0" err="1" smtClean="0"/>
              <a:t>X</a:t>
            </a:r>
            <a:r>
              <a:rPr lang="en-US" i="0" baseline="0" dirty="0" smtClean="0"/>
              <a:t>), ”p” meaning “probability.”</a:t>
            </a:r>
          </a:p>
          <a:p>
            <a:endParaRPr lang="en-US" i="0" baseline="0" dirty="0" smtClean="0"/>
          </a:p>
          <a:p>
            <a:r>
              <a:rPr lang="en-US" i="0" baseline="0" dirty="0" smtClean="0"/>
              <a:t>In other words: “if I know </a:t>
            </a:r>
            <a:r>
              <a:rPr lang="en-US" i="1" baseline="0" dirty="0" smtClean="0"/>
              <a:t>X</a:t>
            </a:r>
            <a:r>
              <a:rPr lang="en-US" i="0" baseline="0" dirty="0" smtClean="0"/>
              <a:t>, how likely is </a:t>
            </a:r>
            <a:r>
              <a:rPr lang="en-US" i="1" baseline="0" dirty="0" smtClean="0"/>
              <a:t>a</a:t>
            </a:r>
            <a:r>
              <a:rPr lang="en-US" i="0" baseline="0" dirty="0" smtClean="0"/>
              <a:t> to be valid?”</a:t>
            </a:r>
          </a:p>
          <a:p>
            <a:endParaRPr lang="en-US" i="0" baseline="0" dirty="0" smtClean="0"/>
          </a:p>
          <a:p>
            <a:r>
              <a:rPr lang="en-US" i="0" baseline="0" dirty="0" smtClean="0"/>
              <a:t>So far, this has simply been a question of rephrasing. However, now that we are dealing with probabilities, we can invoke a deep, rich theory which has taken over four hundred years to develop—in particular, </a:t>
            </a:r>
            <a:r>
              <a:rPr lang="en-US" i="1" baseline="0" dirty="0" smtClean="0"/>
              <a:t>Bayes’ Law</a:t>
            </a:r>
            <a:r>
              <a:rPr lang="en-US" i="0" baseline="0" dirty="0" smtClean="0"/>
              <a:t>.</a:t>
            </a:r>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10</a:t>
            </a:fld>
            <a:endParaRPr lang="en-US"/>
          </a:p>
        </p:txBody>
      </p:sp>
    </p:spTree>
    <p:extLst>
      <p:ext uri="{BB962C8B-B14F-4D97-AF65-F5344CB8AC3E}">
        <p14:creationId xmlns:p14="http://schemas.microsoft.com/office/powerpoint/2010/main" val="1929324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Bayes’ law expresses p(A|B) in terms of p(B|A) in case </a:t>
            </a:r>
            <a:r>
              <a:rPr lang="en-US" baseline="0" dirty="0" smtClean="0"/>
              <a:t>the latter is easier to compute.  For example, suppose that we want to know the degree of certainty of the following :</a:t>
            </a:r>
          </a:p>
          <a:p>
            <a:endParaRPr lang="en-US" baseline="0" dirty="0" smtClean="0"/>
          </a:p>
          <a:p>
            <a:r>
              <a:rPr lang="en-US" baseline="0" dirty="0" smtClean="0"/>
              <a:t>	IF a person is not motivated to exercise THEN they are a smoker.</a:t>
            </a:r>
          </a:p>
          <a:p>
            <a:endParaRPr lang="en-US" baseline="0" dirty="0" smtClean="0"/>
          </a:p>
          <a:p>
            <a:r>
              <a:rPr lang="en-US" baseline="0" dirty="0" smtClean="0"/>
              <a:t>To compute this directly, we would have to contact a large group of people who are not motivated to exercise, and count how many of them are smokers. It might be difficult to gather this group in the first place, and when we do, we may find that not every smoker admits to it.</a:t>
            </a:r>
          </a:p>
          <a:p>
            <a:endParaRPr lang="en-US" baseline="0" dirty="0" smtClean="0"/>
          </a:p>
          <a:p>
            <a:r>
              <a:rPr lang="en-US" baseline="0" dirty="0" smtClean="0"/>
              <a:t>On the other hand, it might be easier to obtain a list of confirmed smokers and ask each of them about motivation.</a:t>
            </a:r>
          </a:p>
          <a:p>
            <a:endParaRPr lang="en-US" baseline="0" dirty="0" smtClean="0"/>
          </a:p>
          <a:p>
            <a:r>
              <a:rPr lang="en-US" baseline="0" dirty="0" smtClean="0"/>
              <a:t>Bayes’ Law allows us to make progress in this way.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3D5A21C-8EF6-4655-8B0A-9446A657AA69}" type="slidenum">
              <a:rPr lang="en-US" smtClean="0"/>
              <a:t>11</a:t>
            </a:fld>
            <a:endParaRPr lang="en-US"/>
          </a:p>
        </p:txBody>
      </p:sp>
    </p:spTree>
    <p:extLst>
      <p:ext uri="{BB962C8B-B14F-4D97-AF65-F5344CB8AC3E}">
        <p14:creationId xmlns:p14="http://schemas.microsoft.com/office/powerpoint/2010/main" val="2941189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7EC230-EAAD-430E-8F49-D48E8F6BD73E}"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E6BE8-4626-48B8-B9A4-2FEED42CF4F7}" type="slidenum">
              <a:rPr lang="en-US" smtClean="0"/>
              <a:t>‹#›</a:t>
            </a:fld>
            <a:endParaRPr lang="en-US"/>
          </a:p>
        </p:txBody>
      </p:sp>
    </p:spTree>
    <p:extLst>
      <p:ext uri="{BB962C8B-B14F-4D97-AF65-F5344CB8AC3E}">
        <p14:creationId xmlns:p14="http://schemas.microsoft.com/office/powerpoint/2010/main" val="3728134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7EC230-EAAD-430E-8F49-D48E8F6BD73E}"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E6BE8-4626-48B8-B9A4-2FEED42CF4F7}" type="slidenum">
              <a:rPr lang="en-US" smtClean="0"/>
              <a:t>‹#›</a:t>
            </a:fld>
            <a:endParaRPr lang="en-US"/>
          </a:p>
        </p:txBody>
      </p:sp>
    </p:spTree>
    <p:extLst>
      <p:ext uri="{BB962C8B-B14F-4D97-AF65-F5344CB8AC3E}">
        <p14:creationId xmlns:p14="http://schemas.microsoft.com/office/powerpoint/2010/main" val="88827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7EC230-EAAD-430E-8F49-D48E8F6BD73E}"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E6BE8-4626-48B8-B9A4-2FEED42CF4F7}" type="slidenum">
              <a:rPr lang="en-US" smtClean="0"/>
              <a:t>‹#›</a:t>
            </a:fld>
            <a:endParaRPr lang="en-US"/>
          </a:p>
        </p:txBody>
      </p:sp>
    </p:spTree>
    <p:extLst>
      <p:ext uri="{BB962C8B-B14F-4D97-AF65-F5344CB8AC3E}">
        <p14:creationId xmlns:p14="http://schemas.microsoft.com/office/powerpoint/2010/main" val="177771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u="sng">
                <a:solidFill>
                  <a:schemeClr val="accent1">
                    <a:lumMod val="50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7EC230-EAAD-430E-8F49-D48E8F6BD73E}"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E6BE8-4626-48B8-B9A4-2FEED42CF4F7}" type="slidenum">
              <a:rPr lang="en-US" smtClean="0"/>
              <a:t>‹#›</a:t>
            </a:fld>
            <a:endParaRPr lang="en-US"/>
          </a:p>
        </p:txBody>
      </p:sp>
    </p:spTree>
    <p:extLst>
      <p:ext uri="{BB962C8B-B14F-4D97-AF65-F5344CB8AC3E}">
        <p14:creationId xmlns:p14="http://schemas.microsoft.com/office/powerpoint/2010/main" val="163434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7EC230-EAAD-430E-8F49-D48E8F6BD73E}" type="datetimeFigureOut">
              <a:rPr lang="en-US" smtClean="0"/>
              <a:t>5/14/2021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E6BE8-4626-48B8-B9A4-2FEED42CF4F7}" type="slidenum">
              <a:rPr lang="en-US" smtClean="0"/>
              <a:t>‹#›</a:t>
            </a:fld>
            <a:endParaRPr lang="en-US"/>
          </a:p>
        </p:txBody>
      </p:sp>
    </p:spTree>
    <p:extLst>
      <p:ext uri="{BB962C8B-B14F-4D97-AF65-F5344CB8AC3E}">
        <p14:creationId xmlns:p14="http://schemas.microsoft.com/office/powerpoint/2010/main" val="3723993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7EC230-EAAD-430E-8F49-D48E8F6BD73E}" type="datetimeFigureOut">
              <a:rPr lang="en-US" smtClean="0"/>
              <a:t>5/14/2021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9E6BE8-4626-48B8-B9A4-2FEED42CF4F7}" type="slidenum">
              <a:rPr lang="en-US" smtClean="0"/>
              <a:t>‹#›</a:t>
            </a:fld>
            <a:endParaRPr lang="en-US"/>
          </a:p>
        </p:txBody>
      </p:sp>
    </p:spTree>
    <p:extLst>
      <p:ext uri="{BB962C8B-B14F-4D97-AF65-F5344CB8AC3E}">
        <p14:creationId xmlns:p14="http://schemas.microsoft.com/office/powerpoint/2010/main" val="72273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7EC230-EAAD-430E-8F49-D48E8F6BD73E}" type="datetimeFigureOut">
              <a:rPr lang="en-US" smtClean="0"/>
              <a:t>5/14/2021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9E6BE8-4626-48B8-B9A4-2FEED42CF4F7}" type="slidenum">
              <a:rPr lang="en-US" smtClean="0"/>
              <a:t>‹#›</a:t>
            </a:fld>
            <a:endParaRPr lang="en-US"/>
          </a:p>
        </p:txBody>
      </p:sp>
    </p:spTree>
    <p:extLst>
      <p:ext uri="{BB962C8B-B14F-4D97-AF65-F5344CB8AC3E}">
        <p14:creationId xmlns:p14="http://schemas.microsoft.com/office/powerpoint/2010/main" val="2304839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u="sng">
                <a:solidFill>
                  <a:schemeClr val="tx2"/>
                </a:solidFill>
                <a:latin typeface="Arial Narrow" panose="020B0606020202030204"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atin typeface="Arial Narrow" panose="020B0606020202030204" pitchFamily="34" charset="0"/>
              </a:defRPr>
            </a:lvl1pPr>
          </a:lstStyle>
          <a:p>
            <a:fld id="{997EC230-EAAD-430E-8F49-D48E8F6BD73E}" type="datetimeFigureOut">
              <a:rPr lang="en-US" smtClean="0"/>
              <a:pPr/>
              <a:t>5/14/2021</a:t>
            </a:fld>
            <a:endParaRPr lang="en-US"/>
          </a:p>
        </p:txBody>
      </p:sp>
      <p:sp>
        <p:nvSpPr>
          <p:cNvPr id="4" name="Footer Placeholder 3"/>
          <p:cNvSpPr>
            <a:spLocks noGrp="1"/>
          </p:cNvSpPr>
          <p:nvPr>
            <p:ph type="ftr" sz="quarter" idx="11"/>
          </p:nvPr>
        </p:nvSpPr>
        <p:spPr/>
        <p:txBody>
          <a:bodyPr/>
          <a:lstStyle>
            <a:lvl1pPr>
              <a:defRPr>
                <a:latin typeface="Arial Narrow" panose="020B0606020202030204" pitchFamily="34" charset="0"/>
              </a:defRPr>
            </a:lvl1pPr>
          </a:lstStyle>
          <a:p>
            <a:endParaRPr lang="en-US"/>
          </a:p>
        </p:txBody>
      </p:sp>
      <p:sp>
        <p:nvSpPr>
          <p:cNvPr id="5" name="Slide Number Placeholder 4"/>
          <p:cNvSpPr>
            <a:spLocks noGrp="1"/>
          </p:cNvSpPr>
          <p:nvPr>
            <p:ph type="sldNum" sz="quarter" idx="12"/>
          </p:nvPr>
        </p:nvSpPr>
        <p:spPr/>
        <p:txBody>
          <a:bodyPr/>
          <a:lstStyle>
            <a:lvl1pPr>
              <a:defRPr>
                <a:latin typeface="Arial Narrow" panose="020B0606020202030204" pitchFamily="34" charset="0"/>
              </a:defRPr>
            </a:lvl1pPr>
          </a:lstStyle>
          <a:p>
            <a:fld id="{049E6BE8-4626-48B8-B9A4-2FEED42CF4F7}" type="slidenum">
              <a:rPr lang="en-US" smtClean="0"/>
              <a:pPr/>
              <a:t>‹#›</a:t>
            </a:fld>
            <a:endParaRPr lang="en-US"/>
          </a:p>
        </p:txBody>
      </p:sp>
    </p:spTree>
    <p:extLst>
      <p:ext uri="{BB962C8B-B14F-4D97-AF65-F5344CB8AC3E}">
        <p14:creationId xmlns:p14="http://schemas.microsoft.com/office/powerpoint/2010/main" val="393398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7EC230-EAAD-430E-8F49-D48E8F6BD73E}" type="datetimeFigureOut">
              <a:rPr lang="en-US" smtClean="0"/>
              <a:t>5/14/2021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9E6BE8-4626-48B8-B9A4-2FEED42CF4F7}" type="slidenum">
              <a:rPr lang="en-US" smtClean="0"/>
              <a:t>‹#›</a:t>
            </a:fld>
            <a:endParaRPr lang="en-US"/>
          </a:p>
        </p:txBody>
      </p:sp>
    </p:spTree>
    <p:extLst>
      <p:ext uri="{BB962C8B-B14F-4D97-AF65-F5344CB8AC3E}">
        <p14:creationId xmlns:p14="http://schemas.microsoft.com/office/powerpoint/2010/main" val="3146956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7EC230-EAAD-430E-8F49-D48E8F6BD73E}" type="datetimeFigureOut">
              <a:rPr lang="en-US" smtClean="0"/>
              <a:t>5/14/2021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9E6BE8-4626-48B8-B9A4-2FEED42CF4F7}" type="slidenum">
              <a:rPr lang="en-US" smtClean="0"/>
              <a:t>‹#›</a:t>
            </a:fld>
            <a:endParaRPr lang="en-US"/>
          </a:p>
        </p:txBody>
      </p:sp>
    </p:spTree>
    <p:extLst>
      <p:ext uri="{BB962C8B-B14F-4D97-AF65-F5344CB8AC3E}">
        <p14:creationId xmlns:p14="http://schemas.microsoft.com/office/powerpoint/2010/main" val="3359240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7EC230-EAAD-430E-8F49-D48E8F6BD73E}" type="datetimeFigureOut">
              <a:rPr lang="en-US" smtClean="0"/>
              <a:t>5/14/2021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9E6BE8-4626-48B8-B9A4-2FEED42CF4F7}" type="slidenum">
              <a:rPr lang="en-US" smtClean="0"/>
              <a:t>‹#›</a:t>
            </a:fld>
            <a:endParaRPr lang="en-US"/>
          </a:p>
        </p:txBody>
      </p:sp>
    </p:spTree>
    <p:extLst>
      <p:ext uri="{BB962C8B-B14F-4D97-AF65-F5344CB8AC3E}">
        <p14:creationId xmlns:p14="http://schemas.microsoft.com/office/powerpoint/2010/main" val="419231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EC230-EAAD-430E-8F49-D48E8F6BD73E}" type="datetimeFigureOut">
              <a:rPr lang="en-US" smtClean="0"/>
              <a:t>5/14/2021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E6BE8-4626-48B8-B9A4-2FEED42CF4F7}" type="slidenum">
              <a:rPr lang="en-US" smtClean="0"/>
              <a:t>‹#›</a:t>
            </a:fld>
            <a:endParaRPr lang="en-US"/>
          </a:p>
        </p:txBody>
      </p:sp>
    </p:spTree>
    <p:extLst>
      <p:ext uri="{BB962C8B-B14F-4D97-AF65-F5344CB8AC3E}">
        <p14:creationId xmlns:p14="http://schemas.microsoft.com/office/powerpoint/2010/main" val="1402242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stattrek.com/online-calculator/bayes-rule-calculator.aspx"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hyperlink" Target="https://thiagodnf.github.io/wumpus-world-simulator/"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smtClean="0">
                <a:solidFill>
                  <a:srgbClr val="1F497D"/>
                </a:solidFill>
              </a:rPr>
              <a:t>Uncertainty and Bayesian Methods</a:t>
            </a:r>
            <a:endParaRPr lang="en-US" u="sng" dirty="0">
              <a:solidFill>
                <a:srgbClr val="1F497D"/>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767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143000"/>
          </a:xfrm>
        </p:spPr>
        <p:txBody>
          <a:bodyPr/>
          <a:lstStyle/>
          <a:p>
            <a:r>
              <a:rPr lang="en-US" smtClean="0"/>
              <a:t>Bayes’ Rule: The Goal</a:t>
            </a:r>
            <a:endParaRPr lang="en-US"/>
          </a:p>
        </p:txBody>
      </p:sp>
      <p:sp>
        <p:nvSpPr>
          <p:cNvPr id="49" name="TextBox 48"/>
          <p:cNvSpPr txBox="1"/>
          <p:nvPr/>
        </p:nvSpPr>
        <p:spPr>
          <a:xfrm>
            <a:off x="1095375" y="2234625"/>
            <a:ext cx="6953250" cy="584775"/>
          </a:xfrm>
          <a:prstGeom prst="rect">
            <a:avLst/>
          </a:prstGeom>
          <a:noFill/>
        </p:spPr>
        <p:txBody>
          <a:bodyPr wrap="square" rtlCol="0">
            <a:spAutoFit/>
          </a:bodyPr>
          <a:lstStyle/>
          <a:p>
            <a:r>
              <a:rPr lang="en-US" sz="3200" i="1" dirty="0" smtClean="0">
                <a:latin typeface="Arial Narrow" panose="020B0606020202030204" pitchFamily="34" charset="0"/>
              </a:rPr>
              <a:t>Find p(</a:t>
            </a:r>
            <a:r>
              <a:rPr lang="en-US" sz="3200" i="1" dirty="0" err="1" smtClean="0">
                <a:latin typeface="Arial Narrow" panose="020B0606020202030204" pitchFamily="34" charset="0"/>
              </a:rPr>
              <a:t>a|X</a:t>
            </a:r>
            <a:r>
              <a:rPr lang="en-US" sz="3200" i="1" dirty="0" smtClean="0">
                <a:latin typeface="Arial Narrow" panose="020B0606020202030204" pitchFamily="34" charset="0"/>
              </a:rPr>
              <a:t>) in terms of measurable quantities</a:t>
            </a:r>
            <a:endParaRPr lang="en-US" sz="3200" i="1" dirty="0">
              <a:latin typeface="Arial Narrow" panose="020B0606020202030204" pitchFamily="34" charset="0"/>
            </a:endParaRPr>
          </a:p>
        </p:txBody>
      </p:sp>
    </p:spTree>
    <p:extLst>
      <p:ext uri="{BB962C8B-B14F-4D97-AF65-F5344CB8AC3E}">
        <p14:creationId xmlns:p14="http://schemas.microsoft.com/office/powerpoint/2010/main" val="1346059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1143000"/>
          </a:xfrm>
        </p:spPr>
        <p:txBody>
          <a:bodyPr/>
          <a:lstStyle/>
          <a:p>
            <a:r>
              <a:rPr lang="en-US" smtClean="0"/>
              <a:t>Use Bayes …</a:t>
            </a:r>
            <a:endParaRPr lang="en-US"/>
          </a:p>
        </p:txBody>
      </p:sp>
      <p:sp>
        <p:nvSpPr>
          <p:cNvPr id="5" name="Rectangle 3"/>
          <p:cNvSpPr>
            <a:spLocks noChangeArrowheads="1"/>
          </p:cNvSpPr>
          <p:nvPr/>
        </p:nvSpPr>
        <p:spPr bwMode="auto">
          <a:xfrm>
            <a:off x="762397" y="1386607"/>
            <a:ext cx="7619206" cy="501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altLang="en-US" sz="3200" dirty="0" smtClean="0">
                <a:latin typeface="Arial Narrow" panose="020B0606020202030204" pitchFamily="34" charset="0"/>
              </a:rPr>
              <a:t>… when p(A|B) needed but hard to measure</a:t>
            </a:r>
          </a:p>
          <a:p>
            <a:pPr>
              <a:spcBef>
                <a:spcPct val="50000"/>
              </a:spcBef>
            </a:pPr>
            <a:r>
              <a:rPr lang="en-US" altLang="en-US" sz="3200" dirty="0" smtClean="0">
                <a:latin typeface="Arial Narrow" panose="020B0606020202030204" pitchFamily="34" charset="0"/>
              </a:rPr>
              <a:t>But p(B|A) much easier to measure.</a:t>
            </a:r>
          </a:p>
          <a:p>
            <a:pPr>
              <a:spcBef>
                <a:spcPct val="50000"/>
              </a:spcBef>
            </a:pPr>
            <a:endParaRPr lang="en-US" altLang="en-US" sz="3200" dirty="0" smtClean="0">
              <a:latin typeface="Arial Narrow" panose="020B0606020202030204" pitchFamily="34" charset="0"/>
            </a:endParaRPr>
          </a:p>
          <a:p>
            <a:pPr>
              <a:spcBef>
                <a:spcPct val="50000"/>
              </a:spcBef>
            </a:pPr>
            <a:r>
              <a:rPr lang="en-US" altLang="en-US" sz="3200" dirty="0" smtClean="0">
                <a:latin typeface="Arial Narrow" panose="020B0606020202030204" pitchFamily="34" charset="0"/>
              </a:rPr>
              <a:t>Example: </a:t>
            </a:r>
          </a:p>
          <a:p>
            <a:r>
              <a:rPr lang="en-US" altLang="en-US" sz="3200" dirty="0" smtClean="0">
                <a:latin typeface="Arial Narrow" panose="020B0606020202030204" pitchFamily="34" charset="0"/>
              </a:rPr>
              <a:t>May be easier to </a:t>
            </a:r>
            <a:r>
              <a:rPr lang="en-US" altLang="en-US" sz="3200" i="1" dirty="0" smtClean="0">
                <a:latin typeface="Arial Narrow" panose="020B0606020202030204" pitchFamily="34" charset="0"/>
              </a:rPr>
              <a:t>gather smokers </a:t>
            </a:r>
          </a:p>
          <a:p>
            <a:r>
              <a:rPr lang="en-US" altLang="en-US" sz="3200" i="1" dirty="0" smtClean="0">
                <a:latin typeface="Arial Narrow" panose="020B0606020202030204" pitchFamily="34" charset="0"/>
              </a:rPr>
              <a:t>and assess their motivation for exercise </a:t>
            </a:r>
            <a:r>
              <a:rPr lang="en-US" altLang="en-US" sz="3200" dirty="0" smtClean="0">
                <a:latin typeface="Arial Narrow" panose="020B0606020202030204" pitchFamily="34" charset="0"/>
              </a:rPr>
              <a:t>p(M|S) </a:t>
            </a:r>
            <a:r>
              <a:rPr lang="en-US" altLang="en-US" sz="3200" dirty="0">
                <a:latin typeface="Arial Narrow" panose="020B0606020202030204" pitchFamily="34" charset="0"/>
              </a:rPr>
              <a:t>…</a:t>
            </a:r>
            <a:endParaRPr lang="en-US" altLang="en-US" sz="3200" dirty="0" smtClean="0">
              <a:latin typeface="Arial Narrow" panose="020B0606020202030204" pitchFamily="34" charset="0"/>
            </a:endParaRPr>
          </a:p>
          <a:p>
            <a:pPr>
              <a:spcBef>
                <a:spcPct val="50000"/>
              </a:spcBef>
            </a:pPr>
            <a:r>
              <a:rPr lang="en-US" altLang="en-US" sz="3200" dirty="0" smtClean="0">
                <a:latin typeface="Arial Narrow" panose="020B0606020202030204" pitchFamily="34" charset="0"/>
              </a:rPr>
              <a:t>… than </a:t>
            </a:r>
            <a:r>
              <a:rPr lang="en-US" altLang="en-US" sz="3200" i="1" dirty="0" smtClean="0">
                <a:latin typeface="Arial Narrow" panose="020B0606020202030204" pitchFamily="34" charset="0"/>
              </a:rPr>
              <a:t>gather people with </a:t>
            </a:r>
            <a:r>
              <a:rPr lang="en-US" altLang="en-US" sz="3200" i="1" dirty="0">
                <a:latin typeface="Arial Narrow" panose="020B0606020202030204" pitchFamily="34" charset="0"/>
              </a:rPr>
              <a:t>motivational </a:t>
            </a:r>
            <a:r>
              <a:rPr lang="en-US" altLang="en-US" sz="3200" i="1" dirty="0" smtClean="0">
                <a:latin typeface="Arial Narrow" panose="020B0606020202030204" pitchFamily="34" charset="0"/>
              </a:rPr>
              <a:t>problems and count smokers</a:t>
            </a:r>
            <a:r>
              <a:rPr lang="en-US" altLang="en-US" sz="3200" dirty="0" smtClean="0">
                <a:latin typeface="Arial Narrow" panose="020B0606020202030204" pitchFamily="34" charset="0"/>
              </a:rPr>
              <a:t> p(S|M) </a:t>
            </a:r>
            <a:endParaRPr lang="en-US" altLang="en-US" sz="3200" dirty="0">
              <a:latin typeface="Arial Narrow" panose="020B0606020202030204" pitchFamily="34" charset="0"/>
            </a:endParaRPr>
          </a:p>
        </p:txBody>
      </p:sp>
    </p:spTree>
    <p:extLst>
      <p:ext uri="{BB962C8B-B14F-4D97-AF65-F5344CB8AC3E}">
        <p14:creationId xmlns:p14="http://schemas.microsoft.com/office/powerpoint/2010/main" val="4159526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1143000"/>
          </a:xfrm>
        </p:spPr>
        <p:txBody>
          <a:bodyPr/>
          <a:lstStyle/>
          <a:p>
            <a:r>
              <a:rPr lang="en-US" smtClean="0"/>
              <a:t>Bayes’ Rule: Intuitive Derivation</a:t>
            </a:r>
            <a:endParaRPr lang="en-US"/>
          </a:p>
        </p:txBody>
      </p:sp>
      <p:sp>
        <p:nvSpPr>
          <p:cNvPr id="49" name="TextBox 48"/>
          <p:cNvSpPr txBox="1"/>
          <p:nvPr/>
        </p:nvSpPr>
        <p:spPr>
          <a:xfrm>
            <a:off x="76200" y="1325562"/>
            <a:ext cx="8763000" cy="584775"/>
          </a:xfrm>
          <a:prstGeom prst="rect">
            <a:avLst/>
          </a:prstGeom>
          <a:noFill/>
        </p:spPr>
        <p:txBody>
          <a:bodyPr wrap="square" rtlCol="0">
            <a:spAutoFit/>
          </a:bodyPr>
          <a:lstStyle/>
          <a:p>
            <a:r>
              <a:rPr lang="en-US" sz="3200" dirty="0" smtClean="0"/>
              <a:t>Want p(</a:t>
            </a:r>
            <a:r>
              <a:rPr lang="en-US" sz="3200" dirty="0" err="1" smtClean="0"/>
              <a:t>a|X</a:t>
            </a:r>
            <a:r>
              <a:rPr lang="en-US" sz="3200" dirty="0" smtClean="0"/>
              <a:t>)</a:t>
            </a:r>
            <a:endParaRPr lang="en-US" sz="3200" dirty="0"/>
          </a:p>
        </p:txBody>
      </p:sp>
      <p:sp>
        <p:nvSpPr>
          <p:cNvPr id="3" name="Rectangular Callout 2"/>
          <p:cNvSpPr/>
          <p:nvPr/>
        </p:nvSpPr>
        <p:spPr>
          <a:xfrm>
            <a:off x="5181600" y="1910336"/>
            <a:ext cx="3581400" cy="1065651"/>
          </a:xfrm>
          <a:prstGeom prst="wedgeRectCallout">
            <a:avLst>
              <a:gd name="adj1" fmla="val -24945"/>
              <a:gd name="adj2" fmla="val 210912"/>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rPr>
              <a:t>Set of entities satisfying condition “X”</a:t>
            </a:r>
            <a:endParaRPr lang="en-US" sz="2800">
              <a:solidFill>
                <a:schemeClr val="tx1"/>
              </a:solidFill>
            </a:endParaRPr>
          </a:p>
        </p:txBody>
      </p:sp>
      <p:sp>
        <p:nvSpPr>
          <p:cNvPr id="8" name="Oval 7"/>
          <p:cNvSpPr/>
          <p:nvPr/>
        </p:nvSpPr>
        <p:spPr>
          <a:xfrm>
            <a:off x="3429000" y="4648200"/>
            <a:ext cx="4343400" cy="2057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smtClean="0"/>
              <a:t>X</a:t>
            </a:r>
            <a:endParaRPr lang="en-US" sz="4000"/>
          </a:p>
        </p:txBody>
      </p:sp>
      <p:sp>
        <p:nvSpPr>
          <p:cNvPr id="9" name="Oval 8"/>
          <p:cNvSpPr/>
          <p:nvPr/>
        </p:nvSpPr>
        <p:spPr>
          <a:xfrm>
            <a:off x="1676400" y="3733800"/>
            <a:ext cx="2971800" cy="1981200"/>
          </a:xfrm>
          <a:prstGeom prst="ellipse">
            <a:avLst/>
          </a:prstGeom>
          <a:solidFill>
            <a:schemeClr val="accent1">
              <a:alpha val="6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smtClean="0"/>
              <a:t>a</a:t>
            </a:r>
            <a:endParaRPr lang="en-US" sz="4000"/>
          </a:p>
        </p:txBody>
      </p:sp>
      <p:sp>
        <p:nvSpPr>
          <p:cNvPr id="10" name="Rounded Rectangle 9"/>
          <p:cNvSpPr/>
          <p:nvPr/>
        </p:nvSpPr>
        <p:spPr>
          <a:xfrm>
            <a:off x="1447800" y="3657600"/>
            <a:ext cx="6553200" cy="3200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4000" smtClean="0">
                <a:solidFill>
                  <a:schemeClr val="tx1"/>
                </a:solidFill>
              </a:rPr>
              <a:t>U</a:t>
            </a:r>
            <a:endParaRPr lang="en-US" sz="4000">
              <a:solidFill>
                <a:schemeClr val="tx1"/>
              </a:solidFill>
            </a:endParaRPr>
          </a:p>
        </p:txBody>
      </p:sp>
    </p:spTree>
    <p:extLst>
      <p:ext uri="{BB962C8B-B14F-4D97-AF65-F5344CB8AC3E}">
        <p14:creationId xmlns:p14="http://schemas.microsoft.com/office/powerpoint/2010/main" val="3926650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1143000"/>
          </a:xfrm>
        </p:spPr>
        <p:txBody>
          <a:bodyPr/>
          <a:lstStyle/>
          <a:p>
            <a:r>
              <a:rPr lang="en-US" smtClean="0"/>
              <a:t>Bayes’ Rule: Intuitive Derivation</a:t>
            </a:r>
            <a:endParaRPr lang="en-US"/>
          </a:p>
        </p:txBody>
      </p:sp>
      <p:sp>
        <p:nvSpPr>
          <p:cNvPr id="49" name="TextBox 48"/>
          <p:cNvSpPr txBox="1"/>
          <p:nvPr/>
        </p:nvSpPr>
        <p:spPr>
          <a:xfrm>
            <a:off x="76200" y="1325562"/>
            <a:ext cx="8763000" cy="1077218"/>
          </a:xfrm>
          <a:prstGeom prst="rect">
            <a:avLst/>
          </a:prstGeom>
          <a:noFill/>
        </p:spPr>
        <p:txBody>
          <a:bodyPr wrap="square" rtlCol="0">
            <a:spAutoFit/>
          </a:bodyPr>
          <a:lstStyle/>
          <a:p>
            <a:r>
              <a:rPr lang="en-US" sz="3200" dirty="0" smtClean="0"/>
              <a:t>Want p(</a:t>
            </a:r>
            <a:r>
              <a:rPr lang="en-US" sz="3200" dirty="0" err="1" smtClean="0"/>
              <a:t>a|X</a:t>
            </a:r>
            <a:r>
              <a:rPr lang="en-US" sz="3200" dirty="0" smtClean="0"/>
              <a:t>) … = |</a:t>
            </a:r>
            <a:r>
              <a:rPr lang="en-US" sz="3200" dirty="0" err="1" smtClean="0"/>
              <a:t>a∩X</a:t>
            </a:r>
            <a:r>
              <a:rPr lang="en-US" sz="3200" dirty="0" smtClean="0"/>
              <a:t>| / |X|</a:t>
            </a:r>
            <a:endParaRPr lang="en-US" sz="3200" dirty="0"/>
          </a:p>
          <a:p>
            <a:r>
              <a:rPr lang="en-US" sz="3200" dirty="0" smtClean="0"/>
              <a:t>                            = …</a:t>
            </a:r>
            <a:endParaRPr lang="en-US" sz="3200" dirty="0"/>
          </a:p>
        </p:txBody>
      </p:sp>
      <p:cxnSp>
        <p:nvCxnSpPr>
          <p:cNvPr id="7" name="Curved Connector 6"/>
          <p:cNvCxnSpPr/>
          <p:nvPr/>
        </p:nvCxnSpPr>
        <p:spPr>
          <a:xfrm rot="16200000" flipH="1">
            <a:off x="2247900" y="3314700"/>
            <a:ext cx="3276600" cy="457200"/>
          </a:xfrm>
          <a:prstGeom prst="curvedConnector3">
            <a:avLst/>
          </a:prstGeom>
          <a:ln w="3492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rot="16200000" flipH="1">
            <a:off x="4076700" y="2628900"/>
            <a:ext cx="2590800" cy="1447800"/>
          </a:xfrm>
          <a:prstGeom prst="curvedConnector3">
            <a:avLst/>
          </a:prstGeom>
          <a:ln w="3492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429000" y="4648200"/>
            <a:ext cx="4343400" cy="2057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smtClean="0"/>
              <a:t>X</a:t>
            </a:r>
            <a:endParaRPr lang="en-US" sz="4000"/>
          </a:p>
        </p:txBody>
      </p:sp>
      <p:sp>
        <p:nvSpPr>
          <p:cNvPr id="11" name="Oval 10"/>
          <p:cNvSpPr/>
          <p:nvPr/>
        </p:nvSpPr>
        <p:spPr>
          <a:xfrm>
            <a:off x="1676400" y="3733800"/>
            <a:ext cx="2971800" cy="1981200"/>
          </a:xfrm>
          <a:prstGeom prst="ellipse">
            <a:avLst/>
          </a:prstGeom>
          <a:solidFill>
            <a:schemeClr val="accent1">
              <a:alpha val="6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smtClean="0"/>
              <a:t>a</a:t>
            </a:r>
            <a:endParaRPr lang="en-US" sz="4000"/>
          </a:p>
        </p:txBody>
      </p:sp>
      <p:sp>
        <p:nvSpPr>
          <p:cNvPr id="12" name="Rounded Rectangle 11"/>
          <p:cNvSpPr/>
          <p:nvPr/>
        </p:nvSpPr>
        <p:spPr>
          <a:xfrm>
            <a:off x="1447800" y="3657600"/>
            <a:ext cx="6553200" cy="3200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4000" smtClean="0">
                <a:solidFill>
                  <a:schemeClr val="tx1"/>
                </a:solidFill>
              </a:rPr>
              <a:t>U</a:t>
            </a:r>
            <a:endParaRPr lang="en-US" sz="4000">
              <a:solidFill>
                <a:schemeClr val="tx1"/>
              </a:solidFill>
            </a:endParaRPr>
          </a:p>
        </p:txBody>
      </p:sp>
    </p:spTree>
    <p:extLst>
      <p:ext uri="{BB962C8B-B14F-4D97-AF65-F5344CB8AC3E}">
        <p14:creationId xmlns:p14="http://schemas.microsoft.com/office/powerpoint/2010/main" val="1727204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1143000"/>
          </a:xfrm>
        </p:spPr>
        <p:txBody>
          <a:bodyPr/>
          <a:lstStyle/>
          <a:p>
            <a:r>
              <a:rPr lang="en-US" smtClean="0"/>
              <a:t>Bayes’ Rule: Intuitive Derivation</a:t>
            </a:r>
            <a:endParaRPr lang="en-US"/>
          </a:p>
        </p:txBody>
      </p:sp>
      <p:sp>
        <p:nvSpPr>
          <p:cNvPr id="49" name="TextBox 48"/>
          <p:cNvSpPr txBox="1"/>
          <p:nvPr/>
        </p:nvSpPr>
        <p:spPr>
          <a:xfrm>
            <a:off x="76200" y="1325562"/>
            <a:ext cx="8763000" cy="2062103"/>
          </a:xfrm>
          <a:prstGeom prst="rect">
            <a:avLst/>
          </a:prstGeom>
          <a:noFill/>
        </p:spPr>
        <p:txBody>
          <a:bodyPr wrap="square" rtlCol="0">
            <a:spAutoFit/>
          </a:bodyPr>
          <a:lstStyle/>
          <a:p>
            <a:r>
              <a:rPr lang="en-US" sz="3200" dirty="0" smtClean="0"/>
              <a:t>Want </a:t>
            </a:r>
            <a:r>
              <a:rPr lang="en-US" sz="3200" b="1" dirty="0" smtClean="0"/>
              <a:t>p(</a:t>
            </a:r>
            <a:r>
              <a:rPr lang="en-US" sz="3200" b="1" dirty="0" err="1" smtClean="0"/>
              <a:t>a|X</a:t>
            </a:r>
            <a:r>
              <a:rPr lang="en-US" sz="3200" b="1" dirty="0" smtClean="0"/>
              <a:t>)</a:t>
            </a:r>
            <a:r>
              <a:rPr lang="en-US" sz="3200" dirty="0" smtClean="0"/>
              <a:t> … =                     |</a:t>
            </a:r>
            <a:r>
              <a:rPr lang="en-US" sz="3200" dirty="0" err="1" smtClean="0"/>
              <a:t>a∩X</a:t>
            </a:r>
            <a:r>
              <a:rPr lang="en-US" sz="3200" dirty="0" smtClean="0"/>
              <a:t>|           / |X|</a:t>
            </a:r>
            <a:endParaRPr lang="en-US" sz="3200" dirty="0"/>
          </a:p>
          <a:p>
            <a:r>
              <a:rPr lang="en-US" sz="3200" dirty="0" smtClean="0"/>
              <a:t>                            = (|a|         * |</a:t>
            </a:r>
            <a:r>
              <a:rPr lang="en-US" sz="3200" dirty="0" err="1" smtClean="0"/>
              <a:t>a∩X</a:t>
            </a:r>
            <a:r>
              <a:rPr lang="en-US" sz="3200" dirty="0" smtClean="0"/>
              <a:t>|/|a|)  / |X|</a:t>
            </a:r>
            <a:endParaRPr lang="en-US" sz="3200" dirty="0"/>
          </a:p>
          <a:p>
            <a:r>
              <a:rPr lang="en-US" sz="3200" dirty="0"/>
              <a:t>                            = </a:t>
            </a:r>
            <a:r>
              <a:rPr lang="en-US" sz="3200" dirty="0" smtClean="0"/>
              <a:t>(|a|/|U| * |</a:t>
            </a:r>
            <a:r>
              <a:rPr lang="en-US" sz="3200" dirty="0" err="1" smtClean="0"/>
              <a:t>a∩X</a:t>
            </a:r>
            <a:r>
              <a:rPr lang="en-US" sz="3200" dirty="0" smtClean="0"/>
              <a:t>|/|a|)  / |X|/|U|</a:t>
            </a:r>
            <a:endParaRPr lang="en-US" sz="3200" dirty="0"/>
          </a:p>
          <a:p>
            <a:r>
              <a:rPr lang="en-US" sz="3200" dirty="0"/>
              <a:t>                            = </a:t>
            </a:r>
            <a:r>
              <a:rPr lang="en-US" sz="3200" dirty="0" smtClean="0"/>
              <a:t>     </a:t>
            </a:r>
            <a:r>
              <a:rPr lang="en-US" sz="3200" b="1" dirty="0" smtClean="0"/>
              <a:t>p(a)     *     p(</a:t>
            </a:r>
            <a:r>
              <a:rPr lang="en-US" sz="3200" b="1" dirty="0" err="1" smtClean="0"/>
              <a:t>X|a</a:t>
            </a:r>
            <a:r>
              <a:rPr lang="en-US" sz="3200" b="1" dirty="0" smtClean="0"/>
              <a:t>)       /     p(X)</a:t>
            </a:r>
            <a:endParaRPr lang="en-US" sz="3200" b="1" dirty="0"/>
          </a:p>
        </p:txBody>
      </p:sp>
      <p:sp>
        <p:nvSpPr>
          <p:cNvPr id="2" name="Oval 1"/>
          <p:cNvSpPr/>
          <p:nvPr/>
        </p:nvSpPr>
        <p:spPr>
          <a:xfrm>
            <a:off x="3429000" y="4648200"/>
            <a:ext cx="4343400" cy="2057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smtClean="0"/>
              <a:t>X</a:t>
            </a:r>
            <a:endParaRPr lang="en-US" sz="4000"/>
          </a:p>
        </p:txBody>
      </p:sp>
      <p:sp>
        <p:nvSpPr>
          <p:cNvPr id="5" name="Oval 4"/>
          <p:cNvSpPr/>
          <p:nvPr/>
        </p:nvSpPr>
        <p:spPr>
          <a:xfrm>
            <a:off x="1676400" y="3733800"/>
            <a:ext cx="2971800" cy="1981200"/>
          </a:xfrm>
          <a:prstGeom prst="ellipse">
            <a:avLst/>
          </a:prstGeom>
          <a:solidFill>
            <a:schemeClr val="accent1">
              <a:alpha val="6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smtClean="0"/>
              <a:t>a</a:t>
            </a:r>
            <a:endParaRPr lang="en-US" sz="4000"/>
          </a:p>
        </p:txBody>
      </p:sp>
      <p:sp>
        <p:nvSpPr>
          <p:cNvPr id="6" name="Rounded Rectangle 5"/>
          <p:cNvSpPr/>
          <p:nvPr/>
        </p:nvSpPr>
        <p:spPr>
          <a:xfrm>
            <a:off x="1447800" y="3657600"/>
            <a:ext cx="6553200" cy="3200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en-US" sz="4000" smtClean="0">
                <a:solidFill>
                  <a:schemeClr val="tx1"/>
                </a:solidFill>
              </a:rPr>
              <a:t>U</a:t>
            </a:r>
            <a:endParaRPr lang="en-US" sz="4000">
              <a:solidFill>
                <a:schemeClr val="tx1"/>
              </a:solidFill>
            </a:endParaRPr>
          </a:p>
        </p:txBody>
      </p:sp>
    </p:spTree>
    <p:extLst>
      <p:ext uri="{BB962C8B-B14F-4D97-AF65-F5344CB8AC3E}">
        <p14:creationId xmlns:p14="http://schemas.microsoft.com/office/powerpoint/2010/main" val="3730693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76200"/>
            <a:ext cx="8229600" cy="1143000"/>
          </a:xfrm>
        </p:spPr>
        <p:txBody>
          <a:bodyPr/>
          <a:lstStyle/>
          <a:p>
            <a:r>
              <a:rPr lang="en-US" smtClean="0"/>
              <a:t>Bayes’ Rule </a:t>
            </a:r>
            <a:endParaRPr lang="en-US"/>
          </a:p>
        </p:txBody>
      </p:sp>
      <p:sp>
        <p:nvSpPr>
          <p:cNvPr id="49" name="TextBox 48"/>
          <p:cNvSpPr txBox="1"/>
          <p:nvPr/>
        </p:nvSpPr>
        <p:spPr>
          <a:xfrm>
            <a:off x="1828800" y="1600200"/>
            <a:ext cx="5334000" cy="646331"/>
          </a:xfrm>
          <a:prstGeom prst="rect">
            <a:avLst/>
          </a:prstGeom>
          <a:noFill/>
        </p:spPr>
        <p:txBody>
          <a:bodyPr wrap="square" rtlCol="0">
            <a:spAutoFit/>
          </a:bodyPr>
          <a:lstStyle/>
          <a:p>
            <a:r>
              <a:rPr lang="en-US" sz="3600" dirty="0" smtClean="0"/>
              <a:t>p(C|X) = p(C)p(X|C)/p(X)</a:t>
            </a:r>
            <a:endParaRPr lang="en-US" sz="3600" dirty="0"/>
          </a:p>
        </p:txBody>
      </p:sp>
      <p:sp>
        <p:nvSpPr>
          <p:cNvPr id="3" name="Rectangular Callout 2"/>
          <p:cNvSpPr/>
          <p:nvPr/>
        </p:nvSpPr>
        <p:spPr>
          <a:xfrm>
            <a:off x="4419600" y="3962400"/>
            <a:ext cx="2362200" cy="1524000"/>
          </a:xfrm>
          <a:prstGeom prst="wedgeRectCallout">
            <a:avLst>
              <a:gd name="adj1" fmla="val 19008"/>
              <a:gd name="adj2" fmla="val -164062"/>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solidFill>
                  <a:schemeClr val="tx1"/>
                </a:solidFill>
              </a:rPr>
              <a:t>“Prior” probabilities</a:t>
            </a:r>
            <a:endParaRPr lang="en-US" sz="3200">
              <a:solidFill>
                <a:schemeClr val="tx1"/>
              </a:solidFill>
            </a:endParaRPr>
          </a:p>
        </p:txBody>
      </p:sp>
      <p:sp>
        <p:nvSpPr>
          <p:cNvPr id="8" name="Rectangular Callout 7"/>
          <p:cNvSpPr/>
          <p:nvPr/>
        </p:nvSpPr>
        <p:spPr>
          <a:xfrm>
            <a:off x="4447309" y="3962400"/>
            <a:ext cx="2362200" cy="1524000"/>
          </a:xfrm>
          <a:prstGeom prst="wedgeRectCallout">
            <a:avLst>
              <a:gd name="adj1" fmla="val -70926"/>
              <a:gd name="adj2" fmla="val -16602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solidFill>
                  <a:schemeClr val="tx1"/>
                </a:solidFill>
              </a:rPr>
              <a:t>“Prior” probabilities</a:t>
            </a:r>
            <a:endParaRPr lang="en-US" sz="3200">
              <a:solidFill>
                <a:schemeClr val="tx1"/>
              </a:solidFill>
            </a:endParaRPr>
          </a:p>
        </p:txBody>
      </p:sp>
      <p:sp>
        <p:nvSpPr>
          <p:cNvPr id="9" name="Rectangular Callout 8"/>
          <p:cNvSpPr/>
          <p:nvPr/>
        </p:nvSpPr>
        <p:spPr>
          <a:xfrm>
            <a:off x="4419600" y="3962400"/>
            <a:ext cx="2362200" cy="1524000"/>
          </a:xfrm>
          <a:prstGeom prst="wedgeRectCallout">
            <a:avLst>
              <a:gd name="adj1" fmla="val -23835"/>
              <a:gd name="adj2" fmla="val -160012"/>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solidFill>
                  <a:schemeClr val="tx1"/>
                </a:solidFill>
              </a:rPr>
              <a:t>“Prior” probabilities</a:t>
            </a:r>
            <a:endParaRPr lang="en-US" sz="3200">
              <a:solidFill>
                <a:schemeClr val="tx1"/>
              </a:solidFill>
            </a:endParaRPr>
          </a:p>
        </p:txBody>
      </p:sp>
    </p:spTree>
    <p:extLst>
      <p:ext uri="{BB962C8B-B14F-4D97-AF65-F5344CB8AC3E}">
        <p14:creationId xmlns:p14="http://schemas.microsoft.com/office/powerpoint/2010/main" val="1734667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76200"/>
            <a:ext cx="8229600" cy="1143000"/>
          </a:xfrm>
        </p:spPr>
        <p:txBody>
          <a:bodyPr/>
          <a:lstStyle/>
          <a:p>
            <a:r>
              <a:rPr lang="en-US" smtClean="0"/>
              <a:t>Bayes’ Rule: Example </a:t>
            </a:r>
            <a:endParaRPr lang="en-US"/>
          </a:p>
        </p:txBody>
      </p:sp>
      <p:sp>
        <p:nvSpPr>
          <p:cNvPr id="49" name="TextBox 48"/>
          <p:cNvSpPr txBox="1"/>
          <p:nvPr/>
        </p:nvSpPr>
        <p:spPr>
          <a:xfrm>
            <a:off x="1828800" y="1600200"/>
            <a:ext cx="5334000" cy="707886"/>
          </a:xfrm>
          <a:prstGeom prst="rect">
            <a:avLst/>
          </a:prstGeom>
          <a:noFill/>
        </p:spPr>
        <p:txBody>
          <a:bodyPr wrap="square" rtlCol="0">
            <a:spAutoFit/>
          </a:bodyPr>
          <a:lstStyle/>
          <a:p>
            <a:r>
              <a:rPr lang="en-US" sz="4000" smtClean="0"/>
              <a:t>p(C|X) = </a:t>
            </a:r>
            <a:r>
              <a:rPr lang="en-US" sz="4000" smtClean="0">
                <a:solidFill>
                  <a:srgbClr val="00B050"/>
                </a:solidFill>
              </a:rPr>
              <a:t>p(C)p(X|C)</a:t>
            </a:r>
            <a:r>
              <a:rPr lang="en-US" sz="4000" smtClean="0"/>
              <a:t>/</a:t>
            </a:r>
            <a:r>
              <a:rPr lang="en-US" sz="4000" smtClean="0">
                <a:solidFill>
                  <a:srgbClr val="00B050"/>
                </a:solidFill>
              </a:rPr>
              <a:t>p(X)</a:t>
            </a:r>
            <a:endParaRPr lang="en-US" sz="4000">
              <a:solidFill>
                <a:srgbClr val="00B050"/>
              </a:solidFill>
            </a:endParaRPr>
          </a:p>
        </p:txBody>
      </p:sp>
      <p:sp>
        <p:nvSpPr>
          <p:cNvPr id="9" name="Rectangular Callout 8"/>
          <p:cNvSpPr/>
          <p:nvPr/>
        </p:nvSpPr>
        <p:spPr>
          <a:xfrm>
            <a:off x="152400" y="3000374"/>
            <a:ext cx="5334000" cy="1190625"/>
          </a:xfrm>
          <a:prstGeom prst="wedgeRectCallout">
            <a:avLst>
              <a:gd name="adj1" fmla="val -7740"/>
              <a:gd name="adj2" fmla="val -10658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smtClean="0">
                <a:solidFill>
                  <a:srgbClr val="FF0000"/>
                </a:solidFill>
              </a:rPr>
              <a:t>p(will be raining next 7am,</a:t>
            </a:r>
          </a:p>
          <a:p>
            <a:r>
              <a:rPr lang="en-US" sz="3200" smtClean="0">
                <a:solidFill>
                  <a:srgbClr val="FF0000"/>
                </a:solidFill>
              </a:rPr>
              <a:t>given raining (now) at 11 pm)</a:t>
            </a:r>
            <a:endParaRPr lang="en-US" sz="3200">
              <a:solidFill>
                <a:srgbClr val="FF0000"/>
              </a:solidFill>
            </a:endParaRPr>
          </a:p>
        </p:txBody>
      </p:sp>
      <p:sp>
        <p:nvSpPr>
          <p:cNvPr id="2" name="Rectangle 1"/>
          <p:cNvSpPr/>
          <p:nvPr/>
        </p:nvSpPr>
        <p:spPr>
          <a:xfrm>
            <a:off x="581025" y="4572000"/>
            <a:ext cx="8493031" cy="2062103"/>
          </a:xfrm>
          <a:prstGeom prst="rect">
            <a:avLst/>
          </a:prstGeom>
        </p:spPr>
        <p:txBody>
          <a:bodyPr wrap="none">
            <a:spAutoFit/>
          </a:bodyPr>
          <a:lstStyle/>
          <a:p>
            <a:r>
              <a:rPr lang="en-US" sz="3200" smtClean="0">
                <a:latin typeface="Arial Narrow" panose="020B0606020202030204" pitchFamily="34" charset="0"/>
              </a:rPr>
              <a:t>Assume that we don’t have the data for this but do have</a:t>
            </a:r>
          </a:p>
          <a:p>
            <a:endParaRPr lang="en-US" sz="3200">
              <a:latin typeface="Arial Narrow" panose="020B0606020202030204" pitchFamily="34" charset="0"/>
            </a:endParaRPr>
          </a:p>
          <a:p>
            <a:r>
              <a:rPr lang="en-US" sz="3200">
                <a:solidFill>
                  <a:srgbClr val="00B050"/>
                </a:solidFill>
              </a:rPr>
              <a:t>p(raining at </a:t>
            </a:r>
            <a:r>
              <a:rPr lang="en-US" sz="3200" smtClean="0">
                <a:solidFill>
                  <a:srgbClr val="00B050"/>
                </a:solidFill>
              </a:rPr>
              <a:t>11 </a:t>
            </a:r>
            <a:r>
              <a:rPr lang="en-US" sz="3200">
                <a:solidFill>
                  <a:srgbClr val="00B050"/>
                </a:solidFill>
              </a:rPr>
              <a:t>pm, given raining following 7 am</a:t>
            </a:r>
            <a:r>
              <a:rPr lang="en-US" sz="3200" smtClean="0">
                <a:solidFill>
                  <a:srgbClr val="00B050"/>
                </a:solidFill>
              </a:rPr>
              <a:t>)</a:t>
            </a:r>
            <a:endParaRPr lang="en-US" sz="3200" smtClean="0">
              <a:latin typeface="Arial Narrow" panose="020B0606020202030204" pitchFamily="34" charset="0"/>
            </a:endParaRPr>
          </a:p>
          <a:p>
            <a:r>
              <a:rPr lang="en-US" sz="3200" smtClean="0">
                <a:latin typeface="Arial Narrow" panose="020B0606020202030204" pitchFamily="34" charset="0"/>
              </a:rPr>
              <a:t> </a:t>
            </a:r>
            <a:endParaRPr lang="en-US" sz="3200">
              <a:latin typeface="Arial Narrow" panose="020B0606020202030204" pitchFamily="34" charset="0"/>
            </a:endParaRPr>
          </a:p>
        </p:txBody>
      </p:sp>
    </p:spTree>
    <p:extLst>
      <p:ext uri="{BB962C8B-B14F-4D97-AF65-F5344CB8AC3E}">
        <p14:creationId xmlns:p14="http://schemas.microsoft.com/office/powerpoint/2010/main" val="4131141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76200"/>
            <a:ext cx="8229600" cy="1143000"/>
          </a:xfrm>
        </p:spPr>
        <p:txBody>
          <a:bodyPr/>
          <a:lstStyle/>
          <a:p>
            <a:r>
              <a:rPr lang="en-US" smtClean="0"/>
              <a:t>Bayes’ Rule: Example </a:t>
            </a:r>
            <a:endParaRPr lang="en-US"/>
          </a:p>
        </p:txBody>
      </p:sp>
      <p:sp>
        <p:nvSpPr>
          <p:cNvPr id="49" name="TextBox 48"/>
          <p:cNvSpPr txBox="1"/>
          <p:nvPr/>
        </p:nvSpPr>
        <p:spPr>
          <a:xfrm>
            <a:off x="1828800" y="1600200"/>
            <a:ext cx="5334000" cy="707886"/>
          </a:xfrm>
          <a:prstGeom prst="rect">
            <a:avLst/>
          </a:prstGeom>
          <a:noFill/>
        </p:spPr>
        <p:txBody>
          <a:bodyPr wrap="square" rtlCol="0">
            <a:spAutoFit/>
          </a:bodyPr>
          <a:lstStyle/>
          <a:p>
            <a:r>
              <a:rPr lang="en-US" sz="4000" smtClean="0"/>
              <a:t>p(C|X) = </a:t>
            </a:r>
            <a:r>
              <a:rPr lang="en-US" sz="4000" smtClean="0">
                <a:solidFill>
                  <a:srgbClr val="00B050"/>
                </a:solidFill>
              </a:rPr>
              <a:t>p(C)p(X|C)</a:t>
            </a:r>
            <a:r>
              <a:rPr lang="en-US" sz="4000" smtClean="0"/>
              <a:t>/</a:t>
            </a:r>
            <a:r>
              <a:rPr lang="en-US" sz="4000" smtClean="0">
                <a:solidFill>
                  <a:srgbClr val="00B050"/>
                </a:solidFill>
              </a:rPr>
              <a:t>p(X)</a:t>
            </a:r>
            <a:endParaRPr lang="en-US" sz="4000">
              <a:solidFill>
                <a:srgbClr val="00B050"/>
              </a:solidFill>
            </a:endParaRPr>
          </a:p>
        </p:txBody>
      </p:sp>
      <p:sp>
        <p:nvSpPr>
          <p:cNvPr id="11" name="Rectangular Callout 10"/>
          <p:cNvSpPr/>
          <p:nvPr/>
        </p:nvSpPr>
        <p:spPr>
          <a:xfrm>
            <a:off x="609600" y="5737086"/>
            <a:ext cx="3352800" cy="762000"/>
          </a:xfrm>
          <a:prstGeom prst="wedgeRectCallout">
            <a:avLst>
              <a:gd name="adj1" fmla="val 124843"/>
              <a:gd name="adj2" fmla="val -49254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solidFill>
                  <a:srgbClr val="00B050"/>
                </a:solidFill>
              </a:rPr>
              <a:t>p(raining at 11 pm)</a:t>
            </a:r>
            <a:endParaRPr lang="en-US" sz="3200">
              <a:solidFill>
                <a:srgbClr val="00B050"/>
              </a:solidFill>
            </a:endParaRPr>
          </a:p>
        </p:txBody>
      </p:sp>
      <p:sp>
        <p:nvSpPr>
          <p:cNvPr id="10" name="Rectangular Callout 9"/>
          <p:cNvSpPr/>
          <p:nvPr/>
        </p:nvSpPr>
        <p:spPr>
          <a:xfrm>
            <a:off x="600364" y="4816197"/>
            <a:ext cx="8238836" cy="762000"/>
          </a:xfrm>
          <a:prstGeom prst="wedgeRectCallout">
            <a:avLst>
              <a:gd name="adj1" fmla="val 2532"/>
              <a:gd name="adj2" fmla="val -375114"/>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00B050"/>
                </a:solidFill>
              </a:rPr>
              <a:t>p(raining </a:t>
            </a:r>
            <a:r>
              <a:rPr lang="en-US" sz="3200" smtClean="0">
                <a:solidFill>
                  <a:srgbClr val="00B050"/>
                </a:solidFill>
              </a:rPr>
              <a:t>at 11 pm, given raining following 7 am)</a:t>
            </a:r>
            <a:endParaRPr lang="en-US" sz="3200">
              <a:solidFill>
                <a:srgbClr val="00B050"/>
              </a:solidFill>
            </a:endParaRPr>
          </a:p>
        </p:txBody>
      </p:sp>
      <p:sp>
        <p:nvSpPr>
          <p:cNvPr id="7" name="Rectangular Callout 6"/>
          <p:cNvSpPr/>
          <p:nvPr/>
        </p:nvSpPr>
        <p:spPr>
          <a:xfrm>
            <a:off x="609600" y="3908286"/>
            <a:ext cx="3124200" cy="762000"/>
          </a:xfrm>
          <a:prstGeom prst="wedgeRectCallout">
            <a:avLst>
              <a:gd name="adj1" fmla="val 59900"/>
              <a:gd name="adj2" fmla="val -252577"/>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solidFill>
                  <a:srgbClr val="00B050"/>
                </a:solidFill>
              </a:rPr>
              <a:t>p(raining at 7 am)</a:t>
            </a:r>
            <a:endParaRPr lang="en-US" sz="3200">
              <a:solidFill>
                <a:srgbClr val="00B050"/>
              </a:solidFill>
            </a:endParaRPr>
          </a:p>
        </p:txBody>
      </p:sp>
      <p:sp>
        <p:nvSpPr>
          <p:cNvPr id="8" name="Rectangular Callout 7"/>
          <p:cNvSpPr/>
          <p:nvPr/>
        </p:nvSpPr>
        <p:spPr>
          <a:xfrm>
            <a:off x="152400" y="3000375"/>
            <a:ext cx="8534400" cy="762000"/>
          </a:xfrm>
          <a:prstGeom prst="wedgeRectCallout">
            <a:avLst>
              <a:gd name="adj1" fmla="val -25078"/>
              <a:gd name="adj2" fmla="val -13538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smtClean="0">
                <a:solidFill>
                  <a:srgbClr val="FF0000"/>
                </a:solidFill>
              </a:rPr>
              <a:t>p(will be raining next 7am, given raining at 11 pm)</a:t>
            </a:r>
            <a:endParaRPr lang="en-US" sz="3200">
              <a:solidFill>
                <a:srgbClr val="FF0000"/>
              </a:solidFill>
            </a:endParaRPr>
          </a:p>
        </p:txBody>
      </p:sp>
    </p:spTree>
    <p:extLst>
      <p:ext uri="{BB962C8B-B14F-4D97-AF65-F5344CB8AC3E}">
        <p14:creationId xmlns:p14="http://schemas.microsoft.com/office/powerpoint/2010/main" val="1508026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Example: </a:t>
            </a:r>
            <a:r>
              <a:rPr lang="en-US" dirty="0" err="1" smtClean="0"/>
              <a:t>Blockchain</a:t>
            </a:r>
            <a:endParaRPr lang="en-US" dirty="0"/>
          </a:p>
        </p:txBody>
      </p:sp>
      <p:sp>
        <p:nvSpPr>
          <p:cNvPr id="3" name="TextBox 2"/>
          <p:cNvSpPr txBox="1"/>
          <p:nvPr/>
        </p:nvSpPr>
        <p:spPr>
          <a:xfrm>
            <a:off x="1131093" y="1905000"/>
            <a:ext cx="6881813" cy="4031873"/>
          </a:xfrm>
          <a:prstGeom prst="rect">
            <a:avLst/>
          </a:prstGeom>
          <a:noFill/>
        </p:spPr>
        <p:txBody>
          <a:bodyPr wrap="square" rtlCol="0">
            <a:spAutoFit/>
          </a:bodyPr>
          <a:lstStyle/>
          <a:p>
            <a:r>
              <a:rPr lang="en-US" sz="3200" dirty="0" smtClean="0">
                <a:latin typeface="Arial Narrow" panose="020B0606020202030204" pitchFamily="34" charset="0"/>
              </a:rPr>
              <a:t>Estimate </a:t>
            </a:r>
            <a:r>
              <a:rPr lang="en-US" sz="3200" i="1" dirty="0" smtClean="0">
                <a:latin typeface="Arial Narrow" panose="020B0606020202030204" pitchFamily="34" charset="0"/>
              </a:rPr>
              <a:t>demand</a:t>
            </a:r>
            <a:r>
              <a:rPr lang="en-US" sz="3200" dirty="0" smtClean="0">
                <a:latin typeface="Arial Narrow" panose="020B0606020202030204" pitchFamily="34" charset="0"/>
              </a:rPr>
              <a:t> (D) for a product using “block count” (</a:t>
            </a:r>
            <a:r>
              <a:rPr lang="en-US" sz="3200" i="1" dirty="0" smtClean="0">
                <a:latin typeface="Arial Narrow" panose="020B0606020202030204" pitchFamily="34" charset="0"/>
              </a:rPr>
              <a:t>mention</a:t>
            </a:r>
            <a:r>
              <a:rPr lang="en-US" sz="3200" dirty="0" smtClean="0">
                <a:latin typeface="Arial Narrow" panose="020B0606020202030204" pitchFamily="34" charset="0"/>
              </a:rPr>
              <a:t> (M) of its SKU in a </a:t>
            </a:r>
            <a:r>
              <a:rPr lang="en-US" sz="3200" dirty="0" err="1" smtClean="0">
                <a:latin typeface="Arial Narrow" panose="020B0606020202030204" pitchFamily="34" charset="0"/>
              </a:rPr>
              <a:t>blockchain</a:t>
            </a:r>
            <a:r>
              <a:rPr lang="en-US" sz="3200" dirty="0" smtClean="0">
                <a:latin typeface="Arial Narrow" panose="020B0606020202030204" pitchFamily="34" charset="0"/>
              </a:rPr>
              <a:t>). The key prior here is how frequently the product is mentioned under various demand conditions. Demand can be measured by sales figures.</a:t>
            </a:r>
          </a:p>
          <a:p>
            <a:endParaRPr lang="en-US" sz="3200" dirty="0">
              <a:latin typeface="Arial Narrow" panose="020B0606020202030204" pitchFamily="34" charset="0"/>
            </a:endParaRPr>
          </a:p>
          <a:p>
            <a:r>
              <a:rPr lang="en-US" sz="3200" dirty="0" smtClean="0">
                <a:latin typeface="Arial Narrow" panose="020B0606020202030204" pitchFamily="34" charset="0"/>
              </a:rPr>
              <a:t>              p(D|M) </a:t>
            </a:r>
            <a:r>
              <a:rPr lang="en-US" sz="3200" dirty="0">
                <a:latin typeface="Arial Narrow" panose="020B0606020202030204" pitchFamily="34" charset="0"/>
              </a:rPr>
              <a:t>= </a:t>
            </a:r>
            <a:r>
              <a:rPr lang="en-US" sz="3200" dirty="0" smtClean="0">
                <a:latin typeface="Arial Narrow" panose="020B0606020202030204" pitchFamily="34" charset="0"/>
              </a:rPr>
              <a:t> p(D) p(M|D) / p(M)</a:t>
            </a:r>
            <a:endParaRPr lang="en-US" sz="3200" dirty="0">
              <a:latin typeface="Arial Narrow" panose="020B0606020202030204" pitchFamily="34" charset="0"/>
            </a:endParaRPr>
          </a:p>
        </p:txBody>
      </p:sp>
    </p:spTree>
    <p:extLst>
      <p:ext uri="{BB962C8B-B14F-4D97-AF65-F5344CB8AC3E}">
        <p14:creationId xmlns:p14="http://schemas.microsoft.com/office/powerpoint/2010/main" val="2150438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Bayes Calculators</a:t>
            </a:r>
            <a:endParaRPr lang="en-US" dirty="0"/>
          </a:p>
        </p:txBody>
      </p:sp>
      <p:pic>
        <p:nvPicPr>
          <p:cNvPr id="3" name="Picture 2"/>
          <p:cNvPicPr>
            <a:picLocks noChangeAspect="1"/>
          </p:cNvPicPr>
          <p:nvPr/>
        </p:nvPicPr>
        <p:blipFill>
          <a:blip r:embed="rId3"/>
          <a:stretch>
            <a:fillRect/>
          </a:stretch>
        </p:blipFill>
        <p:spPr>
          <a:xfrm>
            <a:off x="152399" y="1600200"/>
            <a:ext cx="8979261" cy="4114800"/>
          </a:xfrm>
          <a:prstGeom prst="rect">
            <a:avLst/>
          </a:prstGeom>
        </p:spPr>
      </p:pic>
    </p:spTree>
    <p:extLst>
      <p:ext uri="{BB962C8B-B14F-4D97-AF65-F5344CB8AC3E}">
        <p14:creationId xmlns:p14="http://schemas.microsoft.com/office/powerpoint/2010/main" val="221534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a:xfrm>
            <a:off x="2038350" y="1600200"/>
            <a:ext cx="5067300" cy="4525963"/>
          </a:xfrm>
        </p:spPr>
        <p:txBody>
          <a:bodyPr>
            <a:normAutofit fontScale="85000" lnSpcReduction="20000"/>
          </a:bodyPr>
          <a:lstStyle/>
          <a:p>
            <a:pPr>
              <a:lnSpc>
                <a:spcPct val="150000"/>
              </a:lnSpc>
            </a:pPr>
            <a:r>
              <a:rPr lang="en-US" dirty="0" smtClean="0">
                <a:latin typeface="Arial Narrow" panose="020B0606020202030204" pitchFamily="34" charset="0"/>
              </a:rPr>
              <a:t>Trace origin of Bayes’ Law</a:t>
            </a:r>
          </a:p>
          <a:p>
            <a:pPr>
              <a:lnSpc>
                <a:spcPct val="150000"/>
              </a:lnSpc>
            </a:pPr>
            <a:r>
              <a:rPr lang="en-US" dirty="0" smtClean="0">
                <a:latin typeface="Arial Narrow" panose="020B0606020202030204" pitchFamily="34" charset="0"/>
              </a:rPr>
              <a:t>Compare </a:t>
            </a:r>
            <a:r>
              <a:rPr lang="en-US" i="1" dirty="0" smtClean="0">
                <a:latin typeface="Arial Narrow" panose="020B0606020202030204" pitchFamily="34" charset="0"/>
              </a:rPr>
              <a:t>if … then </a:t>
            </a:r>
            <a:r>
              <a:rPr lang="en-US" dirty="0" smtClean="0">
                <a:latin typeface="Arial Narrow" panose="020B0606020202030204" pitchFamily="34" charset="0"/>
              </a:rPr>
              <a:t>with Bayes’ Rule</a:t>
            </a:r>
          </a:p>
          <a:p>
            <a:pPr>
              <a:lnSpc>
                <a:spcPct val="150000"/>
              </a:lnSpc>
            </a:pPr>
            <a:r>
              <a:rPr lang="en-US" dirty="0" smtClean="0">
                <a:latin typeface="Arial Narrow" panose="020B0606020202030204" pitchFamily="34" charset="0"/>
              </a:rPr>
              <a:t>Compute probabilities from prior probabilities</a:t>
            </a:r>
          </a:p>
          <a:p>
            <a:pPr>
              <a:lnSpc>
                <a:spcPct val="150000"/>
              </a:lnSpc>
            </a:pPr>
            <a:r>
              <a:rPr lang="en-US" dirty="0" smtClean="0">
                <a:latin typeface="Arial Narrow" panose="020B0606020202030204" pitchFamily="34" charset="0"/>
              </a:rPr>
              <a:t>Prune to obtain results</a:t>
            </a:r>
          </a:p>
          <a:p>
            <a:pPr>
              <a:lnSpc>
                <a:spcPct val="150000"/>
              </a:lnSpc>
            </a:pPr>
            <a:r>
              <a:rPr lang="en-US" dirty="0" smtClean="0">
                <a:latin typeface="Arial Narrow" panose="020B0606020202030204" pitchFamily="34" charset="0"/>
              </a:rPr>
              <a:t>Trade off </a:t>
            </a:r>
            <a:r>
              <a:rPr lang="en-US" dirty="0">
                <a:latin typeface="Arial Narrow" panose="020B0606020202030204" pitchFamily="34" charset="0"/>
              </a:rPr>
              <a:t>uncertainty methods</a:t>
            </a:r>
          </a:p>
          <a:p>
            <a:pPr>
              <a:lnSpc>
                <a:spcPct val="150000"/>
              </a:lnSpc>
            </a:pPr>
            <a:r>
              <a:rPr lang="en-US" dirty="0" smtClean="0">
                <a:latin typeface="Arial Narrow" panose="020B0606020202030204" pitchFamily="34" charset="0"/>
              </a:rPr>
              <a:t>Apply to examples</a:t>
            </a:r>
            <a:endParaRPr lang="en-US" dirty="0">
              <a:latin typeface="Arial Narrow" panose="020B0606020202030204" pitchFamily="34" charset="0"/>
            </a:endParaRPr>
          </a:p>
        </p:txBody>
      </p:sp>
    </p:spTree>
    <p:extLst>
      <p:ext uri="{BB962C8B-B14F-4D97-AF65-F5344CB8AC3E}">
        <p14:creationId xmlns:p14="http://schemas.microsoft.com/office/powerpoint/2010/main" val="1512143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213523"/>
            <a:ext cx="8229600" cy="868363"/>
          </a:xfrm>
        </p:spPr>
        <p:txBody>
          <a:bodyPr>
            <a:normAutofit/>
          </a:bodyPr>
          <a:lstStyle/>
          <a:p>
            <a:r>
              <a:rPr lang="en-US" dirty="0" smtClean="0"/>
              <a:t>Bayesian Calculator</a:t>
            </a:r>
            <a:endParaRPr lang="en-US" sz="2700" dirty="0"/>
          </a:p>
        </p:txBody>
      </p:sp>
      <p:pic>
        <p:nvPicPr>
          <p:cNvPr id="3" name="Picture 2"/>
          <p:cNvPicPr>
            <a:picLocks noChangeAspect="1"/>
          </p:cNvPicPr>
          <p:nvPr/>
        </p:nvPicPr>
        <p:blipFill rotWithShape="1">
          <a:blip r:embed="rId3"/>
          <a:srcRect r="1197"/>
          <a:stretch/>
        </p:blipFill>
        <p:spPr>
          <a:xfrm>
            <a:off x="228601" y="2286000"/>
            <a:ext cx="8610600" cy="1981200"/>
          </a:xfrm>
          <a:prstGeom prst="rect">
            <a:avLst/>
          </a:prstGeom>
        </p:spPr>
      </p:pic>
      <p:sp>
        <p:nvSpPr>
          <p:cNvPr id="4" name="Rectangle 3"/>
          <p:cNvSpPr/>
          <p:nvPr/>
        </p:nvSpPr>
        <p:spPr>
          <a:xfrm>
            <a:off x="7081958" y="1981200"/>
            <a:ext cx="1909641"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2209800" y="5867400"/>
            <a:ext cx="3962400" cy="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209800" y="4479896"/>
            <a:ext cx="3962400" cy="2225703"/>
            <a:chOff x="2209800" y="4479896"/>
            <a:chExt cx="3962400" cy="2225703"/>
          </a:xfrm>
        </p:grpSpPr>
        <p:sp>
          <p:nvSpPr>
            <p:cNvPr id="5" name="Rounded Rectangle 4"/>
            <p:cNvSpPr/>
            <p:nvPr/>
          </p:nvSpPr>
          <p:spPr>
            <a:xfrm>
              <a:off x="2209800" y="4479896"/>
              <a:ext cx="3962400" cy="22257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14600" y="4572000"/>
              <a:ext cx="3352800" cy="1981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362200" y="4527203"/>
              <a:ext cx="609600" cy="461665"/>
            </a:xfrm>
            <a:prstGeom prst="rect">
              <a:avLst/>
            </a:prstGeom>
            <a:noFill/>
          </p:spPr>
          <p:txBody>
            <a:bodyPr wrap="square" rtlCol="0">
              <a:spAutoFit/>
            </a:bodyPr>
            <a:lstStyle/>
            <a:p>
              <a:r>
                <a:rPr lang="en-US" sz="2400" dirty="0" smtClean="0"/>
                <a:t>A</a:t>
              </a:r>
              <a:r>
                <a:rPr lang="en-US" sz="2400" baseline="-25000" dirty="0" smtClean="0"/>
                <a:t>1</a:t>
              </a:r>
              <a:endParaRPr lang="en-US" sz="2400" dirty="0"/>
            </a:p>
          </p:txBody>
        </p:sp>
        <p:sp>
          <p:nvSpPr>
            <p:cNvPr id="10" name="TextBox 9"/>
            <p:cNvSpPr txBox="1"/>
            <p:nvPr/>
          </p:nvSpPr>
          <p:spPr>
            <a:xfrm>
              <a:off x="2362200" y="5979468"/>
              <a:ext cx="609600" cy="461665"/>
            </a:xfrm>
            <a:prstGeom prst="rect">
              <a:avLst/>
            </a:prstGeom>
            <a:noFill/>
          </p:spPr>
          <p:txBody>
            <a:bodyPr wrap="square" rtlCol="0">
              <a:spAutoFit/>
            </a:bodyPr>
            <a:lstStyle/>
            <a:p>
              <a:r>
                <a:rPr lang="en-US" sz="2400" dirty="0" smtClean="0"/>
                <a:t>A</a:t>
              </a:r>
              <a:r>
                <a:rPr lang="en-US" sz="2400" baseline="-25000" dirty="0" smtClean="0"/>
                <a:t>2</a:t>
              </a:r>
              <a:endParaRPr lang="en-US" sz="2400" dirty="0"/>
            </a:p>
          </p:txBody>
        </p:sp>
        <p:sp>
          <p:nvSpPr>
            <p:cNvPr id="11" name="TextBox 10"/>
            <p:cNvSpPr txBox="1"/>
            <p:nvPr/>
          </p:nvSpPr>
          <p:spPr>
            <a:xfrm>
              <a:off x="4876800" y="4735637"/>
              <a:ext cx="457200" cy="461665"/>
            </a:xfrm>
            <a:prstGeom prst="rect">
              <a:avLst/>
            </a:prstGeom>
            <a:noFill/>
          </p:spPr>
          <p:txBody>
            <a:bodyPr wrap="square" rtlCol="0">
              <a:spAutoFit/>
            </a:bodyPr>
            <a:lstStyle/>
            <a:p>
              <a:r>
                <a:rPr lang="en-US" sz="2400" dirty="0" smtClean="0"/>
                <a:t>B</a:t>
              </a:r>
              <a:endParaRPr lang="en-US" sz="2400" dirty="0"/>
            </a:p>
          </p:txBody>
        </p:sp>
      </p:grpSp>
      <p:sp>
        <p:nvSpPr>
          <p:cNvPr id="12" name="Freeform 11"/>
          <p:cNvSpPr/>
          <p:nvPr/>
        </p:nvSpPr>
        <p:spPr>
          <a:xfrm>
            <a:off x="3697357" y="3673503"/>
            <a:ext cx="811033" cy="1598212"/>
          </a:xfrm>
          <a:custGeom>
            <a:avLst/>
            <a:gdLst>
              <a:gd name="connsiteX0" fmla="*/ 0 w 811033"/>
              <a:gd name="connsiteY0" fmla="*/ 0 h 1598212"/>
              <a:gd name="connsiteX1" fmla="*/ 811033 w 811033"/>
              <a:gd name="connsiteY1" fmla="*/ 1598212 h 1598212"/>
              <a:gd name="connsiteX2" fmla="*/ 811033 w 811033"/>
              <a:gd name="connsiteY2" fmla="*/ 1598212 h 1598212"/>
            </a:gdLst>
            <a:ahLst/>
            <a:cxnLst>
              <a:cxn ang="0">
                <a:pos x="connsiteX0" y="connsiteY0"/>
              </a:cxn>
              <a:cxn ang="0">
                <a:pos x="connsiteX1" y="connsiteY1"/>
              </a:cxn>
              <a:cxn ang="0">
                <a:pos x="connsiteX2" y="connsiteY2"/>
              </a:cxn>
            </a:cxnLst>
            <a:rect l="l" t="t" r="r" b="b"/>
            <a:pathLst>
              <a:path w="811033" h="1598212">
                <a:moveTo>
                  <a:pt x="0" y="0"/>
                </a:moveTo>
                <a:lnTo>
                  <a:pt x="811033" y="1598212"/>
                </a:lnTo>
                <a:lnTo>
                  <a:pt x="811033" y="1598212"/>
                </a:ln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3581401" y="3886199"/>
            <a:ext cx="457199" cy="2286001"/>
          </a:xfrm>
          <a:custGeom>
            <a:avLst/>
            <a:gdLst>
              <a:gd name="connsiteX0" fmla="*/ 0 w 811033"/>
              <a:gd name="connsiteY0" fmla="*/ 0 h 1598212"/>
              <a:gd name="connsiteX1" fmla="*/ 811033 w 811033"/>
              <a:gd name="connsiteY1" fmla="*/ 1598212 h 1598212"/>
              <a:gd name="connsiteX2" fmla="*/ 811033 w 811033"/>
              <a:gd name="connsiteY2" fmla="*/ 1598212 h 1598212"/>
            </a:gdLst>
            <a:ahLst/>
            <a:cxnLst>
              <a:cxn ang="0">
                <a:pos x="connsiteX0" y="connsiteY0"/>
              </a:cxn>
              <a:cxn ang="0">
                <a:pos x="connsiteX1" y="connsiteY1"/>
              </a:cxn>
              <a:cxn ang="0">
                <a:pos x="connsiteX2" y="connsiteY2"/>
              </a:cxn>
            </a:cxnLst>
            <a:rect l="l" t="t" r="r" b="b"/>
            <a:pathLst>
              <a:path w="811033" h="1598212">
                <a:moveTo>
                  <a:pt x="0" y="0"/>
                </a:moveTo>
                <a:lnTo>
                  <a:pt x="811033" y="1598212"/>
                </a:lnTo>
                <a:lnTo>
                  <a:pt x="811033" y="1598212"/>
                </a:ln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0447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Calculator Execution</a:t>
            </a:r>
            <a:endParaRPr lang="en-US" dirty="0"/>
          </a:p>
        </p:txBody>
      </p:sp>
      <p:pic>
        <p:nvPicPr>
          <p:cNvPr id="3" name="Picture 2"/>
          <p:cNvPicPr>
            <a:picLocks noChangeAspect="1"/>
          </p:cNvPicPr>
          <p:nvPr/>
        </p:nvPicPr>
        <p:blipFill>
          <a:blip r:embed="rId2"/>
          <a:stretch>
            <a:fillRect/>
          </a:stretch>
        </p:blipFill>
        <p:spPr>
          <a:xfrm>
            <a:off x="214506" y="2286000"/>
            <a:ext cx="8714987" cy="1981200"/>
          </a:xfrm>
          <a:prstGeom prst="rect">
            <a:avLst/>
          </a:prstGeom>
        </p:spPr>
      </p:pic>
      <p:sp>
        <p:nvSpPr>
          <p:cNvPr id="4" name="Rectangle 3"/>
          <p:cNvSpPr/>
          <p:nvPr/>
        </p:nvSpPr>
        <p:spPr>
          <a:xfrm>
            <a:off x="1409699" y="1094472"/>
            <a:ext cx="6324600" cy="646331"/>
          </a:xfrm>
          <a:prstGeom prst="rect">
            <a:avLst/>
          </a:prstGeom>
        </p:spPr>
        <p:txBody>
          <a:bodyPr wrap="square">
            <a:spAutoFit/>
          </a:bodyPr>
          <a:lstStyle/>
          <a:p>
            <a:r>
              <a:rPr lang="en-US" dirty="0"/>
              <a:t/>
            </a:r>
            <a:br>
              <a:rPr lang="en-US" dirty="0"/>
            </a:br>
            <a:r>
              <a:rPr lang="en-US" dirty="0">
                <a:hlinkClick r:id="rId3"/>
              </a:rPr>
              <a:t>https://stattrek.com/online-calculator/bayes-rule-calculator.aspx</a:t>
            </a:r>
            <a:r>
              <a:rPr lang="en-US" dirty="0"/>
              <a:t> </a:t>
            </a:r>
          </a:p>
        </p:txBody>
      </p:sp>
    </p:spTree>
    <p:extLst>
      <p:ext uri="{BB962C8B-B14F-4D97-AF65-F5344CB8AC3E}">
        <p14:creationId xmlns:p14="http://schemas.microsoft.com/office/powerpoint/2010/main" val="628332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dirty="0" smtClean="0"/>
              <a:t>Example 2</a:t>
            </a:r>
            <a:endParaRPr lang="en-US" dirty="0"/>
          </a:p>
        </p:txBody>
      </p:sp>
      <p:pic>
        <p:nvPicPr>
          <p:cNvPr id="3" name="Picture 2"/>
          <p:cNvPicPr>
            <a:picLocks noChangeAspect="1"/>
          </p:cNvPicPr>
          <p:nvPr/>
        </p:nvPicPr>
        <p:blipFill>
          <a:blip r:embed="rId3"/>
          <a:stretch>
            <a:fillRect/>
          </a:stretch>
        </p:blipFill>
        <p:spPr>
          <a:xfrm>
            <a:off x="2105025" y="1752600"/>
            <a:ext cx="4933950" cy="2447925"/>
          </a:xfrm>
          <a:prstGeom prst="rect">
            <a:avLst/>
          </a:prstGeom>
        </p:spPr>
      </p:pic>
      <p:grpSp>
        <p:nvGrpSpPr>
          <p:cNvPr id="4" name="Group 3"/>
          <p:cNvGrpSpPr/>
          <p:nvPr/>
        </p:nvGrpSpPr>
        <p:grpSpPr>
          <a:xfrm>
            <a:off x="2209800" y="4027459"/>
            <a:ext cx="3962400" cy="2225703"/>
            <a:chOff x="2209800" y="4479896"/>
            <a:chExt cx="3962400" cy="2225703"/>
          </a:xfrm>
        </p:grpSpPr>
        <p:sp>
          <p:nvSpPr>
            <p:cNvPr id="5" name="Rounded Rectangle 4"/>
            <p:cNvSpPr/>
            <p:nvPr/>
          </p:nvSpPr>
          <p:spPr>
            <a:xfrm>
              <a:off x="2209800" y="4479896"/>
              <a:ext cx="3962400" cy="22257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14600" y="4572000"/>
              <a:ext cx="3352800" cy="1981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62200" y="4527203"/>
              <a:ext cx="609600" cy="461665"/>
            </a:xfrm>
            <a:prstGeom prst="rect">
              <a:avLst/>
            </a:prstGeom>
            <a:noFill/>
          </p:spPr>
          <p:txBody>
            <a:bodyPr wrap="square" rtlCol="0">
              <a:spAutoFit/>
            </a:bodyPr>
            <a:lstStyle/>
            <a:p>
              <a:r>
                <a:rPr lang="en-US" sz="2400" dirty="0" smtClean="0"/>
                <a:t>A</a:t>
              </a:r>
              <a:r>
                <a:rPr lang="en-US" sz="2400" baseline="-25000" dirty="0" smtClean="0"/>
                <a:t>1</a:t>
              </a:r>
              <a:endParaRPr lang="en-US" sz="2400" dirty="0"/>
            </a:p>
          </p:txBody>
        </p:sp>
        <p:sp>
          <p:nvSpPr>
            <p:cNvPr id="8" name="TextBox 7"/>
            <p:cNvSpPr txBox="1"/>
            <p:nvPr/>
          </p:nvSpPr>
          <p:spPr>
            <a:xfrm>
              <a:off x="2362200" y="5979468"/>
              <a:ext cx="609600" cy="461665"/>
            </a:xfrm>
            <a:prstGeom prst="rect">
              <a:avLst/>
            </a:prstGeom>
            <a:noFill/>
          </p:spPr>
          <p:txBody>
            <a:bodyPr wrap="square" rtlCol="0">
              <a:spAutoFit/>
            </a:bodyPr>
            <a:lstStyle/>
            <a:p>
              <a:r>
                <a:rPr lang="en-US" sz="2400" dirty="0" smtClean="0"/>
                <a:t>A</a:t>
              </a:r>
              <a:r>
                <a:rPr lang="en-US" sz="2400" baseline="-25000" dirty="0" smtClean="0"/>
                <a:t>2</a:t>
              </a:r>
              <a:endParaRPr lang="en-US" sz="2400" dirty="0"/>
            </a:p>
          </p:txBody>
        </p:sp>
        <p:sp>
          <p:nvSpPr>
            <p:cNvPr id="9" name="TextBox 8"/>
            <p:cNvSpPr txBox="1"/>
            <p:nvPr/>
          </p:nvSpPr>
          <p:spPr>
            <a:xfrm>
              <a:off x="4876800" y="4735637"/>
              <a:ext cx="457200" cy="461665"/>
            </a:xfrm>
            <a:prstGeom prst="rect">
              <a:avLst/>
            </a:prstGeom>
            <a:noFill/>
          </p:spPr>
          <p:txBody>
            <a:bodyPr wrap="square" rtlCol="0">
              <a:spAutoFit/>
            </a:bodyPr>
            <a:lstStyle/>
            <a:p>
              <a:r>
                <a:rPr lang="en-US" sz="2400" dirty="0" smtClean="0"/>
                <a:t>B</a:t>
              </a:r>
              <a:endParaRPr lang="en-US" sz="2400" dirty="0"/>
            </a:p>
          </p:txBody>
        </p:sp>
      </p:grpSp>
      <p:cxnSp>
        <p:nvCxnSpPr>
          <p:cNvPr id="10" name="Straight Connector 9"/>
          <p:cNvCxnSpPr/>
          <p:nvPr/>
        </p:nvCxnSpPr>
        <p:spPr>
          <a:xfrm>
            <a:off x="2209800" y="5414963"/>
            <a:ext cx="39624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990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759171"/>
          </a:xfrm>
        </p:spPr>
        <p:txBody>
          <a:bodyPr/>
          <a:lstStyle/>
          <a:p>
            <a:r>
              <a:rPr lang="en-US" dirty="0" smtClean="0"/>
              <a:t>Example 2 Execution</a:t>
            </a:r>
            <a:endParaRPr lang="en-US" dirty="0"/>
          </a:p>
        </p:txBody>
      </p:sp>
      <p:grpSp>
        <p:nvGrpSpPr>
          <p:cNvPr id="4" name="Group 3"/>
          <p:cNvGrpSpPr/>
          <p:nvPr/>
        </p:nvGrpSpPr>
        <p:grpSpPr>
          <a:xfrm>
            <a:off x="2209800" y="4027459"/>
            <a:ext cx="3962400" cy="2225703"/>
            <a:chOff x="2209800" y="4479896"/>
            <a:chExt cx="3962400" cy="2225703"/>
          </a:xfrm>
        </p:grpSpPr>
        <p:sp>
          <p:nvSpPr>
            <p:cNvPr id="5" name="Rounded Rectangle 4"/>
            <p:cNvSpPr/>
            <p:nvPr/>
          </p:nvSpPr>
          <p:spPr>
            <a:xfrm>
              <a:off x="2209800" y="4479896"/>
              <a:ext cx="3962400" cy="22257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14600" y="4572000"/>
              <a:ext cx="3352800" cy="1981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62200" y="4527203"/>
              <a:ext cx="609600" cy="461665"/>
            </a:xfrm>
            <a:prstGeom prst="rect">
              <a:avLst/>
            </a:prstGeom>
            <a:noFill/>
          </p:spPr>
          <p:txBody>
            <a:bodyPr wrap="square" rtlCol="0">
              <a:spAutoFit/>
            </a:bodyPr>
            <a:lstStyle/>
            <a:p>
              <a:r>
                <a:rPr lang="en-US" sz="2400" dirty="0" smtClean="0"/>
                <a:t>A</a:t>
              </a:r>
              <a:r>
                <a:rPr lang="en-US" sz="2400" baseline="-25000" dirty="0" smtClean="0"/>
                <a:t>1</a:t>
              </a:r>
              <a:endParaRPr lang="en-US" sz="2400" dirty="0"/>
            </a:p>
          </p:txBody>
        </p:sp>
        <p:sp>
          <p:nvSpPr>
            <p:cNvPr id="8" name="TextBox 7"/>
            <p:cNvSpPr txBox="1"/>
            <p:nvPr/>
          </p:nvSpPr>
          <p:spPr>
            <a:xfrm>
              <a:off x="2362200" y="5979468"/>
              <a:ext cx="609600" cy="461665"/>
            </a:xfrm>
            <a:prstGeom prst="rect">
              <a:avLst/>
            </a:prstGeom>
            <a:noFill/>
          </p:spPr>
          <p:txBody>
            <a:bodyPr wrap="square" rtlCol="0">
              <a:spAutoFit/>
            </a:bodyPr>
            <a:lstStyle/>
            <a:p>
              <a:r>
                <a:rPr lang="en-US" sz="2400" dirty="0" smtClean="0"/>
                <a:t>A</a:t>
              </a:r>
              <a:r>
                <a:rPr lang="en-US" sz="2400" baseline="-25000" dirty="0" smtClean="0"/>
                <a:t>2</a:t>
              </a:r>
              <a:endParaRPr lang="en-US" sz="2400" dirty="0"/>
            </a:p>
          </p:txBody>
        </p:sp>
        <p:sp>
          <p:nvSpPr>
            <p:cNvPr id="9" name="TextBox 8"/>
            <p:cNvSpPr txBox="1"/>
            <p:nvPr/>
          </p:nvSpPr>
          <p:spPr>
            <a:xfrm>
              <a:off x="4876800" y="4735637"/>
              <a:ext cx="457200" cy="461665"/>
            </a:xfrm>
            <a:prstGeom prst="rect">
              <a:avLst/>
            </a:prstGeom>
            <a:noFill/>
          </p:spPr>
          <p:txBody>
            <a:bodyPr wrap="square" rtlCol="0">
              <a:spAutoFit/>
            </a:bodyPr>
            <a:lstStyle/>
            <a:p>
              <a:r>
                <a:rPr lang="en-US" sz="2400" dirty="0" smtClean="0"/>
                <a:t>B</a:t>
              </a:r>
              <a:endParaRPr lang="en-US" sz="2400" dirty="0"/>
            </a:p>
          </p:txBody>
        </p:sp>
      </p:grpSp>
      <p:cxnSp>
        <p:nvCxnSpPr>
          <p:cNvPr id="10" name="Straight Connector 9"/>
          <p:cNvCxnSpPr/>
          <p:nvPr/>
        </p:nvCxnSpPr>
        <p:spPr>
          <a:xfrm>
            <a:off x="2209800" y="5414963"/>
            <a:ext cx="39624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stretch>
            <a:fillRect/>
          </a:stretch>
        </p:blipFill>
        <p:spPr>
          <a:xfrm>
            <a:off x="123825" y="1589406"/>
            <a:ext cx="8896350" cy="1882457"/>
          </a:xfrm>
          <a:prstGeom prst="rect">
            <a:avLst/>
          </a:prstGeom>
        </p:spPr>
      </p:pic>
    </p:spTree>
    <p:extLst>
      <p:ext uri="{BB962C8B-B14F-4D97-AF65-F5344CB8AC3E}">
        <p14:creationId xmlns:p14="http://schemas.microsoft.com/office/powerpoint/2010/main" val="1693907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76200"/>
            <a:ext cx="8229600" cy="1143000"/>
          </a:xfrm>
        </p:spPr>
        <p:txBody>
          <a:bodyPr/>
          <a:lstStyle/>
          <a:p>
            <a:r>
              <a:rPr lang="en-US" dirty="0" smtClean="0"/>
              <a:t>Product Rule</a:t>
            </a:r>
            <a:endParaRPr lang="en-US" dirty="0"/>
          </a:p>
        </p:txBody>
      </p:sp>
      <p:sp>
        <p:nvSpPr>
          <p:cNvPr id="49" name="TextBox 48"/>
          <p:cNvSpPr txBox="1"/>
          <p:nvPr/>
        </p:nvSpPr>
        <p:spPr>
          <a:xfrm>
            <a:off x="1752600" y="2590800"/>
            <a:ext cx="5334000" cy="707886"/>
          </a:xfrm>
          <a:prstGeom prst="rect">
            <a:avLst/>
          </a:prstGeom>
          <a:noFill/>
        </p:spPr>
        <p:txBody>
          <a:bodyPr wrap="square" rtlCol="0">
            <a:spAutoFit/>
          </a:bodyPr>
          <a:lstStyle/>
          <a:p>
            <a:r>
              <a:rPr lang="en-US" sz="4000" dirty="0" smtClean="0"/>
              <a:t>p(A and B) = p(B|A)p(A)</a:t>
            </a:r>
            <a:endParaRPr lang="en-US" sz="4000" dirty="0"/>
          </a:p>
        </p:txBody>
      </p:sp>
      <p:sp>
        <p:nvSpPr>
          <p:cNvPr id="5" name="TextBox 4"/>
          <p:cNvSpPr txBox="1"/>
          <p:nvPr/>
        </p:nvSpPr>
        <p:spPr>
          <a:xfrm>
            <a:off x="1232452" y="4495800"/>
            <a:ext cx="3200400" cy="523220"/>
          </a:xfrm>
          <a:prstGeom prst="rect">
            <a:avLst/>
          </a:prstGeom>
          <a:noFill/>
        </p:spPr>
        <p:txBody>
          <a:bodyPr wrap="square" rtlCol="0">
            <a:spAutoFit/>
          </a:bodyPr>
          <a:lstStyle/>
          <a:p>
            <a:r>
              <a:rPr lang="en-US" sz="2800" dirty="0" smtClean="0"/>
              <a:t>Also denoted p(A, B)</a:t>
            </a:r>
            <a:endParaRPr lang="en-US" sz="2800" dirty="0"/>
          </a:p>
        </p:txBody>
      </p:sp>
      <p:cxnSp>
        <p:nvCxnSpPr>
          <p:cNvPr id="3" name="Curved Connector 2"/>
          <p:cNvCxnSpPr>
            <a:stCxn id="5" idx="0"/>
          </p:cNvCxnSpPr>
          <p:nvPr/>
        </p:nvCxnSpPr>
        <p:spPr>
          <a:xfrm rot="5400000" flipH="1" flipV="1">
            <a:off x="2223052" y="3886200"/>
            <a:ext cx="1219200" cy="12700"/>
          </a:xfrm>
          <a:prstGeom prst="curvedConnector3">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66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1143000"/>
          </a:xfrm>
        </p:spPr>
        <p:txBody>
          <a:bodyPr>
            <a:normAutofit/>
          </a:bodyPr>
          <a:lstStyle/>
          <a:p>
            <a:r>
              <a:rPr lang="en-US" smtClean="0"/>
              <a:t>Using Independent Variables</a:t>
            </a:r>
            <a:endParaRPr lang="en-US"/>
          </a:p>
        </p:txBody>
      </p:sp>
      <p:sp>
        <p:nvSpPr>
          <p:cNvPr id="7" name="TextBox 6"/>
          <p:cNvSpPr txBox="1"/>
          <p:nvPr/>
        </p:nvSpPr>
        <p:spPr>
          <a:xfrm>
            <a:off x="228600" y="768489"/>
            <a:ext cx="8676410" cy="5632311"/>
          </a:xfrm>
          <a:prstGeom prst="rect">
            <a:avLst/>
          </a:prstGeom>
          <a:noFill/>
        </p:spPr>
        <p:txBody>
          <a:bodyPr wrap="square" rtlCol="0" anchor="b" anchorCtr="1">
            <a:spAutoFit/>
          </a:bodyPr>
          <a:lstStyle/>
          <a:p>
            <a:r>
              <a:rPr lang="en-US" sz="4000" dirty="0" smtClean="0"/>
              <a:t>Bayes: </a:t>
            </a:r>
          </a:p>
          <a:p>
            <a:r>
              <a:rPr lang="en-US" sz="4000" dirty="0" smtClean="0"/>
              <a:t>p(X)∙p(A|X) = p(A)∙p(X|A)</a:t>
            </a:r>
          </a:p>
          <a:p>
            <a:r>
              <a:rPr lang="en-US" sz="4000" dirty="0" smtClean="0"/>
              <a:t>—measures </a:t>
            </a:r>
            <a:r>
              <a:rPr lang="en-US" sz="4000" u="sng" dirty="0" smtClean="0"/>
              <a:t>X </a:t>
            </a:r>
            <a:r>
              <a:rPr lang="en-US" sz="4000" i="1" u="sng" dirty="0" smtClean="0"/>
              <a:t>and</a:t>
            </a:r>
            <a:r>
              <a:rPr lang="en-US" sz="4000" u="sng" dirty="0" smtClean="0"/>
              <a:t> A</a:t>
            </a:r>
          </a:p>
          <a:p>
            <a:endParaRPr lang="en-US" sz="4000" dirty="0" smtClean="0"/>
          </a:p>
          <a:p>
            <a:endParaRPr lang="en-US" sz="4000" dirty="0" smtClean="0"/>
          </a:p>
          <a:p>
            <a:endParaRPr lang="en-US" sz="4000" dirty="0" smtClean="0"/>
          </a:p>
          <a:p>
            <a:r>
              <a:rPr lang="en-US" sz="4000" dirty="0" smtClean="0"/>
              <a:t>More generally , measure…</a:t>
            </a:r>
          </a:p>
          <a:p>
            <a:r>
              <a:rPr lang="en-US" sz="4000" dirty="0"/>
              <a:t>p(X)</a:t>
            </a:r>
            <a:r>
              <a:rPr lang="en-US" sz="4000" dirty="0">
                <a:sym typeface="Symbol" panose="05050102010706020507" pitchFamily="18" charset="2"/>
              </a:rPr>
              <a:t></a:t>
            </a:r>
            <a:r>
              <a:rPr lang="en-US" sz="4000" dirty="0"/>
              <a:t> </a:t>
            </a:r>
            <a:r>
              <a:rPr lang="en-US" sz="4000" dirty="0" smtClean="0"/>
              <a:t>p(A|X</a:t>
            </a:r>
            <a:r>
              <a:rPr lang="en-US" sz="4000" dirty="0"/>
              <a:t>)</a:t>
            </a:r>
            <a:r>
              <a:rPr lang="en-US" sz="4000" dirty="0">
                <a:sym typeface="Symbol" panose="05050102010706020507" pitchFamily="18" charset="2"/>
              </a:rPr>
              <a:t> </a:t>
            </a:r>
            <a:r>
              <a:rPr lang="en-US" sz="4000" dirty="0"/>
              <a:t> </a:t>
            </a:r>
            <a:r>
              <a:rPr lang="en-US" sz="4000" dirty="0" smtClean="0"/>
              <a:t>p(B|X</a:t>
            </a:r>
            <a:r>
              <a:rPr lang="en-US" sz="4000" dirty="0"/>
              <a:t>)</a:t>
            </a:r>
            <a:r>
              <a:rPr lang="en-US" sz="4000" dirty="0">
                <a:sym typeface="Symbol" panose="05050102010706020507" pitchFamily="18" charset="2"/>
              </a:rPr>
              <a:t> </a:t>
            </a:r>
            <a:r>
              <a:rPr lang="en-US" sz="4000" dirty="0"/>
              <a:t> </a:t>
            </a:r>
            <a:r>
              <a:rPr lang="en-US" sz="4000" dirty="0" smtClean="0"/>
              <a:t>p(C|X)</a:t>
            </a:r>
          </a:p>
          <a:p>
            <a:r>
              <a:rPr lang="en-US" sz="4000" dirty="0" smtClean="0"/>
              <a:t>“</a:t>
            </a:r>
            <a:r>
              <a:rPr lang="en-US" sz="4000" dirty="0" err="1" smtClean="0"/>
              <a:t>prob</a:t>
            </a:r>
            <a:r>
              <a:rPr lang="en-US" sz="4000" dirty="0" smtClean="0"/>
              <a:t> of X and A-given-X and B-given-X…</a:t>
            </a:r>
            <a:endParaRPr lang="en-US" sz="4000" dirty="0"/>
          </a:p>
        </p:txBody>
      </p:sp>
      <p:sp>
        <p:nvSpPr>
          <p:cNvPr id="5" name="Rectangular Callout 4"/>
          <p:cNvSpPr/>
          <p:nvPr/>
        </p:nvSpPr>
        <p:spPr>
          <a:xfrm>
            <a:off x="1666010" y="2917686"/>
            <a:ext cx="1828800" cy="1501914"/>
          </a:xfrm>
          <a:prstGeom prst="wedgeRectCallout">
            <a:avLst>
              <a:gd name="adj1" fmla="val -86711"/>
              <a:gd name="adj2" fmla="val 112508"/>
            </a:avLst>
          </a:prstGeom>
          <a:solidFill>
            <a:schemeClr val="tx2">
              <a:lumMod val="20000"/>
              <a:lumOff val="8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With no classification knowledge</a:t>
            </a:r>
            <a:endParaRPr lang="en-US" sz="2400" dirty="0">
              <a:solidFill>
                <a:schemeClr val="tx1"/>
              </a:solidFill>
            </a:endParaRPr>
          </a:p>
        </p:txBody>
      </p:sp>
      <p:sp>
        <p:nvSpPr>
          <p:cNvPr id="6" name="Rectangular Callout 5"/>
          <p:cNvSpPr/>
          <p:nvPr/>
        </p:nvSpPr>
        <p:spPr>
          <a:xfrm>
            <a:off x="4114800" y="2917686"/>
            <a:ext cx="1828800" cy="1501914"/>
          </a:xfrm>
          <a:prstGeom prst="wedgeRectCallout">
            <a:avLst>
              <a:gd name="adj1" fmla="val -141829"/>
              <a:gd name="adj2" fmla="val 104486"/>
            </a:avLst>
          </a:prstGeom>
          <a:solidFill>
            <a:schemeClr val="tx2">
              <a:lumMod val="20000"/>
              <a:lumOff val="8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tx1"/>
                </a:solidFill>
              </a:rPr>
              <a:t>With more classification knowledge</a:t>
            </a:r>
            <a:endParaRPr lang="en-US" sz="2400">
              <a:solidFill>
                <a:schemeClr val="tx1"/>
              </a:solidFill>
            </a:endParaRPr>
          </a:p>
        </p:txBody>
      </p:sp>
    </p:spTree>
    <p:extLst>
      <p:ext uri="{BB962C8B-B14F-4D97-AF65-F5344CB8AC3E}">
        <p14:creationId xmlns:p14="http://schemas.microsoft.com/office/powerpoint/2010/main" val="1108272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i="1" dirty="0" smtClean="0"/>
              <a:t>Cavity</a:t>
            </a:r>
            <a:r>
              <a:rPr lang="en-US" dirty="0" smtClean="0"/>
              <a:t> Example: Given (</a:t>
            </a:r>
            <a:r>
              <a:rPr lang="en-US" i="1" dirty="0" smtClean="0"/>
              <a:t>a priori) </a:t>
            </a:r>
            <a:r>
              <a:rPr lang="en-US" dirty="0" smtClean="0"/>
              <a:t>Probabilities</a:t>
            </a:r>
            <a:endParaRPr lang="en-US" i="1" dirty="0"/>
          </a:p>
        </p:txBody>
      </p:sp>
      <p:sp>
        <p:nvSpPr>
          <p:cNvPr id="5" name="TextBox 4"/>
          <p:cNvSpPr txBox="1"/>
          <p:nvPr/>
        </p:nvSpPr>
        <p:spPr>
          <a:xfrm>
            <a:off x="7391400" y="6400800"/>
            <a:ext cx="1600200" cy="304800"/>
          </a:xfrm>
          <a:prstGeom prst="rect">
            <a:avLst/>
          </a:prstGeom>
          <a:noFill/>
        </p:spPr>
        <p:txBody>
          <a:bodyPr wrap="square" rtlCol="0">
            <a:spAutoFit/>
          </a:bodyPr>
          <a:lstStyle/>
          <a:p>
            <a:r>
              <a:rPr lang="en-US" sz="1400" dirty="0" smtClean="0"/>
              <a:t>Russell and </a:t>
            </a:r>
            <a:r>
              <a:rPr lang="en-US" sz="1400" dirty="0" err="1" smtClean="0"/>
              <a:t>Norvig</a:t>
            </a:r>
            <a:endParaRPr lang="en-US" sz="1400" dirty="0"/>
          </a:p>
        </p:txBody>
      </p:sp>
      <p:pic>
        <p:nvPicPr>
          <p:cNvPr id="6" name="Picture 5"/>
          <p:cNvPicPr>
            <a:picLocks noChangeAspect="1"/>
          </p:cNvPicPr>
          <p:nvPr/>
        </p:nvPicPr>
        <p:blipFill>
          <a:blip r:embed="rId3"/>
          <a:stretch>
            <a:fillRect/>
          </a:stretch>
        </p:blipFill>
        <p:spPr>
          <a:xfrm>
            <a:off x="462642" y="1828800"/>
            <a:ext cx="7986085" cy="1905000"/>
          </a:xfrm>
          <a:prstGeom prst="rect">
            <a:avLst/>
          </a:prstGeom>
        </p:spPr>
      </p:pic>
      <p:sp>
        <p:nvSpPr>
          <p:cNvPr id="7" name="Rounded Rectangle 6"/>
          <p:cNvSpPr/>
          <p:nvPr/>
        </p:nvSpPr>
        <p:spPr>
          <a:xfrm>
            <a:off x="1600200" y="4038600"/>
            <a:ext cx="2286000" cy="2514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r>
              <a:rPr lang="en-US" dirty="0" smtClean="0">
                <a:solidFill>
                  <a:schemeClr val="tx1"/>
                </a:solidFill>
              </a:rPr>
              <a:t>catch</a:t>
            </a:r>
            <a:endParaRPr lang="en-US" dirty="0">
              <a:solidFill>
                <a:schemeClr val="tx1"/>
              </a:solidFill>
            </a:endParaRPr>
          </a:p>
        </p:txBody>
      </p:sp>
      <p:sp>
        <p:nvSpPr>
          <p:cNvPr id="8" name="Rounded Rectangle 7"/>
          <p:cNvSpPr/>
          <p:nvPr/>
        </p:nvSpPr>
        <p:spPr>
          <a:xfrm>
            <a:off x="3886200" y="4038600"/>
            <a:ext cx="2286000" cy="2514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r>
              <a:rPr lang="en-US" dirty="0" smtClean="0">
                <a:solidFill>
                  <a:schemeClr val="tx1"/>
                </a:solidFill>
                <a:sym typeface="Symbol" panose="05050102010706020507" pitchFamily="18" charset="2"/>
              </a:rPr>
              <a:t></a:t>
            </a:r>
            <a:r>
              <a:rPr lang="en-US" dirty="0" smtClean="0">
                <a:solidFill>
                  <a:schemeClr val="tx1"/>
                </a:solidFill>
              </a:rPr>
              <a:t>catch</a:t>
            </a:r>
            <a:endParaRPr lang="en-US" dirty="0">
              <a:solidFill>
                <a:schemeClr val="tx1"/>
              </a:solidFill>
            </a:endParaRPr>
          </a:p>
        </p:txBody>
      </p:sp>
      <p:sp>
        <p:nvSpPr>
          <p:cNvPr id="9" name="Rounded Rectangle 8"/>
          <p:cNvSpPr/>
          <p:nvPr/>
        </p:nvSpPr>
        <p:spPr>
          <a:xfrm>
            <a:off x="1600200" y="4038600"/>
            <a:ext cx="4572000" cy="129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solidFill>
                  <a:schemeClr val="tx1"/>
                </a:solidFill>
              </a:rPr>
              <a:t>cavity</a:t>
            </a:r>
            <a:endParaRPr lang="en-US" dirty="0">
              <a:solidFill>
                <a:schemeClr val="tx1"/>
              </a:solidFill>
            </a:endParaRPr>
          </a:p>
        </p:txBody>
      </p:sp>
      <p:sp>
        <p:nvSpPr>
          <p:cNvPr id="10" name="Rounded Rectangle 9"/>
          <p:cNvSpPr/>
          <p:nvPr/>
        </p:nvSpPr>
        <p:spPr>
          <a:xfrm>
            <a:off x="1600200" y="5334000"/>
            <a:ext cx="45720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solidFill>
                  <a:schemeClr val="tx1"/>
                </a:solidFill>
                <a:sym typeface="Symbol" panose="05050102010706020507" pitchFamily="18" charset="2"/>
              </a:rPr>
              <a:t></a:t>
            </a:r>
            <a:r>
              <a:rPr lang="en-US" dirty="0" smtClean="0">
                <a:solidFill>
                  <a:schemeClr val="tx1"/>
                </a:solidFill>
              </a:rPr>
              <a:t>cavity</a:t>
            </a:r>
            <a:endParaRPr lang="en-US" dirty="0">
              <a:solidFill>
                <a:schemeClr val="tx1"/>
              </a:solidFill>
            </a:endParaRPr>
          </a:p>
        </p:txBody>
      </p:sp>
      <p:sp>
        <p:nvSpPr>
          <p:cNvPr id="11" name="Isosceles Triangle 10"/>
          <p:cNvSpPr/>
          <p:nvPr/>
        </p:nvSpPr>
        <p:spPr>
          <a:xfrm rot="19936679">
            <a:off x="763316" y="3225317"/>
            <a:ext cx="5284404" cy="2166743"/>
          </a:xfrm>
          <a:prstGeom prst="triangle">
            <a:avLst>
              <a:gd name="adj" fmla="val 221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toothache</a:t>
            </a:r>
            <a:endParaRPr lang="en-US" dirty="0">
              <a:solidFill>
                <a:schemeClr val="tx1"/>
              </a:solidFill>
            </a:endParaRPr>
          </a:p>
        </p:txBody>
      </p:sp>
      <p:sp>
        <p:nvSpPr>
          <p:cNvPr id="12" name="Isosceles Triangle 11"/>
          <p:cNvSpPr/>
          <p:nvPr/>
        </p:nvSpPr>
        <p:spPr>
          <a:xfrm rot="19936679" flipV="1">
            <a:off x="1765895" y="5145422"/>
            <a:ext cx="5284404" cy="2201064"/>
          </a:xfrm>
          <a:prstGeom prst="triangle">
            <a:avLst>
              <a:gd name="adj" fmla="val 77172"/>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smtClean="0">
                <a:solidFill>
                  <a:schemeClr val="tx1"/>
                </a:solidFill>
              </a:rPr>
              <a:t>                         </a:t>
            </a:r>
            <a:r>
              <a:rPr lang="en-US" sz="1600" dirty="0" smtClean="0">
                <a:solidFill>
                  <a:schemeClr val="tx1"/>
                </a:solidFill>
                <a:sym typeface="Symbol" panose="05050102010706020507" pitchFamily="18" charset="2"/>
              </a:rPr>
              <a:t></a:t>
            </a:r>
            <a:r>
              <a:rPr lang="en-US" sz="1600" dirty="0" smtClean="0">
                <a:solidFill>
                  <a:schemeClr val="tx1"/>
                </a:solidFill>
              </a:rPr>
              <a:t>toothache</a:t>
            </a:r>
            <a:endParaRPr lang="en-US" sz="1600" dirty="0">
              <a:solidFill>
                <a:schemeClr val="tx1"/>
              </a:solidFill>
            </a:endParaRPr>
          </a:p>
        </p:txBody>
      </p:sp>
    </p:spTree>
    <p:extLst>
      <p:ext uri="{BB962C8B-B14F-4D97-AF65-F5344CB8AC3E}">
        <p14:creationId xmlns:p14="http://schemas.microsoft.com/office/powerpoint/2010/main" val="671639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i="1" dirty="0" smtClean="0"/>
              <a:t>Cavity</a:t>
            </a:r>
            <a:r>
              <a:rPr lang="en-US" dirty="0" smtClean="0"/>
              <a:t> Example: Given (</a:t>
            </a:r>
            <a:r>
              <a:rPr lang="en-US" i="1" dirty="0" smtClean="0"/>
              <a:t>a priori) </a:t>
            </a:r>
            <a:r>
              <a:rPr lang="en-US" dirty="0" smtClean="0"/>
              <a:t>Probabilities</a:t>
            </a:r>
            <a:endParaRPr lang="en-US" i="1" dirty="0"/>
          </a:p>
        </p:txBody>
      </p:sp>
      <p:sp>
        <p:nvSpPr>
          <p:cNvPr id="5" name="TextBox 4"/>
          <p:cNvSpPr txBox="1"/>
          <p:nvPr/>
        </p:nvSpPr>
        <p:spPr>
          <a:xfrm>
            <a:off x="7391400" y="6400800"/>
            <a:ext cx="1600200" cy="304800"/>
          </a:xfrm>
          <a:prstGeom prst="rect">
            <a:avLst/>
          </a:prstGeom>
          <a:noFill/>
        </p:spPr>
        <p:txBody>
          <a:bodyPr wrap="square" rtlCol="0">
            <a:spAutoFit/>
          </a:bodyPr>
          <a:lstStyle/>
          <a:p>
            <a:r>
              <a:rPr lang="en-US" sz="1400" dirty="0" smtClean="0"/>
              <a:t>Russell and </a:t>
            </a:r>
            <a:r>
              <a:rPr lang="en-US" sz="1400" dirty="0" err="1" smtClean="0"/>
              <a:t>Norvig</a:t>
            </a:r>
            <a:endParaRPr lang="en-US" sz="1400" dirty="0"/>
          </a:p>
        </p:txBody>
      </p:sp>
      <p:pic>
        <p:nvPicPr>
          <p:cNvPr id="6" name="Picture 5"/>
          <p:cNvPicPr>
            <a:picLocks noChangeAspect="1"/>
          </p:cNvPicPr>
          <p:nvPr/>
        </p:nvPicPr>
        <p:blipFill>
          <a:blip r:embed="rId3"/>
          <a:stretch>
            <a:fillRect/>
          </a:stretch>
        </p:blipFill>
        <p:spPr>
          <a:xfrm>
            <a:off x="462642" y="1828800"/>
            <a:ext cx="7986085" cy="1905000"/>
          </a:xfrm>
          <a:prstGeom prst="rect">
            <a:avLst/>
          </a:prstGeom>
        </p:spPr>
      </p:pic>
      <p:pic>
        <p:nvPicPr>
          <p:cNvPr id="3" name="Picture 2"/>
          <p:cNvPicPr>
            <a:picLocks noChangeAspect="1"/>
          </p:cNvPicPr>
          <p:nvPr/>
        </p:nvPicPr>
        <p:blipFill rotWithShape="1">
          <a:blip r:embed="rId4"/>
          <a:srcRect t="13223"/>
          <a:stretch/>
        </p:blipFill>
        <p:spPr>
          <a:xfrm>
            <a:off x="457200" y="4372496"/>
            <a:ext cx="2362200" cy="832319"/>
          </a:xfrm>
          <a:prstGeom prst="rect">
            <a:avLst/>
          </a:prstGeom>
        </p:spPr>
      </p:pic>
      <p:sp>
        <p:nvSpPr>
          <p:cNvPr id="8" name="Rectangle 7"/>
          <p:cNvSpPr/>
          <p:nvPr/>
        </p:nvSpPr>
        <p:spPr>
          <a:xfrm>
            <a:off x="457200" y="5329535"/>
            <a:ext cx="5572359" cy="461665"/>
          </a:xfrm>
          <a:prstGeom prst="rect">
            <a:avLst/>
          </a:prstGeom>
        </p:spPr>
        <p:txBody>
          <a:bodyPr wrap="none">
            <a:spAutoFit/>
          </a:bodyPr>
          <a:lstStyle/>
          <a:p>
            <a:r>
              <a:rPr lang="en-US" sz="2400" dirty="0">
                <a:latin typeface="Arial Narrow" panose="020B0606020202030204" pitchFamily="34" charset="0"/>
              </a:rPr>
              <a:t>P(cavity</a:t>
            </a:r>
            <a:r>
              <a:rPr lang="en-US" sz="2400" dirty="0" smtClean="0">
                <a:latin typeface="Arial Narrow" panose="020B0606020202030204" pitchFamily="34" charset="0"/>
              </a:rPr>
              <a:t>)= 0 </a:t>
            </a:r>
            <a:r>
              <a:rPr lang="en-US" sz="2400" dirty="0">
                <a:latin typeface="Arial Narrow" panose="020B0606020202030204" pitchFamily="34" charset="0"/>
              </a:rPr>
              <a:t>.108 + 0.012 + 0.072 + 0.008 = 0.2 </a:t>
            </a:r>
          </a:p>
        </p:txBody>
      </p:sp>
    </p:spTree>
    <p:extLst>
      <p:ext uri="{BB962C8B-B14F-4D97-AF65-F5344CB8AC3E}">
        <p14:creationId xmlns:p14="http://schemas.microsoft.com/office/powerpoint/2010/main" val="1176424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Another Decomposition Form: </a:t>
            </a:r>
            <a:r>
              <a:rPr lang="en-US" i="1" dirty="0" smtClean="0"/>
              <a:t>Conditioning</a:t>
            </a:r>
            <a:endParaRPr lang="en-US" dirty="0"/>
          </a:p>
        </p:txBody>
      </p:sp>
      <p:pic>
        <p:nvPicPr>
          <p:cNvPr id="5" name="Picture 4"/>
          <p:cNvPicPr>
            <a:picLocks noChangeAspect="1"/>
          </p:cNvPicPr>
          <p:nvPr/>
        </p:nvPicPr>
        <p:blipFill>
          <a:blip r:embed="rId3"/>
          <a:stretch>
            <a:fillRect/>
          </a:stretch>
        </p:blipFill>
        <p:spPr>
          <a:xfrm>
            <a:off x="2800350" y="2209800"/>
            <a:ext cx="3543300" cy="990600"/>
          </a:xfrm>
          <a:prstGeom prst="rect">
            <a:avLst/>
          </a:prstGeom>
        </p:spPr>
      </p:pic>
    </p:spTree>
    <p:extLst>
      <p:ext uri="{BB962C8B-B14F-4D97-AF65-F5344CB8AC3E}">
        <p14:creationId xmlns:p14="http://schemas.microsoft.com/office/powerpoint/2010/main" val="599298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 Conditional Probability</a:t>
            </a:r>
            <a:endParaRPr lang="en-US" dirty="0"/>
          </a:p>
        </p:txBody>
      </p:sp>
      <p:pic>
        <p:nvPicPr>
          <p:cNvPr id="5" name="Picture 4"/>
          <p:cNvPicPr>
            <a:picLocks noChangeAspect="1"/>
          </p:cNvPicPr>
          <p:nvPr/>
        </p:nvPicPr>
        <p:blipFill rotWithShape="1">
          <a:blip r:embed="rId3"/>
          <a:srcRect l="8300" b="55882"/>
          <a:stretch/>
        </p:blipFill>
        <p:spPr>
          <a:xfrm>
            <a:off x="609600" y="3429000"/>
            <a:ext cx="7576751" cy="1143000"/>
          </a:xfrm>
          <a:prstGeom prst="rect">
            <a:avLst/>
          </a:prstGeom>
        </p:spPr>
      </p:pic>
      <p:pic>
        <p:nvPicPr>
          <p:cNvPr id="6" name="Picture 5"/>
          <p:cNvPicPr>
            <a:picLocks noChangeAspect="1"/>
          </p:cNvPicPr>
          <p:nvPr/>
        </p:nvPicPr>
        <p:blipFill rotWithShape="1">
          <a:blip r:embed="rId3"/>
          <a:srcRect t="44118"/>
          <a:stretch/>
        </p:blipFill>
        <p:spPr>
          <a:xfrm>
            <a:off x="434009" y="4876800"/>
            <a:ext cx="8262551" cy="1447800"/>
          </a:xfrm>
          <a:prstGeom prst="rect">
            <a:avLst/>
          </a:prstGeom>
        </p:spPr>
      </p:pic>
      <p:pic>
        <p:nvPicPr>
          <p:cNvPr id="7" name="Picture 6"/>
          <p:cNvPicPr>
            <a:picLocks noChangeAspect="1"/>
          </p:cNvPicPr>
          <p:nvPr/>
        </p:nvPicPr>
        <p:blipFill rotWithShape="1">
          <a:blip r:embed="rId4"/>
          <a:srcRect b="22417"/>
          <a:stretch/>
        </p:blipFill>
        <p:spPr>
          <a:xfrm>
            <a:off x="434009" y="1417638"/>
            <a:ext cx="7986085" cy="1477962"/>
          </a:xfrm>
          <a:prstGeom prst="rect">
            <a:avLst/>
          </a:prstGeom>
        </p:spPr>
      </p:pic>
      <p:sp>
        <p:nvSpPr>
          <p:cNvPr id="8" name="TextBox 7"/>
          <p:cNvSpPr txBox="1"/>
          <p:nvPr/>
        </p:nvSpPr>
        <p:spPr>
          <a:xfrm>
            <a:off x="7391400" y="6400800"/>
            <a:ext cx="1600200" cy="304800"/>
          </a:xfrm>
          <a:prstGeom prst="rect">
            <a:avLst/>
          </a:prstGeom>
          <a:noFill/>
        </p:spPr>
        <p:txBody>
          <a:bodyPr wrap="square" rtlCol="0">
            <a:spAutoFit/>
          </a:bodyPr>
          <a:lstStyle/>
          <a:p>
            <a:r>
              <a:rPr lang="en-US" sz="1400" dirty="0" smtClean="0"/>
              <a:t>Russell and </a:t>
            </a:r>
            <a:r>
              <a:rPr lang="en-US" sz="1400" dirty="0" err="1" smtClean="0"/>
              <a:t>Norvig</a:t>
            </a:r>
            <a:endParaRPr lang="en-US" sz="1400" dirty="0"/>
          </a:p>
        </p:txBody>
      </p:sp>
    </p:spTree>
    <p:extLst>
      <p:ext uri="{BB962C8B-B14F-4D97-AF65-F5344CB8AC3E}">
        <p14:creationId xmlns:p14="http://schemas.microsoft.com/office/powerpoint/2010/main" val="1095410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fontScale="90000"/>
          </a:bodyPr>
          <a:lstStyle/>
          <a:p>
            <a:pPr lvl="0"/>
            <a:r>
              <a:rPr lang="en-US"/>
              <a:t>Uncertainty </a:t>
            </a:r>
            <a:r>
              <a:rPr lang="en-US" smtClean="0">
                <a:latin typeface="Arial Narrow" panose="020B0606020202030204" pitchFamily="34" charset="0"/>
              </a:rPr>
              <a:t>and Bayesian Networks</a:t>
            </a:r>
            <a:endParaRPr lang="en-US">
              <a:latin typeface="Arial Narrow" panose="020B0606020202030204" pitchFamily="34" charset="0"/>
            </a:endParaRPr>
          </a:p>
        </p:txBody>
      </p:sp>
      <p:sp>
        <p:nvSpPr>
          <p:cNvPr id="5" name="Slide Number Placeholder 4"/>
          <p:cNvSpPr>
            <a:spLocks noGrp="1"/>
          </p:cNvSpPr>
          <p:nvPr>
            <p:ph type="sldNum" sz="quarter" idx="12"/>
          </p:nvPr>
        </p:nvSpPr>
        <p:spPr>
          <a:xfrm>
            <a:off x="6553200" y="6477001"/>
            <a:ext cx="2133600" cy="244475"/>
          </a:xfrm>
        </p:spPr>
        <p:txBody>
          <a:bodyPr/>
          <a:lstStyle/>
          <a:p>
            <a:fld id="{CEF8ADD8-F654-435D-BF88-36F59A17820E}" type="slidenum">
              <a:rPr lang="en-US" smtClean="0">
                <a:latin typeface="Arial Narrow" panose="020B0606020202030204" pitchFamily="34" charset="0"/>
              </a:rPr>
              <a:pPr/>
              <a:t>3</a:t>
            </a:fld>
            <a:endParaRPr lang="en-US">
              <a:latin typeface="Arial Narrow" panose="020B0606020202030204" pitchFamily="34" charset="0"/>
            </a:endParaRPr>
          </a:p>
        </p:txBody>
      </p:sp>
      <p:sp>
        <p:nvSpPr>
          <p:cNvPr id="7" name="Rectangle 4"/>
          <p:cNvSpPr txBox="1">
            <a:spLocks noChangeArrowheads="1"/>
          </p:cNvSpPr>
          <p:nvPr/>
        </p:nvSpPr>
        <p:spPr bwMode="auto">
          <a:xfrm>
            <a:off x="3232150" y="1803400"/>
            <a:ext cx="3168650" cy="33528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b="1" kern="0" dirty="0" smtClean="0">
                <a:latin typeface="Arial Narrow" panose="020B0606020202030204" pitchFamily="34" charset="0"/>
              </a:rPr>
              <a:t>Uncertainty </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smtClean="0">
                <a:latin typeface="Arial Narrow" panose="020B0606020202030204" pitchFamily="34" charset="0"/>
              </a:rPr>
              <a:t>Bayes’ Rule</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anose="020B0606020202030204" pitchFamily="34" charset="0"/>
              </a:rPr>
              <a:t>Example</a:t>
            </a:r>
          </a:p>
          <a:p>
            <a:pPr lvl="0" eaLnBrk="0" fontAlgn="base" hangingPunct="0">
              <a:lnSpc>
                <a:spcPct val="150000"/>
              </a:lnSpc>
              <a:spcBef>
                <a:spcPct val="20000"/>
              </a:spcBef>
              <a:spcAft>
                <a:spcPct val="0"/>
              </a:spcAft>
              <a:buClr>
                <a:schemeClr val="tx2"/>
              </a:buClr>
              <a:buSzPct val="75000"/>
              <a:defRPr/>
            </a:pPr>
            <a:r>
              <a:rPr lang="en-US" sz="3200" kern="0" dirty="0">
                <a:latin typeface="Arial Narrow" panose="020B0606020202030204" pitchFamily="34" charset="0"/>
              </a:rPr>
              <a:t>Appendix: Pruning</a:t>
            </a:r>
            <a:endParaRPr lang="en-US" sz="3200" kern="0" dirty="0">
              <a:latin typeface="Arial Narrow" panose="020B0606020202030204" pitchFamily="34" charset="0"/>
            </a:endParaRPr>
          </a:p>
        </p:txBody>
      </p:sp>
      <p:sp>
        <p:nvSpPr>
          <p:cNvPr id="8" name="AutoShape 5"/>
          <p:cNvSpPr>
            <a:spLocks noChangeArrowheads="1"/>
          </p:cNvSpPr>
          <p:nvPr/>
        </p:nvSpPr>
        <p:spPr bwMode="auto">
          <a:xfrm>
            <a:off x="2209800" y="21336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33806751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Normalization</a:t>
            </a:r>
            <a:endParaRPr lang="en-US" dirty="0"/>
          </a:p>
        </p:txBody>
      </p:sp>
      <p:pic>
        <p:nvPicPr>
          <p:cNvPr id="5" name="Picture 4"/>
          <p:cNvPicPr>
            <a:picLocks noChangeAspect="1"/>
          </p:cNvPicPr>
          <p:nvPr/>
        </p:nvPicPr>
        <p:blipFill rotWithShape="1">
          <a:blip r:embed="rId3"/>
          <a:srcRect t="1990" b="62200"/>
          <a:stretch/>
        </p:blipFill>
        <p:spPr>
          <a:xfrm>
            <a:off x="457200" y="1981200"/>
            <a:ext cx="8196262" cy="1371600"/>
          </a:xfrm>
          <a:prstGeom prst="rect">
            <a:avLst/>
          </a:prstGeom>
        </p:spPr>
      </p:pic>
      <p:sp>
        <p:nvSpPr>
          <p:cNvPr id="6" name="TextBox 5"/>
          <p:cNvSpPr txBox="1"/>
          <p:nvPr/>
        </p:nvSpPr>
        <p:spPr>
          <a:xfrm>
            <a:off x="7391400" y="6400800"/>
            <a:ext cx="1600200" cy="304800"/>
          </a:xfrm>
          <a:prstGeom prst="rect">
            <a:avLst/>
          </a:prstGeom>
          <a:noFill/>
        </p:spPr>
        <p:txBody>
          <a:bodyPr wrap="square" rtlCol="0">
            <a:spAutoFit/>
          </a:bodyPr>
          <a:lstStyle/>
          <a:p>
            <a:r>
              <a:rPr lang="en-US" sz="1400" dirty="0" smtClean="0"/>
              <a:t>Russell and </a:t>
            </a:r>
            <a:r>
              <a:rPr lang="en-US" sz="1400" dirty="0" err="1" smtClean="0"/>
              <a:t>Norvig</a:t>
            </a:r>
            <a:endParaRPr lang="en-US" sz="1400" dirty="0"/>
          </a:p>
        </p:txBody>
      </p:sp>
    </p:spTree>
    <p:extLst>
      <p:ext uri="{BB962C8B-B14F-4D97-AF65-F5344CB8AC3E}">
        <p14:creationId xmlns:p14="http://schemas.microsoft.com/office/powerpoint/2010/main" val="4210417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Normalization</a:t>
            </a:r>
            <a:endParaRPr lang="en-US" dirty="0"/>
          </a:p>
        </p:txBody>
      </p:sp>
      <p:pic>
        <p:nvPicPr>
          <p:cNvPr id="5" name="Picture 4"/>
          <p:cNvPicPr>
            <a:picLocks noChangeAspect="1"/>
          </p:cNvPicPr>
          <p:nvPr/>
        </p:nvPicPr>
        <p:blipFill rotWithShape="1">
          <a:blip r:embed="rId3"/>
          <a:srcRect l="7050" t="29841" b="36338"/>
          <a:stretch/>
        </p:blipFill>
        <p:spPr>
          <a:xfrm>
            <a:off x="381000" y="1752599"/>
            <a:ext cx="7924800" cy="1347495"/>
          </a:xfrm>
          <a:prstGeom prst="rect">
            <a:avLst/>
          </a:prstGeom>
        </p:spPr>
      </p:pic>
      <p:pic>
        <p:nvPicPr>
          <p:cNvPr id="6" name="Picture 5"/>
          <p:cNvPicPr>
            <a:picLocks noChangeAspect="1"/>
          </p:cNvPicPr>
          <p:nvPr/>
        </p:nvPicPr>
        <p:blipFill rotWithShape="1">
          <a:blip r:embed="rId3"/>
          <a:srcRect t="63662" b="-1"/>
          <a:stretch/>
        </p:blipFill>
        <p:spPr>
          <a:xfrm>
            <a:off x="252152" y="4038600"/>
            <a:ext cx="8525879" cy="1447800"/>
          </a:xfrm>
          <a:prstGeom prst="rect">
            <a:avLst/>
          </a:prstGeom>
        </p:spPr>
      </p:pic>
      <p:sp>
        <p:nvSpPr>
          <p:cNvPr id="2" name="Rectangle 1"/>
          <p:cNvSpPr/>
          <p:nvPr/>
        </p:nvSpPr>
        <p:spPr>
          <a:xfrm>
            <a:off x="381000" y="1600200"/>
            <a:ext cx="152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391400" y="6400800"/>
            <a:ext cx="1600200" cy="304800"/>
          </a:xfrm>
          <a:prstGeom prst="rect">
            <a:avLst/>
          </a:prstGeom>
          <a:noFill/>
        </p:spPr>
        <p:txBody>
          <a:bodyPr wrap="square" rtlCol="0">
            <a:spAutoFit/>
          </a:bodyPr>
          <a:lstStyle/>
          <a:p>
            <a:r>
              <a:rPr lang="en-US" sz="1400" dirty="0" smtClean="0"/>
              <a:t>Russell and </a:t>
            </a:r>
            <a:r>
              <a:rPr lang="en-US" sz="1400" dirty="0" err="1" smtClean="0"/>
              <a:t>Norvig</a:t>
            </a:r>
            <a:endParaRPr lang="en-US" sz="1400" dirty="0"/>
          </a:p>
        </p:txBody>
      </p:sp>
    </p:spTree>
    <p:extLst>
      <p:ext uri="{BB962C8B-B14F-4D97-AF65-F5344CB8AC3E}">
        <p14:creationId xmlns:p14="http://schemas.microsoft.com/office/powerpoint/2010/main" val="3489096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fontScale="90000"/>
          </a:bodyPr>
          <a:lstStyle/>
          <a:p>
            <a:pPr lvl="0"/>
            <a:r>
              <a:rPr lang="en-US"/>
              <a:t>Uncertainty </a:t>
            </a:r>
            <a:r>
              <a:rPr lang="en-US" smtClean="0">
                <a:latin typeface="Arial Narrow" panose="020B0606020202030204" pitchFamily="34" charset="0"/>
              </a:rPr>
              <a:t>and Bayesian Networks</a:t>
            </a:r>
            <a:endParaRPr lang="en-US">
              <a:latin typeface="Arial Narrow" panose="020B0606020202030204" pitchFamily="34" charset="0"/>
            </a:endParaRPr>
          </a:p>
        </p:txBody>
      </p:sp>
      <p:sp>
        <p:nvSpPr>
          <p:cNvPr id="5" name="Slide Number Placeholder 4"/>
          <p:cNvSpPr>
            <a:spLocks noGrp="1"/>
          </p:cNvSpPr>
          <p:nvPr>
            <p:ph type="sldNum" sz="quarter" idx="12"/>
          </p:nvPr>
        </p:nvSpPr>
        <p:spPr>
          <a:xfrm>
            <a:off x="6553200" y="6477001"/>
            <a:ext cx="2133600" cy="244475"/>
          </a:xfrm>
        </p:spPr>
        <p:txBody>
          <a:bodyPr/>
          <a:lstStyle/>
          <a:p>
            <a:fld id="{CEF8ADD8-F654-435D-BF88-36F59A17820E}" type="slidenum">
              <a:rPr lang="en-US" smtClean="0">
                <a:latin typeface="Arial Narrow" panose="020B0606020202030204" pitchFamily="34" charset="0"/>
              </a:rPr>
              <a:pPr/>
              <a:t>32</a:t>
            </a:fld>
            <a:endParaRPr lang="en-US">
              <a:latin typeface="Arial Narrow" panose="020B0606020202030204" pitchFamily="34" charset="0"/>
            </a:endParaRPr>
          </a:p>
        </p:txBody>
      </p:sp>
      <p:sp>
        <p:nvSpPr>
          <p:cNvPr id="7" name="Rectangle 4"/>
          <p:cNvSpPr txBox="1">
            <a:spLocks noChangeArrowheads="1"/>
          </p:cNvSpPr>
          <p:nvPr/>
        </p:nvSpPr>
        <p:spPr bwMode="auto">
          <a:xfrm>
            <a:off x="3232150" y="1803400"/>
            <a:ext cx="3473450" cy="33528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smtClean="0">
                <a:latin typeface="Arial Narrow" panose="020B0606020202030204" pitchFamily="34" charset="0"/>
              </a:rPr>
              <a:t>Uncertainty</a:t>
            </a:r>
            <a:r>
              <a:rPr lang="en-US" sz="3200" b="1" kern="0" dirty="0" smtClean="0">
                <a:latin typeface="Arial Narrow" panose="020B0606020202030204" pitchFamily="34" charset="0"/>
              </a:rPr>
              <a:t> </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smtClean="0">
                <a:latin typeface="Arial Narrow" panose="020B0606020202030204" pitchFamily="34" charset="0"/>
              </a:rPr>
              <a:t>Bayes’ Rule</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b="1" kern="0" dirty="0" smtClean="0">
                <a:latin typeface="Arial Narrow" panose="020B0606020202030204" pitchFamily="34" charset="0"/>
              </a:rPr>
              <a:t>Example</a:t>
            </a:r>
            <a:endParaRPr lang="en-US" sz="3200" kern="0" dirty="0">
              <a:latin typeface="Arial Narrow" panose="020B0606020202030204" pitchFamily="34" charset="0"/>
            </a:endParaRPr>
          </a:p>
          <a:p>
            <a:pPr lvl="0" eaLnBrk="0" fontAlgn="base" hangingPunct="0">
              <a:lnSpc>
                <a:spcPct val="150000"/>
              </a:lnSpc>
              <a:spcBef>
                <a:spcPct val="20000"/>
              </a:spcBef>
              <a:spcAft>
                <a:spcPct val="0"/>
              </a:spcAft>
              <a:buClr>
                <a:schemeClr val="tx2"/>
              </a:buClr>
              <a:buSzPct val="75000"/>
              <a:defRPr/>
            </a:pPr>
            <a:r>
              <a:rPr lang="en-US" sz="3200" kern="0" dirty="0">
                <a:latin typeface="Arial Narrow" panose="020B0606020202030204" pitchFamily="34" charset="0"/>
              </a:rPr>
              <a:t>Appendix: Pruning</a:t>
            </a:r>
          </a:p>
        </p:txBody>
      </p:sp>
      <p:sp>
        <p:nvSpPr>
          <p:cNvPr id="8" name="AutoShape 5"/>
          <p:cNvSpPr>
            <a:spLocks noChangeArrowheads="1"/>
          </p:cNvSpPr>
          <p:nvPr/>
        </p:nvSpPr>
        <p:spPr bwMode="auto">
          <a:xfrm>
            <a:off x="2133600" y="38100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27194050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(Geology)</a:t>
            </a:r>
            <a:endParaRPr lang="en-US" dirty="0"/>
          </a:p>
        </p:txBody>
      </p:sp>
      <p:sp>
        <p:nvSpPr>
          <p:cNvPr id="3" name="Content Placeholder 2"/>
          <p:cNvSpPr>
            <a:spLocks noGrp="1"/>
          </p:cNvSpPr>
          <p:nvPr>
            <p:ph idx="1"/>
          </p:nvPr>
        </p:nvSpPr>
        <p:spPr>
          <a:xfrm>
            <a:off x="2019300" y="1752600"/>
            <a:ext cx="5105400" cy="4525963"/>
          </a:xfrm>
        </p:spPr>
        <p:txBody>
          <a:bodyPr/>
          <a:lstStyle/>
          <a:p>
            <a:r>
              <a:rPr lang="en-US" dirty="0" smtClean="0">
                <a:latin typeface="Arial Narrow" panose="020B0606020202030204" pitchFamily="34" charset="0"/>
              </a:rPr>
              <a:t>Quest: dolomite or shale?</a:t>
            </a:r>
          </a:p>
          <a:p>
            <a:endParaRPr lang="en-US" dirty="0">
              <a:latin typeface="Arial Narrow" panose="020B0606020202030204" pitchFamily="34" charset="0"/>
            </a:endParaRPr>
          </a:p>
          <a:p>
            <a:r>
              <a:rPr lang="en-US" dirty="0" smtClean="0">
                <a:latin typeface="Arial Narrow" panose="020B0606020202030204" pitchFamily="34" charset="0"/>
              </a:rPr>
              <a:t>Observed: Gamma ray reading</a:t>
            </a:r>
          </a:p>
          <a:p>
            <a:pPr marL="457200" lvl="1" indent="0">
              <a:buNone/>
            </a:pPr>
            <a:r>
              <a:rPr lang="en-US" dirty="0" smtClean="0">
                <a:latin typeface="Arial Narrow" panose="020B0606020202030204" pitchFamily="34" charset="0"/>
              </a:rPr>
              <a:t>&gt;60 or not</a:t>
            </a:r>
            <a:endParaRPr lang="en-US" dirty="0">
              <a:latin typeface="Arial Narrow" panose="020B0606020202030204" pitchFamily="34" charset="0"/>
            </a:endParaRPr>
          </a:p>
        </p:txBody>
      </p:sp>
    </p:spTree>
    <p:extLst>
      <p:ext uri="{BB962C8B-B14F-4D97-AF65-F5344CB8AC3E}">
        <p14:creationId xmlns:p14="http://schemas.microsoft.com/office/powerpoint/2010/main" val="1200993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Application: Geology</a:t>
            </a:r>
            <a:endParaRPr lang="en-US" dirty="0"/>
          </a:p>
        </p:txBody>
      </p:sp>
      <p:sp>
        <p:nvSpPr>
          <p:cNvPr id="5" name="Rectangle 4"/>
          <p:cNvSpPr/>
          <p:nvPr/>
        </p:nvSpPr>
        <p:spPr>
          <a:xfrm>
            <a:off x="762000" y="6400800"/>
            <a:ext cx="8153400" cy="307777"/>
          </a:xfrm>
          <a:prstGeom prst="rect">
            <a:avLst/>
          </a:prstGeom>
        </p:spPr>
        <p:txBody>
          <a:bodyPr wrap="square">
            <a:spAutoFit/>
          </a:bodyPr>
          <a:lstStyle/>
          <a:p>
            <a:pPr algn="r"/>
            <a:r>
              <a:rPr lang="en-US" sz="1400" dirty="0">
                <a:latin typeface="Arial Narrow" panose="020B0606020202030204" pitchFamily="34" charset="0"/>
              </a:rPr>
              <a:t>https://www.yumpu.com/en/document/read/19083769/applications-of-bayes-theorem</a:t>
            </a:r>
          </a:p>
        </p:txBody>
      </p:sp>
      <p:pic>
        <p:nvPicPr>
          <p:cNvPr id="2" name="Picture 1"/>
          <p:cNvPicPr>
            <a:picLocks noChangeAspect="1"/>
          </p:cNvPicPr>
          <p:nvPr/>
        </p:nvPicPr>
        <p:blipFill rotWithShape="1">
          <a:blip r:embed="rId3"/>
          <a:srcRect b="50217"/>
          <a:stretch/>
        </p:blipFill>
        <p:spPr>
          <a:xfrm>
            <a:off x="435334" y="213675"/>
            <a:ext cx="8134350" cy="3139125"/>
          </a:xfrm>
          <a:prstGeom prst="rect">
            <a:avLst/>
          </a:prstGeom>
        </p:spPr>
      </p:pic>
      <p:sp>
        <p:nvSpPr>
          <p:cNvPr id="3" name="TextBox 2"/>
          <p:cNvSpPr txBox="1"/>
          <p:nvPr/>
        </p:nvSpPr>
        <p:spPr>
          <a:xfrm>
            <a:off x="609600" y="3581400"/>
            <a:ext cx="4114800" cy="381000"/>
          </a:xfrm>
          <a:prstGeom prst="rect">
            <a:avLst/>
          </a:prstGeom>
          <a:noFill/>
        </p:spPr>
        <p:txBody>
          <a:bodyPr wrap="square" rtlCol="0">
            <a:spAutoFit/>
          </a:bodyPr>
          <a:lstStyle/>
          <a:p>
            <a:r>
              <a:rPr lang="en-US" dirty="0" smtClean="0"/>
              <a:t>…</a:t>
            </a:r>
            <a:endParaRPr lang="en-US" dirty="0"/>
          </a:p>
        </p:txBody>
      </p:sp>
      <p:pic>
        <p:nvPicPr>
          <p:cNvPr id="6" name="Picture 5"/>
          <p:cNvPicPr>
            <a:picLocks noChangeAspect="1"/>
          </p:cNvPicPr>
          <p:nvPr/>
        </p:nvPicPr>
        <p:blipFill rotWithShape="1">
          <a:blip r:embed="rId4"/>
          <a:srcRect l="14762" t="23525" r="70952" b="60360"/>
          <a:stretch/>
        </p:blipFill>
        <p:spPr>
          <a:xfrm>
            <a:off x="1447800" y="4343400"/>
            <a:ext cx="1143000" cy="1066800"/>
          </a:xfrm>
          <a:prstGeom prst="rect">
            <a:avLst/>
          </a:prstGeom>
        </p:spPr>
      </p:pic>
      <p:sp>
        <p:nvSpPr>
          <p:cNvPr id="7" name="TextBox 6"/>
          <p:cNvSpPr txBox="1"/>
          <p:nvPr/>
        </p:nvSpPr>
        <p:spPr>
          <a:xfrm>
            <a:off x="586046" y="4615190"/>
            <a:ext cx="937953"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a:t>
            </a:r>
            <a:r>
              <a:rPr lang="en-US" sz="2800" dirty="0" smtClean="0">
                <a:latin typeface="Times New Roman" panose="02020603050405020304" pitchFamily="18" charset="0"/>
                <a:cs typeface="Times New Roman" panose="02020603050405020304" pitchFamily="18" charset="0"/>
              </a:rPr>
              <a:t>eek</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6111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Application: Geology</a:t>
            </a:r>
            <a:endParaRPr lang="en-US" dirty="0"/>
          </a:p>
        </p:txBody>
      </p:sp>
      <p:sp>
        <p:nvSpPr>
          <p:cNvPr id="5" name="Rectangle 4"/>
          <p:cNvSpPr/>
          <p:nvPr/>
        </p:nvSpPr>
        <p:spPr>
          <a:xfrm>
            <a:off x="762000" y="6400800"/>
            <a:ext cx="8153400" cy="307777"/>
          </a:xfrm>
          <a:prstGeom prst="rect">
            <a:avLst/>
          </a:prstGeom>
        </p:spPr>
        <p:txBody>
          <a:bodyPr wrap="square">
            <a:spAutoFit/>
          </a:bodyPr>
          <a:lstStyle/>
          <a:p>
            <a:pPr algn="r"/>
            <a:r>
              <a:rPr lang="en-US" sz="1400" dirty="0">
                <a:latin typeface="Arial Narrow" panose="020B0606020202030204" pitchFamily="34" charset="0"/>
              </a:rPr>
              <a:t>https://www.yumpu.com/en/document/read/19083769/applications-of-bayes-theorem</a:t>
            </a:r>
          </a:p>
        </p:txBody>
      </p:sp>
      <p:pic>
        <p:nvPicPr>
          <p:cNvPr id="2" name="Picture 1"/>
          <p:cNvPicPr>
            <a:picLocks noChangeAspect="1"/>
          </p:cNvPicPr>
          <p:nvPr/>
        </p:nvPicPr>
        <p:blipFill>
          <a:blip r:embed="rId3"/>
          <a:stretch>
            <a:fillRect/>
          </a:stretch>
        </p:blipFill>
        <p:spPr>
          <a:xfrm>
            <a:off x="435334" y="213675"/>
            <a:ext cx="8134350" cy="6305550"/>
          </a:xfrm>
          <a:prstGeom prst="rect">
            <a:avLst/>
          </a:prstGeom>
        </p:spPr>
      </p:pic>
      <p:sp>
        <p:nvSpPr>
          <p:cNvPr id="6" name="Rectangle 5"/>
          <p:cNvSpPr/>
          <p:nvPr/>
        </p:nvSpPr>
        <p:spPr>
          <a:xfrm>
            <a:off x="2751151" y="3733800"/>
            <a:ext cx="328653"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819400" y="4495801"/>
            <a:ext cx="260404" cy="312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41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Application: Geology</a:t>
            </a:r>
            <a:endParaRPr lang="en-US" dirty="0"/>
          </a:p>
        </p:txBody>
      </p:sp>
      <p:sp>
        <p:nvSpPr>
          <p:cNvPr id="5" name="Rectangle 4"/>
          <p:cNvSpPr/>
          <p:nvPr/>
        </p:nvSpPr>
        <p:spPr>
          <a:xfrm>
            <a:off x="762000" y="6400800"/>
            <a:ext cx="8153400" cy="307777"/>
          </a:xfrm>
          <a:prstGeom prst="rect">
            <a:avLst/>
          </a:prstGeom>
        </p:spPr>
        <p:txBody>
          <a:bodyPr wrap="square">
            <a:spAutoFit/>
          </a:bodyPr>
          <a:lstStyle/>
          <a:p>
            <a:pPr algn="r"/>
            <a:r>
              <a:rPr lang="en-US" sz="1400" dirty="0">
                <a:latin typeface="Arial Narrow" panose="020B0606020202030204" pitchFamily="34" charset="0"/>
              </a:rPr>
              <a:t>https://www.yumpu.com/en/document/read/19083769/applications-of-bayes-theorem</a:t>
            </a:r>
          </a:p>
        </p:txBody>
      </p:sp>
      <p:pic>
        <p:nvPicPr>
          <p:cNvPr id="3" name="Picture 2"/>
          <p:cNvPicPr>
            <a:picLocks noChangeAspect="1"/>
          </p:cNvPicPr>
          <p:nvPr/>
        </p:nvPicPr>
        <p:blipFill>
          <a:blip r:embed="rId3"/>
          <a:stretch>
            <a:fillRect/>
          </a:stretch>
        </p:blipFill>
        <p:spPr>
          <a:xfrm>
            <a:off x="914400" y="1752600"/>
            <a:ext cx="7048500" cy="2352675"/>
          </a:xfrm>
          <a:prstGeom prst="rect">
            <a:avLst/>
          </a:prstGeom>
        </p:spPr>
      </p:pic>
    </p:spTree>
    <p:extLst>
      <p:ext uri="{BB962C8B-B14F-4D97-AF65-F5344CB8AC3E}">
        <p14:creationId xmlns:p14="http://schemas.microsoft.com/office/powerpoint/2010/main" val="3938391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Application: Geology</a:t>
            </a:r>
            <a:endParaRPr lang="en-US" dirty="0"/>
          </a:p>
        </p:txBody>
      </p:sp>
      <p:pic>
        <p:nvPicPr>
          <p:cNvPr id="6" name="Picture 5"/>
          <p:cNvPicPr>
            <a:picLocks noChangeAspect="1"/>
          </p:cNvPicPr>
          <p:nvPr/>
        </p:nvPicPr>
        <p:blipFill>
          <a:blip r:embed="rId3"/>
          <a:stretch>
            <a:fillRect/>
          </a:stretch>
        </p:blipFill>
        <p:spPr>
          <a:xfrm>
            <a:off x="571500" y="119062"/>
            <a:ext cx="8001000" cy="6619875"/>
          </a:xfrm>
          <a:prstGeom prst="rect">
            <a:avLst/>
          </a:prstGeom>
        </p:spPr>
      </p:pic>
      <p:sp>
        <p:nvSpPr>
          <p:cNvPr id="7" name="Rectangle 6"/>
          <p:cNvSpPr/>
          <p:nvPr/>
        </p:nvSpPr>
        <p:spPr>
          <a:xfrm>
            <a:off x="914400" y="6553200"/>
            <a:ext cx="8153400" cy="307777"/>
          </a:xfrm>
          <a:prstGeom prst="rect">
            <a:avLst/>
          </a:prstGeom>
        </p:spPr>
        <p:txBody>
          <a:bodyPr wrap="square">
            <a:spAutoFit/>
          </a:bodyPr>
          <a:lstStyle/>
          <a:p>
            <a:pPr algn="r"/>
            <a:r>
              <a:rPr lang="en-US" sz="1400" dirty="0">
                <a:latin typeface="Arial Narrow" panose="020B0606020202030204" pitchFamily="34" charset="0"/>
              </a:rPr>
              <a:t>https://www.yumpu.com/en/document/read/19083769/applications-of-bayes-theorem</a:t>
            </a:r>
          </a:p>
        </p:txBody>
      </p:sp>
    </p:spTree>
    <p:extLst>
      <p:ext uri="{BB962C8B-B14F-4D97-AF65-F5344CB8AC3E}">
        <p14:creationId xmlns:p14="http://schemas.microsoft.com/office/powerpoint/2010/main" val="594756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14459"/>
          </a:xfrm>
        </p:spPr>
        <p:txBody>
          <a:bodyPr>
            <a:normAutofit/>
          </a:bodyPr>
          <a:lstStyle/>
          <a:p>
            <a:r>
              <a:rPr lang="en-US" dirty="0" smtClean="0"/>
              <a:t>Example: </a:t>
            </a:r>
            <a:r>
              <a:rPr lang="en-US" dirty="0" err="1" smtClean="0"/>
              <a:t>Wumpus</a:t>
            </a:r>
            <a:r>
              <a:rPr lang="en-US" dirty="0" smtClean="0"/>
              <a:t> World</a:t>
            </a:r>
            <a:endParaRPr lang="en-US" dirty="0"/>
          </a:p>
        </p:txBody>
      </p:sp>
      <p:pic>
        <p:nvPicPr>
          <p:cNvPr id="3" name="Picture 2"/>
          <p:cNvPicPr>
            <a:picLocks noChangeAspect="1"/>
          </p:cNvPicPr>
          <p:nvPr/>
        </p:nvPicPr>
        <p:blipFill>
          <a:blip r:embed="rId3"/>
          <a:stretch>
            <a:fillRect/>
          </a:stretch>
        </p:blipFill>
        <p:spPr>
          <a:xfrm>
            <a:off x="3276600" y="1271619"/>
            <a:ext cx="5791200" cy="5596983"/>
          </a:xfrm>
          <a:prstGeom prst="rect">
            <a:avLst/>
          </a:prstGeom>
        </p:spPr>
      </p:pic>
      <p:sp>
        <p:nvSpPr>
          <p:cNvPr id="4" name="TextBox 3"/>
          <p:cNvSpPr txBox="1"/>
          <p:nvPr/>
        </p:nvSpPr>
        <p:spPr>
          <a:xfrm>
            <a:off x="3963725" y="4953000"/>
            <a:ext cx="760675" cy="400110"/>
          </a:xfrm>
          <a:prstGeom prst="rect">
            <a:avLst/>
          </a:prstGeom>
          <a:noFill/>
        </p:spPr>
        <p:txBody>
          <a:bodyPr wrap="square" rtlCol="0">
            <a:spAutoFit/>
          </a:bodyPr>
          <a:lstStyle/>
          <a:p>
            <a:r>
              <a:rPr lang="en-US" sz="2000" dirty="0" smtClean="0">
                <a:latin typeface="Arial Narrow" panose="020B0606020202030204" pitchFamily="34" charset="0"/>
              </a:rPr>
              <a:t>Agent</a:t>
            </a:r>
          </a:p>
        </p:txBody>
      </p:sp>
      <p:sp>
        <p:nvSpPr>
          <p:cNvPr id="5" name="TextBox 4"/>
          <p:cNvSpPr txBox="1"/>
          <p:nvPr/>
        </p:nvSpPr>
        <p:spPr>
          <a:xfrm>
            <a:off x="7391400" y="6400800"/>
            <a:ext cx="1600200" cy="304800"/>
          </a:xfrm>
          <a:prstGeom prst="rect">
            <a:avLst/>
          </a:prstGeom>
          <a:noFill/>
        </p:spPr>
        <p:txBody>
          <a:bodyPr wrap="square" rtlCol="0">
            <a:spAutoFit/>
          </a:bodyPr>
          <a:lstStyle/>
          <a:p>
            <a:r>
              <a:rPr lang="en-US" sz="1400" dirty="0" smtClean="0"/>
              <a:t>Russell and </a:t>
            </a:r>
            <a:r>
              <a:rPr lang="en-US" sz="1400" dirty="0" err="1" smtClean="0"/>
              <a:t>Norvig</a:t>
            </a:r>
            <a:endParaRPr lang="en-US" sz="1400" dirty="0"/>
          </a:p>
        </p:txBody>
      </p:sp>
      <p:sp>
        <p:nvSpPr>
          <p:cNvPr id="6" name="TextBox 5"/>
          <p:cNvSpPr txBox="1"/>
          <p:nvPr/>
        </p:nvSpPr>
        <p:spPr>
          <a:xfrm>
            <a:off x="3354125" y="2590800"/>
            <a:ext cx="1141675" cy="400110"/>
          </a:xfrm>
          <a:prstGeom prst="rect">
            <a:avLst/>
          </a:prstGeom>
          <a:noFill/>
        </p:spPr>
        <p:txBody>
          <a:bodyPr wrap="square" rtlCol="0">
            <a:spAutoFit/>
          </a:bodyPr>
          <a:lstStyle/>
          <a:p>
            <a:pPr algn="r"/>
            <a:r>
              <a:rPr lang="en-US" sz="2000" dirty="0" err="1" smtClean="0">
                <a:latin typeface="Arial Narrow" panose="020B0606020202030204" pitchFamily="34" charset="0"/>
              </a:rPr>
              <a:t>Wumpus</a:t>
            </a:r>
            <a:endParaRPr lang="en-US" sz="2000" dirty="0" smtClean="0">
              <a:latin typeface="Arial Narrow" panose="020B0606020202030204" pitchFamily="34" charset="0"/>
            </a:endParaRPr>
          </a:p>
        </p:txBody>
      </p:sp>
      <p:sp>
        <p:nvSpPr>
          <p:cNvPr id="7" name="Rectangle 6"/>
          <p:cNvSpPr/>
          <p:nvPr/>
        </p:nvSpPr>
        <p:spPr>
          <a:xfrm>
            <a:off x="457862" y="1432878"/>
            <a:ext cx="3047338" cy="1938992"/>
          </a:xfrm>
          <a:prstGeom prst="rect">
            <a:avLst/>
          </a:prstGeom>
        </p:spPr>
        <p:txBody>
          <a:bodyPr wrap="square">
            <a:spAutoFit/>
          </a:bodyPr>
          <a:lstStyle/>
          <a:p>
            <a:r>
              <a:rPr lang="en-US" sz="2400" dirty="0">
                <a:latin typeface="Arial Narrow" panose="020B0606020202030204" pitchFamily="34" charset="0"/>
              </a:rPr>
              <a:t>In </a:t>
            </a:r>
            <a:r>
              <a:rPr lang="en-US" sz="2400" dirty="0" smtClean="0">
                <a:latin typeface="Arial Narrow" panose="020B0606020202030204" pitchFamily="34" charset="0"/>
              </a:rPr>
              <a:t>squares adjacent to …</a:t>
            </a:r>
          </a:p>
          <a:p>
            <a:endParaRPr lang="en-US" sz="2400" dirty="0">
              <a:latin typeface="Arial Narrow" panose="020B0606020202030204" pitchFamily="34" charset="0"/>
            </a:endParaRPr>
          </a:p>
          <a:p>
            <a:r>
              <a:rPr lang="en-US" sz="2400" dirty="0" smtClean="0">
                <a:latin typeface="Arial Narrow" panose="020B0606020202030204" pitchFamily="34" charset="0"/>
              </a:rPr>
              <a:t>a </a:t>
            </a:r>
            <a:r>
              <a:rPr lang="en-US" sz="2400" i="1" dirty="0" smtClean="0">
                <a:latin typeface="Arial Narrow" panose="020B0606020202030204" pitchFamily="34" charset="0"/>
              </a:rPr>
              <a:t>pit</a:t>
            </a:r>
            <a:r>
              <a:rPr lang="en-US" sz="2400" dirty="0" smtClean="0">
                <a:latin typeface="Arial Narrow" panose="020B0606020202030204" pitchFamily="34" charset="0"/>
              </a:rPr>
              <a:t>: a </a:t>
            </a:r>
            <a:r>
              <a:rPr lang="en-US" sz="2400" i="1" dirty="0" smtClean="0">
                <a:latin typeface="Arial Narrow" panose="020B0606020202030204" pitchFamily="34" charset="0"/>
              </a:rPr>
              <a:t>breeze</a:t>
            </a:r>
            <a:r>
              <a:rPr lang="en-US" sz="2400" dirty="0">
                <a:latin typeface="Arial Narrow" panose="020B0606020202030204" pitchFamily="34" charset="0"/>
              </a:rPr>
              <a:t>. </a:t>
            </a:r>
            <a:endParaRPr lang="en-US" sz="2400" dirty="0" smtClean="0">
              <a:latin typeface="Arial Narrow" panose="020B0606020202030204" pitchFamily="34" charset="0"/>
            </a:endParaRPr>
          </a:p>
          <a:p>
            <a:endParaRPr lang="en-US" sz="2400" dirty="0">
              <a:latin typeface="Arial Narrow" panose="020B0606020202030204" pitchFamily="34" charset="0"/>
            </a:endParaRPr>
          </a:p>
          <a:p>
            <a:r>
              <a:rPr lang="en-US" sz="2400" dirty="0" smtClean="0">
                <a:latin typeface="Arial Narrow" panose="020B0606020202030204" pitchFamily="34" charset="0"/>
              </a:rPr>
              <a:t>a </a:t>
            </a:r>
            <a:r>
              <a:rPr lang="en-US" sz="2400" i="1" dirty="0" err="1" smtClean="0">
                <a:latin typeface="Arial Narrow" panose="020B0606020202030204" pitchFamily="34" charset="0"/>
              </a:rPr>
              <a:t>wumpus</a:t>
            </a:r>
            <a:r>
              <a:rPr lang="en-US" sz="2400" dirty="0" smtClean="0">
                <a:latin typeface="Arial Narrow" panose="020B0606020202030204" pitchFamily="34" charset="0"/>
              </a:rPr>
              <a:t>: a </a:t>
            </a:r>
            <a:r>
              <a:rPr lang="en-US" sz="2400" i="1" dirty="0" smtClean="0">
                <a:latin typeface="Arial Narrow" panose="020B0606020202030204" pitchFamily="34" charset="0"/>
              </a:rPr>
              <a:t>stench</a:t>
            </a:r>
            <a:endParaRPr lang="en-US" sz="2400" i="1" dirty="0"/>
          </a:p>
        </p:txBody>
      </p:sp>
      <p:sp>
        <p:nvSpPr>
          <p:cNvPr id="8" name="Rectangle 7"/>
          <p:cNvSpPr/>
          <p:nvPr/>
        </p:nvSpPr>
        <p:spPr>
          <a:xfrm>
            <a:off x="1981531" y="871449"/>
            <a:ext cx="5867400" cy="369332"/>
          </a:xfrm>
          <a:prstGeom prst="rect">
            <a:avLst/>
          </a:prstGeom>
        </p:spPr>
        <p:txBody>
          <a:bodyPr wrap="square">
            <a:spAutoFit/>
          </a:bodyPr>
          <a:lstStyle/>
          <a:p>
            <a:r>
              <a:rPr lang="en-US" dirty="0">
                <a:hlinkClick r:id="rId4"/>
              </a:rPr>
              <a:t>https://thiagodnf.github.io/wumpus-world-simulator/</a:t>
            </a:r>
            <a:endParaRPr lang="en-US" dirty="0"/>
          </a:p>
        </p:txBody>
      </p:sp>
    </p:spTree>
    <p:extLst>
      <p:ext uri="{BB962C8B-B14F-4D97-AF65-F5344CB8AC3E}">
        <p14:creationId xmlns:p14="http://schemas.microsoft.com/office/powerpoint/2010/main" val="2714959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1672244"/>
            <a:ext cx="3352800" cy="2308324"/>
          </a:xfrm>
          <a:prstGeom prst="rect">
            <a:avLst/>
          </a:prstGeom>
        </p:spPr>
        <p:txBody>
          <a:bodyPr wrap="square">
            <a:spAutoFit/>
          </a:bodyPr>
          <a:lstStyle/>
          <a:p>
            <a:r>
              <a:rPr lang="en-US" sz="2400" dirty="0" smtClean="0">
                <a:latin typeface="Arial Narrow" panose="020B0606020202030204" pitchFamily="34" charset="0"/>
              </a:rPr>
              <a:t>Suppose agent moves [1,1] </a:t>
            </a:r>
            <a:r>
              <a:rPr lang="en-US" sz="2400" dirty="0">
                <a:latin typeface="Arial Narrow" panose="020B0606020202030204" pitchFamily="34" charset="0"/>
              </a:rPr>
              <a:t>to [2,1]. </a:t>
            </a:r>
            <a:endParaRPr lang="en-US" sz="2400" dirty="0" smtClean="0">
              <a:latin typeface="Arial Narrow" panose="020B0606020202030204" pitchFamily="34" charset="0"/>
            </a:endParaRPr>
          </a:p>
          <a:p>
            <a:endParaRPr lang="en-US" sz="2400" dirty="0" smtClean="0">
              <a:latin typeface="Arial Narrow" panose="020B0606020202030204" pitchFamily="34" charset="0"/>
            </a:endParaRPr>
          </a:p>
          <a:p>
            <a:r>
              <a:rPr lang="en-US" sz="2400" dirty="0" smtClean="0">
                <a:latin typeface="Arial Narrow" panose="020B0606020202030204" pitchFamily="34" charset="0"/>
              </a:rPr>
              <a:t>Perceives </a:t>
            </a:r>
            <a:r>
              <a:rPr lang="en-US" sz="2400" dirty="0">
                <a:latin typeface="Arial Narrow" panose="020B0606020202030204" pitchFamily="34" charset="0"/>
              </a:rPr>
              <a:t>breeze </a:t>
            </a:r>
            <a:r>
              <a:rPr lang="en-US" sz="2400" dirty="0" smtClean="0">
                <a:latin typeface="Arial Narrow" panose="020B0606020202030204" pitchFamily="34" charset="0"/>
              </a:rPr>
              <a:t>in </a:t>
            </a:r>
            <a:r>
              <a:rPr lang="en-US" sz="2400" dirty="0">
                <a:latin typeface="Arial Narrow" panose="020B0606020202030204" pitchFamily="34" charset="0"/>
              </a:rPr>
              <a:t>[2,1], </a:t>
            </a:r>
          </a:p>
          <a:p>
            <a:endParaRPr lang="en-US" sz="2400" dirty="0" smtClean="0">
              <a:latin typeface="Arial Narrow" panose="020B0606020202030204" pitchFamily="34" charset="0"/>
            </a:endParaRPr>
          </a:p>
          <a:p>
            <a:r>
              <a:rPr lang="en-US" sz="2400" dirty="0" smtClean="0">
                <a:latin typeface="Arial Narrow" panose="020B0606020202030204" pitchFamily="34" charset="0"/>
              </a:rPr>
              <a:t>…</a:t>
            </a:r>
            <a:endParaRPr lang="en-US" sz="2400" dirty="0">
              <a:latin typeface="Arial Narrow" panose="020B0606020202030204" pitchFamily="34" charset="0"/>
            </a:endParaRPr>
          </a:p>
        </p:txBody>
      </p:sp>
      <p:pic>
        <p:nvPicPr>
          <p:cNvPr id="6" name="Picture 5"/>
          <p:cNvPicPr>
            <a:picLocks noChangeAspect="1"/>
          </p:cNvPicPr>
          <p:nvPr/>
        </p:nvPicPr>
        <p:blipFill>
          <a:blip r:embed="rId3"/>
          <a:stretch>
            <a:fillRect/>
          </a:stretch>
        </p:blipFill>
        <p:spPr>
          <a:xfrm>
            <a:off x="4171950" y="1676400"/>
            <a:ext cx="4514850" cy="4556914"/>
          </a:xfrm>
          <a:prstGeom prst="rect">
            <a:avLst/>
          </a:prstGeom>
        </p:spPr>
      </p:pic>
      <p:cxnSp>
        <p:nvCxnSpPr>
          <p:cNvPr id="3" name="Straight Arrow Connector 2"/>
          <p:cNvCxnSpPr/>
          <p:nvPr/>
        </p:nvCxnSpPr>
        <p:spPr>
          <a:xfrm>
            <a:off x="1676400" y="2133600"/>
            <a:ext cx="533400"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105400" y="5562600"/>
            <a:ext cx="533400"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i="1" dirty="0"/>
              <a:t>Logical</a:t>
            </a:r>
            <a:r>
              <a:rPr lang="en-US" dirty="0"/>
              <a:t> Reasoning in WW</a:t>
            </a:r>
            <a:br>
              <a:rPr lang="en-US" dirty="0"/>
            </a:br>
            <a:endParaRPr lang="en-US" dirty="0"/>
          </a:p>
        </p:txBody>
      </p:sp>
    </p:spTree>
    <p:extLst>
      <p:ext uri="{BB962C8B-B14F-4D97-AF65-F5344CB8AC3E}">
        <p14:creationId xmlns:p14="http://schemas.microsoft.com/office/powerpoint/2010/main" val="156040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143000"/>
          </a:xfrm>
        </p:spPr>
        <p:txBody>
          <a:bodyPr/>
          <a:lstStyle/>
          <a:p>
            <a:r>
              <a:rPr lang="en-US" smtClean="0"/>
              <a:t>Sources of Uncertainty</a:t>
            </a:r>
            <a:endParaRPr lang="en-US"/>
          </a:p>
        </p:txBody>
      </p:sp>
      <p:sp>
        <p:nvSpPr>
          <p:cNvPr id="5" name="TextBox 4"/>
          <p:cNvSpPr txBox="1"/>
          <p:nvPr/>
        </p:nvSpPr>
        <p:spPr>
          <a:xfrm>
            <a:off x="723900" y="2362200"/>
            <a:ext cx="7696200" cy="646331"/>
          </a:xfrm>
          <a:prstGeom prst="rect">
            <a:avLst/>
          </a:prstGeom>
          <a:noFill/>
        </p:spPr>
        <p:txBody>
          <a:bodyPr wrap="square" rtlCol="0">
            <a:spAutoFit/>
          </a:bodyPr>
          <a:lstStyle/>
          <a:p>
            <a:r>
              <a:rPr lang="en-US" sz="3600" dirty="0" smtClean="0"/>
              <a:t>IF </a:t>
            </a:r>
            <a:r>
              <a:rPr lang="en-US" sz="3600" i="1" dirty="0" smtClean="0"/>
              <a:t>ant1</a:t>
            </a:r>
            <a:r>
              <a:rPr lang="en-US" sz="3600" dirty="0" smtClean="0"/>
              <a:t> AND </a:t>
            </a:r>
            <a:r>
              <a:rPr lang="en-US" sz="3600" i="1" dirty="0" smtClean="0"/>
              <a:t>ant2</a:t>
            </a:r>
            <a:r>
              <a:rPr lang="en-US" sz="3600" dirty="0" smtClean="0"/>
              <a:t> THEN </a:t>
            </a:r>
            <a:r>
              <a:rPr lang="en-US" sz="3600" i="1" dirty="0" smtClean="0"/>
              <a:t>cons1</a:t>
            </a:r>
            <a:r>
              <a:rPr lang="en-US" sz="3600" dirty="0" smtClean="0"/>
              <a:t> OR </a:t>
            </a:r>
            <a:r>
              <a:rPr lang="en-US" sz="3600" i="1" dirty="0" smtClean="0"/>
              <a:t>cons2</a:t>
            </a:r>
            <a:endParaRPr lang="en-US" sz="3600" i="1" dirty="0"/>
          </a:p>
        </p:txBody>
      </p:sp>
      <p:sp>
        <p:nvSpPr>
          <p:cNvPr id="6" name="Rectangular Callout 5"/>
          <p:cNvSpPr/>
          <p:nvPr/>
        </p:nvSpPr>
        <p:spPr>
          <a:xfrm>
            <a:off x="756894" y="5029200"/>
            <a:ext cx="2138706" cy="1077218"/>
          </a:xfrm>
          <a:prstGeom prst="wedgeRectCallout">
            <a:avLst>
              <a:gd name="adj1" fmla="val -8625"/>
              <a:gd name="adj2" fmla="val -238139"/>
            </a:avLst>
          </a:prstGeom>
          <a:solidFill>
            <a:schemeClr val="tx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3200" dirty="0" smtClean="0">
                <a:solidFill>
                  <a:schemeClr val="tx1"/>
                </a:solidFill>
              </a:rPr>
              <a:t>Fact uncertainty</a:t>
            </a:r>
            <a:endParaRPr lang="en-US" dirty="0">
              <a:solidFill>
                <a:schemeClr val="tx1"/>
              </a:solidFill>
            </a:endParaRPr>
          </a:p>
        </p:txBody>
      </p:sp>
      <p:sp>
        <p:nvSpPr>
          <p:cNvPr id="7" name="Rectangular Callout 6"/>
          <p:cNvSpPr/>
          <p:nvPr/>
        </p:nvSpPr>
        <p:spPr>
          <a:xfrm>
            <a:off x="4191000" y="5029200"/>
            <a:ext cx="2133600" cy="1077218"/>
          </a:xfrm>
          <a:prstGeom prst="wedgeRectCallout">
            <a:avLst>
              <a:gd name="adj1" fmla="val -21331"/>
              <a:gd name="adj2" fmla="val -191112"/>
            </a:avLst>
          </a:prstGeom>
          <a:solidFill>
            <a:schemeClr val="tx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3200" smtClean="0">
                <a:solidFill>
                  <a:schemeClr val="tx1"/>
                </a:solidFill>
              </a:rPr>
              <a:t>Implication uncertainty </a:t>
            </a:r>
            <a:endParaRPr lang="en-US">
              <a:solidFill>
                <a:schemeClr val="tx1"/>
              </a:solidFill>
            </a:endParaRPr>
          </a:p>
        </p:txBody>
      </p:sp>
      <p:sp>
        <p:nvSpPr>
          <p:cNvPr id="3" name="Rectangle 2"/>
          <p:cNvSpPr/>
          <p:nvPr/>
        </p:nvSpPr>
        <p:spPr>
          <a:xfrm>
            <a:off x="1180505" y="2932330"/>
            <a:ext cx="9144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flipV="1">
            <a:off x="1828800" y="3381375"/>
            <a:ext cx="5562600" cy="102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1464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1672244"/>
            <a:ext cx="3352800" cy="4524315"/>
          </a:xfrm>
          <a:prstGeom prst="rect">
            <a:avLst/>
          </a:prstGeom>
        </p:spPr>
        <p:txBody>
          <a:bodyPr wrap="square">
            <a:spAutoFit/>
          </a:bodyPr>
          <a:lstStyle/>
          <a:p>
            <a:r>
              <a:rPr lang="en-US" sz="2400" dirty="0" smtClean="0">
                <a:latin typeface="Arial Narrow" panose="020B0606020202030204" pitchFamily="34" charset="0"/>
              </a:rPr>
              <a:t>Suppose agent moves [1,1] </a:t>
            </a:r>
            <a:r>
              <a:rPr lang="en-US" sz="2400" dirty="0">
                <a:latin typeface="Arial Narrow" panose="020B0606020202030204" pitchFamily="34" charset="0"/>
              </a:rPr>
              <a:t>to [2,1]. </a:t>
            </a:r>
            <a:endParaRPr lang="en-US" sz="2400" dirty="0" smtClean="0">
              <a:latin typeface="Arial Narrow" panose="020B0606020202030204" pitchFamily="34" charset="0"/>
            </a:endParaRPr>
          </a:p>
          <a:p>
            <a:endParaRPr lang="en-US" sz="2400" dirty="0" smtClean="0">
              <a:latin typeface="Arial Narrow" panose="020B0606020202030204" pitchFamily="34" charset="0"/>
            </a:endParaRPr>
          </a:p>
          <a:p>
            <a:r>
              <a:rPr lang="en-US" sz="2400" dirty="0" smtClean="0">
                <a:latin typeface="Arial Narrow" panose="020B0606020202030204" pitchFamily="34" charset="0"/>
              </a:rPr>
              <a:t>Perceives </a:t>
            </a:r>
            <a:r>
              <a:rPr lang="en-US" sz="2400" dirty="0">
                <a:latin typeface="Arial Narrow" panose="020B0606020202030204" pitchFamily="34" charset="0"/>
              </a:rPr>
              <a:t>breeze </a:t>
            </a:r>
            <a:r>
              <a:rPr lang="en-US" sz="2400" dirty="0" smtClean="0">
                <a:latin typeface="Arial Narrow" panose="020B0606020202030204" pitchFamily="34" charset="0"/>
              </a:rPr>
              <a:t>in </a:t>
            </a:r>
            <a:r>
              <a:rPr lang="en-US" sz="2400" dirty="0">
                <a:latin typeface="Arial Narrow" panose="020B0606020202030204" pitchFamily="34" charset="0"/>
              </a:rPr>
              <a:t>[2,1], </a:t>
            </a:r>
          </a:p>
          <a:p>
            <a:endParaRPr lang="en-US" sz="2400" dirty="0" smtClean="0">
              <a:latin typeface="Arial Narrow" panose="020B0606020202030204" pitchFamily="34" charset="0"/>
            </a:endParaRPr>
          </a:p>
          <a:p>
            <a:endParaRPr lang="en-US" sz="2400" dirty="0" smtClean="0">
              <a:latin typeface="Arial Narrow" panose="020B0606020202030204" pitchFamily="34" charset="0"/>
            </a:endParaRPr>
          </a:p>
          <a:p>
            <a:endParaRPr lang="en-US" sz="2400" dirty="0">
              <a:latin typeface="Arial Narrow" panose="020B0606020202030204" pitchFamily="34" charset="0"/>
            </a:endParaRPr>
          </a:p>
          <a:p>
            <a:r>
              <a:rPr lang="en-US" sz="2400" dirty="0" smtClean="0">
                <a:latin typeface="Arial Narrow" panose="020B0606020202030204" pitchFamily="34" charset="0"/>
              </a:rPr>
              <a:t>Must </a:t>
            </a:r>
            <a:r>
              <a:rPr lang="en-US" sz="2400" dirty="0">
                <a:latin typeface="Arial Narrow" panose="020B0606020202030204" pitchFamily="34" charset="0"/>
              </a:rPr>
              <a:t>be </a:t>
            </a:r>
            <a:r>
              <a:rPr lang="en-US" sz="2400" dirty="0" smtClean="0">
                <a:latin typeface="Arial Narrow" panose="020B0606020202030204" pitchFamily="34" charset="0"/>
              </a:rPr>
              <a:t>a pit in </a:t>
            </a:r>
            <a:r>
              <a:rPr lang="en-US" sz="2400" dirty="0">
                <a:latin typeface="Arial Narrow" panose="020B0606020202030204" pitchFamily="34" charset="0"/>
              </a:rPr>
              <a:t>neighboring </a:t>
            </a:r>
            <a:r>
              <a:rPr lang="en-US" sz="2400" dirty="0" smtClean="0">
                <a:latin typeface="Arial Narrow" panose="020B0606020202030204" pitchFamily="34" charset="0"/>
              </a:rPr>
              <a:t>square—[2,2], [</a:t>
            </a:r>
            <a:r>
              <a:rPr lang="en-US" sz="2400" dirty="0">
                <a:latin typeface="Arial Narrow" panose="020B0606020202030204" pitchFamily="34" charset="0"/>
              </a:rPr>
              <a:t>3,1] or both. </a:t>
            </a:r>
            <a:endParaRPr lang="en-US" sz="2400" dirty="0" smtClean="0">
              <a:latin typeface="Arial Narrow" panose="020B0606020202030204" pitchFamily="34" charset="0"/>
            </a:endParaRPr>
          </a:p>
          <a:p>
            <a:endParaRPr lang="en-US" sz="2400" dirty="0" smtClean="0">
              <a:latin typeface="Arial Narrow" panose="020B0606020202030204" pitchFamily="34" charset="0"/>
            </a:endParaRPr>
          </a:p>
          <a:p>
            <a:r>
              <a:rPr lang="en-US" sz="2400" dirty="0" smtClean="0">
                <a:latin typeface="Arial Narrow" panose="020B0606020202030204" pitchFamily="34" charset="0"/>
              </a:rPr>
              <a:t>Prudent </a:t>
            </a:r>
            <a:r>
              <a:rPr lang="en-US" sz="2400" dirty="0">
                <a:latin typeface="Arial Narrow" panose="020B0606020202030204" pitchFamily="34" charset="0"/>
              </a:rPr>
              <a:t>agent </a:t>
            </a:r>
            <a:r>
              <a:rPr lang="en-US" sz="2400" dirty="0" smtClean="0">
                <a:latin typeface="Arial Narrow" panose="020B0606020202030204" pitchFamily="34" charset="0"/>
              </a:rPr>
              <a:t>will </a:t>
            </a:r>
            <a:r>
              <a:rPr lang="en-US" sz="2400" dirty="0">
                <a:latin typeface="Arial Narrow" panose="020B0606020202030204" pitchFamily="34" charset="0"/>
              </a:rPr>
              <a:t>go back to [1,1], </a:t>
            </a:r>
            <a:r>
              <a:rPr lang="en-US" sz="2400" dirty="0" smtClean="0">
                <a:latin typeface="Arial Narrow" panose="020B0606020202030204" pitchFamily="34" charset="0"/>
              </a:rPr>
              <a:t>then to </a:t>
            </a:r>
            <a:r>
              <a:rPr lang="en-US" sz="2400" dirty="0">
                <a:latin typeface="Arial Narrow" panose="020B0606020202030204" pitchFamily="34" charset="0"/>
              </a:rPr>
              <a:t>[1,2]. </a:t>
            </a:r>
          </a:p>
        </p:txBody>
      </p:sp>
      <p:pic>
        <p:nvPicPr>
          <p:cNvPr id="6" name="Picture 5"/>
          <p:cNvPicPr>
            <a:picLocks noChangeAspect="1"/>
          </p:cNvPicPr>
          <p:nvPr/>
        </p:nvPicPr>
        <p:blipFill>
          <a:blip r:embed="rId3"/>
          <a:stretch>
            <a:fillRect/>
          </a:stretch>
        </p:blipFill>
        <p:spPr>
          <a:xfrm>
            <a:off x="4171950" y="1676400"/>
            <a:ext cx="4514850" cy="4556914"/>
          </a:xfrm>
          <a:prstGeom prst="rect">
            <a:avLst/>
          </a:prstGeom>
        </p:spPr>
      </p:pic>
      <p:cxnSp>
        <p:nvCxnSpPr>
          <p:cNvPr id="3" name="Straight Arrow Connector 2"/>
          <p:cNvCxnSpPr/>
          <p:nvPr/>
        </p:nvCxnSpPr>
        <p:spPr>
          <a:xfrm>
            <a:off x="1676400" y="2133600"/>
            <a:ext cx="533400"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105400" y="5562600"/>
            <a:ext cx="533400"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itle 3"/>
          <p:cNvSpPr txBox="1">
            <a:spLocks/>
          </p:cNvSpPr>
          <p:nvPr/>
        </p:nvSpPr>
        <p:spPr>
          <a:xfrm>
            <a:off x="457200" y="7620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u="sng" kern="1200">
                <a:solidFill>
                  <a:schemeClr val="tx2"/>
                </a:solidFill>
                <a:latin typeface="Arial Narrow" panose="020B0606020202030204" pitchFamily="34" charset="0"/>
                <a:ea typeface="+mj-ea"/>
                <a:cs typeface="+mj-cs"/>
              </a:defRPr>
            </a:lvl1pPr>
          </a:lstStyle>
          <a:p>
            <a:r>
              <a:rPr lang="en-US" i="1" smtClean="0"/>
              <a:t>Logical</a:t>
            </a:r>
            <a:r>
              <a:rPr lang="en-US" smtClean="0"/>
              <a:t> Reasoning in WW</a:t>
            </a:r>
            <a:endParaRPr lang="en-US" dirty="0"/>
          </a:p>
        </p:txBody>
      </p:sp>
      <p:sp>
        <p:nvSpPr>
          <p:cNvPr id="9" name="Title 3"/>
          <p:cNvSpPr>
            <a:spLocks noGrp="1"/>
          </p:cNvSpPr>
          <p:nvPr>
            <p:ph type="title"/>
          </p:nvPr>
        </p:nvSpPr>
        <p:spPr>
          <a:xfrm>
            <a:off x="457200" y="152400"/>
            <a:ext cx="8229600" cy="726893"/>
          </a:xfrm>
        </p:spPr>
        <p:txBody>
          <a:bodyPr/>
          <a:lstStyle/>
          <a:p>
            <a:r>
              <a:rPr lang="en-US" i="1" dirty="0" smtClean="0"/>
              <a:t>Logical</a:t>
            </a:r>
            <a:r>
              <a:rPr lang="en-US" dirty="0" smtClean="0"/>
              <a:t> Reasoning in WW</a:t>
            </a:r>
            <a:endParaRPr lang="en-US" dirty="0"/>
          </a:p>
        </p:txBody>
      </p:sp>
    </p:spTree>
    <p:extLst>
      <p:ext uri="{BB962C8B-B14F-4D97-AF65-F5344CB8AC3E}">
        <p14:creationId xmlns:p14="http://schemas.microsoft.com/office/powerpoint/2010/main" val="14258467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838200"/>
          </a:xfrm>
        </p:spPr>
        <p:txBody>
          <a:bodyPr/>
          <a:lstStyle/>
          <a:p>
            <a:r>
              <a:rPr lang="en-US" i="1" dirty="0"/>
              <a:t>Logical</a:t>
            </a:r>
            <a:r>
              <a:rPr lang="en-US" dirty="0"/>
              <a:t> Reasoning in WW</a:t>
            </a:r>
          </a:p>
        </p:txBody>
      </p:sp>
      <p:sp>
        <p:nvSpPr>
          <p:cNvPr id="5" name="Rectangle 4"/>
          <p:cNvSpPr/>
          <p:nvPr/>
        </p:nvSpPr>
        <p:spPr>
          <a:xfrm>
            <a:off x="381000" y="1219200"/>
            <a:ext cx="3810000" cy="5262979"/>
          </a:xfrm>
          <a:prstGeom prst="rect">
            <a:avLst/>
          </a:prstGeom>
        </p:spPr>
        <p:txBody>
          <a:bodyPr wrap="square">
            <a:spAutoFit/>
          </a:bodyPr>
          <a:lstStyle/>
          <a:p>
            <a:r>
              <a:rPr lang="en-US" sz="2800" dirty="0" smtClean="0">
                <a:latin typeface="Arial Narrow" panose="020B0606020202030204" pitchFamily="34" charset="0"/>
              </a:rPr>
              <a:t>Given the (negative) info:</a:t>
            </a:r>
          </a:p>
          <a:p>
            <a:endParaRPr lang="en-US" sz="2800" dirty="0" smtClean="0">
              <a:latin typeface="Arial Narrow" panose="020B0606020202030204" pitchFamily="34" charset="0"/>
            </a:endParaRPr>
          </a:p>
          <a:p>
            <a:r>
              <a:rPr lang="en-US" sz="2800" dirty="0" err="1" smtClean="0">
                <a:latin typeface="Arial Narrow" panose="020B0606020202030204" pitchFamily="34" charset="0"/>
              </a:rPr>
              <a:t>Wumpus</a:t>
            </a:r>
            <a:r>
              <a:rPr lang="en-US" sz="2800" dirty="0" smtClean="0">
                <a:latin typeface="Arial Narrow" panose="020B0606020202030204" pitchFamily="34" charset="0"/>
              </a:rPr>
              <a:t> can’t </a:t>
            </a:r>
            <a:r>
              <a:rPr lang="en-US" sz="2800" dirty="0">
                <a:latin typeface="Arial Narrow" panose="020B0606020202030204" pitchFamily="34" charset="0"/>
              </a:rPr>
              <a:t>be in [1,1</a:t>
            </a:r>
            <a:r>
              <a:rPr lang="en-US" sz="2800" dirty="0" smtClean="0">
                <a:latin typeface="Arial Narrow" panose="020B0606020202030204" pitchFamily="34" charset="0"/>
              </a:rPr>
              <a:t>]</a:t>
            </a:r>
          </a:p>
          <a:p>
            <a:endParaRPr lang="en-US" sz="2800" dirty="0" smtClean="0">
              <a:latin typeface="Arial Narrow" panose="020B0606020202030204" pitchFamily="34" charset="0"/>
            </a:endParaRPr>
          </a:p>
          <a:p>
            <a:r>
              <a:rPr lang="en-US" sz="2800" dirty="0" smtClean="0">
                <a:latin typeface="Arial Narrow" panose="020B0606020202030204" pitchFamily="34" charset="0"/>
              </a:rPr>
              <a:t>can’t </a:t>
            </a:r>
            <a:r>
              <a:rPr lang="en-US" sz="2800" dirty="0">
                <a:latin typeface="Arial Narrow" panose="020B0606020202030204" pitchFamily="34" charset="0"/>
              </a:rPr>
              <a:t>be in [2,2] </a:t>
            </a:r>
            <a:endParaRPr lang="en-US" sz="2800" dirty="0" smtClean="0">
              <a:latin typeface="Arial Narrow" panose="020B0606020202030204" pitchFamily="34" charset="0"/>
            </a:endParaRPr>
          </a:p>
          <a:p>
            <a:endParaRPr lang="en-US" sz="2800" dirty="0" smtClean="0">
              <a:latin typeface="Arial Narrow" panose="020B0606020202030204" pitchFamily="34" charset="0"/>
            </a:endParaRPr>
          </a:p>
          <a:p>
            <a:r>
              <a:rPr lang="en-US" sz="2800" dirty="0" smtClean="0">
                <a:latin typeface="Arial Narrow" panose="020B0606020202030204" pitchFamily="34" charset="0"/>
              </a:rPr>
              <a:t>thus (…) </a:t>
            </a:r>
            <a:r>
              <a:rPr lang="en-US" sz="2800" dirty="0" err="1" smtClean="0">
                <a:latin typeface="Arial Narrow" panose="020B0606020202030204" pitchFamily="34" charset="0"/>
              </a:rPr>
              <a:t>wumpus</a:t>
            </a:r>
            <a:r>
              <a:rPr lang="en-US" sz="2800" dirty="0" smtClean="0">
                <a:latin typeface="Arial Narrow" panose="020B0606020202030204" pitchFamily="34" charset="0"/>
              </a:rPr>
              <a:t> in </a:t>
            </a:r>
            <a:r>
              <a:rPr lang="en-US" sz="2800" dirty="0">
                <a:latin typeface="Arial Narrow" panose="020B0606020202030204" pitchFamily="34" charset="0"/>
              </a:rPr>
              <a:t>[1,3</a:t>
            </a:r>
            <a:r>
              <a:rPr lang="en-US" sz="2800" dirty="0" smtClean="0">
                <a:latin typeface="Arial Narrow" panose="020B0606020202030204" pitchFamily="34" charset="0"/>
              </a:rPr>
              <a:t>] </a:t>
            </a:r>
          </a:p>
          <a:p>
            <a:endParaRPr lang="en-US" sz="2800" dirty="0" smtClean="0">
              <a:latin typeface="Arial Narrow" panose="020B0606020202030204" pitchFamily="34" charset="0"/>
            </a:endParaRPr>
          </a:p>
          <a:p>
            <a:r>
              <a:rPr lang="en-US" sz="2800" dirty="0" smtClean="0">
                <a:latin typeface="Arial Narrow" panose="020B0606020202030204" pitchFamily="34" charset="0"/>
              </a:rPr>
              <a:t>No </a:t>
            </a:r>
            <a:r>
              <a:rPr lang="en-US" sz="2800" dirty="0">
                <a:latin typeface="Arial Narrow" panose="020B0606020202030204" pitchFamily="34" charset="0"/>
              </a:rPr>
              <a:t>breeze in [1,2] implies </a:t>
            </a:r>
            <a:r>
              <a:rPr lang="en-US" sz="2800" dirty="0" smtClean="0">
                <a:latin typeface="Arial Narrow" panose="020B0606020202030204" pitchFamily="34" charset="0"/>
              </a:rPr>
              <a:t>no </a:t>
            </a:r>
            <a:r>
              <a:rPr lang="en-US" sz="2800" dirty="0">
                <a:latin typeface="Arial Narrow" panose="020B0606020202030204" pitchFamily="34" charset="0"/>
              </a:rPr>
              <a:t>pit in [2,2]. </a:t>
            </a:r>
            <a:endParaRPr lang="en-US" sz="2800" dirty="0" smtClean="0">
              <a:latin typeface="Arial Narrow" panose="020B0606020202030204" pitchFamily="34" charset="0"/>
            </a:endParaRPr>
          </a:p>
          <a:p>
            <a:endParaRPr lang="en-US" sz="2800" dirty="0">
              <a:latin typeface="Arial Narrow" panose="020B0606020202030204" pitchFamily="34" charset="0"/>
            </a:endParaRPr>
          </a:p>
          <a:p>
            <a:r>
              <a:rPr lang="en-US" sz="2800" dirty="0" smtClean="0">
                <a:latin typeface="Arial Narrow" panose="020B0606020202030204" pitchFamily="34" charset="0"/>
              </a:rPr>
              <a:t>Thus </a:t>
            </a:r>
            <a:r>
              <a:rPr lang="en-US" sz="2800" dirty="0">
                <a:latin typeface="Arial Narrow" panose="020B0606020202030204" pitchFamily="34" charset="0"/>
              </a:rPr>
              <a:t>pit in </a:t>
            </a:r>
            <a:r>
              <a:rPr lang="en-US" sz="2800" dirty="0" smtClean="0">
                <a:latin typeface="Arial Narrow" panose="020B0606020202030204" pitchFamily="34" charset="0"/>
              </a:rPr>
              <a:t>[</a:t>
            </a:r>
            <a:r>
              <a:rPr lang="en-US" sz="2800" dirty="0">
                <a:latin typeface="Arial Narrow" panose="020B0606020202030204" pitchFamily="34" charset="0"/>
              </a:rPr>
              <a:t>3,1</a:t>
            </a:r>
            <a:r>
              <a:rPr lang="en-US" sz="2800" dirty="0" smtClean="0">
                <a:latin typeface="Arial Narrow" panose="020B0606020202030204" pitchFamily="34" charset="0"/>
              </a:rPr>
              <a:t>]. </a:t>
            </a:r>
            <a:endParaRPr lang="en-US" sz="2800" dirty="0">
              <a:latin typeface="Arial Narrow" panose="020B0606020202030204" pitchFamily="34" charset="0"/>
            </a:endParaRPr>
          </a:p>
        </p:txBody>
      </p:sp>
      <p:pic>
        <p:nvPicPr>
          <p:cNvPr id="6" name="Picture 5"/>
          <p:cNvPicPr>
            <a:picLocks noChangeAspect="1"/>
          </p:cNvPicPr>
          <p:nvPr/>
        </p:nvPicPr>
        <p:blipFill>
          <a:blip r:embed="rId3"/>
          <a:stretch>
            <a:fillRect/>
          </a:stretch>
        </p:blipFill>
        <p:spPr>
          <a:xfrm>
            <a:off x="4376738" y="2011362"/>
            <a:ext cx="4310062" cy="4357725"/>
          </a:xfrm>
          <a:prstGeom prst="rect">
            <a:avLst/>
          </a:prstGeom>
        </p:spPr>
      </p:pic>
    </p:spTree>
    <p:extLst>
      <p:ext uri="{BB962C8B-B14F-4D97-AF65-F5344CB8AC3E}">
        <p14:creationId xmlns:p14="http://schemas.microsoft.com/office/powerpoint/2010/main" val="15610613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6355" y="76200"/>
            <a:ext cx="8229600" cy="639762"/>
          </a:xfrm>
        </p:spPr>
        <p:txBody>
          <a:bodyPr>
            <a:normAutofit fontScale="90000"/>
          </a:bodyPr>
          <a:lstStyle/>
          <a:p>
            <a:r>
              <a:rPr lang="en-US" dirty="0" smtClean="0"/>
              <a:t>But Agent’s Sensors: Only Partial Global Info</a:t>
            </a:r>
            <a:endParaRPr lang="en-US" dirty="0"/>
          </a:p>
        </p:txBody>
      </p:sp>
      <p:sp>
        <p:nvSpPr>
          <p:cNvPr id="6" name="TextBox 5"/>
          <p:cNvSpPr txBox="1"/>
          <p:nvPr/>
        </p:nvSpPr>
        <p:spPr>
          <a:xfrm>
            <a:off x="463164" y="990600"/>
            <a:ext cx="8452236" cy="461665"/>
          </a:xfrm>
          <a:prstGeom prst="rect">
            <a:avLst/>
          </a:prstGeom>
          <a:noFill/>
        </p:spPr>
        <p:txBody>
          <a:bodyPr wrap="square" rtlCol="0">
            <a:spAutoFit/>
          </a:bodyPr>
          <a:lstStyle/>
          <a:p>
            <a:r>
              <a:rPr lang="en-US" sz="2400" dirty="0" smtClean="0">
                <a:latin typeface="Arial Narrow" panose="020B0606020202030204" pitchFamily="34" charset="0"/>
              </a:rPr>
              <a:t>Below, each reachable square—[</a:t>
            </a:r>
            <a:r>
              <a:rPr lang="en-US" sz="2400" dirty="0">
                <a:latin typeface="Arial Narrow" panose="020B0606020202030204" pitchFamily="34" charset="0"/>
              </a:rPr>
              <a:t>1,3], [2,2], and [3,1]—</a:t>
            </a:r>
            <a:r>
              <a:rPr lang="en-US" sz="2400" i="1" dirty="0">
                <a:latin typeface="Arial Narrow" panose="020B0606020202030204" pitchFamily="34" charset="0"/>
              </a:rPr>
              <a:t>might</a:t>
            </a:r>
            <a:r>
              <a:rPr lang="en-US" sz="2400" dirty="0">
                <a:latin typeface="Arial Narrow" panose="020B0606020202030204" pitchFamily="34" charset="0"/>
              </a:rPr>
              <a:t> contain a pit. </a:t>
            </a:r>
            <a:endParaRPr lang="en-US" sz="2400" dirty="0" smtClean="0">
              <a:latin typeface="Arial Narrow" panose="020B0606020202030204" pitchFamily="34" charset="0"/>
            </a:endParaRPr>
          </a:p>
        </p:txBody>
      </p:sp>
      <p:pic>
        <p:nvPicPr>
          <p:cNvPr id="7" name="Picture 6"/>
          <p:cNvPicPr>
            <a:picLocks noChangeAspect="1"/>
          </p:cNvPicPr>
          <p:nvPr/>
        </p:nvPicPr>
        <p:blipFill rotWithShape="1">
          <a:blip r:embed="rId3"/>
          <a:srcRect r="54894" b="27131"/>
          <a:stretch/>
        </p:blipFill>
        <p:spPr>
          <a:xfrm>
            <a:off x="425395" y="3107690"/>
            <a:ext cx="3537005" cy="3445510"/>
          </a:xfrm>
          <a:prstGeom prst="rect">
            <a:avLst/>
          </a:prstGeom>
        </p:spPr>
      </p:pic>
      <p:sp>
        <p:nvSpPr>
          <p:cNvPr id="5" name="TextBox 4"/>
          <p:cNvSpPr txBox="1"/>
          <p:nvPr/>
        </p:nvSpPr>
        <p:spPr>
          <a:xfrm>
            <a:off x="7391400" y="6400800"/>
            <a:ext cx="1600200" cy="304800"/>
          </a:xfrm>
          <a:prstGeom prst="rect">
            <a:avLst/>
          </a:prstGeom>
          <a:noFill/>
        </p:spPr>
        <p:txBody>
          <a:bodyPr wrap="square" rtlCol="0">
            <a:spAutoFit/>
          </a:bodyPr>
          <a:lstStyle/>
          <a:p>
            <a:r>
              <a:rPr lang="en-US" sz="1400" dirty="0" smtClean="0"/>
              <a:t>Russell and </a:t>
            </a:r>
            <a:r>
              <a:rPr lang="en-US" sz="1400" dirty="0" err="1" smtClean="0"/>
              <a:t>Norvig</a:t>
            </a:r>
            <a:endParaRPr lang="en-US" sz="1400" dirty="0"/>
          </a:p>
        </p:txBody>
      </p:sp>
    </p:spTree>
    <p:extLst>
      <p:ext uri="{BB962C8B-B14F-4D97-AF65-F5344CB8AC3E}">
        <p14:creationId xmlns:p14="http://schemas.microsoft.com/office/powerpoint/2010/main" val="716394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Logical vs. Probabilistic</a:t>
            </a:r>
            <a:endParaRPr lang="en-US" dirty="0"/>
          </a:p>
        </p:txBody>
      </p:sp>
      <p:sp>
        <p:nvSpPr>
          <p:cNvPr id="5" name="TextBox 4"/>
          <p:cNvSpPr txBox="1"/>
          <p:nvPr/>
        </p:nvSpPr>
        <p:spPr>
          <a:xfrm>
            <a:off x="7391400" y="6400800"/>
            <a:ext cx="1600200" cy="304800"/>
          </a:xfrm>
          <a:prstGeom prst="rect">
            <a:avLst/>
          </a:prstGeom>
          <a:noFill/>
        </p:spPr>
        <p:txBody>
          <a:bodyPr wrap="square" rtlCol="0">
            <a:spAutoFit/>
          </a:bodyPr>
          <a:lstStyle/>
          <a:p>
            <a:r>
              <a:rPr lang="en-US" sz="1400" dirty="0" smtClean="0"/>
              <a:t>Russell and </a:t>
            </a:r>
            <a:r>
              <a:rPr lang="en-US" sz="1400" dirty="0" err="1" smtClean="0"/>
              <a:t>Norvig</a:t>
            </a:r>
            <a:endParaRPr lang="en-US" sz="1400" dirty="0"/>
          </a:p>
        </p:txBody>
      </p:sp>
      <p:sp>
        <p:nvSpPr>
          <p:cNvPr id="6" name="TextBox 5"/>
          <p:cNvSpPr txBox="1"/>
          <p:nvPr/>
        </p:nvSpPr>
        <p:spPr>
          <a:xfrm>
            <a:off x="1619250" y="1828800"/>
            <a:ext cx="5905500" cy="2677656"/>
          </a:xfrm>
          <a:prstGeom prst="rect">
            <a:avLst/>
          </a:prstGeom>
          <a:noFill/>
        </p:spPr>
        <p:txBody>
          <a:bodyPr wrap="square" rtlCol="0">
            <a:spAutoFit/>
          </a:bodyPr>
          <a:lstStyle/>
          <a:p>
            <a:r>
              <a:rPr lang="en-US" sz="2800" dirty="0" smtClean="0">
                <a:latin typeface="Arial Narrow" panose="020B0606020202030204" pitchFamily="34" charset="0"/>
              </a:rPr>
              <a:t>Pure </a:t>
            </a:r>
            <a:r>
              <a:rPr lang="en-US" sz="2800" dirty="0">
                <a:latin typeface="Arial Narrow" panose="020B0606020202030204" pitchFamily="34" charset="0"/>
              </a:rPr>
              <a:t>logical inference </a:t>
            </a:r>
            <a:r>
              <a:rPr lang="en-US" sz="2800" dirty="0" smtClean="0">
                <a:latin typeface="Arial Narrow" panose="020B0606020202030204" pitchFamily="34" charset="0"/>
              </a:rPr>
              <a:t>based on incomplete information can </a:t>
            </a:r>
            <a:r>
              <a:rPr lang="en-US" sz="2800" dirty="0">
                <a:latin typeface="Arial Narrow" panose="020B0606020202030204" pitchFamily="34" charset="0"/>
              </a:rPr>
              <a:t>conclude nothing about which square is most likely to be </a:t>
            </a:r>
            <a:r>
              <a:rPr lang="en-US" sz="2800" dirty="0" smtClean="0">
                <a:latin typeface="Arial Narrow" panose="020B0606020202030204" pitchFamily="34" charset="0"/>
              </a:rPr>
              <a:t>safe</a:t>
            </a:r>
          </a:p>
          <a:p>
            <a:r>
              <a:rPr lang="en-US" sz="2800" dirty="0" smtClean="0">
                <a:latin typeface="Arial Narrow" panose="020B0606020202030204" pitchFamily="34" charset="0"/>
              </a:rPr>
              <a:t>… might </a:t>
            </a:r>
            <a:r>
              <a:rPr lang="en-US" sz="2800" dirty="0">
                <a:latin typeface="Arial Narrow" panose="020B0606020202030204" pitchFamily="34" charset="0"/>
              </a:rPr>
              <a:t>have to choose randomly. </a:t>
            </a:r>
            <a:endParaRPr lang="en-US" sz="2800" dirty="0" smtClean="0">
              <a:latin typeface="Arial Narrow" panose="020B0606020202030204" pitchFamily="34" charset="0"/>
            </a:endParaRPr>
          </a:p>
          <a:p>
            <a:endParaRPr lang="en-US" sz="2800" dirty="0">
              <a:latin typeface="Arial Narrow" panose="020B0606020202030204" pitchFamily="34" charset="0"/>
            </a:endParaRPr>
          </a:p>
          <a:p>
            <a:r>
              <a:rPr lang="en-US" sz="2800" i="1" dirty="0" smtClean="0">
                <a:latin typeface="Arial Narrow" panose="020B0606020202030204" pitchFamily="34" charset="0"/>
              </a:rPr>
              <a:t>Probabilistic </a:t>
            </a:r>
            <a:r>
              <a:rPr lang="en-US" sz="2800" i="1" dirty="0">
                <a:latin typeface="Arial Narrow" panose="020B0606020202030204" pitchFamily="34" charset="0"/>
              </a:rPr>
              <a:t>agent </a:t>
            </a:r>
            <a:r>
              <a:rPr lang="en-US" sz="2800" i="1" dirty="0" smtClean="0">
                <a:latin typeface="Arial Narrow" panose="020B0606020202030204" pitchFamily="34" charset="0"/>
              </a:rPr>
              <a:t>much better.</a:t>
            </a:r>
            <a:endParaRPr lang="en-US" sz="2800" i="1" dirty="0">
              <a:latin typeface="Arial Narrow" panose="020B0606020202030204" pitchFamily="34" charset="0"/>
            </a:endParaRPr>
          </a:p>
        </p:txBody>
      </p:sp>
    </p:spTree>
    <p:extLst>
      <p:ext uri="{BB962C8B-B14F-4D97-AF65-F5344CB8AC3E}">
        <p14:creationId xmlns:p14="http://schemas.microsoft.com/office/powerpoint/2010/main" val="6899610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fontScale="90000"/>
          </a:bodyPr>
          <a:lstStyle/>
          <a:p>
            <a:r>
              <a:rPr lang="en-US" dirty="0" err="1" smtClean="0"/>
              <a:t>Wumpus</a:t>
            </a:r>
            <a:r>
              <a:rPr lang="en-US" dirty="0" smtClean="0"/>
              <a:t> World Example</a:t>
            </a:r>
            <a:endParaRPr lang="en-US" dirty="0"/>
          </a:p>
        </p:txBody>
      </p:sp>
      <p:sp>
        <p:nvSpPr>
          <p:cNvPr id="5" name="TextBox 4"/>
          <p:cNvSpPr txBox="1"/>
          <p:nvPr/>
        </p:nvSpPr>
        <p:spPr>
          <a:xfrm>
            <a:off x="7391400" y="6400800"/>
            <a:ext cx="1600200" cy="304800"/>
          </a:xfrm>
          <a:prstGeom prst="rect">
            <a:avLst/>
          </a:prstGeom>
          <a:noFill/>
        </p:spPr>
        <p:txBody>
          <a:bodyPr wrap="square" rtlCol="0">
            <a:spAutoFit/>
          </a:bodyPr>
          <a:lstStyle/>
          <a:p>
            <a:r>
              <a:rPr lang="en-US" sz="1400" dirty="0" smtClean="0"/>
              <a:t>Russell and </a:t>
            </a:r>
            <a:r>
              <a:rPr lang="en-US" sz="1400" dirty="0" err="1" smtClean="0"/>
              <a:t>Norvig</a:t>
            </a:r>
            <a:endParaRPr lang="en-US" sz="1400" dirty="0"/>
          </a:p>
        </p:txBody>
      </p:sp>
      <p:sp>
        <p:nvSpPr>
          <p:cNvPr id="6" name="TextBox 5"/>
          <p:cNvSpPr txBox="1"/>
          <p:nvPr/>
        </p:nvSpPr>
        <p:spPr>
          <a:xfrm>
            <a:off x="136626" y="1339058"/>
            <a:ext cx="4054374"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a:t>
            </a:r>
            <a:r>
              <a:rPr lang="en-US" sz="2400" dirty="0" smtClean="0">
                <a:latin typeface="Times New Roman" panose="02020603050405020304" pitchFamily="18" charset="0"/>
                <a:cs typeface="Times New Roman" panose="02020603050405020304" pitchFamily="18" charset="0"/>
              </a:rPr>
              <a:t>this situation </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know …</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observed </a:t>
            </a:r>
            <a:r>
              <a:rPr lang="en-US" sz="2400" dirty="0">
                <a:latin typeface="Times New Roman" panose="02020603050405020304" pitchFamily="18" charset="0"/>
                <a:cs typeface="Times New Roman" panose="02020603050405020304" pitchFamily="18" charset="0"/>
              </a:rPr>
              <a:t>breeze </a:t>
            </a:r>
            <a:r>
              <a:rPr lang="en-US" sz="2400" dirty="0" smtClean="0">
                <a:latin typeface="Times New Roman" panose="02020603050405020304" pitchFamily="18" charset="0"/>
                <a:cs typeface="Times New Roman" panose="02020603050405020304" pitchFamily="18" charset="0"/>
              </a:rPr>
              <a:t>(T or F) </a:t>
            </a:r>
            <a:r>
              <a:rPr lang="en-US" sz="2400" dirty="0">
                <a:latin typeface="Times New Roman" panose="02020603050405020304" pitchFamily="18" charset="0"/>
                <a:cs typeface="Times New Roman" panose="02020603050405020304" pitchFamily="18" charset="0"/>
              </a:rPr>
              <a:t>in </a:t>
            </a:r>
            <a:r>
              <a:rPr lang="en-US" sz="2400" dirty="0" smtClean="0">
                <a:latin typeface="Times New Roman" panose="02020603050405020304" pitchFamily="18" charset="0"/>
                <a:cs typeface="Times New Roman" panose="02020603050405020304" pitchFamily="18" charset="0"/>
              </a:rPr>
              <a:t>visited (white) squares + </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each contains </a:t>
            </a:r>
            <a:r>
              <a:rPr lang="en-US" sz="2400" dirty="0">
                <a:latin typeface="Times New Roman" panose="02020603050405020304" pitchFamily="18" charset="0"/>
                <a:cs typeface="Times New Roman" panose="02020603050405020304" pitchFamily="18" charset="0"/>
              </a:rPr>
              <a:t>no pit. </a:t>
            </a:r>
          </a:p>
        </p:txBody>
      </p:sp>
      <p:pic>
        <p:nvPicPr>
          <p:cNvPr id="7" name="Picture 6"/>
          <p:cNvPicPr>
            <a:picLocks noChangeAspect="1"/>
          </p:cNvPicPr>
          <p:nvPr/>
        </p:nvPicPr>
        <p:blipFill rotWithShape="1">
          <a:blip r:embed="rId3"/>
          <a:srcRect r="53922" b="27131"/>
          <a:stretch/>
        </p:blipFill>
        <p:spPr>
          <a:xfrm>
            <a:off x="5073595" y="1143000"/>
            <a:ext cx="3613205" cy="3445510"/>
          </a:xfrm>
          <a:prstGeom prst="rect">
            <a:avLst/>
          </a:prstGeom>
        </p:spPr>
      </p:pic>
      <p:pic>
        <p:nvPicPr>
          <p:cNvPr id="2" name="Picture 1"/>
          <p:cNvPicPr>
            <a:picLocks noChangeAspect="1"/>
          </p:cNvPicPr>
          <p:nvPr/>
        </p:nvPicPr>
        <p:blipFill>
          <a:blip r:embed="rId4"/>
          <a:stretch>
            <a:fillRect/>
          </a:stretch>
        </p:blipFill>
        <p:spPr>
          <a:xfrm>
            <a:off x="136626" y="5619381"/>
            <a:ext cx="8843710" cy="629019"/>
          </a:xfrm>
          <a:prstGeom prst="rect">
            <a:avLst/>
          </a:prstGeom>
        </p:spPr>
      </p:pic>
      <p:pic>
        <p:nvPicPr>
          <p:cNvPr id="3" name="Picture 2"/>
          <p:cNvPicPr>
            <a:picLocks noChangeAspect="1"/>
          </p:cNvPicPr>
          <p:nvPr/>
        </p:nvPicPr>
        <p:blipFill>
          <a:blip r:embed="rId5"/>
          <a:stretch>
            <a:fillRect/>
          </a:stretch>
        </p:blipFill>
        <p:spPr>
          <a:xfrm>
            <a:off x="136626" y="4948459"/>
            <a:ext cx="8213195" cy="376238"/>
          </a:xfrm>
          <a:prstGeom prst="rect">
            <a:avLst/>
          </a:prstGeom>
        </p:spPr>
      </p:pic>
      <p:cxnSp>
        <p:nvCxnSpPr>
          <p:cNvPr id="9" name="Straight Connector 8"/>
          <p:cNvCxnSpPr/>
          <p:nvPr/>
        </p:nvCxnSpPr>
        <p:spPr>
          <a:xfrm>
            <a:off x="4648200" y="5943600"/>
            <a:ext cx="4300332" cy="243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6626" y="6248400"/>
            <a:ext cx="131117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4839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Apply Joint Probability Approach Again</a:t>
            </a:r>
            <a:endParaRPr lang="en-US" dirty="0"/>
          </a:p>
        </p:txBody>
      </p:sp>
      <p:pic>
        <p:nvPicPr>
          <p:cNvPr id="6" name="Picture 5"/>
          <p:cNvPicPr>
            <a:picLocks noChangeAspect="1"/>
          </p:cNvPicPr>
          <p:nvPr/>
        </p:nvPicPr>
        <p:blipFill>
          <a:blip r:embed="rId3"/>
          <a:stretch>
            <a:fillRect/>
          </a:stretch>
        </p:blipFill>
        <p:spPr>
          <a:xfrm>
            <a:off x="489004" y="5410388"/>
            <a:ext cx="7239000" cy="838012"/>
          </a:xfrm>
          <a:prstGeom prst="rect">
            <a:avLst/>
          </a:prstGeom>
        </p:spPr>
      </p:pic>
      <p:sp>
        <p:nvSpPr>
          <p:cNvPr id="7" name="TextBox 6"/>
          <p:cNvSpPr txBox="1"/>
          <p:nvPr/>
        </p:nvSpPr>
        <p:spPr>
          <a:xfrm>
            <a:off x="7391400" y="6400800"/>
            <a:ext cx="1600200" cy="304800"/>
          </a:xfrm>
          <a:prstGeom prst="rect">
            <a:avLst/>
          </a:prstGeom>
          <a:noFill/>
        </p:spPr>
        <p:txBody>
          <a:bodyPr wrap="square" rtlCol="0">
            <a:spAutoFit/>
          </a:bodyPr>
          <a:lstStyle/>
          <a:p>
            <a:r>
              <a:rPr lang="en-US" sz="1400" dirty="0" smtClean="0"/>
              <a:t>Russell and </a:t>
            </a:r>
            <a:r>
              <a:rPr lang="en-US" sz="1400" dirty="0" err="1" smtClean="0"/>
              <a:t>Norvig</a:t>
            </a:r>
            <a:endParaRPr lang="en-US" sz="1400" dirty="0"/>
          </a:p>
        </p:txBody>
      </p:sp>
      <p:pic>
        <p:nvPicPr>
          <p:cNvPr id="8" name="Picture 7"/>
          <p:cNvPicPr>
            <a:picLocks noChangeAspect="1"/>
          </p:cNvPicPr>
          <p:nvPr/>
        </p:nvPicPr>
        <p:blipFill rotWithShape="1">
          <a:blip r:embed="rId4"/>
          <a:srcRect l="6509" t="37799" r="15397" b="44296"/>
          <a:stretch/>
        </p:blipFill>
        <p:spPr>
          <a:xfrm>
            <a:off x="396902" y="3304639"/>
            <a:ext cx="8356600" cy="895350"/>
          </a:xfrm>
          <a:prstGeom prst="rect">
            <a:avLst/>
          </a:prstGeom>
        </p:spPr>
      </p:pic>
      <p:sp>
        <p:nvSpPr>
          <p:cNvPr id="9" name="Rectangle 8"/>
          <p:cNvSpPr/>
          <p:nvPr/>
        </p:nvSpPr>
        <p:spPr>
          <a:xfrm>
            <a:off x="457200" y="4819097"/>
            <a:ext cx="2590800" cy="461665"/>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Similarly, </a:t>
            </a:r>
            <a:endParaRPr lang="en-US" sz="2400" dirty="0">
              <a:latin typeface="Times New Roman" panose="02020603050405020304" pitchFamily="18" charset="0"/>
              <a:cs typeface="Times New Roman" panose="02020603050405020304" pitchFamily="18" charset="0"/>
            </a:endParaRPr>
          </a:p>
        </p:txBody>
      </p:sp>
      <p:sp>
        <p:nvSpPr>
          <p:cNvPr id="11" name="Rectangle 10"/>
          <p:cNvSpPr/>
          <p:nvPr/>
        </p:nvSpPr>
        <p:spPr>
          <a:xfrm>
            <a:off x="457200" y="1615270"/>
            <a:ext cx="7086600"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Let </a:t>
            </a:r>
            <a:r>
              <a:rPr lang="en-US" sz="2400" i="1" dirty="0" smtClean="0">
                <a:latin typeface="Times New Roman" panose="02020603050405020304" pitchFamily="18" charset="0"/>
                <a:cs typeface="Times New Roman" panose="02020603050405020304" pitchFamily="18" charset="0"/>
              </a:rPr>
              <a:t>unknown</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be the set of </a:t>
            </a:r>
            <a:r>
              <a:rPr lang="en-US" sz="2400" dirty="0" err="1">
                <a:latin typeface="Times New Roman" panose="02020603050405020304" pitchFamily="18" charset="0"/>
                <a:cs typeface="Times New Roman" panose="02020603050405020304" pitchFamily="18" charset="0"/>
              </a:rPr>
              <a:t>P</a:t>
            </a:r>
            <a:r>
              <a:rPr lang="en-US" sz="2400" baseline="-25000" dirty="0" err="1">
                <a:latin typeface="Times New Roman" panose="02020603050405020304" pitchFamily="18" charset="0"/>
                <a:cs typeface="Times New Roman" panose="02020603050405020304" pitchFamily="18" charset="0"/>
              </a:rPr>
              <a:t>i,j</a:t>
            </a:r>
            <a:r>
              <a:rPr lang="en-US" sz="2400" dirty="0">
                <a:latin typeface="Times New Roman" panose="02020603050405020304" pitchFamily="18" charset="0"/>
                <a:cs typeface="Times New Roman" panose="02020603050405020304" pitchFamily="18" charset="0"/>
              </a:rPr>
              <a:t> variables for squares </a:t>
            </a:r>
            <a:r>
              <a:rPr lang="en-US" sz="2400" dirty="0" smtClean="0">
                <a:latin typeface="Times New Roman" panose="02020603050405020304" pitchFamily="18" charset="0"/>
                <a:cs typeface="Times New Roman" panose="02020603050405020304" pitchFamily="18" charset="0"/>
              </a:rPr>
              <a:t>other </a:t>
            </a:r>
            <a:r>
              <a:rPr lang="en-US" sz="2400" dirty="0">
                <a:latin typeface="Times New Roman" panose="02020603050405020304" pitchFamily="18" charset="0"/>
                <a:cs typeface="Times New Roman" panose="02020603050405020304" pitchFamily="18" charset="0"/>
              </a:rPr>
              <a:t>than the </a:t>
            </a:r>
            <a:r>
              <a:rPr lang="en-US" sz="2400" i="1" dirty="0" smtClean="0">
                <a:latin typeface="Times New Roman" panose="02020603050405020304" pitchFamily="18" charset="0"/>
                <a:cs typeface="Times New Roman" panose="02020603050405020304" pitchFamily="18" charset="0"/>
              </a:rPr>
              <a:t>known</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squares and the query square [1,3</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Recall: </a:t>
            </a:r>
            <a:endParaRPr lang="en-US" sz="2400" dirty="0">
              <a:latin typeface="Times New Roman" panose="02020603050405020304" pitchFamily="18" charset="0"/>
              <a:cs typeface="Times New Roman" panose="02020603050405020304" pitchFamily="18" charset="0"/>
            </a:endParaRPr>
          </a:p>
        </p:txBody>
      </p:sp>
      <p:sp>
        <p:nvSpPr>
          <p:cNvPr id="12" name="Rectangular Callout 11"/>
          <p:cNvSpPr/>
          <p:nvPr/>
        </p:nvSpPr>
        <p:spPr>
          <a:xfrm>
            <a:off x="4343400" y="4386131"/>
            <a:ext cx="2819400" cy="685800"/>
          </a:xfrm>
          <a:prstGeom prst="wedgeRectCallout">
            <a:avLst>
              <a:gd name="adj1" fmla="val -51573"/>
              <a:gd name="adj2" fmla="val -94021"/>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Range over all truth values of any particular set of RV’s</a:t>
            </a:r>
            <a:endParaRPr lang="en-US" dirty="0">
              <a:latin typeface="Times New Roman" panose="02020603050405020304" pitchFamily="18" charset="0"/>
              <a:cs typeface="Times New Roman" panose="02020603050405020304" pitchFamily="18" charset="0"/>
            </a:endParaRPr>
          </a:p>
        </p:txBody>
      </p:sp>
      <p:sp>
        <p:nvSpPr>
          <p:cNvPr id="13" name="Rectangular Callout 12"/>
          <p:cNvSpPr/>
          <p:nvPr/>
        </p:nvSpPr>
        <p:spPr>
          <a:xfrm>
            <a:off x="4343400" y="4387535"/>
            <a:ext cx="4114800" cy="685800"/>
          </a:xfrm>
          <a:prstGeom prst="wedgeRectCallout">
            <a:avLst>
              <a:gd name="adj1" fmla="val 34866"/>
              <a:gd name="adj2" fmla="val -90543"/>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Range over all truth values of all subsets of any particular set of RV’s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277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5791200" y="2656393"/>
            <a:ext cx="2803331" cy="2830007"/>
            <a:chOff x="5791200" y="2656393"/>
            <a:chExt cx="2803331" cy="2830007"/>
          </a:xfrm>
        </p:grpSpPr>
        <p:grpSp>
          <p:nvGrpSpPr>
            <p:cNvPr id="16" name="Group 15"/>
            <p:cNvGrpSpPr/>
            <p:nvPr/>
          </p:nvGrpSpPr>
          <p:grpSpPr>
            <a:xfrm>
              <a:off x="5791200" y="2656393"/>
              <a:ext cx="2803331" cy="2830007"/>
              <a:chOff x="1503542" y="179295"/>
              <a:chExt cx="4514850" cy="4556914"/>
            </a:xfrm>
          </p:grpSpPr>
          <p:pic>
            <p:nvPicPr>
              <p:cNvPr id="17" name="Picture 16"/>
              <p:cNvPicPr>
                <a:picLocks noChangeAspect="1"/>
              </p:cNvPicPr>
              <p:nvPr/>
            </p:nvPicPr>
            <p:blipFill>
              <a:blip r:embed="rId3"/>
              <a:stretch>
                <a:fillRect/>
              </a:stretch>
            </p:blipFill>
            <p:spPr>
              <a:xfrm>
                <a:off x="1503542" y="179295"/>
                <a:ext cx="4514850" cy="4556914"/>
              </a:xfrm>
              <a:prstGeom prst="rect">
                <a:avLst/>
              </a:prstGeom>
            </p:spPr>
          </p:pic>
          <p:sp>
            <p:nvSpPr>
              <p:cNvPr id="18" name="Rectangle 17"/>
              <p:cNvSpPr/>
              <p:nvPr/>
            </p:nvSpPr>
            <p:spPr>
              <a:xfrm>
                <a:off x="3048000" y="2741875"/>
                <a:ext cx="304800" cy="3086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905000" y="3132610"/>
                <a:ext cx="457200" cy="316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50003" y="4036938"/>
                <a:ext cx="457200" cy="535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055870" y="3598234"/>
                <a:ext cx="457200" cy="9737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p:cNvSpPr/>
            <p:nvPr/>
          </p:nvSpPr>
          <p:spPr>
            <a:xfrm>
              <a:off x="7439009" y="48006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3"/>
          <p:cNvSpPr>
            <a:spLocks noGrp="1"/>
          </p:cNvSpPr>
          <p:nvPr>
            <p:ph type="title"/>
          </p:nvPr>
        </p:nvSpPr>
        <p:spPr/>
        <p:txBody>
          <a:bodyPr>
            <a:normAutofit fontScale="90000"/>
          </a:bodyPr>
          <a:lstStyle/>
          <a:p>
            <a:r>
              <a:rPr lang="en-US" dirty="0" smtClean="0"/>
              <a:t>More Generally, Identify Random Variables; </a:t>
            </a:r>
            <a:br>
              <a:rPr lang="en-US" dirty="0" smtClean="0"/>
            </a:br>
            <a:r>
              <a:rPr lang="en-US" dirty="0" smtClean="0"/>
              <a:t>Use Joint Probabilities</a:t>
            </a:r>
            <a:endParaRPr lang="en-US" dirty="0"/>
          </a:p>
        </p:txBody>
      </p:sp>
      <p:sp>
        <p:nvSpPr>
          <p:cNvPr id="33" name="TextBox 32"/>
          <p:cNvSpPr txBox="1"/>
          <p:nvPr/>
        </p:nvSpPr>
        <p:spPr>
          <a:xfrm>
            <a:off x="761999" y="1727082"/>
            <a:ext cx="7832532" cy="193899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Define Boolean variables </a:t>
            </a:r>
            <a:r>
              <a:rPr lang="en-US" sz="2400" dirty="0" err="1">
                <a:latin typeface="Times New Roman" panose="02020603050405020304" pitchFamily="18" charset="0"/>
                <a:cs typeface="Times New Roman" panose="02020603050405020304" pitchFamily="18" charset="0"/>
              </a:rPr>
              <a:t>P</a:t>
            </a:r>
            <a:r>
              <a:rPr lang="en-US" sz="2400" baseline="-25000" dirty="0" err="1">
                <a:latin typeface="Times New Roman" panose="02020603050405020304" pitchFamily="18" charset="0"/>
                <a:cs typeface="Times New Roman" panose="02020603050405020304" pitchFamily="18" charset="0"/>
              </a:rPr>
              <a:t>ij</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B</a:t>
            </a:r>
            <a:r>
              <a:rPr lang="en-US" sz="2400" baseline="-25000" dirty="0" err="1">
                <a:latin typeface="Times New Roman" panose="02020603050405020304" pitchFamily="18" charset="0"/>
                <a:cs typeface="Times New Roman" panose="02020603050405020304" pitchFamily="18" charset="0"/>
              </a:rPr>
              <a:t>ij</a:t>
            </a:r>
            <a:r>
              <a:rPr lang="en-US" sz="2400" dirty="0">
                <a:latin typeface="Times New Roman" panose="02020603050405020304" pitchFamily="18" charset="0"/>
                <a:cs typeface="Times New Roman" panose="02020603050405020304" pitchFamily="18" charset="0"/>
              </a:rPr>
              <a:t> for each </a:t>
            </a:r>
            <a:r>
              <a:rPr lang="en-US" sz="2400" dirty="0" smtClean="0">
                <a:latin typeface="Times New Roman" panose="02020603050405020304" pitchFamily="18" charset="0"/>
                <a:cs typeface="Times New Roman" panose="02020603050405020304" pitchFamily="18" charset="0"/>
              </a:rPr>
              <a:t>square:</a:t>
            </a:r>
          </a:p>
          <a:p>
            <a:endParaRPr lang="en-US" sz="2400" dirty="0" smtClean="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P</a:t>
            </a:r>
            <a:r>
              <a:rPr lang="en-US" sz="2400" baseline="-25000" dirty="0" err="1">
                <a:latin typeface="Times New Roman" panose="02020603050405020304" pitchFamily="18" charset="0"/>
                <a:cs typeface="Times New Roman" panose="02020603050405020304" pitchFamily="18" charset="0"/>
              </a:rPr>
              <a:t>ij</a:t>
            </a:r>
            <a:r>
              <a:rPr lang="en-US" sz="2400" baseline="-25000" dirty="0">
                <a:latin typeface="Times New Roman" panose="02020603050405020304" pitchFamily="18" charset="0"/>
                <a:cs typeface="Times New Roman" panose="02020603050405020304" pitchFamily="18" charset="0"/>
              </a:rPr>
              <a:t> </a:t>
            </a:r>
            <a:r>
              <a:rPr lang="en-US" sz="2400" baseline="-250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TRUE </a:t>
            </a:r>
            <a:r>
              <a:rPr lang="en-US" sz="24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square [</a:t>
            </a:r>
            <a:r>
              <a:rPr lang="en-US" sz="2400" dirty="0" err="1">
                <a:latin typeface="Times New Roman" panose="02020603050405020304" pitchFamily="18" charset="0"/>
                <a:cs typeface="Times New Roman" panose="02020603050405020304" pitchFamily="18" charset="0"/>
              </a:rPr>
              <a:t>i,j</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contains </a:t>
            </a:r>
            <a:r>
              <a:rPr lang="en-US" sz="2400" dirty="0">
                <a:latin typeface="Times New Roman" panose="02020603050405020304" pitchFamily="18" charset="0"/>
                <a:cs typeface="Times New Roman" panose="02020603050405020304" pitchFamily="18" charset="0"/>
              </a:rPr>
              <a:t>a </a:t>
            </a:r>
            <a:r>
              <a:rPr lang="en-US" sz="2400" dirty="0" smtClean="0">
                <a:latin typeface="Times New Roman" panose="02020603050405020304" pitchFamily="18" charset="0"/>
                <a:cs typeface="Times New Roman" panose="02020603050405020304" pitchFamily="18" charset="0"/>
              </a:rPr>
              <a:t>pit</a:t>
            </a:r>
          </a:p>
          <a:p>
            <a:endParaRPr lang="en-US" sz="2400" i="1" dirty="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B</a:t>
            </a:r>
            <a:r>
              <a:rPr lang="en-US" sz="2400" baseline="-25000" dirty="0" err="1" smtClean="0">
                <a:latin typeface="Times New Roman" panose="02020603050405020304" pitchFamily="18" charset="0"/>
                <a:cs typeface="Times New Roman" panose="02020603050405020304" pitchFamily="18" charset="0"/>
              </a:rPr>
              <a:t>ij</a:t>
            </a:r>
            <a:r>
              <a:rPr lang="en-US" sz="2400" dirty="0" smtClean="0">
                <a:latin typeface="Times New Roman" panose="02020603050405020304" pitchFamily="18" charset="0"/>
                <a:cs typeface="Times New Roman" panose="02020603050405020304" pitchFamily="18" charset="0"/>
              </a:rPr>
              <a:t> TRUE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square [</a:t>
            </a:r>
            <a:r>
              <a:rPr lang="en-US" sz="2400" dirty="0" err="1">
                <a:latin typeface="Times New Roman" panose="02020603050405020304" pitchFamily="18" charset="0"/>
                <a:cs typeface="Times New Roman" panose="02020603050405020304" pitchFamily="18" charset="0"/>
              </a:rPr>
              <a:t>i,j</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breezy</a:t>
            </a:r>
          </a:p>
        </p:txBody>
      </p:sp>
    </p:spTree>
    <p:extLst>
      <p:ext uri="{BB962C8B-B14F-4D97-AF65-F5344CB8AC3E}">
        <p14:creationId xmlns:p14="http://schemas.microsoft.com/office/powerpoint/2010/main" val="668174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5791200" y="2656393"/>
            <a:ext cx="2803331" cy="2830007"/>
            <a:chOff x="5791200" y="2656393"/>
            <a:chExt cx="2803331" cy="2830007"/>
          </a:xfrm>
        </p:grpSpPr>
        <p:grpSp>
          <p:nvGrpSpPr>
            <p:cNvPr id="16" name="Group 15"/>
            <p:cNvGrpSpPr/>
            <p:nvPr/>
          </p:nvGrpSpPr>
          <p:grpSpPr>
            <a:xfrm>
              <a:off x="5791200" y="2656393"/>
              <a:ext cx="2803331" cy="2830007"/>
              <a:chOff x="1503542" y="179295"/>
              <a:chExt cx="4514850" cy="4556914"/>
            </a:xfrm>
          </p:grpSpPr>
          <p:pic>
            <p:nvPicPr>
              <p:cNvPr id="17" name="Picture 16"/>
              <p:cNvPicPr>
                <a:picLocks noChangeAspect="1"/>
              </p:cNvPicPr>
              <p:nvPr/>
            </p:nvPicPr>
            <p:blipFill>
              <a:blip r:embed="rId3"/>
              <a:stretch>
                <a:fillRect/>
              </a:stretch>
            </p:blipFill>
            <p:spPr>
              <a:xfrm>
                <a:off x="1503542" y="179295"/>
                <a:ext cx="4514850" cy="4556914"/>
              </a:xfrm>
              <a:prstGeom prst="rect">
                <a:avLst/>
              </a:prstGeom>
            </p:spPr>
          </p:pic>
          <p:sp>
            <p:nvSpPr>
              <p:cNvPr id="18" name="Rectangle 17"/>
              <p:cNvSpPr/>
              <p:nvPr/>
            </p:nvSpPr>
            <p:spPr>
              <a:xfrm>
                <a:off x="3048000" y="2741875"/>
                <a:ext cx="304800" cy="3086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905000" y="3132610"/>
                <a:ext cx="457200" cy="316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50003" y="4036938"/>
                <a:ext cx="457200" cy="535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055870" y="3598234"/>
                <a:ext cx="457200" cy="9737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p:cNvSpPr/>
            <p:nvPr/>
          </p:nvSpPr>
          <p:spPr>
            <a:xfrm>
              <a:off x="7439009" y="48006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3"/>
          <p:cNvSpPr>
            <a:spLocks noGrp="1"/>
          </p:cNvSpPr>
          <p:nvPr>
            <p:ph type="title"/>
          </p:nvPr>
        </p:nvSpPr>
        <p:spPr/>
        <p:txBody>
          <a:bodyPr>
            <a:normAutofit/>
          </a:bodyPr>
          <a:lstStyle/>
          <a:p>
            <a:r>
              <a:rPr lang="en-US" dirty="0" smtClean="0"/>
              <a:t>Identify Desired Probabilities: Example</a:t>
            </a:r>
            <a:endParaRPr lang="en-US" dirty="0"/>
          </a:p>
        </p:txBody>
      </p:sp>
      <p:sp>
        <p:nvSpPr>
          <p:cNvPr id="5" name="TextBox 4"/>
          <p:cNvSpPr txBox="1"/>
          <p:nvPr/>
        </p:nvSpPr>
        <p:spPr>
          <a:xfrm>
            <a:off x="7391400" y="6400800"/>
            <a:ext cx="1600200" cy="304800"/>
          </a:xfrm>
          <a:prstGeom prst="rect">
            <a:avLst/>
          </a:prstGeom>
          <a:noFill/>
        </p:spPr>
        <p:txBody>
          <a:bodyPr wrap="square" rtlCol="0">
            <a:spAutoFit/>
          </a:bodyPr>
          <a:lstStyle/>
          <a:p>
            <a:r>
              <a:rPr lang="en-US" sz="1400" dirty="0" smtClean="0"/>
              <a:t>Russell and </a:t>
            </a:r>
            <a:r>
              <a:rPr lang="en-US" sz="1400" dirty="0" err="1" smtClean="0"/>
              <a:t>Norvig</a:t>
            </a:r>
            <a:endParaRPr lang="en-US" sz="1400" dirty="0"/>
          </a:p>
        </p:txBody>
      </p:sp>
      <p:pic>
        <p:nvPicPr>
          <p:cNvPr id="3" name="Picture 2"/>
          <p:cNvPicPr>
            <a:picLocks noChangeAspect="1"/>
          </p:cNvPicPr>
          <p:nvPr/>
        </p:nvPicPr>
        <p:blipFill rotWithShape="1">
          <a:blip r:embed="rId4"/>
          <a:srcRect t="52941" r="26304" b="25668"/>
          <a:stretch/>
        </p:blipFill>
        <p:spPr>
          <a:xfrm>
            <a:off x="76200" y="5410200"/>
            <a:ext cx="8067676" cy="381000"/>
          </a:xfrm>
          <a:prstGeom prst="rect">
            <a:avLst/>
          </a:prstGeom>
        </p:spPr>
      </p:pic>
      <p:sp>
        <p:nvSpPr>
          <p:cNvPr id="8" name="Freeform 7"/>
          <p:cNvSpPr/>
          <p:nvPr/>
        </p:nvSpPr>
        <p:spPr>
          <a:xfrm>
            <a:off x="1710900" y="2894275"/>
            <a:ext cx="6622067" cy="2512612"/>
          </a:xfrm>
          <a:custGeom>
            <a:avLst/>
            <a:gdLst>
              <a:gd name="connsiteX0" fmla="*/ 6622067 w 6622067"/>
              <a:gd name="connsiteY0" fmla="*/ 0 h 2512612"/>
              <a:gd name="connsiteX1" fmla="*/ 5906450 w 6622067"/>
              <a:gd name="connsiteY1" fmla="*/ 826935 h 2512612"/>
              <a:gd name="connsiteX2" fmla="*/ 5151076 w 6622067"/>
              <a:gd name="connsiteY2" fmla="*/ 1407381 h 2512612"/>
              <a:gd name="connsiteX3" fmla="*/ 4467263 w 6622067"/>
              <a:gd name="connsiteY3" fmla="*/ 2146852 h 2512612"/>
              <a:gd name="connsiteX4" fmla="*/ 2527145 w 6622067"/>
              <a:gd name="connsiteY4" fmla="*/ 1836751 h 2512612"/>
              <a:gd name="connsiteX5" fmla="*/ 197413 w 6622067"/>
              <a:gd name="connsiteY5" fmla="*/ 1455088 h 2512612"/>
              <a:gd name="connsiteX6" fmla="*/ 284877 w 6622067"/>
              <a:gd name="connsiteY6" fmla="*/ 2512612 h 251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067" h="2512612">
                <a:moveTo>
                  <a:pt x="6622067" y="0"/>
                </a:moveTo>
                <a:cubicBezTo>
                  <a:pt x="6386841" y="296185"/>
                  <a:pt x="6151615" y="592371"/>
                  <a:pt x="5906450" y="826935"/>
                </a:cubicBezTo>
                <a:cubicBezTo>
                  <a:pt x="5661285" y="1061499"/>
                  <a:pt x="5390940" y="1187395"/>
                  <a:pt x="5151076" y="1407381"/>
                </a:cubicBezTo>
                <a:cubicBezTo>
                  <a:pt x="4911212" y="1627367"/>
                  <a:pt x="4904585" y="2075290"/>
                  <a:pt x="4467263" y="2146852"/>
                </a:cubicBezTo>
                <a:lnTo>
                  <a:pt x="2527145" y="1836751"/>
                </a:lnTo>
                <a:cubicBezTo>
                  <a:pt x="1815503" y="1721457"/>
                  <a:pt x="571124" y="1342445"/>
                  <a:pt x="197413" y="1455088"/>
                </a:cubicBezTo>
                <a:cubicBezTo>
                  <a:pt x="-176298" y="1567732"/>
                  <a:pt x="54289" y="2040172"/>
                  <a:pt x="284877" y="2512612"/>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3733800" y="4145045"/>
            <a:ext cx="3071035" cy="1239375"/>
          </a:xfrm>
          <a:custGeom>
            <a:avLst/>
            <a:gdLst>
              <a:gd name="connsiteX0" fmla="*/ 2488758 w 3043868"/>
              <a:gd name="connsiteY0" fmla="*/ 1158475 h 1182329"/>
              <a:gd name="connsiteX1" fmla="*/ 2981739 w 3043868"/>
              <a:gd name="connsiteY1" fmla="*/ 1023303 h 1182329"/>
              <a:gd name="connsiteX2" fmla="*/ 2989690 w 3043868"/>
              <a:gd name="connsiteY2" fmla="*/ 816569 h 1182329"/>
              <a:gd name="connsiteX3" fmla="*/ 2552369 w 3043868"/>
              <a:gd name="connsiteY3" fmla="*/ 299734 h 1182329"/>
              <a:gd name="connsiteX4" fmla="*/ 1741336 w 3043868"/>
              <a:gd name="connsiteY4" fmla="*/ 69146 h 1182329"/>
              <a:gd name="connsiteX5" fmla="*/ 532737 w 3043868"/>
              <a:gd name="connsiteY5" fmla="*/ 100952 h 1182329"/>
              <a:gd name="connsiteX6" fmla="*/ 0 w 3043868"/>
              <a:gd name="connsiteY6" fmla="*/ 1182329 h 1182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3868" h="1182329">
                <a:moveTo>
                  <a:pt x="2488758" y="1158475"/>
                </a:moveTo>
                <a:cubicBezTo>
                  <a:pt x="2693504" y="1119381"/>
                  <a:pt x="2898250" y="1080287"/>
                  <a:pt x="2981739" y="1023303"/>
                </a:cubicBezTo>
                <a:cubicBezTo>
                  <a:pt x="3065228" y="966319"/>
                  <a:pt x="3061252" y="937164"/>
                  <a:pt x="2989690" y="816569"/>
                </a:cubicBezTo>
                <a:cubicBezTo>
                  <a:pt x="2918128" y="695974"/>
                  <a:pt x="2760428" y="424304"/>
                  <a:pt x="2552369" y="299734"/>
                </a:cubicBezTo>
                <a:cubicBezTo>
                  <a:pt x="2344310" y="175164"/>
                  <a:pt x="2077941" y="102276"/>
                  <a:pt x="1741336" y="69146"/>
                </a:cubicBezTo>
                <a:cubicBezTo>
                  <a:pt x="1404731" y="36016"/>
                  <a:pt x="822960" y="-84579"/>
                  <a:pt x="532737" y="100952"/>
                </a:cubicBezTo>
                <a:cubicBezTo>
                  <a:pt x="242514" y="286482"/>
                  <a:pt x="121257" y="734405"/>
                  <a:pt x="0" y="1182329"/>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80772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362809" y="3714186"/>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668402" y="432691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993388" y="49726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149046" y="5178287"/>
            <a:ext cx="228600" cy="228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703469" y="5070255"/>
            <a:ext cx="228600" cy="228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037904" y="4260252"/>
            <a:ext cx="228600" cy="228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2976691" y="5410200"/>
            <a:ext cx="17526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269772" y="5410823"/>
            <a:ext cx="1557209"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6649" y="1883578"/>
            <a:ext cx="3712951" cy="1384995"/>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Example: probability of </a:t>
            </a:r>
            <a:r>
              <a:rPr lang="en-US" sz="2800" dirty="0" smtClean="0">
                <a:solidFill>
                  <a:srgbClr val="FF0000"/>
                </a:solidFill>
                <a:latin typeface="Times New Roman" panose="02020603050405020304" pitchFamily="18" charset="0"/>
                <a:cs typeface="Times New Roman" panose="02020603050405020304" pitchFamily="18" charset="0"/>
              </a:rPr>
              <a:t>pits as shown </a:t>
            </a:r>
            <a:r>
              <a:rPr lang="en-US" sz="2800" dirty="0" smtClean="0">
                <a:latin typeface="Times New Roman" panose="02020603050405020304" pitchFamily="18" charset="0"/>
                <a:cs typeface="Times New Roman" panose="02020603050405020304" pitchFamily="18" charset="0"/>
              </a:rPr>
              <a:t>and </a:t>
            </a:r>
            <a:r>
              <a:rPr lang="en-US" sz="2800" dirty="0" smtClean="0">
                <a:solidFill>
                  <a:schemeClr val="tx2"/>
                </a:solidFill>
                <a:latin typeface="Times New Roman" panose="02020603050405020304" pitchFamily="18" charset="0"/>
                <a:cs typeface="Times New Roman" panose="02020603050405020304" pitchFamily="18" charset="0"/>
              </a:rPr>
              <a:t>breezes as shown</a:t>
            </a:r>
            <a:r>
              <a:rPr lang="en-US" sz="28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50815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5791200" y="2656393"/>
            <a:ext cx="2803331" cy="2830007"/>
            <a:chOff x="5791200" y="2656393"/>
            <a:chExt cx="2803331" cy="2830007"/>
          </a:xfrm>
        </p:grpSpPr>
        <p:grpSp>
          <p:nvGrpSpPr>
            <p:cNvPr id="16" name="Group 15"/>
            <p:cNvGrpSpPr/>
            <p:nvPr/>
          </p:nvGrpSpPr>
          <p:grpSpPr>
            <a:xfrm>
              <a:off x="5791200" y="2656393"/>
              <a:ext cx="2803331" cy="2830007"/>
              <a:chOff x="1503542" y="179295"/>
              <a:chExt cx="4514850" cy="4556914"/>
            </a:xfrm>
          </p:grpSpPr>
          <p:pic>
            <p:nvPicPr>
              <p:cNvPr id="17" name="Picture 16"/>
              <p:cNvPicPr>
                <a:picLocks noChangeAspect="1"/>
              </p:cNvPicPr>
              <p:nvPr/>
            </p:nvPicPr>
            <p:blipFill>
              <a:blip r:embed="rId3"/>
              <a:stretch>
                <a:fillRect/>
              </a:stretch>
            </p:blipFill>
            <p:spPr>
              <a:xfrm>
                <a:off x="1503542" y="179295"/>
                <a:ext cx="4514850" cy="4556914"/>
              </a:xfrm>
              <a:prstGeom prst="rect">
                <a:avLst/>
              </a:prstGeom>
            </p:spPr>
          </p:pic>
          <p:sp>
            <p:nvSpPr>
              <p:cNvPr id="18" name="Rectangle 17"/>
              <p:cNvSpPr/>
              <p:nvPr/>
            </p:nvSpPr>
            <p:spPr>
              <a:xfrm>
                <a:off x="3048000" y="2741875"/>
                <a:ext cx="304800" cy="3086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905000" y="3132610"/>
                <a:ext cx="457200" cy="316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50003" y="4036938"/>
                <a:ext cx="457200" cy="535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055870" y="3598234"/>
                <a:ext cx="457200" cy="9737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p:cNvSpPr/>
            <p:nvPr/>
          </p:nvSpPr>
          <p:spPr>
            <a:xfrm>
              <a:off x="7439009" y="48006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3"/>
          <p:cNvSpPr>
            <a:spLocks noGrp="1"/>
          </p:cNvSpPr>
          <p:nvPr>
            <p:ph type="title"/>
          </p:nvPr>
        </p:nvSpPr>
        <p:spPr/>
        <p:txBody>
          <a:bodyPr>
            <a:normAutofit fontScale="90000"/>
          </a:bodyPr>
          <a:lstStyle/>
          <a:p>
            <a:r>
              <a:rPr lang="en-US" dirty="0" smtClean="0"/>
              <a:t>Identify Random Variables; </a:t>
            </a:r>
            <a:br>
              <a:rPr lang="en-US" dirty="0" smtClean="0"/>
            </a:br>
            <a:r>
              <a:rPr lang="en-US" dirty="0" smtClean="0"/>
              <a:t>Manipulate Joint Probabilities</a:t>
            </a:r>
            <a:endParaRPr lang="en-US" dirty="0"/>
          </a:p>
        </p:txBody>
      </p:sp>
      <p:sp>
        <p:nvSpPr>
          <p:cNvPr id="5" name="TextBox 4"/>
          <p:cNvSpPr txBox="1"/>
          <p:nvPr/>
        </p:nvSpPr>
        <p:spPr>
          <a:xfrm>
            <a:off x="7391400" y="6400800"/>
            <a:ext cx="1600200" cy="304800"/>
          </a:xfrm>
          <a:prstGeom prst="rect">
            <a:avLst/>
          </a:prstGeom>
          <a:noFill/>
        </p:spPr>
        <p:txBody>
          <a:bodyPr wrap="square" rtlCol="0">
            <a:spAutoFit/>
          </a:bodyPr>
          <a:lstStyle/>
          <a:p>
            <a:r>
              <a:rPr lang="en-US" sz="1400" dirty="0" smtClean="0"/>
              <a:t>Russell and </a:t>
            </a:r>
            <a:r>
              <a:rPr lang="en-US" sz="1400" dirty="0" err="1" smtClean="0"/>
              <a:t>Norvig</a:t>
            </a:r>
            <a:endParaRPr lang="en-US" sz="1400" dirty="0"/>
          </a:p>
        </p:txBody>
      </p:sp>
      <p:pic>
        <p:nvPicPr>
          <p:cNvPr id="3" name="Picture 2"/>
          <p:cNvPicPr>
            <a:picLocks noChangeAspect="1"/>
          </p:cNvPicPr>
          <p:nvPr/>
        </p:nvPicPr>
        <p:blipFill rotWithShape="1">
          <a:blip r:embed="rId4"/>
          <a:srcRect t="52941" r="26304"/>
          <a:stretch/>
        </p:blipFill>
        <p:spPr>
          <a:xfrm>
            <a:off x="76200" y="5410200"/>
            <a:ext cx="8067676" cy="838200"/>
          </a:xfrm>
          <a:prstGeom prst="rect">
            <a:avLst/>
          </a:prstGeom>
        </p:spPr>
      </p:pic>
      <p:sp>
        <p:nvSpPr>
          <p:cNvPr id="8" name="Freeform 7"/>
          <p:cNvSpPr/>
          <p:nvPr/>
        </p:nvSpPr>
        <p:spPr>
          <a:xfrm>
            <a:off x="1710900" y="2894275"/>
            <a:ext cx="6622067" cy="2512612"/>
          </a:xfrm>
          <a:custGeom>
            <a:avLst/>
            <a:gdLst>
              <a:gd name="connsiteX0" fmla="*/ 6622067 w 6622067"/>
              <a:gd name="connsiteY0" fmla="*/ 0 h 2512612"/>
              <a:gd name="connsiteX1" fmla="*/ 5906450 w 6622067"/>
              <a:gd name="connsiteY1" fmla="*/ 826935 h 2512612"/>
              <a:gd name="connsiteX2" fmla="*/ 5151076 w 6622067"/>
              <a:gd name="connsiteY2" fmla="*/ 1407381 h 2512612"/>
              <a:gd name="connsiteX3" fmla="*/ 4467263 w 6622067"/>
              <a:gd name="connsiteY3" fmla="*/ 2146852 h 2512612"/>
              <a:gd name="connsiteX4" fmla="*/ 2527145 w 6622067"/>
              <a:gd name="connsiteY4" fmla="*/ 1836751 h 2512612"/>
              <a:gd name="connsiteX5" fmla="*/ 197413 w 6622067"/>
              <a:gd name="connsiteY5" fmla="*/ 1455088 h 2512612"/>
              <a:gd name="connsiteX6" fmla="*/ 284877 w 6622067"/>
              <a:gd name="connsiteY6" fmla="*/ 2512612 h 251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067" h="2512612">
                <a:moveTo>
                  <a:pt x="6622067" y="0"/>
                </a:moveTo>
                <a:cubicBezTo>
                  <a:pt x="6386841" y="296185"/>
                  <a:pt x="6151615" y="592371"/>
                  <a:pt x="5906450" y="826935"/>
                </a:cubicBezTo>
                <a:cubicBezTo>
                  <a:pt x="5661285" y="1061499"/>
                  <a:pt x="5390940" y="1187395"/>
                  <a:pt x="5151076" y="1407381"/>
                </a:cubicBezTo>
                <a:cubicBezTo>
                  <a:pt x="4911212" y="1627367"/>
                  <a:pt x="4904585" y="2075290"/>
                  <a:pt x="4467263" y="2146852"/>
                </a:cubicBezTo>
                <a:lnTo>
                  <a:pt x="2527145" y="1836751"/>
                </a:lnTo>
                <a:cubicBezTo>
                  <a:pt x="1815503" y="1721457"/>
                  <a:pt x="571124" y="1342445"/>
                  <a:pt x="197413" y="1455088"/>
                </a:cubicBezTo>
                <a:cubicBezTo>
                  <a:pt x="-176298" y="1567732"/>
                  <a:pt x="54289" y="2040172"/>
                  <a:pt x="284877" y="2512612"/>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3733800" y="4145045"/>
            <a:ext cx="3071035" cy="1239375"/>
          </a:xfrm>
          <a:custGeom>
            <a:avLst/>
            <a:gdLst>
              <a:gd name="connsiteX0" fmla="*/ 2488758 w 3043868"/>
              <a:gd name="connsiteY0" fmla="*/ 1158475 h 1182329"/>
              <a:gd name="connsiteX1" fmla="*/ 2981739 w 3043868"/>
              <a:gd name="connsiteY1" fmla="*/ 1023303 h 1182329"/>
              <a:gd name="connsiteX2" fmla="*/ 2989690 w 3043868"/>
              <a:gd name="connsiteY2" fmla="*/ 816569 h 1182329"/>
              <a:gd name="connsiteX3" fmla="*/ 2552369 w 3043868"/>
              <a:gd name="connsiteY3" fmla="*/ 299734 h 1182329"/>
              <a:gd name="connsiteX4" fmla="*/ 1741336 w 3043868"/>
              <a:gd name="connsiteY4" fmla="*/ 69146 h 1182329"/>
              <a:gd name="connsiteX5" fmla="*/ 532737 w 3043868"/>
              <a:gd name="connsiteY5" fmla="*/ 100952 h 1182329"/>
              <a:gd name="connsiteX6" fmla="*/ 0 w 3043868"/>
              <a:gd name="connsiteY6" fmla="*/ 1182329 h 1182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3868" h="1182329">
                <a:moveTo>
                  <a:pt x="2488758" y="1158475"/>
                </a:moveTo>
                <a:cubicBezTo>
                  <a:pt x="2693504" y="1119381"/>
                  <a:pt x="2898250" y="1080287"/>
                  <a:pt x="2981739" y="1023303"/>
                </a:cubicBezTo>
                <a:cubicBezTo>
                  <a:pt x="3065228" y="966319"/>
                  <a:pt x="3061252" y="937164"/>
                  <a:pt x="2989690" y="816569"/>
                </a:cubicBezTo>
                <a:cubicBezTo>
                  <a:pt x="2918128" y="695974"/>
                  <a:pt x="2760428" y="424304"/>
                  <a:pt x="2552369" y="299734"/>
                </a:cubicBezTo>
                <a:cubicBezTo>
                  <a:pt x="2344310" y="175164"/>
                  <a:pt x="2077941" y="102276"/>
                  <a:pt x="1741336" y="69146"/>
                </a:cubicBezTo>
                <a:cubicBezTo>
                  <a:pt x="1404731" y="36016"/>
                  <a:pt x="822960" y="-84579"/>
                  <a:pt x="532737" y="100952"/>
                </a:cubicBezTo>
                <a:cubicBezTo>
                  <a:pt x="242514" y="286482"/>
                  <a:pt x="121257" y="734405"/>
                  <a:pt x="0" y="1182329"/>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8077200" y="2971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362809" y="3714186"/>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668402" y="432691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993388" y="49726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149046" y="5178287"/>
            <a:ext cx="228600" cy="228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703469" y="5070255"/>
            <a:ext cx="228600" cy="228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037904" y="4260252"/>
            <a:ext cx="228600" cy="228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2976691" y="5410200"/>
            <a:ext cx="17526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269772" y="5410823"/>
            <a:ext cx="1557209"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ular Callout 9"/>
          <p:cNvSpPr/>
          <p:nvPr/>
        </p:nvSpPr>
        <p:spPr>
          <a:xfrm>
            <a:off x="152400" y="3942786"/>
            <a:ext cx="1431266" cy="857814"/>
          </a:xfrm>
          <a:prstGeom prst="wedgeRectCallout">
            <a:avLst>
              <a:gd name="adj1" fmla="val -3611"/>
              <a:gd name="adj2" fmla="val 18392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product rule</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3" name="TextBox 32"/>
          <p:cNvSpPr txBox="1"/>
          <p:nvPr/>
        </p:nvSpPr>
        <p:spPr>
          <a:xfrm>
            <a:off x="761999" y="1727082"/>
            <a:ext cx="6276943" cy="193899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Boolean variables </a:t>
            </a:r>
            <a:r>
              <a:rPr lang="en-US" sz="2400" dirty="0" err="1">
                <a:latin typeface="Times New Roman" panose="02020603050405020304" pitchFamily="18" charset="0"/>
                <a:cs typeface="Times New Roman" panose="02020603050405020304" pitchFamily="18" charset="0"/>
              </a:rPr>
              <a:t>P</a:t>
            </a:r>
            <a:r>
              <a:rPr lang="en-US" sz="2400" baseline="-25000" dirty="0" err="1">
                <a:latin typeface="Times New Roman" panose="02020603050405020304" pitchFamily="18" charset="0"/>
                <a:cs typeface="Times New Roman" panose="02020603050405020304" pitchFamily="18" charset="0"/>
              </a:rPr>
              <a:t>ij</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B</a:t>
            </a:r>
            <a:r>
              <a:rPr lang="en-US" sz="2400" baseline="-25000" dirty="0" err="1">
                <a:latin typeface="Times New Roman" panose="02020603050405020304" pitchFamily="18" charset="0"/>
                <a:cs typeface="Times New Roman" panose="02020603050405020304" pitchFamily="18" charset="0"/>
              </a:rPr>
              <a:t>ij</a:t>
            </a:r>
            <a:r>
              <a:rPr lang="en-US" sz="2400" dirty="0">
                <a:latin typeface="Times New Roman" panose="02020603050405020304" pitchFamily="18" charset="0"/>
                <a:cs typeface="Times New Roman" panose="02020603050405020304" pitchFamily="18" charset="0"/>
              </a:rPr>
              <a:t> for each </a:t>
            </a:r>
            <a:r>
              <a:rPr lang="en-US" sz="2400" dirty="0" smtClean="0">
                <a:latin typeface="Times New Roman" panose="02020603050405020304" pitchFamily="18" charset="0"/>
                <a:cs typeface="Times New Roman" panose="02020603050405020304" pitchFamily="18" charset="0"/>
              </a:rPr>
              <a:t>square:</a:t>
            </a:r>
          </a:p>
          <a:p>
            <a:endParaRPr lang="en-US" sz="2400" dirty="0" smtClean="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P</a:t>
            </a:r>
            <a:r>
              <a:rPr lang="en-US" sz="2400" baseline="-25000" dirty="0" err="1">
                <a:latin typeface="Times New Roman" panose="02020603050405020304" pitchFamily="18" charset="0"/>
                <a:cs typeface="Times New Roman" panose="02020603050405020304" pitchFamily="18" charset="0"/>
              </a:rPr>
              <a:t>ij</a:t>
            </a:r>
            <a:r>
              <a:rPr lang="en-US" sz="2400" baseline="-25000" dirty="0">
                <a:latin typeface="Times New Roman" panose="02020603050405020304" pitchFamily="18" charset="0"/>
                <a:cs typeface="Times New Roman" panose="02020603050405020304" pitchFamily="18" charset="0"/>
              </a:rPr>
              <a:t> </a:t>
            </a:r>
            <a:r>
              <a:rPr lang="en-US" sz="2400" baseline="-250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TRUE </a:t>
            </a:r>
            <a:r>
              <a:rPr lang="en-US" sz="24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square [</a:t>
            </a:r>
            <a:r>
              <a:rPr lang="en-US" sz="2400" dirty="0" err="1">
                <a:latin typeface="Times New Roman" panose="02020603050405020304" pitchFamily="18" charset="0"/>
                <a:cs typeface="Times New Roman" panose="02020603050405020304" pitchFamily="18" charset="0"/>
              </a:rPr>
              <a:t>i,j</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contains </a:t>
            </a:r>
            <a:r>
              <a:rPr lang="en-US" sz="2400" dirty="0">
                <a:latin typeface="Times New Roman" panose="02020603050405020304" pitchFamily="18" charset="0"/>
                <a:cs typeface="Times New Roman" panose="02020603050405020304" pitchFamily="18" charset="0"/>
              </a:rPr>
              <a:t>a </a:t>
            </a:r>
            <a:r>
              <a:rPr lang="en-US" sz="2400" dirty="0" smtClean="0">
                <a:latin typeface="Times New Roman" panose="02020603050405020304" pitchFamily="18" charset="0"/>
                <a:cs typeface="Times New Roman" panose="02020603050405020304" pitchFamily="18" charset="0"/>
              </a:rPr>
              <a:t>pit</a:t>
            </a:r>
          </a:p>
          <a:p>
            <a:endParaRPr lang="en-US" sz="2400" i="1" dirty="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B</a:t>
            </a:r>
            <a:r>
              <a:rPr lang="en-US" sz="2400" baseline="-25000" dirty="0" err="1" smtClean="0">
                <a:latin typeface="Times New Roman" panose="02020603050405020304" pitchFamily="18" charset="0"/>
                <a:cs typeface="Times New Roman" panose="02020603050405020304" pitchFamily="18" charset="0"/>
              </a:rPr>
              <a:t>ij</a:t>
            </a:r>
            <a:r>
              <a:rPr lang="en-US" sz="2400" dirty="0" smtClean="0">
                <a:latin typeface="Times New Roman" panose="02020603050405020304" pitchFamily="18" charset="0"/>
                <a:cs typeface="Times New Roman" panose="02020603050405020304" pitchFamily="18" charset="0"/>
              </a:rPr>
              <a:t> TRUE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square [</a:t>
            </a:r>
            <a:r>
              <a:rPr lang="en-US" sz="2400" dirty="0" err="1">
                <a:latin typeface="Times New Roman" panose="02020603050405020304" pitchFamily="18" charset="0"/>
                <a:cs typeface="Times New Roman" panose="02020603050405020304" pitchFamily="18" charset="0"/>
              </a:rPr>
              <a:t>i,j</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breezy</a:t>
            </a:r>
          </a:p>
        </p:txBody>
      </p:sp>
    </p:spTree>
    <p:extLst>
      <p:ext uri="{BB962C8B-B14F-4D97-AF65-F5344CB8AC3E}">
        <p14:creationId xmlns:p14="http://schemas.microsoft.com/office/powerpoint/2010/main" val="37672936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5791200" y="76200"/>
            <a:ext cx="2803331" cy="2830007"/>
            <a:chOff x="5791200" y="2656393"/>
            <a:chExt cx="2803331" cy="2830007"/>
          </a:xfrm>
        </p:grpSpPr>
        <p:grpSp>
          <p:nvGrpSpPr>
            <p:cNvPr id="19" name="Group 18"/>
            <p:cNvGrpSpPr/>
            <p:nvPr/>
          </p:nvGrpSpPr>
          <p:grpSpPr>
            <a:xfrm>
              <a:off x="5791200" y="2656393"/>
              <a:ext cx="2803331" cy="2830007"/>
              <a:chOff x="1503542" y="179295"/>
              <a:chExt cx="4514850" cy="4556914"/>
            </a:xfrm>
          </p:grpSpPr>
          <p:pic>
            <p:nvPicPr>
              <p:cNvPr id="21" name="Picture 20"/>
              <p:cNvPicPr>
                <a:picLocks noChangeAspect="1"/>
              </p:cNvPicPr>
              <p:nvPr/>
            </p:nvPicPr>
            <p:blipFill>
              <a:blip r:embed="rId3"/>
              <a:stretch>
                <a:fillRect/>
              </a:stretch>
            </p:blipFill>
            <p:spPr>
              <a:xfrm>
                <a:off x="1503542" y="179295"/>
                <a:ext cx="4514850" cy="4556914"/>
              </a:xfrm>
              <a:prstGeom prst="rect">
                <a:avLst/>
              </a:prstGeom>
            </p:spPr>
          </p:pic>
          <p:sp>
            <p:nvSpPr>
              <p:cNvPr id="22" name="Rectangle 21"/>
              <p:cNvSpPr/>
              <p:nvPr/>
            </p:nvSpPr>
            <p:spPr>
              <a:xfrm>
                <a:off x="3048000" y="2741875"/>
                <a:ext cx="304800" cy="3086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905000" y="3132610"/>
                <a:ext cx="457200" cy="316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850003" y="4036938"/>
                <a:ext cx="457200" cy="535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055870" y="3598234"/>
                <a:ext cx="457200" cy="9737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7439009" y="48006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p:cNvPicPr>
            <a:picLocks noChangeAspect="1"/>
          </p:cNvPicPr>
          <p:nvPr/>
        </p:nvPicPr>
        <p:blipFill rotWithShape="1">
          <a:blip r:embed="rId4"/>
          <a:srcRect t="52941" r="26304"/>
          <a:stretch/>
        </p:blipFill>
        <p:spPr>
          <a:xfrm>
            <a:off x="76200" y="2830007"/>
            <a:ext cx="8067676" cy="838200"/>
          </a:xfrm>
          <a:prstGeom prst="rect">
            <a:avLst/>
          </a:prstGeom>
        </p:spPr>
      </p:pic>
      <p:sp>
        <p:nvSpPr>
          <p:cNvPr id="27" name="Freeform 26"/>
          <p:cNvSpPr/>
          <p:nvPr/>
        </p:nvSpPr>
        <p:spPr>
          <a:xfrm>
            <a:off x="1710900" y="314082"/>
            <a:ext cx="6622067" cy="2512612"/>
          </a:xfrm>
          <a:custGeom>
            <a:avLst/>
            <a:gdLst>
              <a:gd name="connsiteX0" fmla="*/ 6622067 w 6622067"/>
              <a:gd name="connsiteY0" fmla="*/ 0 h 2512612"/>
              <a:gd name="connsiteX1" fmla="*/ 5906450 w 6622067"/>
              <a:gd name="connsiteY1" fmla="*/ 826935 h 2512612"/>
              <a:gd name="connsiteX2" fmla="*/ 5151076 w 6622067"/>
              <a:gd name="connsiteY2" fmla="*/ 1407381 h 2512612"/>
              <a:gd name="connsiteX3" fmla="*/ 4467263 w 6622067"/>
              <a:gd name="connsiteY3" fmla="*/ 2146852 h 2512612"/>
              <a:gd name="connsiteX4" fmla="*/ 2527145 w 6622067"/>
              <a:gd name="connsiteY4" fmla="*/ 1836751 h 2512612"/>
              <a:gd name="connsiteX5" fmla="*/ 197413 w 6622067"/>
              <a:gd name="connsiteY5" fmla="*/ 1455088 h 2512612"/>
              <a:gd name="connsiteX6" fmla="*/ 284877 w 6622067"/>
              <a:gd name="connsiteY6" fmla="*/ 2512612 h 251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067" h="2512612">
                <a:moveTo>
                  <a:pt x="6622067" y="0"/>
                </a:moveTo>
                <a:cubicBezTo>
                  <a:pt x="6386841" y="296185"/>
                  <a:pt x="6151615" y="592371"/>
                  <a:pt x="5906450" y="826935"/>
                </a:cubicBezTo>
                <a:cubicBezTo>
                  <a:pt x="5661285" y="1061499"/>
                  <a:pt x="5390940" y="1187395"/>
                  <a:pt x="5151076" y="1407381"/>
                </a:cubicBezTo>
                <a:cubicBezTo>
                  <a:pt x="4911212" y="1627367"/>
                  <a:pt x="4904585" y="2075290"/>
                  <a:pt x="4467263" y="2146852"/>
                </a:cubicBezTo>
                <a:lnTo>
                  <a:pt x="2527145" y="1836751"/>
                </a:lnTo>
                <a:cubicBezTo>
                  <a:pt x="1815503" y="1721457"/>
                  <a:pt x="571124" y="1342445"/>
                  <a:pt x="197413" y="1455088"/>
                </a:cubicBezTo>
                <a:cubicBezTo>
                  <a:pt x="-176298" y="1567732"/>
                  <a:pt x="54289" y="2040172"/>
                  <a:pt x="284877" y="2512612"/>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3760967" y="1564852"/>
            <a:ext cx="3043868" cy="1182329"/>
          </a:xfrm>
          <a:custGeom>
            <a:avLst/>
            <a:gdLst>
              <a:gd name="connsiteX0" fmla="*/ 2488758 w 3043868"/>
              <a:gd name="connsiteY0" fmla="*/ 1158475 h 1182329"/>
              <a:gd name="connsiteX1" fmla="*/ 2981739 w 3043868"/>
              <a:gd name="connsiteY1" fmla="*/ 1023303 h 1182329"/>
              <a:gd name="connsiteX2" fmla="*/ 2989690 w 3043868"/>
              <a:gd name="connsiteY2" fmla="*/ 816569 h 1182329"/>
              <a:gd name="connsiteX3" fmla="*/ 2552369 w 3043868"/>
              <a:gd name="connsiteY3" fmla="*/ 299734 h 1182329"/>
              <a:gd name="connsiteX4" fmla="*/ 1741336 w 3043868"/>
              <a:gd name="connsiteY4" fmla="*/ 69146 h 1182329"/>
              <a:gd name="connsiteX5" fmla="*/ 532737 w 3043868"/>
              <a:gd name="connsiteY5" fmla="*/ 100952 h 1182329"/>
              <a:gd name="connsiteX6" fmla="*/ 0 w 3043868"/>
              <a:gd name="connsiteY6" fmla="*/ 1182329 h 1182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3868" h="1182329">
                <a:moveTo>
                  <a:pt x="2488758" y="1158475"/>
                </a:moveTo>
                <a:cubicBezTo>
                  <a:pt x="2693504" y="1119381"/>
                  <a:pt x="2898250" y="1080287"/>
                  <a:pt x="2981739" y="1023303"/>
                </a:cubicBezTo>
                <a:cubicBezTo>
                  <a:pt x="3065228" y="966319"/>
                  <a:pt x="3061252" y="937164"/>
                  <a:pt x="2989690" y="816569"/>
                </a:cubicBezTo>
                <a:cubicBezTo>
                  <a:pt x="2918128" y="695974"/>
                  <a:pt x="2760428" y="424304"/>
                  <a:pt x="2552369" y="299734"/>
                </a:cubicBezTo>
                <a:cubicBezTo>
                  <a:pt x="2344310" y="175164"/>
                  <a:pt x="2077941" y="102276"/>
                  <a:pt x="1741336" y="69146"/>
                </a:cubicBezTo>
                <a:cubicBezTo>
                  <a:pt x="1404731" y="36016"/>
                  <a:pt x="822960" y="-84579"/>
                  <a:pt x="532737" y="100952"/>
                </a:cubicBezTo>
                <a:cubicBezTo>
                  <a:pt x="242514" y="286482"/>
                  <a:pt x="121257" y="734405"/>
                  <a:pt x="0" y="1182329"/>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391400" y="5943600"/>
            <a:ext cx="1600200" cy="304800"/>
          </a:xfrm>
          <a:prstGeom prst="rect">
            <a:avLst/>
          </a:prstGeom>
          <a:noFill/>
        </p:spPr>
        <p:txBody>
          <a:bodyPr wrap="square" rtlCol="0">
            <a:spAutoFit/>
          </a:bodyPr>
          <a:lstStyle/>
          <a:p>
            <a:r>
              <a:rPr lang="en-US" sz="1400" dirty="0" smtClean="0"/>
              <a:t>Russell and </a:t>
            </a:r>
            <a:r>
              <a:rPr lang="en-US" sz="1400" dirty="0" err="1" smtClean="0"/>
              <a:t>Norvig</a:t>
            </a:r>
            <a:endParaRPr lang="en-US" sz="1400" dirty="0"/>
          </a:p>
        </p:txBody>
      </p:sp>
      <p:pic>
        <p:nvPicPr>
          <p:cNvPr id="10" name="Picture 9"/>
          <p:cNvPicPr>
            <a:picLocks noChangeAspect="1"/>
          </p:cNvPicPr>
          <p:nvPr/>
        </p:nvPicPr>
        <p:blipFill rotWithShape="1">
          <a:blip r:embed="rId5"/>
          <a:srcRect t="13519"/>
          <a:stretch/>
        </p:blipFill>
        <p:spPr>
          <a:xfrm>
            <a:off x="304800" y="3886200"/>
            <a:ext cx="8458200" cy="2017419"/>
          </a:xfrm>
          <a:prstGeom prst="rect">
            <a:avLst/>
          </a:prstGeom>
        </p:spPr>
      </p:pic>
      <p:cxnSp>
        <p:nvCxnSpPr>
          <p:cNvPr id="12" name="Straight Connector 11"/>
          <p:cNvCxnSpPr/>
          <p:nvPr/>
        </p:nvCxnSpPr>
        <p:spPr>
          <a:xfrm>
            <a:off x="1828800" y="3698642"/>
            <a:ext cx="17526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852991" y="3698642"/>
            <a:ext cx="1557209"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958347" y="3698642"/>
            <a:ext cx="1557209"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976691" y="2857129"/>
            <a:ext cx="17526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69772" y="2857752"/>
            <a:ext cx="1557209"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6"/>
          <a:stretch>
            <a:fillRect/>
          </a:stretch>
        </p:blipFill>
        <p:spPr>
          <a:xfrm>
            <a:off x="495300" y="5867400"/>
            <a:ext cx="8267700" cy="376533"/>
          </a:xfrm>
          <a:prstGeom prst="rect">
            <a:avLst/>
          </a:prstGeom>
        </p:spPr>
      </p:pic>
      <p:sp>
        <p:nvSpPr>
          <p:cNvPr id="30" name="TextBox 29"/>
          <p:cNvSpPr txBox="1"/>
          <p:nvPr/>
        </p:nvSpPr>
        <p:spPr>
          <a:xfrm>
            <a:off x="7391400" y="6400800"/>
            <a:ext cx="1600200" cy="304800"/>
          </a:xfrm>
          <a:prstGeom prst="rect">
            <a:avLst/>
          </a:prstGeom>
          <a:noFill/>
        </p:spPr>
        <p:txBody>
          <a:bodyPr wrap="square" rtlCol="0">
            <a:spAutoFit/>
          </a:bodyPr>
          <a:lstStyle/>
          <a:p>
            <a:r>
              <a:rPr lang="en-US" sz="1400" dirty="0" smtClean="0"/>
              <a:t>Russell and </a:t>
            </a:r>
            <a:r>
              <a:rPr lang="en-US" sz="1400" dirty="0" err="1" smtClean="0"/>
              <a:t>Norvig</a:t>
            </a:r>
            <a:endParaRPr lang="en-US" sz="1400" dirty="0"/>
          </a:p>
        </p:txBody>
      </p:sp>
      <p:cxnSp>
        <p:nvCxnSpPr>
          <p:cNvPr id="31" name="Straight Connector 30"/>
          <p:cNvCxnSpPr/>
          <p:nvPr/>
        </p:nvCxnSpPr>
        <p:spPr>
          <a:xfrm>
            <a:off x="1524000" y="3810000"/>
            <a:ext cx="3962400" cy="0"/>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88951" y="4159196"/>
            <a:ext cx="888772" cy="0"/>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60510" y="4708498"/>
            <a:ext cx="1063490" cy="15902"/>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947480" y="3826437"/>
            <a:ext cx="1568076"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876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noFill/>
          <a:ln/>
        </p:spPr>
        <p:txBody>
          <a:bodyPr/>
          <a:lstStyle/>
          <a:p>
            <a:r>
              <a:rPr lang="en-US" smtClean="0"/>
              <a:t>Symbolic Uncertainty</a:t>
            </a:r>
            <a:endParaRPr lang="en-US"/>
          </a:p>
        </p:txBody>
      </p:sp>
      <p:sp>
        <p:nvSpPr>
          <p:cNvPr id="107523" name="Rectangle 3"/>
          <p:cNvSpPr>
            <a:spLocks noChangeArrowheads="1"/>
          </p:cNvSpPr>
          <p:nvPr/>
        </p:nvSpPr>
        <p:spPr bwMode="auto">
          <a:xfrm>
            <a:off x="1066800" y="1417638"/>
            <a:ext cx="6858000" cy="47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nSpc>
                <a:spcPct val="120000"/>
              </a:lnSpc>
            </a:pPr>
            <a:r>
              <a:rPr lang="en-US" sz="2800" u="sng" dirty="0" smtClean="0">
                <a:latin typeface="Arial Narrow" panose="020B0606020202030204" pitchFamily="34" charset="0"/>
              </a:rPr>
              <a:t>Approach</a:t>
            </a:r>
            <a:r>
              <a:rPr lang="en-US" sz="2800" dirty="0" smtClean="0">
                <a:latin typeface="Arial Narrow" panose="020B0606020202030204" pitchFamily="34" charset="0"/>
              </a:rPr>
              <a:t>:  </a:t>
            </a:r>
            <a:r>
              <a:rPr lang="en-US" sz="2800" dirty="0">
                <a:latin typeface="Arial Narrow" panose="020B0606020202030204" pitchFamily="34" charset="0"/>
              </a:rPr>
              <a:t>use attributes with logical weight </a:t>
            </a:r>
            <a:r>
              <a:rPr lang="en-US" sz="2800" dirty="0" smtClean="0">
                <a:latin typeface="Arial Narrow" panose="020B0606020202030204" pitchFamily="34" charset="0"/>
              </a:rPr>
              <a:t>values</a:t>
            </a:r>
          </a:p>
          <a:p>
            <a:pPr>
              <a:lnSpc>
                <a:spcPct val="120000"/>
              </a:lnSpc>
            </a:pPr>
            <a:endParaRPr lang="en-US" sz="2800" dirty="0">
              <a:latin typeface="Arial Narrow" panose="020B0606020202030204" pitchFamily="34" charset="0"/>
            </a:endParaRPr>
          </a:p>
          <a:p>
            <a:pPr>
              <a:lnSpc>
                <a:spcPct val="120000"/>
              </a:lnSpc>
            </a:pPr>
            <a:r>
              <a:rPr lang="en-US" sz="2800" u="sng" dirty="0">
                <a:latin typeface="Arial Narrow" panose="020B0606020202030204" pitchFamily="34" charset="0"/>
              </a:rPr>
              <a:t>Example</a:t>
            </a:r>
            <a:r>
              <a:rPr lang="en-US" sz="2800" dirty="0">
                <a:latin typeface="Arial Narrow" panose="020B0606020202030204" pitchFamily="34" charset="0"/>
              </a:rPr>
              <a:t>: {</a:t>
            </a:r>
            <a:r>
              <a:rPr lang="en-US" sz="2800" dirty="0">
                <a:solidFill>
                  <a:schemeClr val="tx2"/>
                </a:solidFill>
                <a:latin typeface="Arial Narrow" panose="020B0606020202030204" pitchFamily="34" charset="0"/>
              </a:rPr>
              <a:t>often</a:t>
            </a:r>
            <a:r>
              <a:rPr lang="en-US" sz="2800" dirty="0">
                <a:latin typeface="Arial Narrow" panose="020B0606020202030204" pitchFamily="34" charset="0"/>
              </a:rPr>
              <a:t>, </a:t>
            </a:r>
            <a:r>
              <a:rPr lang="en-US" sz="2800" dirty="0">
                <a:solidFill>
                  <a:schemeClr val="tx2"/>
                </a:solidFill>
                <a:latin typeface="Arial Narrow" panose="020B0606020202030204" pitchFamily="34" charset="0"/>
              </a:rPr>
              <a:t>sometimes</a:t>
            </a:r>
            <a:r>
              <a:rPr lang="en-US" sz="2800" dirty="0">
                <a:latin typeface="Arial Narrow" panose="020B0606020202030204" pitchFamily="34" charset="0"/>
              </a:rPr>
              <a:t>, </a:t>
            </a:r>
            <a:r>
              <a:rPr lang="en-US" sz="2800" dirty="0">
                <a:solidFill>
                  <a:schemeClr val="tx2"/>
                </a:solidFill>
                <a:latin typeface="Arial Narrow" panose="020B0606020202030204" pitchFamily="34" charset="0"/>
              </a:rPr>
              <a:t>seldom</a:t>
            </a:r>
            <a:r>
              <a:rPr lang="en-US" sz="2800" dirty="0" smtClean="0">
                <a:latin typeface="Arial Narrow" panose="020B0606020202030204" pitchFamily="34" charset="0"/>
              </a:rPr>
              <a:t>}</a:t>
            </a:r>
          </a:p>
          <a:p>
            <a:pPr>
              <a:lnSpc>
                <a:spcPct val="120000"/>
              </a:lnSpc>
            </a:pPr>
            <a:endParaRPr lang="en-US" sz="2800" dirty="0">
              <a:latin typeface="Arial Narrow" panose="020B0606020202030204" pitchFamily="34" charset="0"/>
            </a:endParaRPr>
          </a:p>
          <a:p>
            <a:pPr>
              <a:lnSpc>
                <a:spcPct val="120000"/>
              </a:lnSpc>
            </a:pPr>
            <a:r>
              <a:rPr lang="en-US" sz="2800" dirty="0">
                <a:latin typeface="Arial Narrow" panose="020B0606020202030204" pitchFamily="34" charset="0"/>
              </a:rPr>
              <a:t>IF </a:t>
            </a:r>
            <a:r>
              <a:rPr lang="en-US" sz="2800" i="1" dirty="0">
                <a:latin typeface="Arial Narrow" panose="020B0606020202030204" pitchFamily="34" charset="0"/>
              </a:rPr>
              <a:t>Smoker/sometimes</a:t>
            </a:r>
            <a:r>
              <a:rPr lang="en-US" sz="2800" dirty="0">
                <a:latin typeface="Arial Narrow" panose="020B0606020202030204" pitchFamily="34" charset="0"/>
              </a:rPr>
              <a:t> AND </a:t>
            </a:r>
            <a:r>
              <a:rPr lang="en-US" sz="2800" i="1" dirty="0">
                <a:latin typeface="Arial Narrow" panose="020B0606020202030204" pitchFamily="34" charset="0"/>
              </a:rPr>
              <a:t>Uneven/often</a:t>
            </a:r>
            <a:endParaRPr lang="en-US" sz="2800" dirty="0">
              <a:latin typeface="Arial Narrow" panose="020B0606020202030204" pitchFamily="34" charset="0"/>
            </a:endParaRPr>
          </a:p>
          <a:p>
            <a:pPr>
              <a:lnSpc>
                <a:spcPct val="120000"/>
              </a:lnSpc>
            </a:pPr>
            <a:r>
              <a:rPr lang="en-US" sz="2800" dirty="0">
                <a:latin typeface="Arial Narrow" panose="020B0606020202030204" pitchFamily="34" charset="0"/>
              </a:rPr>
              <a:t>THEN </a:t>
            </a:r>
            <a:r>
              <a:rPr lang="en-US" sz="2800" i="1" dirty="0">
                <a:latin typeface="Arial Narrow" panose="020B0606020202030204" pitchFamily="34" charset="0"/>
              </a:rPr>
              <a:t>Motivated/seldom</a:t>
            </a:r>
            <a:r>
              <a:rPr lang="en-US" sz="2800" dirty="0">
                <a:latin typeface="Arial Narrow" panose="020B0606020202030204" pitchFamily="34" charset="0"/>
              </a:rPr>
              <a:t>	</a:t>
            </a:r>
            <a:endParaRPr lang="en-US" sz="2800" dirty="0" smtClean="0">
              <a:latin typeface="Arial Narrow" panose="020B0606020202030204" pitchFamily="34" charset="0"/>
            </a:endParaRPr>
          </a:p>
          <a:p>
            <a:pPr>
              <a:lnSpc>
                <a:spcPct val="120000"/>
              </a:lnSpc>
            </a:pPr>
            <a:endParaRPr lang="en-US" sz="2800" dirty="0" smtClean="0">
              <a:latin typeface="Arial Narrow" panose="020B0606020202030204" pitchFamily="34" charset="0"/>
            </a:endParaRPr>
          </a:p>
          <a:p>
            <a:pPr>
              <a:lnSpc>
                <a:spcPct val="120000"/>
              </a:lnSpc>
            </a:pPr>
            <a:r>
              <a:rPr lang="en-US" sz="2800" u="sng" dirty="0">
                <a:latin typeface="Arial Narrow" panose="020B0606020202030204" pitchFamily="34" charset="0"/>
              </a:rPr>
              <a:t>Use when</a:t>
            </a:r>
            <a:r>
              <a:rPr lang="en-US" sz="2800" dirty="0">
                <a:latin typeface="Arial Narrow" panose="020B0606020202030204" pitchFamily="34" charset="0"/>
              </a:rPr>
              <a:t> possible (e.g. </a:t>
            </a:r>
            <a:r>
              <a:rPr lang="en-US" sz="2800" dirty="0" err="1">
                <a:latin typeface="Arial Narrow" panose="020B0606020202030204" pitchFamily="34" charset="0"/>
              </a:rPr>
              <a:t>combinatorially</a:t>
            </a:r>
            <a:r>
              <a:rPr lang="en-US" sz="2800" dirty="0">
                <a:latin typeface="Arial Narrow" panose="020B0606020202030204" pitchFamily="34" charset="0"/>
              </a:rPr>
              <a:t>) ... </a:t>
            </a:r>
            <a:r>
              <a:rPr lang="en-US" sz="2800" dirty="0" smtClean="0">
                <a:latin typeface="Arial Narrow" panose="020B0606020202030204" pitchFamily="34" charset="0"/>
              </a:rPr>
              <a:t>    expert </a:t>
            </a:r>
            <a:r>
              <a:rPr lang="en-US" sz="2800" dirty="0">
                <a:latin typeface="Arial Narrow" panose="020B0606020202030204" pitchFamily="34" charset="0"/>
              </a:rPr>
              <a:t>has handle on </a:t>
            </a:r>
            <a:r>
              <a:rPr lang="en-US" sz="2800" dirty="0" smtClean="0">
                <a:latin typeface="Arial Narrow" panose="020B0606020202030204" pitchFamily="34" charset="0"/>
              </a:rPr>
              <a:t>weighting</a:t>
            </a:r>
            <a:endParaRPr lang="en-US" sz="2800" dirty="0">
              <a:latin typeface="Arial Narrow" panose="020B0606020202030204" pitchFamily="34" charset="0"/>
            </a:endParaRPr>
          </a:p>
        </p:txBody>
      </p:sp>
    </p:spTree>
    <p:extLst>
      <p:ext uri="{BB962C8B-B14F-4D97-AF65-F5344CB8AC3E}">
        <p14:creationId xmlns:p14="http://schemas.microsoft.com/office/powerpoint/2010/main" val="345028637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u="sng" dirty="0" smtClean="0">
                <a:solidFill>
                  <a:schemeClr val="tx2"/>
                </a:solidFill>
                <a:latin typeface="Arial Narrow" panose="020B0606020202030204" pitchFamily="34" charset="0"/>
              </a:rPr>
              <a:t>Summary</a:t>
            </a:r>
            <a:r>
              <a:rPr lang="en-US" u="sng" dirty="0" smtClean="0">
                <a:solidFill>
                  <a:schemeClr val="tx2"/>
                </a:solidFill>
                <a:latin typeface="Arial Narrow" panose="020B0606020202030204" pitchFamily="34" charset="0"/>
              </a:rPr>
              <a:t>: Uncertainty</a:t>
            </a:r>
            <a:endParaRPr lang="en-US" u="sng" dirty="0">
              <a:solidFill>
                <a:schemeClr val="tx2"/>
              </a:solidFill>
              <a:latin typeface="Arial Narrow" panose="020B0606020202030204" pitchFamily="34" charset="0"/>
            </a:endParaRPr>
          </a:p>
        </p:txBody>
      </p:sp>
      <p:sp>
        <p:nvSpPr>
          <p:cNvPr id="4" name="Content Placeholder 3"/>
          <p:cNvSpPr>
            <a:spLocks noGrp="1"/>
          </p:cNvSpPr>
          <p:nvPr>
            <p:ph idx="1"/>
          </p:nvPr>
        </p:nvSpPr>
        <p:spPr>
          <a:xfrm>
            <a:off x="1257300" y="1828800"/>
            <a:ext cx="6629400" cy="4525963"/>
          </a:xfrm>
        </p:spPr>
        <p:txBody>
          <a:bodyPr/>
          <a:lstStyle/>
          <a:p>
            <a:pPr>
              <a:lnSpc>
                <a:spcPct val="150000"/>
              </a:lnSpc>
            </a:pPr>
            <a:r>
              <a:rPr lang="en-US" dirty="0" smtClean="0">
                <a:latin typeface="Arial Narrow" panose="020B0606020202030204" pitchFamily="34" charset="0"/>
              </a:rPr>
              <a:t>Use expert’s rules if possible</a:t>
            </a:r>
          </a:p>
          <a:p>
            <a:pPr>
              <a:lnSpc>
                <a:spcPct val="150000"/>
              </a:lnSpc>
            </a:pPr>
            <a:r>
              <a:rPr lang="en-US" dirty="0" smtClean="0">
                <a:latin typeface="Arial Narrow" panose="020B0606020202030204" pitchFamily="34" charset="0"/>
              </a:rPr>
              <a:t>Use Bayes when priors can be computed</a:t>
            </a:r>
          </a:p>
          <a:p>
            <a:pPr lvl="1">
              <a:lnSpc>
                <a:spcPct val="150000"/>
              </a:lnSpc>
            </a:pPr>
            <a:r>
              <a:rPr lang="en-US" dirty="0" smtClean="0">
                <a:latin typeface="Arial Narrow" panose="020B0606020202030204" pitchFamily="34" charset="0"/>
              </a:rPr>
              <a:t>Mathematical / statistical</a:t>
            </a:r>
          </a:p>
          <a:p>
            <a:pPr lvl="1">
              <a:lnSpc>
                <a:spcPct val="150000"/>
              </a:lnSpc>
            </a:pPr>
            <a:r>
              <a:rPr lang="en-US" dirty="0" smtClean="0">
                <a:latin typeface="Arial Narrow" panose="020B0606020202030204" pitchFamily="34" charset="0"/>
              </a:rPr>
              <a:t>Computationally intensive</a:t>
            </a:r>
          </a:p>
          <a:p>
            <a:pPr lvl="1">
              <a:lnSpc>
                <a:spcPct val="150000"/>
              </a:lnSpc>
            </a:pPr>
            <a:r>
              <a:rPr lang="en-US" dirty="0" smtClean="0">
                <a:latin typeface="Arial Narrow" panose="020B0606020202030204" pitchFamily="34" charset="0"/>
              </a:rPr>
              <a:t>Heuristics available</a:t>
            </a:r>
            <a:endParaRPr lang="en-US" dirty="0">
              <a:latin typeface="Arial Narrow" panose="020B0606020202030204" pitchFamily="34" charset="0"/>
            </a:endParaRPr>
          </a:p>
        </p:txBody>
      </p:sp>
    </p:spTree>
    <p:extLst>
      <p:ext uri="{BB962C8B-B14F-4D97-AF65-F5344CB8AC3E}">
        <p14:creationId xmlns:p14="http://schemas.microsoft.com/office/powerpoint/2010/main" val="1653138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0" y="190500"/>
            <a:ext cx="8915400" cy="571500"/>
          </a:xfrm>
        </p:spPr>
        <p:txBody>
          <a:bodyPr>
            <a:normAutofit fontScale="90000"/>
          </a:bodyPr>
          <a:lstStyle/>
          <a:p>
            <a:r>
              <a:rPr lang="en-US">
                <a:latin typeface="Arial Narrow" panose="020B0606020202030204" pitchFamily="34" charset="0"/>
              </a:rPr>
              <a:t>An Uncertainty Calculus For A &amp; B =&gt; C </a:t>
            </a:r>
          </a:p>
        </p:txBody>
      </p:sp>
      <p:graphicFrame>
        <p:nvGraphicFramePr>
          <p:cNvPr id="150603" name="Group 75"/>
          <p:cNvGraphicFramePr>
            <a:graphicFrameLocks noGrp="1"/>
          </p:cNvGraphicFramePr>
          <p:nvPr>
            <p:extLst>
              <p:ext uri="{D42A27DB-BD31-4B8C-83A1-F6EECF244321}">
                <p14:modId xmlns:p14="http://schemas.microsoft.com/office/powerpoint/2010/main" val="2082026690"/>
              </p:ext>
            </p:extLst>
          </p:nvPr>
        </p:nvGraphicFramePr>
        <p:xfrm>
          <a:off x="457200" y="1828800"/>
          <a:ext cx="8229600" cy="4145280"/>
        </p:xfrm>
        <a:graphic>
          <a:graphicData uri="http://schemas.openxmlformats.org/drawingml/2006/table">
            <a:tbl>
              <a:tblPr/>
              <a:tblGrid>
                <a:gridCol w="1981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1" i="0" u="none" strike="noStrike" cap="none" normalizeH="0" baseline="0" smtClean="0">
                          <a:ln>
                            <a:noFill/>
                          </a:ln>
                          <a:solidFill>
                            <a:schemeClr val="tx1"/>
                          </a:solidFill>
                          <a:effectLst/>
                          <a:latin typeface="Arial Narrow" panose="020B0606020202030204" pitchFamily="34" charset="0"/>
                        </a:rPr>
                        <a:t>Rule</a:t>
                      </a:r>
                    </a:p>
                  </a:txBody>
                  <a:tcPr horzOverflow="overflow">
                    <a:lnL w="28575"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chemeClr val="bg1">
                        <a:lumMod val="95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1" i="0" u="none" strike="noStrike" cap="none" normalizeH="0" baseline="0" smtClean="0">
                          <a:ln>
                            <a:noFill/>
                          </a:ln>
                          <a:solidFill>
                            <a:schemeClr val="tx1"/>
                          </a:solidFill>
                          <a:effectLst/>
                          <a:latin typeface="Arial Narrow" panose="020B0606020202030204" pitchFamily="34" charset="0"/>
                        </a:rPr>
                        <a:t>A</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chemeClr val="bg1">
                        <a:lumMod val="95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1" i="0" u="none" strike="noStrike" cap="none" normalizeH="0" baseline="0" smtClean="0">
                          <a:ln>
                            <a:noFill/>
                          </a:ln>
                          <a:solidFill>
                            <a:schemeClr val="tx1"/>
                          </a:solidFill>
                          <a:effectLst/>
                          <a:latin typeface="Arial Narrow" panose="020B0606020202030204" pitchFamily="34" charset="0"/>
                        </a:rPr>
                        <a:t>B</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chemeClr val="bg1">
                        <a:lumMod val="95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1" i="0" u="none" strike="noStrike" cap="none" normalizeH="0" baseline="0" smtClean="0">
                          <a:ln>
                            <a:noFill/>
                          </a:ln>
                          <a:solidFill>
                            <a:schemeClr val="tx1"/>
                          </a:solidFill>
                          <a:effectLst/>
                          <a:latin typeface="Arial Narrow" panose="020B0606020202030204" pitchFamily="34" charset="0"/>
                        </a:rPr>
                        <a:t>C</a:t>
                      </a:r>
                    </a:p>
                  </a:txBody>
                  <a:tcPr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Arial Narrow" panose="020B0606020202030204" pitchFamily="34" charset="0"/>
                        </a:rPr>
                        <a:t>v. sure</a:t>
                      </a:r>
                    </a:p>
                  </a:txBody>
                  <a:tcPr horzOverflow="overflow">
                    <a:lnL w="28575"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Arial Narrow" panose="020B0606020202030204" pitchFamily="34" charset="0"/>
                        </a:rPr>
                        <a:t>v. sure</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Arial Narrow" panose="020B0606020202030204" pitchFamily="34" charset="0"/>
                        </a:rPr>
                        <a:t>v. sure</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Arial Narrow" panose="020B0606020202030204" pitchFamily="34" charset="0"/>
                        </a:rPr>
                        <a:t>v. sure</a:t>
                      </a:r>
                    </a:p>
                  </a:txBody>
                  <a:tcPr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0" i="0" u="none" strike="noStrike" cap="none" normalizeH="0" baseline="0" smtClean="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0"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Arial Narrow" panose="020B0606020202030204" pitchFamily="34" charset="0"/>
                        </a:rPr>
                        <a:t>In-between</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Arial Narrow" panose="020B0606020202030204" pitchFamily="34" charset="0"/>
                        </a:rPr>
                        <a:t>In-between</a:t>
                      </a:r>
                    </a:p>
                  </a:txBody>
                  <a:tcPr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0" i="0" u="none" strike="noStrike" cap="none" normalizeH="0" baseline="0" smtClean="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0"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Arial Narrow" panose="020B0606020202030204" pitchFamily="34" charset="0"/>
                        </a:rPr>
                        <a:t>v. unsure</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Arial Narrow" panose="020B0606020202030204" pitchFamily="34" charset="0"/>
                        </a:rPr>
                        <a:t>In-between</a:t>
                      </a:r>
                    </a:p>
                  </a:txBody>
                  <a:tcPr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0" i="0" u="none" strike="noStrike" cap="none" normalizeH="0" baseline="0" smtClean="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Arial Narrow" panose="020B0606020202030204" pitchFamily="34" charset="0"/>
                        </a:rPr>
                        <a:t> In-between</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Arial Narrow" panose="020B0606020202030204" pitchFamily="34" charset="0"/>
                        </a:rPr>
                        <a:t> In-between</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Arial Narrow" panose="020B0606020202030204" pitchFamily="34" charset="0"/>
                        </a:rPr>
                        <a:t> In-between</a:t>
                      </a:r>
                    </a:p>
                  </a:txBody>
                  <a:tcPr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0" i="0" u="none" strike="noStrike" cap="none" normalizeH="0" baseline="0" smtClean="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0"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Arial Narrow" panose="020B0606020202030204" pitchFamily="34" charset="0"/>
                        </a:rPr>
                        <a:t>v. unsure</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Arial Narrow" panose="020B0606020202030204" pitchFamily="34" charset="0"/>
                        </a:rPr>
                        <a:t>v. unsure</a:t>
                      </a:r>
                    </a:p>
                  </a:txBody>
                  <a:tcPr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0" i="0" u="none" strike="noStrike" cap="none" normalizeH="0" baseline="0" smtClean="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Arial Narrow" panose="020B0606020202030204" pitchFamily="34" charset="0"/>
                        </a:rPr>
                        <a:t>v. unsure</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Arial Narrow" panose="020B0606020202030204" pitchFamily="34" charset="0"/>
                        </a:rPr>
                        <a:t>v. unsure</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Arial Narrow" panose="020B0606020202030204" pitchFamily="34" charset="0"/>
                        </a:rPr>
                        <a:t>v. unsure</a:t>
                      </a:r>
                    </a:p>
                  </a:txBody>
                  <a:tcPr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6"/>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Arial Narrow" panose="020B0606020202030204" pitchFamily="34" charset="0"/>
                        </a:rPr>
                        <a:t>In-between</a:t>
                      </a:r>
                    </a:p>
                  </a:txBody>
                  <a:tcPr horzOverflow="overflow">
                    <a:lnL w="28575"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Arial Narrow" panose="020B0606020202030204" pitchFamily="34" charset="0"/>
                        </a:rPr>
                        <a:t>…</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Arial Narrow" panose="020B0606020202030204" pitchFamily="34" charset="0"/>
                        </a:rPr>
                        <a:t>….</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smtClean="0">
                          <a:ln>
                            <a:noFill/>
                          </a:ln>
                          <a:solidFill>
                            <a:schemeClr val="tx1"/>
                          </a:solidFill>
                          <a:effectLst/>
                          <a:latin typeface="Arial Narrow" panose="020B0606020202030204" pitchFamily="34" charset="0"/>
                        </a:rPr>
                        <a:t>….</a:t>
                      </a:r>
                    </a:p>
                  </a:txBody>
                  <a:tcPr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6838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fontScale="90000"/>
          </a:bodyPr>
          <a:lstStyle/>
          <a:p>
            <a:pPr lvl="0"/>
            <a:r>
              <a:rPr lang="en-US"/>
              <a:t>Uncertainty </a:t>
            </a:r>
            <a:r>
              <a:rPr lang="en-US" smtClean="0">
                <a:latin typeface="Arial Narrow" panose="020B0606020202030204" pitchFamily="34" charset="0"/>
              </a:rPr>
              <a:t>and Bayesian Networks</a:t>
            </a:r>
            <a:endParaRPr lang="en-US">
              <a:latin typeface="Arial Narrow" panose="020B0606020202030204" pitchFamily="34" charset="0"/>
            </a:endParaRPr>
          </a:p>
        </p:txBody>
      </p:sp>
      <p:sp>
        <p:nvSpPr>
          <p:cNvPr id="5" name="Slide Number Placeholder 4"/>
          <p:cNvSpPr>
            <a:spLocks noGrp="1"/>
          </p:cNvSpPr>
          <p:nvPr>
            <p:ph type="sldNum" sz="quarter" idx="12"/>
          </p:nvPr>
        </p:nvSpPr>
        <p:spPr>
          <a:xfrm>
            <a:off x="6553200" y="6477001"/>
            <a:ext cx="2133600" cy="244475"/>
          </a:xfrm>
        </p:spPr>
        <p:txBody>
          <a:bodyPr/>
          <a:lstStyle/>
          <a:p>
            <a:fld id="{CEF8ADD8-F654-435D-BF88-36F59A17820E}" type="slidenum">
              <a:rPr lang="en-US" smtClean="0">
                <a:latin typeface="Arial Narrow" panose="020B0606020202030204" pitchFamily="34" charset="0"/>
              </a:rPr>
              <a:pPr/>
              <a:t>7</a:t>
            </a:fld>
            <a:endParaRPr lang="en-US">
              <a:latin typeface="Arial Narrow" panose="020B0606020202030204" pitchFamily="34" charset="0"/>
            </a:endParaRPr>
          </a:p>
        </p:txBody>
      </p:sp>
      <p:sp>
        <p:nvSpPr>
          <p:cNvPr id="7" name="Rectangle 4"/>
          <p:cNvSpPr txBox="1">
            <a:spLocks noChangeArrowheads="1"/>
          </p:cNvSpPr>
          <p:nvPr/>
        </p:nvSpPr>
        <p:spPr bwMode="auto">
          <a:xfrm>
            <a:off x="3232150" y="1803400"/>
            <a:ext cx="3168650" cy="3352800"/>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smtClean="0">
                <a:latin typeface="Arial Narrow" panose="020B0606020202030204" pitchFamily="34" charset="0"/>
              </a:rPr>
              <a:t>Uncertainty</a:t>
            </a:r>
            <a:r>
              <a:rPr lang="en-US" sz="3200" b="1" kern="0" dirty="0" smtClean="0">
                <a:latin typeface="Arial Narrow" panose="020B0606020202030204" pitchFamily="34" charset="0"/>
              </a:rPr>
              <a:t> </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b="1" kern="0" dirty="0" smtClean="0">
                <a:latin typeface="Arial Narrow" panose="020B0606020202030204" pitchFamily="34" charset="0"/>
              </a:rPr>
              <a:t>Bayes’ Rule</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anose="020B0606020202030204" pitchFamily="34" charset="0"/>
              </a:rPr>
              <a:t>Example</a:t>
            </a:r>
          </a:p>
          <a:p>
            <a:pPr lvl="0" eaLnBrk="0" fontAlgn="base" hangingPunct="0">
              <a:lnSpc>
                <a:spcPct val="150000"/>
              </a:lnSpc>
              <a:spcBef>
                <a:spcPct val="20000"/>
              </a:spcBef>
              <a:spcAft>
                <a:spcPct val="0"/>
              </a:spcAft>
              <a:buClr>
                <a:schemeClr val="tx2"/>
              </a:buClr>
              <a:buSzPct val="75000"/>
              <a:defRPr/>
            </a:pPr>
            <a:r>
              <a:rPr lang="en-US" sz="3200" kern="0" dirty="0">
                <a:latin typeface="Arial Narrow" panose="020B0606020202030204" pitchFamily="34" charset="0"/>
              </a:rPr>
              <a:t>Appendix: Pruning</a:t>
            </a:r>
            <a:endParaRPr lang="en-US" sz="3200" kern="0" dirty="0">
              <a:latin typeface="Arial Narrow" panose="020B0606020202030204" pitchFamily="34" charset="0"/>
            </a:endParaRPr>
          </a:p>
        </p:txBody>
      </p:sp>
      <p:sp>
        <p:nvSpPr>
          <p:cNvPr id="8" name="AutoShape 5"/>
          <p:cNvSpPr>
            <a:spLocks noChangeArrowheads="1"/>
          </p:cNvSpPr>
          <p:nvPr/>
        </p:nvSpPr>
        <p:spPr bwMode="auto">
          <a:xfrm>
            <a:off x="2209800" y="29718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1054739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Bayes’ Rule: Example </a:t>
            </a:r>
            <a:r>
              <a:rPr lang="en-US" smtClean="0"/>
              <a:t>Problem</a:t>
            </a:r>
            <a:endParaRPr lang="en-US"/>
          </a:p>
        </p:txBody>
      </p:sp>
      <p:sp>
        <p:nvSpPr>
          <p:cNvPr id="5" name="TextBox 4"/>
          <p:cNvSpPr txBox="1"/>
          <p:nvPr/>
        </p:nvSpPr>
        <p:spPr>
          <a:xfrm>
            <a:off x="2362200" y="6430962"/>
            <a:ext cx="6781800" cy="369332"/>
          </a:xfrm>
          <a:prstGeom prst="rect">
            <a:avLst/>
          </a:prstGeom>
          <a:noFill/>
        </p:spPr>
        <p:txBody>
          <a:bodyPr wrap="square" rtlCol="0">
            <a:spAutoFit/>
          </a:bodyPr>
          <a:lstStyle/>
          <a:p>
            <a:pPr algn="r"/>
            <a:r>
              <a:rPr lang="en-US" smtClean="0">
                <a:latin typeface="Arial Narrow" panose="020B0606020202030204" pitchFamily="34" charset="0"/>
              </a:rPr>
              <a:t>Adapted from “Machine Learning” by </a:t>
            </a:r>
            <a:r>
              <a:rPr lang="en-US" err="1" smtClean="0">
                <a:latin typeface="Arial Narrow" panose="020B0606020202030204" pitchFamily="34" charset="0"/>
              </a:rPr>
              <a:t>Marsland</a:t>
            </a:r>
            <a:r>
              <a:rPr lang="en-US" smtClean="0">
                <a:latin typeface="Arial Narrow" panose="020B0606020202030204" pitchFamily="34" charset="0"/>
              </a:rPr>
              <a:t>, Second Edition, p27</a:t>
            </a:r>
            <a:endParaRPr lang="en-US">
              <a:latin typeface="Arial Narrow" panose="020B0606020202030204" pitchFamily="34" charset="0"/>
            </a:endParaRPr>
          </a:p>
        </p:txBody>
      </p:sp>
      <p:sp>
        <p:nvSpPr>
          <p:cNvPr id="49" name="Title 3"/>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a:latin typeface="Arial Narrow" panose="020B0606020202030204" pitchFamily="34" charset="0"/>
            </a:endParaRPr>
          </a:p>
        </p:txBody>
      </p:sp>
      <p:sp>
        <p:nvSpPr>
          <p:cNvPr id="50" name="TextBox 49"/>
          <p:cNvSpPr txBox="1"/>
          <p:nvPr/>
        </p:nvSpPr>
        <p:spPr>
          <a:xfrm>
            <a:off x="2362200" y="6430962"/>
            <a:ext cx="6781800" cy="369332"/>
          </a:xfrm>
          <a:prstGeom prst="rect">
            <a:avLst/>
          </a:prstGeom>
          <a:noFill/>
        </p:spPr>
        <p:txBody>
          <a:bodyPr wrap="square" rtlCol="0">
            <a:spAutoFit/>
          </a:bodyPr>
          <a:lstStyle/>
          <a:p>
            <a:pPr algn="r"/>
            <a:r>
              <a:rPr lang="en-US" dirty="0" smtClean="0">
                <a:latin typeface="Arial Narrow" panose="020B0606020202030204" pitchFamily="34" charset="0"/>
              </a:rPr>
              <a:t>Adapted from “Machine Learning” by </a:t>
            </a:r>
            <a:r>
              <a:rPr lang="en-US" dirty="0" err="1" smtClean="0">
                <a:latin typeface="Arial Narrow" panose="020B0606020202030204" pitchFamily="34" charset="0"/>
              </a:rPr>
              <a:t>Marsland</a:t>
            </a:r>
            <a:r>
              <a:rPr lang="en-US" dirty="0" smtClean="0">
                <a:latin typeface="Arial Narrow" panose="020B0606020202030204" pitchFamily="34" charset="0"/>
              </a:rPr>
              <a:t>, Second Edition, p27</a:t>
            </a:r>
            <a:endParaRPr lang="en-US" dirty="0">
              <a:latin typeface="Arial Narrow" panose="020B0606020202030204" pitchFamily="34" charset="0"/>
            </a:endParaRPr>
          </a:p>
        </p:txBody>
      </p:sp>
      <p:sp>
        <p:nvSpPr>
          <p:cNvPr id="47" name="Rectangle 46"/>
          <p:cNvSpPr/>
          <p:nvPr/>
        </p:nvSpPr>
        <p:spPr>
          <a:xfrm>
            <a:off x="841953" y="2263921"/>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8" name="Rectangle 47"/>
          <p:cNvSpPr/>
          <p:nvPr/>
        </p:nvSpPr>
        <p:spPr>
          <a:xfrm>
            <a:off x="1634259" y="2263921"/>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51" name="Rectangle 50"/>
          <p:cNvSpPr/>
          <p:nvPr/>
        </p:nvSpPr>
        <p:spPr>
          <a:xfrm>
            <a:off x="1237745" y="226392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92" name="Rectangle 91"/>
          <p:cNvSpPr/>
          <p:nvPr/>
        </p:nvSpPr>
        <p:spPr>
          <a:xfrm>
            <a:off x="2019877" y="226392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93" name="Rectangle 92"/>
          <p:cNvSpPr/>
          <p:nvPr/>
        </p:nvSpPr>
        <p:spPr>
          <a:xfrm>
            <a:off x="2019877" y="266043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94" name="Rectangle 93"/>
          <p:cNvSpPr/>
          <p:nvPr/>
        </p:nvSpPr>
        <p:spPr>
          <a:xfrm>
            <a:off x="2019877" y="3057562"/>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95" name="Rectangle 94"/>
          <p:cNvSpPr/>
          <p:nvPr/>
        </p:nvSpPr>
        <p:spPr>
          <a:xfrm>
            <a:off x="2019877" y="3442820"/>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96" name="Rectangle 95"/>
          <p:cNvSpPr/>
          <p:nvPr/>
        </p:nvSpPr>
        <p:spPr>
          <a:xfrm>
            <a:off x="1643495" y="2660431"/>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97" name="Rectangle 96"/>
          <p:cNvSpPr/>
          <p:nvPr/>
        </p:nvSpPr>
        <p:spPr>
          <a:xfrm>
            <a:off x="1634259" y="3057562"/>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98" name="Rectangle 97"/>
          <p:cNvSpPr/>
          <p:nvPr/>
        </p:nvSpPr>
        <p:spPr>
          <a:xfrm>
            <a:off x="1634259" y="344282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99" name="Rectangle 98"/>
          <p:cNvSpPr/>
          <p:nvPr/>
        </p:nvSpPr>
        <p:spPr>
          <a:xfrm>
            <a:off x="2019877" y="381000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00" name="Rectangle 99"/>
          <p:cNvSpPr/>
          <p:nvPr/>
        </p:nvSpPr>
        <p:spPr>
          <a:xfrm>
            <a:off x="1634259" y="381000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01" name="Rectangle 100"/>
          <p:cNvSpPr/>
          <p:nvPr/>
        </p:nvSpPr>
        <p:spPr>
          <a:xfrm>
            <a:off x="1237745" y="381000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02" name="Rectangle 101"/>
          <p:cNvSpPr/>
          <p:nvPr/>
        </p:nvSpPr>
        <p:spPr>
          <a:xfrm>
            <a:off x="841953" y="381000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03" name="Rectangle 102"/>
          <p:cNvSpPr/>
          <p:nvPr/>
        </p:nvSpPr>
        <p:spPr>
          <a:xfrm>
            <a:off x="1237745" y="3057562"/>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04" name="Rectangle 103"/>
          <p:cNvSpPr/>
          <p:nvPr/>
        </p:nvSpPr>
        <p:spPr>
          <a:xfrm>
            <a:off x="841953" y="3057562"/>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05" name="Rectangle 104"/>
          <p:cNvSpPr/>
          <p:nvPr/>
        </p:nvSpPr>
        <p:spPr>
          <a:xfrm>
            <a:off x="841953" y="344282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06" name="Rectangle 105"/>
          <p:cNvSpPr/>
          <p:nvPr/>
        </p:nvSpPr>
        <p:spPr>
          <a:xfrm>
            <a:off x="1237745" y="3442820"/>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07" name="Rectangle 106"/>
          <p:cNvSpPr/>
          <p:nvPr/>
        </p:nvSpPr>
        <p:spPr>
          <a:xfrm>
            <a:off x="1237745" y="266043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08" name="Rectangle 107"/>
          <p:cNvSpPr/>
          <p:nvPr/>
        </p:nvSpPr>
        <p:spPr>
          <a:xfrm>
            <a:off x="841953" y="266043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09" name="Rectangle 108"/>
          <p:cNvSpPr/>
          <p:nvPr/>
        </p:nvSpPr>
        <p:spPr>
          <a:xfrm>
            <a:off x="6120750" y="2256994"/>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0" name="Rectangle 109"/>
          <p:cNvSpPr/>
          <p:nvPr/>
        </p:nvSpPr>
        <p:spPr>
          <a:xfrm>
            <a:off x="6892059" y="2256994"/>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1" name="Rectangle 110"/>
          <p:cNvSpPr/>
          <p:nvPr/>
        </p:nvSpPr>
        <p:spPr>
          <a:xfrm>
            <a:off x="6495545" y="2256994"/>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2" name="Rectangle 111"/>
          <p:cNvSpPr/>
          <p:nvPr/>
        </p:nvSpPr>
        <p:spPr>
          <a:xfrm>
            <a:off x="7277677" y="2256994"/>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3" name="Rectangle 112"/>
          <p:cNvSpPr/>
          <p:nvPr/>
        </p:nvSpPr>
        <p:spPr>
          <a:xfrm>
            <a:off x="7277677" y="2653504"/>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4" name="Rectangle 113"/>
          <p:cNvSpPr/>
          <p:nvPr/>
        </p:nvSpPr>
        <p:spPr>
          <a:xfrm>
            <a:off x="7277677" y="3050635"/>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5" name="Rectangle 114"/>
          <p:cNvSpPr/>
          <p:nvPr/>
        </p:nvSpPr>
        <p:spPr>
          <a:xfrm>
            <a:off x="7277677" y="3435893"/>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6" name="Rectangle 115"/>
          <p:cNvSpPr/>
          <p:nvPr/>
        </p:nvSpPr>
        <p:spPr>
          <a:xfrm>
            <a:off x="6120750" y="2642772"/>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7" name="Rectangle 116"/>
          <p:cNvSpPr/>
          <p:nvPr/>
        </p:nvSpPr>
        <p:spPr>
          <a:xfrm>
            <a:off x="6892059" y="3050635"/>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8" name="Rectangle 117"/>
          <p:cNvSpPr/>
          <p:nvPr/>
        </p:nvSpPr>
        <p:spPr>
          <a:xfrm>
            <a:off x="6892059" y="3435893"/>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9" name="Rectangle 118"/>
          <p:cNvSpPr/>
          <p:nvPr/>
        </p:nvSpPr>
        <p:spPr>
          <a:xfrm>
            <a:off x="6892059" y="3806528"/>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20" name="Rectangle 119"/>
          <p:cNvSpPr/>
          <p:nvPr/>
        </p:nvSpPr>
        <p:spPr>
          <a:xfrm>
            <a:off x="6495545" y="3806528"/>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21" name="Rectangle 120"/>
          <p:cNvSpPr/>
          <p:nvPr/>
        </p:nvSpPr>
        <p:spPr>
          <a:xfrm>
            <a:off x="6120750" y="3806528"/>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22" name="Rectangle 121"/>
          <p:cNvSpPr/>
          <p:nvPr/>
        </p:nvSpPr>
        <p:spPr>
          <a:xfrm>
            <a:off x="6495545" y="3050635"/>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23" name="Rectangle 122"/>
          <p:cNvSpPr/>
          <p:nvPr/>
        </p:nvSpPr>
        <p:spPr>
          <a:xfrm>
            <a:off x="6120750" y="3050635"/>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24" name="Rectangle 123"/>
          <p:cNvSpPr/>
          <p:nvPr/>
        </p:nvSpPr>
        <p:spPr>
          <a:xfrm>
            <a:off x="6120750" y="3435893"/>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25" name="Rectangle 124"/>
          <p:cNvSpPr/>
          <p:nvPr/>
        </p:nvSpPr>
        <p:spPr>
          <a:xfrm>
            <a:off x="6495545" y="3435893"/>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26" name="Rectangle 125"/>
          <p:cNvSpPr/>
          <p:nvPr/>
        </p:nvSpPr>
        <p:spPr>
          <a:xfrm>
            <a:off x="6495545" y="2653504"/>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27" name="Rectangle 126"/>
          <p:cNvSpPr/>
          <p:nvPr/>
        </p:nvSpPr>
        <p:spPr>
          <a:xfrm>
            <a:off x="6876545" y="2642772"/>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28" name="Rectangle 127"/>
          <p:cNvSpPr/>
          <p:nvPr/>
        </p:nvSpPr>
        <p:spPr>
          <a:xfrm>
            <a:off x="7288573" y="3806528"/>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29" name="Rectangle 128"/>
          <p:cNvSpPr/>
          <p:nvPr/>
        </p:nvSpPr>
        <p:spPr>
          <a:xfrm>
            <a:off x="898993" y="1727066"/>
            <a:ext cx="1345240" cy="369332"/>
          </a:xfrm>
          <a:prstGeom prst="rect">
            <a:avLst/>
          </a:prstGeom>
        </p:spPr>
        <p:txBody>
          <a:bodyPr wrap="none">
            <a:spAutoFit/>
          </a:bodyPr>
          <a:lstStyle/>
          <a:p>
            <a:r>
              <a:rPr lang="en-US">
                <a:latin typeface="Arial Narrow" panose="020B0606020202030204" pitchFamily="34" charset="0"/>
              </a:rPr>
              <a:t>observation </a:t>
            </a:r>
            <a:r>
              <a:rPr lang="en-US" smtClean="0">
                <a:latin typeface="Arial Narrow" panose="020B0606020202030204" pitchFamily="34" charset="0"/>
              </a:rPr>
              <a:t>1</a:t>
            </a:r>
            <a:endParaRPr lang="en-US">
              <a:latin typeface="Arial Narrow" panose="020B0606020202030204" pitchFamily="34" charset="0"/>
            </a:endParaRPr>
          </a:p>
        </p:txBody>
      </p:sp>
      <p:sp>
        <p:nvSpPr>
          <p:cNvPr id="130" name="Rectangle 129"/>
          <p:cNvSpPr/>
          <p:nvPr/>
        </p:nvSpPr>
        <p:spPr>
          <a:xfrm>
            <a:off x="6202795" y="1723594"/>
            <a:ext cx="1366080" cy="369332"/>
          </a:xfrm>
          <a:prstGeom prst="rect">
            <a:avLst/>
          </a:prstGeom>
        </p:spPr>
        <p:txBody>
          <a:bodyPr wrap="none">
            <a:spAutoFit/>
          </a:bodyPr>
          <a:lstStyle/>
          <a:p>
            <a:r>
              <a:rPr lang="en-US">
                <a:latin typeface="Arial Narrow" panose="020B0606020202030204" pitchFamily="34" charset="0"/>
              </a:rPr>
              <a:t>observation </a:t>
            </a:r>
            <a:r>
              <a:rPr lang="en-US" smtClean="0">
                <a:latin typeface="Arial Narrow" panose="020B0606020202030204" pitchFamily="34" charset="0"/>
              </a:rPr>
              <a:t>2</a:t>
            </a:r>
            <a:endParaRPr lang="en-US">
              <a:latin typeface="Arial Narrow" panose="020B0606020202030204" pitchFamily="34" charset="0"/>
            </a:endParaRPr>
          </a:p>
        </p:txBody>
      </p:sp>
      <p:sp>
        <p:nvSpPr>
          <p:cNvPr id="52" name="TextBox 51"/>
          <p:cNvSpPr txBox="1"/>
          <p:nvPr/>
        </p:nvSpPr>
        <p:spPr>
          <a:xfrm>
            <a:off x="1169504" y="4585252"/>
            <a:ext cx="3124200" cy="584775"/>
          </a:xfrm>
          <a:prstGeom prst="rect">
            <a:avLst/>
          </a:prstGeom>
          <a:noFill/>
        </p:spPr>
        <p:txBody>
          <a:bodyPr wrap="square" rtlCol="0">
            <a:spAutoFit/>
          </a:bodyPr>
          <a:lstStyle/>
          <a:p>
            <a:r>
              <a:rPr lang="en-US" sz="3200">
                <a:latin typeface="Arial Narrow" panose="020B0606020202030204" pitchFamily="34" charset="0"/>
              </a:rPr>
              <a:t>R</a:t>
            </a:r>
            <a:r>
              <a:rPr lang="en-US" sz="3200" smtClean="0">
                <a:latin typeface="Arial Narrow" panose="020B0606020202030204" pitchFamily="34" charset="0"/>
              </a:rPr>
              <a:t>ecognize ‘a’ or ‘b’</a:t>
            </a:r>
            <a:endParaRPr lang="en-US" sz="3200">
              <a:latin typeface="Arial Narrow" panose="020B0606020202030204" pitchFamily="34" charset="0"/>
            </a:endParaRPr>
          </a:p>
        </p:txBody>
      </p:sp>
    </p:spTree>
    <p:extLst>
      <p:ext uri="{BB962C8B-B14F-4D97-AF65-F5344CB8AC3E}">
        <p14:creationId xmlns:p14="http://schemas.microsoft.com/office/powerpoint/2010/main" val="2422692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Bayes’ Rule: Example Problem</a:t>
            </a:r>
            <a:endParaRPr lang="en-US"/>
          </a:p>
        </p:txBody>
      </p:sp>
      <p:sp>
        <p:nvSpPr>
          <p:cNvPr id="5" name="TextBox 4"/>
          <p:cNvSpPr txBox="1"/>
          <p:nvPr/>
        </p:nvSpPr>
        <p:spPr>
          <a:xfrm>
            <a:off x="2024495" y="6440565"/>
            <a:ext cx="6781800" cy="369332"/>
          </a:xfrm>
          <a:prstGeom prst="rect">
            <a:avLst/>
          </a:prstGeom>
          <a:noFill/>
        </p:spPr>
        <p:txBody>
          <a:bodyPr wrap="square" rtlCol="0">
            <a:spAutoFit/>
          </a:bodyPr>
          <a:lstStyle/>
          <a:p>
            <a:pPr algn="r"/>
            <a:r>
              <a:rPr lang="en-US" smtClean="0">
                <a:latin typeface="Arial Narrow" panose="020B0606020202030204" pitchFamily="34" charset="0"/>
              </a:rPr>
              <a:t>Adapted from “Machine Learning” by </a:t>
            </a:r>
            <a:r>
              <a:rPr lang="en-US" err="1" smtClean="0">
                <a:latin typeface="Arial Narrow" panose="020B0606020202030204" pitchFamily="34" charset="0"/>
              </a:rPr>
              <a:t>Marsland</a:t>
            </a:r>
            <a:r>
              <a:rPr lang="en-US" smtClean="0">
                <a:latin typeface="Arial Narrow" panose="020B0606020202030204" pitchFamily="34" charset="0"/>
              </a:rPr>
              <a:t>, Second Edition, p27</a:t>
            </a:r>
            <a:endParaRPr lang="en-US">
              <a:latin typeface="Arial Narrow" panose="020B0606020202030204" pitchFamily="34" charset="0"/>
            </a:endParaRPr>
          </a:p>
        </p:txBody>
      </p:sp>
      <p:sp>
        <p:nvSpPr>
          <p:cNvPr id="7" name="Rectangle 6"/>
          <p:cNvSpPr/>
          <p:nvPr/>
        </p:nvSpPr>
        <p:spPr>
          <a:xfrm>
            <a:off x="841953" y="2263921"/>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8" name="Rectangle 7"/>
          <p:cNvSpPr/>
          <p:nvPr/>
        </p:nvSpPr>
        <p:spPr>
          <a:xfrm>
            <a:off x="1634259" y="2263921"/>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9" name="Rectangle 8"/>
          <p:cNvSpPr/>
          <p:nvPr/>
        </p:nvSpPr>
        <p:spPr>
          <a:xfrm>
            <a:off x="1237745" y="226392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0" name="Rectangle 9"/>
          <p:cNvSpPr/>
          <p:nvPr/>
        </p:nvSpPr>
        <p:spPr>
          <a:xfrm>
            <a:off x="2019877" y="226392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 name="Rectangle 10"/>
          <p:cNvSpPr/>
          <p:nvPr/>
        </p:nvSpPr>
        <p:spPr>
          <a:xfrm>
            <a:off x="2019877" y="266043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2" name="Rectangle 11"/>
          <p:cNvSpPr/>
          <p:nvPr/>
        </p:nvSpPr>
        <p:spPr>
          <a:xfrm>
            <a:off x="2019877" y="3057562"/>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3" name="Rectangle 12"/>
          <p:cNvSpPr/>
          <p:nvPr/>
        </p:nvSpPr>
        <p:spPr>
          <a:xfrm>
            <a:off x="2019877" y="3442820"/>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4" name="Rectangle 13"/>
          <p:cNvSpPr/>
          <p:nvPr/>
        </p:nvSpPr>
        <p:spPr>
          <a:xfrm>
            <a:off x="1643495" y="2660431"/>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5" name="Rectangle 14"/>
          <p:cNvSpPr/>
          <p:nvPr/>
        </p:nvSpPr>
        <p:spPr>
          <a:xfrm>
            <a:off x="1634259" y="3057562"/>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6" name="Rectangle 15"/>
          <p:cNvSpPr/>
          <p:nvPr/>
        </p:nvSpPr>
        <p:spPr>
          <a:xfrm>
            <a:off x="1634259" y="344282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7" name="Rectangle 16"/>
          <p:cNvSpPr/>
          <p:nvPr/>
        </p:nvSpPr>
        <p:spPr>
          <a:xfrm>
            <a:off x="2019877" y="381000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8" name="Rectangle 17"/>
          <p:cNvSpPr/>
          <p:nvPr/>
        </p:nvSpPr>
        <p:spPr>
          <a:xfrm>
            <a:off x="1634259" y="381000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9" name="Rectangle 18"/>
          <p:cNvSpPr/>
          <p:nvPr/>
        </p:nvSpPr>
        <p:spPr>
          <a:xfrm>
            <a:off x="1237745" y="381000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0" name="Rectangle 19"/>
          <p:cNvSpPr/>
          <p:nvPr/>
        </p:nvSpPr>
        <p:spPr>
          <a:xfrm>
            <a:off x="841953" y="381000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1" name="Rectangle 20"/>
          <p:cNvSpPr/>
          <p:nvPr/>
        </p:nvSpPr>
        <p:spPr>
          <a:xfrm>
            <a:off x="1237745" y="3057562"/>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2" name="Rectangle 21"/>
          <p:cNvSpPr/>
          <p:nvPr/>
        </p:nvSpPr>
        <p:spPr>
          <a:xfrm>
            <a:off x="841953" y="3057562"/>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3" name="Rectangle 22"/>
          <p:cNvSpPr/>
          <p:nvPr/>
        </p:nvSpPr>
        <p:spPr>
          <a:xfrm>
            <a:off x="841953" y="3442820"/>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4" name="Rectangle 23"/>
          <p:cNvSpPr/>
          <p:nvPr/>
        </p:nvSpPr>
        <p:spPr>
          <a:xfrm>
            <a:off x="1237745" y="3442820"/>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5" name="Rectangle 24"/>
          <p:cNvSpPr/>
          <p:nvPr/>
        </p:nvSpPr>
        <p:spPr>
          <a:xfrm>
            <a:off x="1237745" y="266043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6" name="Rectangle 25"/>
          <p:cNvSpPr/>
          <p:nvPr/>
        </p:nvSpPr>
        <p:spPr>
          <a:xfrm>
            <a:off x="841953" y="2660431"/>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8" name="Rectangle 27"/>
          <p:cNvSpPr/>
          <p:nvPr/>
        </p:nvSpPr>
        <p:spPr>
          <a:xfrm>
            <a:off x="6120750" y="2256994"/>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9" name="Rectangle 28"/>
          <p:cNvSpPr/>
          <p:nvPr/>
        </p:nvSpPr>
        <p:spPr>
          <a:xfrm>
            <a:off x="6892059" y="2256994"/>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0" name="Rectangle 29"/>
          <p:cNvSpPr/>
          <p:nvPr/>
        </p:nvSpPr>
        <p:spPr>
          <a:xfrm>
            <a:off x="6495545" y="2256994"/>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1" name="Rectangle 30"/>
          <p:cNvSpPr/>
          <p:nvPr/>
        </p:nvSpPr>
        <p:spPr>
          <a:xfrm>
            <a:off x="7277677" y="2256994"/>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2" name="Rectangle 31"/>
          <p:cNvSpPr/>
          <p:nvPr/>
        </p:nvSpPr>
        <p:spPr>
          <a:xfrm>
            <a:off x="7277677" y="2653504"/>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3" name="Rectangle 32"/>
          <p:cNvSpPr/>
          <p:nvPr/>
        </p:nvSpPr>
        <p:spPr>
          <a:xfrm>
            <a:off x="7277677" y="3050635"/>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4" name="Rectangle 33"/>
          <p:cNvSpPr/>
          <p:nvPr/>
        </p:nvSpPr>
        <p:spPr>
          <a:xfrm>
            <a:off x="7277677" y="3435893"/>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5" name="Rectangle 34"/>
          <p:cNvSpPr/>
          <p:nvPr/>
        </p:nvSpPr>
        <p:spPr>
          <a:xfrm>
            <a:off x="6120750" y="2642772"/>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6" name="Rectangle 35"/>
          <p:cNvSpPr/>
          <p:nvPr/>
        </p:nvSpPr>
        <p:spPr>
          <a:xfrm>
            <a:off x="6892059" y="3050635"/>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7" name="Rectangle 36"/>
          <p:cNvSpPr/>
          <p:nvPr/>
        </p:nvSpPr>
        <p:spPr>
          <a:xfrm>
            <a:off x="6892059" y="3435893"/>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9" name="Rectangle 38"/>
          <p:cNvSpPr/>
          <p:nvPr/>
        </p:nvSpPr>
        <p:spPr>
          <a:xfrm>
            <a:off x="6892059" y="3806528"/>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0" name="Rectangle 39"/>
          <p:cNvSpPr/>
          <p:nvPr/>
        </p:nvSpPr>
        <p:spPr>
          <a:xfrm>
            <a:off x="6495545" y="3806528"/>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1" name="Rectangle 40"/>
          <p:cNvSpPr/>
          <p:nvPr/>
        </p:nvSpPr>
        <p:spPr>
          <a:xfrm>
            <a:off x="6120750" y="3806528"/>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2" name="Rectangle 41"/>
          <p:cNvSpPr/>
          <p:nvPr/>
        </p:nvSpPr>
        <p:spPr>
          <a:xfrm>
            <a:off x="6495545" y="3050635"/>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3" name="Rectangle 42"/>
          <p:cNvSpPr/>
          <p:nvPr/>
        </p:nvSpPr>
        <p:spPr>
          <a:xfrm>
            <a:off x="6120750" y="3050635"/>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4" name="Rectangle 43"/>
          <p:cNvSpPr/>
          <p:nvPr/>
        </p:nvSpPr>
        <p:spPr>
          <a:xfrm>
            <a:off x="6120750" y="3435893"/>
            <a:ext cx="381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5" name="Rectangle 44"/>
          <p:cNvSpPr/>
          <p:nvPr/>
        </p:nvSpPr>
        <p:spPr>
          <a:xfrm>
            <a:off x="6495545" y="3435893"/>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6" name="Rectangle 45"/>
          <p:cNvSpPr/>
          <p:nvPr/>
        </p:nvSpPr>
        <p:spPr>
          <a:xfrm>
            <a:off x="6495545" y="2653504"/>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7" name="Rectangle 46"/>
          <p:cNvSpPr/>
          <p:nvPr/>
        </p:nvSpPr>
        <p:spPr>
          <a:xfrm>
            <a:off x="6876545" y="2642772"/>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8" name="Rectangle 47"/>
          <p:cNvSpPr/>
          <p:nvPr/>
        </p:nvSpPr>
        <p:spPr>
          <a:xfrm>
            <a:off x="7288573" y="3806528"/>
            <a:ext cx="3810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9" name="TextBox 48"/>
          <p:cNvSpPr txBox="1"/>
          <p:nvPr/>
        </p:nvSpPr>
        <p:spPr>
          <a:xfrm>
            <a:off x="1173902" y="4585462"/>
            <a:ext cx="6796196" cy="1569660"/>
          </a:xfrm>
          <a:prstGeom prst="rect">
            <a:avLst/>
          </a:prstGeom>
          <a:noFill/>
        </p:spPr>
        <p:txBody>
          <a:bodyPr wrap="square" rtlCol="0">
            <a:spAutoFit/>
          </a:bodyPr>
          <a:lstStyle/>
          <a:p>
            <a:r>
              <a:rPr lang="en-US" sz="3200" dirty="0" smtClean="0">
                <a:latin typeface="Arial Narrow" panose="020B0606020202030204" pitchFamily="34" charset="0"/>
              </a:rPr>
              <a:t>Probability that pattern represents ‘a’ …</a:t>
            </a:r>
          </a:p>
          <a:p>
            <a:r>
              <a:rPr lang="en-US" sz="3200" dirty="0" smtClean="0">
                <a:latin typeface="Arial Narrow" panose="020B0606020202030204" pitchFamily="34" charset="0"/>
              </a:rPr>
              <a:t>… given observation X … </a:t>
            </a:r>
          </a:p>
          <a:p>
            <a:r>
              <a:rPr lang="en-US" sz="3200" dirty="0" smtClean="0">
                <a:latin typeface="Arial Narrow" panose="020B0606020202030204" pitchFamily="34" charset="0"/>
              </a:rPr>
              <a:t>Expressed: </a:t>
            </a:r>
            <a:r>
              <a:rPr lang="en-US" sz="3200" i="1" dirty="0" smtClean="0">
                <a:latin typeface="Arial Narrow" panose="020B0606020202030204" pitchFamily="34" charset="0"/>
              </a:rPr>
              <a:t>p</a:t>
            </a:r>
            <a:r>
              <a:rPr lang="en-US" sz="3200" dirty="0" smtClean="0">
                <a:latin typeface="Arial Narrow" panose="020B0606020202030204" pitchFamily="34" charset="0"/>
              </a:rPr>
              <a:t>(letter is </a:t>
            </a:r>
            <a:r>
              <a:rPr lang="en-US" sz="3200" i="1" dirty="0" smtClean="0">
                <a:latin typeface="Arial Narrow" panose="020B0606020202030204" pitchFamily="34" charset="0"/>
              </a:rPr>
              <a:t>a </a:t>
            </a:r>
            <a:r>
              <a:rPr lang="en-US" sz="3200" dirty="0" smtClean="0">
                <a:latin typeface="Arial Narrow" panose="020B0606020202030204" pitchFamily="34" charset="0"/>
              </a:rPr>
              <a:t>| </a:t>
            </a:r>
            <a:r>
              <a:rPr lang="en-US" sz="3200" dirty="0" err="1" smtClean="0">
                <a:latin typeface="Arial Narrow" panose="020B0606020202030204" pitchFamily="34" charset="0"/>
              </a:rPr>
              <a:t>observation_X</a:t>
            </a:r>
            <a:r>
              <a:rPr lang="en-US" sz="3200" dirty="0">
                <a:latin typeface="Arial Narrow" panose="020B0606020202030204" pitchFamily="34" charset="0"/>
              </a:rPr>
              <a:t>)</a:t>
            </a:r>
          </a:p>
        </p:txBody>
      </p:sp>
      <p:sp>
        <p:nvSpPr>
          <p:cNvPr id="2" name="Rectangle 1"/>
          <p:cNvSpPr/>
          <p:nvPr/>
        </p:nvSpPr>
        <p:spPr>
          <a:xfrm>
            <a:off x="898993" y="1727066"/>
            <a:ext cx="1345240" cy="369332"/>
          </a:xfrm>
          <a:prstGeom prst="rect">
            <a:avLst/>
          </a:prstGeom>
        </p:spPr>
        <p:txBody>
          <a:bodyPr wrap="none">
            <a:spAutoFit/>
          </a:bodyPr>
          <a:lstStyle/>
          <a:p>
            <a:r>
              <a:rPr lang="en-US">
                <a:latin typeface="Arial Narrow" panose="020B0606020202030204" pitchFamily="34" charset="0"/>
              </a:rPr>
              <a:t>observation </a:t>
            </a:r>
            <a:r>
              <a:rPr lang="en-US" smtClean="0">
                <a:latin typeface="Arial Narrow" panose="020B0606020202030204" pitchFamily="34" charset="0"/>
              </a:rPr>
              <a:t>1</a:t>
            </a:r>
            <a:endParaRPr lang="en-US">
              <a:latin typeface="Arial Narrow" panose="020B0606020202030204" pitchFamily="34" charset="0"/>
            </a:endParaRPr>
          </a:p>
        </p:txBody>
      </p:sp>
      <p:sp>
        <p:nvSpPr>
          <p:cNvPr id="50" name="Rectangle 49"/>
          <p:cNvSpPr/>
          <p:nvPr/>
        </p:nvSpPr>
        <p:spPr>
          <a:xfrm>
            <a:off x="6202795" y="1723594"/>
            <a:ext cx="1366080" cy="369332"/>
          </a:xfrm>
          <a:prstGeom prst="rect">
            <a:avLst/>
          </a:prstGeom>
        </p:spPr>
        <p:txBody>
          <a:bodyPr wrap="none">
            <a:spAutoFit/>
          </a:bodyPr>
          <a:lstStyle/>
          <a:p>
            <a:r>
              <a:rPr lang="en-US">
                <a:latin typeface="Arial Narrow" panose="020B0606020202030204" pitchFamily="34" charset="0"/>
              </a:rPr>
              <a:t>observation </a:t>
            </a:r>
            <a:r>
              <a:rPr lang="en-US" smtClean="0">
                <a:latin typeface="Arial Narrow" panose="020B0606020202030204" pitchFamily="34" charset="0"/>
              </a:rPr>
              <a:t>2</a:t>
            </a:r>
            <a:endParaRPr lang="en-US">
              <a:latin typeface="Arial Narrow" panose="020B0606020202030204" pitchFamily="34" charset="0"/>
            </a:endParaRPr>
          </a:p>
        </p:txBody>
      </p:sp>
    </p:spTree>
    <p:extLst>
      <p:ext uri="{BB962C8B-B14F-4D97-AF65-F5344CB8AC3E}">
        <p14:creationId xmlns:p14="http://schemas.microsoft.com/office/powerpoint/2010/main" val="3625429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6266</TotalTime>
  <Words>3255</Words>
  <Application>Microsoft Office PowerPoint</Application>
  <PresentationFormat>On-screen Show (4:3)</PresentationFormat>
  <Paragraphs>398</Paragraphs>
  <Slides>50</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Arial Narrow</vt:lpstr>
      <vt:lpstr>Calibri</vt:lpstr>
      <vt:lpstr>Monotype Sorts</vt:lpstr>
      <vt:lpstr>Symbol</vt:lpstr>
      <vt:lpstr>Times New Roman</vt:lpstr>
      <vt:lpstr>Wingdings</vt:lpstr>
      <vt:lpstr>Office Theme</vt:lpstr>
      <vt:lpstr>Uncertainty and Bayesian Methods</vt:lpstr>
      <vt:lpstr>Learning Objectives</vt:lpstr>
      <vt:lpstr>Uncertainty and Bayesian Networks</vt:lpstr>
      <vt:lpstr>Sources of Uncertainty</vt:lpstr>
      <vt:lpstr>Symbolic Uncertainty</vt:lpstr>
      <vt:lpstr>An Uncertainty Calculus For A &amp; B =&gt; C </vt:lpstr>
      <vt:lpstr>Uncertainty and Bayesian Networks</vt:lpstr>
      <vt:lpstr>Bayes’ Rule: Example Problem</vt:lpstr>
      <vt:lpstr>Bayes’ Rule: Example Problem</vt:lpstr>
      <vt:lpstr>Bayes’ Rule: The Goal</vt:lpstr>
      <vt:lpstr>Use Bayes …</vt:lpstr>
      <vt:lpstr>Bayes’ Rule: Intuitive Derivation</vt:lpstr>
      <vt:lpstr>Bayes’ Rule: Intuitive Derivation</vt:lpstr>
      <vt:lpstr>Bayes’ Rule: Intuitive Derivation</vt:lpstr>
      <vt:lpstr>Bayes’ Rule </vt:lpstr>
      <vt:lpstr>Bayes’ Rule: Example </vt:lpstr>
      <vt:lpstr>Bayes’ Rule: Example </vt:lpstr>
      <vt:lpstr>Application Example: Blockchain</vt:lpstr>
      <vt:lpstr>Online Bayes Calculators</vt:lpstr>
      <vt:lpstr>Bayesian Calculator</vt:lpstr>
      <vt:lpstr>Bayesian Calculator Execution</vt:lpstr>
      <vt:lpstr>Example 2</vt:lpstr>
      <vt:lpstr>Example 2 Execution</vt:lpstr>
      <vt:lpstr>Product Rule</vt:lpstr>
      <vt:lpstr>Using Independent Variables</vt:lpstr>
      <vt:lpstr>Cavity Example: Given (a priori) Probabilities</vt:lpstr>
      <vt:lpstr>Cavity Example: Given (a priori) Probabilities</vt:lpstr>
      <vt:lpstr>Another Decomposition Form: Conditioning</vt:lpstr>
      <vt:lpstr>As Conditional Probability</vt:lpstr>
      <vt:lpstr>Normalization</vt:lpstr>
      <vt:lpstr>Normalization</vt:lpstr>
      <vt:lpstr>Uncertainty and Bayesian Networks</vt:lpstr>
      <vt:lpstr>Example (Geology)</vt:lpstr>
      <vt:lpstr>Example Application: Geology</vt:lpstr>
      <vt:lpstr>Example Application: Geology</vt:lpstr>
      <vt:lpstr>Example Application: Geology</vt:lpstr>
      <vt:lpstr>Example Application: Geology</vt:lpstr>
      <vt:lpstr>Example: Wumpus World</vt:lpstr>
      <vt:lpstr>Logical Reasoning in WW </vt:lpstr>
      <vt:lpstr>Logical Reasoning in WW</vt:lpstr>
      <vt:lpstr>Logical Reasoning in WW</vt:lpstr>
      <vt:lpstr>But Agent’s Sensors: Only Partial Global Info</vt:lpstr>
      <vt:lpstr>Logical vs. Probabilistic</vt:lpstr>
      <vt:lpstr>Wumpus World Example</vt:lpstr>
      <vt:lpstr>Apply Joint Probability Approach Again</vt:lpstr>
      <vt:lpstr>More Generally, Identify Random Variables;  Use Joint Probabilities</vt:lpstr>
      <vt:lpstr>Identify Desired Probabilities: Example</vt:lpstr>
      <vt:lpstr>Identify Random Variables;  Manipulate Joint Probabilities</vt:lpstr>
      <vt:lpstr>PowerPoint Presentation</vt:lpstr>
      <vt:lpstr>Summary: Uncertainty</vt:lpstr>
    </vt:vector>
  </TitlesOfParts>
  <Company>BU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RETE Algorithm: Motivation</dc:title>
  <dc:creator>Eric Braude</dc:creator>
  <cp:lastModifiedBy>Braude, Eric J</cp:lastModifiedBy>
  <cp:revision>220</cp:revision>
  <cp:lastPrinted>2021-05-12T18:55:51Z</cp:lastPrinted>
  <dcterms:created xsi:type="dcterms:W3CDTF">2012-06-05T15:02:56Z</dcterms:created>
  <dcterms:modified xsi:type="dcterms:W3CDTF">2021-05-14T18:39:59Z</dcterms:modified>
</cp:coreProperties>
</file>