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683" r:id="rId2"/>
    <p:sldId id="684" r:id="rId3"/>
    <p:sldId id="1116" r:id="rId4"/>
    <p:sldId id="1105" r:id="rId5"/>
    <p:sldId id="1095" r:id="rId6"/>
    <p:sldId id="1096" r:id="rId7"/>
    <p:sldId id="1097" r:id="rId8"/>
    <p:sldId id="1027" r:id="rId9"/>
    <p:sldId id="1074" r:id="rId10"/>
    <p:sldId id="1028" r:id="rId11"/>
    <p:sldId id="1075" r:id="rId12"/>
    <p:sldId id="1076" r:id="rId13"/>
    <p:sldId id="1029" r:id="rId14"/>
    <p:sldId id="1030" r:id="rId15"/>
    <p:sldId id="1031" r:id="rId16"/>
    <p:sldId id="1104" r:id="rId17"/>
    <p:sldId id="1033" r:id="rId18"/>
    <p:sldId id="1034" r:id="rId19"/>
    <p:sldId id="1079" r:id="rId20"/>
    <p:sldId id="1035" r:id="rId21"/>
    <p:sldId id="1036" r:id="rId22"/>
    <p:sldId id="1037" r:id="rId23"/>
    <p:sldId id="1038" r:id="rId24"/>
    <p:sldId id="1103" r:id="rId25"/>
    <p:sldId id="1040" r:id="rId26"/>
    <p:sldId id="1081" r:id="rId27"/>
    <p:sldId id="1041" r:id="rId28"/>
    <p:sldId id="1042" r:id="rId29"/>
    <p:sldId id="1043" r:id="rId30"/>
    <p:sldId id="1044" r:id="rId31"/>
    <p:sldId id="1082" r:id="rId32"/>
    <p:sldId id="1114" r:id="rId33"/>
    <p:sldId id="1049" r:id="rId34"/>
    <p:sldId id="1126" r:id="rId35"/>
    <p:sldId id="1050" r:id="rId36"/>
    <p:sldId id="1051" r:id="rId37"/>
    <p:sldId id="1115" r:id="rId38"/>
    <p:sldId id="1054" r:id="rId39"/>
    <p:sldId id="1055" r:id="rId40"/>
    <p:sldId id="1099" r:id="rId41"/>
    <p:sldId id="1119" r:id="rId42"/>
    <p:sldId id="1127" r:id="rId43"/>
    <p:sldId id="1120" r:id="rId44"/>
    <p:sldId id="1122" r:id="rId45"/>
    <p:sldId id="1123" r:id="rId46"/>
    <p:sldId id="1121" r:id="rId47"/>
    <p:sldId id="1124" r:id="rId48"/>
    <p:sldId id="1125" r:id="rId49"/>
    <p:sldId id="1094" r:id="rId50"/>
    <p:sldId id="1058" r:id="rId51"/>
    <p:sldId id="1059" r:id="rId52"/>
    <p:sldId id="1060" r:id="rId53"/>
    <p:sldId id="1061" r:id="rId54"/>
    <p:sldId id="1062" r:id="rId55"/>
    <p:sldId id="1098" r:id="rId56"/>
    <p:sldId id="1071" r:id="rId57"/>
    <p:sldId id="1117" r:id="rId58"/>
    <p:sldId id="1072" r:id="rId59"/>
    <p:sldId id="1073" r:id="rId60"/>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092"/>
    <a:srgbClr val="790015"/>
    <a:srgbClr val="1F497D"/>
    <a:srgbClr val="3F7F5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93138" autoAdjust="0"/>
  </p:normalViewPr>
  <p:slideViewPr>
    <p:cSldViewPr>
      <p:cViewPr varScale="1">
        <p:scale>
          <a:sx n="62" d="100"/>
          <a:sy n="62" d="100"/>
        </p:scale>
        <p:origin x="977" y="38"/>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91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A6347E84-6C8F-47D5-8CCB-DB7932B748A1}" type="datetimeFigureOut">
              <a:rPr lang="en-US" smtClean="0"/>
              <a:pPr/>
              <a:t>2/18/2020</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132A9035-BE82-444D-97EC-FA2488C6281D}" type="slidenum">
              <a:rPr lang="en-US" smtClean="0"/>
              <a:pPr/>
              <a:t>‹#›</a:t>
            </a:fld>
            <a:endParaRPr lang="en-US"/>
          </a:p>
        </p:txBody>
      </p:sp>
    </p:spTree>
    <p:extLst>
      <p:ext uri="{BB962C8B-B14F-4D97-AF65-F5344CB8AC3E}">
        <p14:creationId xmlns:p14="http://schemas.microsoft.com/office/powerpoint/2010/main" val="395360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F3F288C-5331-47D5-9D26-D8ED7D83F5AD}" type="datetimeFigureOut">
              <a:rPr lang="en-US" smtClean="0"/>
              <a:pPr/>
              <a:t>2/18/2020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5F8A5984-73E7-4CE1-BC3F-A8FB1EA825D1}" type="slidenum">
              <a:rPr lang="en-US" smtClean="0"/>
              <a:pPr/>
              <a:t>‹#›</a:t>
            </a:fld>
            <a:endParaRPr lang="en-US"/>
          </a:p>
        </p:txBody>
      </p:sp>
    </p:spTree>
    <p:extLst>
      <p:ext uri="{BB962C8B-B14F-4D97-AF65-F5344CB8AC3E}">
        <p14:creationId xmlns:p14="http://schemas.microsoft.com/office/powerpoint/2010/main" val="130430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a:t>
            </a:fld>
            <a:endParaRPr lang="en-US"/>
          </a:p>
        </p:txBody>
      </p:sp>
    </p:spTree>
    <p:extLst>
      <p:ext uri="{BB962C8B-B14F-4D97-AF65-F5344CB8AC3E}">
        <p14:creationId xmlns:p14="http://schemas.microsoft.com/office/powerpoint/2010/main" val="1621734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smtClean="0"/>
              <a:t>In </a:t>
            </a:r>
            <a:r>
              <a:rPr lang="en-US" i="0" baseline="0" dirty="0" smtClean="0"/>
              <a:t>fuzzy work</a:t>
            </a:r>
            <a:r>
              <a:rPr lang="en-US" i="0" baseline="0" smtClean="0"/>
              <a:t>, we </a:t>
            </a:r>
            <a:r>
              <a:rPr lang="en-US" i="0" baseline="0" dirty="0" smtClean="0"/>
              <a:t>often work with variables (such as </a:t>
            </a:r>
            <a:r>
              <a:rPr lang="en-US" i="1" dirty="0" smtClean="0"/>
              <a:t>Temperature</a:t>
            </a:r>
            <a:r>
              <a:rPr lang="en-US" i="0" smtClean="0"/>
              <a:t>) whose values are </a:t>
            </a:r>
            <a:r>
              <a:rPr lang="en-US" i="0" baseline="0" smtClean="0"/>
              <a:t>fuzzy </a:t>
            </a:r>
            <a:r>
              <a:rPr lang="en-US" i="0" baseline="0" dirty="0" smtClean="0"/>
              <a:t>sets (such as </a:t>
            </a:r>
            <a:r>
              <a:rPr lang="en-US" i="1" baseline="0" dirty="0" err="1" smtClean="0"/>
              <a:t>VeryLow</a:t>
            </a:r>
            <a:r>
              <a:rPr lang="en-US" i="0" baseline="0" dirty="0" smtClean="0"/>
              <a:t>, </a:t>
            </a:r>
            <a:r>
              <a:rPr lang="en-US" i="1" baseline="0" dirty="0" smtClean="0"/>
              <a:t>Low</a:t>
            </a:r>
            <a:r>
              <a:rPr lang="en-US" i="0" baseline="0" dirty="0" smtClean="0"/>
              <a:t>, etc</a:t>
            </a:r>
            <a:r>
              <a:rPr lang="en-US" i="0" baseline="0" smtClean="0"/>
              <a:t>.). This is like a variable </a:t>
            </a:r>
            <a:r>
              <a:rPr lang="en-US" i="1" baseline="0" smtClean="0"/>
              <a:t>s</a:t>
            </a:r>
            <a:r>
              <a:rPr lang="en-US" i="0" baseline="0" smtClean="0"/>
              <a:t> in Java of type </a:t>
            </a:r>
            <a:r>
              <a:rPr lang="en-US" i="1" baseline="0" smtClean="0"/>
              <a:t>String</a:t>
            </a:r>
            <a:r>
              <a:rPr lang="en-US" i="0" baseline="0" smtClean="0"/>
              <a:t>—the values of </a:t>
            </a:r>
            <a:r>
              <a:rPr lang="en-US" i="1" baseline="0" smtClean="0"/>
              <a:t>s</a:t>
            </a:r>
            <a:r>
              <a:rPr lang="en-US" i="0" baseline="0" smtClean="0"/>
              <a:t> are strings. Variables </a:t>
            </a:r>
            <a:r>
              <a:rPr lang="en-US" i="0" baseline="0" dirty="0" smtClean="0"/>
              <a:t>whose values are fuzzy sets are called </a:t>
            </a:r>
            <a:r>
              <a:rPr lang="en-US" i="1" baseline="0" dirty="0" smtClean="0"/>
              <a:t>fuzzy linguistic </a:t>
            </a:r>
            <a:r>
              <a:rPr lang="en-US" i="0" baseline="0" dirty="0" smtClean="0"/>
              <a:t>variables.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12</a:t>
            </a:fld>
            <a:endParaRPr lang="en-US"/>
          </a:p>
        </p:txBody>
      </p:sp>
    </p:spTree>
    <p:extLst>
      <p:ext uri="{BB962C8B-B14F-4D97-AF65-F5344CB8AC3E}">
        <p14:creationId xmlns:p14="http://schemas.microsoft.com/office/powerpoint/2010/main" val="1485828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picture of the fuzzy </a:t>
            </a:r>
            <a:r>
              <a:rPr lang="en-US" smtClean="0"/>
              <a:t>set </a:t>
            </a:r>
            <a:r>
              <a:rPr lang="en-US" i="1" smtClean="0"/>
              <a:t>High</a:t>
            </a:r>
            <a:r>
              <a:rPr lang="en-US" i="0" smtClean="0"/>
              <a:t>, </a:t>
            </a:r>
            <a:r>
              <a:rPr lang="en-US" i="0" dirty="0" smtClean="0"/>
              <a:t>a</a:t>
            </a:r>
            <a:r>
              <a:rPr lang="en-US" i="0" baseline="0" dirty="0" smtClean="0"/>
              <a:t> value of the fuzzy linguistic variable </a:t>
            </a:r>
            <a:r>
              <a:rPr lang="en-US" i="1" baseline="0" dirty="0" smtClean="0"/>
              <a:t>Temperature.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13</a:t>
            </a:fld>
            <a:endParaRPr lang="en-US"/>
          </a:p>
        </p:txBody>
      </p:sp>
    </p:spTree>
    <p:extLst>
      <p:ext uri="{BB962C8B-B14F-4D97-AF65-F5344CB8AC3E}">
        <p14:creationId xmlns:p14="http://schemas.microsoft.com/office/powerpoint/2010/main" val="2908945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a:t>
            </a:r>
            <a:r>
              <a:rPr lang="en-US" smtClean="0"/>
              <a:t>the general shape of commonly used fuzzy values.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14</a:t>
            </a:fld>
            <a:endParaRPr lang="en-US"/>
          </a:p>
        </p:txBody>
      </p:sp>
    </p:spTree>
    <p:extLst>
      <p:ext uri="{BB962C8B-B14F-4D97-AF65-F5344CB8AC3E}">
        <p14:creationId xmlns:p14="http://schemas.microsoft.com/office/powerpoint/2010/main" val="2630400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The layman often imagines </a:t>
            </a:r>
            <a:r>
              <a:rPr lang="en-US" baseline="0" dirty="0" smtClean="0"/>
              <a:t>that fuzzy expert systems are used when the input or output is fuzzy but this is not generally true: it is the </a:t>
            </a:r>
            <a:r>
              <a:rPr lang="en-US" i="1" baseline="0" dirty="0" smtClean="0"/>
              <a:t>model</a:t>
            </a:r>
            <a:r>
              <a:rPr lang="en-US" i="0" baseline="0" dirty="0" smtClean="0"/>
              <a:t> that expresses </a:t>
            </a:r>
            <a:r>
              <a:rPr lang="en-US" i="0" baseline="0" smtClean="0"/>
              <a:t>fuzziness. I</a:t>
            </a:r>
            <a:r>
              <a:rPr lang="en-US" baseline="0" smtClean="0"/>
              <a:t>nputs and outputs are more often crisp.</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15</a:t>
            </a:fld>
            <a:endParaRPr lang="en-US"/>
          </a:p>
        </p:txBody>
      </p:sp>
    </p:spTree>
    <p:extLst>
      <p:ext uri="{BB962C8B-B14F-4D97-AF65-F5344CB8AC3E}">
        <p14:creationId xmlns:p14="http://schemas.microsoft.com/office/powerpoint/2010/main" val="59658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 have</a:t>
            </a:r>
            <a:r>
              <a:rPr lang="en-US" baseline="0" dirty="0" smtClean="0"/>
              <a:t> defined fuzzy linguistic variables, we can define rules with them in the same way that we defined expert system rules. Recall that the latter are </a:t>
            </a:r>
            <a:r>
              <a:rPr lang="en-US" baseline="0" smtClean="0"/>
              <a:t>like </a:t>
            </a:r>
          </a:p>
          <a:p>
            <a:endParaRPr lang="en-US" baseline="0" dirty="0" smtClean="0"/>
          </a:p>
          <a:p>
            <a:r>
              <a:rPr lang="en-US" baseline="0" dirty="0" smtClean="0"/>
              <a:t>	IF strength is &gt;80 units and speed is &gt;70 units THEN recruit is </a:t>
            </a:r>
            <a:r>
              <a:rPr lang="en-US" baseline="0" smtClean="0"/>
              <a:t>promising.</a:t>
            </a:r>
          </a:p>
          <a:p>
            <a:endParaRPr lang="en-US" baseline="0" dirty="0" smtClean="0"/>
          </a:p>
          <a:p>
            <a:r>
              <a:rPr lang="en-US" baseline="0" dirty="0" smtClean="0"/>
              <a:t>For classical expert systems, this refers to values of strength </a:t>
            </a:r>
            <a:r>
              <a:rPr lang="en-US" baseline="0" smtClean="0"/>
              <a:t>and speed—ordinary, </a:t>
            </a:r>
            <a:r>
              <a:rPr lang="en-US" baseline="0" dirty="0" smtClean="0"/>
              <a:t>(“crisp”) variables. This example carries over easily to fuzzy variables </a:t>
            </a:r>
            <a:r>
              <a:rPr lang="en-US" i="1" baseline="0" dirty="0" smtClean="0"/>
              <a:t>Strength</a:t>
            </a:r>
            <a:r>
              <a:rPr lang="en-US" baseline="0" dirty="0" smtClean="0"/>
              <a:t> and </a:t>
            </a:r>
            <a:r>
              <a:rPr lang="en-US" i="1" baseline="0" dirty="0" smtClean="0"/>
              <a:t>Speed</a:t>
            </a:r>
            <a:r>
              <a:rPr lang="en-US" baseline="0" dirty="0" smtClean="0"/>
              <a:t> whose values are fuzzy sets like </a:t>
            </a:r>
            <a:r>
              <a:rPr lang="en-US" i="1" baseline="0" dirty="0" smtClean="0"/>
              <a:t>Fast</a:t>
            </a:r>
            <a:r>
              <a:rPr lang="en-US" baseline="0" dirty="0" smtClean="0"/>
              <a:t>, </a:t>
            </a:r>
            <a:r>
              <a:rPr lang="en-US" i="1" baseline="0" dirty="0" smtClean="0"/>
              <a:t>Slow</a:t>
            </a:r>
            <a:r>
              <a:rPr lang="en-US" baseline="0" dirty="0" smtClean="0"/>
              <a:t>, </a:t>
            </a:r>
            <a:r>
              <a:rPr lang="en-US" i="1" baseline="0" dirty="0" smtClean="0"/>
              <a:t>High</a:t>
            </a:r>
            <a:r>
              <a:rPr lang="en-US" baseline="0" dirty="0" smtClean="0"/>
              <a:t> </a:t>
            </a:r>
            <a:r>
              <a:rPr lang="en-US" i="1" baseline="0" dirty="0" smtClean="0"/>
              <a:t>Low</a:t>
            </a:r>
            <a:r>
              <a:rPr lang="en-US" baseline="0" dirty="0" smtClean="0"/>
              <a:t>, </a:t>
            </a:r>
            <a:r>
              <a:rPr lang="en-US" baseline="0" smtClean="0"/>
              <a:t>etc., as explained in this section.</a:t>
            </a:r>
            <a:endParaRPr lang="en-US" dirty="0"/>
          </a:p>
        </p:txBody>
      </p:sp>
    </p:spTree>
    <p:extLst>
      <p:ext uri="{BB962C8B-B14F-4D97-AF65-F5344CB8AC3E}">
        <p14:creationId xmlns:p14="http://schemas.microsoft.com/office/powerpoint/2010/main" val="719835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the</a:t>
            </a:r>
            <a:r>
              <a:rPr lang="en-US" baseline="0" dirty="0" smtClean="0"/>
              <a:t> form of a </a:t>
            </a:r>
            <a:r>
              <a:rPr lang="en-US" baseline="0" smtClean="0"/>
              <a:t>fuzzy rule. Notice that we are not allowing for an </a:t>
            </a:r>
            <a:r>
              <a:rPr lang="en-US" i="1" baseline="0" smtClean="0"/>
              <a:t>OR </a:t>
            </a:r>
            <a:r>
              <a:rPr lang="en-US" i="0" baseline="0" smtClean="0"/>
              <a:t>conclusion.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17</a:t>
            </a:fld>
            <a:endParaRPr lang="en-US"/>
          </a:p>
        </p:txBody>
      </p:sp>
    </p:spTree>
    <p:extLst>
      <p:ext uri="{BB962C8B-B14F-4D97-AF65-F5344CB8AC3E}">
        <p14:creationId xmlns:p14="http://schemas.microsoft.com/office/powerpoint/2010/main" val="997050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classical example of</a:t>
            </a:r>
            <a:r>
              <a:rPr lang="en-US" baseline="0" dirty="0" smtClean="0"/>
              <a:t> a fuzzy rules set is one that balances a stick (formally referred to as an “inverted pendulum”). Three fuzzy variables are involved: </a:t>
            </a: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smtClean="0"/>
              <a:t>	Angle</a:t>
            </a:r>
            <a:r>
              <a:rPr lang="en-US" i="0" baseline="0" dirty="0" smtClean="0"/>
              <a:t> (i.e., with the vertical), shortened </a:t>
            </a:r>
            <a:r>
              <a:rPr lang="en-US" i="0" baseline="0" smtClean="0"/>
              <a:t>to </a:t>
            </a:r>
            <a:r>
              <a:rPr lang="en-US" i="1" baseline="0" smtClean="0"/>
              <a:t>t</a:t>
            </a:r>
            <a:r>
              <a:rPr lang="en-US" i="0" baseline="0" smtClean="0"/>
              <a:t>,</a:t>
            </a: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a:t>
            </a:r>
            <a:r>
              <a:rPr lang="en-US" i="1" baseline="0" dirty="0" smtClean="0"/>
              <a:t>Angular Velocity</a:t>
            </a:r>
            <a:r>
              <a:rPr lang="en-US" i="0" baseline="0" dirty="0" smtClean="0"/>
              <a:t> (e.g., measured in degrees per second), shortened to </a:t>
            </a:r>
            <a:r>
              <a:rPr lang="en-US" i="1" baseline="0" smtClean="0"/>
              <a:t>t’</a:t>
            </a:r>
            <a:r>
              <a:rPr lang="en-US" i="0" baseline="0" dirty="0" smtClean="0"/>
              <a:t>,</a:t>
            </a:r>
            <a:r>
              <a:rPr lang="en-US" i="0" baseline="0" smtClean="0"/>
              <a:t> </a:t>
            </a:r>
            <a:r>
              <a:rPr lang="en-US" i="0" baseline="0" dirty="0" smtClean="0"/>
              <a:t>and</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a:t>
            </a:r>
            <a:r>
              <a:rPr lang="en-US" i="1" baseline="0" dirty="0" smtClean="0"/>
              <a:t>Velocity</a:t>
            </a:r>
            <a:r>
              <a:rPr lang="en-US" i="0" baseline="0" dirty="0" smtClean="0"/>
              <a:t> (e.g., measured in degrees per second), shortened to </a:t>
            </a:r>
            <a:r>
              <a:rPr lang="en-US" i="1" baseline="0" smtClean="0"/>
              <a:t>t’</a:t>
            </a:r>
            <a:r>
              <a:rPr lang="en-US" i="0" baseline="0" smtClean="0"/>
              <a:t>.</a:t>
            </a: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figure shows the directions </a:t>
            </a:r>
            <a:r>
              <a:rPr lang="en-US" i="0" baseline="0" smtClean="0"/>
              <a:t>that are taken as </a:t>
            </a:r>
            <a:r>
              <a:rPr lang="en-US" i="0" baseline="0" dirty="0" smtClean="0"/>
              <a:t>positive and negative.</a:t>
            </a:r>
            <a:endParaRPr lang="en-US" dirty="0" smtClean="0"/>
          </a:p>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18</a:t>
            </a:fld>
            <a:endParaRPr lang="en-US"/>
          </a:p>
        </p:txBody>
      </p:sp>
    </p:spTree>
    <p:extLst>
      <p:ext uri="{BB962C8B-B14F-4D97-AF65-F5344CB8AC3E}">
        <p14:creationId xmlns:p14="http://schemas.microsoft.com/office/powerpoint/2010/main" val="2768064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an example</a:t>
            </a:r>
            <a:r>
              <a:rPr lang="en-US" baseline="0" dirty="0" smtClean="0"/>
              <a:t> of a fuzzy rule. You can check for yourself that if the pendulum (stick) were leaning to the right and rotating clockwise fast,  you would need to move the bottom of the stick to the right </a:t>
            </a:r>
            <a:r>
              <a:rPr lang="en-US" baseline="0" smtClean="0"/>
              <a:t>at high speed </a:t>
            </a:r>
            <a:r>
              <a:rPr lang="en-US" baseline="0" dirty="0" smtClean="0"/>
              <a:t>in order to keep it balanced.</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19</a:t>
            </a:fld>
            <a:endParaRPr lang="en-US"/>
          </a:p>
        </p:txBody>
      </p:sp>
    </p:spTree>
    <p:extLst>
      <p:ext uri="{BB962C8B-B14F-4D97-AF65-F5344CB8AC3E}">
        <p14:creationId xmlns:p14="http://schemas.microsoft.com/office/powerpoint/2010/main" val="1028785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of fuzzy linguistic rules</a:t>
            </a:r>
            <a:r>
              <a:rPr lang="en-US" baseline="0" dirty="0" smtClean="0"/>
              <a:t> codifies useful rules-of-thumb such as those used when backing </a:t>
            </a:r>
            <a:r>
              <a:rPr lang="en-US" baseline="0" smtClean="0"/>
              <a:t>up a truck </a:t>
            </a:r>
            <a:r>
              <a:rPr lang="en-US" baseline="0" dirty="0" smtClean="0"/>
              <a:t>to a loading bay—or even more complex ones such as backing up a semi-trailer. </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20</a:t>
            </a:fld>
            <a:endParaRPr lang="en-US"/>
          </a:p>
        </p:txBody>
      </p:sp>
    </p:spTree>
    <p:extLst>
      <p:ext uri="{BB962C8B-B14F-4D97-AF65-F5344CB8AC3E}">
        <p14:creationId xmlns:p14="http://schemas.microsoft.com/office/powerpoint/2010/main" val="460801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fuzzy values of one fuzzy linguistic variable are not necessarily the same as </a:t>
            </a:r>
            <a:r>
              <a:rPr lang="en-US" baseline="0" smtClean="0"/>
              <a:t>those of another</a:t>
            </a:r>
            <a:r>
              <a:rPr lang="en-US" baseline="0" dirty="0" smtClean="0"/>
              <a:t>; however, they often </a:t>
            </a:r>
            <a:r>
              <a:rPr lang="en-US" baseline="0" smtClean="0"/>
              <a:t>have names </a:t>
            </a:r>
            <a:r>
              <a:rPr lang="en-US" baseline="0" dirty="0" smtClean="0"/>
              <a:t>such as “Large.” The “</a:t>
            </a:r>
            <a:r>
              <a:rPr lang="en-US" baseline="0" smtClean="0"/>
              <a:t>Large” fuzzy value for </a:t>
            </a:r>
            <a:r>
              <a:rPr lang="en-US" baseline="0" dirty="0" smtClean="0"/>
              <a:t>one variable is unlikely to be the same as for another, though.</a:t>
            </a:r>
          </a:p>
          <a:p>
            <a:endParaRPr lang="en-US" baseline="0" dirty="0" smtClean="0"/>
          </a:p>
          <a:p>
            <a:r>
              <a:rPr lang="en-US" baseline="0" smtClean="0"/>
              <a:t>In the inverted pendulum example, </a:t>
            </a:r>
            <a:r>
              <a:rPr lang="en-US" i="1" baseline="0" smtClean="0"/>
              <a:t>t</a:t>
            </a:r>
            <a:r>
              <a:rPr lang="en-US" i="0" baseline="0" smtClean="0"/>
              <a:t> </a:t>
            </a:r>
            <a:r>
              <a:rPr lang="en-US" i="0" baseline="0" dirty="0" smtClean="0"/>
              <a:t>and </a:t>
            </a:r>
            <a:r>
              <a:rPr lang="en-US" i="1" baseline="0" dirty="0" smtClean="0"/>
              <a:t>t</a:t>
            </a:r>
            <a:r>
              <a:rPr lang="en-US" i="1" baseline="0" smtClean="0"/>
              <a:t>’</a:t>
            </a:r>
            <a:r>
              <a:rPr lang="en-US" i="0" baseline="0" smtClean="0"/>
              <a:t> share </a:t>
            </a:r>
            <a:r>
              <a:rPr lang="en-US" i="0" baseline="0" dirty="0" smtClean="0"/>
              <a:t>values with the same names, as in the </a:t>
            </a:r>
            <a:r>
              <a:rPr lang="en-US" i="0" baseline="0" smtClean="0"/>
              <a:t>figure. </a:t>
            </a:r>
            <a:r>
              <a:rPr lang="en-US" i="1" baseline="0" smtClean="0"/>
              <a:t>Positive Small</a:t>
            </a:r>
            <a:r>
              <a:rPr lang="en-US" i="0" baseline="0" smtClean="0"/>
              <a:t>, for example, has different for </a:t>
            </a:r>
            <a:r>
              <a:rPr lang="en-US" i="1" baseline="0" smtClean="0"/>
              <a:t>t</a:t>
            </a:r>
            <a:r>
              <a:rPr lang="en-US" i="0" baseline="0" smtClean="0"/>
              <a:t> as for </a:t>
            </a:r>
            <a:r>
              <a:rPr lang="en-US" i="1" baseline="0" smtClean="0"/>
              <a:t>t’</a:t>
            </a:r>
            <a:r>
              <a:rPr lang="en-US" i="0" baseline="0" smtClean="0"/>
              <a:t>, however.</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21</a:t>
            </a:fld>
            <a:endParaRPr lang="en-US"/>
          </a:p>
        </p:txBody>
      </p:sp>
    </p:spTree>
    <p:extLst>
      <p:ext uri="{BB962C8B-B14F-4D97-AF65-F5344CB8AC3E}">
        <p14:creationId xmlns:p14="http://schemas.microsoft.com/office/powerpoint/2010/main" val="114959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30007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the</a:t>
            </a:r>
            <a:r>
              <a:rPr lang="en-US" baseline="0" dirty="0" smtClean="0"/>
              <a:t> (fuzzy set) value </a:t>
            </a:r>
            <a:r>
              <a:rPr lang="en-US" i="1" baseline="0" dirty="0" smtClean="0"/>
              <a:t>Zero</a:t>
            </a:r>
            <a:r>
              <a:rPr lang="en-US" baseline="0" dirty="0" smtClean="0"/>
              <a:t> of a </a:t>
            </a:r>
            <a:r>
              <a:rPr lang="en-US" i="1" baseline="0" dirty="0" smtClean="0"/>
              <a:t>Temperature</a:t>
            </a:r>
            <a:r>
              <a:rPr lang="en-US" i="0" baseline="0" dirty="0" smtClean="0"/>
              <a:t> variable. Certainly</a:t>
            </a:r>
            <a:r>
              <a:rPr lang="en-US" i="0" baseline="0" smtClean="0"/>
              <a:t>, </a:t>
            </a:r>
            <a:r>
              <a:rPr lang="en-US" i="0" baseline="0" dirty="0" err="1" smtClean="0"/>
              <a:t>0</a:t>
            </a:r>
            <a:r>
              <a:rPr lang="en-US" i="0" baseline="30000" smtClean="0"/>
              <a:t>o</a:t>
            </a:r>
            <a:r>
              <a:rPr lang="en-US" i="0" baseline="0" smtClean="0"/>
              <a:t> </a:t>
            </a:r>
            <a:r>
              <a:rPr lang="en-US" i="0" baseline="0" dirty="0" smtClean="0"/>
              <a:t>qualifies fully </a:t>
            </a:r>
            <a:r>
              <a:rPr lang="en-US" i="0" baseline="0" smtClean="0"/>
              <a:t>as belonging to </a:t>
            </a:r>
            <a:r>
              <a:rPr lang="en-US" i="1" baseline="0" smtClean="0"/>
              <a:t>Zero</a:t>
            </a:r>
            <a:r>
              <a:rPr lang="en-US" i="0" baseline="0" smtClean="0"/>
              <a:t>. On the other hand, 50</a:t>
            </a:r>
            <a:r>
              <a:rPr lang="en-US" i="0" baseline="30000" smtClean="0"/>
              <a:t>o</a:t>
            </a:r>
            <a:r>
              <a:rPr lang="en-US" i="0" baseline="0" smtClean="0"/>
              <a:t> </a:t>
            </a:r>
            <a:r>
              <a:rPr lang="en-US" i="0" baseline="0" dirty="0" smtClean="0"/>
              <a:t>almost certainly does not. One version of </a:t>
            </a:r>
            <a:r>
              <a:rPr lang="en-US" i="1" baseline="0" dirty="0" smtClean="0"/>
              <a:t>Zero</a:t>
            </a:r>
            <a:r>
              <a:rPr lang="en-US" i="0" baseline="0" dirty="0" smtClean="0"/>
              <a:t> is shown in the figure.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22</a:t>
            </a:fld>
            <a:endParaRPr lang="en-US"/>
          </a:p>
        </p:txBody>
      </p:sp>
    </p:spTree>
    <p:extLst>
      <p:ext uri="{BB962C8B-B14F-4D97-AF65-F5344CB8AC3E}">
        <p14:creationId xmlns:p14="http://schemas.microsoft.com/office/powerpoint/2010/main" val="806490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rules of a fuzzy expert system with two variables can</a:t>
            </a:r>
            <a:r>
              <a:rPr lang="en-US" baseline="0" dirty="0" smtClean="0"/>
              <a:t> be conveniently </a:t>
            </a:r>
            <a:r>
              <a:rPr lang="en-US" baseline="0" smtClean="0"/>
              <a:t>expressed by </a:t>
            </a:r>
            <a:r>
              <a:rPr lang="en-US" baseline="0" dirty="0" smtClean="0"/>
              <a:t>a matrix, as in the figure. For example, the rule </a:t>
            </a:r>
            <a:r>
              <a:rPr lang="en-US" i="1" baseline="0" dirty="0" smtClean="0"/>
              <a:t>PM</a:t>
            </a:r>
            <a:r>
              <a:rPr lang="en-US" i="0" baseline="0" dirty="0" smtClean="0"/>
              <a:t> is “if </a:t>
            </a:r>
            <a:r>
              <a:rPr lang="en-US" i="1" baseline="0" dirty="0" smtClean="0"/>
              <a:t>t</a:t>
            </a:r>
            <a:r>
              <a:rPr lang="en-US" i="0" baseline="0" dirty="0" smtClean="0"/>
              <a:t> is Positive Small and </a:t>
            </a:r>
            <a:r>
              <a:rPr lang="en-US" i="1" baseline="0" dirty="0" smtClean="0"/>
              <a:t>t’</a:t>
            </a:r>
            <a:r>
              <a:rPr lang="en-US" i="0" baseline="0" dirty="0" smtClean="0"/>
              <a:t> is Negative Small (i.e</a:t>
            </a:r>
            <a:r>
              <a:rPr lang="en-US" i="0" baseline="0" smtClean="0"/>
              <a:t>., counter-clockwise), </a:t>
            </a:r>
            <a:r>
              <a:rPr lang="en-US" i="0" baseline="0" dirty="0" smtClean="0"/>
              <a:t>then velocity is Positive Medium.” This particular rule is illustrated in the figure.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23</a:t>
            </a:fld>
            <a:endParaRPr lang="en-US"/>
          </a:p>
        </p:txBody>
      </p:sp>
    </p:spTree>
    <p:extLst>
      <p:ext uri="{BB962C8B-B14F-4D97-AF65-F5344CB8AC3E}">
        <p14:creationId xmlns:p14="http://schemas.microsoft.com/office/powerpoint/2010/main" val="2416888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We can express fuzzy rules. In </a:t>
            </a:r>
            <a:r>
              <a:rPr lang="en-US" dirty="0" smtClean="0"/>
              <a:t>this section, we will describe</a:t>
            </a:r>
            <a:r>
              <a:rPr lang="en-US" baseline="0" dirty="0" smtClean="0"/>
              <a:t> what a fuzzy expert system does with an input. </a:t>
            </a:r>
            <a:r>
              <a:rPr lang="en-US" baseline="0" smtClean="0"/>
              <a:t>The inputs </a:t>
            </a:r>
            <a:r>
              <a:rPr lang="en-US" baseline="0" dirty="0" smtClean="0"/>
              <a:t>will be assumed to be an </a:t>
            </a:r>
            <a:r>
              <a:rPr lang="en-US" baseline="0" smtClean="0"/>
              <a:t>ordinary numbers. </a:t>
            </a:r>
            <a:r>
              <a:rPr lang="en-US" baseline="0" dirty="0" smtClean="0"/>
              <a:t>The term </a:t>
            </a:r>
            <a:r>
              <a:rPr lang="en-US" i="1" baseline="0" dirty="0" smtClean="0"/>
              <a:t>crisp</a:t>
            </a:r>
            <a:r>
              <a:rPr lang="en-US" i="0" baseline="0" dirty="0" smtClean="0"/>
              <a:t> is used to emphasize this.</a:t>
            </a:r>
            <a:endParaRPr lang="en-US" dirty="0"/>
          </a:p>
        </p:txBody>
      </p:sp>
    </p:spTree>
    <p:extLst>
      <p:ext uri="{BB962C8B-B14F-4D97-AF65-F5344CB8AC3E}">
        <p14:creationId xmlns:p14="http://schemas.microsoft.com/office/powerpoint/2010/main" val="3597242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a rule for which the input (the IF part) </a:t>
            </a:r>
            <a:r>
              <a:rPr lang="en-US" smtClean="0"/>
              <a:t>is</a:t>
            </a:r>
            <a:r>
              <a:rPr lang="en-US" baseline="0" smtClean="0"/>
              <a:t> Temperature </a:t>
            </a:r>
            <a:r>
              <a:rPr lang="en-US" baseline="0" dirty="0" smtClean="0"/>
              <a:t>and the output (THEN part) </a:t>
            </a:r>
            <a:r>
              <a:rPr lang="en-US" baseline="0" smtClean="0"/>
              <a:t>is Alert </a:t>
            </a:r>
            <a:r>
              <a:rPr lang="en-US" baseline="0" dirty="0" smtClean="0"/>
              <a:t>L</a:t>
            </a:r>
            <a:r>
              <a:rPr lang="en-US" baseline="0" smtClean="0"/>
              <a:t>evel </a:t>
            </a:r>
            <a:r>
              <a:rPr lang="en-US" baseline="0" dirty="0" smtClean="0"/>
              <a:t>on a scale from 0 to 100.</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25</a:t>
            </a:fld>
            <a:endParaRPr lang="en-US"/>
          </a:p>
        </p:txBody>
      </p:sp>
    </p:spTree>
    <p:extLst>
      <p:ext uri="{BB962C8B-B14F-4D97-AF65-F5344CB8AC3E}">
        <p14:creationId xmlns:p14="http://schemas.microsoft.com/office/powerpoint/2010/main" val="4160944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that</a:t>
            </a:r>
            <a:r>
              <a:rPr lang="en-US" baseline="0" dirty="0" smtClean="0"/>
              <a:t> we have the rule “IF Temp == Medium THEN Alert Level == Normal</a:t>
            </a:r>
            <a:r>
              <a:rPr lang="en-US" baseline="0" smtClean="0"/>
              <a:t>.” (We are </a:t>
            </a:r>
            <a:r>
              <a:rPr lang="en-US" baseline="0" dirty="0" smtClean="0"/>
              <a:t>using ‘==‘ to emphasize that the variable has the value, although we usually use just “=“.)</a:t>
            </a:r>
          </a:p>
          <a:p>
            <a:endParaRPr lang="en-US" baseline="0" dirty="0" smtClean="0"/>
          </a:p>
          <a:p>
            <a:r>
              <a:rPr lang="en-US" baseline="0" dirty="0" smtClean="0"/>
              <a:t>Suppose that, in addition to this rule, we also know that the temperature is measured at 90</a:t>
            </a:r>
            <a:r>
              <a:rPr lang="en-US" baseline="30000" dirty="0" smtClean="0"/>
              <a:t>o</a:t>
            </a:r>
            <a:r>
              <a:rPr lang="en-US" baseline="0" dirty="0" smtClean="0"/>
              <a:t>. The question is </a:t>
            </a:r>
            <a:r>
              <a:rPr lang="en-US" i="1" baseline="0" dirty="0" smtClean="0"/>
              <a:t>what does the fuzzy system do </a:t>
            </a:r>
            <a:r>
              <a:rPr lang="en-US" i="1" baseline="0" smtClean="0"/>
              <a:t>with crisp input</a:t>
            </a:r>
            <a:r>
              <a:rPr lang="en-US" i="0" baseline="0" smtClean="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26</a:t>
            </a:fld>
            <a:endParaRPr lang="en-US"/>
          </a:p>
        </p:txBody>
      </p:sp>
    </p:spTree>
    <p:extLst>
      <p:ext uri="{BB962C8B-B14F-4D97-AF65-F5344CB8AC3E}">
        <p14:creationId xmlns:p14="http://schemas.microsoft.com/office/powerpoint/2010/main" val="2685164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a:t>
            </a:r>
            <a:r>
              <a:rPr lang="en-US" dirty="0" smtClean="0"/>
              <a:t>a crisp value</a:t>
            </a:r>
            <a:r>
              <a:rPr lang="en-US" baseline="0" dirty="0" smtClean="0"/>
              <a:t> </a:t>
            </a:r>
            <a:r>
              <a:rPr lang="en-US" i="1" baseline="0" dirty="0" smtClean="0"/>
              <a:t>a</a:t>
            </a:r>
            <a:r>
              <a:rPr lang="en-US" i="0" baseline="0" dirty="0" smtClean="0"/>
              <a:t> is observed, it conditions the premise </a:t>
            </a:r>
            <a:r>
              <a:rPr lang="en-US" i="1" baseline="0" dirty="0" smtClean="0"/>
              <a:t>A</a:t>
            </a:r>
            <a:r>
              <a:rPr lang="en-US" i="0" baseline="0" dirty="0" smtClean="0"/>
              <a:t> (IF part); in other </a:t>
            </a:r>
            <a:r>
              <a:rPr lang="en-US" i="0" baseline="0" smtClean="0"/>
              <a:t>words </a:t>
            </a:r>
            <a:r>
              <a:rPr lang="en-US" i="1" baseline="0" smtClean="0"/>
              <a:t>a </a:t>
            </a:r>
            <a:r>
              <a:rPr lang="en-US" i="0" baseline="0" smtClean="0"/>
              <a:t> and </a:t>
            </a:r>
            <a:r>
              <a:rPr lang="en-US" i="1" baseline="0" smtClean="0"/>
              <a:t>A </a:t>
            </a:r>
            <a:r>
              <a:rPr lang="en-US" i="0" baseline="0" smtClean="0"/>
              <a:t>determine </a:t>
            </a:r>
            <a:r>
              <a:rPr lang="en-US" i="0" baseline="0" dirty="0" smtClean="0"/>
              <a:t>the extent to which the premise is true. We are asking </a:t>
            </a:r>
            <a:r>
              <a:rPr lang="en-US" i="1" baseline="0" dirty="0" smtClean="0"/>
              <a:t>to what extent </a:t>
            </a:r>
            <a:r>
              <a:rPr lang="en-US" i="1" baseline="0" smtClean="0"/>
              <a:t>is B</a:t>
            </a:r>
            <a:r>
              <a:rPr lang="en-US" i="0" baseline="0" smtClean="0"/>
              <a:t> </a:t>
            </a:r>
            <a:r>
              <a:rPr lang="en-US" i="0" baseline="0" dirty="0" smtClean="0"/>
              <a:t>true</a:t>
            </a:r>
            <a:r>
              <a:rPr lang="en-US" i="0" baseline="0" smtClean="0"/>
              <a:t>? It </a:t>
            </a:r>
            <a:r>
              <a:rPr lang="en-US" i="0" baseline="0" dirty="0" smtClean="0"/>
              <a:t>is natural to say that if </a:t>
            </a:r>
            <a:r>
              <a:rPr lang="en-US" i="1" baseline="0" dirty="0" smtClean="0"/>
              <a:t>A implies B</a:t>
            </a:r>
            <a:r>
              <a:rPr lang="en-US" i="0" baseline="0" dirty="0" smtClean="0"/>
              <a:t> and </a:t>
            </a:r>
            <a:r>
              <a:rPr lang="en-US" i="1" baseline="0" dirty="0" smtClean="0"/>
              <a:t>A is true some particular extent then B is true to the same extent</a:t>
            </a:r>
            <a:r>
              <a:rPr lang="en-US" i="0" baseline="0" dirty="0" smtClean="0"/>
              <a:t>. That is what the diagram shows in </a:t>
            </a:r>
            <a:r>
              <a:rPr lang="en-US" i="0" baseline="0" smtClean="0"/>
              <a:t>red—the extent to which the fuzzy set </a:t>
            </a:r>
            <a:r>
              <a:rPr lang="en-US" i="1" baseline="0" smtClean="0"/>
              <a:t>B</a:t>
            </a:r>
            <a:r>
              <a:rPr lang="en-US" i="0" baseline="0" smtClean="0"/>
              <a:t> is true.</a:t>
            </a:r>
            <a:endParaRPr lang="en-US" i="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27</a:t>
            </a:fld>
            <a:endParaRPr lang="en-US"/>
          </a:p>
        </p:txBody>
      </p:sp>
    </p:spTree>
    <p:extLst>
      <p:ext uri="{BB962C8B-B14F-4D97-AF65-F5344CB8AC3E}">
        <p14:creationId xmlns:p14="http://schemas.microsoft.com/office/powerpoint/2010/main" val="1225278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consequence </a:t>
            </a:r>
            <a:r>
              <a:rPr lang="en-US" baseline="0" smtClean="0"/>
              <a:t>of the input 90</a:t>
            </a:r>
            <a:r>
              <a:rPr lang="en-US" baseline="30000" smtClean="0"/>
              <a:t>o</a:t>
            </a:r>
            <a:r>
              <a:rPr lang="en-US" baseline="0" smtClean="0"/>
              <a:t> is thus the </a:t>
            </a:r>
            <a:r>
              <a:rPr lang="en-US" baseline="0" dirty="0" smtClean="0"/>
              <a:t>fuzzy value shown in red. It is probably not equivalent to any single name like </a:t>
            </a:r>
            <a:r>
              <a:rPr lang="en-US" baseline="0" smtClean="0"/>
              <a:t>“large,” </a:t>
            </a:r>
            <a:r>
              <a:rPr lang="en-US" baseline="0" dirty="0" smtClean="0"/>
              <a:t>“somewhat large” etc. but it </a:t>
            </a:r>
            <a:r>
              <a:rPr lang="en-US" baseline="0" smtClean="0"/>
              <a:t>is nevertheless well-defined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28</a:t>
            </a:fld>
            <a:endParaRPr lang="en-US"/>
          </a:p>
        </p:txBody>
      </p:sp>
    </p:spTree>
    <p:extLst>
      <p:ext uri="{BB962C8B-B14F-4D97-AF65-F5344CB8AC3E}">
        <p14:creationId xmlns:p14="http://schemas.microsoft.com/office/powerpoint/2010/main" val="852715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a:t>
            </a:r>
            <a:r>
              <a:rPr lang="en-US" baseline="0" dirty="0" smtClean="0"/>
              <a:t> the consequence (in red) of </a:t>
            </a:r>
          </a:p>
          <a:p>
            <a:pPr marL="228600" indent="-228600">
              <a:buAutoNum type="arabicParenBoth"/>
            </a:pPr>
            <a:r>
              <a:rPr lang="en-US" baseline="0" dirty="0" smtClean="0"/>
              <a:t>The rule </a:t>
            </a:r>
            <a:r>
              <a:rPr lang="en-US" i="1" baseline="0" dirty="0" smtClean="0"/>
              <a:t>IF t = PS AND t’ = ZE THEN v = NS</a:t>
            </a:r>
          </a:p>
          <a:p>
            <a:pPr marL="228600" indent="-228600">
              <a:buAutoNum type="arabicParenBoth"/>
            </a:pPr>
            <a:r>
              <a:rPr lang="en-US" i="0" baseline="0" dirty="0" smtClean="0"/>
              <a:t>The input t = 15, and</a:t>
            </a:r>
          </a:p>
          <a:p>
            <a:pPr marL="228600" indent="-228600">
              <a:buAutoNum type="arabicParenBoth"/>
            </a:pPr>
            <a:r>
              <a:rPr lang="en-US" i="0" baseline="0" dirty="0" smtClean="0"/>
              <a:t>The input t’ = </a:t>
            </a:r>
            <a:r>
              <a:rPr lang="en-US" i="0" baseline="0" smtClean="0"/>
              <a:t>-10</a:t>
            </a:r>
          </a:p>
          <a:p>
            <a:pPr marL="228600" indent="-228600">
              <a:buAutoNum type="arabicParenBoth"/>
            </a:pPr>
            <a:endParaRPr lang="en-US" i="0" baseline="0" smtClean="0"/>
          </a:p>
          <a:p>
            <a:pPr marL="0" indent="0">
              <a:buNone/>
            </a:pPr>
            <a:r>
              <a:rPr lang="en-US" i="0" baseline="0" smtClean="0"/>
              <a:t>The lower of the two horizontal lines isusually chosen.</a:t>
            </a:r>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29</a:t>
            </a:fld>
            <a:endParaRPr lang="en-US"/>
          </a:p>
        </p:txBody>
      </p:sp>
    </p:spTree>
    <p:extLst>
      <p:ext uri="{BB962C8B-B14F-4D97-AF65-F5344CB8AC3E}">
        <p14:creationId xmlns:p14="http://schemas.microsoft.com/office/powerpoint/2010/main" val="284458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Applying rules to input thus</a:t>
            </a:r>
            <a:r>
              <a:rPr lang="en-US" baseline="0" dirty="0" smtClean="0"/>
              <a:t> produces a set of fuzzy (set</a:t>
            </a:r>
            <a:r>
              <a:rPr lang="en-US" baseline="0" smtClean="0"/>
              <a:t>) values—often </a:t>
            </a:r>
            <a:r>
              <a:rPr lang="en-US" baseline="0" dirty="0" smtClean="0"/>
              <a:t>trapezoidal in shape. What we actually want is a concrete (“crisp”) result. This </a:t>
            </a:r>
            <a:r>
              <a:rPr lang="en-US" baseline="0" smtClean="0"/>
              <a:t>is usually done </a:t>
            </a:r>
            <a:r>
              <a:rPr lang="en-US" baseline="0" dirty="0" smtClean="0"/>
              <a:t>by treating the fuzzy sets as, in effect, </a:t>
            </a:r>
            <a:r>
              <a:rPr lang="en-US" baseline="0" smtClean="0"/>
              <a:t>metal plates* </a:t>
            </a:r>
            <a:r>
              <a:rPr lang="en-US" baseline="0" dirty="0" smtClean="0"/>
              <a:t>and selecting as the crisp value, the center of gravity (“centroid”) of the </a:t>
            </a:r>
            <a:r>
              <a:rPr lang="en-US" baseline="0" smtClean="0"/>
              <a:t>result.</a:t>
            </a:r>
          </a:p>
          <a:p>
            <a:endParaRPr lang="en-US" baseline="0" smtClean="0"/>
          </a:p>
          <a:p>
            <a:endParaRPr lang="en-US" baseline="0" smtClean="0"/>
          </a:p>
          <a:p>
            <a:r>
              <a:rPr lang="en-US" baseline="0" smtClean="0"/>
              <a:t>* Plates with uniform mass, in fact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30</a:t>
            </a:fld>
            <a:endParaRPr lang="en-US"/>
          </a:p>
        </p:txBody>
      </p:sp>
    </p:spTree>
    <p:extLst>
      <p:ext uri="{BB962C8B-B14F-4D97-AF65-F5344CB8AC3E}">
        <p14:creationId xmlns:p14="http://schemas.microsoft.com/office/powerpoint/2010/main" val="381322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the center of gravity of a set of shapes, you can replace each with a weighted point at its own center of gravity. Then you find the weighted average of the point</a:t>
            </a:r>
            <a:r>
              <a:rPr lang="en-US" baseline="0" dirty="0" smtClean="0"/>
              <a:t> weights. This is demonstrated in the figure. </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31</a:t>
            </a:fld>
            <a:endParaRPr lang="en-US"/>
          </a:p>
        </p:txBody>
      </p:sp>
    </p:spTree>
    <p:extLst>
      <p:ext uri="{BB962C8B-B14F-4D97-AF65-F5344CB8AC3E}">
        <p14:creationId xmlns:p14="http://schemas.microsoft.com/office/powerpoint/2010/main" val="5564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cap="flat"/>
        </p:spPr>
      </p:sp>
      <p:sp>
        <p:nvSpPr>
          <p:cNvPr id="41987" name="Rectangle 3"/>
          <p:cNvSpPr>
            <a:spLocks noGrp="1" noChangeArrowheads="1"/>
          </p:cNvSpPr>
          <p:nvPr>
            <p:ph type="body" idx="1"/>
          </p:nvPr>
        </p:nvSpPr>
        <p:spPr>
          <a:ln/>
        </p:spPr>
        <p:txBody>
          <a:bodyPr/>
          <a:lstStyle/>
          <a:p>
            <a:r>
              <a:rPr lang="en-US" dirty="0" smtClean="0"/>
              <a:t>As we will see, fuzzy expert systems (“ES”) tend to need fewer</a:t>
            </a:r>
            <a:r>
              <a:rPr lang="en-US" baseline="0" dirty="0" smtClean="0"/>
              <a:t> rules than conventional ES’s. Fuzzy rules can operate in parallel, and their “fuzziness” can make them less brittle than conventional rules.</a:t>
            </a:r>
            <a:endParaRPr lang="en-US" dirty="0"/>
          </a:p>
        </p:txBody>
      </p:sp>
    </p:spTree>
    <p:extLst>
      <p:ext uri="{BB962C8B-B14F-4D97-AF65-F5344CB8AC3E}">
        <p14:creationId xmlns:p14="http://schemas.microsoft.com/office/powerpoint/2010/main" val="137281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84325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the rules (in green)</a:t>
            </a:r>
            <a:r>
              <a:rPr lang="en-US" baseline="0" dirty="0" smtClean="0"/>
              <a:t> </a:t>
            </a:r>
            <a:r>
              <a:rPr lang="en-US" dirty="0" smtClean="0"/>
              <a:t>that provide nonzero contribution to the velocity of</a:t>
            </a:r>
            <a:r>
              <a:rPr lang="en-US" baseline="0" dirty="0" smtClean="0"/>
              <a:t> the base (actually, the torque, which is equivalent here). You can select a single rule—Zero and Zero implies Zero in the figure—that shows the way that rule contributes.</a:t>
            </a:r>
          </a:p>
          <a:p>
            <a:endParaRPr lang="en-US" baseline="0" dirty="0" smtClean="0"/>
          </a:p>
          <a:p>
            <a:r>
              <a:rPr lang="en-US" baseline="0" dirty="0" smtClean="0"/>
              <a:t>The pendulum is “knocked” now and then to get it going.</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33</a:t>
            </a:fld>
            <a:endParaRPr lang="en-US"/>
          </a:p>
        </p:txBody>
      </p:sp>
    </p:spTree>
    <p:extLst>
      <p:ext uri="{BB962C8B-B14F-4D97-AF65-F5344CB8AC3E}">
        <p14:creationId xmlns:p14="http://schemas.microsoft.com/office/powerpoint/2010/main" val="3151322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figure shows essentially the same example. The current status of the rule Theta (we called it </a:t>
            </a:r>
            <a:r>
              <a:rPr lang="en-US" i="1" baseline="0" dirty="0" smtClean="0"/>
              <a:t>t</a:t>
            </a:r>
            <a:r>
              <a:rPr lang="en-US" i="0" baseline="0" dirty="0" smtClean="0"/>
              <a:t>) NM (negative medium) AND </a:t>
            </a:r>
            <a:r>
              <a:rPr lang="en-US" i="0" baseline="0" dirty="0" err="1" smtClean="0"/>
              <a:t>dTheta</a:t>
            </a:r>
            <a:r>
              <a:rPr lang="en-US" i="0" baseline="0" dirty="0" smtClean="0"/>
              <a:t> (we called this </a:t>
            </a:r>
            <a:r>
              <a:rPr lang="en-US" i="1" baseline="0" dirty="0" smtClean="0"/>
              <a:t>t</a:t>
            </a:r>
            <a:r>
              <a:rPr lang="en-US" i="0" baseline="0" dirty="0" smtClean="0"/>
              <a:t>’) Z (zero) IMPLIES Current (equivalent to velocity) PM (positive medium).</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35</a:t>
            </a:fld>
            <a:endParaRPr lang="en-US"/>
          </a:p>
        </p:txBody>
      </p:sp>
    </p:spTree>
    <p:extLst>
      <p:ext uri="{BB962C8B-B14F-4D97-AF65-F5344CB8AC3E}">
        <p14:creationId xmlns:p14="http://schemas.microsoft.com/office/powerpoint/2010/main" val="1458286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are various</a:t>
            </a:r>
            <a:r>
              <a:rPr lang="en-US" baseline="0" dirty="0" smtClean="0"/>
              <a:t> demonstrations of fuzzy control online, as in </a:t>
            </a:r>
            <a:r>
              <a:rPr lang="en-US" baseline="0" smtClean="0"/>
              <a:t>the figure, although many required applet capability which browsers generally don’t support. </a:t>
            </a:r>
            <a:r>
              <a:rPr lang="en-US" baseline="0" dirty="0" smtClean="0"/>
              <a:t>These are good for visualization, although our main interest for machine learning is to extract fuzzy rule so that they can be used for and to explain predictions base on the data.</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36</a:t>
            </a:fld>
            <a:endParaRPr lang="en-US"/>
          </a:p>
        </p:txBody>
      </p:sp>
    </p:spTree>
    <p:extLst>
      <p:ext uri="{BB962C8B-B14F-4D97-AF65-F5344CB8AC3E}">
        <p14:creationId xmlns:p14="http://schemas.microsoft.com/office/powerpoint/2010/main" val="1723042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153273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fuzzy rules</a:t>
            </a:r>
            <a:r>
              <a:rPr lang="en-US" baseline="0" dirty="0" smtClean="0"/>
              <a:t> for a feedstock </a:t>
            </a:r>
            <a:r>
              <a:rPr lang="en-US" baseline="0" smtClean="0"/>
              <a:t>application. They are understandable.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38</a:t>
            </a:fld>
            <a:endParaRPr lang="en-US"/>
          </a:p>
        </p:txBody>
      </p:sp>
    </p:spTree>
    <p:extLst>
      <p:ext uri="{BB962C8B-B14F-4D97-AF65-F5344CB8AC3E}">
        <p14:creationId xmlns:p14="http://schemas.microsoft.com/office/powerpoint/2010/main" val="3679921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outlined in the </a:t>
            </a:r>
            <a:r>
              <a:rPr lang="en-US" smtClean="0"/>
              <a:t>figure supports </a:t>
            </a:r>
            <a:r>
              <a:rPr lang="en-US" dirty="0" smtClean="0"/>
              <a:t>the advantages of gleaning explainable rules from </a:t>
            </a:r>
            <a:r>
              <a:rPr lang="en-US" smtClean="0"/>
              <a:t>data. There have been many applications</a:t>
            </a:r>
            <a:r>
              <a:rPr lang="en-US" baseline="0" smtClean="0"/>
              <a:t> since that time.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39</a:t>
            </a:fld>
            <a:endParaRPr lang="en-US"/>
          </a:p>
        </p:txBody>
      </p:sp>
    </p:spTree>
    <p:extLst>
      <p:ext uri="{BB962C8B-B14F-4D97-AF65-F5344CB8AC3E}">
        <p14:creationId xmlns:p14="http://schemas.microsoft.com/office/powerpoint/2010/main" val="3059017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several tools available</a:t>
            </a:r>
            <a:r>
              <a:rPr lang="en-US" baseline="0" dirty="0" smtClean="0"/>
              <a:t> to process fuzzy rules once they have been extracted. This section will outline their form.</a:t>
            </a:r>
            <a:endParaRPr lang="en-US" dirty="0"/>
          </a:p>
        </p:txBody>
      </p:sp>
    </p:spTree>
    <p:extLst>
      <p:ext uri="{BB962C8B-B14F-4D97-AF65-F5344CB8AC3E}">
        <p14:creationId xmlns:p14="http://schemas.microsoft.com/office/powerpoint/2010/main" val="3665380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smtClean="0"/>
              <a:t>FuzzyRule</a:t>
            </a:r>
            <a:r>
              <a:rPr lang="en-US" i="1" baseline="0" dirty="0" smtClean="0"/>
              <a:t> </a:t>
            </a:r>
            <a:r>
              <a:rPr lang="en-US" i="0" baseline="0" dirty="0" smtClean="0"/>
              <a:t>is a class as described, part of the </a:t>
            </a:r>
            <a:r>
              <a:rPr lang="en-US" i="1" baseline="0" dirty="0" err="1" smtClean="0"/>
              <a:t>FuzzyJ</a:t>
            </a:r>
            <a:r>
              <a:rPr lang="en-US" i="0" baseline="0" dirty="0" smtClean="0"/>
              <a:t> library.</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49</a:t>
            </a:fld>
            <a:endParaRPr lang="en-US"/>
          </a:p>
        </p:txBody>
      </p:sp>
    </p:spTree>
    <p:extLst>
      <p:ext uri="{BB962C8B-B14F-4D97-AF65-F5344CB8AC3E}">
        <p14:creationId xmlns:p14="http://schemas.microsoft.com/office/powerpoint/2010/main" val="1516541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 values of the</a:t>
            </a:r>
            <a:r>
              <a:rPr lang="en-US" baseline="0" dirty="0" smtClean="0"/>
              <a:t> variables (antecedents and consequents—called “conclusions” here).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50</a:t>
            </a:fld>
            <a:endParaRPr lang="en-US"/>
          </a:p>
        </p:txBody>
      </p:sp>
    </p:spTree>
    <p:extLst>
      <p:ext uri="{BB962C8B-B14F-4D97-AF65-F5344CB8AC3E}">
        <p14:creationId xmlns:p14="http://schemas.microsoft.com/office/powerpoint/2010/main" val="31916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disadvantage</a:t>
            </a:r>
            <a:r>
              <a:rPr lang="en-US" baseline="0" dirty="0" smtClean="0"/>
              <a:t> of fuzzy rules is that they do not facilitate chains of reasoning. The other listed disadvantages concern the fact that they are empirical. However, this is true for almost all machine learning techniques—with the possible exception on Bayesian </a:t>
            </a:r>
            <a:r>
              <a:rPr lang="en-US" baseline="0" smtClean="0"/>
              <a:t>reasoning. Also, automated chain reasoning from data seems to be a long way off in any case.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6</a:t>
            </a:fld>
            <a:endParaRPr lang="en-US"/>
          </a:p>
        </p:txBody>
      </p:sp>
    </p:spTree>
    <p:extLst>
      <p:ext uri="{BB962C8B-B14F-4D97-AF65-F5344CB8AC3E}">
        <p14:creationId xmlns:p14="http://schemas.microsoft.com/office/powerpoint/2010/main" val="1869023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values of a fuzzy variable are fuzzy sets. In </a:t>
            </a:r>
            <a:r>
              <a:rPr lang="en-US" baseline="0" dirty="0" err="1" smtClean="0"/>
              <a:t>FuzzyJ</a:t>
            </a:r>
            <a:r>
              <a:rPr lang="en-US" baseline="0" dirty="0" smtClean="0"/>
              <a:t>, they are represented in shorthand. For example, </a:t>
            </a:r>
            <a:r>
              <a:rPr lang="en-US" i="1" baseline="0" dirty="0" smtClean="0"/>
              <a:t>hot</a:t>
            </a:r>
            <a:r>
              <a:rPr lang="en-US" baseline="0" dirty="0" smtClean="0"/>
              <a:t> is a value of the fuzzy variable </a:t>
            </a:r>
            <a:r>
              <a:rPr lang="en-US" i="1" baseline="0" dirty="0" smtClean="0"/>
              <a:t>temp</a:t>
            </a:r>
            <a:r>
              <a:rPr lang="en-US" i="0" baseline="0" dirty="0" smtClean="0"/>
              <a:t>. The fuzzy set </a:t>
            </a:r>
            <a:r>
              <a:rPr lang="en-US" i="1" baseline="0" dirty="0" smtClean="0"/>
              <a:t>hot</a:t>
            </a:r>
            <a:r>
              <a:rPr lang="en-US" i="0" baseline="0" dirty="0" smtClean="0"/>
              <a:t> is the trapezoid with corners (25, 0) and (35, 1) in the </a:t>
            </a:r>
            <a:r>
              <a:rPr lang="en-US" i="0" baseline="0" dirty="0" err="1" smtClean="0"/>
              <a:t>xy</a:t>
            </a:r>
            <a:r>
              <a:rPr lang="en-US" i="0" baseline="0" dirty="0" smtClean="0"/>
              <a:t> plane.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51</a:t>
            </a:fld>
            <a:endParaRPr lang="en-US"/>
          </a:p>
        </p:txBody>
      </p:sp>
    </p:spTree>
    <p:extLst>
      <p:ext uri="{BB962C8B-B14F-4D97-AF65-F5344CB8AC3E}">
        <p14:creationId xmlns:p14="http://schemas.microsoft.com/office/powerpoint/2010/main" val="2013517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FuzzyJ</a:t>
            </a:r>
            <a:r>
              <a:rPr lang="en-US" dirty="0" smtClean="0"/>
              <a:t> has classes that facilitate the definition of fuzzy sets</a:t>
            </a:r>
            <a:r>
              <a:rPr lang="en-US" baseline="0" dirty="0" smtClean="0"/>
              <a:t> in pre-formed shapes such as </a:t>
            </a:r>
            <a:r>
              <a:rPr lang="en-US" i="1" baseline="0" dirty="0" err="1" smtClean="0"/>
              <a:t>ZFuzzySet</a:t>
            </a:r>
            <a:r>
              <a:rPr lang="en-US" i="0" baseline="0" dirty="0" smtClean="0"/>
              <a:t> (a flattened z-shape).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52</a:t>
            </a:fld>
            <a:endParaRPr lang="en-US"/>
          </a:p>
        </p:txBody>
      </p:sp>
    </p:spTree>
    <p:extLst>
      <p:ext uri="{BB962C8B-B14F-4D97-AF65-F5344CB8AC3E}">
        <p14:creationId xmlns:p14="http://schemas.microsoft.com/office/powerpoint/2010/main" val="3874752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fuzzy linguistic variables, it</a:t>
            </a:r>
            <a:r>
              <a:rPr lang="en-US" baseline="0" dirty="0" smtClean="0"/>
              <a:t> becomes possible to create rules as in the figure.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53</a:t>
            </a:fld>
            <a:endParaRPr lang="en-US"/>
          </a:p>
        </p:txBody>
      </p:sp>
    </p:spTree>
    <p:extLst>
      <p:ext uri="{BB962C8B-B14F-4D97-AF65-F5344CB8AC3E}">
        <p14:creationId xmlns:p14="http://schemas.microsoft.com/office/powerpoint/2010/main" val="3625414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FuzzyJ</a:t>
            </a:r>
            <a:r>
              <a:rPr lang="en-US" dirty="0" smtClean="0"/>
              <a:t> includes tools to inspect the operation of individual rules.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54</a:t>
            </a:fld>
            <a:endParaRPr lang="en-US"/>
          </a:p>
        </p:txBody>
      </p:sp>
    </p:spTree>
    <p:extLst>
      <p:ext uri="{BB962C8B-B14F-4D97-AF65-F5344CB8AC3E}">
        <p14:creationId xmlns:p14="http://schemas.microsoft.com/office/powerpoint/2010/main" val="773368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48038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applications worldwide</a:t>
            </a:r>
            <a:r>
              <a:rPr lang="en-US" baseline="0" dirty="0" smtClean="0"/>
              <a:t> became essentially uncountable in 2007.</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56</a:t>
            </a:fld>
            <a:endParaRPr lang="en-US"/>
          </a:p>
        </p:txBody>
      </p:sp>
    </p:spTree>
    <p:extLst>
      <p:ext uri="{BB962C8B-B14F-4D97-AF65-F5344CB8AC3E}">
        <p14:creationId xmlns:p14="http://schemas.microsoft.com/office/powerpoint/2010/main" val="29853103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ease with which</a:t>
            </a:r>
            <a:r>
              <a:rPr lang="en-US" baseline="0" smtClean="0"/>
              <a:t> fuzzy rules can be formulated continues to encourage their use and formulation from data. The figure shows a recent application.</a:t>
            </a:r>
            <a:endParaRPr lang="en-US"/>
          </a:p>
        </p:txBody>
      </p:sp>
      <p:sp>
        <p:nvSpPr>
          <p:cNvPr id="4" name="Slide Number Placeholder 3"/>
          <p:cNvSpPr>
            <a:spLocks noGrp="1"/>
          </p:cNvSpPr>
          <p:nvPr>
            <p:ph type="sldNum" sz="quarter" idx="10"/>
          </p:nvPr>
        </p:nvSpPr>
        <p:spPr/>
        <p:txBody>
          <a:bodyPr/>
          <a:lstStyle/>
          <a:p>
            <a:fld id="{5F8A5984-73E7-4CE1-BC3F-A8FB1EA825D1}" type="slidenum">
              <a:rPr lang="en-US" smtClean="0"/>
              <a:pPr/>
              <a:t>57</a:t>
            </a:fld>
            <a:endParaRPr lang="en-US"/>
          </a:p>
        </p:txBody>
      </p:sp>
    </p:spTree>
    <p:extLst>
      <p:ext uri="{BB962C8B-B14F-4D97-AF65-F5344CB8AC3E}">
        <p14:creationId xmlns:p14="http://schemas.microsoft.com/office/powerpoint/2010/main" val="386350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impact of fuzzy applications</a:t>
            </a:r>
            <a:r>
              <a:rPr lang="en-US" baseline="0" dirty="0" smtClean="0"/>
              <a:t> has waxed and waned over the past decade.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58</a:t>
            </a:fld>
            <a:endParaRPr lang="en-US"/>
          </a:p>
        </p:txBody>
      </p:sp>
    </p:spTree>
    <p:extLst>
      <p:ext uri="{BB962C8B-B14F-4D97-AF65-F5344CB8AC3E}">
        <p14:creationId xmlns:p14="http://schemas.microsoft.com/office/powerpoint/2010/main" val="2701856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098"/>
          <p:cNvSpPr>
            <a:spLocks noGrp="1" noRot="1" noChangeAspect="1" noChangeArrowheads="1" noTextEdit="1"/>
          </p:cNvSpPr>
          <p:nvPr>
            <p:ph type="sldImg"/>
          </p:nvPr>
        </p:nvSpPr>
        <p:spPr>
          <a:ln cap="flat"/>
        </p:spPr>
      </p:sp>
      <p:sp>
        <p:nvSpPr>
          <p:cNvPr id="52227" name="Rectangle 4099"/>
          <p:cNvSpPr>
            <a:spLocks noGrp="1" noChangeArrowheads="1"/>
          </p:cNvSpPr>
          <p:nvPr>
            <p:ph type="body" idx="1"/>
          </p:nvPr>
        </p:nvSpPr>
        <p:spPr>
          <a:ln/>
        </p:spPr>
        <p:txBody>
          <a:bodyPr/>
          <a:lstStyle/>
          <a:p>
            <a:r>
              <a:rPr lang="en-US" dirty="0" smtClean="0"/>
              <a:t>When fuzzy rules can </a:t>
            </a:r>
            <a:r>
              <a:rPr lang="en-US" smtClean="0"/>
              <a:t>be obtained and used</a:t>
            </a:r>
            <a:r>
              <a:rPr lang="en-US" dirty="0" smtClean="0"/>
              <a:t>, their</a:t>
            </a:r>
            <a:r>
              <a:rPr lang="en-US" baseline="0" dirty="0" smtClean="0"/>
              <a:t> operation is easy </a:t>
            </a:r>
            <a:r>
              <a:rPr lang="en-US" baseline="0" smtClean="0"/>
              <a:t>to understand.</a:t>
            </a:r>
            <a:endParaRPr lang="en-US"/>
          </a:p>
        </p:txBody>
      </p:sp>
    </p:spTree>
    <p:extLst>
      <p:ext uri="{BB962C8B-B14F-4D97-AF65-F5344CB8AC3E}">
        <p14:creationId xmlns:p14="http://schemas.microsoft.com/office/powerpoint/2010/main" val="16242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ln cap="flat"/>
        </p:spPr>
      </p:sp>
      <p:sp>
        <p:nvSpPr>
          <p:cNvPr id="46083" name="Rectangle 1027"/>
          <p:cNvSpPr>
            <a:spLocks noGrp="1" noChangeArrowheads="1"/>
          </p:cNvSpPr>
          <p:nvPr>
            <p:ph type="body" idx="1"/>
          </p:nvPr>
        </p:nvSpPr>
        <p:spPr>
          <a:ln/>
        </p:spPr>
        <p:txBody>
          <a:bodyPr/>
          <a:lstStyle/>
          <a:p>
            <a:r>
              <a:rPr lang="en-US" smtClean="0"/>
              <a:t>The bullet points contrast </a:t>
            </a:r>
            <a:r>
              <a:rPr lang="en-US" dirty="0" smtClean="0"/>
              <a:t>examples</a:t>
            </a:r>
            <a:r>
              <a:rPr lang="en-US" baseline="0" dirty="0" smtClean="0"/>
              <a:t> of conventional vs. fuzzy expert systems. The operator of a semitrailer uses a relatively small set of rules (“If I am in … </a:t>
            </a:r>
            <a:r>
              <a:rPr lang="en-US" baseline="0" smtClean="0"/>
              <a:t>position and … then I take … action”) </a:t>
            </a:r>
            <a:r>
              <a:rPr lang="en-US" baseline="0" dirty="0" smtClean="0"/>
              <a:t>rather than </a:t>
            </a:r>
            <a:r>
              <a:rPr lang="en-US" baseline="0" smtClean="0"/>
              <a:t>a rule that concludes an intermediate statement, and thus facilitates chains </a:t>
            </a:r>
            <a:r>
              <a:rPr lang="en-US" baseline="0" dirty="0" smtClean="0"/>
              <a:t>of reasoning in which one application of a rule produces results that are then used in another rule application.</a:t>
            </a:r>
            <a:endParaRPr lang="en-US" dirty="0"/>
          </a:p>
        </p:txBody>
      </p:sp>
    </p:spTree>
    <p:extLst>
      <p:ext uri="{BB962C8B-B14F-4D97-AF65-F5344CB8AC3E}">
        <p14:creationId xmlns:p14="http://schemas.microsoft.com/office/powerpoint/2010/main" val="225024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A</a:t>
            </a:r>
            <a:r>
              <a:rPr lang="en-US" i="1" dirty="0" smtClean="0"/>
              <a:t> set </a:t>
            </a:r>
            <a:r>
              <a:rPr lang="en-US" i="0" dirty="0" smtClean="0"/>
              <a:t>in mathematics</a:t>
            </a:r>
            <a:r>
              <a:rPr lang="en-US" i="0" baseline="0" dirty="0" smtClean="0"/>
              <a:t> is something for which it is possible to state, for anything, whether that thing belongs or not. An example is the set of chairs in Manhattan on January 1, 2017 at 3 pm. The </a:t>
            </a:r>
            <a:r>
              <a:rPr lang="en-US" i="1" baseline="0" dirty="0" smtClean="0"/>
              <a:t>universal</a:t>
            </a:r>
            <a:r>
              <a:rPr lang="en-US" i="0" baseline="0" dirty="0" smtClean="0"/>
              <a:t> set is the set consisting of everything.</a:t>
            </a:r>
          </a:p>
          <a:p>
            <a:endParaRPr lang="en-US" i="0" baseline="0" dirty="0" smtClean="0"/>
          </a:p>
          <a:p>
            <a:r>
              <a:rPr lang="en-US" i="0" baseline="0" dirty="0" err="1" smtClean="0"/>
              <a:t>Lotfi</a:t>
            </a:r>
            <a:r>
              <a:rPr lang="en-US" i="0" baseline="0" dirty="0" smtClean="0"/>
              <a:t> </a:t>
            </a:r>
            <a:r>
              <a:rPr lang="en-US" i="0" baseline="0" dirty="0" err="1" smtClean="0"/>
              <a:t>Zadeh</a:t>
            </a:r>
            <a:r>
              <a:rPr lang="en-US" i="0" baseline="0" dirty="0" smtClean="0"/>
              <a:t>, a prominent electrical engineer, speculated in the 1950’s about the mismatch between the concreteness of sets and how this mismatched the real world. He invented the idea of a </a:t>
            </a:r>
            <a:r>
              <a:rPr lang="en-US" i="1" baseline="0" dirty="0" smtClean="0"/>
              <a:t>fuzzy set</a:t>
            </a:r>
            <a:r>
              <a:rPr lang="en-US" i="0" baseline="0" dirty="0" smtClean="0"/>
              <a:t> (let’s call an example </a:t>
            </a:r>
            <a:r>
              <a:rPr lang="en-US" i="1" baseline="0" dirty="0" smtClean="0"/>
              <a:t>F</a:t>
            </a:r>
            <a:r>
              <a:rPr lang="en-US" i="0" baseline="0" dirty="0" smtClean="0"/>
              <a:t>) for which one can state, for anything, </a:t>
            </a:r>
            <a:r>
              <a:rPr lang="en-US" i="1" baseline="0" dirty="0" smtClean="0"/>
              <a:t>the degree to which</a:t>
            </a:r>
            <a:r>
              <a:rPr lang="en-US" i="0" baseline="0" dirty="0" smtClean="0"/>
              <a:t> that thing belongs to </a:t>
            </a:r>
            <a:r>
              <a:rPr lang="en-US" i="1" baseline="0" dirty="0" smtClean="0"/>
              <a:t>F</a:t>
            </a:r>
            <a:r>
              <a:rPr lang="en-US" i="0" baseline="0" dirty="0" smtClean="0"/>
              <a:t>.</a:t>
            </a:r>
          </a:p>
          <a:p>
            <a:endParaRPr lang="en-US" i="0" baseline="0" dirty="0" smtClean="0"/>
          </a:p>
          <a:p>
            <a:r>
              <a:rPr lang="en-US" i="0" baseline="0" dirty="0" smtClean="0"/>
              <a:t>The figure shows a way to visualize a fuzzy set in two dimensions. It imagines the universal set as spread out on the x axis, and a typical element </a:t>
            </a:r>
            <a:r>
              <a:rPr lang="en-US" i="1" baseline="0" dirty="0" smtClean="0"/>
              <a:t>x</a:t>
            </a:r>
            <a:r>
              <a:rPr lang="en-US" i="0" baseline="0" dirty="0" smtClean="0"/>
              <a:t>. The degree to which </a:t>
            </a:r>
            <a:r>
              <a:rPr lang="en-US" i="1" baseline="0" dirty="0" smtClean="0"/>
              <a:t>x</a:t>
            </a:r>
            <a:r>
              <a:rPr lang="en-US" i="0" baseline="0" dirty="0" smtClean="0"/>
              <a:t> belongs to </a:t>
            </a:r>
            <a:r>
              <a:rPr lang="en-US" i="1" baseline="0" dirty="0" smtClean="0"/>
              <a:t>F</a:t>
            </a:r>
            <a:r>
              <a:rPr lang="en-US" i="0" baseline="0" dirty="0" smtClean="0"/>
              <a:t> is represented by a point whose </a:t>
            </a:r>
            <a:r>
              <a:rPr lang="en-US" i="1" baseline="0" dirty="0" smtClean="0"/>
              <a:t>y</a:t>
            </a:r>
            <a:r>
              <a:rPr lang="en-US" i="0" baseline="0" dirty="0" smtClean="0"/>
              <a:t> coordinate is between 0 (equivalent to not belonging at all in the conventional sense and 1 (belonging </a:t>
            </a:r>
            <a:r>
              <a:rPr lang="en-US" i="0" baseline="0" smtClean="0"/>
              <a:t>entirely). Since </a:t>
            </a:r>
            <a:r>
              <a:rPr lang="en-US" i="0" baseline="0" dirty="0" smtClean="0"/>
              <a:t>the sets we will be concerned with involve only numbers, this </a:t>
            </a:r>
            <a:r>
              <a:rPr lang="en-US" i="0" baseline="0" smtClean="0"/>
              <a:t>visualization proves to be </a:t>
            </a:r>
            <a:r>
              <a:rPr lang="en-US" i="0" baseline="0" dirty="0" smtClean="0"/>
              <a:t>adequate.</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8</a:t>
            </a:fld>
            <a:endParaRPr lang="en-US"/>
          </a:p>
        </p:txBody>
      </p:sp>
    </p:spTree>
    <p:extLst>
      <p:ext uri="{BB962C8B-B14F-4D97-AF65-F5344CB8AC3E}">
        <p14:creationId xmlns:p14="http://schemas.microsoft.com/office/powerpoint/2010/main" val="422894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definition </a:t>
            </a:r>
            <a:r>
              <a:rPr lang="en-US" smtClean="0"/>
              <a:t>of a fuzzy </a:t>
            </a:r>
            <a:r>
              <a:rPr lang="en-US" dirty="0" smtClean="0"/>
              <a:t>set depends on the context.</a:t>
            </a:r>
            <a:r>
              <a:rPr lang="en-US" baseline="0" dirty="0" smtClean="0"/>
              <a:t> For example, in the context of a nursery school application, a 10-year-old would belong the </a:t>
            </a:r>
            <a:r>
              <a:rPr lang="en-US" baseline="0" dirty="0" err="1" smtClean="0"/>
              <a:t>the</a:t>
            </a:r>
            <a:r>
              <a:rPr lang="en-US" baseline="0" dirty="0" smtClean="0"/>
              <a:t> fuzzy set </a:t>
            </a:r>
            <a:r>
              <a:rPr lang="en-US" i="1" baseline="0" dirty="0" smtClean="0"/>
              <a:t>Young </a:t>
            </a:r>
            <a:r>
              <a:rPr lang="en-US" i="0" baseline="0" dirty="0" smtClean="0"/>
              <a:t>to the degree 0. For an insurance application, the fuzzy set </a:t>
            </a:r>
            <a:r>
              <a:rPr lang="en-US" i="1" baseline="0" dirty="0" smtClean="0"/>
              <a:t>Young</a:t>
            </a:r>
            <a:r>
              <a:rPr lang="en-US" i="0" baseline="0" dirty="0" smtClean="0"/>
              <a:t> might be defined as in the figure</a:t>
            </a:r>
            <a:r>
              <a:rPr lang="en-US" i="0" baseline="0" smtClean="0"/>
              <a:t>. In this particular definition, the </a:t>
            </a:r>
            <a:r>
              <a:rPr lang="en-US" i="0" baseline="0" dirty="0" smtClean="0"/>
              <a:t>number -1 is </a:t>
            </a:r>
            <a:r>
              <a:rPr lang="en-US" i="0" baseline="0" smtClean="0"/>
              <a:t>not considered </a:t>
            </a:r>
            <a:r>
              <a:rPr lang="en-US" i="0" baseline="0" dirty="0" smtClean="0"/>
              <a:t>to belong to </a:t>
            </a:r>
            <a:r>
              <a:rPr lang="en-US" i="0" baseline="0" smtClean="0"/>
              <a:t>this set—more </a:t>
            </a:r>
            <a:r>
              <a:rPr lang="en-US" i="0" baseline="0" dirty="0" smtClean="0"/>
              <a:t>properly, we say that its degree of </a:t>
            </a:r>
            <a:r>
              <a:rPr lang="en-US" i="0" baseline="0" smtClean="0"/>
              <a:t>belonging to </a:t>
            </a:r>
            <a:r>
              <a:rPr lang="en-US" i="1" baseline="0" smtClean="0"/>
              <a:t>Young </a:t>
            </a:r>
            <a:r>
              <a:rPr lang="en-US" i="0" baseline="0" smtClean="0"/>
              <a:t>is </a:t>
            </a:r>
            <a:r>
              <a:rPr lang="en-US" i="0" baseline="0" dirty="0" smtClean="0"/>
              <a:t>zero.</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9</a:t>
            </a:fld>
            <a:endParaRPr lang="en-US"/>
          </a:p>
        </p:txBody>
      </p:sp>
    </p:spTree>
    <p:extLst>
      <p:ext uri="{BB962C8B-B14F-4D97-AF65-F5344CB8AC3E}">
        <p14:creationId xmlns:p14="http://schemas.microsoft.com/office/powerpoint/2010/main" val="3287748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exercise in reinforcing the fuzzy idea, the figure concerns</a:t>
            </a:r>
            <a:r>
              <a:rPr lang="en-US" baseline="0" dirty="0" smtClean="0"/>
              <a:t> a system in which the universal set consists </a:t>
            </a:r>
            <a:r>
              <a:rPr lang="en-US" baseline="0" smtClean="0"/>
              <a:t>of just four elements, labeled s1, s2, s3, and s4. We imagine them as four positive numbers.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10</a:t>
            </a:fld>
            <a:endParaRPr lang="en-US"/>
          </a:p>
        </p:txBody>
      </p:sp>
    </p:spTree>
    <p:extLst>
      <p:ext uri="{BB962C8B-B14F-4D97-AF65-F5344CB8AC3E}">
        <p14:creationId xmlns:p14="http://schemas.microsoft.com/office/powerpoint/2010/main" val="2280945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shows two fuzzy sets in </a:t>
            </a:r>
            <a:r>
              <a:rPr lang="en-US" smtClean="0"/>
              <a:t>this space.</a:t>
            </a:r>
            <a:r>
              <a:rPr lang="en-US" baseline="0" smtClean="0"/>
              <a:t> </a:t>
            </a:r>
            <a:r>
              <a:rPr lang="en-US" baseline="0" dirty="0" smtClean="0"/>
              <a:t>There </a:t>
            </a:r>
            <a:r>
              <a:rPr lang="en-US" baseline="0" smtClean="0"/>
              <a:t>is an extensive theory </a:t>
            </a:r>
            <a:r>
              <a:rPr lang="en-US" baseline="0" dirty="0" smtClean="0"/>
              <a:t>about intersecting fuzzy sets etc. but we will not need most of it for machine learning in this course.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11</a:t>
            </a:fld>
            <a:endParaRPr lang="en-US"/>
          </a:p>
        </p:txBody>
      </p:sp>
    </p:spTree>
    <p:extLst>
      <p:ext uri="{BB962C8B-B14F-4D97-AF65-F5344CB8AC3E}">
        <p14:creationId xmlns:p14="http://schemas.microsoft.com/office/powerpoint/2010/main" val="374724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5979D2A-2D59-4566-AF8F-E9F9B769A1AE}" type="datetime1">
              <a:rPr lang="en-US" smtClean="0"/>
              <a:pPr/>
              <a:t>2/18/2020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FEB582-C705-413D-85A9-C298FC12F774}" type="datetime1">
              <a:rPr lang="en-US" smtClean="0"/>
              <a:pPr/>
              <a:t>2/18/2020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80B46D-B9DD-41B9-B492-4B33C237F33B}" type="datetime1">
              <a:rPr lang="en-US" smtClean="0"/>
              <a:pPr/>
              <a:t>2/18/2020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D4F309-A1FF-4C59-83B8-723703A53052}" type="datetime1">
              <a:rPr lang="en-US" smtClean="0"/>
              <a:pPr/>
              <a:t>2/18/2020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56EF262-ED9D-48FD-9187-942CCFF14519}" type="datetime1">
              <a:rPr lang="en-US" smtClean="0"/>
              <a:pPr/>
              <a:t>2/18/2020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9518B4B-B374-4E2C-B3D5-E034F63BD579}" type="datetime1">
              <a:rPr lang="en-US" smtClean="0"/>
              <a:pPr/>
              <a:t>2/18/2020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94FD771-7142-4E5A-941B-3438891F5F26}" type="datetime1">
              <a:rPr lang="en-US" smtClean="0"/>
              <a:pPr/>
              <a:t>2/18/2020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CA66AFE-71F7-4639-A630-FBD47AA7931C}" type="datetime1">
              <a:rPr lang="en-US" smtClean="0"/>
              <a:pPr/>
              <a:t>2/18/2020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EEED48D-D1EE-4D50-8CB0-2FC5A486631F}" type="datetime1">
              <a:rPr lang="en-US" smtClean="0"/>
              <a:pPr/>
              <a:t>2/18/2020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0D6992-78D6-4C35-BEA4-DF6706B21221}" type="datetime1">
              <a:rPr lang="en-US" smtClean="0"/>
              <a:pPr/>
              <a:t>2/18/2020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4926138-4A91-4386-8359-32EE0CB4FE69}" type="datetime1">
              <a:rPr lang="en-US" smtClean="0"/>
              <a:pPr/>
              <a:t>2/18/2020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lIns="91440" tIns="45720" rIns="91440" bIns="45720" rtlCol="0" anchor="ctr"/>
          <a:lstStyle>
            <a:lvl1pPr algn="r">
              <a:defRPr sz="1200">
                <a:solidFill>
                  <a:schemeClr val="tx1">
                    <a:tint val="75000"/>
                  </a:schemeClr>
                </a:solidFill>
                <a:latin typeface="Arial Narrow" pitchFamily="34" charset="0"/>
              </a:defRPr>
            </a:lvl1pPr>
          </a:lstStyle>
          <a:p>
            <a:fld id="{CEF8ADD8-F654-435D-BF88-36F59A1782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u="sng" kern="1200">
          <a:solidFill>
            <a:schemeClr val="accent1">
              <a:lumMod val="75000"/>
            </a:schemeClr>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4ZUlkuROyIA"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media.readthedocs.org/pdf/scikit-fuzzy/stable/scikit-fuzzy.pdf" TargetMode="Externa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https://pythonhosted.org/scikit-fuzzy/auto_examples/plot_tipping_problem_newapi.html"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Fuzzy </a:t>
            </a:r>
            <a:r>
              <a:rPr lang="en-US" dirty="0" smtClean="0"/>
              <a:t>Logic</a:t>
            </a:r>
            <a:br>
              <a:rPr lang="en-US" dirty="0" smtClean="0"/>
            </a:br>
            <a:r>
              <a:rPr lang="en-US" dirty="0"/>
              <a:t/>
            </a:r>
            <a:br>
              <a:rPr lang="en-US" dirty="0"/>
            </a:br>
            <a:endParaRPr lang="en-US" sz="2000" u="none" dirty="0">
              <a:solidFill>
                <a:schemeClr val="tx1"/>
              </a:solidFill>
            </a:endParaRPr>
          </a:p>
        </p:txBody>
      </p:sp>
      <p:sp>
        <p:nvSpPr>
          <p:cNvPr id="3" name="Subtitle 2"/>
          <p:cNvSpPr>
            <a:spLocks noGrp="1"/>
          </p:cNvSpPr>
          <p:nvPr>
            <p:ph type="subTitle" idx="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CEF8ADD8-F654-435D-BF88-36F59A17820E}" type="slidenum">
              <a:rPr lang="en-US" smtClean="0"/>
              <a:pPr/>
              <a:t>1</a:t>
            </a:fld>
            <a:endParaRPr lang="en-US"/>
          </a:p>
        </p:txBody>
      </p:sp>
    </p:spTree>
    <p:extLst>
      <p:ext uri="{BB962C8B-B14F-4D97-AF65-F5344CB8AC3E}">
        <p14:creationId xmlns:p14="http://schemas.microsoft.com/office/powerpoint/2010/main" val="3857491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normAutofit fontScale="90000"/>
          </a:bodyPr>
          <a:lstStyle/>
          <a:p>
            <a:r>
              <a:rPr lang="en-US" dirty="0"/>
              <a:t>Visualization of </a:t>
            </a:r>
            <a:r>
              <a:rPr lang="en-US" dirty="0" smtClean="0"/>
              <a:t>Fuzzy Sets</a:t>
            </a:r>
            <a:endParaRPr lang="en-US" dirty="0"/>
          </a:p>
        </p:txBody>
      </p:sp>
      <p:sp>
        <p:nvSpPr>
          <p:cNvPr id="10244" name="Line 4"/>
          <p:cNvSpPr>
            <a:spLocks noChangeShapeType="1"/>
          </p:cNvSpPr>
          <p:nvPr/>
        </p:nvSpPr>
        <p:spPr bwMode="auto">
          <a:xfrm flipV="1">
            <a:off x="1143000" y="1589088"/>
            <a:ext cx="0" cy="36306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45" name="Rectangle 5"/>
          <p:cNvSpPr>
            <a:spLocks noChangeArrowheads="1"/>
          </p:cNvSpPr>
          <p:nvPr/>
        </p:nvSpPr>
        <p:spPr bwMode="auto">
          <a:xfrm>
            <a:off x="442913" y="4556125"/>
            <a:ext cx="37029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sz="3200">
                <a:latin typeface="Arial Narrow" pitchFamily="34" charset="0"/>
              </a:rPr>
              <a:t>0</a:t>
            </a:r>
          </a:p>
        </p:txBody>
      </p:sp>
      <p:sp>
        <p:nvSpPr>
          <p:cNvPr id="10246" name="Rectangle 6"/>
          <p:cNvSpPr>
            <a:spLocks noChangeArrowheads="1"/>
          </p:cNvSpPr>
          <p:nvPr/>
        </p:nvSpPr>
        <p:spPr bwMode="auto">
          <a:xfrm>
            <a:off x="458788" y="1919288"/>
            <a:ext cx="6064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1</a:t>
            </a:r>
          </a:p>
        </p:txBody>
      </p:sp>
      <p:sp>
        <p:nvSpPr>
          <p:cNvPr id="10247" name="Line 7"/>
          <p:cNvSpPr>
            <a:spLocks noChangeShapeType="1"/>
          </p:cNvSpPr>
          <p:nvPr/>
        </p:nvSpPr>
        <p:spPr bwMode="auto">
          <a:xfrm>
            <a:off x="1169988" y="2222500"/>
            <a:ext cx="5510212"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58" name="Rectangle 18"/>
          <p:cNvSpPr>
            <a:spLocks noChangeArrowheads="1"/>
          </p:cNvSpPr>
          <p:nvPr/>
        </p:nvSpPr>
        <p:spPr bwMode="auto">
          <a:xfrm>
            <a:off x="7081838" y="4040470"/>
            <a:ext cx="1908175" cy="138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smtClean="0">
                <a:latin typeface="Arial Narrow" pitchFamily="34" charset="0"/>
              </a:rPr>
              <a:t>Universal </a:t>
            </a:r>
            <a:r>
              <a:rPr lang="en-US" sz="2800" dirty="0">
                <a:latin typeface="Arial Narrow" pitchFamily="34" charset="0"/>
              </a:rPr>
              <a:t>set “spread” out on x-axis</a:t>
            </a:r>
          </a:p>
        </p:txBody>
      </p:sp>
      <p:sp>
        <p:nvSpPr>
          <p:cNvPr id="28" name="Rectangle 8"/>
          <p:cNvSpPr>
            <a:spLocks noChangeArrowheads="1"/>
          </p:cNvSpPr>
          <p:nvPr/>
        </p:nvSpPr>
        <p:spPr bwMode="auto">
          <a:xfrm>
            <a:off x="915988" y="5348288"/>
            <a:ext cx="70072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dirty="0">
                <a:latin typeface="Arial Narrow" pitchFamily="34" charset="0"/>
              </a:rPr>
              <a:t>s1		s2		s3		s4</a:t>
            </a:r>
          </a:p>
        </p:txBody>
      </p:sp>
      <p:sp>
        <p:nvSpPr>
          <p:cNvPr id="29" name="Freeform 17"/>
          <p:cNvSpPr>
            <a:spLocks/>
          </p:cNvSpPr>
          <p:nvPr/>
        </p:nvSpPr>
        <p:spPr bwMode="auto">
          <a:xfrm>
            <a:off x="436563" y="4816475"/>
            <a:ext cx="6645275" cy="1279525"/>
          </a:xfrm>
          <a:custGeom>
            <a:avLst/>
            <a:gdLst>
              <a:gd name="T0" fmla="*/ 73 w 4186"/>
              <a:gd name="T1" fmla="*/ 322 h 806"/>
              <a:gd name="T2" fmla="*/ 161 w 4186"/>
              <a:gd name="T3" fmla="*/ 249 h 806"/>
              <a:gd name="T4" fmla="*/ 264 w 4186"/>
              <a:gd name="T5" fmla="*/ 205 h 806"/>
              <a:gd name="T6" fmla="*/ 395 w 4186"/>
              <a:gd name="T7" fmla="*/ 146 h 806"/>
              <a:gd name="T8" fmla="*/ 600 w 4186"/>
              <a:gd name="T9" fmla="*/ 131 h 806"/>
              <a:gd name="T10" fmla="*/ 776 w 4186"/>
              <a:gd name="T11" fmla="*/ 117 h 806"/>
              <a:gd name="T12" fmla="*/ 951 w 4186"/>
              <a:gd name="T13" fmla="*/ 102 h 806"/>
              <a:gd name="T14" fmla="*/ 1156 w 4186"/>
              <a:gd name="T15" fmla="*/ 88 h 806"/>
              <a:gd name="T16" fmla="*/ 1420 w 4186"/>
              <a:gd name="T17" fmla="*/ 88 h 806"/>
              <a:gd name="T18" fmla="*/ 1683 w 4186"/>
              <a:gd name="T19" fmla="*/ 73 h 806"/>
              <a:gd name="T20" fmla="*/ 1888 w 4186"/>
              <a:gd name="T21" fmla="*/ 73 h 806"/>
              <a:gd name="T22" fmla="*/ 2093 w 4186"/>
              <a:gd name="T23" fmla="*/ 58 h 806"/>
              <a:gd name="T24" fmla="*/ 2268 w 4186"/>
              <a:gd name="T25" fmla="*/ 44 h 806"/>
              <a:gd name="T26" fmla="*/ 2459 w 4186"/>
              <a:gd name="T27" fmla="*/ 29 h 806"/>
              <a:gd name="T28" fmla="*/ 2634 w 4186"/>
              <a:gd name="T29" fmla="*/ 14 h 806"/>
              <a:gd name="T30" fmla="*/ 2810 w 4186"/>
              <a:gd name="T31" fmla="*/ 14 h 806"/>
              <a:gd name="T32" fmla="*/ 2985 w 4186"/>
              <a:gd name="T33" fmla="*/ 0 h 806"/>
              <a:gd name="T34" fmla="*/ 3249 w 4186"/>
              <a:gd name="T35" fmla="*/ 0 h 806"/>
              <a:gd name="T36" fmla="*/ 3425 w 4186"/>
              <a:gd name="T37" fmla="*/ 0 h 806"/>
              <a:gd name="T38" fmla="*/ 3527 w 4186"/>
              <a:gd name="T39" fmla="*/ 0 h 806"/>
              <a:gd name="T40" fmla="*/ 3659 w 4186"/>
              <a:gd name="T41" fmla="*/ 0 h 806"/>
              <a:gd name="T42" fmla="*/ 3820 w 4186"/>
              <a:gd name="T43" fmla="*/ 0 h 806"/>
              <a:gd name="T44" fmla="*/ 3937 w 4186"/>
              <a:gd name="T45" fmla="*/ 14 h 806"/>
              <a:gd name="T46" fmla="*/ 4025 w 4186"/>
              <a:gd name="T47" fmla="*/ 73 h 806"/>
              <a:gd name="T48" fmla="*/ 4083 w 4186"/>
              <a:gd name="T49" fmla="*/ 161 h 806"/>
              <a:gd name="T50" fmla="*/ 4142 w 4186"/>
              <a:gd name="T51" fmla="*/ 249 h 806"/>
              <a:gd name="T52" fmla="*/ 4171 w 4186"/>
              <a:gd name="T53" fmla="*/ 351 h 806"/>
              <a:gd name="T54" fmla="*/ 4185 w 4186"/>
              <a:gd name="T55" fmla="*/ 468 h 806"/>
              <a:gd name="T56" fmla="*/ 4171 w 4186"/>
              <a:gd name="T57" fmla="*/ 556 h 806"/>
              <a:gd name="T58" fmla="*/ 4098 w 4186"/>
              <a:gd name="T59" fmla="*/ 644 h 806"/>
              <a:gd name="T60" fmla="*/ 3966 w 4186"/>
              <a:gd name="T61" fmla="*/ 688 h 806"/>
              <a:gd name="T62" fmla="*/ 3878 w 4186"/>
              <a:gd name="T63" fmla="*/ 731 h 806"/>
              <a:gd name="T64" fmla="*/ 3746 w 4186"/>
              <a:gd name="T65" fmla="*/ 761 h 806"/>
              <a:gd name="T66" fmla="*/ 3527 w 4186"/>
              <a:gd name="T67" fmla="*/ 775 h 806"/>
              <a:gd name="T68" fmla="*/ 3322 w 4186"/>
              <a:gd name="T69" fmla="*/ 790 h 806"/>
              <a:gd name="T70" fmla="*/ 3117 w 4186"/>
              <a:gd name="T71" fmla="*/ 790 h 806"/>
              <a:gd name="T72" fmla="*/ 2942 w 4186"/>
              <a:gd name="T73" fmla="*/ 805 h 806"/>
              <a:gd name="T74" fmla="*/ 2737 w 4186"/>
              <a:gd name="T75" fmla="*/ 805 h 806"/>
              <a:gd name="T76" fmla="*/ 2561 w 4186"/>
              <a:gd name="T77" fmla="*/ 805 h 806"/>
              <a:gd name="T78" fmla="*/ 2327 w 4186"/>
              <a:gd name="T79" fmla="*/ 805 h 806"/>
              <a:gd name="T80" fmla="*/ 2151 w 4186"/>
              <a:gd name="T81" fmla="*/ 805 h 806"/>
              <a:gd name="T82" fmla="*/ 1946 w 4186"/>
              <a:gd name="T83" fmla="*/ 805 h 806"/>
              <a:gd name="T84" fmla="*/ 1742 w 4186"/>
              <a:gd name="T85" fmla="*/ 805 h 806"/>
              <a:gd name="T86" fmla="*/ 1537 w 4186"/>
              <a:gd name="T87" fmla="*/ 805 h 806"/>
              <a:gd name="T88" fmla="*/ 1390 w 4186"/>
              <a:gd name="T89" fmla="*/ 805 h 806"/>
              <a:gd name="T90" fmla="*/ 1215 w 4186"/>
              <a:gd name="T91" fmla="*/ 790 h 806"/>
              <a:gd name="T92" fmla="*/ 1039 w 4186"/>
              <a:gd name="T93" fmla="*/ 775 h 806"/>
              <a:gd name="T94" fmla="*/ 834 w 4186"/>
              <a:gd name="T95" fmla="*/ 761 h 806"/>
              <a:gd name="T96" fmla="*/ 615 w 4186"/>
              <a:gd name="T97" fmla="*/ 746 h 806"/>
              <a:gd name="T98" fmla="*/ 439 w 4186"/>
              <a:gd name="T99" fmla="*/ 717 h 806"/>
              <a:gd name="T100" fmla="*/ 351 w 4186"/>
              <a:gd name="T101" fmla="*/ 688 h 806"/>
              <a:gd name="T102" fmla="*/ 190 w 4186"/>
              <a:gd name="T103" fmla="*/ 644 h 806"/>
              <a:gd name="T104" fmla="*/ 88 w 4186"/>
              <a:gd name="T105" fmla="*/ 585 h 806"/>
              <a:gd name="T106" fmla="*/ 29 w 4186"/>
              <a:gd name="T107" fmla="*/ 497 h 806"/>
              <a:gd name="T108" fmla="*/ 0 w 4186"/>
              <a:gd name="T109" fmla="*/ 395 h 806"/>
              <a:gd name="T110" fmla="*/ 13 w 4186"/>
              <a:gd name="T111" fmla="*/ 334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86" h="806">
                <a:moveTo>
                  <a:pt x="13" y="334"/>
                </a:moveTo>
                <a:lnTo>
                  <a:pt x="73" y="322"/>
                </a:lnTo>
                <a:lnTo>
                  <a:pt x="117" y="278"/>
                </a:lnTo>
                <a:lnTo>
                  <a:pt x="161" y="249"/>
                </a:lnTo>
                <a:lnTo>
                  <a:pt x="205" y="234"/>
                </a:lnTo>
                <a:lnTo>
                  <a:pt x="264" y="205"/>
                </a:lnTo>
                <a:lnTo>
                  <a:pt x="337" y="175"/>
                </a:lnTo>
                <a:lnTo>
                  <a:pt x="395" y="146"/>
                </a:lnTo>
                <a:lnTo>
                  <a:pt x="483" y="146"/>
                </a:lnTo>
                <a:lnTo>
                  <a:pt x="600" y="131"/>
                </a:lnTo>
                <a:lnTo>
                  <a:pt x="688" y="117"/>
                </a:lnTo>
                <a:lnTo>
                  <a:pt x="776" y="117"/>
                </a:lnTo>
                <a:lnTo>
                  <a:pt x="864" y="102"/>
                </a:lnTo>
                <a:lnTo>
                  <a:pt x="951" y="102"/>
                </a:lnTo>
                <a:lnTo>
                  <a:pt x="1039" y="88"/>
                </a:lnTo>
                <a:lnTo>
                  <a:pt x="1156" y="88"/>
                </a:lnTo>
                <a:lnTo>
                  <a:pt x="1273" y="88"/>
                </a:lnTo>
                <a:lnTo>
                  <a:pt x="1420" y="88"/>
                </a:lnTo>
                <a:lnTo>
                  <a:pt x="1537" y="88"/>
                </a:lnTo>
                <a:lnTo>
                  <a:pt x="1683" y="73"/>
                </a:lnTo>
                <a:lnTo>
                  <a:pt x="1800" y="73"/>
                </a:lnTo>
                <a:lnTo>
                  <a:pt x="1888" y="73"/>
                </a:lnTo>
                <a:lnTo>
                  <a:pt x="1976" y="58"/>
                </a:lnTo>
                <a:lnTo>
                  <a:pt x="2093" y="58"/>
                </a:lnTo>
                <a:lnTo>
                  <a:pt x="2181" y="58"/>
                </a:lnTo>
                <a:lnTo>
                  <a:pt x="2268" y="44"/>
                </a:lnTo>
                <a:lnTo>
                  <a:pt x="2356" y="29"/>
                </a:lnTo>
                <a:lnTo>
                  <a:pt x="2459" y="29"/>
                </a:lnTo>
                <a:lnTo>
                  <a:pt x="2546" y="29"/>
                </a:lnTo>
                <a:lnTo>
                  <a:pt x="2634" y="14"/>
                </a:lnTo>
                <a:lnTo>
                  <a:pt x="2722" y="14"/>
                </a:lnTo>
                <a:lnTo>
                  <a:pt x="2810" y="14"/>
                </a:lnTo>
                <a:lnTo>
                  <a:pt x="2898" y="0"/>
                </a:lnTo>
                <a:lnTo>
                  <a:pt x="2985" y="0"/>
                </a:lnTo>
                <a:lnTo>
                  <a:pt x="3132" y="0"/>
                </a:lnTo>
                <a:lnTo>
                  <a:pt x="3249" y="0"/>
                </a:lnTo>
                <a:lnTo>
                  <a:pt x="3366" y="0"/>
                </a:lnTo>
                <a:lnTo>
                  <a:pt x="3425" y="0"/>
                </a:lnTo>
                <a:lnTo>
                  <a:pt x="3483" y="0"/>
                </a:lnTo>
                <a:lnTo>
                  <a:pt x="3527" y="0"/>
                </a:lnTo>
                <a:lnTo>
                  <a:pt x="3571" y="0"/>
                </a:lnTo>
                <a:lnTo>
                  <a:pt x="3659" y="0"/>
                </a:lnTo>
                <a:lnTo>
                  <a:pt x="3776" y="0"/>
                </a:lnTo>
                <a:lnTo>
                  <a:pt x="3820" y="0"/>
                </a:lnTo>
                <a:lnTo>
                  <a:pt x="3864" y="14"/>
                </a:lnTo>
                <a:lnTo>
                  <a:pt x="3937" y="14"/>
                </a:lnTo>
                <a:lnTo>
                  <a:pt x="3981" y="44"/>
                </a:lnTo>
                <a:lnTo>
                  <a:pt x="4025" y="73"/>
                </a:lnTo>
                <a:lnTo>
                  <a:pt x="4054" y="117"/>
                </a:lnTo>
                <a:lnTo>
                  <a:pt x="4083" y="161"/>
                </a:lnTo>
                <a:lnTo>
                  <a:pt x="4112" y="205"/>
                </a:lnTo>
                <a:lnTo>
                  <a:pt x="4142" y="249"/>
                </a:lnTo>
                <a:lnTo>
                  <a:pt x="4171" y="307"/>
                </a:lnTo>
                <a:lnTo>
                  <a:pt x="4171" y="351"/>
                </a:lnTo>
                <a:lnTo>
                  <a:pt x="4185" y="410"/>
                </a:lnTo>
                <a:lnTo>
                  <a:pt x="4185" y="468"/>
                </a:lnTo>
                <a:lnTo>
                  <a:pt x="4185" y="512"/>
                </a:lnTo>
                <a:lnTo>
                  <a:pt x="4171" y="556"/>
                </a:lnTo>
                <a:lnTo>
                  <a:pt x="4156" y="600"/>
                </a:lnTo>
                <a:lnTo>
                  <a:pt x="4098" y="644"/>
                </a:lnTo>
                <a:lnTo>
                  <a:pt x="4054" y="673"/>
                </a:lnTo>
                <a:lnTo>
                  <a:pt x="3966" y="688"/>
                </a:lnTo>
                <a:lnTo>
                  <a:pt x="3922" y="717"/>
                </a:lnTo>
                <a:lnTo>
                  <a:pt x="3878" y="731"/>
                </a:lnTo>
                <a:lnTo>
                  <a:pt x="3834" y="746"/>
                </a:lnTo>
                <a:lnTo>
                  <a:pt x="3746" y="761"/>
                </a:lnTo>
                <a:lnTo>
                  <a:pt x="3644" y="775"/>
                </a:lnTo>
                <a:lnTo>
                  <a:pt x="3527" y="775"/>
                </a:lnTo>
                <a:lnTo>
                  <a:pt x="3410" y="790"/>
                </a:lnTo>
                <a:lnTo>
                  <a:pt x="3322" y="790"/>
                </a:lnTo>
                <a:lnTo>
                  <a:pt x="3205" y="790"/>
                </a:lnTo>
                <a:lnTo>
                  <a:pt x="3117" y="790"/>
                </a:lnTo>
                <a:lnTo>
                  <a:pt x="3029" y="805"/>
                </a:lnTo>
                <a:lnTo>
                  <a:pt x="2942" y="805"/>
                </a:lnTo>
                <a:lnTo>
                  <a:pt x="2825" y="805"/>
                </a:lnTo>
                <a:lnTo>
                  <a:pt x="2737" y="805"/>
                </a:lnTo>
                <a:lnTo>
                  <a:pt x="2649" y="805"/>
                </a:lnTo>
                <a:lnTo>
                  <a:pt x="2561" y="805"/>
                </a:lnTo>
                <a:lnTo>
                  <a:pt x="2444" y="805"/>
                </a:lnTo>
                <a:lnTo>
                  <a:pt x="2327" y="805"/>
                </a:lnTo>
                <a:lnTo>
                  <a:pt x="2239" y="805"/>
                </a:lnTo>
                <a:lnTo>
                  <a:pt x="2151" y="805"/>
                </a:lnTo>
                <a:lnTo>
                  <a:pt x="2064" y="805"/>
                </a:lnTo>
                <a:lnTo>
                  <a:pt x="1946" y="805"/>
                </a:lnTo>
                <a:lnTo>
                  <a:pt x="1859" y="805"/>
                </a:lnTo>
                <a:lnTo>
                  <a:pt x="1742" y="805"/>
                </a:lnTo>
                <a:lnTo>
                  <a:pt x="1625" y="805"/>
                </a:lnTo>
                <a:lnTo>
                  <a:pt x="1537" y="805"/>
                </a:lnTo>
                <a:lnTo>
                  <a:pt x="1449" y="805"/>
                </a:lnTo>
                <a:lnTo>
                  <a:pt x="1390" y="805"/>
                </a:lnTo>
                <a:lnTo>
                  <a:pt x="1303" y="805"/>
                </a:lnTo>
                <a:lnTo>
                  <a:pt x="1215" y="790"/>
                </a:lnTo>
                <a:lnTo>
                  <a:pt x="1127" y="790"/>
                </a:lnTo>
                <a:lnTo>
                  <a:pt x="1039" y="775"/>
                </a:lnTo>
                <a:lnTo>
                  <a:pt x="951" y="775"/>
                </a:lnTo>
                <a:lnTo>
                  <a:pt x="834" y="761"/>
                </a:lnTo>
                <a:lnTo>
                  <a:pt x="717" y="746"/>
                </a:lnTo>
                <a:lnTo>
                  <a:pt x="615" y="746"/>
                </a:lnTo>
                <a:lnTo>
                  <a:pt x="556" y="731"/>
                </a:lnTo>
                <a:lnTo>
                  <a:pt x="439" y="717"/>
                </a:lnTo>
                <a:lnTo>
                  <a:pt x="395" y="702"/>
                </a:lnTo>
                <a:lnTo>
                  <a:pt x="351" y="688"/>
                </a:lnTo>
                <a:lnTo>
                  <a:pt x="293" y="673"/>
                </a:lnTo>
                <a:lnTo>
                  <a:pt x="190" y="644"/>
                </a:lnTo>
                <a:lnTo>
                  <a:pt x="146" y="614"/>
                </a:lnTo>
                <a:lnTo>
                  <a:pt x="88" y="585"/>
                </a:lnTo>
                <a:lnTo>
                  <a:pt x="59" y="541"/>
                </a:lnTo>
                <a:lnTo>
                  <a:pt x="29" y="497"/>
                </a:lnTo>
                <a:lnTo>
                  <a:pt x="15" y="453"/>
                </a:lnTo>
                <a:lnTo>
                  <a:pt x="0" y="395"/>
                </a:lnTo>
                <a:lnTo>
                  <a:pt x="0" y="351"/>
                </a:lnTo>
                <a:lnTo>
                  <a:pt x="13" y="334"/>
                </a:lnTo>
              </a:path>
            </a:pathLst>
          </a:custGeom>
          <a:noFill/>
          <a:ln w="508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Narrow" pitchFamily="34" charset="0"/>
            </a:endParaRPr>
          </a:p>
        </p:txBody>
      </p:sp>
      <p:sp>
        <p:nvSpPr>
          <p:cNvPr id="30" name="Line 3"/>
          <p:cNvSpPr>
            <a:spLocks noChangeShapeType="1"/>
          </p:cNvSpPr>
          <p:nvPr/>
        </p:nvSpPr>
        <p:spPr bwMode="auto">
          <a:xfrm>
            <a:off x="1157288" y="5194300"/>
            <a:ext cx="57769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cxnSp>
        <p:nvCxnSpPr>
          <p:cNvPr id="3" name="Straight Connector 2"/>
          <p:cNvCxnSpPr/>
          <p:nvPr/>
        </p:nvCxnSpPr>
        <p:spPr>
          <a:xfrm>
            <a:off x="1143612" y="5044341"/>
            <a:ext cx="0" cy="3048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5044341"/>
            <a:ext cx="0" cy="3048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5044341"/>
            <a:ext cx="0" cy="3048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680200" y="5044341"/>
            <a:ext cx="0" cy="30480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40588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2971800" y="5044341"/>
            <a:ext cx="0" cy="3048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0242" name="Rectangle 2"/>
          <p:cNvSpPr>
            <a:spLocks noGrp="1" noChangeArrowheads="1"/>
          </p:cNvSpPr>
          <p:nvPr>
            <p:ph type="title"/>
          </p:nvPr>
        </p:nvSpPr>
        <p:spPr>
          <a:noFill/>
          <a:ln/>
        </p:spPr>
        <p:txBody>
          <a:bodyPr>
            <a:normAutofit fontScale="90000"/>
          </a:bodyPr>
          <a:lstStyle/>
          <a:p>
            <a:r>
              <a:rPr lang="en-US"/>
              <a:t>Visualization of “S” &amp; “</a:t>
            </a:r>
            <a:r>
              <a:rPr lang="en-US">
                <a:solidFill>
                  <a:schemeClr val="accent2"/>
                </a:solidFill>
              </a:rPr>
              <a:t>T</a:t>
            </a:r>
            <a:r>
              <a:rPr lang="en-US"/>
              <a:t>”</a:t>
            </a:r>
          </a:p>
        </p:txBody>
      </p:sp>
      <p:sp>
        <p:nvSpPr>
          <p:cNvPr id="10243" name="Line 3"/>
          <p:cNvSpPr>
            <a:spLocks noChangeShapeType="1"/>
          </p:cNvSpPr>
          <p:nvPr/>
        </p:nvSpPr>
        <p:spPr bwMode="auto">
          <a:xfrm>
            <a:off x="1157288" y="5194300"/>
            <a:ext cx="57769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45" name="Rectangle 5"/>
          <p:cNvSpPr>
            <a:spLocks noChangeArrowheads="1"/>
          </p:cNvSpPr>
          <p:nvPr/>
        </p:nvSpPr>
        <p:spPr bwMode="auto">
          <a:xfrm>
            <a:off x="442913" y="4556125"/>
            <a:ext cx="37029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sz="3200">
                <a:latin typeface="Arial Narrow" pitchFamily="34" charset="0"/>
              </a:rPr>
              <a:t>0</a:t>
            </a:r>
          </a:p>
        </p:txBody>
      </p:sp>
      <p:sp>
        <p:nvSpPr>
          <p:cNvPr id="10246" name="Rectangle 6"/>
          <p:cNvSpPr>
            <a:spLocks noChangeArrowheads="1"/>
          </p:cNvSpPr>
          <p:nvPr/>
        </p:nvSpPr>
        <p:spPr bwMode="auto">
          <a:xfrm>
            <a:off x="458788" y="1919288"/>
            <a:ext cx="6064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1</a:t>
            </a:r>
          </a:p>
        </p:txBody>
      </p:sp>
      <p:sp>
        <p:nvSpPr>
          <p:cNvPr id="10247" name="Line 7"/>
          <p:cNvSpPr>
            <a:spLocks noChangeShapeType="1"/>
          </p:cNvSpPr>
          <p:nvPr/>
        </p:nvSpPr>
        <p:spPr bwMode="auto">
          <a:xfrm>
            <a:off x="1169988" y="2222500"/>
            <a:ext cx="5510212"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48" name="Rectangle 8"/>
          <p:cNvSpPr>
            <a:spLocks noChangeArrowheads="1"/>
          </p:cNvSpPr>
          <p:nvPr/>
        </p:nvSpPr>
        <p:spPr bwMode="auto">
          <a:xfrm>
            <a:off x="915988" y="5348288"/>
            <a:ext cx="70072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dirty="0">
                <a:latin typeface="Arial Narrow" pitchFamily="34" charset="0"/>
              </a:rPr>
              <a:t>s1		s2		s3		s4</a:t>
            </a:r>
          </a:p>
        </p:txBody>
      </p:sp>
      <p:sp>
        <p:nvSpPr>
          <p:cNvPr id="10249" name="Oval 9"/>
          <p:cNvSpPr>
            <a:spLocks noChangeArrowheads="1"/>
          </p:cNvSpPr>
          <p:nvPr/>
        </p:nvSpPr>
        <p:spPr bwMode="auto">
          <a:xfrm>
            <a:off x="1117600" y="2197100"/>
            <a:ext cx="50800" cy="50800"/>
          </a:xfrm>
          <a:prstGeom prst="ellipse">
            <a:avLst/>
          </a:prstGeom>
          <a:noFill/>
          <a:ln w="1016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50" name="Oval 10"/>
          <p:cNvSpPr>
            <a:spLocks noChangeArrowheads="1"/>
          </p:cNvSpPr>
          <p:nvPr/>
        </p:nvSpPr>
        <p:spPr bwMode="auto">
          <a:xfrm>
            <a:off x="3048000" y="2959100"/>
            <a:ext cx="50800" cy="50800"/>
          </a:xfrm>
          <a:prstGeom prst="ellipse">
            <a:avLst/>
          </a:prstGeom>
          <a:noFill/>
          <a:ln w="1016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51" name="Oval 11"/>
          <p:cNvSpPr>
            <a:spLocks noChangeArrowheads="1"/>
          </p:cNvSpPr>
          <p:nvPr/>
        </p:nvSpPr>
        <p:spPr bwMode="auto">
          <a:xfrm>
            <a:off x="4851400" y="5168900"/>
            <a:ext cx="50800" cy="50800"/>
          </a:xfrm>
          <a:prstGeom prst="ellipse">
            <a:avLst/>
          </a:prstGeom>
          <a:noFill/>
          <a:ln w="1016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52" name="Oval 12"/>
          <p:cNvSpPr>
            <a:spLocks noChangeArrowheads="1"/>
          </p:cNvSpPr>
          <p:nvPr/>
        </p:nvSpPr>
        <p:spPr bwMode="auto">
          <a:xfrm>
            <a:off x="6604000" y="3721100"/>
            <a:ext cx="50800" cy="50800"/>
          </a:xfrm>
          <a:prstGeom prst="ellipse">
            <a:avLst/>
          </a:prstGeom>
          <a:noFill/>
          <a:ln w="1016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59" name="Freeform 19"/>
          <p:cNvSpPr>
            <a:spLocks/>
          </p:cNvSpPr>
          <p:nvPr/>
        </p:nvSpPr>
        <p:spPr bwMode="auto">
          <a:xfrm>
            <a:off x="855663" y="1898650"/>
            <a:ext cx="6435725" cy="3649663"/>
          </a:xfrm>
          <a:custGeom>
            <a:avLst/>
            <a:gdLst>
              <a:gd name="T0" fmla="*/ 2165 w 4054"/>
              <a:gd name="T1" fmla="*/ 556 h 2299"/>
              <a:gd name="T2" fmla="*/ 1843 w 4054"/>
              <a:gd name="T3" fmla="*/ 498 h 2299"/>
              <a:gd name="T4" fmla="*/ 1609 w 4054"/>
              <a:gd name="T5" fmla="*/ 410 h 2299"/>
              <a:gd name="T6" fmla="*/ 1404 w 4054"/>
              <a:gd name="T7" fmla="*/ 308 h 2299"/>
              <a:gd name="T8" fmla="*/ 1082 w 4054"/>
              <a:gd name="T9" fmla="*/ 220 h 2299"/>
              <a:gd name="T10" fmla="*/ 936 w 4054"/>
              <a:gd name="T11" fmla="*/ 161 h 2299"/>
              <a:gd name="T12" fmla="*/ 804 w 4054"/>
              <a:gd name="T13" fmla="*/ 88 h 2299"/>
              <a:gd name="T14" fmla="*/ 643 w 4054"/>
              <a:gd name="T15" fmla="*/ 30 h 2299"/>
              <a:gd name="T16" fmla="*/ 482 w 4054"/>
              <a:gd name="T17" fmla="*/ 0 h 2299"/>
              <a:gd name="T18" fmla="*/ 278 w 4054"/>
              <a:gd name="T19" fmla="*/ 0 h 2299"/>
              <a:gd name="T20" fmla="*/ 131 w 4054"/>
              <a:gd name="T21" fmla="*/ 0 h 2299"/>
              <a:gd name="T22" fmla="*/ 14 w 4054"/>
              <a:gd name="T23" fmla="*/ 103 h 2299"/>
              <a:gd name="T24" fmla="*/ 0 w 4054"/>
              <a:gd name="T25" fmla="*/ 322 h 2299"/>
              <a:gd name="T26" fmla="*/ 87 w 4054"/>
              <a:gd name="T27" fmla="*/ 542 h 2299"/>
              <a:gd name="T28" fmla="*/ 292 w 4054"/>
              <a:gd name="T29" fmla="*/ 673 h 2299"/>
              <a:gd name="T30" fmla="*/ 585 w 4054"/>
              <a:gd name="T31" fmla="*/ 761 h 2299"/>
              <a:gd name="T32" fmla="*/ 878 w 4054"/>
              <a:gd name="T33" fmla="*/ 820 h 2299"/>
              <a:gd name="T34" fmla="*/ 1141 w 4054"/>
              <a:gd name="T35" fmla="*/ 878 h 2299"/>
              <a:gd name="T36" fmla="*/ 1331 w 4054"/>
              <a:gd name="T37" fmla="*/ 952 h 2299"/>
              <a:gd name="T38" fmla="*/ 1653 w 4054"/>
              <a:gd name="T39" fmla="*/ 1098 h 2299"/>
              <a:gd name="T40" fmla="*/ 1800 w 4054"/>
              <a:gd name="T41" fmla="*/ 1244 h 2299"/>
              <a:gd name="T42" fmla="*/ 1931 w 4054"/>
              <a:gd name="T43" fmla="*/ 1464 h 2299"/>
              <a:gd name="T44" fmla="*/ 2034 w 4054"/>
              <a:gd name="T45" fmla="*/ 1727 h 2299"/>
              <a:gd name="T46" fmla="*/ 2121 w 4054"/>
              <a:gd name="T47" fmla="*/ 1903 h 2299"/>
              <a:gd name="T48" fmla="*/ 2224 w 4054"/>
              <a:gd name="T49" fmla="*/ 2049 h 2299"/>
              <a:gd name="T50" fmla="*/ 2356 w 4054"/>
              <a:gd name="T51" fmla="*/ 2181 h 2299"/>
              <a:gd name="T52" fmla="*/ 2502 w 4054"/>
              <a:gd name="T53" fmla="*/ 2283 h 2299"/>
              <a:gd name="T54" fmla="*/ 2678 w 4054"/>
              <a:gd name="T55" fmla="*/ 2298 h 2299"/>
              <a:gd name="T56" fmla="*/ 2839 w 4054"/>
              <a:gd name="T57" fmla="*/ 2210 h 2299"/>
              <a:gd name="T58" fmla="*/ 2970 w 4054"/>
              <a:gd name="T59" fmla="*/ 2078 h 2299"/>
              <a:gd name="T60" fmla="*/ 3102 w 4054"/>
              <a:gd name="T61" fmla="*/ 1917 h 2299"/>
              <a:gd name="T62" fmla="*/ 3234 w 4054"/>
              <a:gd name="T63" fmla="*/ 1786 h 2299"/>
              <a:gd name="T64" fmla="*/ 3395 w 4054"/>
              <a:gd name="T65" fmla="*/ 1639 h 2299"/>
              <a:gd name="T66" fmla="*/ 3556 w 4054"/>
              <a:gd name="T67" fmla="*/ 1552 h 2299"/>
              <a:gd name="T68" fmla="*/ 3702 w 4054"/>
              <a:gd name="T69" fmla="*/ 1493 h 2299"/>
              <a:gd name="T70" fmla="*/ 3892 w 4054"/>
              <a:gd name="T71" fmla="*/ 1303 h 2299"/>
              <a:gd name="T72" fmla="*/ 4039 w 4054"/>
              <a:gd name="T73" fmla="*/ 1098 h 2299"/>
              <a:gd name="T74" fmla="*/ 4039 w 4054"/>
              <a:gd name="T75" fmla="*/ 908 h 2299"/>
              <a:gd name="T76" fmla="*/ 3761 w 4054"/>
              <a:gd name="T77" fmla="*/ 849 h 2299"/>
              <a:gd name="T78" fmla="*/ 3380 w 4054"/>
              <a:gd name="T79" fmla="*/ 805 h 2299"/>
              <a:gd name="T80" fmla="*/ 3058 w 4054"/>
              <a:gd name="T81" fmla="*/ 776 h 2299"/>
              <a:gd name="T82" fmla="*/ 2795 w 4054"/>
              <a:gd name="T83" fmla="*/ 747 h 2299"/>
              <a:gd name="T84" fmla="*/ 2648 w 4054"/>
              <a:gd name="T85" fmla="*/ 673 h 2299"/>
              <a:gd name="T86" fmla="*/ 2458 w 4054"/>
              <a:gd name="T87" fmla="*/ 586 h 2299"/>
              <a:gd name="T88" fmla="*/ 2341 w 4054"/>
              <a:gd name="T89" fmla="*/ 588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54" h="2299">
                <a:moveTo>
                  <a:pt x="2341" y="588"/>
                </a:moveTo>
                <a:lnTo>
                  <a:pt x="2253" y="571"/>
                </a:lnTo>
                <a:lnTo>
                  <a:pt x="2165" y="556"/>
                </a:lnTo>
                <a:lnTo>
                  <a:pt x="2078" y="542"/>
                </a:lnTo>
                <a:lnTo>
                  <a:pt x="1961" y="527"/>
                </a:lnTo>
                <a:lnTo>
                  <a:pt x="1843" y="498"/>
                </a:lnTo>
                <a:lnTo>
                  <a:pt x="1756" y="483"/>
                </a:lnTo>
                <a:lnTo>
                  <a:pt x="1668" y="454"/>
                </a:lnTo>
                <a:lnTo>
                  <a:pt x="1609" y="410"/>
                </a:lnTo>
                <a:lnTo>
                  <a:pt x="1551" y="381"/>
                </a:lnTo>
                <a:lnTo>
                  <a:pt x="1492" y="322"/>
                </a:lnTo>
                <a:lnTo>
                  <a:pt x="1404" y="308"/>
                </a:lnTo>
                <a:lnTo>
                  <a:pt x="1287" y="264"/>
                </a:lnTo>
                <a:lnTo>
                  <a:pt x="1185" y="234"/>
                </a:lnTo>
                <a:lnTo>
                  <a:pt x="1082" y="220"/>
                </a:lnTo>
                <a:lnTo>
                  <a:pt x="1024" y="191"/>
                </a:lnTo>
                <a:lnTo>
                  <a:pt x="980" y="176"/>
                </a:lnTo>
                <a:lnTo>
                  <a:pt x="936" y="161"/>
                </a:lnTo>
                <a:lnTo>
                  <a:pt x="892" y="132"/>
                </a:lnTo>
                <a:lnTo>
                  <a:pt x="848" y="117"/>
                </a:lnTo>
                <a:lnTo>
                  <a:pt x="804" y="88"/>
                </a:lnTo>
                <a:lnTo>
                  <a:pt x="731" y="59"/>
                </a:lnTo>
                <a:lnTo>
                  <a:pt x="687" y="44"/>
                </a:lnTo>
                <a:lnTo>
                  <a:pt x="643" y="30"/>
                </a:lnTo>
                <a:lnTo>
                  <a:pt x="570" y="15"/>
                </a:lnTo>
                <a:lnTo>
                  <a:pt x="526" y="0"/>
                </a:lnTo>
                <a:lnTo>
                  <a:pt x="482" y="0"/>
                </a:lnTo>
                <a:lnTo>
                  <a:pt x="424" y="0"/>
                </a:lnTo>
                <a:lnTo>
                  <a:pt x="380" y="0"/>
                </a:lnTo>
                <a:lnTo>
                  <a:pt x="278" y="0"/>
                </a:lnTo>
                <a:lnTo>
                  <a:pt x="219" y="0"/>
                </a:lnTo>
                <a:lnTo>
                  <a:pt x="175" y="0"/>
                </a:lnTo>
                <a:lnTo>
                  <a:pt x="131" y="0"/>
                </a:lnTo>
                <a:lnTo>
                  <a:pt x="87" y="15"/>
                </a:lnTo>
                <a:lnTo>
                  <a:pt x="43" y="59"/>
                </a:lnTo>
                <a:lnTo>
                  <a:pt x="14" y="103"/>
                </a:lnTo>
                <a:lnTo>
                  <a:pt x="0" y="161"/>
                </a:lnTo>
                <a:lnTo>
                  <a:pt x="0" y="264"/>
                </a:lnTo>
                <a:lnTo>
                  <a:pt x="0" y="322"/>
                </a:lnTo>
                <a:lnTo>
                  <a:pt x="29" y="439"/>
                </a:lnTo>
                <a:lnTo>
                  <a:pt x="43" y="483"/>
                </a:lnTo>
                <a:lnTo>
                  <a:pt x="87" y="542"/>
                </a:lnTo>
                <a:lnTo>
                  <a:pt x="146" y="600"/>
                </a:lnTo>
                <a:lnTo>
                  <a:pt x="204" y="644"/>
                </a:lnTo>
                <a:lnTo>
                  <a:pt x="292" y="673"/>
                </a:lnTo>
                <a:lnTo>
                  <a:pt x="380" y="703"/>
                </a:lnTo>
                <a:lnTo>
                  <a:pt x="468" y="717"/>
                </a:lnTo>
                <a:lnTo>
                  <a:pt x="585" y="761"/>
                </a:lnTo>
                <a:lnTo>
                  <a:pt x="673" y="776"/>
                </a:lnTo>
                <a:lnTo>
                  <a:pt x="761" y="791"/>
                </a:lnTo>
                <a:lnTo>
                  <a:pt x="878" y="820"/>
                </a:lnTo>
                <a:lnTo>
                  <a:pt x="965" y="849"/>
                </a:lnTo>
                <a:lnTo>
                  <a:pt x="1053" y="864"/>
                </a:lnTo>
                <a:lnTo>
                  <a:pt x="1141" y="878"/>
                </a:lnTo>
                <a:lnTo>
                  <a:pt x="1229" y="893"/>
                </a:lnTo>
                <a:lnTo>
                  <a:pt x="1287" y="922"/>
                </a:lnTo>
                <a:lnTo>
                  <a:pt x="1331" y="952"/>
                </a:lnTo>
                <a:lnTo>
                  <a:pt x="1448" y="1010"/>
                </a:lnTo>
                <a:lnTo>
                  <a:pt x="1536" y="1039"/>
                </a:lnTo>
                <a:lnTo>
                  <a:pt x="1653" y="1098"/>
                </a:lnTo>
                <a:lnTo>
                  <a:pt x="1697" y="1142"/>
                </a:lnTo>
                <a:lnTo>
                  <a:pt x="1756" y="1200"/>
                </a:lnTo>
                <a:lnTo>
                  <a:pt x="1800" y="1244"/>
                </a:lnTo>
                <a:lnTo>
                  <a:pt x="1829" y="1288"/>
                </a:lnTo>
                <a:lnTo>
                  <a:pt x="1887" y="1347"/>
                </a:lnTo>
                <a:lnTo>
                  <a:pt x="1931" y="1464"/>
                </a:lnTo>
                <a:lnTo>
                  <a:pt x="1975" y="1522"/>
                </a:lnTo>
                <a:lnTo>
                  <a:pt x="1990" y="1610"/>
                </a:lnTo>
                <a:lnTo>
                  <a:pt x="2034" y="1727"/>
                </a:lnTo>
                <a:lnTo>
                  <a:pt x="2063" y="1786"/>
                </a:lnTo>
                <a:lnTo>
                  <a:pt x="2078" y="1830"/>
                </a:lnTo>
                <a:lnTo>
                  <a:pt x="2121" y="1903"/>
                </a:lnTo>
                <a:lnTo>
                  <a:pt x="2151" y="1947"/>
                </a:lnTo>
                <a:lnTo>
                  <a:pt x="2180" y="1991"/>
                </a:lnTo>
                <a:lnTo>
                  <a:pt x="2224" y="2049"/>
                </a:lnTo>
                <a:lnTo>
                  <a:pt x="2268" y="2093"/>
                </a:lnTo>
                <a:lnTo>
                  <a:pt x="2312" y="2137"/>
                </a:lnTo>
                <a:lnTo>
                  <a:pt x="2356" y="2181"/>
                </a:lnTo>
                <a:lnTo>
                  <a:pt x="2414" y="2225"/>
                </a:lnTo>
                <a:lnTo>
                  <a:pt x="2458" y="2269"/>
                </a:lnTo>
                <a:lnTo>
                  <a:pt x="2502" y="2283"/>
                </a:lnTo>
                <a:lnTo>
                  <a:pt x="2561" y="2298"/>
                </a:lnTo>
                <a:lnTo>
                  <a:pt x="2619" y="2298"/>
                </a:lnTo>
                <a:lnTo>
                  <a:pt x="2678" y="2298"/>
                </a:lnTo>
                <a:lnTo>
                  <a:pt x="2736" y="2283"/>
                </a:lnTo>
                <a:lnTo>
                  <a:pt x="2780" y="2269"/>
                </a:lnTo>
                <a:lnTo>
                  <a:pt x="2839" y="2210"/>
                </a:lnTo>
                <a:lnTo>
                  <a:pt x="2897" y="2166"/>
                </a:lnTo>
                <a:lnTo>
                  <a:pt x="2941" y="2122"/>
                </a:lnTo>
                <a:lnTo>
                  <a:pt x="2970" y="2078"/>
                </a:lnTo>
                <a:lnTo>
                  <a:pt x="3014" y="2020"/>
                </a:lnTo>
                <a:lnTo>
                  <a:pt x="3058" y="1976"/>
                </a:lnTo>
                <a:lnTo>
                  <a:pt x="3102" y="1917"/>
                </a:lnTo>
                <a:lnTo>
                  <a:pt x="3146" y="1873"/>
                </a:lnTo>
                <a:lnTo>
                  <a:pt x="3190" y="1830"/>
                </a:lnTo>
                <a:lnTo>
                  <a:pt x="3234" y="1786"/>
                </a:lnTo>
                <a:lnTo>
                  <a:pt x="3292" y="1742"/>
                </a:lnTo>
                <a:lnTo>
                  <a:pt x="3336" y="1698"/>
                </a:lnTo>
                <a:lnTo>
                  <a:pt x="3395" y="1639"/>
                </a:lnTo>
                <a:lnTo>
                  <a:pt x="3453" y="1595"/>
                </a:lnTo>
                <a:lnTo>
                  <a:pt x="3497" y="1581"/>
                </a:lnTo>
                <a:lnTo>
                  <a:pt x="3556" y="1552"/>
                </a:lnTo>
                <a:lnTo>
                  <a:pt x="3600" y="1522"/>
                </a:lnTo>
                <a:lnTo>
                  <a:pt x="3658" y="1508"/>
                </a:lnTo>
                <a:lnTo>
                  <a:pt x="3702" y="1493"/>
                </a:lnTo>
                <a:lnTo>
                  <a:pt x="3761" y="1464"/>
                </a:lnTo>
                <a:lnTo>
                  <a:pt x="3834" y="1405"/>
                </a:lnTo>
                <a:lnTo>
                  <a:pt x="3892" y="1303"/>
                </a:lnTo>
                <a:lnTo>
                  <a:pt x="3980" y="1273"/>
                </a:lnTo>
                <a:lnTo>
                  <a:pt x="4009" y="1156"/>
                </a:lnTo>
                <a:lnTo>
                  <a:pt x="4039" y="1098"/>
                </a:lnTo>
                <a:lnTo>
                  <a:pt x="4053" y="1039"/>
                </a:lnTo>
                <a:lnTo>
                  <a:pt x="4053" y="952"/>
                </a:lnTo>
                <a:lnTo>
                  <a:pt x="4039" y="908"/>
                </a:lnTo>
                <a:lnTo>
                  <a:pt x="3995" y="878"/>
                </a:lnTo>
                <a:lnTo>
                  <a:pt x="3907" y="864"/>
                </a:lnTo>
                <a:lnTo>
                  <a:pt x="3761" y="849"/>
                </a:lnTo>
                <a:lnTo>
                  <a:pt x="3643" y="834"/>
                </a:lnTo>
                <a:lnTo>
                  <a:pt x="3497" y="820"/>
                </a:lnTo>
                <a:lnTo>
                  <a:pt x="3380" y="805"/>
                </a:lnTo>
                <a:lnTo>
                  <a:pt x="3292" y="791"/>
                </a:lnTo>
                <a:lnTo>
                  <a:pt x="3175" y="791"/>
                </a:lnTo>
                <a:lnTo>
                  <a:pt x="3058" y="776"/>
                </a:lnTo>
                <a:lnTo>
                  <a:pt x="2941" y="761"/>
                </a:lnTo>
                <a:lnTo>
                  <a:pt x="2853" y="761"/>
                </a:lnTo>
                <a:lnTo>
                  <a:pt x="2795" y="747"/>
                </a:lnTo>
                <a:lnTo>
                  <a:pt x="2736" y="717"/>
                </a:lnTo>
                <a:lnTo>
                  <a:pt x="2692" y="703"/>
                </a:lnTo>
                <a:lnTo>
                  <a:pt x="2648" y="673"/>
                </a:lnTo>
                <a:lnTo>
                  <a:pt x="2590" y="630"/>
                </a:lnTo>
                <a:lnTo>
                  <a:pt x="2502" y="615"/>
                </a:lnTo>
                <a:lnTo>
                  <a:pt x="2458" y="586"/>
                </a:lnTo>
                <a:lnTo>
                  <a:pt x="2414" y="586"/>
                </a:lnTo>
                <a:lnTo>
                  <a:pt x="2370" y="571"/>
                </a:lnTo>
                <a:lnTo>
                  <a:pt x="2341" y="588"/>
                </a:lnTo>
              </a:path>
            </a:pathLst>
          </a:custGeom>
          <a:noFill/>
          <a:ln w="508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Narrow" pitchFamily="34" charset="0"/>
            </a:endParaRPr>
          </a:p>
        </p:txBody>
      </p:sp>
      <p:sp>
        <p:nvSpPr>
          <p:cNvPr id="10260" name="Rectangle 20"/>
          <p:cNvSpPr>
            <a:spLocks noChangeArrowheads="1"/>
          </p:cNvSpPr>
          <p:nvPr/>
        </p:nvSpPr>
        <p:spPr bwMode="auto">
          <a:xfrm>
            <a:off x="4878388" y="3290888"/>
            <a:ext cx="1749425"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4800" dirty="0">
                <a:solidFill>
                  <a:schemeClr val="tx2"/>
                </a:solidFill>
                <a:latin typeface="Arial Narrow" pitchFamily="34" charset="0"/>
              </a:rPr>
              <a:t>S</a:t>
            </a:r>
          </a:p>
        </p:txBody>
      </p:sp>
      <p:sp>
        <p:nvSpPr>
          <p:cNvPr id="10261" name="Oval 21"/>
          <p:cNvSpPr>
            <a:spLocks noChangeArrowheads="1"/>
          </p:cNvSpPr>
          <p:nvPr/>
        </p:nvSpPr>
        <p:spPr bwMode="auto">
          <a:xfrm>
            <a:off x="4851400" y="4102100"/>
            <a:ext cx="50800" cy="50800"/>
          </a:xfrm>
          <a:prstGeom prst="ellipse">
            <a:avLst/>
          </a:prstGeom>
          <a:noFill/>
          <a:ln w="1016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62" name="Oval 22"/>
          <p:cNvSpPr>
            <a:spLocks noChangeArrowheads="1"/>
          </p:cNvSpPr>
          <p:nvPr/>
        </p:nvSpPr>
        <p:spPr bwMode="auto">
          <a:xfrm>
            <a:off x="2954216" y="5168900"/>
            <a:ext cx="50800" cy="50800"/>
          </a:xfrm>
          <a:prstGeom prst="ellipse">
            <a:avLst/>
          </a:prstGeom>
          <a:noFill/>
          <a:ln w="1016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63" name="Oval 23"/>
          <p:cNvSpPr>
            <a:spLocks noChangeArrowheads="1"/>
          </p:cNvSpPr>
          <p:nvPr/>
        </p:nvSpPr>
        <p:spPr bwMode="auto">
          <a:xfrm>
            <a:off x="1117600" y="4102100"/>
            <a:ext cx="50800" cy="50800"/>
          </a:xfrm>
          <a:prstGeom prst="ellipse">
            <a:avLst/>
          </a:prstGeom>
          <a:noFill/>
          <a:ln w="1016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64" name="Oval 24"/>
          <p:cNvSpPr>
            <a:spLocks noChangeArrowheads="1"/>
          </p:cNvSpPr>
          <p:nvPr/>
        </p:nvSpPr>
        <p:spPr bwMode="auto">
          <a:xfrm>
            <a:off x="6604000" y="2654300"/>
            <a:ext cx="50800" cy="50800"/>
          </a:xfrm>
          <a:prstGeom prst="ellipse">
            <a:avLst/>
          </a:prstGeom>
          <a:noFill/>
          <a:ln w="1016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265" name="Freeform 25"/>
          <p:cNvSpPr>
            <a:spLocks/>
          </p:cNvSpPr>
          <p:nvPr/>
        </p:nvSpPr>
        <p:spPr bwMode="auto">
          <a:xfrm>
            <a:off x="552450" y="2387600"/>
            <a:ext cx="6483350" cy="3114675"/>
          </a:xfrm>
          <a:custGeom>
            <a:avLst/>
            <a:gdLst>
              <a:gd name="T0" fmla="*/ 176 w 4084"/>
              <a:gd name="T1" fmla="*/ 980 h 1962"/>
              <a:gd name="T2" fmla="*/ 439 w 4084"/>
              <a:gd name="T3" fmla="*/ 907 h 1962"/>
              <a:gd name="T4" fmla="*/ 600 w 4084"/>
              <a:gd name="T5" fmla="*/ 863 h 1962"/>
              <a:gd name="T6" fmla="*/ 893 w 4084"/>
              <a:gd name="T7" fmla="*/ 951 h 1962"/>
              <a:gd name="T8" fmla="*/ 1127 w 4084"/>
              <a:gd name="T9" fmla="*/ 1024 h 1962"/>
              <a:gd name="T10" fmla="*/ 1259 w 4084"/>
              <a:gd name="T11" fmla="*/ 1126 h 1962"/>
              <a:gd name="T12" fmla="*/ 1405 w 4084"/>
              <a:gd name="T13" fmla="*/ 1244 h 1962"/>
              <a:gd name="T14" fmla="*/ 1537 w 4084"/>
              <a:gd name="T15" fmla="*/ 1331 h 1962"/>
              <a:gd name="T16" fmla="*/ 1669 w 4084"/>
              <a:gd name="T17" fmla="*/ 1346 h 1962"/>
              <a:gd name="T18" fmla="*/ 1815 w 4084"/>
              <a:gd name="T19" fmla="*/ 1273 h 1962"/>
              <a:gd name="T20" fmla="*/ 1947 w 4084"/>
              <a:gd name="T21" fmla="*/ 1214 h 1962"/>
              <a:gd name="T22" fmla="*/ 2093 w 4084"/>
              <a:gd name="T23" fmla="*/ 1156 h 1962"/>
              <a:gd name="T24" fmla="*/ 2225 w 4084"/>
              <a:gd name="T25" fmla="*/ 1097 h 1962"/>
              <a:gd name="T26" fmla="*/ 2371 w 4084"/>
              <a:gd name="T27" fmla="*/ 1053 h 1962"/>
              <a:gd name="T28" fmla="*/ 2576 w 4084"/>
              <a:gd name="T29" fmla="*/ 1009 h 1962"/>
              <a:gd name="T30" fmla="*/ 2708 w 4084"/>
              <a:gd name="T31" fmla="*/ 995 h 1962"/>
              <a:gd name="T32" fmla="*/ 2854 w 4084"/>
              <a:gd name="T33" fmla="*/ 1009 h 1962"/>
              <a:gd name="T34" fmla="*/ 3059 w 4084"/>
              <a:gd name="T35" fmla="*/ 1039 h 1962"/>
              <a:gd name="T36" fmla="*/ 3205 w 4084"/>
              <a:gd name="T37" fmla="*/ 1009 h 1962"/>
              <a:gd name="T38" fmla="*/ 3352 w 4084"/>
              <a:gd name="T39" fmla="*/ 878 h 1962"/>
              <a:gd name="T40" fmla="*/ 3439 w 4084"/>
              <a:gd name="T41" fmla="*/ 717 h 1962"/>
              <a:gd name="T42" fmla="*/ 3469 w 4084"/>
              <a:gd name="T43" fmla="*/ 570 h 1962"/>
              <a:gd name="T44" fmla="*/ 3483 w 4084"/>
              <a:gd name="T45" fmla="*/ 424 h 1962"/>
              <a:gd name="T46" fmla="*/ 3498 w 4084"/>
              <a:gd name="T47" fmla="*/ 204 h 1962"/>
              <a:gd name="T48" fmla="*/ 3571 w 4084"/>
              <a:gd name="T49" fmla="*/ 58 h 1962"/>
              <a:gd name="T50" fmla="*/ 3703 w 4084"/>
              <a:gd name="T51" fmla="*/ 0 h 1962"/>
              <a:gd name="T52" fmla="*/ 3849 w 4084"/>
              <a:gd name="T53" fmla="*/ 14 h 1962"/>
              <a:gd name="T54" fmla="*/ 4054 w 4084"/>
              <a:gd name="T55" fmla="*/ 117 h 1962"/>
              <a:gd name="T56" fmla="*/ 4083 w 4084"/>
              <a:gd name="T57" fmla="*/ 263 h 1962"/>
              <a:gd name="T58" fmla="*/ 4054 w 4084"/>
              <a:gd name="T59" fmla="*/ 395 h 1962"/>
              <a:gd name="T60" fmla="*/ 3937 w 4084"/>
              <a:gd name="T61" fmla="*/ 526 h 1962"/>
              <a:gd name="T62" fmla="*/ 3805 w 4084"/>
              <a:gd name="T63" fmla="*/ 644 h 1962"/>
              <a:gd name="T64" fmla="*/ 3673 w 4084"/>
              <a:gd name="T65" fmla="*/ 761 h 1962"/>
              <a:gd name="T66" fmla="*/ 3512 w 4084"/>
              <a:gd name="T67" fmla="*/ 922 h 1962"/>
              <a:gd name="T68" fmla="*/ 3395 w 4084"/>
              <a:gd name="T69" fmla="*/ 1083 h 1962"/>
              <a:gd name="T70" fmla="*/ 3249 w 4084"/>
              <a:gd name="T71" fmla="*/ 1229 h 1962"/>
              <a:gd name="T72" fmla="*/ 3117 w 4084"/>
              <a:gd name="T73" fmla="*/ 1346 h 1962"/>
              <a:gd name="T74" fmla="*/ 2971 w 4084"/>
              <a:gd name="T75" fmla="*/ 1434 h 1962"/>
              <a:gd name="T76" fmla="*/ 2649 w 4084"/>
              <a:gd name="T77" fmla="*/ 1478 h 1962"/>
              <a:gd name="T78" fmla="*/ 2386 w 4084"/>
              <a:gd name="T79" fmla="*/ 1492 h 1962"/>
              <a:gd name="T80" fmla="*/ 2239 w 4084"/>
              <a:gd name="T81" fmla="*/ 1536 h 1962"/>
              <a:gd name="T82" fmla="*/ 2049 w 4084"/>
              <a:gd name="T83" fmla="*/ 1609 h 1962"/>
              <a:gd name="T84" fmla="*/ 1903 w 4084"/>
              <a:gd name="T85" fmla="*/ 1697 h 1962"/>
              <a:gd name="T86" fmla="*/ 1771 w 4084"/>
              <a:gd name="T87" fmla="*/ 1814 h 1962"/>
              <a:gd name="T88" fmla="*/ 1654 w 4084"/>
              <a:gd name="T89" fmla="*/ 1917 h 1962"/>
              <a:gd name="T90" fmla="*/ 1522 w 4084"/>
              <a:gd name="T91" fmla="*/ 1961 h 1962"/>
              <a:gd name="T92" fmla="*/ 1244 w 4084"/>
              <a:gd name="T93" fmla="*/ 1931 h 1962"/>
              <a:gd name="T94" fmla="*/ 1083 w 4084"/>
              <a:gd name="T95" fmla="*/ 1844 h 1962"/>
              <a:gd name="T96" fmla="*/ 922 w 4084"/>
              <a:gd name="T97" fmla="*/ 1712 h 1962"/>
              <a:gd name="T98" fmla="*/ 703 w 4084"/>
              <a:gd name="T99" fmla="*/ 1624 h 1962"/>
              <a:gd name="T100" fmla="*/ 527 w 4084"/>
              <a:gd name="T101" fmla="*/ 1551 h 1962"/>
              <a:gd name="T102" fmla="*/ 337 w 4084"/>
              <a:gd name="T103" fmla="*/ 1492 h 1962"/>
              <a:gd name="T104" fmla="*/ 205 w 4084"/>
              <a:gd name="T105" fmla="*/ 1434 h 1962"/>
              <a:gd name="T106" fmla="*/ 88 w 4084"/>
              <a:gd name="T107" fmla="*/ 1317 h 1962"/>
              <a:gd name="T108" fmla="*/ 15 w 4084"/>
              <a:gd name="T109" fmla="*/ 1170 h 1962"/>
              <a:gd name="T110" fmla="*/ 36 w 4084"/>
              <a:gd name="T111" fmla="*/ 1048 h 1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84" h="1962">
                <a:moveTo>
                  <a:pt x="36" y="1048"/>
                </a:moveTo>
                <a:lnTo>
                  <a:pt x="88" y="1009"/>
                </a:lnTo>
                <a:lnTo>
                  <a:pt x="176" y="980"/>
                </a:lnTo>
                <a:lnTo>
                  <a:pt x="264" y="951"/>
                </a:lnTo>
                <a:lnTo>
                  <a:pt x="352" y="922"/>
                </a:lnTo>
                <a:lnTo>
                  <a:pt x="439" y="907"/>
                </a:lnTo>
                <a:lnTo>
                  <a:pt x="498" y="878"/>
                </a:lnTo>
                <a:lnTo>
                  <a:pt x="556" y="863"/>
                </a:lnTo>
                <a:lnTo>
                  <a:pt x="600" y="863"/>
                </a:lnTo>
                <a:lnTo>
                  <a:pt x="717" y="878"/>
                </a:lnTo>
                <a:lnTo>
                  <a:pt x="834" y="907"/>
                </a:lnTo>
                <a:lnTo>
                  <a:pt x="893" y="951"/>
                </a:lnTo>
                <a:lnTo>
                  <a:pt x="952" y="980"/>
                </a:lnTo>
                <a:lnTo>
                  <a:pt x="1039" y="995"/>
                </a:lnTo>
                <a:lnTo>
                  <a:pt x="1127" y="1024"/>
                </a:lnTo>
                <a:lnTo>
                  <a:pt x="1171" y="1053"/>
                </a:lnTo>
                <a:lnTo>
                  <a:pt x="1215" y="1083"/>
                </a:lnTo>
                <a:lnTo>
                  <a:pt x="1259" y="1126"/>
                </a:lnTo>
                <a:lnTo>
                  <a:pt x="1317" y="1156"/>
                </a:lnTo>
                <a:lnTo>
                  <a:pt x="1361" y="1200"/>
                </a:lnTo>
                <a:lnTo>
                  <a:pt x="1405" y="1244"/>
                </a:lnTo>
                <a:lnTo>
                  <a:pt x="1449" y="1273"/>
                </a:lnTo>
                <a:lnTo>
                  <a:pt x="1493" y="1317"/>
                </a:lnTo>
                <a:lnTo>
                  <a:pt x="1537" y="1331"/>
                </a:lnTo>
                <a:lnTo>
                  <a:pt x="1581" y="1346"/>
                </a:lnTo>
                <a:lnTo>
                  <a:pt x="1625" y="1346"/>
                </a:lnTo>
                <a:lnTo>
                  <a:pt x="1669" y="1346"/>
                </a:lnTo>
                <a:lnTo>
                  <a:pt x="1727" y="1317"/>
                </a:lnTo>
                <a:lnTo>
                  <a:pt x="1771" y="1287"/>
                </a:lnTo>
                <a:lnTo>
                  <a:pt x="1815" y="1273"/>
                </a:lnTo>
                <a:lnTo>
                  <a:pt x="1859" y="1258"/>
                </a:lnTo>
                <a:lnTo>
                  <a:pt x="1903" y="1229"/>
                </a:lnTo>
                <a:lnTo>
                  <a:pt x="1947" y="1214"/>
                </a:lnTo>
                <a:lnTo>
                  <a:pt x="1991" y="1200"/>
                </a:lnTo>
                <a:lnTo>
                  <a:pt x="2049" y="1170"/>
                </a:lnTo>
                <a:lnTo>
                  <a:pt x="2093" y="1156"/>
                </a:lnTo>
                <a:lnTo>
                  <a:pt x="2137" y="1141"/>
                </a:lnTo>
                <a:lnTo>
                  <a:pt x="2181" y="1126"/>
                </a:lnTo>
                <a:lnTo>
                  <a:pt x="2225" y="1097"/>
                </a:lnTo>
                <a:lnTo>
                  <a:pt x="2269" y="1097"/>
                </a:lnTo>
                <a:lnTo>
                  <a:pt x="2327" y="1068"/>
                </a:lnTo>
                <a:lnTo>
                  <a:pt x="2371" y="1053"/>
                </a:lnTo>
                <a:lnTo>
                  <a:pt x="2488" y="1024"/>
                </a:lnTo>
                <a:lnTo>
                  <a:pt x="2532" y="1024"/>
                </a:lnTo>
                <a:lnTo>
                  <a:pt x="2576" y="1009"/>
                </a:lnTo>
                <a:lnTo>
                  <a:pt x="2620" y="995"/>
                </a:lnTo>
                <a:lnTo>
                  <a:pt x="2664" y="995"/>
                </a:lnTo>
                <a:lnTo>
                  <a:pt x="2708" y="995"/>
                </a:lnTo>
                <a:lnTo>
                  <a:pt x="2752" y="995"/>
                </a:lnTo>
                <a:lnTo>
                  <a:pt x="2810" y="1009"/>
                </a:lnTo>
                <a:lnTo>
                  <a:pt x="2854" y="1009"/>
                </a:lnTo>
                <a:lnTo>
                  <a:pt x="2898" y="1024"/>
                </a:lnTo>
                <a:lnTo>
                  <a:pt x="2942" y="1039"/>
                </a:lnTo>
                <a:lnTo>
                  <a:pt x="3059" y="1039"/>
                </a:lnTo>
                <a:lnTo>
                  <a:pt x="3103" y="1053"/>
                </a:lnTo>
                <a:lnTo>
                  <a:pt x="3161" y="1039"/>
                </a:lnTo>
                <a:lnTo>
                  <a:pt x="3205" y="1009"/>
                </a:lnTo>
                <a:lnTo>
                  <a:pt x="3249" y="965"/>
                </a:lnTo>
                <a:lnTo>
                  <a:pt x="3308" y="922"/>
                </a:lnTo>
                <a:lnTo>
                  <a:pt x="3352" y="878"/>
                </a:lnTo>
                <a:lnTo>
                  <a:pt x="3381" y="834"/>
                </a:lnTo>
                <a:lnTo>
                  <a:pt x="3425" y="775"/>
                </a:lnTo>
                <a:lnTo>
                  <a:pt x="3439" y="717"/>
                </a:lnTo>
                <a:lnTo>
                  <a:pt x="3454" y="658"/>
                </a:lnTo>
                <a:lnTo>
                  <a:pt x="3469" y="614"/>
                </a:lnTo>
                <a:lnTo>
                  <a:pt x="3469" y="570"/>
                </a:lnTo>
                <a:lnTo>
                  <a:pt x="3469" y="526"/>
                </a:lnTo>
                <a:lnTo>
                  <a:pt x="3483" y="468"/>
                </a:lnTo>
                <a:lnTo>
                  <a:pt x="3483" y="424"/>
                </a:lnTo>
                <a:lnTo>
                  <a:pt x="3483" y="365"/>
                </a:lnTo>
                <a:lnTo>
                  <a:pt x="3498" y="248"/>
                </a:lnTo>
                <a:lnTo>
                  <a:pt x="3498" y="204"/>
                </a:lnTo>
                <a:lnTo>
                  <a:pt x="3498" y="146"/>
                </a:lnTo>
                <a:lnTo>
                  <a:pt x="3527" y="102"/>
                </a:lnTo>
                <a:lnTo>
                  <a:pt x="3571" y="58"/>
                </a:lnTo>
                <a:lnTo>
                  <a:pt x="3615" y="29"/>
                </a:lnTo>
                <a:lnTo>
                  <a:pt x="3659" y="14"/>
                </a:lnTo>
                <a:lnTo>
                  <a:pt x="3703" y="0"/>
                </a:lnTo>
                <a:lnTo>
                  <a:pt x="3747" y="0"/>
                </a:lnTo>
                <a:lnTo>
                  <a:pt x="3791" y="0"/>
                </a:lnTo>
                <a:lnTo>
                  <a:pt x="3849" y="14"/>
                </a:lnTo>
                <a:lnTo>
                  <a:pt x="3893" y="29"/>
                </a:lnTo>
                <a:lnTo>
                  <a:pt x="3952" y="58"/>
                </a:lnTo>
                <a:lnTo>
                  <a:pt x="4054" y="117"/>
                </a:lnTo>
                <a:lnTo>
                  <a:pt x="4083" y="161"/>
                </a:lnTo>
                <a:lnTo>
                  <a:pt x="4083" y="219"/>
                </a:lnTo>
                <a:lnTo>
                  <a:pt x="4083" y="263"/>
                </a:lnTo>
                <a:lnTo>
                  <a:pt x="4069" y="307"/>
                </a:lnTo>
                <a:lnTo>
                  <a:pt x="4069" y="351"/>
                </a:lnTo>
                <a:lnTo>
                  <a:pt x="4054" y="395"/>
                </a:lnTo>
                <a:lnTo>
                  <a:pt x="4025" y="439"/>
                </a:lnTo>
                <a:lnTo>
                  <a:pt x="3995" y="483"/>
                </a:lnTo>
                <a:lnTo>
                  <a:pt x="3937" y="526"/>
                </a:lnTo>
                <a:lnTo>
                  <a:pt x="3893" y="570"/>
                </a:lnTo>
                <a:lnTo>
                  <a:pt x="3849" y="614"/>
                </a:lnTo>
                <a:lnTo>
                  <a:pt x="3805" y="644"/>
                </a:lnTo>
                <a:lnTo>
                  <a:pt x="3761" y="687"/>
                </a:lnTo>
                <a:lnTo>
                  <a:pt x="3717" y="731"/>
                </a:lnTo>
                <a:lnTo>
                  <a:pt x="3673" y="761"/>
                </a:lnTo>
                <a:lnTo>
                  <a:pt x="3600" y="819"/>
                </a:lnTo>
                <a:lnTo>
                  <a:pt x="3571" y="878"/>
                </a:lnTo>
                <a:lnTo>
                  <a:pt x="3512" y="922"/>
                </a:lnTo>
                <a:lnTo>
                  <a:pt x="3469" y="980"/>
                </a:lnTo>
                <a:lnTo>
                  <a:pt x="3425" y="1024"/>
                </a:lnTo>
                <a:lnTo>
                  <a:pt x="3395" y="1083"/>
                </a:lnTo>
                <a:lnTo>
                  <a:pt x="3337" y="1141"/>
                </a:lnTo>
                <a:lnTo>
                  <a:pt x="3293" y="1170"/>
                </a:lnTo>
                <a:lnTo>
                  <a:pt x="3249" y="1229"/>
                </a:lnTo>
                <a:lnTo>
                  <a:pt x="3205" y="1258"/>
                </a:lnTo>
                <a:lnTo>
                  <a:pt x="3161" y="1302"/>
                </a:lnTo>
                <a:lnTo>
                  <a:pt x="3117" y="1346"/>
                </a:lnTo>
                <a:lnTo>
                  <a:pt x="3073" y="1375"/>
                </a:lnTo>
                <a:lnTo>
                  <a:pt x="3015" y="1404"/>
                </a:lnTo>
                <a:lnTo>
                  <a:pt x="2971" y="1434"/>
                </a:lnTo>
                <a:lnTo>
                  <a:pt x="2854" y="1463"/>
                </a:lnTo>
                <a:lnTo>
                  <a:pt x="2737" y="1463"/>
                </a:lnTo>
                <a:lnTo>
                  <a:pt x="2649" y="1478"/>
                </a:lnTo>
                <a:lnTo>
                  <a:pt x="2532" y="1492"/>
                </a:lnTo>
                <a:lnTo>
                  <a:pt x="2444" y="1492"/>
                </a:lnTo>
                <a:lnTo>
                  <a:pt x="2386" y="1492"/>
                </a:lnTo>
                <a:lnTo>
                  <a:pt x="2342" y="1492"/>
                </a:lnTo>
                <a:lnTo>
                  <a:pt x="2298" y="1507"/>
                </a:lnTo>
                <a:lnTo>
                  <a:pt x="2239" y="1536"/>
                </a:lnTo>
                <a:lnTo>
                  <a:pt x="2181" y="1565"/>
                </a:lnTo>
                <a:lnTo>
                  <a:pt x="2093" y="1580"/>
                </a:lnTo>
                <a:lnTo>
                  <a:pt x="2049" y="1609"/>
                </a:lnTo>
                <a:lnTo>
                  <a:pt x="2005" y="1639"/>
                </a:lnTo>
                <a:lnTo>
                  <a:pt x="1961" y="1668"/>
                </a:lnTo>
                <a:lnTo>
                  <a:pt x="1903" y="1697"/>
                </a:lnTo>
                <a:lnTo>
                  <a:pt x="1873" y="1741"/>
                </a:lnTo>
                <a:lnTo>
                  <a:pt x="1815" y="1785"/>
                </a:lnTo>
                <a:lnTo>
                  <a:pt x="1771" y="1814"/>
                </a:lnTo>
                <a:lnTo>
                  <a:pt x="1742" y="1858"/>
                </a:lnTo>
                <a:lnTo>
                  <a:pt x="1698" y="1902"/>
                </a:lnTo>
                <a:lnTo>
                  <a:pt x="1654" y="1917"/>
                </a:lnTo>
                <a:lnTo>
                  <a:pt x="1610" y="1931"/>
                </a:lnTo>
                <a:lnTo>
                  <a:pt x="1566" y="1946"/>
                </a:lnTo>
                <a:lnTo>
                  <a:pt x="1522" y="1961"/>
                </a:lnTo>
                <a:lnTo>
                  <a:pt x="1405" y="1961"/>
                </a:lnTo>
                <a:lnTo>
                  <a:pt x="1361" y="1961"/>
                </a:lnTo>
                <a:lnTo>
                  <a:pt x="1244" y="1931"/>
                </a:lnTo>
                <a:lnTo>
                  <a:pt x="1186" y="1917"/>
                </a:lnTo>
                <a:lnTo>
                  <a:pt x="1142" y="1887"/>
                </a:lnTo>
                <a:lnTo>
                  <a:pt x="1083" y="1844"/>
                </a:lnTo>
                <a:lnTo>
                  <a:pt x="1039" y="1800"/>
                </a:lnTo>
                <a:lnTo>
                  <a:pt x="995" y="1756"/>
                </a:lnTo>
                <a:lnTo>
                  <a:pt x="922" y="1712"/>
                </a:lnTo>
                <a:lnTo>
                  <a:pt x="834" y="1697"/>
                </a:lnTo>
                <a:lnTo>
                  <a:pt x="761" y="1653"/>
                </a:lnTo>
                <a:lnTo>
                  <a:pt x="703" y="1624"/>
                </a:lnTo>
                <a:lnTo>
                  <a:pt x="644" y="1595"/>
                </a:lnTo>
                <a:lnTo>
                  <a:pt x="586" y="1580"/>
                </a:lnTo>
                <a:lnTo>
                  <a:pt x="527" y="1551"/>
                </a:lnTo>
                <a:lnTo>
                  <a:pt x="439" y="1536"/>
                </a:lnTo>
                <a:lnTo>
                  <a:pt x="395" y="1522"/>
                </a:lnTo>
                <a:lnTo>
                  <a:pt x="337" y="1492"/>
                </a:lnTo>
                <a:lnTo>
                  <a:pt x="293" y="1463"/>
                </a:lnTo>
                <a:lnTo>
                  <a:pt x="249" y="1463"/>
                </a:lnTo>
                <a:lnTo>
                  <a:pt x="205" y="1434"/>
                </a:lnTo>
                <a:lnTo>
                  <a:pt x="161" y="1404"/>
                </a:lnTo>
                <a:lnTo>
                  <a:pt x="117" y="1361"/>
                </a:lnTo>
                <a:lnTo>
                  <a:pt x="88" y="1317"/>
                </a:lnTo>
                <a:lnTo>
                  <a:pt x="59" y="1273"/>
                </a:lnTo>
                <a:lnTo>
                  <a:pt x="44" y="1229"/>
                </a:lnTo>
                <a:lnTo>
                  <a:pt x="15" y="1170"/>
                </a:lnTo>
                <a:lnTo>
                  <a:pt x="0" y="1126"/>
                </a:lnTo>
                <a:lnTo>
                  <a:pt x="0" y="1068"/>
                </a:lnTo>
                <a:lnTo>
                  <a:pt x="36" y="1048"/>
                </a:lnTo>
              </a:path>
            </a:pathLst>
          </a:custGeom>
          <a:noFill/>
          <a:ln w="508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Narrow" pitchFamily="34" charset="0"/>
            </a:endParaRPr>
          </a:p>
        </p:txBody>
      </p:sp>
      <p:sp>
        <p:nvSpPr>
          <p:cNvPr id="10266" name="Rectangle 26"/>
          <p:cNvSpPr>
            <a:spLocks noChangeArrowheads="1"/>
          </p:cNvSpPr>
          <p:nvPr/>
        </p:nvSpPr>
        <p:spPr bwMode="auto">
          <a:xfrm>
            <a:off x="1601788" y="3976688"/>
            <a:ext cx="1749425"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4800">
                <a:solidFill>
                  <a:schemeClr val="accent2"/>
                </a:solidFill>
                <a:latin typeface="Arial Narrow" pitchFamily="34" charset="0"/>
              </a:rPr>
              <a:t>T</a:t>
            </a:r>
          </a:p>
        </p:txBody>
      </p:sp>
      <p:sp>
        <p:nvSpPr>
          <p:cNvPr id="27" name="Line 4"/>
          <p:cNvSpPr>
            <a:spLocks noChangeShapeType="1"/>
          </p:cNvSpPr>
          <p:nvPr/>
        </p:nvSpPr>
        <p:spPr bwMode="auto">
          <a:xfrm flipV="1">
            <a:off x="1143000" y="1589088"/>
            <a:ext cx="0" cy="36306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cxnSp>
        <p:nvCxnSpPr>
          <p:cNvPr id="22" name="Straight Connector 21"/>
          <p:cNvCxnSpPr/>
          <p:nvPr/>
        </p:nvCxnSpPr>
        <p:spPr>
          <a:xfrm>
            <a:off x="1143612" y="5044341"/>
            <a:ext cx="0" cy="3048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76800" y="5044341"/>
            <a:ext cx="0" cy="3048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80200" y="5044341"/>
            <a:ext cx="0" cy="30480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44057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normAutofit fontScale="90000"/>
          </a:bodyPr>
          <a:lstStyle/>
          <a:p>
            <a:r>
              <a:rPr lang="en-US" dirty="0"/>
              <a:t>Fuzzy Linguistic </a:t>
            </a:r>
            <a:r>
              <a:rPr lang="en-US" dirty="0" smtClean="0"/>
              <a:t>Variable</a:t>
            </a:r>
            <a:endParaRPr lang="en-US" i="1" dirty="0">
              <a:solidFill>
                <a:schemeClr val="bg2"/>
              </a:solidFill>
            </a:endParaRPr>
          </a:p>
        </p:txBody>
      </p:sp>
      <p:sp>
        <p:nvSpPr>
          <p:cNvPr id="2" name="Content Placeholder 1"/>
          <p:cNvSpPr>
            <a:spLocks noGrp="1"/>
          </p:cNvSpPr>
          <p:nvPr>
            <p:ph idx="1"/>
          </p:nvPr>
        </p:nvSpPr>
        <p:spPr>
          <a:xfrm>
            <a:off x="2095500" y="1219200"/>
            <a:ext cx="4953000" cy="5029200"/>
          </a:xfrm>
        </p:spPr>
        <p:txBody>
          <a:bodyPr>
            <a:normAutofit fontScale="92500"/>
          </a:bodyPr>
          <a:lstStyle/>
          <a:p>
            <a:pPr marL="0" indent="0">
              <a:lnSpc>
                <a:spcPct val="200000"/>
              </a:lnSpc>
              <a:buNone/>
            </a:pPr>
            <a:r>
              <a:rPr lang="en-US" dirty="0" smtClean="0"/>
              <a:t>A variable</a:t>
            </a:r>
          </a:p>
          <a:p>
            <a:pPr marL="0" indent="0">
              <a:lnSpc>
                <a:spcPct val="200000"/>
              </a:lnSpc>
              <a:buNone/>
            </a:pPr>
            <a:r>
              <a:rPr lang="en-US" dirty="0" smtClean="0"/>
              <a:t>whose values are fuzzy sets</a:t>
            </a:r>
          </a:p>
          <a:p>
            <a:pPr marL="0" indent="0">
              <a:lnSpc>
                <a:spcPct val="200000"/>
              </a:lnSpc>
              <a:buNone/>
            </a:pPr>
            <a:r>
              <a:rPr lang="en-US" dirty="0" smtClean="0"/>
              <a:t>over a common range of numbers.</a:t>
            </a:r>
          </a:p>
          <a:p>
            <a:pPr marL="0" indent="0">
              <a:lnSpc>
                <a:spcPct val="200000"/>
              </a:lnSpc>
              <a:buNone/>
            </a:pPr>
            <a:r>
              <a:rPr lang="en-US" dirty="0" smtClean="0"/>
              <a:t>Example: </a:t>
            </a:r>
            <a:r>
              <a:rPr lang="en-US" i="1" dirty="0" smtClean="0"/>
              <a:t>Temperature</a:t>
            </a:r>
            <a:r>
              <a:rPr lang="en-US" dirty="0" smtClean="0"/>
              <a:t>, </a:t>
            </a:r>
          </a:p>
          <a:p>
            <a:pPr marL="0" indent="0">
              <a:lnSpc>
                <a:spcPct val="200000"/>
              </a:lnSpc>
              <a:buNone/>
            </a:pPr>
            <a:r>
              <a:rPr lang="en-US" dirty="0" smtClean="0"/>
              <a:t>with values </a:t>
            </a:r>
            <a:r>
              <a:rPr lang="en-US" i="1" dirty="0" err="1" smtClean="0"/>
              <a:t>VLo</a:t>
            </a:r>
            <a:r>
              <a:rPr lang="en-US" i="1" dirty="0" smtClean="0"/>
              <a:t>, Lo, Med, Hi, </a:t>
            </a:r>
            <a:r>
              <a:rPr lang="en-US" i="1" dirty="0" err="1" smtClean="0"/>
              <a:t>VHi</a:t>
            </a:r>
            <a:endParaRPr lang="en-US" i="1" dirty="0"/>
          </a:p>
        </p:txBody>
      </p:sp>
    </p:spTree>
    <p:extLst>
      <p:ext uri="{BB962C8B-B14F-4D97-AF65-F5344CB8AC3E}">
        <p14:creationId xmlns:p14="http://schemas.microsoft.com/office/powerpoint/2010/main" val="224754780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067800" cy="1789549"/>
          </a:xfrm>
          <a:noFill/>
          <a:ln/>
        </p:spPr>
        <p:txBody>
          <a:bodyPr>
            <a:normAutofit/>
          </a:bodyPr>
          <a:lstStyle/>
          <a:p>
            <a:r>
              <a:rPr lang="en-US" dirty="0" smtClean="0"/>
              <a:t>(Fuzzy </a:t>
            </a:r>
            <a:r>
              <a:rPr lang="en-US" dirty="0"/>
              <a:t>Linguistic </a:t>
            </a:r>
            <a:r>
              <a:rPr lang="en-US" dirty="0">
                <a:solidFill>
                  <a:srgbClr val="376092"/>
                </a:solidFill>
              </a:rPr>
              <a:t>Variable</a:t>
            </a:r>
            <a:r>
              <a:rPr lang="en-US" dirty="0"/>
              <a:t> </a:t>
            </a:r>
            <a:r>
              <a:rPr lang="en-US" i="1" dirty="0" smtClean="0">
                <a:solidFill>
                  <a:srgbClr val="376092"/>
                </a:solidFill>
              </a:rPr>
              <a:t>Temperature</a:t>
            </a:r>
            <a:r>
              <a:rPr lang="en-US" dirty="0" smtClean="0">
                <a:solidFill>
                  <a:schemeClr val="tx2"/>
                </a:solidFill>
              </a:rPr>
              <a:t>)</a:t>
            </a:r>
            <a:r>
              <a:rPr lang="en-US" dirty="0">
                <a:solidFill>
                  <a:schemeClr val="tx2"/>
                </a:solidFill>
              </a:rPr>
              <a:t/>
            </a:r>
            <a:br>
              <a:rPr lang="en-US" dirty="0">
                <a:solidFill>
                  <a:schemeClr val="tx2"/>
                </a:solidFill>
              </a:rPr>
            </a:br>
            <a:r>
              <a:rPr lang="en-US" dirty="0" smtClean="0">
                <a:solidFill>
                  <a:schemeClr val="tx2"/>
                </a:solidFill>
              </a:rPr>
              <a:t>One of its </a:t>
            </a:r>
            <a:r>
              <a:rPr lang="en-US" dirty="0" smtClean="0"/>
              <a:t>Values: </a:t>
            </a:r>
            <a:r>
              <a:rPr lang="en-US" i="1" dirty="0">
                <a:solidFill>
                  <a:srgbClr val="FF0000"/>
                </a:solidFill>
              </a:rPr>
              <a:t>High</a:t>
            </a:r>
            <a:r>
              <a:rPr lang="en-US" i="1" dirty="0">
                <a:solidFill>
                  <a:schemeClr val="bg2"/>
                </a:solidFill>
              </a:rPr>
              <a:t> </a:t>
            </a:r>
          </a:p>
        </p:txBody>
      </p:sp>
      <p:sp>
        <p:nvSpPr>
          <p:cNvPr id="12291" name="Line 3"/>
          <p:cNvSpPr>
            <a:spLocks noChangeShapeType="1"/>
          </p:cNvSpPr>
          <p:nvPr/>
        </p:nvSpPr>
        <p:spPr bwMode="auto">
          <a:xfrm>
            <a:off x="1500188" y="5518150"/>
            <a:ext cx="72628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292" name="Line 4"/>
          <p:cNvSpPr>
            <a:spLocks noChangeShapeType="1"/>
          </p:cNvSpPr>
          <p:nvPr/>
        </p:nvSpPr>
        <p:spPr bwMode="auto">
          <a:xfrm flipV="1">
            <a:off x="1473200" y="1912938"/>
            <a:ext cx="0" cy="36306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294" name="Rectangle 6"/>
          <p:cNvSpPr>
            <a:spLocks noChangeArrowheads="1"/>
          </p:cNvSpPr>
          <p:nvPr/>
        </p:nvSpPr>
        <p:spPr bwMode="auto">
          <a:xfrm>
            <a:off x="788988" y="2243138"/>
            <a:ext cx="6064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latin typeface="Arial Narrow" pitchFamily="34" charset="0"/>
              </a:rPr>
              <a:t>1</a:t>
            </a:r>
          </a:p>
        </p:txBody>
      </p:sp>
      <p:sp>
        <p:nvSpPr>
          <p:cNvPr id="12295" name="Line 7"/>
          <p:cNvSpPr>
            <a:spLocks noChangeShapeType="1"/>
          </p:cNvSpPr>
          <p:nvPr/>
        </p:nvSpPr>
        <p:spPr bwMode="auto">
          <a:xfrm>
            <a:off x="1500188" y="2546350"/>
            <a:ext cx="7110412"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296" name="Line 8"/>
          <p:cNvSpPr>
            <a:spLocks noChangeShapeType="1"/>
          </p:cNvSpPr>
          <p:nvPr/>
        </p:nvSpPr>
        <p:spPr bwMode="auto">
          <a:xfrm>
            <a:off x="533400" y="5486400"/>
            <a:ext cx="2692400" cy="31750"/>
          </a:xfrm>
          <a:prstGeom prst="line">
            <a:avLst/>
          </a:prstGeom>
          <a:noFill/>
          <a:ln w="762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297" name="Line 9"/>
          <p:cNvSpPr>
            <a:spLocks noChangeShapeType="1"/>
          </p:cNvSpPr>
          <p:nvPr/>
        </p:nvSpPr>
        <p:spPr bwMode="auto">
          <a:xfrm flipV="1">
            <a:off x="3225800" y="2546350"/>
            <a:ext cx="2895600" cy="2971800"/>
          </a:xfrm>
          <a:prstGeom prst="line">
            <a:avLst/>
          </a:prstGeom>
          <a:noFill/>
          <a:ln w="762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298" name="Line 10"/>
          <p:cNvSpPr>
            <a:spLocks noChangeShapeType="1"/>
          </p:cNvSpPr>
          <p:nvPr/>
        </p:nvSpPr>
        <p:spPr bwMode="auto">
          <a:xfrm>
            <a:off x="6122988" y="2546350"/>
            <a:ext cx="2284412" cy="0"/>
          </a:xfrm>
          <a:prstGeom prst="line">
            <a:avLst/>
          </a:prstGeom>
          <a:noFill/>
          <a:ln w="762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299" name="Rectangle 11"/>
          <p:cNvSpPr>
            <a:spLocks noChangeArrowheads="1"/>
          </p:cNvSpPr>
          <p:nvPr/>
        </p:nvSpPr>
        <p:spPr bwMode="auto">
          <a:xfrm>
            <a:off x="1093788" y="5824538"/>
            <a:ext cx="11398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latin typeface="Arial Narrow" pitchFamily="34" charset="0"/>
              </a:rPr>
              <a:t>0C</a:t>
            </a:r>
          </a:p>
        </p:txBody>
      </p:sp>
      <p:sp>
        <p:nvSpPr>
          <p:cNvPr id="12300" name="Rectangle 12"/>
          <p:cNvSpPr>
            <a:spLocks noChangeArrowheads="1"/>
          </p:cNvSpPr>
          <p:nvPr/>
        </p:nvSpPr>
        <p:spPr bwMode="auto">
          <a:xfrm>
            <a:off x="2770188" y="5824538"/>
            <a:ext cx="11398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latin typeface="Arial Narrow" pitchFamily="34" charset="0"/>
              </a:rPr>
              <a:t>50C</a:t>
            </a:r>
          </a:p>
        </p:txBody>
      </p:sp>
      <p:sp>
        <p:nvSpPr>
          <p:cNvPr id="12301" name="Rectangle 13"/>
          <p:cNvSpPr>
            <a:spLocks noChangeArrowheads="1"/>
          </p:cNvSpPr>
          <p:nvPr/>
        </p:nvSpPr>
        <p:spPr bwMode="auto">
          <a:xfrm>
            <a:off x="5665788" y="5824538"/>
            <a:ext cx="11398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latin typeface="Arial Narrow" pitchFamily="34" charset="0"/>
              </a:rPr>
              <a:t>80C</a:t>
            </a:r>
          </a:p>
        </p:txBody>
      </p:sp>
      <p:sp>
        <p:nvSpPr>
          <p:cNvPr id="12302" name="Rectangle 14"/>
          <p:cNvSpPr>
            <a:spLocks noChangeArrowheads="1"/>
          </p:cNvSpPr>
          <p:nvPr/>
        </p:nvSpPr>
        <p:spPr bwMode="auto">
          <a:xfrm>
            <a:off x="3760788" y="5824538"/>
            <a:ext cx="11398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latin typeface="Arial Narrow" pitchFamily="34" charset="0"/>
              </a:rPr>
              <a:t>60C</a:t>
            </a:r>
          </a:p>
        </p:txBody>
      </p:sp>
      <p:sp>
        <p:nvSpPr>
          <p:cNvPr id="12303" name="Line 15"/>
          <p:cNvSpPr>
            <a:spLocks noChangeShapeType="1"/>
          </p:cNvSpPr>
          <p:nvPr/>
        </p:nvSpPr>
        <p:spPr bwMode="auto">
          <a:xfrm flipV="1">
            <a:off x="4140200" y="4579938"/>
            <a:ext cx="0" cy="963612"/>
          </a:xfrm>
          <a:prstGeom prst="line">
            <a:avLst/>
          </a:prstGeom>
          <a:noFill/>
          <a:ln w="28575">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304" name="Line 16"/>
          <p:cNvSpPr>
            <a:spLocks noChangeShapeType="1"/>
          </p:cNvSpPr>
          <p:nvPr/>
        </p:nvSpPr>
        <p:spPr bwMode="auto">
          <a:xfrm flipH="1">
            <a:off x="1600200" y="4579937"/>
            <a:ext cx="2540000" cy="30163"/>
          </a:xfrm>
          <a:prstGeom prst="line">
            <a:avLst/>
          </a:prstGeom>
          <a:noFill/>
          <a:ln w="28575">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305" name="Rectangle 17"/>
          <p:cNvSpPr>
            <a:spLocks noChangeArrowheads="1"/>
          </p:cNvSpPr>
          <p:nvPr/>
        </p:nvSpPr>
        <p:spPr bwMode="auto">
          <a:xfrm rot="19860000">
            <a:off x="1387113" y="3196857"/>
            <a:ext cx="3844871" cy="52065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a:latin typeface="Arial Narrow" pitchFamily="34" charset="0"/>
              </a:rPr>
              <a:t>degree to which 60C is </a:t>
            </a:r>
            <a:r>
              <a:rPr lang="en-US" sz="2800" i="1" dirty="0">
                <a:latin typeface="Arial Narrow" pitchFamily="34" charset="0"/>
              </a:rPr>
              <a:t>High</a:t>
            </a:r>
          </a:p>
        </p:txBody>
      </p:sp>
      <p:sp>
        <p:nvSpPr>
          <p:cNvPr id="12306" name="Oval 18"/>
          <p:cNvSpPr>
            <a:spLocks noChangeArrowheads="1"/>
          </p:cNvSpPr>
          <p:nvPr/>
        </p:nvSpPr>
        <p:spPr bwMode="auto">
          <a:xfrm>
            <a:off x="1371600" y="4495800"/>
            <a:ext cx="228600" cy="228600"/>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12307" name="Rectangle 19"/>
          <p:cNvSpPr>
            <a:spLocks noChangeArrowheads="1"/>
          </p:cNvSpPr>
          <p:nvPr/>
        </p:nvSpPr>
        <p:spPr bwMode="auto">
          <a:xfrm>
            <a:off x="990600" y="5214938"/>
            <a:ext cx="346250" cy="52065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sz="2800">
                <a:latin typeface="Arial Narrow" pitchFamily="34" charset="0"/>
              </a:rPr>
              <a:t>0</a:t>
            </a:r>
          </a:p>
        </p:txBody>
      </p:sp>
      <p:sp>
        <p:nvSpPr>
          <p:cNvPr id="19" name="Rectangle 2"/>
          <p:cNvSpPr txBox="1">
            <a:spLocks noChangeArrowheads="1"/>
          </p:cNvSpPr>
          <p:nvPr/>
        </p:nvSpPr>
        <p:spPr>
          <a:xfrm>
            <a:off x="5131594" y="3347244"/>
            <a:ext cx="1219200" cy="762000"/>
          </a:xfrm>
          <a:prstGeom prst="rect">
            <a:avLst/>
          </a:prstGeom>
          <a:noFill/>
          <a:ln/>
        </p:spPr>
        <p:txBody>
          <a:bodyPr vert="horz" lIns="91440" tIns="45720" rIns="91440" bIns="45720" rtlCol="0" anchor="ctr">
            <a:normAutofit/>
          </a:bodyPr>
          <a:lstStyle>
            <a:lvl1pPr algn="ctr" defTabSz="914400" rtl="0" eaLnBrk="1" latinLnBrk="0" hangingPunct="1">
              <a:spcBef>
                <a:spcPct val="0"/>
              </a:spcBef>
              <a:buNone/>
              <a:defRPr sz="4400" u="sng" kern="1200">
                <a:solidFill>
                  <a:schemeClr val="accent1">
                    <a:lumMod val="75000"/>
                  </a:schemeClr>
                </a:solidFill>
                <a:latin typeface="Arial Narrow" pitchFamily="34" charset="0"/>
                <a:ea typeface="+mj-ea"/>
                <a:cs typeface="+mj-cs"/>
              </a:defRPr>
            </a:lvl1pPr>
          </a:lstStyle>
          <a:p>
            <a:r>
              <a:rPr lang="en-US" i="1" dirty="0" smtClean="0">
                <a:solidFill>
                  <a:srgbClr val="FF0000"/>
                </a:solidFill>
              </a:rPr>
              <a:t>High</a:t>
            </a:r>
            <a:r>
              <a:rPr lang="en-US" i="1" dirty="0" smtClean="0">
                <a:solidFill>
                  <a:schemeClr val="bg2"/>
                </a:solidFill>
              </a:rPr>
              <a:t> </a:t>
            </a:r>
            <a:endParaRPr lang="en-US" i="1" dirty="0">
              <a:solidFill>
                <a:schemeClr val="bg2"/>
              </a:solidFill>
            </a:endParaRPr>
          </a:p>
        </p:txBody>
      </p:sp>
    </p:spTree>
    <p:extLst>
      <p:ext uri="{BB962C8B-B14F-4D97-AF65-F5344CB8AC3E}">
        <p14:creationId xmlns:p14="http://schemas.microsoft.com/office/powerpoint/2010/main" val="44731312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88" name="Rectangle 32"/>
          <p:cNvSpPr>
            <a:spLocks noChangeArrowheads="1"/>
          </p:cNvSpPr>
          <p:nvPr/>
        </p:nvSpPr>
        <p:spPr bwMode="auto">
          <a:xfrm>
            <a:off x="6954233" y="2895600"/>
            <a:ext cx="883255" cy="58221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spcBef>
                <a:spcPct val="50000"/>
              </a:spcBef>
            </a:pPr>
            <a:r>
              <a:rPr lang="en-US" sz="3200"/>
              <a:t> v hi</a:t>
            </a:r>
          </a:p>
        </p:txBody>
      </p:sp>
      <p:sp>
        <p:nvSpPr>
          <p:cNvPr id="70689" name="Rectangle 33"/>
          <p:cNvSpPr>
            <a:spLocks noChangeArrowheads="1"/>
          </p:cNvSpPr>
          <p:nvPr/>
        </p:nvSpPr>
        <p:spPr bwMode="auto">
          <a:xfrm>
            <a:off x="1741488" y="2895600"/>
            <a:ext cx="884859" cy="58221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sz="3200" dirty="0">
                <a:solidFill>
                  <a:schemeClr val="tx2"/>
                </a:solidFill>
              </a:rPr>
              <a:t> v lo</a:t>
            </a:r>
          </a:p>
        </p:txBody>
      </p:sp>
      <p:sp>
        <p:nvSpPr>
          <p:cNvPr id="70685" name="Rectangle 29"/>
          <p:cNvSpPr>
            <a:spLocks noChangeArrowheads="1"/>
          </p:cNvSpPr>
          <p:nvPr/>
        </p:nvSpPr>
        <p:spPr bwMode="auto">
          <a:xfrm>
            <a:off x="4344398" y="2895600"/>
            <a:ext cx="942568" cy="58221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spcBef>
                <a:spcPct val="50000"/>
              </a:spcBef>
            </a:pPr>
            <a:r>
              <a:rPr lang="en-US" sz="3200" dirty="0">
                <a:solidFill>
                  <a:srgbClr val="FF0000"/>
                </a:solidFill>
              </a:rPr>
              <a:t>med</a:t>
            </a:r>
          </a:p>
        </p:txBody>
      </p:sp>
      <p:sp>
        <p:nvSpPr>
          <p:cNvPr id="70686" name="Rectangle 30"/>
          <p:cNvSpPr>
            <a:spLocks noChangeArrowheads="1"/>
          </p:cNvSpPr>
          <p:nvPr/>
        </p:nvSpPr>
        <p:spPr bwMode="auto">
          <a:xfrm>
            <a:off x="3190544" y="2895600"/>
            <a:ext cx="810287" cy="58221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spcBef>
                <a:spcPct val="50000"/>
              </a:spcBef>
            </a:pPr>
            <a:r>
              <a:rPr lang="en-US" sz="3200" dirty="0"/>
              <a:t>low</a:t>
            </a:r>
          </a:p>
        </p:txBody>
      </p:sp>
      <p:sp>
        <p:nvSpPr>
          <p:cNvPr id="70687" name="Rectangle 31"/>
          <p:cNvSpPr>
            <a:spLocks noChangeArrowheads="1"/>
          </p:cNvSpPr>
          <p:nvPr/>
        </p:nvSpPr>
        <p:spPr bwMode="auto">
          <a:xfrm>
            <a:off x="5765747" y="2895600"/>
            <a:ext cx="503344" cy="58221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spcBef>
                <a:spcPct val="50000"/>
              </a:spcBef>
            </a:pPr>
            <a:r>
              <a:rPr lang="en-US" sz="3200" dirty="0">
                <a:solidFill>
                  <a:srgbClr val="800080"/>
                </a:solidFill>
              </a:rPr>
              <a:t>hi</a:t>
            </a:r>
          </a:p>
        </p:txBody>
      </p:sp>
      <p:sp>
        <p:nvSpPr>
          <p:cNvPr id="70658" name="Rectangle 2"/>
          <p:cNvSpPr>
            <a:spLocks noGrp="1" noChangeArrowheads="1"/>
          </p:cNvSpPr>
          <p:nvPr>
            <p:ph type="title"/>
          </p:nvPr>
        </p:nvSpPr>
        <p:spPr>
          <a:noFill/>
          <a:ln/>
        </p:spPr>
        <p:txBody>
          <a:bodyPr>
            <a:normAutofit fontScale="90000"/>
          </a:bodyPr>
          <a:lstStyle/>
          <a:p>
            <a:r>
              <a:rPr lang="en-US" dirty="0"/>
              <a:t>Common </a:t>
            </a:r>
            <a:r>
              <a:rPr lang="en-US" dirty="0" smtClean="0"/>
              <a:t>Fuzzy Values</a:t>
            </a:r>
            <a:endParaRPr lang="en-US" i="1" dirty="0"/>
          </a:p>
        </p:txBody>
      </p:sp>
      <p:sp>
        <p:nvSpPr>
          <p:cNvPr id="70659" name="Line 3"/>
          <p:cNvSpPr>
            <a:spLocks noChangeShapeType="1"/>
          </p:cNvSpPr>
          <p:nvPr/>
        </p:nvSpPr>
        <p:spPr bwMode="auto">
          <a:xfrm>
            <a:off x="560388" y="5029200"/>
            <a:ext cx="77962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1" name="Line 5"/>
          <p:cNvSpPr>
            <a:spLocks noChangeShapeType="1"/>
          </p:cNvSpPr>
          <p:nvPr/>
        </p:nvSpPr>
        <p:spPr bwMode="auto">
          <a:xfrm flipH="1">
            <a:off x="2362200" y="2286000"/>
            <a:ext cx="1219200" cy="2743200"/>
          </a:xfrm>
          <a:prstGeom prst="line">
            <a:avLst/>
          </a:prstGeom>
          <a:noFill/>
          <a:ln w="349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2" name="Line 6"/>
          <p:cNvSpPr>
            <a:spLocks noChangeShapeType="1"/>
          </p:cNvSpPr>
          <p:nvPr/>
        </p:nvSpPr>
        <p:spPr bwMode="auto">
          <a:xfrm>
            <a:off x="636588" y="2286000"/>
            <a:ext cx="7643812" cy="0"/>
          </a:xfrm>
          <a:prstGeom prst="line">
            <a:avLst/>
          </a:prstGeom>
          <a:noFill/>
          <a:ln w="127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5" name="Rectangle 9"/>
          <p:cNvSpPr>
            <a:spLocks noChangeArrowheads="1"/>
          </p:cNvSpPr>
          <p:nvPr/>
        </p:nvSpPr>
        <p:spPr bwMode="auto">
          <a:xfrm>
            <a:off x="1219200" y="1981200"/>
            <a:ext cx="301625" cy="58221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t>1</a:t>
            </a:r>
          </a:p>
        </p:txBody>
      </p:sp>
      <p:sp>
        <p:nvSpPr>
          <p:cNvPr id="70666" name="Line 10"/>
          <p:cNvSpPr>
            <a:spLocks noChangeShapeType="1"/>
          </p:cNvSpPr>
          <p:nvPr/>
        </p:nvSpPr>
        <p:spPr bwMode="auto">
          <a:xfrm>
            <a:off x="3581400" y="2286000"/>
            <a:ext cx="1219200" cy="2743200"/>
          </a:xfrm>
          <a:prstGeom prst="line">
            <a:avLst/>
          </a:prstGeom>
          <a:noFill/>
          <a:ln w="349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3" name="Line 17"/>
          <p:cNvSpPr>
            <a:spLocks noChangeShapeType="1"/>
          </p:cNvSpPr>
          <p:nvPr/>
        </p:nvSpPr>
        <p:spPr bwMode="auto">
          <a:xfrm flipH="1">
            <a:off x="1752600" y="2286000"/>
            <a:ext cx="542925" cy="0"/>
          </a:xfrm>
          <a:prstGeom prst="line">
            <a:avLst/>
          </a:prstGeom>
          <a:noFill/>
          <a:ln w="34925">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4" name="Line 18"/>
          <p:cNvSpPr>
            <a:spLocks noChangeShapeType="1"/>
          </p:cNvSpPr>
          <p:nvPr/>
        </p:nvSpPr>
        <p:spPr bwMode="auto">
          <a:xfrm>
            <a:off x="2286000" y="2286000"/>
            <a:ext cx="1219200" cy="2743200"/>
          </a:xfrm>
          <a:prstGeom prst="line">
            <a:avLst/>
          </a:prstGeom>
          <a:noFill/>
          <a:ln w="34925">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5" name="Line 19"/>
          <p:cNvSpPr>
            <a:spLocks noChangeShapeType="1"/>
          </p:cNvSpPr>
          <p:nvPr/>
        </p:nvSpPr>
        <p:spPr bwMode="auto">
          <a:xfrm flipV="1">
            <a:off x="7848600" y="2057400"/>
            <a:ext cx="0" cy="299878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6" name="Line 20"/>
          <p:cNvSpPr>
            <a:spLocks noChangeShapeType="1"/>
          </p:cNvSpPr>
          <p:nvPr/>
        </p:nvSpPr>
        <p:spPr bwMode="auto">
          <a:xfrm flipV="1">
            <a:off x="1752600" y="1687513"/>
            <a:ext cx="0" cy="33258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7" name="Line 21"/>
          <p:cNvSpPr>
            <a:spLocks noChangeShapeType="1"/>
          </p:cNvSpPr>
          <p:nvPr/>
        </p:nvSpPr>
        <p:spPr bwMode="auto">
          <a:xfrm>
            <a:off x="7262813" y="2286000"/>
            <a:ext cx="542925" cy="0"/>
          </a:xfrm>
          <a:prstGeom prst="line">
            <a:avLst/>
          </a:prstGeom>
          <a:noFill/>
          <a:ln w="34925"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8" name="Line 22"/>
          <p:cNvSpPr>
            <a:spLocks noChangeShapeType="1"/>
          </p:cNvSpPr>
          <p:nvPr/>
        </p:nvSpPr>
        <p:spPr bwMode="auto">
          <a:xfrm flipH="1">
            <a:off x="6054725" y="2286000"/>
            <a:ext cx="1219200" cy="2743200"/>
          </a:xfrm>
          <a:prstGeom prst="line">
            <a:avLst/>
          </a:prstGeom>
          <a:noFill/>
          <a:ln w="34925"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1" name="Line 25"/>
          <p:cNvSpPr>
            <a:spLocks noChangeShapeType="1"/>
          </p:cNvSpPr>
          <p:nvPr/>
        </p:nvSpPr>
        <p:spPr bwMode="auto">
          <a:xfrm flipH="1">
            <a:off x="3581400" y="2286000"/>
            <a:ext cx="1219200" cy="2743200"/>
          </a:xfrm>
          <a:prstGeom prst="line">
            <a:avLst/>
          </a:prstGeom>
          <a:noFill/>
          <a:ln w="3492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2" name="Line 26"/>
          <p:cNvSpPr>
            <a:spLocks noChangeShapeType="1"/>
          </p:cNvSpPr>
          <p:nvPr/>
        </p:nvSpPr>
        <p:spPr bwMode="auto">
          <a:xfrm>
            <a:off x="4800600" y="2286000"/>
            <a:ext cx="1219200" cy="2743200"/>
          </a:xfrm>
          <a:prstGeom prst="line">
            <a:avLst/>
          </a:prstGeom>
          <a:noFill/>
          <a:ln w="3492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3" name="Line 27"/>
          <p:cNvSpPr>
            <a:spLocks noChangeShapeType="1"/>
          </p:cNvSpPr>
          <p:nvPr/>
        </p:nvSpPr>
        <p:spPr bwMode="auto">
          <a:xfrm flipH="1">
            <a:off x="4800600" y="2286000"/>
            <a:ext cx="1219200" cy="2743200"/>
          </a:xfrm>
          <a:prstGeom prst="line">
            <a:avLst/>
          </a:prstGeom>
          <a:noFill/>
          <a:ln w="34925">
            <a:solidFill>
              <a:srgbClr val="7030A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4" name="Line 28"/>
          <p:cNvSpPr>
            <a:spLocks noChangeShapeType="1"/>
          </p:cNvSpPr>
          <p:nvPr/>
        </p:nvSpPr>
        <p:spPr bwMode="auto">
          <a:xfrm>
            <a:off x="6019800" y="2286000"/>
            <a:ext cx="1219200" cy="2743200"/>
          </a:xfrm>
          <a:prstGeom prst="line">
            <a:avLst/>
          </a:prstGeom>
          <a:noFill/>
          <a:ln w="34925">
            <a:solidFill>
              <a:srgbClr val="7030A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79578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normAutofit fontScale="90000"/>
          </a:bodyPr>
          <a:lstStyle/>
          <a:p>
            <a:r>
              <a:rPr lang="en-US"/>
              <a:t>Common Place for Fuzzy Use</a:t>
            </a:r>
          </a:p>
        </p:txBody>
      </p:sp>
      <p:sp>
        <p:nvSpPr>
          <p:cNvPr id="14341" name="Rectangle 5"/>
          <p:cNvSpPr>
            <a:spLocks noChangeArrowheads="1"/>
          </p:cNvSpPr>
          <p:nvPr/>
        </p:nvSpPr>
        <p:spPr bwMode="auto">
          <a:xfrm>
            <a:off x="6784975" y="2635371"/>
            <a:ext cx="1699184" cy="828432"/>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sz="4800" dirty="0">
                <a:latin typeface="Arial Narrow" pitchFamily="34" charset="0"/>
              </a:rPr>
              <a:t>Output</a:t>
            </a:r>
          </a:p>
        </p:txBody>
      </p:sp>
      <p:sp>
        <p:nvSpPr>
          <p:cNvPr id="14344" name="Line 8"/>
          <p:cNvSpPr>
            <a:spLocks noChangeShapeType="1"/>
          </p:cNvSpPr>
          <p:nvPr/>
        </p:nvSpPr>
        <p:spPr bwMode="auto">
          <a:xfrm flipH="1">
            <a:off x="4343400" y="1525587"/>
            <a:ext cx="608012" cy="1109784"/>
          </a:xfrm>
          <a:prstGeom prst="line">
            <a:avLst/>
          </a:prstGeom>
          <a:noFill/>
          <a:ln w="76200" cmpd="tri">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4345" name="Rectangle 9"/>
          <p:cNvSpPr>
            <a:spLocks noChangeArrowheads="1"/>
          </p:cNvSpPr>
          <p:nvPr/>
        </p:nvSpPr>
        <p:spPr bwMode="auto">
          <a:xfrm>
            <a:off x="514350" y="4725987"/>
            <a:ext cx="1825625"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dirty="0">
                <a:latin typeface="Arial Narrow" pitchFamily="34" charset="0"/>
              </a:rPr>
              <a:t>pendulum position / velocity</a:t>
            </a:r>
          </a:p>
        </p:txBody>
      </p:sp>
      <p:sp>
        <p:nvSpPr>
          <p:cNvPr id="14346" name="Rectangle 10"/>
          <p:cNvSpPr>
            <a:spLocks noChangeArrowheads="1"/>
          </p:cNvSpPr>
          <p:nvPr/>
        </p:nvSpPr>
        <p:spPr bwMode="auto">
          <a:xfrm>
            <a:off x="3484563" y="4725987"/>
            <a:ext cx="20542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dirty="0">
                <a:latin typeface="Arial Narrow" pitchFamily="34" charset="0"/>
              </a:rPr>
              <a:t>Decision mechanism</a:t>
            </a:r>
          </a:p>
        </p:txBody>
      </p:sp>
      <p:sp>
        <p:nvSpPr>
          <p:cNvPr id="14347" name="Rectangle 11"/>
          <p:cNvSpPr>
            <a:spLocks noChangeArrowheads="1"/>
          </p:cNvSpPr>
          <p:nvPr/>
        </p:nvSpPr>
        <p:spPr bwMode="auto">
          <a:xfrm>
            <a:off x="6784975" y="4725987"/>
            <a:ext cx="1825625"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latin typeface="Arial Narrow" pitchFamily="34" charset="0"/>
              </a:rPr>
              <a:t>Which way to move</a:t>
            </a:r>
          </a:p>
        </p:txBody>
      </p:sp>
      <p:sp>
        <p:nvSpPr>
          <p:cNvPr id="14348" name="Rectangle 12"/>
          <p:cNvSpPr>
            <a:spLocks noChangeArrowheads="1"/>
          </p:cNvSpPr>
          <p:nvPr/>
        </p:nvSpPr>
        <p:spPr bwMode="auto">
          <a:xfrm>
            <a:off x="514350" y="4270375"/>
            <a:ext cx="22828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dirty="0">
                <a:latin typeface="Arial Narrow" pitchFamily="34" charset="0"/>
              </a:rPr>
              <a:t>e. g.</a:t>
            </a:r>
          </a:p>
        </p:txBody>
      </p:sp>
      <p:sp>
        <p:nvSpPr>
          <p:cNvPr id="14339" name="Rectangle 3"/>
          <p:cNvSpPr>
            <a:spLocks noChangeArrowheads="1"/>
          </p:cNvSpPr>
          <p:nvPr/>
        </p:nvSpPr>
        <p:spPr bwMode="auto">
          <a:xfrm>
            <a:off x="3484563" y="2635371"/>
            <a:ext cx="1556516" cy="828432"/>
          </a:xfrm>
          <a:prstGeom prst="rect">
            <a:avLst/>
          </a:prstGeom>
          <a:solidFill>
            <a:srgbClr val="C1CEFF"/>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sz="4800">
                <a:latin typeface="Arial Narrow" pitchFamily="34" charset="0"/>
              </a:rPr>
              <a:t>Model</a:t>
            </a:r>
          </a:p>
        </p:txBody>
      </p:sp>
      <p:sp>
        <p:nvSpPr>
          <p:cNvPr id="14340" name="Rectangle 4"/>
          <p:cNvSpPr>
            <a:spLocks noChangeArrowheads="1"/>
          </p:cNvSpPr>
          <p:nvPr/>
        </p:nvSpPr>
        <p:spPr bwMode="auto">
          <a:xfrm>
            <a:off x="514350" y="2635371"/>
            <a:ext cx="1306449" cy="828432"/>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sz="4800" dirty="0">
                <a:latin typeface="Arial Narrow" pitchFamily="34" charset="0"/>
              </a:rPr>
              <a:t>Input</a:t>
            </a:r>
          </a:p>
        </p:txBody>
      </p:sp>
      <p:cxnSp>
        <p:nvCxnSpPr>
          <p:cNvPr id="3" name="Straight Arrow Connector 2"/>
          <p:cNvCxnSpPr>
            <a:stCxn id="14340" idx="3"/>
            <a:endCxn id="14339" idx="1"/>
          </p:cNvCxnSpPr>
          <p:nvPr/>
        </p:nvCxnSpPr>
        <p:spPr>
          <a:xfrm>
            <a:off x="1820799" y="3049587"/>
            <a:ext cx="1663764" cy="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4339" idx="3"/>
            <a:endCxn id="14341" idx="1"/>
          </p:cNvCxnSpPr>
          <p:nvPr/>
        </p:nvCxnSpPr>
        <p:spPr>
          <a:xfrm>
            <a:off x="5041079" y="3049587"/>
            <a:ext cx="1743896" cy="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2304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smtClean="0"/>
              <a:t>Fuzzy </a:t>
            </a:r>
            <a:r>
              <a:rPr lang="en-US" dirty="0"/>
              <a:t>Logic</a:t>
            </a:r>
          </a:p>
        </p:txBody>
      </p:sp>
      <p:sp>
        <p:nvSpPr>
          <p:cNvPr id="9" name="AutoShape 5"/>
          <p:cNvSpPr>
            <a:spLocks noChangeArrowheads="1"/>
          </p:cNvSpPr>
          <p:nvPr/>
        </p:nvSpPr>
        <p:spPr bwMode="auto">
          <a:xfrm>
            <a:off x="685800" y="18542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16</a:t>
            </a:fld>
            <a:endParaRPr lang="en-US" dirty="0"/>
          </a:p>
        </p:txBody>
      </p:sp>
      <p:sp>
        <p:nvSpPr>
          <p:cNvPr id="7" name="Rectangle 4"/>
          <p:cNvSpPr txBox="1">
            <a:spLocks noChangeArrowheads="1"/>
          </p:cNvSpPr>
          <p:nvPr/>
        </p:nvSpPr>
        <p:spPr bwMode="auto">
          <a:xfrm>
            <a:off x="1473200" y="1066800"/>
            <a:ext cx="6705600" cy="54102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Introduction; Fuzzy Linguistic Variables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Fuzzy Rules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Applying fuzzy rules to crisp input</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Demonstration</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Applications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Tools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p>
        </p:txBody>
      </p:sp>
    </p:spTree>
    <p:extLst>
      <p:ext uri="{BB962C8B-B14F-4D97-AF65-F5344CB8AC3E}">
        <p14:creationId xmlns:p14="http://schemas.microsoft.com/office/powerpoint/2010/main" val="596482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067800" cy="838200"/>
          </a:xfrm>
          <a:noFill/>
          <a:ln/>
        </p:spPr>
        <p:txBody>
          <a:bodyPr/>
          <a:lstStyle/>
          <a:p>
            <a:r>
              <a:rPr lang="en-US">
                <a:effectLst>
                  <a:outerShdw blurRad="38100" dist="38100" dir="2700000" algn="tl">
                    <a:srgbClr val="C0C0C0"/>
                  </a:outerShdw>
                </a:effectLst>
              </a:rPr>
              <a:t>Fuzzy</a:t>
            </a:r>
            <a:r>
              <a:rPr lang="en-US"/>
              <a:t> Control Model</a:t>
            </a:r>
          </a:p>
        </p:txBody>
      </p:sp>
      <p:sp>
        <p:nvSpPr>
          <p:cNvPr id="16387" name="Rectangle 3"/>
          <p:cNvSpPr>
            <a:spLocks noGrp="1" noChangeArrowheads="1"/>
          </p:cNvSpPr>
          <p:nvPr>
            <p:ph type="body" idx="1"/>
          </p:nvPr>
        </p:nvSpPr>
        <p:spPr>
          <a:xfrm>
            <a:off x="685800" y="1219200"/>
            <a:ext cx="8229600" cy="4724400"/>
          </a:xfrm>
          <a:noFill/>
          <a:ln/>
        </p:spPr>
        <p:txBody>
          <a:bodyPr>
            <a:normAutofit fontScale="92500" lnSpcReduction="20000"/>
          </a:bodyPr>
          <a:lstStyle/>
          <a:p>
            <a:pPr marL="0" indent="0">
              <a:lnSpc>
                <a:spcPct val="200000"/>
              </a:lnSpc>
              <a:buNone/>
            </a:pPr>
            <a:r>
              <a:rPr lang="en-US" dirty="0"/>
              <a:t>Made up of controller rules (model)</a:t>
            </a:r>
          </a:p>
          <a:p>
            <a:pPr marL="0" indent="0">
              <a:lnSpc>
                <a:spcPct val="200000"/>
              </a:lnSpc>
              <a:buNone/>
            </a:pPr>
            <a:r>
              <a:rPr lang="en-US" b="1" dirty="0" smtClean="0"/>
              <a:t>IF</a:t>
            </a:r>
            <a:r>
              <a:rPr lang="en-US" dirty="0" smtClean="0"/>
              <a:t> 		&lt;</a:t>
            </a:r>
            <a:r>
              <a:rPr lang="en-US" i="1" dirty="0"/>
              <a:t>fuzzy variable</a:t>
            </a:r>
            <a:r>
              <a:rPr lang="en-US" dirty="0"/>
              <a:t>&gt;</a:t>
            </a:r>
            <a:r>
              <a:rPr lang="en-US" i="1" dirty="0"/>
              <a:t> </a:t>
            </a:r>
            <a:r>
              <a:rPr lang="en-US" b="1" dirty="0" smtClean="0"/>
              <a:t>IS</a:t>
            </a:r>
            <a:r>
              <a:rPr lang="en-US" dirty="0" smtClean="0"/>
              <a:t> </a:t>
            </a:r>
            <a:r>
              <a:rPr lang="en-US" i="1" dirty="0" smtClean="0"/>
              <a:t>&lt;</a:t>
            </a:r>
            <a:r>
              <a:rPr lang="en-US" i="1" dirty="0"/>
              <a:t>fuzzy value</a:t>
            </a:r>
            <a:r>
              <a:rPr lang="en-US" i="1" dirty="0" smtClean="0"/>
              <a:t>&gt;</a:t>
            </a:r>
            <a:endParaRPr lang="en-US" dirty="0"/>
          </a:p>
          <a:p>
            <a:pPr marL="0" indent="0">
              <a:lnSpc>
                <a:spcPct val="200000"/>
              </a:lnSpc>
              <a:buNone/>
            </a:pPr>
            <a:r>
              <a:rPr lang="en-US" b="1" dirty="0" smtClean="0"/>
              <a:t>AND</a:t>
            </a:r>
            <a:r>
              <a:rPr lang="en-US" dirty="0" smtClean="0"/>
              <a:t> </a:t>
            </a:r>
            <a:r>
              <a:rPr lang="en-US" dirty="0"/>
              <a:t>		&lt;</a:t>
            </a:r>
            <a:r>
              <a:rPr lang="en-US" i="1" dirty="0"/>
              <a:t>fuzzy variable</a:t>
            </a:r>
            <a:r>
              <a:rPr lang="en-US" dirty="0"/>
              <a:t>&gt;</a:t>
            </a:r>
            <a:r>
              <a:rPr lang="en-US" i="1" dirty="0"/>
              <a:t> </a:t>
            </a:r>
            <a:r>
              <a:rPr lang="en-US" b="1" dirty="0"/>
              <a:t>IS</a:t>
            </a:r>
            <a:r>
              <a:rPr lang="en-US" dirty="0" smtClean="0"/>
              <a:t> </a:t>
            </a:r>
            <a:r>
              <a:rPr lang="en-US" i="1" dirty="0"/>
              <a:t>&lt;fuzzy value&gt;</a:t>
            </a:r>
            <a:r>
              <a:rPr lang="en-US" dirty="0"/>
              <a:t> </a:t>
            </a:r>
          </a:p>
          <a:p>
            <a:pPr marL="0" indent="0">
              <a:lnSpc>
                <a:spcPct val="200000"/>
              </a:lnSpc>
              <a:buNone/>
            </a:pPr>
            <a:r>
              <a:rPr lang="en-US" dirty="0" smtClean="0"/>
              <a:t>…</a:t>
            </a:r>
          </a:p>
          <a:p>
            <a:pPr marL="0" indent="0">
              <a:lnSpc>
                <a:spcPct val="200000"/>
              </a:lnSpc>
              <a:buNone/>
            </a:pPr>
            <a:r>
              <a:rPr lang="en-US" b="1" dirty="0" smtClean="0"/>
              <a:t>THEN</a:t>
            </a:r>
            <a:r>
              <a:rPr lang="en-US" dirty="0" smtClean="0"/>
              <a:t> 	&lt;</a:t>
            </a:r>
            <a:r>
              <a:rPr lang="en-US" i="1" dirty="0"/>
              <a:t>fuzzy variable</a:t>
            </a:r>
            <a:r>
              <a:rPr lang="en-US" dirty="0"/>
              <a:t>&gt;</a:t>
            </a:r>
            <a:r>
              <a:rPr lang="en-US" i="1" dirty="0"/>
              <a:t> </a:t>
            </a:r>
            <a:r>
              <a:rPr lang="en-US" b="1" dirty="0"/>
              <a:t>IS</a:t>
            </a:r>
            <a:r>
              <a:rPr lang="en-US" dirty="0" smtClean="0"/>
              <a:t> </a:t>
            </a:r>
            <a:r>
              <a:rPr lang="en-US" i="1" dirty="0" smtClean="0"/>
              <a:t>&lt;</a:t>
            </a:r>
            <a:r>
              <a:rPr lang="en-US" i="1" dirty="0"/>
              <a:t>fuzzy </a:t>
            </a:r>
            <a:r>
              <a:rPr lang="en-US" i="1" dirty="0" smtClean="0"/>
              <a:t>value</a:t>
            </a:r>
            <a:r>
              <a:rPr lang="en-US" i="1" dirty="0"/>
              <a:t>&gt;</a:t>
            </a:r>
            <a:endParaRPr lang="en-US" dirty="0"/>
          </a:p>
        </p:txBody>
      </p:sp>
    </p:spTree>
    <p:extLst>
      <p:ext uri="{BB962C8B-B14F-4D97-AF65-F5344CB8AC3E}">
        <p14:creationId xmlns:p14="http://schemas.microsoft.com/office/powerpoint/2010/main" val="129595348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9067800" cy="838200"/>
          </a:xfrm>
          <a:noFill/>
          <a:ln/>
        </p:spPr>
        <p:txBody>
          <a:bodyPr/>
          <a:lstStyle/>
          <a:p>
            <a:r>
              <a:rPr lang="en-US" dirty="0">
                <a:effectLst>
                  <a:outerShdw blurRad="38100" dist="38100" dir="2700000" algn="tl">
                    <a:srgbClr val="C0C0C0"/>
                  </a:outerShdw>
                </a:effectLst>
              </a:rPr>
              <a:t>Fuzzy</a:t>
            </a:r>
            <a:r>
              <a:rPr lang="en-US" dirty="0"/>
              <a:t> Control Model</a:t>
            </a:r>
          </a:p>
        </p:txBody>
      </p:sp>
      <p:sp>
        <p:nvSpPr>
          <p:cNvPr id="100356" name="Line 4"/>
          <p:cNvSpPr>
            <a:spLocks noChangeShapeType="1"/>
          </p:cNvSpPr>
          <p:nvPr/>
        </p:nvSpPr>
        <p:spPr bwMode="auto">
          <a:xfrm>
            <a:off x="2513012" y="2245911"/>
            <a:ext cx="1" cy="233680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57" name="Line 5"/>
          <p:cNvSpPr>
            <a:spLocks noChangeShapeType="1"/>
          </p:cNvSpPr>
          <p:nvPr/>
        </p:nvSpPr>
        <p:spPr bwMode="auto">
          <a:xfrm>
            <a:off x="762000" y="4608111"/>
            <a:ext cx="3348038"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58" name="Line 6"/>
          <p:cNvSpPr>
            <a:spLocks noChangeShapeType="1"/>
          </p:cNvSpPr>
          <p:nvPr/>
        </p:nvSpPr>
        <p:spPr bwMode="auto">
          <a:xfrm flipV="1">
            <a:off x="2513013" y="2931711"/>
            <a:ext cx="839787" cy="1676400"/>
          </a:xfrm>
          <a:prstGeom prst="line">
            <a:avLst/>
          </a:prstGeom>
          <a:noFill/>
          <a:ln w="762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59" name="Arc 7"/>
          <p:cNvSpPr>
            <a:spLocks/>
          </p:cNvSpPr>
          <p:nvPr/>
        </p:nvSpPr>
        <p:spPr bwMode="auto">
          <a:xfrm rot="20512775" flipH="1">
            <a:off x="2546207" y="3649504"/>
            <a:ext cx="253992" cy="253958"/>
          </a:xfrm>
          <a:custGeom>
            <a:avLst/>
            <a:gdLst>
              <a:gd name="G0" fmla="+- 21600 0 0"/>
              <a:gd name="G1" fmla="+- 21600 0 0"/>
              <a:gd name="G2" fmla="+- 21600 0 0"/>
              <a:gd name="T0" fmla="*/ 0 w 21600"/>
              <a:gd name="T1" fmla="*/ 21504 h 21600"/>
              <a:gd name="T2" fmla="*/ 2153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04"/>
                </a:moveTo>
                <a:cubicBezTo>
                  <a:pt x="52" y="9638"/>
                  <a:pt x="9667" y="36"/>
                  <a:pt x="21533" y="0"/>
                </a:cubicBezTo>
              </a:path>
              <a:path w="21600" h="21600" stroke="0" extrusionOk="0">
                <a:moveTo>
                  <a:pt x="0" y="21504"/>
                </a:moveTo>
                <a:cubicBezTo>
                  <a:pt x="52" y="9638"/>
                  <a:pt x="9667" y="36"/>
                  <a:pt x="21533" y="0"/>
                </a:cubicBezTo>
                <a:lnTo>
                  <a:pt x="21600" y="21600"/>
                </a:lnTo>
                <a:close/>
              </a:path>
            </a:pathLst>
          </a:custGeom>
          <a:noFill/>
          <a:ln w="25400" cap="rnd">
            <a:solidFill>
              <a:schemeClr val="tx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60" name="Arc 8"/>
          <p:cNvSpPr>
            <a:spLocks/>
          </p:cNvSpPr>
          <p:nvPr/>
        </p:nvSpPr>
        <p:spPr bwMode="auto">
          <a:xfrm rot="4104684">
            <a:off x="3062615" y="2641526"/>
            <a:ext cx="584200" cy="584200"/>
          </a:xfrm>
          <a:custGeom>
            <a:avLst/>
            <a:gdLst>
              <a:gd name="G0" fmla="+- 21600 0 0"/>
              <a:gd name="G1" fmla="+- 21600 0 0"/>
              <a:gd name="G2" fmla="+- 21600 0 0"/>
              <a:gd name="T0" fmla="*/ 0 w 21600"/>
              <a:gd name="T1" fmla="*/ 21541 h 21600"/>
              <a:gd name="T2" fmla="*/ 2154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1"/>
                </a:moveTo>
                <a:cubicBezTo>
                  <a:pt x="32" y="9657"/>
                  <a:pt x="9657" y="32"/>
                  <a:pt x="21541" y="0"/>
                </a:cubicBezTo>
              </a:path>
              <a:path w="21600" h="21600" stroke="0" extrusionOk="0">
                <a:moveTo>
                  <a:pt x="0" y="21541"/>
                </a:moveTo>
                <a:cubicBezTo>
                  <a:pt x="32" y="9657"/>
                  <a:pt x="9657" y="32"/>
                  <a:pt x="21541" y="0"/>
                </a:cubicBezTo>
                <a:lnTo>
                  <a:pt x="21600" y="21600"/>
                </a:lnTo>
                <a:close/>
              </a:path>
            </a:pathLst>
          </a:custGeom>
          <a:noFill/>
          <a:ln w="25400" cap="rnd">
            <a:solidFill>
              <a:schemeClr val="tx2"/>
            </a:solidFill>
            <a:prstDash val="sys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61" name="Rectangle 9"/>
          <p:cNvSpPr>
            <a:spLocks noChangeArrowheads="1"/>
          </p:cNvSpPr>
          <p:nvPr/>
        </p:nvSpPr>
        <p:spPr bwMode="auto">
          <a:xfrm>
            <a:off x="2597805" y="3036866"/>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latin typeface="Arial Narrow" pitchFamily="34" charset="0"/>
              </a:rPr>
              <a:t>t</a:t>
            </a:r>
          </a:p>
        </p:txBody>
      </p:sp>
      <p:sp>
        <p:nvSpPr>
          <p:cNvPr id="100362" name="Rectangle 10"/>
          <p:cNvSpPr>
            <a:spLocks noChangeArrowheads="1"/>
          </p:cNvSpPr>
          <p:nvPr/>
        </p:nvSpPr>
        <p:spPr bwMode="auto">
          <a:xfrm>
            <a:off x="3278187" y="2057400"/>
            <a:ext cx="6064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latin typeface="Arial Narrow" pitchFamily="34" charset="0"/>
              </a:rPr>
              <a:t>t’</a:t>
            </a:r>
          </a:p>
        </p:txBody>
      </p:sp>
      <p:sp>
        <p:nvSpPr>
          <p:cNvPr id="100364" name="Rectangle 12"/>
          <p:cNvSpPr>
            <a:spLocks noChangeArrowheads="1"/>
          </p:cNvSpPr>
          <p:nvPr/>
        </p:nvSpPr>
        <p:spPr bwMode="auto">
          <a:xfrm>
            <a:off x="5402566" y="4952317"/>
            <a:ext cx="4540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i="1" dirty="0">
                <a:latin typeface="Arial Narrow" pitchFamily="34" charset="0"/>
              </a:rPr>
              <a:t>v</a:t>
            </a:r>
          </a:p>
        </p:txBody>
      </p:sp>
      <p:sp>
        <p:nvSpPr>
          <p:cNvPr id="100365" name="Line 13"/>
          <p:cNvSpPr>
            <a:spLocks noChangeShapeType="1"/>
          </p:cNvSpPr>
          <p:nvPr/>
        </p:nvSpPr>
        <p:spPr bwMode="auto">
          <a:xfrm>
            <a:off x="6436332" y="5243422"/>
            <a:ext cx="578737" cy="1437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66" name="Rectangle 14"/>
          <p:cNvSpPr>
            <a:spLocks noChangeArrowheads="1"/>
          </p:cNvSpPr>
          <p:nvPr/>
        </p:nvSpPr>
        <p:spPr bwMode="auto">
          <a:xfrm>
            <a:off x="5402566" y="2895600"/>
            <a:ext cx="9906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Autofit/>
          </a:bodyPr>
          <a:lstStyle/>
          <a:p>
            <a:pPr>
              <a:spcBef>
                <a:spcPct val="50000"/>
              </a:spcBef>
            </a:pPr>
            <a:r>
              <a:rPr lang="en-US" sz="3600" i="1" dirty="0">
                <a:latin typeface="Arial Narrow" pitchFamily="34" charset="0"/>
              </a:rPr>
              <a:t>t </a:t>
            </a:r>
            <a:r>
              <a:rPr lang="en-US" sz="3600" dirty="0">
                <a:latin typeface="Arial Narrow" pitchFamily="34" charset="0"/>
              </a:rPr>
              <a:t>+</a:t>
            </a:r>
          </a:p>
        </p:txBody>
      </p:sp>
      <p:sp>
        <p:nvSpPr>
          <p:cNvPr id="100367" name="Rectangle 15"/>
          <p:cNvSpPr>
            <a:spLocks noChangeArrowheads="1"/>
          </p:cNvSpPr>
          <p:nvPr/>
        </p:nvSpPr>
        <p:spPr bwMode="auto">
          <a:xfrm>
            <a:off x="5745466" y="4849019"/>
            <a:ext cx="53022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600" dirty="0">
                <a:latin typeface="Arial Narrow" pitchFamily="34" charset="0"/>
              </a:rPr>
              <a:t>+</a:t>
            </a:r>
          </a:p>
        </p:txBody>
      </p:sp>
      <p:sp>
        <p:nvSpPr>
          <p:cNvPr id="16" name="Arc 8"/>
          <p:cNvSpPr>
            <a:spLocks/>
          </p:cNvSpPr>
          <p:nvPr/>
        </p:nvSpPr>
        <p:spPr bwMode="auto">
          <a:xfrm rot="3522180">
            <a:off x="6545566" y="4065588"/>
            <a:ext cx="584200" cy="584200"/>
          </a:xfrm>
          <a:custGeom>
            <a:avLst/>
            <a:gdLst>
              <a:gd name="G0" fmla="+- 21600 0 0"/>
              <a:gd name="G1" fmla="+- 21600 0 0"/>
              <a:gd name="G2" fmla="+- 21600 0 0"/>
              <a:gd name="T0" fmla="*/ 0 w 21600"/>
              <a:gd name="T1" fmla="*/ 21541 h 21600"/>
              <a:gd name="T2" fmla="*/ 2154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1"/>
                </a:moveTo>
                <a:cubicBezTo>
                  <a:pt x="32" y="9657"/>
                  <a:pt x="9657" y="32"/>
                  <a:pt x="21541" y="0"/>
                </a:cubicBezTo>
              </a:path>
              <a:path w="21600" h="21600" stroke="0" extrusionOk="0">
                <a:moveTo>
                  <a:pt x="0" y="21541"/>
                </a:moveTo>
                <a:cubicBezTo>
                  <a:pt x="32" y="9657"/>
                  <a:pt x="9657" y="32"/>
                  <a:pt x="21541" y="0"/>
                </a:cubicBezTo>
                <a:lnTo>
                  <a:pt x="21600" y="21600"/>
                </a:lnTo>
                <a:close/>
              </a:path>
            </a:pathLst>
          </a:custGeom>
          <a:noFill/>
          <a:ln w="25400" cap="rnd">
            <a:solidFill>
              <a:schemeClr val="tx2"/>
            </a:solidFill>
            <a:prstDash val="sys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7" name="Arc 7"/>
          <p:cNvSpPr>
            <a:spLocks/>
          </p:cNvSpPr>
          <p:nvPr/>
        </p:nvSpPr>
        <p:spPr bwMode="auto">
          <a:xfrm rot="3509809">
            <a:off x="6466653" y="3103472"/>
            <a:ext cx="508000" cy="355600"/>
          </a:xfrm>
          <a:custGeom>
            <a:avLst/>
            <a:gdLst>
              <a:gd name="G0" fmla="+- 21600 0 0"/>
              <a:gd name="G1" fmla="+- 21600 0 0"/>
              <a:gd name="G2" fmla="+- 21600 0 0"/>
              <a:gd name="T0" fmla="*/ 0 w 21600"/>
              <a:gd name="T1" fmla="*/ 21504 h 21600"/>
              <a:gd name="T2" fmla="*/ 2153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04"/>
                </a:moveTo>
                <a:cubicBezTo>
                  <a:pt x="52" y="9638"/>
                  <a:pt x="9667" y="36"/>
                  <a:pt x="21533" y="0"/>
                </a:cubicBezTo>
              </a:path>
              <a:path w="21600" h="21600" stroke="0" extrusionOk="0">
                <a:moveTo>
                  <a:pt x="0" y="21504"/>
                </a:moveTo>
                <a:cubicBezTo>
                  <a:pt x="52" y="9638"/>
                  <a:pt x="9667" y="36"/>
                  <a:pt x="21533" y="0"/>
                </a:cubicBezTo>
                <a:lnTo>
                  <a:pt x="21600" y="21600"/>
                </a:lnTo>
                <a:close/>
              </a:path>
            </a:pathLst>
          </a:custGeom>
          <a:noFill/>
          <a:ln w="25400" cap="rnd">
            <a:solidFill>
              <a:schemeClr val="tx2"/>
            </a:solidFill>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 name="Rectangle 14"/>
          <p:cNvSpPr>
            <a:spLocks noChangeArrowheads="1"/>
          </p:cNvSpPr>
          <p:nvPr/>
        </p:nvSpPr>
        <p:spPr bwMode="auto">
          <a:xfrm>
            <a:off x="5402566" y="3962400"/>
            <a:ext cx="9906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Autofit/>
          </a:bodyPr>
          <a:lstStyle/>
          <a:p>
            <a:pPr>
              <a:spcBef>
                <a:spcPct val="50000"/>
              </a:spcBef>
            </a:pPr>
            <a:r>
              <a:rPr lang="en-US" sz="3600" i="1" dirty="0" smtClean="0">
                <a:latin typeface="Arial Narrow" pitchFamily="34" charset="0"/>
              </a:rPr>
              <a:t>t' </a:t>
            </a:r>
            <a:r>
              <a:rPr lang="en-US" sz="3600" dirty="0">
                <a:latin typeface="Arial Narrow" pitchFamily="34" charset="0"/>
              </a:rPr>
              <a:t>+</a:t>
            </a:r>
          </a:p>
        </p:txBody>
      </p:sp>
      <p:sp>
        <p:nvSpPr>
          <p:cNvPr id="2" name="TextBox 1"/>
          <p:cNvSpPr txBox="1"/>
          <p:nvPr/>
        </p:nvSpPr>
        <p:spPr>
          <a:xfrm>
            <a:off x="5250166" y="2014210"/>
            <a:ext cx="2286000" cy="523220"/>
          </a:xfrm>
          <a:prstGeom prst="rect">
            <a:avLst/>
          </a:prstGeom>
          <a:noFill/>
        </p:spPr>
        <p:txBody>
          <a:bodyPr wrap="square" rtlCol="0">
            <a:spAutoFit/>
          </a:bodyPr>
          <a:lstStyle/>
          <a:p>
            <a:r>
              <a:rPr lang="en-US" sz="2800" u="sng" dirty="0" smtClean="0">
                <a:latin typeface="Arial Narrow" pitchFamily="34" charset="0"/>
              </a:rPr>
              <a:t>Sign convention</a:t>
            </a:r>
          </a:p>
        </p:txBody>
      </p:sp>
      <p:sp>
        <p:nvSpPr>
          <p:cNvPr id="20" name="TextBox 19"/>
          <p:cNvSpPr txBox="1"/>
          <p:nvPr/>
        </p:nvSpPr>
        <p:spPr>
          <a:xfrm>
            <a:off x="121444" y="3361479"/>
            <a:ext cx="2286000" cy="523220"/>
          </a:xfrm>
          <a:prstGeom prst="rect">
            <a:avLst/>
          </a:prstGeom>
          <a:noFill/>
        </p:spPr>
        <p:txBody>
          <a:bodyPr wrap="square" rtlCol="0">
            <a:spAutoFit/>
          </a:bodyPr>
          <a:lstStyle/>
          <a:p>
            <a:pPr algn="r"/>
            <a:r>
              <a:rPr lang="en-US" sz="2800" dirty="0" smtClean="0">
                <a:latin typeface="Arial Narrow" pitchFamily="34" charset="0"/>
              </a:rPr>
              <a:t>Angle</a:t>
            </a:r>
          </a:p>
        </p:txBody>
      </p:sp>
      <p:sp>
        <p:nvSpPr>
          <p:cNvPr id="21" name="TextBox 20"/>
          <p:cNvSpPr txBox="1"/>
          <p:nvPr/>
        </p:nvSpPr>
        <p:spPr>
          <a:xfrm>
            <a:off x="914400" y="2124415"/>
            <a:ext cx="2286000" cy="523220"/>
          </a:xfrm>
          <a:prstGeom prst="rect">
            <a:avLst/>
          </a:prstGeom>
          <a:solidFill>
            <a:schemeClr val="bg1"/>
          </a:solidFill>
        </p:spPr>
        <p:txBody>
          <a:bodyPr wrap="square" rtlCol="0">
            <a:spAutoFit/>
          </a:bodyPr>
          <a:lstStyle/>
          <a:p>
            <a:pPr algn="r"/>
            <a:r>
              <a:rPr lang="en-US" sz="2800" dirty="0" smtClean="0">
                <a:latin typeface="Arial Narrow" pitchFamily="34" charset="0"/>
              </a:rPr>
              <a:t>Rotation speed</a:t>
            </a:r>
          </a:p>
        </p:txBody>
      </p:sp>
    </p:spTree>
    <p:extLst>
      <p:ext uri="{BB962C8B-B14F-4D97-AF65-F5344CB8AC3E}">
        <p14:creationId xmlns:p14="http://schemas.microsoft.com/office/powerpoint/2010/main" val="1615396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9067800" cy="838200"/>
          </a:xfrm>
          <a:noFill/>
          <a:ln/>
        </p:spPr>
        <p:txBody>
          <a:bodyPr/>
          <a:lstStyle/>
          <a:p>
            <a:r>
              <a:rPr lang="en-US" dirty="0">
                <a:effectLst>
                  <a:outerShdw blurRad="38100" dist="38100" dir="2700000" algn="tl">
                    <a:srgbClr val="C0C0C0"/>
                  </a:outerShdw>
                </a:effectLst>
              </a:rPr>
              <a:t>Fuzzy</a:t>
            </a:r>
            <a:r>
              <a:rPr lang="en-US" dirty="0"/>
              <a:t> Control Model</a:t>
            </a:r>
          </a:p>
        </p:txBody>
      </p:sp>
      <p:sp>
        <p:nvSpPr>
          <p:cNvPr id="100356" name="Line 4"/>
          <p:cNvSpPr>
            <a:spLocks noChangeShapeType="1"/>
          </p:cNvSpPr>
          <p:nvPr/>
        </p:nvSpPr>
        <p:spPr bwMode="auto">
          <a:xfrm>
            <a:off x="3579812" y="1447800"/>
            <a:ext cx="1" cy="233680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57" name="Line 5"/>
          <p:cNvSpPr>
            <a:spLocks noChangeShapeType="1"/>
          </p:cNvSpPr>
          <p:nvPr/>
        </p:nvSpPr>
        <p:spPr bwMode="auto">
          <a:xfrm>
            <a:off x="1828800" y="3810000"/>
            <a:ext cx="3348038"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58" name="Line 6"/>
          <p:cNvSpPr>
            <a:spLocks noChangeShapeType="1"/>
          </p:cNvSpPr>
          <p:nvPr/>
        </p:nvSpPr>
        <p:spPr bwMode="auto">
          <a:xfrm flipV="1">
            <a:off x="3579813" y="2133600"/>
            <a:ext cx="839787" cy="1676400"/>
          </a:xfrm>
          <a:prstGeom prst="line">
            <a:avLst/>
          </a:prstGeom>
          <a:noFill/>
          <a:ln w="762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59" name="Arc 7"/>
          <p:cNvSpPr>
            <a:spLocks/>
          </p:cNvSpPr>
          <p:nvPr/>
        </p:nvSpPr>
        <p:spPr bwMode="auto">
          <a:xfrm rot="20512775" flipH="1">
            <a:off x="3613007" y="2851393"/>
            <a:ext cx="253992" cy="253958"/>
          </a:xfrm>
          <a:custGeom>
            <a:avLst/>
            <a:gdLst>
              <a:gd name="G0" fmla="+- 21600 0 0"/>
              <a:gd name="G1" fmla="+- 21600 0 0"/>
              <a:gd name="G2" fmla="+- 21600 0 0"/>
              <a:gd name="T0" fmla="*/ 0 w 21600"/>
              <a:gd name="T1" fmla="*/ 21504 h 21600"/>
              <a:gd name="T2" fmla="*/ 2153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04"/>
                </a:moveTo>
                <a:cubicBezTo>
                  <a:pt x="52" y="9638"/>
                  <a:pt x="9667" y="36"/>
                  <a:pt x="21533" y="0"/>
                </a:cubicBezTo>
              </a:path>
              <a:path w="21600" h="21600" stroke="0" extrusionOk="0">
                <a:moveTo>
                  <a:pt x="0" y="21504"/>
                </a:moveTo>
                <a:cubicBezTo>
                  <a:pt x="52" y="9638"/>
                  <a:pt x="9667" y="36"/>
                  <a:pt x="21533" y="0"/>
                </a:cubicBezTo>
                <a:lnTo>
                  <a:pt x="21600" y="21600"/>
                </a:lnTo>
                <a:close/>
              </a:path>
            </a:pathLst>
          </a:custGeom>
          <a:noFill/>
          <a:ln w="25400" cap="rnd">
            <a:solidFill>
              <a:schemeClr val="tx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60" name="Arc 8"/>
          <p:cNvSpPr>
            <a:spLocks/>
          </p:cNvSpPr>
          <p:nvPr/>
        </p:nvSpPr>
        <p:spPr bwMode="auto">
          <a:xfrm rot="4104684">
            <a:off x="4129415" y="1843415"/>
            <a:ext cx="584200" cy="584200"/>
          </a:xfrm>
          <a:custGeom>
            <a:avLst/>
            <a:gdLst>
              <a:gd name="G0" fmla="+- 21600 0 0"/>
              <a:gd name="G1" fmla="+- 21600 0 0"/>
              <a:gd name="G2" fmla="+- 21600 0 0"/>
              <a:gd name="T0" fmla="*/ 0 w 21600"/>
              <a:gd name="T1" fmla="*/ 21541 h 21600"/>
              <a:gd name="T2" fmla="*/ 2154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1"/>
                </a:moveTo>
                <a:cubicBezTo>
                  <a:pt x="32" y="9657"/>
                  <a:pt x="9657" y="32"/>
                  <a:pt x="21541" y="0"/>
                </a:cubicBezTo>
              </a:path>
              <a:path w="21600" h="21600" stroke="0" extrusionOk="0">
                <a:moveTo>
                  <a:pt x="0" y="21541"/>
                </a:moveTo>
                <a:cubicBezTo>
                  <a:pt x="32" y="9657"/>
                  <a:pt x="9657" y="32"/>
                  <a:pt x="21541" y="0"/>
                </a:cubicBezTo>
                <a:lnTo>
                  <a:pt x="21600" y="21600"/>
                </a:lnTo>
                <a:close/>
              </a:path>
            </a:pathLst>
          </a:custGeom>
          <a:noFill/>
          <a:ln w="25400" cap="rnd">
            <a:solidFill>
              <a:schemeClr val="tx2"/>
            </a:solidFill>
            <a:prstDash val="sys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61" name="Rectangle 9"/>
          <p:cNvSpPr>
            <a:spLocks noChangeArrowheads="1"/>
          </p:cNvSpPr>
          <p:nvPr/>
        </p:nvSpPr>
        <p:spPr bwMode="auto">
          <a:xfrm>
            <a:off x="3664605" y="2238755"/>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latin typeface="Arial Narrow" pitchFamily="34" charset="0"/>
              </a:rPr>
              <a:t>t</a:t>
            </a:r>
          </a:p>
        </p:txBody>
      </p:sp>
      <p:sp>
        <p:nvSpPr>
          <p:cNvPr id="100362" name="Rectangle 10"/>
          <p:cNvSpPr>
            <a:spLocks noChangeArrowheads="1"/>
          </p:cNvSpPr>
          <p:nvPr/>
        </p:nvSpPr>
        <p:spPr bwMode="auto">
          <a:xfrm>
            <a:off x="4344987" y="1259289"/>
            <a:ext cx="6064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latin typeface="Arial Narrow" pitchFamily="34" charset="0"/>
              </a:rPr>
              <a:t>t’</a:t>
            </a:r>
          </a:p>
        </p:txBody>
      </p:sp>
      <p:sp>
        <p:nvSpPr>
          <p:cNvPr id="100363" name="Rectangle 11"/>
          <p:cNvSpPr>
            <a:spLocks noChangeArrowheads="1"/>
          </p:cNvSpPr>
          <p:nvPr/>
        </p:nvSpPr>
        <p:spPr bwMode="auto">
          <a:xfrm>
            <a:off x="457200" y="4329113"/>
            <a:ext cx="8382000" cy="2071687"/>
          </a:xfrm>
          <a:prstGeom prst="rect">
            <a:avLst/>
          </a:prstGeom>
          <a:noFill/>
          <a:ln w="25400">
            <a:solidFill>
              <a:srgbClr val="79001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0"/>
          <a:lstStyle/>
          <a:p>
            <a:pPr>
              <a:spcBef>
                <a:spcPct val="50000"/>
              </a:spcBef>
            </a:pPr>
            <a:r>
              <a:rPr lang="en-US" sz="3200" dirty="0">
                <a:latin typeface="Arial Narrow" pitchFamily="34" charset="0"/>
              </a:rPr>
              <a:t>Example:</a:t>
            </a:r>
          </a:p>
          <a:p>
            <a:pPr>
              <a:spcBef>
                <a:spcPct val="50000"/>
              </a:spcBef>
            </a:pPr>
            <a:r>
              <a:rPr lang="en-US" sz="3200" b="1" dirty="0">
                <a:latin typeface="Arial Narrow" pitchFamily="34" charset="0"/>
              </a:rPr>
              <a:t>IF</a:t>
            </a:r>
            <a:r>
              <a:rPr lang="en-US" sz="3200" dirty="0">
                <a:latin typeface="Arial Narrow" pitchFamily="34" charset="0"/>
              </a:rPr>
              <a:t>   </a:t>
            </a:r>
            <a:r>
              <a:rPr lang="en-US" sz="3200" dirty="0" smtClean="0">
                <a:latin typeface="Arial Narrow" pitchFamily="34" charset="0"/>
              </a:rPr>
              <a:t>	   </a:t>
            </a:r>
            <a:r>
              <a:rPr lang="en-US" sz="3200" i="1" u="sng" dirty="0" smtClean="0">
                <a:latin typeface="Arial Narrow" pitchFamily="34" charset="0"/>
              </a:rPr>
              <a:t>t</a:t>
            </a:r>
            <a:r>
              <a:rPr lang="en-US" sz="3200" u="sng" dirty="0" smtClean="0">
                <a:latin typeface="Arial Narrow" pitchFamily="34" charset="0"/>
              </a:rPr>
              <a:t> </a:t>
            </a:r>
            <a:r>
              <a:rPr lang="en-US" sz="3200" u="sng" dirty="0">
                <a:latin typeface="Arial Narrow" pitchFamily="34" charset="0"/>
              </a:rPr>
              <a:t>is </a:t>
            </a:r>
            <a:r>
              <a:rPr lang="en-US" sz="3200" u="sng" dirty="0" smtClean="0">
                <a:solidFill>
                  <a:srgbClr val="790015"/>
                </a:solidFill>
                <a:latin typeface="Arial Narrow" pitchFamily="34" charset="0"/>
              </a:rPr>
              <a:t>Positive Large</a:t>
            </a:r>
            <a:r>
              <a:rPr lang="en-US" sz="3200" dirty="0" smtClean="0">
                <a:solidFill>
                  <a:srgbClr val="790015"/>
                </a:solidFill>
                <a:latin typeface="Arial Narrow" pitchFamily="34" charset="0"/>
              </a:rPr>
              <a:t>   </a:t>
            </a:r>
            <a:r>
              <a:rPr lang="en-US" sz="3200" b="1" dirty="0">
                <a:latin typeface="Arial Narrow" pitchFamily="34" charset="0"/>
              </a:rPr>
              <a:t>AND</a:t>
            </a:r>
            <a:r>
              <a:rPr lang="en-US" sz="3200" dirty="0">
                <a:latin typeface="Arial Narrow" pitchFamily="34" charset="0"/>
              </a:rPr>
              <a:t>   </a:t>
            </a:r>
            <a:r>
              <a:rPr lang="en-US" sz="3200" i="1" u="sng" dirty="0">
                <a:latin typeface="Arial Narrow" pitchFamily="34" charset="0"/>
              </a:rPr>
              <a:t>t’ </a:t>
            </a:r>
            <a:r>
              <a:rPr lang="en-US" sz="3200" u="sng" dirty="0">
                <a:latin typeface="Arial Narrow" pitchFamily="34" charset="0"/>
              </a:rPr>
              <a:t>is </a:t>
            </a:r>
            <a:r>
              <a:rPr lang="en-US" sz="3200" u="sng" dirty="0" smtClean="0">
                <a:solidFill>
                  <a:srgbClr val="790015"/>
                </a:solidFill>
                <a:latin typeface="Arial Narrow" pitchFamily="34" charset="0"/>
              </a:rPr>
              <a:t>Negative Large</a:t>
            </a:r>
            <a:endParaRPr lang="en-US" sz="3200" u="sng" dirty="0">
              <a:solidFill>
                <a:srgbClr val="790015"/>
              </a:solidFill>
              <a:latin typeface="Arial Narrow" pitchFamily="34" charset="0"/>
            </a:endParaRPr>
          </a:p>
          <a:p>
            <a:pPr>
              <a:spcBef>
                <a:spcPct val="50000"/>
              </a:spcBef>
            </a:pPr>
            <a:r>
              <a:rPr lang="en-US" sz="3200" b="1" dirty="0">
                <a:latin typeface="Arial Narrow" pitchFamily="34" charset="0"/>
              </a:rPr>
              <a:t>THEN</a:t>
            </a:r>
            <a:r>
              <a:rPr lang="en-US" sz="3200" dirty="0">
                <a:latin typeface="Arial Narrow" pitchFamily="34" charset="0"/>
              </a:rPr>
              <a:t>   </a:t>
            </a:r>
            <a:r>
              <a:rPr lang="en-US" sz="3200" i="1" u="sng" dirty="0" smtClean="0">
                <a:latin typeface="Arial Narrow" pitchFamily="34" charset="0"/>
              </a:rPr>
              <a:t>v </a:t>
            </a:r>
            <a:r>
              <a:rPr lang="en-US" sz="3200" u="sng" dirty="0" smtClean="0">
                <a:solidFill>
                  <a:srgbClr val="790015"/>
                </a:solidFill>
                <a:latin typeface="Arial Narrow" pitchFamily="34" charset="0"/>
              </a:rPr>
              <a:t>Positive Large</a:t>
            </a:r>
            <a:endParaRPr lang="en-US" sz="3200" u="sng" dirty="0">
              <a:solidFill>
                <a:srgbClr val="790015"/>
              </a:solidFill>
              <a:latin typeface="Arial Narrow" pitchFamily="34" charset="0"/>
            </a:endParaRPr>
          </a:p>
        </p:txBody>
      </p:sp>
      <p:sp>
        <p:nvSpPr>
          <p:cNvPr id="100364" name="Rectangle 12"/>
          <p:cNvSpPr>
            <a:spLocks noChangeArrowheads="1"/>
          </p:cNvSpPr>
          <p:nvPr/>
        </p:nvSpPr>
        <p:spPr bwMode="auto">
          <a:xfrm>
            <a:off x="6248400" y="3199717"/>
            <a:ext cx="4540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i="1" dirty="0">
                <a:latin typeface="Arial Narrow" pitchFamily="34" charset="0"/>
              </a:rPr>
              <a:t>v</a:t>
            </a:r>
          </a:p>
        </p:txBody>
      </p:sp>
      <p:sp>
        <p:nvSpPr>
          <p:cNvPr id="100365" name="Line 13"/>
          <p:cNvSpPr>
            <a:spLocks noChangeShapeType="1"/>
          </p:cNvSpPr>
          <p:nvPr/>
        </p:nvSpPr>
        <p:spPr bwMode="auto">
          <a:xfrm>
            <a:off x="7282166" y="3490822"/>
            <a:ext cx="578737" cy="1437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00366" name="Rectangle 14"/>
          <p:cNvSpPr>
            <a:spLocks noChangeArrowheads="1"/>
          </p:cNvSpPr>
          <p:nvPr/>
        </p:nvSpPr>
        <p:spPr bwMode="auto">
          <a:xfrm>
            <a:off x="6248400" y="1143000"/>
            <a:ext cx="9906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Autofit/>
          </a:bodyPr>
          <a:lstStyle/>
          <a:p>
            <a:pPr>
              <a:spcBef>
                <a:spcPct val="50000"/>
              </a:spcBef>
            </a:pPr>
            <a:r>
              <a:rPr lang="en-US" sz="3600" i="1" dirty="0">
                <a:latin typeface="Arial Narrow" pitchFamily="34" charset="0"/>
              </a:rPr>
              <a:t>t </a:t>
            </a:r>
            <a:r>
              <a:rPr lang="en-US" sz="3600" dirty="0">
                <a:latin typeface="Arial Narrow" pitchFamily="34" charset="0"/>
              </a:rPr>
              <a:t>+</a:t>
            </a:r>
          </a:p>
        </p:txBody>
      </p:sp>
      <p:sp>
        <p:nvSpPr>
          <p:cNvPr id="100367" name="Rectangle 15"/>
          <p:cNvSpPr>
            <a:spLocks noChangeArrowheads="1"/>
          </p:cNvSpPr>
          <p:nvPr/>
        </p:nvSpPr>
        <p:spPr bwMode="auto">
          <a:xfrm>
            <a:off x="6591300" y="3096419"/>
            <a:ext cx="53022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600" dirty="0">
                <a:latin typeface="Arial Narrow" pitchFamily="34" charset="0"/>
              </a:rPr>
              <a:t>+</a:t>
            </a:r>
          </a:p>
        </p:txBody>
      </p:sp>
      <p:sp>
        <p:nvSpPr>
          <p:cNvPr id="16" name="Arc 8"/>
          <p:cNvSpPr>
            <a:spLocks/>
          </p:cNvSpPr>
          <p:nvPr/>
        </p:nvSpPr>
        <p:spPr bwMode="auto">
          <a:xfrm rot="3522180">
            <a:off x="7391400" y="2312988"/>
            <a:ext cx="584200" cy="584200"/>
          </a:xfrm>
          <a:custGeom>
            <a:avLst/>
            <a:gdLst>
              <a:gd name="G0" fmla="+- 21600 0 0"/>
              <a:gd name="G1" fmla="+- 21600 0 0"/>
              <a:gd name="G2" fmla="+- 21600 0 0"/>
              <a:gd name="T0" fmla="*/ 0 w 21600"/>
              <a:gd name="T1" fmla="*/ 21541 h 21600"/>
              <a:gd name="T2" fmla="*/ 2154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1"/>
                </a:moveTo>
                <a:cubicBezTo>
                  <a:pt x="32" y="9657"/>
                  <a:pt x="9657" y="32"/>
                  <a:pt x="21541" y="0"/>
                </a:cubicBezTo>
              </a:path>
              <a:path w="21600" h="21600" stroke="0" extrusionOk="0">
                <a:moveTo>
                  <a:pt x="0" y="21541"/>
                </a:moveTo>
                <a:cubicBezTo>
                  <a:pt x="32" y="9657"/>
                  <a:pt x="9657" y="32"/>
                  <a:pt x="21541" y="0"/>
                </a:cubicBezTo>
                <a:lnTo>
                  <a:pt x="21600" y="21600"/>
                </a:lnTo>
                <a:close/>
              </a:path>
            </a:pathLst>
          </a:custGeom>
          <a:noFill/>
          <a:ln w="25400" cap="rnd">
            <a:solidFill>
              <a:schemeClr val="tx2"/>
            </a:solidFill>
            <a:prstDash val="sys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7" name="Arc 7"/>
          <p:cNvSpPr>
            <a:spLocks/>
          </p:cNvSpPr>
          <p:nvPr/>
        </p:nvSpPr>
        <p:spPr bwMode="auto">
          <a:xfrm rot="3509809">
            <a:off x="7312487" y="1350872"/>
            <a:ext cx="508000" cy="355600"/>
          </a:xfrm>
          <a:custGeom>
            <a:avLst/>
            <a:gdLst>
              <a:gd name="G0" fmla="+- 21600 0 0"/>
              <a:gd name="G1" fmla="+- 21600 0 0"/>
              <a:gd name="G2" fmla="+- 21600 0 0"/>
              <a:gd name="T0" fmla="*/ 0 w 21600"/>
              <a:gd name="T1" fmla="*/ 21504 h 21600"/>
              <a:gd name="T2" fmla="*/ 2153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04"/>
                </a:moveTo>
                <a:cubicBezTo>
                  <a:pt x="52" y="9638"/>
                  <a:pt x="9667" y="36"/>
                  <a:pt x="21533" y="0"/>
                </a:cubicBezTo>
              </a:path>
              <a:path w="21600" h="21600" stroke="0" extrusionOk="0">
                <a:moveTo>
                  <a:pt x="0" y="21504"/>
                </a:moveTo>
                <a:cubicBezTo>
                  <a:pt x="52" y="9638"/>
                  <a:pt x="9667" y="36"/>
                  <a:pt x="21533" y="0"/>
                </a:cubicBezTo>
                <a:lnTo>
                  <a:pt x="21600" y="21600"/>
                </a:lnTo>
                <a:close/>
              </a:path>
            </a:pathLst>
          </a:custGeom>
          <a:noFill/>
          <a:ln w="25400" cap="rnd">
            <a:solidFill>
              <a:schemeClr val="tx2"/>
            </a:solidFill>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 name="Rectangle 14"/>
          <p:cNvSpPr>
            <a:spLocks noChangeArrowheads="1"/>
          </p:cNvSpPr>
          <p:nvPr/>
        </p:nvSpPr>
        <p:spPr bwMode="auto">
          <a:xfrm>
            <a:off x="6248400" y="2209800"/>
            <a:ext cx="9906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Autofit/>
          </a:bodyPr>
          <a:lstStyle/>
          <a:p>
            <a:pPr>
              <a:spcBef>
                <a:spcPct val="50000"/>
              </a:spcBef>
            </a:pPr>
            <a:r>
              <a:rPr lang="en-US" sz="3600" i="1" dirty="0" smtClean="0">
                <a:latin typeface="Arial Narrow" pitchFamily="34" charset="0"/>
              </a:rPr>
              <a:t>t' </a:t>
            </a:r>
            <a:r>
              <a:rPr lang="en-US" sz="3600" dirty="0">
                <a:latin typeface="Arial Narrow" pitchFamily="34" charset="0"/>
              </a:rPr>
              <a:t>+</a:t>
            </a:r>
          </a:p>
        </p:txBody>
      </p:sp>
    </p:spTree>
    <p:extLst>
      <p:ext uri="{BB962C8B-B14F-4D97-AF65-F5344CB8AC3E}">
        <p14:creationId xmlns:p14="http://schemas.microsoft.com/office/powerpoint/2010/main" val="19223638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533400"/>
            <a:ext cx="9144000" cy="563562"/>
          </a:xfrm>
        </p:spPr>
        <p:txBody>
          <a:bodyPr>
            <a:normAutofit fontScale="90000"/>
          </a:bodyPr>
          <a:lstStyle/>
          <a:p>
            <a:r>
              <a:rPr lang="en-US" dirty="0"/>
              <a:t>Fuzzy Expert </a:t>
            </a:r>
            <a:r>
              <a:rPr lang="en-US" dirty="0" smtClean="0"/>
              <a:t>Systems: Learning Objectives</a:t>
            </a:r>
          </a:p>
        </p:txBody>
      </p:sp>
      <p:sp>
        <p:nvSpPr>
          <p:cNvPr id="4099" name="Rectangle 3"/>
          <p:cNvSpPr>
            <a:spLocks noGrp="1" noChangeArrowheads="1"/>
          </p:cNvSpPr>
          <p:nvPr>
            <p:ph type="body" idx="1"/>
          </p:nvPr>
        </p:nvSpPr>
        <p:spPr>
          <a:xfrm>
            <a:off x="2441972" y="1880492"/>
            <a:ext cx="4260056" cy="3886200"/>
          </a:xfrm>
        </p:spPr>
        <p:txBody>
          <a:bodyPr>
            <a:normAutofit/>
          </a:bodyPr>
          <a:lstStyle/>
          <a:p>
            <a:pPr eaLnBrk="0" fontAlgn="base" hangingPunct="0">
              <a:lnSpc>
                <a:spcPct val="200000"/>
              </a:lnSpc>
              <a:spcAft>
                <a:spcPct val="0"/>
              </a:spcAft>
              <a:buClr>
                <a:schemeClr val="tx2"/>
              </a:buClr>
              <a:buSzPct val="75000"/>
              <a:defRPr/>
            </a:pPr>
            <a:r>
              <a:rPr lang="en-US" kern="0" smtClean="0"/>
              <a:t>Exploit fuzziness in data</a:t>
            </a:r>
            <a:endParaRPr lang="en-US" kern="0" dirty="0" smtClean="0"/>
          </a:p>
          <a:p>
            <a:pPr eaLnBrk="0" fontAlgn="base" hangingPunct="0">
              <a:lnSpc>
                <a:spcPct val="200000"/>
              </a:lnSpc>
              <a:spcAft>
                <a:spcPct val="0"/>
              </a:spcAft>
              <a:buClr>
                <a:schemeClr val="tx2"/>
              </a:buClr>
              <a:buSzPct val="75000"/>
              <a:defRPr/>
            </a:pPr>
            <a:r>
              <a:rPr lang="en-US" kern="0" smtClean="0"/>
              <a:t>Create fuzzy rules</a:t>
            </a:r>
          </a:p>
          <a:p>
            <a:pPr eaLnBrk="0" fontAlgn="base" hangingPunct="0">
              <a:lnSpc>
                <a:spcPct val="200000"/>
              </a:lnSpc>
              <a:spcAft>
                <a:spcPct val="0"/>
              </a:spcAft>
              <a:buClr>
                <a:schemeClr val="tx2"/>
              </a:buClr>
              <a:buSzPct val="75000"/>
              <a:defRPr/>
            </a:pPr>
            <a:r>
              <a:rPr lang="en-US" kern="0" smtClean="0"/>
              <a:t>Apply fuzzy rules </a:t>
            </a:r>
            <a:endParaRPr lang="en-US" dirty="0" smtClean="0"/>
          </a:p>
        </p:txBody>
      </p:sp>
      <p:sp>
        <p:nvSpPr>
          <p:cNvPr id="4" name="TextBox 3"/>
          <p:cNvSpPr txBox="1"/>
          <p:nvPr/>
        </p:nvSpPr>
        <p:spPr>
          <a:xfrm>
            <a:off x="0" y="6550223"/>
            <a:ext cx="1762125" cy="307777"/>
          </a:xfrm>
          <a:prstGeom prst="rect">
            <a:avLst/>
          </a:prstGeom>
          <a:noFill/>
        </p:spPr>
        <p:txBody>
          <a:bodyPr wrap="square" rtlCol="0">
            <a:spAutoFit/>
          </a:bodyPr>
          <a:lstStyle/>
          <a:p>
            <a:pPr algn="r"/>
            <a:r>
              <a:rPr lang="en-US" sz="1400" dirty="0" smtClean="0"/>
              <a:t>Adapted from </a:t>
            </a:r>
            <a:r>
              <a:rPr lang="en-US" sz="1400" dirty="0" err="1" smtClean="0"/>
              <a:t>Savich</a:t>
            </a:r>
            <a:endParaRPr lang="en-US" sz="1400" dirty="0"/>
          </a:p>
        </p:txBody>
      </p:sp>
      <p:sp>
        <p:nvSpPr>
          <p:cNvPr id="7" name="Slide Number Placeholder 5"/>
          <p:cNvSpPr>
            <a:spLocks noGrp="1"/>
          </p:cNvSpPr>
          <p:nvPr>
            <p:ph type="sldNum" sz="quarter" idx="12"/>
          </p:nvPr>
        </p:nvSpPr>
        <p:spPr>
          <a:xfrm>
            <a:off x="6553200" y="6477000"/>
            <a:ext cx="2133600" cy="244475"/>
          </a:xfrm>
        </p:spPr>
        <p:txBody>
          <a:bodyPr/>
          <a:lstStyle/>
          <a:p>
            <a:fld id="{CEF8ADD8-F654-435D-BF88-36F59A17820E}" type="slidenum">
              <a:rPr lang="en-US" smtClean="0"/>
              <a:pPr/>
              <a:t>2</a:t>
            </a:fld>
            <a:endParaRPr lang="en-US" dirty="0"/>
          </a:p>
        </p:txBody>
      </p:sp>
    </p:spTree>
    <p:extLst>
      <p:ext uri="{BB962C8B-B14F-4D97-AF65-F5344CB8AC3E}">
        <p14:creationId xmlns:p14="http://schemas.microsoft.com/office/powerpoint/2010/main" val="2244576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normAutofit fontScale="90000"/>
          </a:bodyPr>
          <a:lstStyle/>
          <a:p>
            <a:r>
              <a:rPr lang="en-US"/>
              <a:t>Truck Backing Example</a:t>
            </a:r>
          </a:p>
        </p:txBody>
      </p:sp>
      <p:sp>
        <p:nvSpPr>
          <p:cNvPr id="18435" name="Line 3"/>
          <p:cNvSpPr>
            <a:spLocks noChangeShapeType="1"/>
          </p:cNvSpPr>
          <p:nvPr/>
        </p:nvSpPr>
        <p:spPr bwMode="auto">
          <a:xfrm>
            <a:off x="457200" y="1524000"/>
            <a:ext cx="7823200"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36" name="Line 4"/>
          <p:cNvSpPr>
            <a:spLocks noChangeShapeType="1"/>
          </p:cNvSpPr>
          <p:nvPr/>
        </p:nvSpPr>
        <p:spPr bwMode="auto">
          <a:xfrm>
            <a:off x="4141788" y="1524000"/>
            <a:ext cx="354012" cy="0"/>
          </a:xfrm>
          <a:prstGeom prst="line">
            <a:avLst/>
          </a:prstGeom>
          <a:noFill/>
          <a:ln w="1270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37" name="Rectangle 5"/>
          <p:cNvSpPr>
            <a:spLocks noChangeArrowheads="1"/>
          </p:cNvSpPr>
          <p:nvPr/>
        </p:nvSpPr>
        <p:spPr bwMode="auto">
          <a:xfrm rot="19800000">
            <a:off x="1409700" y="3998913"/>
            <a:ext cx="406400" cy="863600"/>
          </a:xfrm>
          <a:prstGeom prst="rect">
            <a:avLst/>
          </a:prstGeom>
          <a:noFill/>
          <a:ln w="127000">
            <a:solidFill>
              <a:srgbClr val="00279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38" name="Line 6"/>
          <p:cNvSpPr>
            <a:spLocks noChangeShapeType="1"/>
          </p:cNvSpPr>
          <p:nvPr/>
        </p:nvSpPr>
        <p:spPr bwMode="auto">
          <a:xfrm>
            <a:off x="279400" y="3325813"/>
            <a:ext cx="1397000" cy="635000"/>
          </a:xfrm>
          <a:prstGeom prst="line">
            <a:avLst/>
          </a:prstGeom>
          <a:noFill/>
          <a:ln w="508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39" name="Line 7"/>
          <p:cNvSpPr>
            <a:spLocks noChangeShapeType="1"/>
          </p:cNvSpPr>
          <p:nvPr/>
        </p:nvSpPr>
        <p:spPr bwMode="auto">
          <a:xfrm>
            <a:off x="2032000" y="4697413"/>
            <a:ext cx="0" cy="144780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0" name="Line 8"/>
          <p:cNvSpPr>
            <a:spLocks noChangeShapeType="1"/>
          </p:cNvSpPr>
          <p:nvPr/>
        </p:nvSpPr>
        <p:spPr bwMode="auto">
          <a:xfrm>
            <a:off x="1935163" y="4597400"/>
            <a:ext cx="935037" cy="1547813"/>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1" name="Arc 9"/>
          <p:cNvSpPr>
            <a:spLocks/>
          </p:cNvSpPr>
          <p:nvPr/>
        </p:nvSpPr>
        <p:spPr bwMode="auto">
          <a:xfrm rot="10800000">
            <a:off x="2032000" y="5561013"/>
            <a:ext cx="508000" cy="355600"/>
          </a:xfrm>
          <a:custGeom>
            <a:avLst/>
            <a:gdLst>
              <a:gd name="G0" fmla="+- 21600 0 0"/>
              <a:gd name="G1" fmla="+- 21600 0 0"/>
              <a:gd name="G2" fmla="+- 21600 0 0"/>
              <a:gd name="T0" fmla="*/ 0 w 21600"/>
              <a:gd name="T1" fmla="*/ 21504 h 21600"/>
              <a:gd name="T2" fmla="*/ 2153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04"/>
                </a:moveTo>
                <a:cubicBezTo>
                  <a:pt x="52" y="9638"/>
                  <a:pt x="9667" y="36"/>
                  <a:pt x="21533" y="0"/>
                </a:cubicBezTo>
              </a:path>
              <a:path w="21600" h="21600" stroke="0" extrusionOk="0">
                <a:moveTo>
                  <a:pt x="0" y="21504"/>
                </a:moveTo>
                <a:cubicBezTo>
                  <a:pt x="52" y="9638"/>
                  <a:pt x="9667" y="36"/>
                  <a:pt x="21533" y="0"/>
                </a:cubicBezTo>
                <a:lnTo>
                  <a:pt x="21600" y="21600"/>
                </a:lnTo>
                <a:close/>
              </a:path>
            </a:pathLst>
          </a:custGeom>
          <a:noFill/>
          <a:ln w="25400" cap="rnd">
            <a:solidFill>
              <a:schemeClr val="tx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2" name="Line 10"/>
          <p:cNvSpPr>
            <a:spLocks noChangeShapeType="1"/>
          </p:cNvSpPr>
          <p:nvPr/>
        </p:nvSpPr>
        <p:spPr bwMode="auto">
          <a:xfrm>
            <a:off x="660400" y="2487613"/>
            <a:ext cx="963613" cy="1497012"/>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3" name="Arc 11"/>
          <p:cNvSpPr>
            <a:spLocks/>
          </p:cNvSpPr>
          <p:nvPr/>
        </p:nvSpPr>
        <p:spPr bwMode="auto">
          <a:xfrm rot="10800000">
            <a:off x="660400" y="3325813"/>
            <a:ext cx="525463" cy="203200"/>
          </a:xfrm>
          <a:custGeom>
            <a:avLst/>
            <a:gdLst>
              <a:gd name="G0" fmla="+- 4760 0 0"/>
              <a:gd name="G1" fmla="+- 0 0 0"/>
              <a:gd name="G2" fmla="+- 21600 0 0"/>
              <a:gd name="T0" fmla="*/ 26360 w 26360"/>
              <a:gd name="T1" fmla="*/ 0 h 21600"/>
              <a:gd name="T2" fmla="*/ 0 w 26360"/>
              <a:gd name="T3" fmla="*/ 21069 h 21600"/>
              <a:gd name="T4" fmla="*/ 4760 w 26360"/>
              <a:gd name="T5" fmla="*/ 0 h 21600"/>
            </a:gdLst>
            <a:ahLst/>
            <a:cxnLst>
              <a:cxn ang="0">
                <a:pos x="T0" y="T1"/>
              </a:cxn>
              <a:cxn ang="0">
                <a:pos x="T2" y="T3"/>
              </a:cxn>
              <a:cxn ang="0">
                <a:pos x="T4" y="T5"/>
              </a:cxn>
            </a:cxnLst>
            <a:rect l="0" t="0" r="r" b="b"/>
            <a:pathLst>
              <a:path w="26360" h="21600" fill="none" extrusionOk="0">
                <a:moveTo>
                  <a:pt x="26360" y="0"/>
                </a:moveTo>
                <a:cubicBezTo>
                  <a:pt x="26360" y="11929"/>
                  <a:pt x="16689" y="21600"/>
                  <a:pt x="4760" y="21600"/>
                </a:cubicBezTo>
                <a:cubicBezTo>
                  <a:pt x="3158" y="21600"/>
                  <a:pt x="1562" y="21421"/>
                  <a:pt x="0" y="21068"/>
                </a:cubicBezTo>
              </a:path>
              <a:path w="26360" h="21600" stroke="0" extrusionOk="0">
                <a:moveTo>
                  <a:pt x="26360" y="0"/>
                </a:moveTo>
                <a:cubicBezTo>
                  <a:pt x="26360" y="11929"/>
                  <a:pt x="16689" y="21600"/>
                  <a:pt x="4760" y="21600"/>
                </a:cubicBezTo>
                <a:cubicBezTo>
                  <a:pt x="3158" y="21600"/>
                  <a:pt x="1562" y="21421"/>
                  <a:pt x="0" y="21068"/>
                </a:cubicBezTo>
                <a:lnTo>
                  <a:pt x="4760" y="0"/>
                </a:lnTo>
                <a:close/>
              </a:path>
            </a:pathLst>
          </a:custGeom>
          <a:noFill/>
          <a:ln w="25400" cap="rnd">
            <a:solidFill>
              <a:schemeClr val="tx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4" name="Rectangle 12"/>
          <p:cNvSpPr>
            <a:spLocks noChangeArrowheads="1"/>
          </p:cNvSpPr>
          <p:nvPr/>
        </p:nvSpPr>
        <p:spPr bwMode="auto">
          <a:xfrm>
            <a:off x="2413000" y="4468813"/>
            <a:ext cx="1676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pPr>
            <a:r>
              <a:rPr lang="en-US" sz="3200" i="1">
                <a:latin typeface="Arial Narrow" pitchFamily="34" charset="0"/>
              </a:rPr>
              <a:t>t </a:t>
            </a:r>
            <a:r>
              <a:rPr lang="en-US" sz="2800" i="1">
                <a:latin typeface="Arial Narrow" pitchFamily="34" charset="0"/>
              </a:rPr>
              <a:t>= truck angle</a:t>
            </a:r>
            <a:endParaRPr lang="en-US" sz="3200" i="1">
              <a:latin typeface="Arial Narrow" pitchFamily="34" charset="0"/>
            </a:endParaRPr>
          </a:p>
        </p:txBody>
      </p:sp>
      <p:sp>
        <p:nvSpPr>
          <p:cNvPr id="18445" name="Rectangle 13"/>
          <p:cNvSpPr>
            <a:spLocks noChangeArrowheads="1"/>
          </p:cNvSpPr>
          <p:nvPr/>
        </p:nvSpPr>
        <p:spPr bwMode="auto">
          <a:xfrm>
            <a:off x="2260600" y="2551113"/>
            <a:ext cx="1828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pPr>
            <a:r>
              <a:rPr lang="en-US" sz="3200" i="1">
                <a:latin typeface="Arial Narrow" pitchFamily="34" charset="0"/>
              </a:rPr>
              <a:t>w </a:t>
            </a:r>
            <a:r>
              <a:rPr lang="en-US" sz="2800" i="1">
                <a:latin typeface="Arial Narrow" pitchFamily="34" charset="0"/>
              </a:rPr>
              <a:t>= wheel angle</a:t>
            </a:r>
            <a:endParaRPr lang="en-US" sz="3200" i="1">
              <a:latin typeface="Arial Narrow" pitchFamily="34" charset="0"/>
            </a:endParaRPr>
          </a:p>
        </p:txBody>
      </p:sp>
      <p:sp>
        <p:nvSpPr>
          <p:cNvPr id="18446" name="Rectangle 14"/>
          <p:cNvSpPr>
            <a:spLocks noChangeArrowheads="1"/>
          </p:cNvSpPr>
          <p:nvPr/>
        </p:nvSpPr>
        <p:spPr bwMode="auto">
          <a:xfrm>
            <a:off x="4800600" y="1993901"/>
            <a:ext cx="4037012" cy="4235450"/>
          </a:xfrm>
          <a:prstGeom prst="rect">
            <a:avLst/>
          </a:prstGeom>
          <a:solidFill>
            <a:srgbClr val="FFFFE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a:latin typeface="Arial Narrow" pitchFamily="34" charset="0"/>
              </a:rPr>
              <a:t>IF </a:t>
            </a:r>
          </a:p>
          <a:p>
            <a:pPr>
              <a:spcBef>
                <a:spcPct val="50000"/>
              </a:spcBef>
            </a:pPr>
            <a:r>
              <a:rPr lang="en-US" sz="3200" dirty="0">
                <a:latin typeface="Arial Narrow" pitchFamily="34" charset="0"/>
              </a:rPr>
              <a:t>      </a:t>
            </a:r>
            <a:r>
              <a:rPr lang="en-US" sz="3200" i="1" dirty="0">
                <a:latin typeface="Arial Narrow" pitchFamily="34" charset="0"/>
              </a:rPr>
              <a:t>location</a:t>
            </a:r>
            <a:r>
              <a:rPr lang="en-US" sz="3200" dirty="0">
                <a:latin typeface="Arial Narrow" pitchFamily="34" charset="0"/>
              </a:rPr>
              <a:t> </a:t>
            </a:r>
            <a:r>
              <a:rPr lang="en-US" sz="3200" dirty="0">
                <a:solidFill>
                  <a:srgbClr val="790015"/>
                </a:solidFill>
                <a:latin typeface="Arial Narrow" pitchFamily="34" charset="0"/>
              </a:rPr>
              <a:t>left quadrant</a:t>
            </a:r>
            <a:endParaRPr lang="en-US" sz="3200" dirty="0">
              <a:latin typeface="Arial Narrow" pitchFamily="34" charset="0"/>
            </a:endParaRPr>
          </a:p>
          <a:p>
            <a:pPr>
              <a:spcBef>
                <a:spcPct val="50000"/>
              </a:spcBef>
            </a:pPr>
            <a:r>
              <a:rPr lang="en-US" sz="3200" dirty="0">
                <a:latin typeface="Arial Narrow" pitchFamily="34" charset="0"/>
              </a:rPr>
              <a:t>&amp;</a:t>
            </a:r>
            <a:r>
              <a:rPr lang="en-US" sz="3200" i="1" dirty="0">
                <a:latin typeface="Arial Narrow" pitchFamily="34" charset="0"/>
              </a:rPr>
              <a:t>   t  </a:t>
            </a:r>
            <a:r>
              <a:rPr lang="en-US" sz="3200" dirty="0">
                <a:solidFill>
                  <a:srgbClr val="790015"/>
                </a:solidFill>
                <a:latin typeface="Arial Narrow" pitchFamily="34" charset="0"/>
              </a:rPr>
              <a:t>negative large</a:t>
            </a:r>
          </a:p>
          <a:p>
            <a:pPr>
              <a:spcBef>
                <a:spcPct val="50000"/>
              </a:spcBef>
            </a:pPr>
            <a:r>
              <a:rPr lang="en-US" sz="3200" dirty="0">
                <a:latin typeface="Arial Narrow" pitchFamily="34" charset="0"/>
              </a:rPr>
              <a:t>&amp;   </a:t>
            </a:r>
            <a:r>
              <a:rPr lang="en-US" sz="3200" i="1" dirty="0">
                <a:latin typeface="Arial Narrow" pitchFamily="34" charset="0"/>
              </a:rPr>
              <a:t>w</a:t>
            </a:r>
            <a:r>
              <a:rPr lang="en-US" sz="3200" dirty="0">
                <a:latin typeface="Arial Narrow" pitchFamily="34" charset="0"/>
              </a:rPr>
              <a:t> </a:t>
            </a:r>
            <a:r>
              <a:rPr lang="en-US" sz="3200" dirty="0">
                <a:solidFill>
                  <a:srgbClr val="790015"/>
                </a:solidFill>
                <a:latin typeface="Arial Narrow" pitchFamily="34" charset="0"/>
              </a:rPr>
              <a:t>left medium</a:t>
            </a:r>
          </a:p>
          <a:p>
            <a:pPr>
              <a:spcBef>
                <a:spcPct val="50000"/>
              </a:spcBef>
            </a:pPr>
            <a:r>
              <a:rPr lang="en-US" sz="3200" dirty="0">
                <a:latin typeface="Arial Narrow" pitchFamily="34" charset="0"/>
              </a:rPr>
              <a:t>THEN </a:t>
            </a:r>
          </a:p>
          <a:p>
            <a:pPr>
              <a:spcBef>
                <a:spcPct val="50000"/>
              </a:spcBef>
            </a:pPr>
            <a:r>
              <a:rPr lang="en-US" sz="3200" dirty="0">
                <a:latin typeface="Arial Narrow" pitchFamily="34" charset="0"/>
              </a:rPr>
              <a:t>      turn wheel </a:t>
            </a:r>
            <a:r>
              <a:rPr lang="en-US" sz="3200" dirty="0">
                <a:solidFill>
                  <a:srgbClr val="790015"/>
                </a:solidFill>
                <a:latin typeface="Arial Narrow" pitchFamily="34" charset="0"/>
              </a:rPr>
              <a:t>clock large</a:t>
            </a:r>
          </a:p>
        </p:txBody>
      </p:sp>
      <p:sp>
        <p:nvSpPr>
          <p:cNvPr id="18447" name="Rectangle 15"/>
          <p:cNvSpPr>
            <a:spLocks noChangeArrowheads="1"/>
          </p:cNvSpPr>
          <p:nvPr/>
        </p:nvSpPr>
        <p:spPr bwMode="auto">
          <a:xfrm>
            <a:off x="1501775" y="5202238"/>
            <a:ext cx="4540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600">
                <a:solidFill>
                  <a:srgbClr val="790015"/>
                </a:solidFill>
                <a:latin typeface="Arial Narrow" pitchFamily="34" charset="0"/>
              </a:rPr>
              <a:t>+</a:t>
            </a:r>
          </a:p>
        </p:txBody>
      </p:sp>
      <p:sp>
        <p:nvSpPr>
          <p:cNvPr id="18448" name="Line 16"/>
          <p:cNvSpPr>
            <a:spLocks noChangeShapeType="1"/>
          </p:cNvSpPr>
          <p:nvPr/>
        </p:nvSpPr>
        <p:spPr bwMode="auto">
          <a:xfrm>
            <a:off x="4318000" y="1500188"/>
            <a:ext cx="25400" cy="4976812"/>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9" name="Rectangle 17"/>
          <p:cNvSpPr>
            <a:spLocks noChangeArrowheads="1"/>
          </p:cNvSpPr>
          <p:nvPr/>
        </p:nvSpPr>
        <p:spPr bwMode="auto">
          <a:xfrm>
            <a:off x="838200" y="1600200"/>
            <a:ext cx="3044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left quadrant</a:t>
            </a:r>
          </a:p>
        </p:txBody>
      </p:sp>
      <p:sp>
        <p:nvSpPr>
          <p:cNvPr id="18450" name="Rectangle 18"/>
          <p:cNvSpPr>
            <a:spLocks noChangeArrowheads="1"/>
          </p:cNvSpPr>
          <p:nvPr/>
        </p:nvSpPr>
        <p:spPr bwMode="auto">
          <a:xfrm>
            <a:off x="279400" y="2733675"/>
            <a:ext cx="6826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solidFill>
                  <a:srgbClr val="790015"/>
                </a:solidFill>
                <a:latin typeface="Arial Narrow" pitchFamily="34" charset="0"/>
              </a:rPr>
              <a:t>left</a:t>
            </a:r>
          </a:p>
        </p:txBody>
      </p:sp>
      <p:sp>
        <p:nvSpPr>
          <p:cNvPr id="18451" name="Text Box 19"/>
          <p:cNvSpPr txBox="1">
            <a:spLocks noChangeArrowheads="1"/>
          </p:cNvSpPr>
          <p:nvPr/>
        </p:nvSpPr>
        <p:spPr bwMode="auto">
          <a:xfrm rot="-1979366">
            <a:off x="736600" y="5046147"/>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Arial Narrow" pitchFamily="34" charset="0"/>
              </a:rPr>
              <a:t>back</a:t>
            </a:r>
          </a:p>
        </p:txBody>
      </p:sp>
      <p:sp>
        <p:nvSpPr>
          <p:cNvPr id="18452" name="Text Box 20"/>
          <p:cNvSpPr txBox="1">
            <a:spLocks noChangeArrowheads="1"/>
          </p:cNvSpPr>
          <p:nvPr/>
        </p:nvSpPr>
        <p:spPr bwMode="auto">
          <a:xfrm rot="-1979366">
            <a:off x="303213" y="4284147"/>
            <a:ext cx="8905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Arial Narrow" pitchFamily="34" charset="0"/>
              </a:rPr>
              <a:t>front</a:t>
            </a:r>
          </a:p>
        </p:txBody>
      </p:sp>
      <p:sp>
        <p:nvSpPr>
          <p:cNvPr id="18453" name="Rectangle 21"/>
          <p:cNvSpPr>
            <a:spLocks noChangeArrowheads="1"/>
          </p:cNvSpPr>
          <p:nvPr/>
        </p:nvSpPr>
        <p:spPr bwMode="auto">
          <a:xfrm>
            <a:off x="2111375" y="5154613"/>
            <a:ext cx="4540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600">
                <a:solidFill>
                  <a:srgbClr val="790015"/>
                </a:solidFill>
                <a:latin typeface="Arial Narrow" pitchFamily="34" charset="0"/>
              </a:rPr>
              <a:t>-</a:t>
            </a:r>
          </a:p>
        </p:txBody>
      </p:sp>
      <p:sp>
        <p:nvSpPr>
          <p:cNvPr id="18454" name="Rectangle 22"/>
          <p:cNvSpPr>
            <a:spLocks noChangeArrowheads="1"/>
          </p:cNvSpPr>
          <p:nvPr/>
        </p:nvSpPr>
        <p:spPr bwMode="auto">
          <a:xfrm>
            <a:off x="1114425" y="2716213"/>
            <a:ext cx="14446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solidFill>
                  <a:srgbClr val="790015"/>
                </a:solidFill>
                <a:latin typeface="Arial Narrow" pitchFamily="34" charset="0"/>
              </a:rPr>
              <a:t>right</a:t>
            </a:r>
          </a:p>
        </p:txBody>
      </p:sp>
    </p:spTree>
    <p:extLst>
      <p:ext uri="{BB962C8B-B14F-4D97-AF65-F5344CB8AC3E}">
        <p14:creationId xmlns:p14="http://schemas.microsoft.com/office/powerpoint/2010/main" val="314720818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normAutofit fontScale="90000"/>
          </a:bodyPr>
          <a:lstStyle/>
          <a:p>
            <a:r>
              <a:rPr lang="en-US"/>
              <a:t>Pendulum Values for t and t’</a:t>
            </a:r>
          </a:p>
        </p:txBody>
      </p:sp>
      <p:sp>
        <p:nvSpPr>
          <p:cNvPr id="20483" name="Rectangle 3"/>
          <p:cNvSpPr>
            <a:spLocks noChangeArrowheads="1"/>
          </p:cNvSpPr>
          <p:nvPr/>
        </p:nvSpPr>
        <p:spPr bwMode="auto">
          <a:xfrm>
            <a:off x="2287588" y="1501775"/>
            <a:ext cx="4721225"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80000"/>
              </a:lnSpc>
              <a:spcBef>
                <a:spcPct val="50000"/>
              </a:spcBef>
            </a:pPr>
            <a:r>
              <a:rPr lang="en-US" sz="3200" dirty="0">
                <a:latin typeface="Arial Narrow" pitchFamily="34" charset="0"/>
              </a:rPr>
              <a:t>NL	Negative Large</a:t>
            </a:r>
          </a:p>
          <a:p>
            <a:pPr>
              <a:lnSpc>
                <a:spcPct val="80000"/>
              </a:lnSpc>
              <a:spcBef>
                <a:spcPct val="50000"/>
              </a:spcBef>
            </a:pPr>
            <a:r>
              <a:rPr lang="en-US" sz="3200" dirty="0">
                <a:latin typeface="Arial Narrow" pitchFamily="34" charset="0"/>
              </a:rPr>
              <a:t>NM	Negative Medium</a:t>
            </a:r>
          </a:p>
          <a:p>
            <a:pPr>
              <a:lnSpc>
                <a:spcPct val="80000"/>
              </a:lnSpc>
              <a:spcBef>
                <a:spcPct val="50000"/>
              </a:spcBef>
            </a:pPr>
            <a:r>
              <a:rPr lang="en-US" sz="3200" dirty="0">
                <a:latin typeface="Arial Narrow" pitchFamily="34" charset="0"/>
              </a:rPr>
              <a:t>NS	Negative Small</a:t>
            </a:r>
          </a:p>
          <a:p>
            <a:pPr>
              <a:lnSpc>
                <a:spcPct val="80000"/>
              </a:lnSpc>
              <a:spcBef>
                <a:spcPct val="50000"/>
              </a:spcBef>
            </a:pPr>
            <a:r>
              <a:rPr lang="en-US" sz="3200" dirty="0">
                <a:latin typeface="Arial Narrow" pitchFamily="34" charset="0"/>
              </a:rPr>
              <a:t>ZE	Zero</a:t>
            </a:r>
          </a:p>
          <a:p>
            <a:pPr>
              <a:lnSpc>
                <a:spcPct val="80000"/>
              </a:lnSpc>
              <a:spcBef>
                <a:spcPct val="50000"/>
              </a:spcBef>
            </a:pPr>
            <a:r>
              <a:rPr lang="en-US" sz="3200" dirty="0">
                <a:latin typeface="Arial Narrow" pitchFamily="34" charset="0"/>
              </a:rPr>
              <a:t>PS	Positive Small</a:t>
            </a:r>
          </a:p>
          <a:p>
            <a:pPr>
              <a:lnSpc>
                <a:spcPct val="80000"/>
              </a:lnSpc>
              <a:spcBef>
                <a:spcPct val="50000"/>
              </a:spcBef>
            </a:pPr>
            <a:r>
              <a:rPr lang="en-US" sz="3200" dirty="0">
                <a:latin typeface="Arial Narrow" pitchFamily="34" charset="0"/>
              </a:rPr>
              <a:t>PM	Positive Medium</a:t>
            </a:r>
          </a:p>
          <a:p>
            <a:pPr>
              <a:lnSpc>
                <a:spcPct val="80000"/>
              </a:lnSpc>
              <a:spcBef>
                <a:spcPct val="50000"/>
              </a:spcBef>
            </a:pPr>
            <a:r>
              <a:rPr lang="en-US" sz="3200" dirty="0">
                <a:latin typeface="Arial Narrow" pitchFamily="34" charset="0"/>
              </a:rPr>
              <a:t>PL	Positive Large</a:t>
            </a:r>
          </a:p>
        </p:txBody>
      </p:sp>
    </p:spTree>
    <p:extLst>
      <p:ext uri="{BB962C8B-B14F-4D97-AF65-F5344CB8AC3E}">
        <p14:creationId xmlns:p14="http://schemas.microsoft.com/office/powerpoint/2010/main" val="115851247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normAutofit fontScale="90000"/>
          </a:bodyPr>
          <a:lstStyle/>
          <a:p>
            <a:r>
              <a:rPr lang="en-US" dirty="0"/>
              <a:t>Fuzzy </a:t>
            </a:r>
            <a:r>
              <a:rPr lang="en-US" dirty="0" smtClean="0"/>
              <a:t>Value Example</a:t>
            </a:r>
            <a:r>
              <a:rPr lang="en-US" dirty="0"/>
              <a:t>: </a:t>
            </a:r>
            <a:r>
              <a:rPr lang="en-US" dirty="0" smtClean="0"/>
              <a:t>Zero (</a:t>
            </a:r>
            <a:r>
              <a:rPr lang="en-US" i="1" dirty="0" smtClean="0"/>
              <a:t>ZE)</a:t>
            </a:r>
            <a:endParaRPr lang="en-US" i="1" dirty="0"/>
          </a:p>
        </p:txBody>
      </p:sp>
      <p:sp>
        <p:nvSpPr>
          <p:cNvPr id="22531" name="Line 3"/>
          <p:cNvSpPr>
            <a:spLocks noChangeShapeType="1"/>
          </p:cNvSpPr>
          <p:nvPr/>
        </p:nvSpPr>
        <p:spPr bwMode="auto">
          <a:xfrm>
            <a:off x="560388" y="5029200"/>
            <a:ext cx="77962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2532" name="Line 4"/>
          <p:cNvSpPr>
            <a:spLocks noChangeShapeType="1"/>
          </p:cNvSpPr>
          <p:nvPr/>
        </p:nvSpPr>
        <p:spPr bwMode="auto">
          <a:xfrm flipV="1">
            <a:off x="4191000" y="1728788"/>
            <a:ext cx="0" cy="33258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2533" name="Line 5"/>
          <p:cNvSpPr>
            <a:spLocks noChangeShapeType="1"/>
          </p:cNvSpPr>
          <p:nvPr/>
        </p:nvSpPr>
        <p:spPr bwMode="auto">
          <a:xfrm flipH="1">
            <a:off x="2971800" y="2286000"/>
            <a:ext cx="1219200" cy="274320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2535" name="Line 7"/>
          <p:cNvSpPr>
            <a:spLocks noChangeShapeType="1"/>
          </p:cNvSpPr>
          <p:nvPr/>
        </p:nvSpPr>
        <p:spPr bwMode="auto">
          <a:xfrm>
            <a:off x="636588" y="2286000"/>
            <a:ext cx="7643812"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2536" name="Rectangle 8"/>
          <p:cNvSpPr>
            <a:spLocks noChangeArrowheads="1"/>
          </p:cNvSpPr>
          <p:nvPr/>
        </p:nvSpPr>
        <p:spPr bwMode="auto">
          <a:xfrm>
            <a:off x="2517775" y="5335588"/>
            <a:ext cx="12160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-20</a:t>
            </a:r>
            <a:r>
              <a:rPr lang="en-US" sz="3200" baseline="30000">
                <a:latin typeface="Arial Narrow" pitchFamily="34" charset="0"/>
              </a:rPr>
              <a:t>o</a:t>
            </a:r>
          </a:p>
        </p:txBody>
      </p:sp>
      <p:sp>
        <p:nvSpPr>
          <p:cNvPr id="22537" name="Rectangle 9"/>
          <p:cNvSpPr>
            <a:spLocks noChangeArrowheads="1"/>
          </p:cNvSpPr>
          <p:nvPr/>
        </p:nvSpPr>
        <p:spPr bwMode="auto">
          <a:xfrm>
            <a:off x="5105400" y="5259388"/>
            <a:ext cx="12160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20</a:t>
            </a:r>
            <a:r>
              <a:rPr lang="en-US" sz="3200" baseline="30000">
                <a:latin typeface="Arial Narrow" pitchFamily="34" charset="0"/>
              </a:rPr>
              <a:t>o</a:t>
            </a:r>
          </a:p>
        </p:txBody>
      </p:sp>
      <p:sp>
        <p:nvSpPr>
          <p:cNvPr id="22538" name="Rectangle 10"/>
          <p:cNvSpPr>
            <a:spLocks noChangeArrowheads="1"/>
          </p:cNvSpPr>
          <p:nvPr/>
        </p:nvSpPr>
        <p:spPr bwMode="auto">
          <a:xfrm>
            <a:off x="3432175" y="1981200"/>
            <a:ext cx="301625" cy="58221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1</a:t>
            </a:r>
          </a:p>
        </p:txBody>
      </p:sp>
      <p:sp>
        <p:nvSpPr>
          <p:cNvPr id="22539" name="Line 11"/>
          <p:cNvSpPr>
            <a:spLocks noChangeShapeType="1"/>
          </p:cNvSpPr>
          <p:nvPr/>
        </p:nvSpPr>
        <p:spPr bwMode="auto">
          <a:xfrm>
            <a:off x="4191000" y="2286000"/>
            <a:ext cx="1219200" cy="274320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2540" name="Line 12"/>
          <p:cNvSpPr>
            <a:spLocks noChangeShapeType="1"/>
          </p:cNvSpPr>
          <p:nvPr/>
        </p:nvSpPr>
        <p:spPr bwMode="auto">
          <a:xfrm flipH="1">
            <a:off x="5354638" y="5029200"/>
            <a:ext cx="2514600" cy="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2541" name="Line 13"/>
          <p:cNvSpPr>
            <a:spLocks noChangeShapeType="1"/>
          </p:cNvSpPr>
          <p:nvPr/>
        </p:nvSpPr>
        <p:spPr bwMode="auto">
          <a:xfrm flipH="1">
            <a:off x="500063" y="5029200"/>
            <a:ext cx="2514600" cy="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Tree>
    <p:extLst>
      <p:ext uri="{BB962C8B-B14F-4D97-AF65-F5344CB8AC3E}">
        <p14:creationId xmlns:p14="http://schemas.microsoft.com/office/powerpoint/2010/main" val="12233285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0" name="Rectangle 34"/>
          <p:cNvSpPr>
            <a:spLocks noChangeArrowheads="1"/>
          </p:cNvSpPr>
          <p:nvPr/>
        </p:nvSpPr>
        <p:spPr bwMode="auto">
          <a:xfrm>
            <a:off x="3576638" y="2668588"/>
            <a:ext cx="5338762" cy="3729037"/>
          </a:xfrm>
          <a:prstGeom prst="rect">
            <a:avLst/>
          </a:prstGeom>
          <a:solidFill>
            <a:srgbClr val="C1CE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578" name="Rectangle 2"/>
          <p:cNvSpPr>
            <a:spLocks noGrp="1" noChangeArrowheads="1"/>
          </p:cNvSpPr>
          <p:nvPr>
            <p:ph type="title"/>
          </p:nvPr>
        </p:nvSpPr>
        <p:spPr>
          <a:xfrm>
            <a:off x="2224730" y="171451"/>
            <a:ext cx="6819898" cy="1158874"/>
          </a:xfrm>
          <a:noFill/>
          <a:ln/>
        </p:spPr>
        <p:txBody>
          <a:bodyPr>
            <a:noAutofit/>
          </a:bodyPr>
          <a:lstStyle/>
          <a:p>
            <a:r>
              <a:rPr lang="en-US" sz="3200" dirty="0" smtClean="0"/>
              <a:t>Pendulum </a:t>
            </a:r>
            <a:r>
              <a:rPr lang="en-US" sz="3200" dirty="0"/>
              <a:t>Fuzzy Associative </a:t>
            </a:r>
            <a:r>
              <a:rPr lang="en-US" sz="3200" dirty="0" smtClean="0"/>
              <a:t>Memory (</a:t>
            </a:r>
            <a:r>
              <a:rPr lang="en-US" sz="3200" i="1" dirty="0" smtClean="0"/>
              <a:t>FAM)</a:t>
            </a:r>
            <a:br>
              <a:rPr lang="en-US" sz="3200" i="1" dirty="0" smtClean="0"/>
            </a:br>
            <a:r>
              <a:rPr lang="en-US" sz="3200" i="1" dirty="0" smtClean="0"/>
              <a:t>for Velocity (of base)</a:t>
            </a:r>
            <a:endParaRPr lang="en-US" sz="3200" dirty="0"/>
          </a:p>
        </p:txBody>
      </p:sp>
      <p:sp>
        <p:nvSpPr>
          <p:cNvPr id="24579" name="Rectangle 3"/>
          <p:cNvSpPr>
            <a:spLocks noChangeArrowheads="1"/>
          </p:cNvSpPr>
          <p:nvPr/>
        </p:nvSpPr>
        <p:spPr bwMode="auto">
          <a:xfrm>
            <a:off x="5889625" y="42926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ZE</a:t>
            </a:r>
          </a:p>
        </p:txBody>
      </p:sp>
      <p:sp>
        <p:nvSpPr>
          <p:cNvPr id="24580" name="Rectangle 4"/>
          <p:cNvSpPr>
            <a:spLocks noChangeArrowheads="1"/>
          </p:cNvSpPr>
          <p:nvPr/>
        </p:nvSpPr>
        <p:spPr bwMode="auto">
          <a:xfrm>
            <a:off x="6651625" y="42926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NS</a:t>
            </a:r>
          </a:p>
        </p:txBody>
      </p:sp>
      <p:sp>
        <p:nvSpPr>
          <p:cNvPr id="24581" name="Rectangle 5"/>
          <p:cNvSpPr>
            <a:spLocks noChangeArrowheads="1"/>
          </p:cNvSpPr>
          <p:nvPr/>
        </p:nvSpPr>
        <p:spPr bwMode="auto">
          <a:xfrm>
            <a:off x="5127625" y="42926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PS</a:t>
            </a:r>
          </a:p>
        </p:txBody>
      </p:sp>
      <p:sp>
        <p:nvSpPr>
          <p:cNvPr id="24582" name="Rectangle 6"/>
          <p:cNvSpPr>
            <a:spLocks noChangeArrowheads="1"/>
          </p:cNvSpPr>
          <p:nvPr/>
        </p:nvSpPr>
        <p:spPr bwMode="auto">
          <a:xfrm>
            <a:off x="7413625" y="42926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NM</a:t>
            </a:r>
          </a:p>
        </p:txBody>
      </p:sp>
      <p:sp>
        <p:nvSpPr>
          <p:cNvPr id="24583" name="Rectangle 7"/>
          <p:cNvSpPr>
            <a:spLocks noChangeArrowheads="1"/>
          </p:cNvSpPr>
          <p:nvPr/>
        </p:nvSpPr>
        <p:spPr bwMode="auto">
          <a:xfrm>
            <a:off x="8175625" y="42926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NL</a:t>
            </a:r>
          </a:p>
        </p:txBody>
      </p:sp>
      <p:sp>
        <p:nvSpPr>
          <p:cNvPr id="24584" name="Rectangle 8"/>
          <p:cNvSpPr>
            <a:spLocks noChangeArrowheads="1"/>
          </p:cNvSpPr>
          <p:nvPr/>
        </p:nvSpPr>
        <p:spPr bwMode="auto">
          <a:xfrm>
            <a:off x="4365625" y="42926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PM</a:t>
            </a:r>
          </a:p>
        </p:txBody>
      </p:sp>
      <p:sp>
        <p:nvSpPr>
          <p:cNvPr id="24585" name="Rectangle 9"/>
          <p:cNvSpPr>
            <a:spLocks noChangeArrowheads="1"/>
          </p:cNvSpPr>
          <p:nvPr/>
        </p:nvSpPr>
        <p:spPr bwMode="auto">
          <a:xfrm>
            <a:off x="3603625" y="42926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PL</a:t>
            </a:r>
          </a:p>
        </p:txBody>
      </p:sp>
      <p:sp>
        <p:nvSpPr>
          <p:cNvPr id="24586" name="Rectangle 10"/>
          <p:cNvSpPr>
            <a:spLocks noChangeArrowheads="1"/>
          </p:cNvSpPr>
          <p:nvPr/>
        </p:nvSpPr>
        <p:spPr bwMode="auto">
          <a:xfrm>
            <a:off x="5127625" y="48260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NM</a:t>
            </a:r>
          </a:p>
        </p:txBody>
      </p:sp>
      <p:sp>
        <p:nvSpPr>
          <p:cNvPr id="24587" name="Rectangle 11"/>
          <p:cNvSpPr>
            <a:spLocks noChangeArrowheads="1"/>
          </p:cNvSpPr>
          <p:nvPr/>
        </p:nvSpPr>
        <p:spPr bwMode="auto">
          <a:xfrm>
            <a:off x="6651625" y="37592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b="1" i="1">
                <a:solidFill>
                  <a:schemeClr val="accent2"/>
                </a:solidFill>
                <a:latin typeface="Arial Narrow" pitchFamily="34" charset="0"/>
              </a:rPr>
              <a:t>PM</a:t>
            </a:r>
          </a:p>
        </p:txBody>
      </p:sp>
      <p:sp>
        <p:nvSpPr>
          <p:cNvPr id="24588" name="Rectangle 12"/>
          <p:cNvSpPr>
            <a:spLocks noChangeArrowheads="1"/>
          </p:cNvSpPr>
          <p:nvPr/>
        </p:nvSpPr>
        <p:spPr bwMode="auto">
          <a:xfrm>
            <a:off x="5889625" y="48260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NS</a:t>
            </a:r>
          </a:p>
        </p:txBody>
      </p:sp>
      <p:sp>
        <p:nvSpPr>
          <p:cNvPr id="24589" name="Rectangle 13"/>
          <p:cNvSpPr>
            <a:spLocks noChangeArrowheads="1"/>
          </p:cNvSpPr>
          <p:nvPr/>
        </p:nvSpPr>
        <p:spPr bwMode="auto">
          <a:xfrm>
            <a:off x="5889625" y="53594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NM</a:t>
            </a:r>
          </a:p>
        </p:txBody>
      </p:sp>
      <p:sp>
        <p:nvSpPr>
          <p:cNvPr id="24590" name="Rectangle 14"/>
          <p:cNvSpPr>
            <a:spLocks noChangeArrowheads="1"/>
          </p:cNvSpPr>
          <p:nvPr/>
        </p:nvSpPr>
        <p:spPr bwMode="auto">
          <a:xfrm>
            <a:off x="5889625" y="58928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NL</a:t>
            </a:r>
          </a:p>
        </p:txBody>
      </p:sp>
      <p:sp>
        <p:nvSpPr>
          <p:cNvPr id="24591" name="Rectangle 15"/>
          <p:cNvSpPr>
            <a:spLocks noChangeArrowheads="1"/>
          </p:cNvSpPr>
          <p:nvPr/>
        </p:nvSpPr>
        <p:spPr bwMode="auto">
          <a:xfrm>
            <a:off x="5889625" y="37592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PS</a:t>
            </a:r>
          </a:p>
        </p:txBody>
      </p:sp>
      <p:sp>
        <p:nvSpPr>
          <p:cNvPr id="24592" name="Rectangle 16"/>
          <p:cNvSpPr>
            <a:spLocks noChangeArrowheads="1"/>
          </p:cNvSpPr>
          <p:nvPr/>
        </p:nvSpPr>
        <p:spPr bwMode="auto">
          <a:xfrm>
            <a:off x="5889625" y="32258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PM</a:t>
            </a:r>
          </a:p>
        </p:txBody>
      </p:sp>
      <p:sp>
        <p:nvSpPr>
          <p:cNvPr id="24593" name="Rectangle 17"/>
          <p:cNvSpPr>
            <a:spLocks noChangeArrowheads="1"/>
          </p:cNvSpPr>
          <p:nvPr/>
        </p:nvSpPr>
        <p:spPr bwMode="auto">
          <a:xfrm>
            <a:off x="5889625" y="2692400"/>
            <a:ext cx="736600" cy="508000"/>
          </a:xfrm>
          <a:prstGeom prst="rect">
            <a:avLst/>
          </a:prstGeom>
          <a:solidFill>
            <a:srgbClr val="FCFEB9"/>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PL</a:t>
            </a:r>
          </a:p>
        </p:txBody>
      </p:sp>
      <p:sp>
        <p:nvSpPr>
          <p:cNvPr id="24594" name="Rectangle 18"/>
          <p:cNvSpPr>
            <a:spLocks noChangeArrowheads="1"/>
          </p:cNvSpPr>
          <p:nvPr/>
        </p:nvSpPr>
        <p:spPr bwMode="auto">
          <a:xfrm>
            <a:off x="5954713" y="1462088"/>
            <a:ext cx="5302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t</a:t>
            </a:r>
          </a:p>
        </p:txBody>
      </p:sp>
      <p:sp>
        <p:nvSpPr>
          <p:cNvPr id="24595" name="Rectangle 19"/>
          <p:cNvSpPr>
            <a:spLocks noChangeArrowheads="1"/>
          </p:cNvSpPr>
          <p:nvPr/>
        </p:nvSpPr>
        <p:spPr bwMode="auto">
          <a:xfrm>
            <a:off x="1992313" y="4205288"/>
            <a:ext cx="5302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t’</a:t>
            </a:r>
          </a:p>
        </p:txBody>
      </p:sp>
      <p:sp>
        <p:nvSpPr>
          <p:cNvPr id="24596" name="Rectangle 20"/>
          <p:cNvSpPr>
            <a:spLocks noChangeArrowheads="1"/>
          </p:cNvSpPr>
          <p:nvPr/>
        </p:nvSpPr>
        <p:spPr bwMode="auto">
          <a:xfrm>
            <a:off x="3603625" y="21590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NL</a:t>
            </a:r>
          </a:p>
        </p:txBody>
      </p:sp>
      <p:sp>
        <p:nvSpPr>
          <p:cNvPr id="24597" name="Rectangle 21"/>
          <p:cNvSpPr>
            <a:spLocks noChangeArrowheads="1"/>
          </p:cNvSpPr>
          <p:nvPr/>
        </p:nvSpPr>
        <p:spPr bwMode="auto">
          <a:xfrm>
            <a:off x="4365625" y="21590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NM</a:t>
            </a:r>
          </a:p>
        </p:txBody>
      </p:sp>
      <p:sp>
        <p:nvSpPr>
          <p:cNvPr id="24598" name="Rectangle 22"/>
          <p:cNvSpPr>
            <a:spLocks noChangeArrowheads="1"/>
          </p:cNvSpPr>
          <p:nvPr/>
        </p:nvSpPr>
        <p:spPr bwMode="auto">
          <a:xfrm>
            <a:off x="5127625" y="21590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NS</a:t>
            </a:r>
          </a:p>
        </p:txBody>
      </p:sp>
      <p:sp>
        <p:nvSpPr>
          <p:cNvPr id="24599" name="Rectangle 23"/>
          <p:cNvSpPr>
            <a:spLocks noChangeArrowheads="1"/>
          </p:cNvSpPr>
          <p:nvPr/>
        </p:nvSpPr>
        <p:spPr bwMode="auto">
          <a:xfrm>
            <a:off x="5889625" y="21590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ZE</a:t>
            </a:r>
          </a:p>
        </p:txBody>
      </p:sp>
      <p:sp>
        <p:nvSpPr>
          <p:cNvPr id="24600" name="Rectangle 24"/>
          <p:cNvSpPr>
            <a:spLocks noChangeArrowheads="1"/>
          </p:cNvSpPr>
          <p:nvPr/>
        </p:nvSpPr>
        <p:spPr bwMode="auto">
          <a:xfrm>
            <a:off x="6651625" y="21590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PS</a:t>
            </a:r>
          </a:p>
        </p:txBody>
      </p:sp>
      <p:sp>
        <p:nvSpPr>
          <p:cNvPr id="24601" name="Rectangle 25"/>
          <p:cNvSpPr>
            <a:spLocks noChangeArrowheads="1"/>
          </p:cNvSpPr>
          <p:nvPr/>
        </p:nvSpPr>
        <p:spPr bwMode="auto">
          <a:xfrm>
            <a:off x="7413625" y="21590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PM</a:t>
            </a:r>
          </a:p>
        </p:txBody>
      </p:sp>
      <p:sp>
        <p:nvSpPr>
          <p:cNvPr id="24602" name="Rectangle 26"/>
          <p:cNvSpPr>
            <a:spLocks noChangeArrowheads="1"/>
          </p:cNvSpPr>
          <p:nvPr/>
        </p:nvSpPr>
        <p:spPr bwMode="auto">
          <a:xfrm>
            <a:off x="8175625" y="21590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PL</a:t>
            </a:r>
          </a:p>
        </p:txBody>
      </p:sp>
      <p:sp>
        <p:nvSpPr>
          <p:cNvPr id="24603" name="Rectangle 27"/>
          <p:cNvSpPr>
            <a:spLocks noChangeArrowheads="1"/>
          </p:cNvSpPr>
          <p:nvPr/>
        </p:nvSpPr>
        <p:spPr bwMode="auto">
          <a:xfrm>
            <a:off x="2841625" y="26924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NL</a:t>
            </a:r>
          </a:p>
        </p:txBody>
      </p:sp>
      <p:sp>
        <p:nvSpPr>
          <p:cNvPr id="24604" name="Rectangle 28"/>
          <p:cNvSpPr>
            <a:spLocks noChangeArrowheads="1"/>
          </p:cNvSpPr>
          <p:nvPr/>
        </p:nvSpPr>
        <p:spPr bwMode="auto">
          <a:xfrm>
            <a:off x="2841625" y="32258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NM</a:t>
            </a:r>
          </a:p>
        </p:txBody>
      </p:sp>
      <p:sp>
        <p:nvSpPr>
          <p:cNvPr id="24605" name="Rectangle 29"/>
          <p:cNvSpPr>
            <a:spLocks noChangeArrowheads="1"/>
          </p:cNvSpPr>
          <p:nvPr/>
        </p:nvSpPr>
        <p:spPr bwMode="auto">
          <a:xfrm>
            <a:off x="2841625" y="37592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NS</a:t>
            </a:r>
          </a:p>
        </p:txBody>
      </p:sp>
      <p:sp>
        <p:nvSpPr>
          <p:cNvPr id="24606" name="Rectangle 30"/>
          <p:cNvSpPr>
            <a:spLocks noChangeArrowheads="1"/>
          </p:cNvSpPr>
          <p:nvPr/>
        </p:nvSpPr>
        <p:spPr bwMode="auto">
          <a:xfrm>
            <a:off x="2841625" y="42926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ZE</a:t>
            </a:r>
          </a:p>
        </p:txBody>
      </p:sp>
      <p:sp>
        <p:nvSpPr>
          <p:cNvPr id="24607" name="Rectangle 31"/>
          <p:cNvSpPr>
            <a:spLocks noChangeArrowheads="1"/>
          </p:cNvSpPr>
          <p:nvPr/>
        </p:nvSpPr>
        <p:spPr bwMode="auto">
          <a:xfrm>
            <a:off x="2841625" y="48260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PS</a:t>
            </a:r>
          </a:p>
        </p:txBody>
      </p:sp>
      <p:sp>
        <p:nvSpPr>
          <p:cNvPr id="24608" name="Rectangle 32"/>
          <p:cNvSpPr>
            <a:spLocks noChangeArrowheads="1"/>
          </p:cNvSpPr>
          <p:nvPr/>
        </p:nvSpPr>
        <p:spPr bwMode="auto">
          <a:xfrm>
            <a:off x="2841625" y="53594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PM</a:t>
            </a:r>
          </a:p>
        </p:txBody>
      </p:sp>
      <p:sp>
        <p:nvSpPr>
          <p:cNvPr id="24609" name="Rectangle 33"/>
          <p:cNvSpPr>
            <a:spLocks noChangeArrowheads="1"/>
          </p:cNvSpPr>
          <p:nvPr/>
        </p:nvSpPr>
        <p:spPr bwMode="auto">
          <a:xfrm>
            <a:off x="2841625" y="5892800"/>
            <a:ext cx="736600" cy="5080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3200">
                <a:latin typeface="Arial Narrow" pitchFamily="34" charset="0"/>
              </a:rPr>
              <a:t>PL</a:t>
            </a:r>
          </a:p>
        </p:txBody>
      </p:sp>
      <p:sp>
        <p:nvSpPr>
          <p:cNvPr id="24611" name="Line 35"/>
          <p:cNvSpPr>
            <a:spLocks noChangeShapeType="1"/>
          </p:cNvSpPr>
          <p:nvPr/>
        </p:nvSpPr>
        <p:spPr bwMode="auto">
          <a:xfrm>
            <a:off x="1595435" y="171451"/>
            <a:ext cx="3" cy="2165349"/>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612" name="Line 36"/>
          <p:cNvSpPr>
            <a:spLocks noChangeShapeType="1"/>
          </p:cNvSpPr>
          <p:nvPr/>
        </p:nvSpPr>
        <p:spPr bwMode="auto">
          <a:xfrm>
            <a:off x="174625" y="2362200"/>
            <a:ext cx="2416175"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613" name="Line 37"/>
          <p:cNvSpPr>
            <a:spLocks noChangeShapeType="1"/>
          </p:cNvSpPr>
          <p:nvPr/>
        </p:nvSpPr>
        <p:spPr bwMode="auto">
          <a:xfrm flipV="1">
            <a:off x="1598610" y="683811"/>
            <a:ext cx="622945" cy="1678388"/>
          </a:xfrm>
          <a:prstGeom prst="line">
            <a:avLst/>
          </a:prstGeom>
          <a:noFill/>
          <a:ln w="762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614" name="Arc 38"/>
          <p:cNvSpPr>
            <a:spLocks/>
          </p:cNvSpPr>
          <p:nvPr/>
        </p:nvSpPr>
        <p:spPr bwMode="auto">
          <a:xfrm rot="9085251" flipV="1">
            <a:off x="1655184" y="771639"/>
            <a:ext cx="333862" cy="370809"/>
          </a:xfrm>
          <a:custGeom>
            <a:avLst/>
            <a:gdLst>
              <a:gd name="G0" fmla="+- 21600 0 0"/>
              <a:gd name="G1" fmla="+- 21600 0 0"/>
              <a:gd name="G2" fmla="+- 21600 0 0"/>
              <a:gd name="T0" fmla="*/ 0 w 21600"/>
              <a:gd name="T1" fmla="*/ 21504 h 21600"/>
              <a:gd name="T2" fmla="*/ 2153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04"/>
                </a:moveTo>
                <a:cubicBezTo>
                  <a:pt x="52" y="9638"/>
                  <a:pt x="9667" y="36"/>
                  <a:pt x="21533" y="0"/>
                </a:cubicBezTo>
              </a:path>
              <a:path w="21600" h="21600" stroke="0" extrusionOk="0">
                <a:moveTo>
                  <a:pt x="0" y="21504"/>
                </a:moveTo>
                <a:cubicBezTo>
                  <a:pt x="52" y="9638"/>
                  <a:pt x="9667" y="36"/>
                  <a:pt x="21533" y="0"/>
                </a:cubicBezTo>
                <a:lnTo>
                  <a:pt x="21600" y="21600"/>
                </a:lnTo>
                <a:close/>
              </a:path>
            </a:pathLst>
          </a:custGeom>
          <a:noFill/>
          <a:ln w="25400" cap="rnd">
            <a:solidFill>
              <a:schemeClr val="tx2"/>
            </a:solidFill>
            <a:round/>
            <a:headEnd type="arrow"/>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615" name="Arc 39"/>
          <p:cNvSpPr>
            <a:spLocks/>
          </p:cNvSpPr>
          <p:nvPr/>
        </p:nvSpPr>
        <p:spPr bwMode="auto">
          <a:xfrm>
            <a:off x="711199" y="714375"/>
            <a:ext cx="201613" cy="98024"/>
          </a:xfrm>
          <a:custGeom>
            <a:avLst/>
            <a:gdLst>
              <a:gd name="G0" fmla="+- 21600 0 0"/>
              <a:gd name="G1" fmla="+- 21600 0 0"/>
              <a:gd name="G2" fmla="+- 21600 0 0"/>
              <a:gd name="T0" fmla="*/ 0 w 21600"/>
              <a:gd name="T1" fmla="*/ 21541 h 21600"/>
              <a:gd name="T2" fmla="*/ 2154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1"/>
                </a:moveTo>
                <a:cubicBezTo>
                  <a:pt x="32" y="9657"/>
                  <a:pt x="9657" y="32"/>
                  <a:pt x="21541" y="0"/>
                </a:cubicBezTo>
              </a:path>
              <a:path w="21600" h="21600" stroke="0" extrusionOk="0">
                <a:moveTo>
                  <a:pt x="0" y="21541"/>
                </a:moveTo>
                <a:cubicBezTo>
                  <a:pt x="32" y="9657"/>
                  <a:pt x="9657" y="32"/>
                  <a:pt x="21541" y="0"/>
                </a:cubicBezTo>
                <a:lnTo>
                  <a:pt x="21600" y="21600"/>
                </a:lnTo>
                <a:close/>
              </a:path>
            </a:pathLst>
          </a:custGeom>
          <a:noFill/>
          <a:ln w="25400" cap="rnd">
            <a:solidFill>
              <a:schemeClr val="tx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616" name="Rectangle 40"/>
          <p:cNvSpPr>
            <a:spLocks noChangeArrowheads="1"/>
          </p:cNvSpPr>
          <p:nvPr/>
        </p:nvSpPr>
        <p:spPr bwMode="auto">
          <a:xfrm>
            <a:off x="1757056" y="76200"/>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latin typeface="Arial Narrow" pitchFamily="34" charset="0"/>
              </a:rPr>
              <a:t>t</a:t>
            </a:r>
          </a:p>
        </p:txBody>
      </p:sp>
      <p:sp>
        <p:nvSpPr>
          <p:cNvPr id="24617" name="Rectangle 41"/>
          <p:cNvSpPr>
            <a:spLocks noChangeArrowheads="1"/>
          </p:cNvSpPr>
          <p:nvPr/>
        </p:nvSpPr>
        <p:spPr bwMode="auto">
          <a:xfrm>
            <a:off x="339725" y="524277"/>
            <a:ext cx="6064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latin typeface="Arial Narrow" pitchFamily="34" charset="0"/>
              </a:rPr>
              <a:t>t’</a:t>
            </a:r>
          </a:p>
        </p:txBody>
      </p:sp>
      <p:sp>
        <p:nvSpPr>
          <p:cNvPr id="24618" name="Rectangle 42"/>
          <p:cNvSpPr>
            <a:spLocks noChangeArrowheads="1"/>
          </p:cNvSpPr>
          <p:nvPr/>
        </p:nvSpPr>
        <p:spPr bwMode="auto">
          <a:xfrm>
            <a:off x="385762" y="2668588"/>
            <a:ext cx="4540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a:latin typeface="Arial Narrow" pitchFamily="34" charset="0"/>
              </a:rPr>
              <a:t>v</a:t>
            </a:r>
          </a:p>
        </p:txBody>
      </p:sp>
      <p:sp>
        <p:nvSpPr>
          <p:cNvPr id="24619" name="Line 43"/>
          <p:cNvSpPr>
            <a:spLocks noChangeShapeType="1"/>
          </p:cNvSpPr>
          <p:nvPr/>
        </p:nvSpPr>
        <p:spPr bwMode="auto">
          <a:xfrm>
            <a:off x="868362" y="2971800"/>
            <a:ext cx="7096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620" name="Rectangle 44"/>
          <p:cNvSpPr>
            <a:spLocks noChangeArrowheads="1"/>
          </p:cNvSpPr>
          <p:nvPr/>
        </p:nvSpPr>
        <p:spPr bwMode="auto">
          <a:xfrm>
            <a:off x="2224730" y="1088846"/>
            <a:ext cx="5302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4000" dirty="0">
                <a:latin typeface="Arial Narrow" pitchFamily="34" charset="0"/>
              </a:rPr>
              <a:t>+</a:t>
            </a:r>
          </a:p>
        </p:txBody>
      </p:sp>
      <p:sp>
        <p:nvSpPr>
          <p:cNvPr id="24621" name="Rectangle 45"/>
          <p:cNvSpPr>
            <a:spLocks noChangeArrowheads="1"/>
          </p:cNvSpPr>
          <p:nvPr/>
        </p:nvSpPr>
        <p:spPr bwMode="auto">
          <a:xfrm>
            <a:off x="1679575" y="2578100"/>
            <a:ext cx="5302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4000">
                <a:latin typeface="Arial Narrow" pitchFamily="34" charset="0"/>
              </a:rPr>
              <a:t>+</a:t>
            </a:r>
          </a:p>
        </p:txBody>
      </p:sp>
      <p:sp>
        <p:nvSpPr>
          <p:cNvPr id="24622" name="Rectangle 46"/>
          <p:cNvSpPr>
            <a:spLocks noChangeArrowheads="1"/>
          </p:cNvSpPr>
          <p:nvPr/>
        </p:nvSpPr>
        <p:spPr bwMode="auto">
          <a:xfrm>
            <a:off x="604838" y="76200"/>
            <a:ext cx="5302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4000">
                <a:latin typeface="Arial Narrow" pitchFamily="34" charset="0"/>
              </a:rPr>
              <a:t>+</a:t>
            </a:r>
          </a:p>
        </p:txBody>
      </p:sp>
      <p:sp>
        <p:nvSpPr>
          <p:cNvPr id="24623" name="Rectangle 47"/>
          <p:cNvSpPr>
            <a:spLocks noChangeArrowheads="1"/>
          </p:cNvSpPr>
          <p:nvPr/>
        </p:nvSpPr>
        <p:spPr bwMode="auto">
          <a:xfrm>
            <a:off x="7070669" y="3346390"/>
            <a:ext cx="1773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dirty="0">
                <a:solidFill>
                  <a:schemeClr val="accent2"/>
                </a:solidFill>
                <a:latin typeface="Arial Narrow" pitchFamily="34" charset="0"/>
              </a:rPr>
              <a:t>Example shown</a:t>
            </a:r>
          </a:p>
        </p:txBody>
      </p:sp>
      <p:cxnSp>
        <p:nvCxnSpPr>
          <p:cNvPr id="3" name="Elbow Connector 2"/>
          <p:cNvCxnSpPr>
            <a:stCxn id="24587" idx="0"/>
          </p:cNvCxnSpPr>
          <p:nvPr/>
        </p:nvCxnSpPr>
        <p:spPr>
          <a:xfrm rot="16200000" flipV="1">
            <a:off x="3966601" y="705875"/>
            <a:ext cx="2321104" cy="37855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96339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Uncertainty and Fuzzy Logic</a:t>
            </a:r>
          </a:p>
        </p:txBody>
      </p:sp>
      <p:sp>
        <p:nvSpPr>
          <p:cNvPr id="9" name="AutoShape 5"/>
          <p:cNvSpPr>
            <a:spLocks noChangeArrowheads="1"/>
          </p:cNvSpPr>
          <p:nvPr/>
        </p:nvSpPr>
        <p:spPr bwMode="auto">
          <a:xfrm>
            <a:off x="685800" y="24638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24</a:t>
            </a:fld>
            <a:endParaRPr lang="en-US" dirty="0"/>
          </a:p>
        </p:txBody>
      </p:sp>
      <p:sp>
        <p:nvSpPr>
          <p:cNvPr id="7" name="Rectangle 4"/>
          <p:cNvSpPr txBox="1">
            <a:spLocks noChangeArrowheads="1"/>
          </p:cNvSpPr>
          <p:nvPr/>
        </p:nvSpPr>
        <p:spPr bwMode="auto">
          <a:xfrm>
            <a:off x="1473200" y="1066800"/>
            <a:ext cx="6705600" cy="44958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Introduction; Fuzzy Linguistic Variables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Fuzzy Rules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Applying fuzzy rules to crisp input</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Demonstration</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Applications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Tools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p>
        </p:txBody>
      </p:sp>
    </p:spTree>
    <p:extLst>
      <p:ext uri="{BB962C8B-B14F-4D97-AF65-F5344CB8AC3E}">
        <p14:creationId xmlns:p14="http://schemas.microsoft.com/office/powerpoint/2010/main" val="3324907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normAutofit fontScale="90000"/>
          </a:bodyPr>
          <a:lstStyle/>
          <a:p>
            <a:r>
              <a:rPr lang="en-US" dirty="0" smtClean="0"/>
              <a:t>Applying “A </a:t>
            </a:r>
            <a:r>
              <a:rPr lang="en-US" dirty="0"/>
              <a:t>=&gt; B</a:t>
            </a:r>
            <a:r>
              <a:rPr lang="en-US" dirty="0" smtClean="0"/>
              <a:t>” to Input: </a:t>
            </a:r>
            <a:r>
              <a:rPr lang="en-US" dirty="0"/>
              <a:t>Example</a:t>
            </a:r>
          </a:p>
        </p:txBody>
      </p:sp>
      <p:sp>
        <p:nvSpPr>
          <p:cNvPr id="26627" name="Line 3"/>
          <p:cNvSpPr>
            <a:spLocks noChangeShapeType="1"/>
          </p:cNvSpPr>
          <p:nvPr/>
        </p:nvSpPr>
        <p:spPr bwMode="auto">
          <a:xfrm>
            <a:off x="384176" y="4267198"/>
            <a:ext cx="4416424" cy="1"/>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28" name="Line 4"/>
          <p:cNvSpPr>
            <a:spLocks noChangeShapeType="1"/>
          </p:cNvSpPr>
          <p:nvPr/>
        </p:nvSpPr>
        <p:spPr bwMode="auto">
          <a:xfrm>
            <a:off x="4395786" y="5882088"/>
            <a:ext cx="4291013" cy="15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31" name="Line 7"/>
          <p:cNvSpPr>
            <a:spLocks noChangeShapeType="1"/>
          </p:cNvSpPr>
          <p:nvPr/>
        </p:nvSpPr>
        <p:spPr bwMode="auto">
          <a:xfrm flipV="1">
            <a:off x="4724399" y="3369076"/>
            <a:ext cx="1219200" cy="2514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35" name="Line 11"/>
          <p:cNvSpPr>
            <a:spLocks noChangeShapeType="1"/>
          </p:cNvSpPr>
          <p:nvPr/>
        </p:nvSpPr>
        <p:spPr bwMode="auto">
          <a:xfrm>
            <a:off x="2971800" y="3276600"/>
            <a:ext cx="49514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39" name="Rectangle 15"/>
          <p:cNvSpPr>
            <a:spLocks noChangeArrowheads="1"/>
          </p:cNvSpPr>
          <p:nvPr/>
        </p:nvSpPr>
        <p:spPr bwMode="auto">
          <a:xfrm>
            <a:off x="304800" y="1471697"/>
            <a:ext cx="1879599" cy="107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a:latin typeface="Arial Narrow" pitchFamily="34" charset="0"/>
              </a:rPr>
              <a:t>A: </a:t>
            </a:r>
            <a:r>
              <a:rPr lang="en-US" sz="3200" dirty="0" smtClean="0">
                <a:latin typeface="Arial Narrow" pitchFamily="34" charset="0"/>
              </a:rPr>
              <a:t>Temp   == </a:t>
            </a:r>
            <a:r>
              <a:rPr lang="en-US" sz="3200" i="1" dirty="0" smtClean="0">
                <a:latin typeface="Arial Narrow" pitchFamily="34" charset="0"/>
              </a:rPr>
              <a:t>Medium</a:t>
            </a:r>
            <a:endParaRPr lang="en-US" sz="3200" dirty="0">
              <a:latin typeface="Arial Narrow" pitchFamily="34" charset="0"/>
            </a:endParaRPr>
          </a:p>
        </p:txBody>
      </p:sp>
      <p:sp>
        <p:nvSpPr>
          <p:cNvPr id="26641" name="Rectangle 17"/>
          <p:cNvSpPr>
            <a:spLocks noChangeArrowheads="1"/>
          </p:cNvSpPr>
          <p:nvPr/>
        </p:nvSpPr>
        <p:spPr bwMode="auto">
          <a:xfrm>
            <a:off x="5943598" y="2037113"/>
            <a:ext cx="2286000" cy="107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a:latin typeface="Arial Narrow" pitchFamily="34" charset="0"/>
              </a:rPr>
              <a:t>B: </a:t>
            </a:r>
            <a:r>
              <a:rPr lang="en-US" sz="3200" dirty="0" smtClean="0">
                <a:latin typeface="Arial Narrow" pitchFamily="34" charset="0"/>
              </a:rPr>
              <a:t>Alert </a:t>
            </a:r>
            <a:r>
              <a:rPr lang="en-US" sz="3200" dirty="0">
                <a:latin typeface="Arial Narrow" pitchFamily="34" charset="0"/>
              </a:rPr>
              <a:t>level </a:t>
            </a:r>
            <a:r>
              <a:rPr lang="en-US" sz="3200" dirty="0" smtClean="0">
                <a:latin typeface="Arial Narrow" pitchFamily="34" charset="0"/>
              </a:rPr>
              <a:t>== </a:t>
            </a:r>
            <a:r>
              <a:rPr lang="en-US" sz="3200" i="1" dirty="0" smtClean="0">
                <a:latin typeface="Arial Narrow" pitchFamily="34" charset="0"/>
              </a:rPr>
              <a:t>Normal</a:t>
            </a:r>
            <a:endParaRPr lang="en-US" sz="3200" dirty="0">
              <a:latin typeface="Arial Narrow" pitchFamily="34" charset="0"/>
            </a:endParaRPr>
          </a:p>
        </p:txBody>
      </p:sp>
      <p:sp>
        <p:nvSpPr>
          <p:cNvPr id="26644" name="Line 20"/>
          <p:cNvSpPr>
            <a:spLocks noChangeShapeType="1"/>
          </p:cNvSpPr>
          <p:nvPr/>
        </p:nvSpPr>
        <p:spPr bwMode="auto">
          <a:xfrm flipH="1" flipV="1">
            <a:off x="5943598" y="3369076"/>
            <a:ext cx="1209675" cy="2514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45" name="Rectangle 21"/>
          <p:cNvSpPr>
            <a:spLocks noChangeArrowheads="1"/>
          </p:cNvSpPr>
          <p:nvPr/>
        </p:nvSpPr>
        <p:spPr bwMode="auto">
          <a:xfrm>
            <a:off x="4191000" y="6047189"/>
            <a:ext cx="53340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a:latin typeface="Arial Narrow" pitchFamily="34" charset="0"/>
              </a:rPr>
              <a:t>0</a:t>
            </a:r>
            <a:endParaRPr lang="en-US" sz="3200" baseline="30000" dirty="0">
              <a:latin typeface="Arial Narrow" pitchFamily="34" charset="0"/>
            </a:endParaRPr>
          </a:p>
        </p:txBody>
      </p:sp>
      <p:sp>
        <p:nvSpPr>
          <p:cNvPr id="26646" name="Oval 22"/>
          <p:cNvSpPr>
            <a:spLocks noChangeArrowheads="1"/>
          </p:cNvSpPr>
          <p:nvPr/>
        </p:nvSpPr>
        <p:spPr bwMode="auto">
          <a:xfrm>
            <a:off x="4338637" y="5818589"/>
            <a:ext cx="77787" cy="103187"/>
          </a:xfrm>
          <a:prstGeom prst="ellipse">
            <a:avLst/>
          </a:prstGeom>
          <a:noFill/>
          <a:ln w="1016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 name="Rectangle 21"/>
          <p:cNvSpPr>
            <a:spLocks noChangeArrowheads="1"/>
          </p:cNvSpPr>
          <p:nvPr/>
        </p:nvSpPr>
        <p:spPr bwMode="auto">
          <a:xfrm>
            <a:off x="304800" y="4438650"/>
            <a:ext cx="18256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0</a:t>
            </a:r>
            <a:endParaRPr lang="en-US" sz="3200" baseline="30000">
              <a:latin typeface="Arial Narrow" pitchFamily="34" charset="0"/>
            </a:endParaRPr>
          </a:p>
        </p:txBody>
      </p:sp>
      <p:sp>
        <p:nvSpPr>
          <p:cNvPr id="19" name="Oval 22"/>
          <p:cNvSpPr>
            <a:spLocks noChangeArrowheads="1"/>
          </p:cNvSpPr>
          <p:nvPr/>
        </p:nvSpPr>
        <p:spPr bwMode="auto">
          <a:xfrm>
            <a:off x="452438" y="4210050"/>
            <a:ext cx="77787" cy="103187"/>
          </a:xfrm>
          <a:prstGeom prst="ellipse">
            <a:avLst/>
          </a:prstGeom>
          <a:noFill/>
          <a:ln w="1016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 name="Rectangle 1"/>
          <p:cNvSpPr/>
          <p:nvPr/>
        </p:nvSpPr>
        <p:spPr>
          <a:xfrm>
            <a:off x="522851" y="3059438"/>
            <a:ext cx="1231427" cy="523220"/>
          </a:xfrm>
          <a:prstGeom prst="rect">
            <a:avLst/>
          </a:prstGeom>
        </p:spPr>
        <p:txBody>
          <a:bodyPr wrap="none">
            <a:spAutoFit/>
          </a:bodyPr>
          <a:lstStyle/>
          <a:p>
            <a:r>
              <a:rPr lang="en-US" sz="2800" i="1" dirty="0" smtClean="0">
                <a:latin typeface="Arial Narrow" pitchFamily="34" charset="0"/>
              </a:rPr>
              <a:t>Medium</a:t>
            </a:r>
            <a:endParaRPr lang="en-US" sz="2800" dirty="0"/>
          </a:p>
        </p:txBody>
      </p:sp>
      <p:sp>
        <p:nvSpPr>
          <p:cNvPr id="3" name="Rectangle 2"/>
          <p:cNvSpPr/>
          <p:nvPr/>
        </p:nvSpPr>
        <p:spPr>
          <a:xfrm>
            <a:off x="3849602" y="4832762"/>
            <a:ext cx="1133644" cy="523220"/>
          </a:xfrm>
          <a:prstGeom prst="rect">
            <a:avLst/>
          </a:prstGeom>
        </p:spPr>
        <p:txBody>
          <a:bodyPr wrap="none">
            <a:spAutoFit/>
          </a:bodyPr>
          <a:lstStyle/>
          <a:p>
            <a:r>
              <a:rPr lang="en-US" sz="2800" i="1" dirty="0" smtClean="0">
                <a:latin typeface="Arial Narrow" pitchFamily="34" charset="0"/>
              </a:rPr>
              <a:t>Normal</a:t>
            </a:r>
            <a:endParaRPr lang="en-US" sz="2800" dirty="0"/>
          </a:p>
        </p:txBody>
      </p:sp>
      <p:sp>
        <p:nvSpPr>
          <p:cNvPr id="23" name="Line 6"/>
          <p:cNvSpPr>
            <a:spLocks noChangeShapeType="1"/>
          </p:cNvSpPr>
          <p:nvPr/>
        </p:nvSpPr>
        <p:spPr bwMode="auto">
          <a:xfrm>
            <a:off x="2617787" y="1720850"/>
            <a:ext cx="1801813" cy="25463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5"/>
          <p:cNvSpPr>
            <a:spLocks noChangeShapeType="1"/>
          </p:cNvSpPr>
          <p:nvPr/>
        </p:nvSpPr>
        <p:spPr bwMode="auto">
          <a:xfrm flipV="1">
            <a:off x="1398587" y="1720850"/>
            <a:ext cx="1219200" cy="2529681"/>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0" name="Rectangle 21"/>
          <p:cNvSpPr>
            <a:spLocks noChangeArrowheads="1"/>
          </p:cNvSpPr>
          <p:nvPr/>
        </p:nvSpPr>
        <p:spPr bwMode="auto">
          <a:xfrm>
            <a:off x="7923213" y="5947174"/>
            <a:ext cx="103028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a:spcBef>
                <a:spcPct val="50000"/>
              </a:spcBef>
            </a:pPr>
            <a:r>
              <a:rPr lang="en-US" sz="3200" dirty="0" smtClean="0">
                <a:latin typeface="Arial Narrow" pitchFamily="34" charset="0"/>
              </a:rPr>
              <a:t>100</a:t>
            </a:r>
            <a:endParaRPr lang="en-US" sz="3200" baseline="30000" dirty="0">
              <a:latin typeface="Arial Narrow" pitchFamily="34" charset="0"/>
            </a:endParaRPr>
          </a:p>
        </p:txBody>
      </p:sp>
    </p:spTree>
    <p:extLst>
      <p:ext uri="{BB962C8B-B14F-4D97-AF65-F5344CB8AC3E}">
        <p14:creationId xmlns:p14="http://schemas.microsoft.com/office/powerpoint/2010/main" val="246959870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normAutofit fontScale="90000"/>
          </a:bodyPr>
          <a:lstStyle/>
          <a:p>
            <a:r>
              <a:rPr lang="en-US"/>
              <a:t>Implementing “A =&gt; B”: Example</a:t>
            </a:r>
          </a:p>
        </p:txBody>
      </p:sp>
      <p:sp>
        <p:nvSpPr>
          <p:cNvPr id="26627" name="Line 3"/>
          <p:cNvSpPr>
            <a:spLocks noChangeShapeType="1"/>
          </p:cNvSpPr>
          <p:nvPr/>
        </p:nvSpPr>
        <p:spPr bwMode="auto">
          <a:xfrm>
            <a:off x="228600" y="4250532"/>
            <a:ext cx="4495800" cy="1666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28" name="Line 4"/>
          <p:cNvSpPr>
            <a:spLocks noChangeShapeType="1"/>
          </p:cNvSpPr>
          <p:nvPr/>
        </p:nvSpPr>
        <p:spPr bwMode="auto">
          <a:xfrm flipV="1">
            <a:off x="5462588" y="4250531"/>
            <a:ext cx="3605212" cy="150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31" name="Line 7"/>
          <p:cNvSpPr>
            <a:spLocks noChangeShapeType="1"/>
          </p:cNvSpPr>
          <p:nvPr/>
        </p:nvSpPr>
        <p:spPr bwMode="auto">
          <a:xfrm flipV="1">
            <a:off x="5791200" y="1752600"/>
            <a:ext cx="1219200" cy="2514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33" name="Rectangle 9"/>
          <p:cNvSpPr>
            <a:spLocks noChangeArrowheads="1"/>
          </p:cNvSpPr>
          <p:nvPr/>
        </p:nvSpPr>
        <p:spPr bwMode="auto">
          <a:xfrm>
            <a:off x="304800" y="5257800"/>
            <a:ext cx="48736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dirty="0">
                <a:latin typeface="Arial Narrow" pitchFamily="34" charset="0"/>
              </a:rPr>
              <a:t>Given: furnace temp </a:t>
            </a:r>
            <a:r>
              <a:rPr lang="en-US" sz="2800" dirty="0" smtClean="0">
                <a:latin typeface="Arial Narrow" pitchFamily="34" charset="0"/>
              </a:rPr>
              <a:t>90</a:t>
            </a:r>
            <a:r>
              <a:rPr lang="en-US" sz="2800" baseline="30000" dirty="0" smtClean="0">
                <a:latin typeface="Arial Narrow" pitchFamily="34" charset="0"/>
              </a:rPr>
              <a:t>o </a:t>
            </a:r>
            <a:r>
              <a:rPr lang="en-US" sz="2800" baseline="30000" dirty="0">
                <a:latin typeface="Arial Narrow" pitchFamily="34" charset="0"/>
              </a:rPr>
              <a:t>…..</a:t>
            </a:r>
          </a:p>
        </p:txBody>
      </p:sp>
      <p:sp>
        <p:nvSpPr>
          <p:cNvPr id="26634" name="Rectangle 10"/>
          <p:cNvSpPr>
            <a:spLocks noChangeArrowheads="1"/>
          </p:cNvSpPr>
          <p:nvPr/>
        </p:nvSpPr>
        <p:spPr bwMode="auto">
          <a:xfrm>
            <a:off x="2667000" y="4419600"/>
            <a:ext cx="18256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dirty="0">
                <a:latin typeface="Arial Narrow" pitchFamily="34" charset="0"/>
              </a:rPr>
              <a:t>9</a:t>
            </a:r>
            <a:r>
              <a:rPr lang="en-US" sz="3200" dirty="0" smtClean="0">
                <a:latin typeface="Arial Narrow" pitchFamily="34" charset="0"/>
              </a:rPr>
              <a:t>0</a:t>
            </a:r>
            <a:r>
              <a:rPr lang="en-US" sz="3200" baseline="30000" dirty="0" smtClean="0">
                <a:latin typeface="Arial Narrow" pitchFamily="34" charset="0"/>
              </a:rPr>
              <a:t>o</a:t>
            </a:r>
            <a:endParaRPr lang="en-US" sz="3200" baseline="30000" dirty="0">
              <a:latin typeface="Arial Narrow" pitchFamily="34" charset="0"/>
            </a:endParaRPr>
          </a:p>
        </p:txBody>
      </p:sp>
      <p:sp>
        <p:nvSpPr>
          <p:cNvPr id="26635" name="Line 11"/>
          <p:cNvSpPr>
            <a:spLocks noChangeShapeType="1"/>
          </p:cNvSpPr>
          <p:nvPr/>
        </p:nvSpPr>
        <p:spPr bwMode="auto">
          <a:xfrm>
            <a:off x="3048000" y="3276600"/>
            <a:ext cx="49514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38" name="Rectangle 14"/>
          <p:cNvSpPr>
            <a:spLocks noChangeArrowheads="1"/>
          </p:cNvSpPr>
          <p:nvPr/>
        </p:nvSpPr>
        <p:spPr bwMode="auto">
          <a:xfrm>
            <a:off x="4724400" y="5257800"/>
            <a:ext cx="434340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dirty="0" smtClean="0">
                <a:latin typeface="Arial Narrow" pitchFamily="34" charset="0"/>
              </a:rPr>
              <a:t>Consequent value via rule?</a:t>
            </a:r>
            <a:endParaRPr lang="en-US" sz="2800" dirty="0">
              <a:latin typeface="Arial Narrow" pitchFamily="34" charset="0"/>
            </a:endParaRPr>
          </a:p>
        </p:txBody>
      </p:sp>
      <p:sp>
        <p:nvSpPr>
          <p:cNvPr id="26639" name="Rectangle 15"/>
          <p:cNvSpPr>
            <a:spLocks noChangeArrowheads="1"/>
          </p:cNvSpPr>
          <p:nvPr/>
        </p:nvSpPr>
        <p:spPr bwMode="auto">
          <a:xfrm>
            <a:off x="460375" y="1714500"/>
            <a:ext cx="169068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smtClean="0">
                <a:latin typeface="Arial Narrow" pitchFamily="34" charset="0"/>
              </a:rPr>
              <a:t>Temp</a:t>
            </a:r>
            <a:endParaRPr lang="en-US" sz="3200" dirty="0">
              <a:latin typeface="Arial Narrow" pitchFamily="34" charset="0"/>
            </a:endParaRPr>
          </a:p>
        </p:txBody>
      </p:sp>
      <p:sp>
        <p:nvSpPr>
          <p:cNvPr id="26640" name="Oval 16"/>
          <p:cNvSpPr>
            <a:spLocks noChangeArrowheads="1"/>
          </p:cNvSpPr>
          <p:nvPr/>
        </p:nvSpPr>
        <p:spPr bwMode="auto">
          <a:xfrm>
            <a:off x="3046413" y="4191000"/>
            <a:ext cx="77787" cy="103188"/>
          </a:xfrm>
          <a:prstGeom prst="ellipse">
            <a:avLst/>
          </a:prstGeom>
          <a:noFill/>
          <a:ln w="1016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41" name="Rectangle 17"/>
          <p:cNvSpPr>
            <a:spLocks noChangeArrowheads="1"/>
          </p:cNvSpPr>
          <p:nvPr/>
        </p:nvSpPr>
        <p:spPr bwMode="auto">
          <a:xfrm>
            <a:off x="4878388" y="1714500"/>
            <a:ext cx="17510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smtClean="0">
                <a:latin typeface="Arial Narrow" pitchFamily="34" charset="0"/>
              </a:rPr>
              <a:t>Alert level</a:t>
            </a:r>
            <a:endParaRPr lang="en-US" sz="3200" dirty="0">
              <a:latin typeface="Arial Narrow" pitchFamily="34" charset="0"/>
            </a:endParaRPr>
          </a:p>
        </p:txBody>
      </p:sp>
      <p:sp>
        <p:nvSpPr>
          <p:cNvPr id="26644" name="Line 20"/>
          <p:cNvSpPr>
            <a:spLocks noChangeShapeType="1"/>
          </p:cNvSpPr>
          <p:nvPr/>
        </p:nvSpPr>
        <p:spPr bwMode="auto">
          <a:xfrm flipH="1" flipV="1">
            <a:off x="7000875" y="1752600"/>
            <a:ext cx="1219200" cy="2514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645" name="Rectangle 21"/>
          <p:cNvSpPr>
            <a:spLocks noChangeArrowheads="1"/>
          </p:cNvSpPr>
          <p:nvPr/>
        </p:nvSpPr>
        <p:spPr bwMode="auto">
          <a:xfrm>
            <a:off x="5257800" y="4430713"/>
            <a:ext cx="18256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0</a:t>
            </a:r>
            <a:endParaRPr lang="en-US" sz="3200" baseline="30000">
              <a:latin typeface="Arial Narrow" pitchFamily="34" charset="0"/>
            </a:endParaRPr>
          </a:p>
        </p:txBody>
      </p:sp>
      <p:sp>
        <p:nvSpPr>
          <p:cNvPr id="26646" name="Oval 22"/>
          <p:cNvSpPr>
            <a:spLocks noChangeArrowheads="1"/>
          </p:cNvSpPr>
          <p:nvPr/>
        </p:nvSpPr>
        <p:spPr bwMode="auto">
          <a:xfrm>
            <a:off x="5405438" y="4202113"/>
            <a:ext cx="77787" cy="103187"/>
          </a:xfrm>
          <a:prstGeom prst="ellipse">
            <a:avLst/>
          </a:prstGeom>
          <a:noFill/>
          <a:ln w="1016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 name="Line 6"/>
          <p:cNvSpPr>
            <a:spLocks noChangeShapeType="1"/>
          </p:cNvSpPr>
          <p:nvPr/>
        </p:nvSpPr>
        <p:spPr bwMode="auto">
          <a:xfrm>
            <a:off x="2693987" y="1720850"/>
            <a:ext cx="1801813" cy="25463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5"/>
          <p:cNvSpPr>
            <a:spLocks noChangeShapeType="1"/>
          </p:cNvSpPr>
          <p:nvPr/>
        </p:nvSpPr>
        <p:spPr bwMode="auto">
          <a:xfrm flipV="1">
            <a:off x="1474787" y="1720850"/>
            <a:ext cx="1219200" cy="2529681"/>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0" name="Rectangle 19"/>
          <p:cNvSpPr/>
          <p:nvPr/>
        </p:nvSpPr>
        <p:spPr>
          <a:xfrm>
            <a:off x="690004" y="2924831"/>
            <a:ext cx="1231427" cy="523220"/>
          </a:xfrm>
          <a:prstGeom prst="rect">
            <a:avLst/>
          </a:prstGeom>
        </p:spPr>
        <p:txBody>
          <a:bodyPr wrap="none">
            <a:spAutoFit/>
          </a:bodyPr>
          <a:lstStyle/>
          <a:p>
            <a:r>
              <a:rPr lang="en-US" sz="2800" i="1" dirty="0" smtClean="0">
                <a:latin typeface="Arial Narrow" pitchFamily="34" charset="0"/>
              </a:rPr>
              <a:t>Medium</a:t>
            </a:r>
            <a:endParaRPr lang="en-US" sz="2800" dirty="0"/>
          </a:p>
        </p:txBody>
      </p:sp>
      <p:sp>
        <p:nvSpPr>
          <p:cNvPr id="21" name="Rectangle 20"/>
          <p:cNvSpPr/>
          <p:nvPr/>
        </p:nvSpPr>
        <p:spPr>
          <a:xfrm>
            <a:off x="5077663" y="2976273"/>
            <a:ext cx="1133644" cy="523220"/>
          </a:xfrm>
          <a:prstGeom prst="rect">
            <a:avLst/>
          </a:prstGeom>
        </p:spPr>
        <p:txBody>
          <a:bodyPr wrap="none">
            <a:spAutoFit/>
          </a:bodyPr>
          <a:lstStyle/>
          <a:p>
            <a:r>
              <a:rPr lang="en-US" sz="2800" i="1" dirty="0" smtClean="0">
                <a:latin typeface="Arial Narrow" pitchFamily="34" charset="0"/>
              </a:rPr>
              <a:t>Normal</a:t>
            </a:r>
            <a:endParaRPr lang="en-US" sz="2800" dirty="0"/>
          </a:p>
        </p:txBody>
      </p:sp>
      <p:sp>
        <p:nvSpPr>
          <p:cNvPr id="22" name="Rectangle 21"/>
          <p:cNvSpPr>
            <a:spLocks noChangeArrowheads="1"/>
          </p:cNvSpPr>
          <p:nvPr/>
        </p:nvSpPr>
        <p:spPr bwMode="auto">
          <a:xfrm>
            <a:off x="381000" y="4438650"/>
            <a:ext cx="18256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dirty="0" smtClean="0">
                <a:latin typeface="Arial Narrow" pitchFamily="34" charset="0"/>
              </a:rPr>
              <a:t>0</a:t>
            </a:r>
            <a:r>
              <a:rPr lang="en-US" sz="3200" baseline="30000" dirty="0">
                <a:latin typeface="Arial Narrow" pitchFamily="34" charset="0"/>
              </a:rPr>
              <a:t>o</a:t>
            </a:r>
          </a:p>
        </p:txBody>
      </p:sp>
      <p:sp>
        <p:nvSpPr>
          <p:cNvPr id="23" name="Oval 22"/>
          <p:cNvSpPr>
            <a:spLocks noChangeArrowheads="1"/>
          </p:cNvSpPr>
          <p:nvPr/>
        </p:nvSpPr>
        <p:spPr bwMode="auto">
          <a:xfrm>
            <a:off x="528638" y="4210050"/>
            <a:ext cx="77787" cy="103187"/>
          </a:xfrm>
          <a:prstGeom prst="ellipse">
            <a:avLst/>
          </a:prstGeom>
          <a:noFill/>
          <a:ln w="1016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 name="Rectangle 10"/>
          <p:cNvSpPr>
            <a:spLocks noChangeArrowheads="1"/>
          </p:cNvSpPr>
          <p:nvPr/>
        </p:nvSpPr>
        <p:spPr bwMode="auto">
          <a:xfrm>
            <a:off x="7217594" y="4419599"/>
            <a:ext cx="18256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pPr>
            <a:r>
              <a:rPr lang="en-US" sz="3200" dirty="0" smtClean="0">
                <a:latin typeface="Arial Narrow" pitchFamily="34" charset="0"/>
              </a:rPr>
              <a:t>100</a:t>
            </a:r>
            <a:endParaRPr lang="en-US" sz="3200" baseline="30000" dirty="0">
              <a:latin typeface="Arial Narrow" pitchFamily="34" charset="0"/>
            </a:endParaRPr>
          </a:p>
        </p:txBody>
      </p:sp>
    </p:spTree>
    <p:extLst>
      <p:ext uri="{BB962C8B-B14F-4D97-AF65-F5344CB8AC3E}">
        <p14:creationId xmlns:p14="http://schemas.microsoft.com/office/powerpoint/2010/main" val="319308401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normAutofit fontScale="90000"/>
          </a:bodyPr>
          <a:lstStyle/>
          <a:p>
            <a:r>
              <a:rPr lang="en-US"/>
              <a:t>Implementing “A =&gt; B”</a:t>
            </a:r>
          </a:p>
        </p:txBody>
      </p:sp>
      <p:sp>
        <p:nvSpPr>
          <p:cNvPr id="28675" name="Line 3"/>
          <p:cNvSpPr>
            <a:spLocks noChangeShapeType="1"/>
          </p:cNvSpPr>
          <p:nvPr/>
        </p:nvSpPr>
        <p:spPr bwMode="auto">
          <a:xfrm>
            <a:off x="152400" y="4394200"/>
            <a:ext cx="3935413" cy="238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76" name="Line 4"/>
          <p:cNvSpPr>
            <a:spLocks noChangeShapeType="1"/>
          </p:cNvSpPr>
          <p:nvPr/>
        </p:nvSpPr>
        <p:spPr bwMode="auto">
          <a:xfrm>
            <a:off x="5283200" y="4418013"/>
            <a:ext cx="31480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79" name="Line 7"/>
          <p:cNvSpPr>
            <a:spLocks noChangeShapeType="1"/>
          </p:cNvSpPr>
          <p:nvPr/>
        </p:nvSpPr>
        <p:spPr bwMode="auto">
          <a:xfrm flipV="1">
            <a:off x="6018213" y="1676400"/>
            <a:ext cx="1144587" cy="2741613"/>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80" name="Line 8"/>
          <p:cNvSpPr>
            <a:spLocks noChangeShapeType="1"/>
          </p:cNvSpPr>
          <p:nvPr/>
        </p:nvSpPr>
        <p:spPr bwMode="auto">
          <a:xfrm>
            <a:off x="7162800" y="1676400"/>
            <a:ext cx="836613" cy="2665413"/>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81" name="Rectangle 9"/>
          <p:cNvSpPr>
            <a:spLocks noChangeArrowheads="1"/>
          </p:cNvSpPr>
          <p:nvPr/>
        </p:nvSpPr>
        <p:spPr bwMode="auto">
          <a:xfrm>
            <a:off x="457200" y="1219200"/>
            <a:ext cx="464820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a:latin typeface="Arial Narrow" pitchFamily="34" charset="0"/>
              </a:rPr>
              <a:t>Given: a </a:t>
            </a:r>
            <a:r>
              <a:rPr lang="en-US" sz="2800" dirty="0" smtClean="0">
                <a:latin typeface="Arial Narrow" pitchFamily="34" charset="0"/>
              </a:rPr>
              <a:t>crisp value</a:t>
            </a:r>
            <a:r>
              <a:rPr lang="en-US" sz="2800" i="1" dirty="0" smtClean="0">
                <a:latin typeface="Arial Narrow" pitchFamily="34" charset="0"/>
              </a:rPr>
              <a:t> in range </a:t>
            </a:r>
            <a:r>
              <a:rPr lang="en-US" sz="2800" dirty="0" smtClean="0">
                <a:latin typeface="Arial Narrow" pitchFamily="34" charset="0"/>
              </a:rPr>
              <a:t>of </a:t>
            </a:r>
            <a:r>
              <a:rPr lang="en-US" sz="2800" dirty="0">
                <a:latin typeface="Arial Narrow" pitchFamily="34" charset="0"/>
              </a:rPr>
              <a:t>A</a:t>
            </a:r>
          </a:p>
        </p:txBody>
      </p:sp>
      <p:sp>
        <p:nvSpPr>
          <p:cNvPr id="28682" name="Rectangle 10"/>
          <p:cNvSpPr>
            <a:spLocks noChangeArrowheads="1"/>
          </p:cNvSpPr>
          <p:nvPr/>
        </p:nvSpPr>
        <p:spPr bwMode="auto">
          <a:xfrm>
            <a:off x="2528419" y="4395805"/>
            <a:ext cx="5302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i="1" dirty="0">
                <a:latin typeface="Arial Narrow" pitchFamily="34" charset="0"/>
              </a:rPr>
              <a:t>a</a:t>
            </a:r>
          </a:p>
        </p:txBody>
      </p:sp>
      <p:sp>
        <p:nvSpPr>
          <p:cNvPr id="28683" name="Line 11"/>
          <p:cNvSpPr>
            <a:spLocks noChangeShapeType="1"/>
          </p:cNvSpPr>
          <p:nvPr/>
        </p:nvSpPr>
        <p:spPr bwMode="auto">
          <a:xfrm flipV="1">
            <a:off x="2743200" y="3405188"/>
            <a:ext cx="20638" cy="10144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84" name="Line 12"/>
          <p:cNvSpPr>
            <a:spLocks noChangeShapeType="1"/>
          </p:cNvSpPr>
          <p:nvPr/>
        </p:nvSpPr>
        <p:spPr bwMode="auto">
          <a:xfrm>
            <a:off x="2743200" y="3427413"/>
            <a:ext cx="49514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85" name="Line 13"/>
          <p:cNvSpPr>
            <a:spLocks noChangeShapeType="1"/>
          </p:cNvSpPr>
          <p:nvPr/>
        </p:nvSpPr>
        <p:spPr bwMode="auto">
          <a:xfrm>
            <a:off x="2768600" y="3351213"/>
            <a:ext cx="3632200" cy="15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86" name="Line 14"/>
          <p:cNvSpPr>
            <a:spLocks noChangeShapeType="1"/>
          </p:cNvSpPr>
          <p:nvPr/>
        </p:nvSpPr>
        <p:spPr bwMode="auto">
          <a:xfrm flipV="1">
            <a:off x="6018213" y="3351213"/>
            <a:ext cx="457200" cy="1066800"/>
          </a:xfrm>
          <a:prstGeom prst="line">
            <a:avLst/>
          </a:prstGeom>
          <a:noFill/>
          <a:ln w="1016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87" name="Line 15"/>
          <p:cNvSpPr>
            <a:spLocks noChangeShapeType="1"/>
          </p:cNvSpPr>
          <p:nvPr/>
        </p:nvSpPr>
        <p:spPr bwMode="auto">
          <a:xfrm flipV="1">
            <a:off x="6475413" y="3352800"/>
            <a:ext cx="1219200" cy="0"/>
          </a:xfrm>
          <a:prstGeom prst="line">
            <a:avLst/>
          </a:prstGeom>
          <a:noFill/>
          <a:ln w="1270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88" name="Line 16"/>
          <p:cNvSpPr>
            <a:spLocks noChangeShapeType="1"/>
          </p:cNvSpPr>
          <p:nvPr/>
        </p:nvSpPr>
        <p:spPr bwMode="auto">
          <a:xfrm>
            <a:off x="7694613" y="3352800"/>
            <a:ext cx="304800" cy="1074738"/>
          </a:xfrm>
          <a:prstGeom prst="line">
            <a:avLst/>
          </a:prstGeom>
          <a:noFill/>
          <a:ln w="1016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89" name="Rectangle 17"/>
          <p:cNvSpPr>
            <a:spLocks noChangeArrowheads="1"/>
          </p:cNvSpPr>
          <p:nvPr/>
        </p:nvSpPr>
        <p:spPr bwMode="auto">
          <a:xfrm>
            <a:off x="2724150" y="2089127"/>
            <a:ext cx="5302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dirty="0">
                <a:latin typeface="Arial Narrow" pitchFamily="34" charset="0"/>
              </a:rPr>
              <a:t>A</a:t>
            </a:r>
          </a:p>
        </p:txBody>
      </p:sp>
      <p:sp>
        <p:nvSpPr>
          <p:cNvPr id="28690" name="Rectangle 18"/>
          <p:cNvSpPr>
            <a:spLocks noChangeArrowheads="1"/>
          </p:cNvSpPr>
          <p:nvPr/>
        </p:nvSpPr>
        <p:spPr bwMode="auto">
          <a:xfrm>
            <a:off x="5768975" y="2101872"/>
            <a:ext cx="6064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dirty="0">
                <a:latin typeface="Arial Narrow" pitchFamily="34" charset="0"/>
              </a:rPr>
              <a:t>B</a:t>
            </a:r>
          </a:p>
        </p:txBody>
      </p:sp>
      <p:sp>
        <p:nvSpPr>
          <p:cNvPr id="28692" name="Rectangle 20"/>
          <p:cNvSpPr>
            <a:spLocks noChangeArrowheads="1"/>
          </p:cNvSpPr>
          <p:nvPr/>
        </p:nvSpPr>
        <p:spPr bwMode="auto">
          <a:xfrm>
            <a:off x="5334000" y="4876800"/>
            <a:ext cx="34258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smtClean="0">
                <a:latin typeface="Arial Narrow" pitchFamily="34" charset="0"/>
              </a:rPr>
              <a:t>Fuzzy </a:t>
            </a:r>
            <a:r>
              <a:rPr lang="en-US" sz="2800" dirty="0">
                <a:latin typeface="Arial Narrow" pitchFamily="34" charset="0"/>
              </a:rPr>
              <a:t>consequence of </a:t>
            </a:r>
            <a:r>
              <a:rPr lang="en-US" sz="2800" i="1" dirty="0">
                <a:latin typeface="Arial Narrow" pitchFamily="34" charset="0"/>
              </a:rPr>
              <a:t>a</a:t>
            </a:r>
          </a:p>
        </p:txBody>
      </p:sp>
      <p:sp>
        <p:nvSpPr>
          <p:cNvPr id="28693" name="Line 21"/>
          <p:cNvSpPr>
            <a:spLocks noChangeShapeType="1"/>
          </p:cNvSpPr>
          <p:nvPr/>
        </p:nvSpPr>
        <p:spPr bwMode="auto">
          <a:xfrm>
            <a:off x="3733798" y="3352800"/>
            <a:ext cx="1" cy="105330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8694" name="Rectangle 22"/>
          <p:cNvSpPr>
            <a:spLocks noChangeArrowheads="1"/>
          </p:cNvSpPr>
          <p:nvPr/>
        </p:nvSpPr>
        <p:spPr bwMode="auto">
          <a:xfrm>
            <a:off x="346910" y="4847501"/>
            <a:ext cx="1771649" cy="520655"/>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a:latin typeface="Arial Narrow" pitchFamily="34" charset="0"/>
              </a:rPr>
              <a:t>degree of </a:t>
            </a:r>
            <a:r>
              <a:rPr lang="en-US" sz="2800" dirty="0" smtClean="0">
                <a:latin typeface="Arial Narrow" pitchFamily="34" charset="0"/>
              </a:rPr>
              <a:t>A</a:t>
            </a:r>
            <a:endParaRPr lang="en-US" sz="2800" dirty="0">
              <a:latin typeface="Arial Narrow" pitchFamily="34" charset="0"/>
            </a:endParaRPr>
          </a:p>
        </p:txBody>
      </p:sp>
      <p:sp>
        <p:nvSpPr>
          <p:cNvPr id="28696" name="Oval 24"/>
          <p:cNvSpPr>
            <a:spLocks noChangeArrowheads="1"/>
          </p:cNvSpPr>
          <p:nvPr/>
        </p:nvSpPr>
        <p:spPr bwMode="auto">
          <a:xfrm>
            <a:off x="5768975" y="3048000"/>
            <a:ext cx="2590800" cy="1828800"/>
          </a:xfrm>
          <a:prstGeom prst="ellipse">
            <a:avLst/>
          </a:prstGeom>
          <a:noFill/>
          <a:ln w="19050" cap="rnd">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4" name="Line 6"/>
          <p:cNvSpPr>
            <a:spLocks noChangeShapeType="1"/>
          </p:cNvSpPr>
          <p:nvPr/>
        </p:nvSpPr>
        <p:spPr bwMode="auto">
          <a:xfrm>
            <a:off x="1676400" y="1847850"/>
            <a:ext cx="1801813" cy="25463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5" name="Line 5"/>
          <p:cNvSpPr>
            <a:spLocks noChangeShapeType="1"/>
          </p:cNvSpPr>
          <p:nvPr/>
        </p:nvSpPr>
        <p:spPr bwMode="auto">
          <a:xfrm flipV="1">
            <a:off x="457200" y="1847850"/>
            <a:ext cx="1219200" cy="2529681"/>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cxnSp>
        <p:nvCxnSpPr>
          <p:cNvPr id="3" name="Curved Connector 2"/>
          <p:cNvCxnSpPr/>
          <p:nvPr/>
        </p:nvCxnSpPr>
        <p:spPr>
          <a:xfrm rot="10800000" flipV="1">
            <a:off x="1740595" y="4008438"/>
            <a:ext cx="1002604" cy="822394"/>
          </a:xfrm>
          <a:prstGeom prst="curvedConnector3">
            <a:avLst>
              <a:gd name="adj1" fmla="val 50000"/>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28" name="Line 11"/>
          <p:cNvSpPr>
            <a:spLocks noChangeShapeType="1"/>
          </p:cNvSpPr>
          <p:nvPr/>
        </p:nvSpPr>
        <p:spPr bwMode="auto">
          <a:xfrm flipV="1">
            <a:off x="5498406" y="3367548"/>
            <a:ext cx="20638" cy="10144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33" name="Rectangle 22"/>
          <p:cNvSpPr>
            <a:spLocks noChangeArrowheads="1"/>
          </p:cNvSpPr>
          <p:nvPr/>
        </p:nvSpPr>
        <p:spPr bwMode="auto">
          <a:xfrm>
            <a:off x="3104859" y="4848167"/>
            <a:ext cx="1771649" cy="520655"/>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a:latin typeface="Arial Narrow" pitchFamily="34" charset="0"/>
              </a:rPr>
              <a:t>degree of B</a:t>
            </a:r>
          </a:p>
        </p:txBody>
      </p:sp>
      <p:cxnSp>
        <p:nvCxnSpPr>
          <p:cNvPr id="34" name="Curved Connector 33"/>
          <p:cNvCxnSpPr/>
          <p:nvPr/>
        </p:nvCxnSpPr>
        <p:spPr>
          <a:xfrm rot="10800000" flipV="1">
            <a:off x="4498544" y="4009104"/>
            <a:ext cx="1002604" cy="822394"/>
          </a:xfrm>
          <a:prstGeom prst="curvedConnector3">
            <a:avLst>
              <a:gd name="adj1" fmla="val 50000"/>
            </a:avLst>
          </a:prstGeom>
          <a:ln>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14885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normAutofit fontScale="90000"/>
          </a:bodyPr>
          <a:lstStyle/>
          <a:p>
            <a:r>
              <a:rPr lang="en-US"/>
              <a:t>Implementing “A =&gt; B”</a:t>
            </a:r>
          </a:p>
        </p:txBody>
      </p:sp>
      <p:sp>
        <p:nvSpPr>
          <p:cNvPr id="30723" name="Line 3"/>
          <p:cNvSpPr>
            <a:spLocks noChangeShapeType="1"/>
          </p:cNvSpPr>
          <p:nvPr/>
        </p:nvSpPr>
        <p:spPr bwMode="auto">
          <a:xfrm>
            <a:off x="509587" y="4724400"/>
            <a:ext cx="3757613" cy="3175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0724" name="Line 4"/>
          <p:cNvSpPr>
            <a:spLocks noChangeShapeType="1"/>
          </p:cNvSpPr>
          <p:nvPr/>
        </p:nvSpPr>
        <p:spPr bwMode="auto">
          <a:xfrm>
            <a:off x="4953000" y="4756150"/>
            <a:ext cx="31480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0726" name="Line 6"/>
          <p:cNvSpPr>
            <a:spLocks noChangeShapeType="1"/>
          </p:cNvSpPr>
          <p:nvPr/>
        </p:nvSpPr>
        <p:spPr bwMode="auto">
          <a:xfrm>
            <a:off x="1881187" y="2209800"/>
            <a:ext cx="1801813" cy="25463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0728" name="Line 8"/>
          <p:cNvSpPr>
            <a:spLocks noChangeShapeType="1"/>
          </p:cNvSpPr>
          <p:nvPr/>
        </p:nvSpPr>
        <p:spPr bwMode="auto">
          <a:xfrm flipV="1">
            <a:off x="2921000" y="3665538"/>
            <a:ext cx="0" cy="11160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0729" name="Line 9"/>
          <p:cNvSpPr>
            <a:spLocks noChangeShapeType="1"/>
          </p:cNvSpPr>
          <p:nvPr/>
        </p:nvSpPr>
        <p:spPr bwMode="auto">
          <a:xfrm>
            <a:off x="2413000" y="3765550"/>
            <a:ext cx="49514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0730" name="Line 10"/>
          <p:cNvSpPr>
            <a:spLocks noChangeShapeType="1"/>
          </p:cNvSpPr>
          <p:nvPr/>
        </p:nvSpPr>
        <p:spPr bwMode="auto">
          <a:xfrm>
            <a:off x="2947987" y="3689350"/>
            <a:ext cx="49768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0736" name="Rectangle 16"/>
          <p:cNvSpPr>
            <a:spLocks noChangeArrowheads="1"/>
          </p:cNvSpPr>
          <p:nvPr/>
        </p:nvSpPr>
        <p:spPr bwMode="auto">
          <a:xfrm>
            <a:off x="2643981" y="5943600"/>
            <a:ext cx="432831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i="1" dirty="0" smtClean="0">
                <a:latin typeface="Arial Narrow" pitchFamily="34" charset="0"/>
              </a:rPr>
              <a:t>Rule’s consequence </a:t>
            </a:r>
            <a:r>
              <a:rPr lang="en-US" sz="3200" i="1" dirty="0">
                <a:latin typeface="Arial Narrow" pitchFamily="34" charset="0"/>
              </a:rPr>
              <a:t>of 9</a:t>
            </a:r>
            <a:r>
              <a:rPr lang="en-US" sz="3200" i="1" dirty="0" smtClean="0">
                <a:latin typeface="Arial Narrow" pitchFamily="34" charset="0"/>
              </a:rPr>
              <a:t>0</a:t>
            </a:r>
            <a:r>
              <a:rPr lang="en-US" sz="3200" i="1" baseline="30000" dirty="0" smtClean="0">
                <a:latin typeface="Arial Narrow" pitchFamily="34" charset="0"/>
              </a:rPr>
              <a:t>o</a:t>
            </a:r>
            <a:endParaRPr lang="en-US" sz="3200" i="1" baseline="30000" dirty="0">
              <a:latin typeface="Arial Narrow" pitchFamily="34" charset="0"/>
            </a:endParaRPr>
          </a:p>
        </p:txBody>
      </p:sp>
      <p:sp>
        <p:nvSpPr>
          <p:cNvPr id="30737" name="Line 17"/>
          <p:cNvSpPr>
            <a:spLocks noChangeShapeType="1"/>
          </p:cNvSpPr>
          <p:nvPr/>
        </p:nvSpPr>
        <p:spPr bwMode="auto">
          <a:xfrm flipV="1">
            <a:off x="5230813" y="2514600"/>
            <a:ext cx="0" cy="226695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0738" name="Rectangle 18"/>
          <p:cNvSpPr>
            <a:spLocks noChangeArrowheads="1"/>
          </p:cNvSpPr>
          <p:nvPr/>
        </p:nvSpPr>
        <p:spPr bwMode="auto">
          <a:xfrm>
            <a:off x="6680200" y="4986338"/>
            <a:ext cx="18256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i="1">
                <a:latin typeface="Arial Narrow" pitchFamily="34" charset="0"/>
              </a:rPr>
              <a:t>alert level</a:t>
            </a:r>
          </a:p>
        </p:txBody>
      </p:sp>
      <p:sp>
        <p:nvSpPr>
          <p:cNvPr id="19" name="Line 5"/>
          <p:cNvSpPr>
            <a:spLocks noChangeShapeType="1"/>
          </p:cNvSpPr>
          <p:nvPr/>
        </p:nvSpPr>
        <p:spPr bwMode="auto">
          <a:xfrm flipV="1">
            <a:off x="661987" y="2209800"/>
            <a:ext cx="1219200" cy="2529681"/>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cxnSp>
        <p:nvCxnSpPr>
          <p:cNvPr id="3" name="Curved Connector 2"/>
          <p:cNvCxnSpPr>
            <a:stCxn id="30736" idx="0"/>
          </p:cNvCxnSpPr>
          <p:nvPr/>
        </p:nvCxnSpPr>
        <p:spPr>
          <a:xfrm rot="5400000" flipH="1" flipV="1">
            <a:off x="4955382" y="4227911"/>
            <a:ext cx="1568448" cy="186293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0"/>
          <p:cNvSpPr>
            <a:spLocks noChangeArrowheads="1"/>
          </p:cNvSpPr>
          <p:nvPr/>
        </p:nvSpPr>
        <p:spPr bwMode="auto">
          <a:xfrm>
            <a:off x="2667000" y="4419600"/>
            <a:ext cx="18256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dirty="0">
                <a:latin typeface="Arial Narrow" pitchFamily="34" charset="0"/>
              </a:rPr>
              <a:t>9</a:t>
            </a:r>
            <a:r>
              <a:rPr lang="en-US" sz="3200" dirty="0" smtClean="0">
                <a:latin typeface="Arial Narrow" pitchFamily="34" charset="0"/>
              </a:rPr>
              <a:t>0</a:t>
            </a:r>
            <a:r>
              <a:rPr lang="en-US" sz="3200" baseline="30000" dirty="0" smtClean="0">
                <a:latin typeface="Arial Narrow" pitchFamily="34" charset="0"/>
              </a:rPr>
              <a:t>o</a:t>
            </a:r>
            <a:endParaRPr lang="en-US" sz="3200" baseline="30000" dirty="0">
              <a:latin typeface="Arial Narrow" pitchFamily="34" charset="0"/>
            </a:endParaRPr>
          </a:p>
        </p:txBody>
      </p:sp>
      <p:sp>
        <p:nvSpPr>
          <p:cNvPr id="21" name="Rectangle 15"/>
          <p:cNvSpPr>
            <a:spLocks noChangeArrowheads="1"/>
          </p:cNvSpPr>
          <p:nvPr/>
        </p:nvSpPr>
        <p:spPr bwMode="auto">
          <a:xfrm>
            <a:off x="460375" y="1714500"/>
            <a:ext cx="169068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smtClean="0">
                <a:latin typeface="Arial Narrow" pitchFamily="34" charset="0"/>
              </a:rPr>
              <a:t>Temp</a:t>
            </a:r>
            <a:endParaRPr lang="en-US" sz="3200" dirty="0">
              <a:latin typeface="Arial Narrow" pitchFamily="34" charset="0"/>
            </a:endParaRPr>
          </a:p>
        </p:txBody>
      </p:sp>
      <p:sp>
        <p:nvSpPr>
          <p:cNvPr id="22" name="Rectangle 17"/>
          <p:cNvSpPr>
            <a:spLocks noChangeArrowheads="1"/>
          </p:cNvSpPr>
          <p:nvPr/>
        </p:nvSpPr>
        <p:spPr bwMode="auto">
          <a:xfrm>
            <a:off x="4878388" y="1714500"/>
            <a:ext cx="17510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smtClean="0">
                <a:latin typeface="Arial Narrow" pitchFamily="34" charset="0"/>
              </a:rPr>
              <a:t>Alert level</a:t>
            </a:r>
            <a:endParaRPr lang="en-US" sz="3200" dirty="0">
              <a:latin typeface="Arial Narrow" pitchFamily="34" charset="0"/>
            </a:endParaRPr>
          </a:p>
        </p:txBody>
      </p:sp>
      <p:sp>
        <p:nvSpPr>
          <p:cNvPr id="23" name="Rectangle 22"/>
          <p:cNvSpPr/>
          <p:nvPr/>
        </p:nvSpPr>
        <p:spPr>
          <a:xfrm>
            <a:off x="2451573" y="2453053"/>
            <a:ext cx="1231427" cy="523220"/>
          </a:xfrm>
          <a:prstGeom prst="rect">
            <a:avLst/>
          </a:prstGeom>
        </p:spPr>
        <p:txBody>
          <a:bodyPr wrap="none">
            <a:spAutoFit/>
          </a:bodyPr>
          <a:lstStyle/>
          <a:p>
            <a:r>
              <a:rPr lang="en-US" sz="2800" i="1" dirty="0" smtClean="0">
                <a:latin typeface="Arial Narrow" pitchFamily="34" charset="0"/>
              </a:rPr>
              <a:t>Medium</a:t>
            </a:r>
            <a:endParaRPr lang="en-US" sz="2800" dirty="0"/>
          </a:p>
        </p:txBody>
      </p:sp>
      <p:sp>
        <p:nvSpPr>
          <p:cNvPr id="24" name="Rectangle 23"/>
          <p:cNvSpPr/>
          <p:nvPr/>
        </p:nvSpPr>
        <p:spPr>
          <a:xfrm>
            <a:off x="5077663" y="2976273"/>
            <a:ext cx="1133644" cy="523220"/>
          </a:xfrm>
          <a:prstGeom prst="rect">
            <a:avLst/>
          </a:prstGeom>
        </p:spPr>
        <p:txBody>
          <a:bodyPr wrap="none">
            <a:spAutoFit/>
          </a:bodyPr>
          <a:lstStyle/>
          <a:p>
            <a:r>
              <a:rPr lang="en-US" sz="2800" i="1" dirty="0" smtClean="0">
                <a:latin typeface="Arial Narrow" pitchFamily="34" charset="0"/>
              </a:rPr>
              <a:t>Normal</a:t>
            </a:r>
            <a:endParaRPr lang="en-US" sz="2800" dirty="0"/>
          </a:p>
        </p:txBody>
      </p:sp>
      <p:sp>
        <p:nvSpPr>
          <p:cNvPr id="25" name="Rectangle 10"/>
          <p:cNvSpPr>
            <a:spLocks noChangeArrowheads="1"/>
          </p:cNvSpPr>
          <p:nvPr/>
        </p:nvSpPr>
        <p:spPr bwMode="auto">
          <a:xfrm>
            <a:off x="7217594" y="4419599"/>
            <a:ext cx="18256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pPr>
            <a:r>
              <a:rPr lang="en-US" sz="3200" dirty="0" smtClean="0">
                <a:latin typeface="Arial Narrow" pitchFamily="34" charset="0"/>
              </a:rPr>
              <a:t>100</a:t>
            </a:r>
            <a:endParaRPr lang="en-US" sz="3200" baseline="30000" dirty="0">
              <a:latin typeface="Arial Narrow" pitchFamily="34" charset="0"/>
            </a:endParaRPr>
          </a:p>
        </p:txBody>
      </p:sp>
      <p:sp>
        <p:nvSpPr>
          <p:cNvPr id="28" name="Line 7"/>
          <p:cNvSpPr>
            <a:spLocks noChangeShapeType="1"/>
          </p:cNvSpPr>
          <p:nvPr/>
        </p:nvSpPr>
        <p:spPr bwMode="auto">
          <a:xfrm flipV="1">
            <a:off x="6018213" y="2002758"/>
            <a:ext cx="1144587" cy="2741613"/>
          </a:xfrm>
          <a:prstGeom prst="line">
            <a:avLst/>
          </a:prstGeom>
          <a:noFill/>
          <a:ln w="762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29" name="Line 8"/>
          <p:cNvSpPr>
            <a:spLocks noChangeShapeType="1"/>
          </p:cNvSpPr>
          <p:nvPr/>
        </p:nvSpPr>
        <p:spPr bwMode="auto">
          <a:xfrm>
            <a:off x="7162800" y="2002758"/>
            <a:ext cx="836613" cy="2665413"/>
          </a:xfrm>
          <a:prstGeom prst="line">
            <a:avLst/>
          </a:prstGeom>
          <a:noFill/>
          <a:ln w="762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30" name="Line 16"/>
          <p:cNvSpPr>
            <a:spLocks noChangeShapeType="1"/>
          </p:cNvSpPr>
          <p:nvPr/>
        </p:nvSpPr>
        <p:spPr bwMode="auto">
          <a:xfrm>
            <a:off x="7694613" y="3679158"/>
            <a:ext cx="304800" cy="1074738"/>
          </a:xfrm>
          <a:prstGeom prst="line">
            <a:avLst/>
          </a:prstGeom>
          <a:noFill/>
          <a:ln w="1016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31" name="Line 16"/>
          <p:cNvSpPr>
            <a:spLocks noChangeShapeType="1"/>
          </p:cNvSpPr>
          <p:nvPr/>
        </p:nvSpPr>
        <p:spPr bwMode="auto">
          <a:xfrm flipH="1">
            <a:off x="6018213" y="3665538"/>
            <a:ext cx="413146" cy="1058862"/>
          </a:xfrm>
          <a:prstGeom prst="line">
            <a:avLst/>
          </a:prstGeom>
          <a:noFill/>
          <a:ln w="1016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
        <p:nvSpPr>
          <p:cNvPr id="32" name="Line 16"/>
          <p:cNvSpPr>
            <a:spLocks noChangeShapeType="1"/>
          </p:cNvSpPr>
          <p:nvPr/>
        </p:nvSpPr>
        <p:spPr bwMode="auto">
          <a:xfrm flipH="1">
            <a:off x="6400135" y="3665538"/>
            <a:ext cx="1323974" cy="11366"/>
          </a:xfrm>
          <a:prstGeom prst="line">
            <a:avLst/>
          </a:prstGeom>
          <a:noFill/>
          <a:ln w="1016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Narrow" pitchFamily="34" charset="0"/>
            </a:endParaRPr>
          </a:p>
        </p:txBody>
      </p:sp>
    </p:spTree>
    <p:extLst>
      <p:ext uri="{BB962C8B-B14F-4D97-AF65-F5344CB8AC3E}">
        <p14:creationId xmlns:p14="http://schemas.microsoft.com/office/powerpoint/2010/main" val="380730141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normAutofit fontScale="90000"/>
          </a:bodyPr>
          <a:lstStyle/>
          <a:p>
            <a:r>
              <a:rPr lang="en-US"/>
              <a:t>Implementing A&amp;B =&gt; C</a:t>
            </a:r>
          </a:p>
        </p:txBody>
      </p:sp>
      <p:sp>
        <p:nvSpPr>
          <p:cNvPr id="32771" name="Line 3"/>
          <p:cNvSpPr>
            <a:spLocks noChangeShapeType="1"/>
          </p:cNvSpPr>
          <p:nvPr/>
        </p:nvSpPr>
        <p:spPr bwMode="auto">
          <a:xfrm>
            <a:off x="331788" y="4495800"/>
            <a:ext cx="24622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72" name="Line 4"/>
          <p:cNvSpPr>
            <a:spLocks noChangeShapeType="1"/>
          </p:cNvSpPr>
          <p:nvPr/>
        </p:nvSpPr>
        <p:spPr bwMode="auto">
          <a:xfrm flipV="1">
            <a:off x="685800" y="2490788"/>
            <a:ext cx="0" cy="20304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73" name="Line 5"/>
          <p:cNvSpPr>
            <a:spLocks noChangeShapeType="1"/>
          </p:cNvSpPr>
          <p:nvPr/>
        </p:nvSpPr>
        <p:spPr bwMode="auto">
          <a:xfrm>
            <a:off x="3227388" y="4495800"/>
            <a:ext cx="28432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74" name="Line 6"/>
          <p:cNvSpPr>
            <a:spLocks noChangeShapeType="1"/>
          </p:cNvSpPr>
          <p:nvPr/>
        </p:nvSpPr>
        <p:spPr bwMode="auto">
          <a:xfrm flipV="1">
            <a:off x="4495800" y="2490788"/>
            <a:ext cx="0" cy="20304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75" name="Line 7"/>
          <p:cNvSpPr>
            <a:spLocks noChangeShapeType="1"/>
          </p:cNvSpPr>
          <p:nvPr/>
        </p:nvSpPr>
        <p:spPr bwMode="auto">
          <a:xfrm>
            <a:off x="6580188" y="4495800"/>
            <a:ext cx="24622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76" name="Line 8"/>
          <p:cNvSpPr>
            <a:spLocks noChangeShapeType="1"/>
          </p:cNvSpPr>
          <p:nvPr/>
        </p:nvSpPr>
        <p:spPr bwMode="auto">
          <a:xfrm flipV="1">
            <a:off x="8429625" y="2490788"/>
            <a:ext cx="0" cy="20304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77" name="Rectangle 9"/>
          <p:cNvSpPr>
            <a:spLocks noChangeArrowheads="1"/>
          </p:cNvSpPr>
          <p:nvPr/>
        </p:nvSpPr>
        <p:spPr bwMode="auto">
          <a:xfrm>
            <a:off x="534988" y="1525588"/>
            <a:ext cx="76184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a:latin typeface="Arial Narrow" pitchFamily="34" charset="0"/>
              </a:rPr>
              <a:t>IF</a:t>
            </a:r>
            <a:r>
              <a:rPr lang="en-US" sz="3200" i="1" dirty="0">
                <a:latin typeface="Arial Narrow" pitchFamily="34" charset="0"/>
              </a:rPr>
              <a:t>  t </a:t>
            </a:r>
            <a:r>
              <a:rPr lang="en-US" sz="3200" dirty="0">
                <a:latin typeface="Arial Narrow" pitchFamily="34" charset="0"/>
              </a:rPr>
              <a:t>= </a:t>
            </a:r>
            <a:r>
              <a:rPr lang="en-US" sz="3200" dirty="0">
                <a:solidFill>
                  <a:srgbClr val="790015"/>
                </a:solidFill>
                <a:latin typeface="Arial Narrow" pitchFamily="34" charset="0"/>
              </a:rPr>
              <a:t>PS      </a:t>
            </a:r>
            <a:r>
              <a:rPr lang="en-US" sz="3200" dirty="0">
                <a:latin typeface="Arial Narrow" pitchFamily="34" charset="0"/>
              </a:rPr>
              <a:t>AND</a:t>
            </a:r>
            <a:r>
              <a:rPr lang="en-US" sz="3200" i="1" dirty="0">
                <a:latin typeface="Arial Narrow" pitchFamily="34" charset="0"/>
              </a:rPr>
              <a:t>    t’ </a:t>
            </a:r>
            <a:r>
              <a:rPr lang="en-US" sz="3200" dirty="0">
                <a:latin typeface="Arial Narrow" pitchFamily="34" charset="0"/>
              </a:rPr>
              <a:t>= </a:t>
            </a:r>
            <a:r>
              <a:rPr lang="en-US" sz="3200" dirty="0">
                <a:solidFill>
                  <a:srgbClr val="790015"/>
                </a:solidFill>
                <a:latin typeface="Arial Narrow" pitchFamily="34" charset="0"/>
              </a:rPr>
              <a:t>ZE      </a:t>
            </a:r>
            <a:r>
              <a:rPr lang="en-US" sz="3200" dirty="0">
                <a:latin typeface="Arial Narrow" pitchFamily="34" charset="0"/>
              </a:rPr>
              <a:t> THEN</a:t>
            </a:r>
            <a:r>
              <a:rPr lang="en-US" sz="3200" i="1" dirty="0">
                <a:latin typeface="Arial Narrow" pitchFamily="34" charset="0"/>
              </a:rPr>
              <a:t>         v </a:t>
            </a:r>
            <a:r>
              <a:rPr lang="en-US" sz="3200" dirty="0">
                <a:latin typeface="Arial Narrow" pitchFamily="34" charset="0"/>
              </a:rPr>
              <a:t>= </a:t>
            </a:r>
            <a:r>
              <a:rPr lang="en-US" sz="3200" dirty="0">
                <a:solidFill>
                  <a:srgbClr val="790015"/>
                </a:solidFill>
                <a:latin typeface="Arial Narrow" pitchFamily="34" charset="0"/>
              </a:rPr>
              <a:t>NS</a:t>
            </a:r>
          </a:p>
        </p:txBody>
      </p:sp>
      <p:sp>
        <p:nvSpPr>
          <p:cNvPr id="32778" name="Line 10"/>
          <p:cNvSpPr>
            <a:spLocks noChangeShapeType="1"/>
          </p:cNvSpPr>
          <p:nvPr/>
        </p:nvSpPr>
        <p:spPr bwMode="auto">
          <a:xfrm flipV="1">
            <a:off x="763588" y="2895600"/>
            <a:ext cx="531812" cy="16002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79" name="Line 11"/>
          <p:cNvSpPr>
            <a:spLocks noChangeShapeType="1"/>
          </p:cNvSpPr>
          <p:nvPr/>
        </p:nvSpPr>
        <p:spPr bwMode="auto">
          <a:xfrm>
            <a:off x="1296988" y="2897188"/>
            <a:ext cx="379412" cy="1598612"/>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0" name="Line 12"/>
          <p:cNvSpPr>
            <a:spLocks noChangeShapeType="1"/>
          </p:cNvSpPr>
          <p:nvPr/>
        </p:nvSpPr>
        <p:spPr bwMode="auto">
          <a:xfrm flipV="1">
            <a:off x="3810000" y="2895600"/>
            <a:ext cx="685800" cy="16002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2" name="Line 14"/>
          <p:cNvSpPr>
            <a:spLocks noChangeShapeType="1"/>
          </p:cNvSpPr>
          <p:nvPr/>
        </p:nvSpPr>
        <p:spPr bwMode="auto">
          <a:xfrm>
            <a:off x="26988" y="2895600"/>
            <a:ext cx="9015412"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3" name="Line 15"/>
          <p:cNvSpPr>
            <a:spLocks noChangeShapeType="1"/>
          </p:cNvSpPr>
          <p:nvPr/>
        </p:nvSpPr>
        <p:spPr bwMode="auto">
          <a:xfrm flipV="1">
            <a:off x="7391400" y="2895600"/>
            <a:ext cx="457200" cy="16002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4" name="Line 16"/>
          <p:cNvSpPr>
            <a:spLocks noChangeShapeType="1"/>
          </p:cNvSpPr>
          <p:nvPr/>
        </p:nvSpPr>
        <p:spPr bwMode="auto">
          <a:xfrm>
            <a:off x="7848600" y="2895600"/>
            <a:ext cx="457200" cy="16002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5" name="Line 17"/>
          <p:cNvSpPr>
            <a:spLocks noChangeShapeType="1"/>
          </p:cNvSpPr>
          <p:nvPr/>
        </p:nvSpPr>
        <p:spPr bwMode="auto">
          <a:xfrm>
            <a:off x="1371600" y="3328988"/>
            <a:ext cx="0" cy="1166812"/>
          </a:xfrm>
          <a:prstGeom prst="line">
            <a:avLst/>
          </a:prstGeom>
          <a:noFill/>
          <a:ln w="50800">
            <a:solidFill>
              <a:srgbClr val="790015"/>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6" name="Line 18"/>
          <p:cNvSpPr>
            <a:spLocks noChangeShapeType="1"/>
          </p:cNvSpPr>
          <p:nvPr/>
        </p:nvSpPr>
        <p:spPr bwMode="auto">
          <a:xfrm flipV="1">
            <a:off x="4114800" y="3733800"/>
            <a:ext cx="0" cy="812800"/>
          </a:xfrm>
          <a:prstGeom prst="line">
            <a:avLst/>
          </a:prstGeom>
          <a:noFill/>
          <a:ln w="50800">
            <a:solidFill>
              <a:srgbClr val="7900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7" name="Line 19"/>
          <p:cNvSpPr>
            <a:spLocks noChangeShapeType="1"/>
          </p:cNvSpPr>
          <p:nvPr/>
        </p:nvSpPr>
        <p:spPr bwMode="auto">
          <a:xfrm>
            <a:off x="4114800" y="3733800"/>
            <a:ext cx="3429000" cy="0"/>
          </a:xfrm>
          <a:prstGeom prst="line">
            <a:avLst/>
          </a:prstGeom>
          <a:noFill/>
          <a:ln w="50800">
            <a:solidFill>
              <a:srgbClr val="7900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8" name="Line 20"/>
          <p:cNvSpPr>
            <a:spLocks noChangeShapeType="1"/>
          </p:cNvSpPr>
          <p:nvPr/>
        </p:nvSpPr>
        <p:spPr bwMode="auto">
          <a:xfrm>
            <a:off x="1371600" y="3352800"/>
            <a:ext cx="2286000" cy="0"/>
          </a:xfrm>
          <a:prstGeom prst="line">
            <a:avLst/>
          </a:prstGeom>
          <a:noFill/>
          <a:ln w="50800">
            <a:solidFill>
              <a:srgbClr val="7900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89" name="Line 21"/>
          <p:cNvSpPr>
            <a:spLocks noChangeShapeType="1"/>
          </p:cNvSpPr>
          <p:nvPr/>
        </p:nvSpPr>
        <p:spPr bwMode="auto">
          <a:xfrm flipH="1">
            <a:off x="7391400" y="3733800"/>
            <a:ext cx="228600" cy="762000"/>
          </a:xfrm>
          <a:prstGeom prst="line">
            <a:avLst/>
          </a:prstGeom>
          <a:noFill/>
          <a:ln w="107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90" name="Line 22"/>
          <p:cNvSpPr>
            <a:spLocks noChangeShapeType="1"/>
          </p:cNvSpPr>
          <p:nvPr/>
        </p:nvSpPr>
        <p:spPr bwMode="auto">
          <a:xfrm>
            <a:off x="7620000" y="3733800"/>
            <a:ext cx="457200" cy="0"/>
          </a:xfrm>
          <a:prstGeom prst="line">
            <a:avLst/>
          </a:prstGeom>
          <a:noFill/>
          <a:ln w="107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91" name="Line 23"/>
          <p:cNvSpPr>
            <a:spLocks noChangeShapeType="1"/>
          </p:cNvSpPr>
          <p:nvPr/>
        </p:nvSpPr>
        <p:spPr bwMode="auto">
          <a:xfrm>
            <a:off x="8077200" y="3733800"/>
            <a:ext cx="228600" cy="762000"/>
          </a:xfrm>
          <a:prstGeom prst="line">
            <a:avLst/>
          </a:prstGeom>
          <a:noFill/>
          <a:ln w="107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2792" name="Rectangle 24"/>
          <p:cNvSpPr>
            <a:spLocks noChangeArrowheads="1"/>
          </p:cNvSpPr>
          <p:nvPr/>
        </p:nvSpPr>
        <p:spPr bwMode="auto">
          <a:xfrm>
            <a:off x="839788" y="4725988"/>
            <a:ext cx="1368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latin typeface="Arial Narrow" pitchFamily="34" charset="0"/>
              </a:rPr>
              <a:t>t = 15</a:t>
            </a:r>
          </a:p>
        </p:txBody>
      </p:sp>
      <p:sp>
        <p:nvSpPr>
          <p:cNvPr id="32793" name="Rectangle 25"/>
          <p:cNvSpPr>
            <a:spLocks noChangeArrowheads="1"/>
          </p:cNvSpPr>
          <p:nvPr/>
        </p:nvSpPr>
        <p:spPr bwMode="auto">
          <a:xfrm>
            <a:off x="3278188" y="4649788"/>
            <a:ext cx="1368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a:latin typeface="Arial Narrow" pitchFamily="34" charset="0"/>
              </a:rPr>
              <a:t>t’ = -10</a:t>
            </a:r>
          </a:p>
        </p:txBody>
      </p:sp>
      <p:sp>
        <p:nvSpPr>
          <p:cNvPr id="32794" name="Line 26"/>
          <p:cNvSpPr>
            <a:spLocks noChangeShapeType="1"/>
          </p:cNvSpPr>
          <p:nvPr/>
        </p:nvSpPr>
        <p:spPr bwMode="auto">
          <a:xfrm flipH="1" flipV="1">
            <a:off x="4495800" y="2895600"/>
            <a:ext cx="685800" cy="16002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Tree>
    <p:extLst>
      <p:ext uri="{BB962C8B-B14F-4D97-AF65-F5344CB8AC3E}">
        <p14:creationId xmlns:p14="http://schemas.microsoft.com/office/powerpoint/2010/main" val="8269387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Can We Expect Machines to </a:t>
            </a:r>
            <a:r>
              <a:rPr lang="en-US" dirty="0" smtClean="0"/>
              <a:t>Learn?</a:t>
            </a: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3</a:t>
            </a:fld>
            <a:endParaRPr lang="en-US"/>
          </a:p>
        </p:txBody>
      </p:sp>
      <p:sp>
        <p:nvSpPr>
          <p:cNvPr id="6" name="TextBox 5"/>
          <p:cNvSpPr txBox="1"/>
          <p:nvPr/>
        </p:nvSpPr>
        <p:spPr>
          <a:xfrm>
            <a:off x="990600" y="1752600"/>
            <a:ext cx="7162799" cy="3539430"/>
          </a:xfrm>
          <a:prstGeom prst="rect">
            <a:avLst/>
          </a:prstGeom>
          <a:noFill/>
        </p:spPr>
        <p:txBody>
          <a:bodyPr wrap="square" rtlCol="0">
            <a:spAutoFit/>
          </a:bodyPr>
          <a:lstStyle/>
          <a:p>
            <a:r>
              <a:rPr lang="en-US" sz="2800" dirty="0" smtClean="0">
                <a:latin typeface="Arial Narrow" pitchFamily="34" charset="0"/>
              </a:rPr>
              <a:t>Much of what needs to be </a:t>
            </a:r>
            <a:r>
              <a:rPr lang="en-US" sz="2800" smtClean="0">
                <a:latin typeface="Arial Narrow" pitchFamily="34" charset="0"/>
              </a:rPr>
              <a:t>learned carries uncertainty.</a:t>
            </a:r>
          </a:p>
          <a:p>
            <a:endParaRPr lang="en-US" sz="2800" dirty="0" smtClean="0">
              <a:latin typeface="Arial Narrow" pitchFamily="34" charset="0"/>
            </a:endParaRPr>
          </a:p>
          <a:p>
            <a:r>
              <a:rPr lang="en-US" sz="2800" dirty="0" smtClean="0">
                <a:latin typeface="Arial Narrow" pitchFamily="34" charset="0"/>
              </a:rPr>
              <a:t>(e.g., </a:t>
            </a:r>
            <a:r>
              <a:rPr lang="en-US" sz="2800" i="1" dirty="0" smtClean="0">
                <a:latin typeface="Arial Narrow" pitchFamily="34" charset="0"/>
              </a:rPr>
              <a:t>X is a dining room </a:t>
            </a:r>
            <a:r>
              <a:rPr lang="en-US" sz="2800" dirty="0" smtClean="0">
                <a:latin typeface="Arial Narrow" pitchFamily="34" charset="0"/>
              </a:rPr>
              <a:t>because it contains a table </a:t>
            </a:r>
            <a:r>
              <a:rPr lang="en-US" sz="2800" smtClean="0">
                <a:latin typeface="Arial Narrow" pitchFamily="34" charset="0"/>
              </a:rPr>
              <a:t>and several chairs</a:t>
            </a:r>
            <a:r>
              <a:rPr lang="en-US" sz="2800" dirty="0" smtClean="0">
                <a:latin typeface="Arial Narrow" pitchFamily="34" charset="0"/>
              </a:rPr>
              <a:t>)</a:t>
            </a:r>
          </a:p>
          <a:p>
            <a:endParaRPr lang="en-US" sz="2800" dirty="0">
              <a:latin typeface="Arial Narrow" pitchFamily="34" charset="0"/>
            </a:endParaRPr>
          </a:p>
          <a:p>
            <a:r>
              <a:rPr lang="en-US" sz="2800" dirty="0" smtClean="0">
                <a:latin typeface="Arial Narrow" pitchFamily="34" charset="0"/>
              </a:rPr>
              <a:t>Fuzzy is a useful approach to uncertainty.</a:t>
            </a:r>
          </a:p>
          <a:p>
            <a:endParaRPr lang="en-US" sz="2800" dirty="0">
              <a:latin typeface="Arial Narrow" pitchFamily="34" charset="0"/>
            </a:endParaRPr>
          </a:p>
          <a:p>
            <a:r>
              <a:rPr lang="en-US" sz="2800" smtClean="0">
                <a:latin typeface="Arial Narrow" pitchFamily="34" charset="0"/>
              </a:rPr>
              <a:t>Key </a:t>
            </a:r>
            <a:r>
              <a:rPr lang="en-US" sz="2800" dirty="0" smtClean="0">
                <a:latin typeface="Arial Narrow" pitchFamily="34" charset="0"/>
              </a:rPr>
              <a:t>motivation </a:t>
            </a:r>
            <a:r>
              <a:rPr lang="en-US" sz="2800" smtClean="0">
                <a:latin typeface="Arial Narrow" pitchFamily="34" charset="0"/>
              </a:rPr>
              <a:t>for fuzzy: humans’ use of language. </a:t>
            </a:r>
            <a:endParaRPr lang="en-US" sz="2800" dirty="0" smtClean="0">
              <a:latin typeface="Arial Narrow" pitchFamily="34" charset="0"/>
            </a:endParaRPr>
          </a:p>
        </p:txBody>
      </p:sp>
    </p:spTree>
    <p:extLst>
      <p:ext uri="{BB962C8B-B14F-4D97-AF65-F5344CB8AC3E}">
        <p14:creationId xmlns:p14="http://schemas.microsoft.com/office/powerpoint/2010/main" val="257993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normAutofit fontScale="90000"/>
          </a:bodyPr>
          <a:lstStyle/>
          <a:p>
            <a:r>
              <a:rPr lang="en-US"/>
              <a:t>Summing Consequents</a:t>
            </a:r>
          </a:p>
        </p:txBody>
      </p:sp>
      <p:sp>
        <p:nvSpPr>
          <p:cNvPr id="22" name="Line 7"/>
          <p:cNvSpPr>
            <a:spLocks noChangeShapeType="1"/>
          </p:cNvSpPr>
          <p:nvPr/>
        </p:nvSpPr>
        <p:spPr bwMode="auto">
          <a:xfrm flipV="1">
            <a:off x="3097213" y="1536701"/>
            <a:ext cx="0" cy="133826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3" name="Line 12"/>
          <p:cNvSpPr>
            <a:spLocks noChangeShapeType="1"/>
          </p:cNvSpPr>
          <p:nvPr/>
        </p:nvSpPr>
        <p:spPr bwMode="auto">
          <a:xfrm flipV="1">
            <a:off x="3097213" y="3205163"/>
            <a:ext cx="0" cy="13446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4" name="Line 3"/>
          <p:cNvSpPr>
            <a:spLocks noChangeShapeType="1"/>
          </p:cNvSpPr>
          <p:nvPr/>
        </p:nvSpPr>
        <p:spPr bwMode="auto">
          <a:xfrm>
            <a:off x="2819400" y="2874963"/>
            <a:ext cx="31480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5" name="Line 8"/>
          <p:cNvSpPr>
            <a:spLocks noChangeShapeType="1"/>
          </p:cNvSpPr>
          <p:nvPr/>
        </p:nvSpPr>
        <p:spPr bwMode="auto">
          <a:xfrm>
            <a:off x="1371600" y="4551363"/>
            <a:ext cx="45958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6" name="AutoShape 27"/>
          <p:cNvSpPr>
            <a:spLocks noChangeArrowheads="1"/>
          </p:cNvSpPr>
          <p:nvPr/>
        </p:nvSpPr>
        <p:spPr bwMode="auto">
          <a:xfrm rot="10800000">
            <a:off x="3554413" y="1960563"/>
            <a:ext cx="190500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7" name="AutoShape 28"/>
          <p:cNvSpPr>
            <a:spLocks noChangeArrowheads="1"/>
          </p:cNvSpPr>
          <p:nvPr/>
        </p:nvSpPr>
        <p:spPr bwMode="auto">
          <a:xfrm rot="10800000">
            <a:off x="1725613" y="3789363"/>
            <a:ext cx="3200400" cy="762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790015"/>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Tree>
    <p:extLst>
      <p:ext uri="{BB962C8B-B14F-4D97-AF65-F5344CB8AC3E}">
        <p14:creationId xmlns:p14="http://schemas.microsoft.com/office/powerpoint/2010/main" val="266015468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7"/>
          <p:cNvSpPr>
            <a:spLocks noChangeShapeType="1"/>
          </p:cNvSpPr>
          <p:nvPr/>
        </p:nvSpPr>
        <p:spPr bwMode="auto">
          <a:xfrm flipV="1">
            <a:off x="3097213" y="1536701"/>
            <a:ext cx="0" cy="133826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5" name="Line 12"/>
          <p:cNvSpPr>
            <a:spLocks noChangeShapeType="1"/>
          </p:cNvSpPr>
          <p:nvPr/>
        </p:nvSpPr>
        <p:spPr bwMode="auto">
          <a:xfrm flipV="1">
            <a:off x="3097213" y="3205163"/>
            <a:ext cx="0" cy="13446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4818" name="Rectangle 2"/>
          <p:cNvSpPr>
            <a:spLocks noGrp="1" noChangeArrowheads="1"/>
          </p:cNvSpPr>
          <p:nvPr>
            <p:ph type="title"/>
          </p:nvPr>
        </p:nvSpPr>
        <p:spPr>
          <a:noFill/>
          <a:ln/>
        </p:spPr>
        <p:txBody>
          <a:bodyPr>
            <a:normAutofit fontScale="90000"/>
          </a:bodyPr>
          <a:lstStyle/>
          <a:p>
            <a:r>
              <a:rPr lang="en-US"/>
              <a:t>Summing Consequents</a:t>
            </a:r>
          </a:p>
        </p:txBody>
      </p:sp>
      <p:sp>
        <p:nvSpPr>
          <p:cNvPr id="34819" name="Line 3"/>
          <p:cNvSpPr>
            <a:spLocks noChangeShapeType="1"/>
          </p:cNvSpPr>
          <p:nvPr/>
        </p:nvSpPr>
        <p:spPr bwMode="auto">
          <a:xfrm>
            <a:off x="2819400" y="2874963"/>
            <a:ext cx="31480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4824" name="Line 8"/>
          <p:cNvSpPr>
            <a:spLocks noChangeShapeType="1"/>
          </p:cNvSpPr>
          <p:nvPr/>
        </p:nvSpPr>
        <p:spPr bwMode="auto">
          <a:xfrm>
            <a:off x="533400" y="4551363"/>
            <a:ext cx="54340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4829" name="Line 13"/>
          <p:cNvSpPr>
            <a:spLocks noChangeShapeType="1"/>
          </p:cNvSpPr>
          <p:nvPr/>
        </p:nvSpPr>
        <p:spPr bwMode="auto">
          <a:xfrm>
            <a:off x="533400" y="6007100"/>
            <a:ext cx="52816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4830" name="Line 14"/>
          <p:cNvSpPr>
            <a:spLocks noChangeShapeType="1"/>
          </p:cNvSpPr>
          <p:nvPr/>
        </p:nvSpPr>
        <p:spPr bwMode="auto">
          <a:xfrm flipV="1">
            <a:off x="3097213" y="4992688"/>
            <a:ext cx="0" cy="10271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4831" name="Oval 15"/>
          <p:cNvSpPr>
            <a:spLocks noChangeArrowheads="1"/>
          </p:cNvSpPr>
          <p:nvPr/>
        </p:nvSpPr>
        <p:spPr bwMode="auto">
          <a:xfrm>
            <a:off x="3505200" y="5932948"/>
            <a:ext cx="45719" cy="101600"/>
          </a:xfrm>
          <a:prstGeom prst="ellipse">
            <a:avLst/>
          </a:prstGeom>
          <a:solidFill>
            <a:schemeClr val="tx1"/>
          </a:solidFill>
          <a:ln w="127000">
            <a:solidFill>
              <a:schemeClr val="tx1"/>
            </a:solidFill>
            <a:round/>
            <a:headEnd/>
            <a:tailEnd/>
          </a:ln>
          <a:effectLst/>
          <a:extLst/>
        </p:spPr>
        <p:txBody>
          <a:bodyPr wrap="none" anchor="ctr"/>
          <a:lstStyle/>
          <a:p>
            <a:endParaRPr lang="en-US">
              <a:latin typeface="Arial Narrow" pitchFamily="34" charset="0"/>
            </a:endParaRPr>
          </a:p>
        </p:txBody>
      </p:sp>
      <p:sp>
        <p:nvSpPr>
          <p:cNvPr id="34832" name="Rectangle 16"/>
          <p:cNvSpPr>
            <a:spLocks noChangeArrowheads="1"/>
          </p:cNvSpPr>
          <p:nvPr/>
        </p:nvSpPr>
        <p:spPr bwMode="auto">
          <a:xfrm>
            <a:off x="6172200" y="4957763"/>
            <a:ext cx="2539999"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a:latin typeface="Arial Narrow" pitchFamily="34" charset="0"/>
              </a:rPr>
              <a:t>Center of gravity of combination</a:t>
            </a:r>
          </a:p>
        </p:txBody>
      </p:sp>
      <p:sp>
        <p:nvSpPr>
          <p:cNvPr id="34843" name="AutoShape 27"/>
          <p:cNvSpPr>
            <a:spLocks noChangeArrowheads="1"/>
          </p:cNvSpPr>
          <p:nvPr/>
        </p:nvSpPr>
        <p:spPr bwMode="auto">
          <a:xfrm rot="10800000">
            <a:off x="3554413" y="1960563"/>
            <a:ext cx="190500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1F497D"/>
          </a:solidFill>
          <a:ln>
            <a:noFill/>
          </a:ln>
          <a:effectLst/>
          <a:extLst/>
        </p:spPr>
        <p:txBody>
          <a:bodyPr wrap="none" anchor="ctr"/>
          <a:lstStyle/>
          <a:p>
            <a:endParaRPr lang="en-US">
              <a:latin typeface="Arial Narrow" pitchFamily="34" charset="0"/>
            </a:endParaRPr>
          </a:p>
        </p:txBody>
      </p:sp>
      <p:sp>
        <p:nvSpPr>
          <p:cNvPr id="34844" name="AutoShape 28"/>
          <p:cNvSpPr>
            <a:spLocks noChangeArrowheads="1"/>
          </p:cNvSpPr>
          <p:nvPr/>
        </p:nvSpPr>
        <p:spPr bwMode="auto">
          <a:xfrm rot="10800000">
            <a:off x="685799" y="3789363"/>
            <a:ext cx="4571999" cy="76041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790015"/>
          </a:solidFill>
          <a:ln>
            <a:noFill/>
          </a:ln>
          <a:effectLst/>
          <a:extLst/>
        </p:spPr>
        <p:txBody>
          <a:bodyPr wrap="none" anchor="ctr"/>
          <a:lstStyle/>
          <a:p>
            <a:endParaRPr lang="en-US">
              <a:latin typeface="Arial Narrow" pitchFamily="34" charset="0"/>
            </a:endParaRPr>
          </a:p>
        </p:txBody>
      </p:sp>
      <p:cxnSp>
        <p:nvCxnSpPr>
          <p:cNvPr id="3" name="Curved Connector 2"/>
          <p:cNvCxnSpPr>
            <a:stCxn id="34832" idx="1"/>
            <a:endCxn id="34831" idx="7"/>
          </p:cNvCxnSpPr>
          <p:nvPr/>
        </p:nvCxnSpPr>
        <p:spPr>
          <a:xfrm rot="10800000" flipV="1">
            <a:off x="3544224" y="5433535"/>
            <a:ext cx="2627976" cy="51429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bwMode="auto">
          <a:xfrm>
            <a:off x="4354513" y="2720580"/>
            <a:ext cx="304800" cy="308768"/>
          </a:xfrm>
          <a:prstGeom prst="ellipse">
            <a:avLst/>
          </a:prstGeom>
          <a:solidFill>
            <a:schemeClr val="accent1"/>
          </a:solidFill>
          <a:ln w="25400">
            <a:solidFill>
              <a:schemeClr val="bg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sp>
        <p:nvSpPr>
          <p:cNvPr id="16" name="Oval 15"/>
          <p:cNvSpPr/>
          <p:nvPr/>
        </p:nvSpPr>
        <p:spPr bwMode="auto">
          <a:xfrm>
            <a:off x="2819400" y="4284068"/>
            <a:ext cx="609985" cy="534590"/>
          </a:xfrm>
          <a:prstGeom prst="ellipse">
            <a:avLst/>
          </a:prstGeom>
          <a:solidFill>
            <a:srgbClr val="790015"/>
          </a:solidFill>
          <a:ln w="25400">
            <a:solidFill>
              <a:schemeClr val="bg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sp>
        <p:nvSpPr>
          <p:cNvPr id="17" name="Oval 16"/>
          <p:cNvSpPr/>
          <p:nvPr/>
        </p:nvSpPr>
        <p:spPr bwMode="auto">
          <a:xfrm>
            <a:off x="4354513" y="5848684"/>
            <a:ext cx="304800" cy="308768"/>
          </a:xfrm>
          <a:prstGeom prst="ellipse">
            <a:avLst/>
          </a:prstGeom>
          <a:solidFill>
            <a:schemeClr val="accent1"/>
          </a:solidFill>
          <a:ln w="25400">
            <a:solidFill>
              <a:schemeClr val="bg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sp>
        <p:nvSpPr>
          <p:cNvPr id="19" name="Oval 18"/>
          <p:cNvSpPr/>
          <p:nvPr/>
        </p:nvSpPr>
        <p:spPr bwMode="auto">
          <a:xfrm>
            <a:off x="2819400" y="5711350"/>
            <a:ext cx="609985" cy="534590"/>
          </a:xfrm>
          <a:prstGeom prst="ellipse">
            <a:avLst/>
          </a:prstGeom>
          <a:solidFill>
            <a:srgbClr val="790015"/>
          </a:solidFill>
          <a:ln w="25400">
            <a:solidFill>
              <a:schemeClr val="bg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169722963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smtClean="0"/>
              <a:t>Fuzzy </a:t>
            </a:r>
            <a:r>
              <a:rPr lang="en-US" dirty="0"/>
              <a:t>Logic</a:t>
            </a:r>
          </a:p>
        </p:txBody>
      </p:sp>
      <p:sp>
        <p:nvSpPr>
          <p:cNvPr id="9" name="AutoShape 5"/>
          <p:cNvSpPr>
            <a:spLocks noChangeArrowheads="1"/>
          </p:cNvSpPr>
          <p:nvPr/>
        </p:nvSpPr>
        <p:spPr bwMode="auto">
          <a:xfrm>
            <a:off x="733425" y="3112294"/>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32</a:t>
            </a:fld>
            <a:endParaRPr lang="en-US" dirty="0"/>
          </a:p>
        </p:txBody>
      </p:sp>
      <p:sp>
        <p:nvSpPr>
          <p:cNvPr id="7" name="Rectangle 4"/>
          <p:cNvSpPr txBox="1">
            <a:spLocks noChangeArrowheads="1"/>
          </p:cNvSpPr>
          <p:nvPr/>
        </p:nvSpPr>
        <p:spPr bwMode="auto">
          <a:xfrm>
            <a:off x="1473200" y="1066800"/>
            <a:ext cx="6705600" cy="44196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Introduction; Fuzzy Linguistic Variables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Fuzzy Rules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Applying fuzzy rules to crisp input</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Demonstration</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Applications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Tools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p>
        </p:txBody>
      </p:sp>
    </p:spTree>
    <p:extLst>
      <p:ext uri="{BB962C8B-B14F-4D97-AF65-F5344CB8AC3E}">
        <p14:creationId xmlns:p14="http://schemas.microsoft.com/office/powerpoint/2010/main" val="1279351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normAutofit fontScale="90000"/>
          </a:bodyPr>
          <a:lstStyle/>
          <a:p>
            <a:endParaRPr lang="en-US" dirty="0"/>
          </a:p>
        </p:txBody>
      </p:sp>
      <p:pic>
        <p:nvPicPr>
          <p:cNvPr id="108549" name="Picture 5"/>
          <p:cNvPicPr>
            <a:picLocks noChangeAspect="1" noChangeArrowheads="1"/>
          </p:cNvPicPr>
          <p:nvPr/>
        </p:nvPicPr>
        <p:blipFill>
          <a:blip r:embed="rId3">
            <a:extLst>
              <a:ext uri="{28A0092B-C50C-407E-A947-70E740481C1C}">
                <a14:useLocalDpi xmlns:a14="http://schemas.microsoft.com/office/drawing/2010/main" val="0"/>
              </a:ext>
            </a:extLst>
          </a:blip>
          <a:srcRect t="3125" r="26563" b="8333"/>
          <a:stretch>
            <a:fillRect/>
          </a:stretch>
        </p:blipFill>
        <p:spPr bwMode="auto">
          <a:xfrm>
            <a:off x="381000" y="200024"/>
            <a:ext cx="71628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rot="5400000">
            <a:off x="4876799" y="3160812"/>
            <a:ext cx="6477001" cy="307777"/>
          </a:xfrm>
          <a:prstGeom prst="rect">
            <a:avLst/>
          </a:prstGeom>
        </p:spPr>
        <p:txBody>
          <a:bodyPr wrap="square">
            <a:spAutoFit/>
          </a:bodyPr>
          <a:lstStyle/>
          <a:p>
            <a:r>
              <a:rPr lang="en-US" sz="1400" dirty="0"/>
              <a:t>http://www.cs.dartmouth.edu/~spl/publications/fuzzy%20talk/FuzzyPendulum.html</a:t>
            </a:r>
          </a:p>
        </p:txBody>
      </p:sp>
    </p:spTree>
    <p:extLst>
      <p:ext uri="{BB962C8B-B14F-4D97-AF65-F5344CB8AC3E}">
        <p14:creationId xmlns:p14="http://schemas.microsoft.com/office/powerpoint/2010/main" val="1389323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Inverted Pendulum</a:t>
            </a:r>
            <a:endParaRPr lang="en-US"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34</a:t>
            </a:fld>
            <a:endParaRPr lang="en-US"/>
          </a:p>
        </p:txBody>
      </p:sp>
      <p:sp>
        <p:nvSpPr>
          <p:cNvPr id="4" name="Rectangle 3"/>
          <p:cNvSpPr/>
          <p:nvPr/>
        </p:nvSpPr>
        <p:spPr>
          <a:xfrm>
            <a:off x="1371600" y="3105835"/>
            <a:ext cx="5486400" cy="369332"/>
          </a:xfrm>
          <a:prstGeom prst="rect">
            <a:avLst/>
          </a:prstGeom>
        </p:spPr>
        <p:txBody>
          <a:bodyPr wrap="square">
            <a:spAutoFit/>
          </a:bodyPr>
          <a:lstStyle/>
          <a:p>
            <a:r>
              <a:rPr lang="en-US" dirty="0">
                <a:hlinkClick r:id="rId2"/>
              </a:rPr>
              <a:t>https://</a:t>
            </a:r>
            <a:r>
              <a:rPr lang="en-US" dirty="0" smtClean="0">
                <a:hlinkClick r:id="rId2"/>
              </a:rPr>
              <a:t>www.youtube.com/watch?v=4ZUlkuROyIA</a:t>
            </a:r>
            <a:r>
              <a:rPr lang="en-US" dirty="0" smtClean="0"/>
              <a:t> </a:t>
            </a:r>
            <a:endParaRPr lang="en-US" dirty="0"/>
          </a:p>
        </p:txBody>
      </p:sp>
    </p:spTree>
    <p:extLst>
      <p:ext uri="{BB962C8B-B14F-4D97-AF65-F5344CB8AC3E}">
        <p14:creationId xmlns:p14="http://schemas.microsoft.com/office/powerpoint/2010/main" val="3293010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8839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047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normAutofit fontScale="90000"/>
          </a:bodyPr>
          <a:lstStyle/>
          <a:p>
            <a:r>
              <a:rPr lang="en-US"/>
              <a:t>On-Line Demo’s</a:t>
            </a:r>
          </a:p>
        </p:txBody>
      </p:sp>
      <p:sp>
        <p:nvSpPr>
          <p:cNvPr id="76805" name="Text Box 5"/>
          <p:cNvSpPr txBox="1">
            <a:spLocks noChangeArrowheads="1"/>
          </p:cNvSpPr>
          <p:nvPr/>
        </p:nvSpPr>
        <p:spPr bwMode="auto">
          <a:xfrm>
            <a:off x="381000" y="1143000"/>
            <a:ext cx="80772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latin typeface="Arial Narrow" pitchFamily="34" charset="0"/>
              </a:rPr>
              <a:t>Fuzzy </a:t>
            </a:r>
            <a:r>
              <a:rPr lang="en-US" sz="2000" dirty="0">
                <a:latin typeface="Arial Narrow" pitchFamily="34" charset="0"/>
              </a:rPr>
              <a:t>Shower demo - java only code (simple shower control simulation)</a:t>
            </a:r>
          </a:p>
          <a:p>
            <a:endParaRPr lang="en-US" sz="2000" dirty="0">
              <a:latin typeface="Arial Narrow" pitchFamily="34" charset="0"/>
            </a:endParaRPr>
          </a:p>
          <a:p>
            <a:r>
              <a:rPr lang="en-US" sz="2000" dirty="0">
                <a:latin typeface="Arial Narrow" pitchFamily="34" charset="0"/>
              </a:rPr>
              <a:t>Fuzzy Shower demo - Java/Jess hybrid code (simple shower control simulation)</a:t>
            </a:r>
          </a:p>
          <a:p>
            <a:endParaRPr lang="en-US" sz="2000" dirty="0">
              <a:latin typeface="Arial Narrow" pitchFamily="34" charset="0"/>
            </a:endParaRPr>
          </a:p>
          <a:p>
            <a:r>
              <a:rPr lang="en-US" sz="2000" dirty="0">
                <a:latin typeface="Arial Narrow" pitchFamily="34" charset="0"/>
              </a:rPr>
              <a:t>Fuzzy Compiler demo - java only code  (tabular output of a set of fuzzy rules run over a range of inputs)</a:t>
            </a:r>
          </a:p>
          <a:p>
            <a:endParaRPr lang="en-US" sz="2000" dirty="0">
              <a:latin typeface="Arial Narrow" pitchFamily="34" charset="0"/>
            </a:endParaRPr>
          </a:p>
          <a:p>
            <a:r>
              <a:rPr lang="en-US" sz="2000" dirty="0">
                <a:latin typeface="Arial Narrow" pitchFamily="34" charset="0"/>
              </a:rPr>
              <a:t>Fuzzy Truck demo - java only code (park a truck using fuzzy rules)</a:t>
            </a:r>
          </a:p>
        </p:txBody>
      </p:sp>
    </p:spTree>
    <p:extLst>
      <p:ext uri="{BB962C8B-B14F-4D97-AF65-F5344CB8AC3E}">
        <p14:creationId xmlns:p14="http://schemas.microsoft.com/office/powerpoint/2010/main" val="1096672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smtClean="0"/>
              <a:t>Fuzzy </a:t>
            </a:r>
            <a:r>
              <a:rPr lang="en-US" dirty="0"/>
              <a:t>Logic</a:t>
            </a:r>
          </a:p>
        </p:txBody>
      </p:sp>
      <p:sp>
        <p:nvSpPr>
          <p:cNvPr id="9" name="AutoShape 5"/>
          <p:cNvSpPr>
            <a:spLocks noChangeArrowheads="1"/>
          </p:cNvSpPr>
          <p:nvPr/>
        </p:nvSpPr>
        <p:spPr bwMode="auto">
          <a:xfrm>
            <a:off x="685800" y="36576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37</a:t>
            </a:fld>
            <a:endParaRPr lang="en-US" dirty="0"/>
          </a:p>
        </p:txBody>
      </p:sp>
      <p:sp>
        <p:nvSpPr>
          <p:cNvPr id="7" name="Rectangle 4"/>
          <p:cNvSpPr txBox="1">
            <a:spLocks noChangeArrowheads="1"/>
          </p:cNvSpPr>
          <p:nvPr/>
        </p:nvSpPr>
        <p:spPr bwMode="auto">
          <a:xfrm>
            <a:off x="1473200" y="1066800"/>
            <a:ext cx="6705600" cy="54102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Introduction; Fuzzy Linguistic Variables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Fuzzy Rules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Applying fuzzy rules to crisp input</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Demonstration</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Applications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Tools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p>
        </p:txBody>
      </p:sp>
    </p:spTree>
    <p:extLst>
      <p:ext uri="{BB962C8B-B14F-4D97-AF65-F5344CB8AC3E}">
        <p14:creationId xmlns:p14="http://schemas.microsoft.com/office/powerpoint/2010/main" val="1538218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82" name="Object 6"/>
          <p:cNvGraphicFramePr>
            <a:graphicFrameLocks noGrp="1" noChangeAspect="1"/>
          </p:cNvGraphicFramePr>
          <p:nvPr>
            <p:ph idx="1"/>
          </p:nvPr>
        </p:nvGraphicFramePr>
        <p:xfrm>
          <a:off x="6324600" y="1295400"/>
          <a:ext cx="2251075" cy="1652588"/>
        </p:xfrm>
        <a:graphic>
          <a:graphicData uri="http://schemas.openxmlformats.org/presentationml/2006/ole">
            <mc:AlternateContent xmlns:mc="http://schemas.openxmlformats.org/markup-compatibility/2006">
              <mc:Choice xmlns:v="urn:schemas-microsoft-com:vml" Requires="v">
                <p:oleObj spid="_x0000_s1098" name="GALLERY" r:id="rId4" imgW="7246440" imgH="5325120" progId="GALLERYClipart">
                  <p:embed/>
                </p:oleObj>
              </mc:Choice>
              <mc:Fallback>
                <p:oleObj name="GALLERY" r:id="rId4" imgW="7246440" imgH="5325120" progId="GALLERYClipart">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295400"/>
                        <a:ext cx="2251075" cy="165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1" name="Text Box 5"/>
          <p:cNvSpPr txBox="1">
            <a:spLocks noChangeArrowheads="1"/>
          </p:cNvSpPr>
          <p:nvPr/>
        </p:nvSpPr>
        <p:spPr bwMode="auto">
          <a:xfrm>
            <a:off x="762000" y="1581150"/>
            <a:ext cx="8001000" cy="4743450"/>
          </a:xfrm>
          <a:prstGeom prst="rect">
            <a:avLst/>
          </a:prstGeom>
          <a:noFill/>
          <a:ln>
            <a:noFill/>
          </a:ln>
          <a:effectLst/>
          <a:extLst>
            <a:ext uri="{909E8E84-426E-40DD-AFC4-6F175D3DCCD1}">
              <a14:hiddenFill xmlns:a14="http://schemas.microsoft.com/office/drawing/2010/main">
                <a:solidFill>
                  <a:schemeClr val="bg1">
                    <a:alpha val="22000"/>
                  </a:scheme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10000"/>
              </a:lnSpc>
            </a:pPr>
            <a:r>
              <a:rPr lang="en-US" sz="2500" dirty="0">
                <a:latin typeface="Arial Narrow" pitchFamily="34" charset="0"/>
              </a:rPr>
              <a:t>Rule 1: If protein is low and energy is low </a:t>
            </a:r>
          </a:p>
          <a:p>
            <a:pPr>
              <a:lnSpc>
                <a:spcPct val="120000"/>
              </a:lnSpc>
            </a:pPr>
            <a:r>
              <a:rPr lang="en-US" sz="2500" dirty="0">
                <a:latin typeface="Arial Narrow" pitchFamily="34" charset="0"/>
              </a:rPr>
              <a:t>then feed is high </a:t>
            </a:r>
          </a:p>
          <a:p>
            <a:pPr>
              <a:lnSpc>
                <a:spcPct val="210000"/>
              </a:lnSpc>
            </a:pPr>
            <a:r>
              <a:rPr lang="en-US" sz="2500" dirty="0">
                <a:latin typeface="Arial Narrow" pitchFamily="34" charset="0"/>
              </a:rPr>
              <a:t>Rule 2: If protein is low and energy is high then feed is low </a:t>
            </a:r>
          </a:p>
          <a:p>
            <a:pPr>
              <a:lnSpc>
                <a:spcPct val="210000"/>
              </a:lnSpc>
            </a:pPr>
            <a:r>
              <a:rPr lang="en-US" sz="2500" dirty="0">
                <a:latin typeface="Arial Narrow" pitchFamily="34" charset="0"/>
              </a:rPr>
              <a:t>Rule 3: If protein is high and energy is low then feed is high </a:t>
            </a:r>
          </a:p>
          <a:p>
            <a:pPr>
              <a:lnSpc>
                <a:spcPct val="210000"/>
              </a:lnSpc>
            </a:pPr>
            <a:r>
              <a:rPr lang="en-US" sz="2500" dirty="0">
                <a:latin typeface="Arial Narrow" pitchFamily="34" charset="0"/>
              </a:rPr>
              <a:t>Rule 4: If protein is high and energy is high then feed is low </a:t>
            </a:r>
          </a:p>
          <a:p>
            <a:pPr>
              <a:lnSpc>
                <a:spcPct val="310000"/>
              </a:lnSpc>
            </a:pPr>
            <a:r>
              <a:rPr lang="en-US" sz="2100" dirty="0">
                <a:latin typeface="Arial Narrow" pitchFamily="34" charset="0"/>
              </a:rPr>
              <a:t>http://cals.arizona.edu/AREC/fuzzy/example.html </a:t>
            </a:r>
          </a:p>
        </p:txBody>
      </p:sp>
      <p:sp>
        <p:nvSpPr>
          <p:cNvPr id="101380" name="Rectangle 4"/>
          <p:cNvSpPr>
            <a:spLocks noGrp="1" noChangeArrowheads="1"/>
          </p:cNvSpPr>
          <p:nvPr>
            <p:ph type="title"/>
          </p:nvPr>
        </p:nvSpPr>
        <p:spPr/>
        <p:txBody>
          <a:bodyPr>
            <a:normAutofit fontScale="90000"/>
          </a:bodyPr>
          <a:lstStyle/>
          <a:p>
            <a:r>
              <a:rPr lang="en-US" sz="3200"/>
              <a:t>Example: Supplemental Feeding for Range Cows</a:t>
            </a:r>
          </a:p>
        </p:txBody>
      </p:sp>
    </p:spTree>
    <p:extLst>
      <p:ext uri="{BB962C8B-B14F-4D97-AF65-F5344CB8AC3E}">
        <p14:creationId xmlns:p14="http://schemas.microsoft.com/office/powerpoint/2010/main" val="212790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0" y="152400"/>
            <a:ext cx="9067800" cy="647700"/>
          </a:xfrm>
        </p:spPr>
        <p:txBody>
          <a:bodyPr/>
          <a:lstStyle/>
          <a:p>
            <a:r>
              <a:rPr lang="en-US" sz="3200"/>
              <a:t>Example: Power System Peak Load Forecasting</a:t>
            </a:r>
          </a:p>
        </p:txBody>
      </p:sp>
      <p:sp>
        <p:nvSpPr>
          <p:cNvPr id="103429" name="Text Box 5"/>
          <p:cNvSpPr txBox="1">
            <a:spLocks noChangeArrowheads="1"/>
          </p:cNvSpPr>
          <p:nvPr/>
        </p:nvSpPr>
        <p:spPr bwMode="auto">
          <a:xfrm>
            <a:off x="533400" y="1295400"/>
            <a:ext cx="800100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2800" dirty="0">
                <a:latin typeface="Arial Narrow" pitchFamily="34" charset="0"/>
              </a:rPr>
              <a:t> Forecasts daily load curve's two minima and two maxima, for each season</a:t>
            </a:r>
          </a:p>
          <a:p>
            <a:pPr>
              <a:spcBef>
                <a:spcPct val="50000"/>
              </a:spcBef>
              <a:buFontTx/>
              <a:buChar char="•"/>
            </a:pPr>
            <a:r>
              <a:rPr lang="en-US" sz="2800" dirty="0">
                <a:latin typeface="Arial Narrow" pitchFamily="34" charset="0"/>
              </a:rPr>
              <a:t> Tested using historical load and temperature data of Greek interconnected power system. </a:t>
            </a:r>
          </a:p>
          <a:p>
            <a:pPr>
              <a:spcBef>
                <a:spcPct val="50000"/>
              </a:spcBef>
              <a:buFontTx/>
              <a:buChar char="•"/>
            </a:pPr>
            <a:r>
              <a:rPr lang="en-US" sz="2800" dirty="0">
                <a:latin typeface="Arial Narrow" pitchFamily="34" charset="0"/>
              </a:rPr>
              <a:t> Results: Can forecast future loads with accuracy comparable to neural networks, </a:t>
            </a:r>
          </a:p>
          <a:p>
            <a:pPr>
              <a:spcBef>
                <a:spcPct val="50000"/>
              </a:spcBef>
              <a:buFontTx/>
              <a:buChar char="•"/>
            </a:pPr>
            <a:r>
              <a:rPr lang="en-US" sz="2800" dirty="0">
                <a:latin typeface="Arial Narrow" pitchFamily="34" charset="0"/>
              </a:rPr>
              <a:t> Can also incorporate </a:t>
            </a:r>
            <a:r>
              <a:rPr lang="en-US" sz="2800" dirty="0" smtClean="0">
                <a:latin typeface="Arial Narrow" pitchFamily="34" charset="0"/>
              </a:rPr>
              <a:t>classic </a:t>
            </a:r>
            <a:r>
              <a:rPr lang="en-US" sz="2800" dirty="0">
                <a:latin typeface="Arial Narrow" pitchFamily="34" charset="0"/>
              </a:rPr>
              <a:t>rules and expert's opinion. </a:t>
            </a:r>
          </a:p>
          <a:p>
            <a:pPr>
              <a:spcBef>
                <a:spcPct val="50000"/>
              </a:spcBef>
            </a:pPr>
            <a:r>
              <a:rPr lang="en-US" sz="2000" dirty="0">
                <a:latin typeface="Arial Narrow" pitchFamily="34" charset="0"/>
              </a:rPr>
              <a:t>A fuzzy expert system for peak load forecasting. Application to the Greek power system; </a:t>
            </a:r>
            <a:r>
              <a:rPr lang="en-US" sz="2000" dirty="0" err="1">
                <a:latin typeface="Arial Narrow" pitchFamily="34" charset="0"/>
              </a:rPr>
              <a:t>Kiartzis</a:t>
            </a:r>
            <a:r>
              <a:rPr lang="en-US" sz="2000" dirty="0">
                <a:latin typeface="Arial Narrow" pitchFamily="34" charset="0"/>
              </a:rPr>
              <a:t>, S.J.; </a:t>
            </a:r>
            <a:r>
              <a:rPr lang="en-US" sz="2000" dirty="0" err="1">
                <a:latin typeface="Arial Narrow" pitchFamily="34" charset="0"/>
              </a:rPr>
              <a:t>Bakirtzis</a:t>
            </a:r>
            <a:r>
              <a:rPr lang="en-US" sz="2000" dirty="0">
                <a:latin typeface="Arial Narrow" pitchFamily="34" charset="0"/>
              </a:rPr>
              <a:t>, A.G.; </a:t>
            </a:r>
            <a:r>
              <a:rPr lang="en-US" sz="2000" dirty="0" err="1">
                <a:latin typeface="Arial Narrow" pitchFamily="34" charset="0"/>
              </a:rPr>
              <a:t>Theocharis</a:t>
            </a:r>
            <a:r>
              <a:rPr lang="en-US" sz="2000" dirty="0">
                <a:latin typeface="Arial Narrow" pitchFamily="34" charset="0"/>
              </a:rPr>
              <a:t>, J.B.; </a:t>
            </a:r>
            <a:r>
              <a:rPr lang="en-US" sz="2000" dirty="0" err="1">
                <a:latin typeface="Arial Narrow" pitchFamily="34" charset="0"/>
              </a:rPr>
              <a:t>Tsagas</a:t>
            </a:r>
            <a:r>
              <a:rPr lang="en-US" sz="2000" dirty="0">
                <a:latin typeface="Arial Narrow" pitchFamily="34" charset="0"/>
              </a:rPr>
              <a:t>, </a:t>
            </a:r>
            <a:r>
              <a:rPr lang="en-US" sz="2000" dirty="0" err="1">
                <a:latin typeface="Arial Narrow" pitchFamily="34" charset="0"/>
              </a:rPr>
              <a:t>G.Electrotechnical</a:t>
            </a:r>
            <a:r>
              <a:rPr lang="en-US" sz="2000" dirty="0">
                <a:latin typeface="Arial Narrow" pitchFamily="34" charset="0"/>
              </a:rPr>
              <a:t> Conference, 2000. MELECON 2000. 10th Mediterranean Volume 3, Issue , 29-31 May 2000 Page(s): 1097 - 1100 vol.3</a:t>
            </a:r>
          </a:p>
        </p:txBody>
      </p:sp>
    </p:spTree>
    <p:extLst>
      <p:ext uri="{BB962C8B-B14F-4D97-AF65-F5344CB8AC3E}">
        <p14:creationId xmlns:p14="http://schemas.microsoft.com/office/powerpoint/2010/main" val="524256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smtClean="0"/>
              <a:t>Fuzzy </a:t>
            </a:r>
            <a:r>
              <a:rPr lang="en-US" dirty="0"/>
              <a:t>Logic</a:t>
            </a:r>
          </a:p>
        </p:txBody>
      </p:sp>
      <p:sp>
        <p:nvSpPr>
          <p:cNvPr id="9" name="AutoShape 5"/>
          <p:cNvSpPr>
            <a:spLocks noChangeArrowheads="1"/>
          </p:cNvSpPr>
          <p:nvPr/>
        </p:nvSpPr>
        <p:spPr bwMode="auto">
          <a:xfrm>
            <a:off x="298450" y="13208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4</a:t>
            </a:fld>
            <a:endParaRPr lang="en-US" dirty="0"/>
          </a:p>
        </p:txBody>
      </p:sp>
      <p:sp>
        <p:nvSpPr>
          <p:cNvPr id="7" name="Rectangle 4"/>
          <p:cNvSpPr txBox="1">
            <a:spLocks noChangeArrowheads="1"/>
          </p:cNvSpPr>
          <p:nvPr/>
        </p:nvSpPr>
        <p:spPr bwMode="auto">
          <a:xfrm>
            <a:off x="1003300" y="1131094"/>
            <a:ext cx="7213600" cy="450770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Introduction; Fuzzy Linguistic Variables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Fuzzy Rules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Applying fuzzy rules to crisp input</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Demonstration</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Applications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Tools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p>
        </p:txBody>
      </p:sp>
    </p:spTree>
    <p:extLst>
      <p:ext uri="{BB962C8B-B14F-4D97-AF65-F5344CB8AC3E}">
        <p14:creationId xmlns:p14="http://schemas.microsoft.com/office/powerpoint/2010/main" val="15304329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smtClean="0"/>
              <a:t>Fuzzy </a:t>
            </a:r>
            <a:r>
              <a:rPr lang="en-US" dirty="0"/>
              <a:t>Logic</a:t>
            </a:r>
          </a:p>
        </p:txBody>
      </p:sp>
      <p:sp>
        <p:nvSpPr>
          <p:cNvPr id="9" name="AutoShape 5"/>
          <p:cNvSpPr>
            <a:spLocks noChangeArrowheads="1"/>
          </p:cNvSpPr>
          <p:nvPr/>
        </p:nvSpPr>
        <p:spPr bwMode="auto">
          <a:xfrm>
            <a:off x="609600" y="43434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40</a:t>
            </a:fld>
            <a:endParaRPr lang="en-US" dirty="0"/>
          </a:p>
        </p:txBody>
      </p:sp>
      <p:sp>
        <p:nvSpPr>
          <p:cNvPr id="7" name="Rectangle 4"/>
          <p:cNvSpPr txBox="1">
            <a:spLocks noChangeArrowheads="1"/>
          </p:cNvSpPr>
          <p:nvPr/>
        </p:nvSpPr>
        <p:spPr bwMode="auto">
          <a:xfrm>
            <a:off x="1473200" y="1066800"/>
            <a:ext cx="6705600" cy="44196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Introduction; Fuzzy Linguistic Variables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Fuzzy Rules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Applying fuzzy rules to crisp input</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Demonstration</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Applications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Tools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p>
        </p:txBody>
      </p:sp>
    </p:spTree>
    <p:extLst>
      <p:ext uri="{BB962C8B-B14F-4D97-AF65-F5344CB8AC3E}">
        <p14:creationId xmlns:p14="http://schemas.microsoft.com/office/powerpoint/2010/main" val="3752084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Scikit</a:t>
            </a:r>
            <a:r>
              <a:rPr lang="en-US" i="1" dirty="0" smtClean="0"/>
              <a:t>-fuzzy</a:t>
            </a:r>
            <a:r>
              <a:rPr lang="en-US" dirty="0" smtClean="0"/>
              <a:t> Python API</a:t>
            </a:r>
            <a:endParaRPr lang="en-US" i="1"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41</a:t>
            </a:fld>
            <a:endParaRPr lang="en-US"/>
          </a:p>
        </p:txBody>
      </p:sp>
      <p:sp>
        <p:nvSpPr>
          <p:cNvPr id="4" name="Rectangle 3"/>
          <p:cNvSpPr/>
          <p:nvPr/>
        </p:nvSpPr>
        <p:spPr>
          <a:xfrm>
            <a:off x="438150" y="2590800"/>
            <a:ext cx="8324850" cy="954107"/>
          </a:xfrm>
          <a:prstGeom prst="rect">
            <a:avLst/>
          </a:prstGeom>
        </p:spPr>
        <p:txBody>
          <a:bodyPr wrap="square">
            <a:spAutoFit/>
          </a:bodyPr>
          <a:lstStyle/>
          <a:p>
            <a:r>
              <a:rPr lang="en-US" sz="2800" dirty="0">
                <a:hlinkClick r:id="rId3"/>
              </a:rPr>
              <a:t>https://</a:t>
            </a:r>
            <a:r>
              <a:rPr lang="en-US" sz="2800" dirty="0" smtClean="0">
                <a:hlinkClick r:id="rId3"/>
              </a:rPr>
              <a:t>media.readthedocs.org/pdf/scikit-fuzzy/stable/scikit-fuzzy.pdf</a:t>
            </a:r>
            <a:endParaRPr lang="en-US" sz="2800" dirty="0"/>
          </a:p>
        </p:txBody>
      </p:sp>
      <p:graphicFrame>
        <p:nvGraphicFramePr>
          <p:cNvPr id="5" name="Object 4"/>
          <p:cNvGraphicFramePr>
            <a:graphicFrameLocks noChangeAspect="1"/>
          </p:cNvGraphicFramePr>
          <p:nvPr>
            <p:extLst>
              <p:ext uri="{D42A27DB-BD31-4B8C-83A1-F6EECF244321}">
                <p14:modId xmlns:p14="http://schemas.microsoft.com/office/powerpoint/2010/main" val="2459629336"/>
              </p:ext>
            </p:extLst>
          </p:nvPr>
        </p:nvGraphicFramePr>
        <p:xfrm>
          <a:off x="98425" y="98425"/>
          <a:ext cx="787400" cy="481013"/>
        </p:xfrm>
        <a:graphic>
          <a:graphicData uri="http://schemas.openxmlformats.org/presentationml/2006/ole">
            <mc:AlternateContent xmlns:mc="http://schemas.openxmlformats.org/markup-compatibility/2006">
              <mc:Choice xmlns:v="urn:schemas-microsoft-com:vml" Requires="v">
                <p:oleObj spid="_x0000_s3083" name="Packager Shell Object" showAsIcon="1" r:id="rId4" imgW="788040" imgH="481320" progId="Package">
                  <p:embed/>
                </p:oleObj>
              </mc:Choice>
              <mc:Fallback>
                <p:oleObj name="Packager Shell Object" showAsIcon="1" r:id="rId4" imgW="788040" imgH="481320" progId="Package">
                  <p:embed/>
                  <p:pic>
                    <p:nvPicPr>
                      <p:cNvPr id="0" name=""/>
                      <p:cNvPicPr/>
                      <p:nvPr/>
                    </p:nvPicPr>
                    <p:blipFill>
                      <a:blip r:embed="rId5"/>
                      <a:stretch>
                        <a:fillRect/>
                      </a:stretch>
                    </p:blipFill>
                    <p:spPr>
                      <a:xfrm>
                        <a:off x="98425" y="98425"/>
                        <a:ext cx="787400" cy="481013"/>
                      </a:xfrm>
                      <a:prstGeom prst="rect">
                        <a:avLst/>
                      </a:prstGeom>
                    </p:spPr>
                  </p:pic>
                </p:oleObj>
              </mc:Fallback>
            </mc:AlternateContent>
          </a:graphicData>
        </a:graphic>
      </p:graphicFrame>
    </p:spTree>
    <p:extLst>
      <p:ext uri="{BB962C8B-B14F-4D97-AF65-F5344CB8AC3E}">
        <p14:creationId xmlns:p14="http://schemas.microsoft.com/office/powerpoint/2010/main" val="1737760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EF8ADD8-F654-435D-BF88-36F59A17820E}" type="slidenum">
              <a:rPr lang="en-US" smtClean="0"/>
              <a:pPr/>
              <a:t>42</a:t>
            </a:fld>
            <a:endParaRPr lang="en-US"/>
          </a:p>
        </p:txBody>
      </p:sp>
      <p:sp>
        <p:nvSpPr>
          <p:cNvPr id="4" name="Rectangle 1"/>
          <p:cNvSpPr>
            <a:spLocks noChangeArrowheads="1"/>
          </p:cNvSpPr>
          <p:nvPr/>
        </p:nvSpPr>
        <p:spPr bwMode="auto">
          <a:xfrm>
            <a:off x="762000" y="8467"/>
            <a:ext cx="7696200" cy="68634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numpy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np</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skfuzzy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fuzz</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from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skfuzzy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control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ctrl</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age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ctrl.Antecedent</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np.arange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100</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'age'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height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ctrl.Consequent</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np.arange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95</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'height'</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Fuzzy</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age[</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'low'</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fuzz.trimf</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age.universe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4</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8</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height[</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'small'</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fuzz.trimf</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height.universe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15</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30</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35</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age.view</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height.view</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Define a rule</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rule1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ctrl.Rule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(age[</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'low'</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height[</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'small'</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control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ctrl.ControlSystem</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([rule1])</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control_simulation</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ctrl.ControlSystemSimulation</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(control)</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control_simulation.input</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'age'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5</a:t>
            </a:r>
            <a:b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control_simulation.compute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height.view</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sim</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control_simulation</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5400" b="0" i="0" u="none" strike="noStrike" cap="none" normalizeH="0" baseline="0" dirty="0" smtClean="0">
              <a:ln>
                <a:noFill/>
              </a:ln>
              <a:solidFill>
                <a:schemeClr val="tx1"/>
              </a:solidFill>
              <a:effectLst/>
              <a:latin typeface="Arial Narrow" panose="020B0606020202030204" pitchFamily="34" charset="0"/>
            </a:endParaRPr>
          </a:p>
        </p:txBody>
      </p:sp>
      <p:sp>
        <p:nvSpPr>
          <p:cNvPr id="2" name="Title 1"/>
          <p:cNvSpPr>
            <a:spLocks noGrp="1"/>
          </p:cNvSpPr>
          <p:nvPr>
            <p:ph type="title"/>
          </p:nvPr>
        </p:nvSpPr>
        <p:spPr>
          <a:xfrm>
            <a:off x="6286500" y="914400"/>
            <a:ext cx="2667000" cy="563562"/>
          </a:xfrm>
        </p:spPr>
        <p:txBody>
          <a:bodyPr>
            <a:normAutofit fontScale="90000"/>
          </a:bodyPr>
          <a:lstStyle/>
          <a:p>
            <a:r>
              <a:rPr lang="en-US" dirty="0" smtClean="0"/>
              <a:t>Example (</a:t>
            </a:r>
            <a:r>
              <a:rPr lang="en-US" dirty="0" err="1" smtClean="0"/>
              <a:t>Ruoting</a:t>
            </a:r>
            <a:r>
              <a:rPr lang="en-US" dirty="0" smtClean="0"/>
              <a:t> Wang)</a:t>
            </a:r>
            <a:endParaRPr lang="en-US" dirty="0"/>
          </a:p>
        </p:txBody>
      </p:sp>
    </p:spTree>
    <p:extLst>
      <p:ext uri="{BB962C8B-B14F-4D97-AF65-F5344CB8AC3E}">
        <p14:creationId xmlns:p14="http://schemas.microsoft.com/office/powerpoint/2010/main" val="3207032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Scikit</a:t>
            </a:r>
            <a:r>
              <a:rPr lang="en-US" dirty="0" smtClean="0"/>
              <a:t> Fuzzy Example</a:t>
            </a:r>
            <a:endParaRPr lang="en-US"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43</a:t>
            </a:fld>
            <a:endParaRPr lang="en-US"/>
          </a:p>
        </p:txBody>
      </p:sp>
      <p:sp>
        <p:nvSpPr>
          <p:cNvPr id="4" name="Rectangle 1"/>
          <p:cNvSpPr>
            <a:spLocks noChangeArrowheads="1"/>
          </p:cNvSpPr>
          <p:nvPr/>
        </p:nvSpPr>
        <p:spPr bwMode="auto">
          <a:xfrm>
            <a:off x="254683" y="990600"/>
            <a:ext cx="8432117"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Based on</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https://pythonhosted.org/scikit-fuzzy/auto_examples/plot_tipping_problem_newapi.html</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numpy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np</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skfuzzy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fuzz</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from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skfuzzy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control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ctrl</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Fuzzy variables quality, … defined</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quality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ctrl.Antecedent</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np.arange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'quality'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a:t>
            </a:r>
            <a:endParaRPr lang="en-US" altLang="en-US" sz="2000" dirty="0">
              <a:latin typeface="Arial Narrow" panose="020B0606020202030204" pitchFamily="34" charset="0"/>
            </a:endParaRPr>
          </a:p>
        </p:txBody>
      </p:sp>
      <p:sp>
        <p:nvSpPr>
          <p:cNvPr id="5" name="Rectangle 4"/>
          <p:cNvSpPr/>
          <p:nvPr/>
        </p:nvSpPr>
        <p:spPr>
          <a:xfrm>
            <a:off x="457200" y="4995684"/>
            <a:ext cx="8534400" cy="646331"/>
          </a:xfrm>
          <a:prstGeom prst="rect">
            <a:avLst/>
          </a:prstGeom>
        </p:spPr>
        <p:txBody>
          <a:bodyPr wrap="square">
            <a:spAutoFit/>
          </a:bodyPr>
          <a:lstStyle/>
          <a:p>
            <a:r>
              <a:rPr lang="en-US" dirty="0" smtClean="0">
                <a:hlinkClick r:id="rId2"/>
              </a:rPr>
              <a:t>https</a:t>
            </a:r>
            <a:r>
              <a:rPr lang="en-US" dirty="0">
                <a:hlinkClick r:id="rId2"/>
              </a:rPr>
              <a:t>://pythonhosted.org/scikit-fuzzy/auto_examples/plot_tipping_problem_newapi.html</a:t>
            </a:r>
            <a:r>
              <a:rPr lang="en-US" dirty="0"/>
              <a:t>  </a:t>
            </a:r>
            <a:endParaRPr lang="en-US" dirty="0"/>
          </a:p>
        </p:txBody>
      </p:sp>
    </p:spTree>
    <p:extLst>
      <p:ext uri="{BB962C8B-B14F-4D97-AF65-F5344CB8AC3E}">
        <p14:creationId xmlns:p14="http://schemas.microsoft.com/office/powerpoint/2010/main" val="2633847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Scikit</a:t>
            </a:r>
            <a:r>
              <a:rPr lang="en-US" dirty="0" smtClean="0"/>
              <a:t> Fuzzy Example</a:t>
            </a:r>
            <a:endParaRPr lang="en-US"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44</a:t>
            </a:fld>
            <a:endParaRPr lang="en-US"/>
          </a:p>
        </p:txBody>
      </p:sp>
      <p:sp>
        <p:nvSpPr>
          <p:cNvPr id="4" name="Rectangle 1"/>
          <p:cNvSpPr>
            <a:spLocks noChangeArrowheads="1"/>
          </p:cNvSpPr>
          <p:nvPr/>
        </p:nvSpPr>
        <p:spPr bwMode="auto">
          <a:xfrm>
            <a:off x="254683" y="1219200"/>
            <a:ext cx="8432117"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Based on</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https://pythonhosted.org/scikit-fuzzy/auto_examples/plot_tipping_problem_newapi.html</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numpy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np</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skfuzzy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fuzz</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from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skfuzzy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control </a:t>
            </a:r>
            <a:r>
              <a:rPr kumimoji="0" lang="en-US" altLang="en-US" sz="20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ctrl</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Fuzzy variables quality, service, and tip are defined</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quality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ctrl.Antecedent</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np.arange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'quality'</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FLV quality has only 1 value</a:t>
            </a:r>
            <a:br>
              <a:rPr kumimoji="0" lang="en-US" altLang="en-US" sz="20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service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ctrl.Antecedent</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np.arange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'service'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tip = </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ctrl.Consequent</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np.arange</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26</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'tip'</a:t>
            </a:r>
            <a:r>
              <a:rPr kumimoji="0" lang="en-US" altLang="en-US" sz="20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p>
          <a:p>
            <a:pPr eaLnBrk="0" fontAlgn="base" hangingPunct="0">
              <a:spcBef>
                <a:spcPct val="0"/>
              </a:spcBef>
              <a:spcAft>
                <a:spcPct val="0"/>
              </a:spcAft>
            </a:pPr>
            <a:r>
              <a:rPr lang="en-US" altLang="en-US" sz="2000" i="1" dirty="0">
                <a:solidFill>
                  <a:srgbClr val="808080"/>
                </a:solidFill>
                <a:latin typeface="Arial Narrow" panose="020B0606020202030204" pitchFamily="34" charset="0"/>
                <a:cs typeface="Courier New" panose="02070309020205020404" pitchFamily="49" charset="0"/>
              </a:rPr>
              <a:t># Auto-membership function </a:t>
            </a:r>
            <a:r>
              <a:rPr lang="en-US" altLang="en-US" sz="2000" i="1" dirty="0" smtClean="0">
                <a:solidFill>
                  <a:srgbClr val="808080"/>
                </a:solidFill>
                <a:latin typeface="Arial Narrow" panose="020B0606020202030204" pitchFamily="34" charset="0"/>
                <a:cs typeface="Courier New" panose="02070309020205020404" pitchFamily="49" charset="0"/>
              </a:rPr>
              <a:t>options 3</a:t>
            </a:r>
            <a:r>
              <a:rPr lang="en-US" altLang="en-US" sz="2000" i="1" dirty="0">
                <a:solidFill>
                  <a:srgbClr val="808080"/>
                </a:solidFill>
                <a:latin typeface="Arial Narrow" panose="020B0606020202030204" pitchFamily="34" charset="0"/>
                <a:cs typeface="Courier New" panose="02070309020205020404" pitchFamily="49" charset="0"/>
              </a:rPr>
              <a:t>, 5, or </a:t>
            </a:r>
            <a:r>
              <a:rPr lang="en-US" altLang="en-US" sz="2000" i="1" dirty="0" smtClean="0">
                <a:solidFill>
                  <a:srgbClr val="808080"/>
                </a:solidFill>
                <a:latin typeface="Arial Narrow" panose="020B0606020202030204" pitchFamily="34" charset="0"/>
                <a:cs typeface="Courier New" panose="02070309020205020404" pitchFamily="49" charset="0"/>
              </a:rPr>
              <a:t>7</a:t>
            </a:r>
            <a:r>
              <a:rPr lang="en-US" altLang="en-US" sz="2000" i="1" dirty="0">
                <a:solidFill>
                  <a:srgbClr val="808080"/>
                </a:solidFill>
                <a:latin typeface="Arial Narrow" panose="020B0606020202030204" pitchFamily="34" charset="0"/>
                <a:cs typeface="Courier New" panose="02070309020205020404" pitchFamily="49" charset="0"/>
              </a:rPr>
              <a:t/>
            </a:r>
            <a:br>
              <a:rPr lang="en-US" altLang="en-US" sz="2000" i="1" dirty="0">
                <a:solidFill>
                  <a:srgbClr val="808080"/>
                </a:solidFill>
                <a:latin typeface="Arial Narrow" panose="020B0606020202030204" pitchFamily="34" charset="0"/>
                <a:cs typeface="Courier New" panose="02070309020205020404" pitchFamily="49" charset="0"/>
              </a:rPr>
            </a:br>
            <a:r>
              <a:rPr lang="en-US" altLang="en-US" sz="2000" dirty="0" err="1">
                <a:solidFill>
                  <a:srgbClr val="000000"/>
                </a:solidFill>
                <a:latin typeface="Arial Narrow" panose="020B0606020202030204" pitchFamily="34" charset="0"/>
                <a:cs typeface="Courier New" panose="02070309020205020404" pitchFamily="49" charset="0"/>
              </a:rPr>
              <a:t>quality.automf</a:t>
            </a:r>
            <a:r>
              <a:rPr lang="en-US" altLang="en-US" sz="2000" dirty="0">
                <a:solidFill>
                  <a:srgbClr val="000000"/>
                </a:solidFill>
                <a:latin typeface="Arial Narrow" panose="020B0606020202030204" pitchFamily="34" charset="0"/>
                <a:cs typeface="Courier New" panose="02070309020205020404" pitchFamily="49" charset="0"/>
              </a:rPr>
              <a:t>(</a:t>
            </a:r>
            <a:r>
              <a:rPr lang="en-US" altLang="en-US" sz="2000" dirty="0">
                <a:solidFill>
                  <a:srgbClr val="0000FF"/>
                </a:solidFill>
                <a:latin typeface="Arial Narrow" panose="020B0606020202030204" pitchFamily="34" charset="0"/>
                <a:cs typeface="Courier New" panose="02070309020205020404" pitchFamily="49" charset="0"/>
              </a:rPr>
              <a:t>3</a:t>
            </a:r>
            <a:r>
              <a:rPr lang="en-US" altLang="en-US" sz="2000" dirty="0">
                <a:solidFill>
                  <a:srgbClr val="000000"/>
                </a:solidFill>
                <a:latin typeface="Arial Narrow" panose="020B0606020202030204" pitchFamily="34" charset="0"/>
                <a:cs typeface="Courier New" panose="02070309020205020404" pitchFamily="49" charset="0"/>
              </a:rPr>
              <a:t>)  </a:t>
            </a:r>
            <a:r>
              <a:rPr lang="en-US" altLang="en-US" sz="2000" i="1" dirty="0">
                <a:solidFill>
                  <a:srgbClr val="808080"/>
                </a:solidFill>
                <a:latin typeface="Arial Narrow" panose="020B0606020202030204" pitchFamily="34" charset="0"/>
                <a:cs typeface="Courier New" panose="02070309020205020404" pitchFamily="49" charset="0"/>
              </a:rPr>
              <a:t># on [0, 11] creates standard 'low', 'medium', and 'high'</a:t>
            </a:r>
            <a:br>
              <a:rPr lang="en-US" altLang="en-US" sz="2000" i="1" dirty="0">
                <a:solidFill>
                  <a:srgbClr val="808080"/>
                </a:solidFill>
                <a:latin typeface="Arial Narrow" panose="020B0606020202030204" pitchFamily="34" charset="0"/>
                <a:cs typeface="Courier New" panose="02070309020205020404" pitchFamily="49" charset="0"/>
              </a:rPr>
            </a:br>
            <a:r>
              <a:rPr lang="en-US" altLang="en-US" sz="2000" dirty="0" err="1">
                <a:solidFill>
                  <a:srgbClr val="000000"/>
                </a:solidFill>
                <a:latin typeface="Arial Narrow" panose="020B0606020202030204" pitchFamily="34" charset="0"/>
                <a:cs typeface="Courier New" panose="02070309020205020404" pitchFamily="49" charset="0"/>
              </a:rPr>
              <a:t>service.automf</a:t>
            </a:r>
            <a:r>
              <a:rPr lang="en-US" altLang="en-US" sz="2000" dirty="0">
                <a:solidFill>
                  <a:srgbClr val="000000"/>
                </a:solidFill>
                <a:latin typeface="Arial Narrow" panose="020B0606020202030204" pitchFamily="34" charset="0"/>
                <a:cs typeface="Courier New" panose="02070309020205020404" pitchFamily="49" charset="0"/>
              </a:rPr>
              <a:t>(</a:t>
            </a:r>
            <a:r>
              <a:rPr lang="en-US" altLang="en-US" sz="2000" dirty="0">
                <a:solidFill>
                  <a:srgbClr val="0000FF"/>
                </a:solidFill>
                <a:latin typeface="Arial Narrow" panose="020B0606020202030204" pitchFamily="34" charset="0"/>
                <a:cs typeface="Courier New" panose="02070309020205020404" pitchFamily="49" charset="0"/>
              </a:rPr>
              <a:t>3</a:t>
            </a:r>
            <a:r>
              <a:rPr lang="en-US" altLang="en-US" sz="2000" dirty="0" smtClean="0">
                <a:solidFill>
                  <a:srgbClr val="000000"/>
                </a:solidFill>
                <a:latin typeface="Arial Narrow" panose="020B0606020202030204" pitchFamily="34" charset="0"/>
                <a:cs typeface="Courier New" panose="02070309020205020404" pitchFamily="49" charset="0"/>
              </a:rPr>
              <a:t>)</a:t>
            </a:r>
            <a:endParaRPr lang="en-US" altLang="en-US" sz="2000" dirty="0">
              <a:latin typeface="Arial Narrow" panose="020B0606020202030204" pitchFamily="34" charset="0"/>
            </a:endParaRPr>
          </a:p>
        </p:txBody>
      </p:sp>
    </p:spTree>
    <p:extLst>
      <p:ext uri="{BB962C8B-B14F-4D97-AF65-F5344CB8AC3E}">
        <p14:creationId xmlns:p14="http://schemas.microsoft.com/office/powerpoint/2010/main" val="1946525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Scikit</a:t>
            </a:r>
            <a:r>
              <a:rPr lang="en-US" dirty="0" smtClean="0"/>
              <a:t> Fuzzy Example</a:t>
            </a:r>
            <a:endParaRPr lang="en-US"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45</a:t>
            </a:fld>
            <a:endParaRPr lang="en-US"/>
          </a:p>
        </p:txBody>
      </p:sp>
      <p:sp>
        <p:nvSpPr>
          <p:cNvPr id="4" name="Rectangle 1"/>
          <p:cNvSpPr>
            <a:spLocks noChangeArrowheads="1"/>
          </p:cNvSpPr>
          <p:nvPr/>
        </p:nvSpPr>
        <p:spPr bwMode="auto">
          <a:xfrm>
            <a:off x="254683" y="1219200"/>
            <a:ext cx="690208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smtClean="0">
                <a:solidFill>
                  <a:srgbClr val="000000"/>
                </a:solidFill>
                <a:latin typeface="Arial Narrow" panose="020B0606020202030204" pitchFamily="34" charset="0"/>
                <a:cs typeface="Courier New" panose="02070309020205020404" pitchFamily="49" charset="0"/>
              </a:rPr>
              <a:t>quality.automf</a:t>
            </a:r>
            <a:r>
              <a:rPr lang="en-US" altLang="en-US" sz="2000" dirty="0" smtClean="0">
                <a:solidFill>
                  <a:srgbClr val="000000"/>
                </a:solidFill>
                <a:latin typeface="Arial Narrow" panose="020B0606020202030204" pitchFamily="34" charset="0"/>
                <a:cs typeface="Courier New" panose="02070309020205020404" pitchFamily="49" charset="0"/>
              </a:rPr>
              <a:t>(</a:t>
            </a:r>
            <a:r>
              <a:rPr lang="en-US" altLang="en-US" sz="2000" dirty="0" smtClean="0">
                <a:solidFill>
                  <a:srgbClr val="0000FF"/>
                </a:solidFill>
                <a:latin typeface="Arial Narrow" panose="020B0606020202030204" pitchFamily="34" charset="0"/>
                <a:cs typeface="Courier New" panose="02070309020205020404" pitchFamily="49" charset="0"/>
              </a:rPr>
              <a:t>3</a:t>
            </a:r>
            <a:r>
              <a:rPr lang="en-US" altLang="en-US" sz="2000" dirty="0">
                <a:solidFill>
                  <a:srgbClr val="000000"/>
                </a:solidFill>
                <a:latin typeface="Arial Narrow" panose="020B0606020202030204" pitchFamily="34" charset="0"/>
                <a:cs typeface="Courier New" panose="02070309020205020404" pitchFamily="49" charset="0"/>
              </a:rPr>
              <a:t>)  </a:t>
            </a:r>
            <a:r>
              <a:rPr lang="en-US" altLang="en-US" sz="2000" i="1" dirty="0">
                <a:solidFill>
                  <a:srgbClr val="808080"/>
                </a:solidFill>
                <a:latin typeface="Arial Narrow" panose="020B0606020202030204" pitchFamily="34" charset="0"/>
                <a:cs typeface="Courier New" panose="02070309020205020404" pitchFamily="49" charset="0"/>
              </a:rPr>
              <a:t># on [0, 11] creates standard 'low', 'medium', and 'high</a:t>
            </a:r>
            <a:r>
              <a:rPr lang="en-US" altLang="en-US" sz="2000" i="1" dirty="0" smtClean="0">
                <a:solidFill>
                  <a:srgbClr val="808080"/>
                </a:solidFill>
                <a:latin typeface="Arial Narrow" panose="020B0606020202030204" pitchFamily="34" charset="0"/>
                <a:cs typeface="Courier New" panose="02070309020205020404" pitchFamily="49" charset="0"/>
              </a:rPr>
              <a:t>'</a:t>
            </a:r>
            <a:endParaRPr lang="en-US" altLang="en-US" sz="2000" dirty="0">
              <a:latin typeface="Arial Narrow" panose="020B0606020202030204" pitchFamily="34" charset="0"/>
            </a:endParaRPr>
          </a:p>
        </p:txBody>
      </p:sp>
      <p:pic>
        <p:nvPicPr>
          <p:cNvPr id="5" name="Picture 4"/>
          <p:cNvPicPr>
            <a:picLocks noChangeAspect="1"/>
          </p:cNvPicPr>
          <p:nvPr/>
        </p:nvPicPr>
        <p:blipFill>
          <a:blip r:embed="rId2"/>
          <a:stretch>
            <a:fillRect/>
          </a:stretch>
        </p:blipFill>
        <p:spPr>
          <a:xfrm>
            <a:off x="457200" y="2000310"/>
            <a:ext cx="5867400" cy="4493388"/>
          </a:xfrm>
          <a:prstGeom prst="rect">
            <a:avLst/>
          </a:prstGeom>
        </p:spPr>
      </p:pic>
    </p:spTree>
    <p:extLst>
      <p:ext uri="{BB962C8B-B14F-4D97-AF65-F5344CB8AC3E}">
        <p14:creationId xmlns:p14="http://schemas.microsoft.com/office/powerpoint/2010/main" val="3362215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Slide Number Placeholder 2"/>
          <p:cNvSpPr>
            <a:spLocks noGrp="1"/>
          </p:cNvSpPr>
          <p:nvPr>
            <p:ph type="sldNum" sz="quarter" idx="12"/>
          </p:nvPr>
        </p:nvSpPr>
        <p:spPr/>
        <p:txBody>
          <a:bodyPr/>
          <a:lstStyle/>
          <a:p>
            <a:fld id="{CEF8ADD8-F654-435D-BF88-36F59A17820E}" type="slidenum">
              <a:rPr lang="en-US" smtClean="0"/>
              <a:pPr/>
              <a:t>46</a:t>
            </a:fld>
            <a:endParaRPr lang="en-US"/>
          </a:p>
        </p:txBody>
      </p:sp>
      <p:sp>
        <p:nvSpPr>
          <p:cNvPr id="4" name="Rectangle 1"/>
          <p:cNvSpPr>
            <a:spLocks noChangeArrowheads="1"/>
          </p:cNvSpPr>
          <p:nvPr/>
        </p:nvSpPr>
        <p:spPr bwMode="auto">
          <a:xfrm>
            <a:off x="838200" y="1143000"/>
            <a:ext cx="6822702"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smtClean="0">
                <a:ln>
                  <a:noFill/>
                </a:ln>
                <a:solidFill>
                  <a:srgbClr val="808080"/>
                </a:solidFill>
                <a:effectLst/>
                <a:latin typeface="Arial Narrow" panose="020B0606020202030204" pitchFamily="34" charset="0"/>
                <a:cs typeface="Courier New" panose="02070309020205020404" pitchFamily="49" charset="0"/>
              </a:rPr>
              <a:t># Custom fuzzy values for FLV tip</a:t>
            </a:r>
            <a:br>
              <a:rPr kumimoji="0" lang="en-US" altLang="en-US" sz="2400" b="0" i="1" u="none" strike="noStrike" cap="none" normalizeH="0" baseline="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tip[</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'low'</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 fuzz.trimf(tip.universe,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13</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tip[</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'medium'</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 fuzz.trimf(tip.universe,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13</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25</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tip[</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'high'</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 fuzz.trimf(tip.universe,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13</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25</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smtClean="0">
                <a:ln>
                  <a:noFill/>
                </a:ln>
                <a:solidFill>
                  <a:srgbClr val="0000FF"/>
                </a:solidFill>
                <a:effectLst/>
                <a:latin typeface="Arial Narrow" panose="020B0606020202030204" pitchFamily="34" charset="0"/>
                <a:cs typeface="Courier New" panose="02070309020205020404" pitchFamily="49" charset="0"/>
              </a:rPr>
              <a:t>25</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rule1 = ctrl.Rule(quality[</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'poor'</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 service[</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'poor'</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tip[</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'low'</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rule2 = ctrl.Rule(service[</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'average'</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tip[</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'medium'</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rule3 = ctrl.Rule(service[</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'good'</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 quality[</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'good'</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tip[</a:t>
            </a:r>
            <a:r>
              <a:rPr kumimoji="0" lang="en-US" altLang="en-US" sz="2400" b="1" i="0" u="none" strike="noStrike" cap="none" normalizeH="0" baseline="0" smtClean="0">
                <a:ln>
                  <a:noFill/>
                </a:ln>
                <a:solidFill>
                  <a:srgbClr val="008080"/>
                </a:solidFill>
                <a:effectLst/>
                <a:latin typeface="Arial Narrow" panose="020B0606020202030204" pitchFamily="34" charset="0"/>
                <a:cs typeface="Courier New" panose="02070309020205020404" pitchFamily="49" charset="0"/>
              </a:rPr>
              <a:t>'high'</a:t>
            </a: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smtClean="0">
                <a:ln>
                  <a:noFill/>
                </a:ln>
                <a:solidFill>
                  <a:srgbClr val="808080"/>
                </a:solidFill>
                <a:effectLst/>
                <a:latin typeface="Arial Narrow" panose="020B0606020202030204" pitchFamily="34" charset="0"/>
                <a:cs typeface="Courier New" panose="02070309020205020404" pitchFamily="49" charset="0"/>
              </a:rPr>
              <a:t># Control system consisting of these rules</a:t>
            </a:r>
            <a:br>
              <a:rPr kumimoji="0" lang="en-US" altLang="en-US" sz="2400" b="0" i="1" u="none" strike="noStrike" cap="none" normalizeH="0" baseline="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tipping_ctrl = ctrl.ControlSystem([rule1, rule2, rule3])</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smtClean="0">
                <a:ln>
                  <a:noFill/>
                </a:ln>
                <a:solidFill>
                  <a:srgbClr val="808080"/>
                </a:solidFill>
                <a:effectLst/>
                <a:latin typeface="Arial Narrow" panose="020B0606020202030204" pitchFamily="34" charset="0"/>
                <a:cs typeface="Courier New" panose="02070309020205020404" pitchFamily="49" charset="0"/>
              </a:rPr>
              <a:t># Ready to run</a:t>
            </a:r>
            <a:br>
              <a:rPr kumimoji="0" lang="en-US" altLang="en-US" sz="2400" b="0" i="1" u="none" strike="noStrike" cap="none" normalizeH="0" baseline="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Arial Narrow" panose="020B0606020202030204" pitchFamily="34" charset="0"/>
                <a:cs typeface="Courier New" panose="02070309020205020404" pitchFamily="49" charset="0"/>
              </a:rPr>
              <a:t>tipping = ctrl.ControlSystemSimulation(tipping_ctrl)</a:t>
            </a:r>
            <a:endParaRPr kumimoji="0" lang="en-US" altLang="en-US" sz="6000" b="0" i="0" u="none" strike="noStrike" cap="none" normalizeH="0" baseline="0" smtClean="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1363655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Slide Number Placeholder 2"/>
          <p:cNvSpPr>
            <a:spLocks noGrp="1"/>
          </p:cNvSpPr>
          <p:nvPr>
            <p:ph type="sldNum" sz="quarter" idx="12"/>
          </p:nvPr>
        </p:nvSpPr>
        <p:spPr/>
        <p:txBody>
          <a:bodyPr/>
          <a:lstStyle/>
          <a:p>
            <a:fld id="{CEF8ADD8-F654-435D-BF88-36F59A17820E}" type="slidenum">
              <a:rPr lang="en-US" smtClean="0"/>
              <a:pPr/>
              <a:t>47</a:t>
            </a:fld>
            <a:endParaRPr lang="en-US"/>
          </a:p>
        </p:txBody>
      </p:sp>
      <p:sp>
        <p:nvSpPr>
          <p:cNvPr id="4" name="Rectangle 1"/>
          <p:cNvSpPr>
            <a:spLocks noChangeArrowheads="1"/>
          </p:cNvSpPr>
          <p:nvPr/>
        </p:nvSpPr>
        <p:spPr bwMode="auto">
          <a:xfrm>
            <a:off x="1295400" y="1447800"/>
            <a:ext cx="332655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Example</a:t>
            </a:r>
            <a:b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tipping.input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'quality'</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6.5</a:t>
            </a:r>
            <a:b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tipping.input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'service'</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9.8</a:t>
            </a:r>
            <a:b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
            </a:r>
            <a:b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Calculate output</a:t>
            </a:r>
            <a:b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tipping.compute</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print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tipping.output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'tip'</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tip.view</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sim</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=tipping)</a:t>
            </a:r>
            <a:endParaRPr kumimoji="0" lang="en-US" altLang="en-US" sz="2400" b="0" i="0" u="none" strike="noStrike" cap="none" normalizeH="0" baseline="0" dirty="0" smtClean="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1726798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Executing</a:t>
            </a:r>
            <a:endParaRPr lang="en-US"/>
          </a:p>
        </p:txBody>
      </p:sp>
      <p:sp>
        <p:nvSpPr>
          <p:cNvPr id="3" name="Slide Number Placeholder 2"/>
          <p:cNvSpPr>
            <a:spLocks noGrp="1"/>
          </p:cNvSpPr>
          <p:nvPr>
            <p:ph type="sldNum" sz="quarter" idx="12"/>
          </p:nvPr>
        </p:nvSpPr>
        <p:spPr/>
        <p:txBody>
          <a:bodyPr/>
          <a:lstStyle/>
          <a:p>
            <a:fld id="{CEF8ADD8-F654-435D-BF88-36F59A17820E}" type="slidenum">
              <a:rPr lang="en-US" smtClean="0"/>
              <a:pPr/>
              <a:t>48</a:t>
            </a:fld>
            <a:endParaRPr lang="en-US"/>
          </a:p>
        </p:txBody>
      </p:sp>
      <p:sp>
        <p:nvSpPr>
          <p:cNvPr id="4" name="Rectangle 1"/>
          <p:cNvSpPr>
            <a:spLocks noChangeArrowheads="1"/>
          </p:cNvSpPr>
          <p:nvPr/>
        </p:nvSpPr>
        <p:spPr bwMode="auto">
          <a:xfrm>
            <a:off x="457200" y="1066800"/>
            <a:ext cx="2258952"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Example</a:t>
            </a:r>
            <a:br>
              <a:rPr kumimoji="0" lang="en-US" altLang="en-US" sz="16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tipping.input</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6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'quality'</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16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6.5</a:t>
            </a:r>
            <a:br>
              <a:rPr kumimoji="0" lang="en-US" altLang="en-US" sz="16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tipping.input</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6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'service'</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16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9.8</a:t>
            </a:r>
            <a:br>
              <a:rPr kumimoji="0" lang="en-US" altLang="en-US" sz="16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16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
            </a:r>
            <a:br>
              <a:rPr kumimoji="0" lang="en-US" altLang="en-US" sz="16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Calculate output</a:t>
            </a:r>
            <a:br>
              <a:rPr kumimoji="0" lang="en-US" altLang="en-US" sz="16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tipping.compute</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600"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print</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tipping.output</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6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'tip'</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tip.view</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6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sim</a:t>
            </a:r>
            <a:r>
              <a:rPr kumimoji="0" lang="en-US" altLang="en-US" sz="16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=tipping)</a:t>
            </a:r>
            <a:endParaRPr kumimoji="0" lang="en-US" altLang="en-US" sz="1600" b="0" i="0" u="none" strike="noStrike" cap="none" normalizeH="0" baseline="0" dirty="0" smtClean="0">
              <a:ln>
                <a:noFill/>
              </a:ln>
              <a:solidFill>
                <a:schemeClr val="tx1"/>
              </a:solidFill>
              <a:effectLst/>
              <a:latin typeface="Arial Narrow" panose="020B0606020202030204" pitchFamily="34" charset="0"/>
            </a:endParaRPr>
          </a:p>
        </p:txBody>
      </p:sp>
      <p:sp>
        <p:nvSpPr>
          <p:cNvPr id="5" name="Rectangle 4"/>
          <p:cNvSpPr/>
          <p:nvPr/>
        </p:nvSpPr>
        <p:spPr>
          <a:xfrm>
            <a:off x="1371600" y="5943600"/>
            <a:ext cx="941283" cy="461665"/>
          </a:xfrm>
          <a:prstGeom prst="rect">
            <a:avLst/>
          </a:prstGeom>
        </p:spPr>
        <p:txBody>
          <a:bodyPr wrap="none">
            <a:spAutoFit/>
          </a:bodyPr>
          <a:lstStyle/>
          <a:p>
            <a:r>
              <a:rPr lang="en-US" sz="2400" dirty="0" smtClean="0"/>
              <a:t>19.8…</a:t>
            </a:r>
            <a:endParaRPr lang="en-US" sz="2400" dirty="0"/>
          </a:p>
        </p:txBody>
      </p:sp>
      <p:pic>
        <p:nvPicPr>
          <p:cNvPr id="6" name="Picture 5"/>
          <p:cNvPicPr>
            <a:picLocks noChangeAspect="1"/>
          </p:cNvPicPr>
          <p:nvPr/>
        </p:nvPicPr>
        <p:blipFill rotWithShape="1">
          <a:blip r:embed="rId2"/>
          <a:srcRect r="3135" b="3186"/>
          <a:stretch/>
        </p:blipFill>
        <p:spPr>
          <a:xfrm>
            <a:off x="2514600" y="1725544"/>
            <a:ext cx="6324600" cy="4995931"/>
          </a:xfrm>
          <a:prstGeom prst="rect">
            <a:avLst/>
          </a:prstGeom>
        </p:spPr>
      </p:pic>
    </p:spTree>
    <p:extLst>
      <p:ext uri="{BB962C8B-B14F-4D97-AF65-F5344CB8AC3E}">
        <p14:creationId xmlns:p14="http://schemas.microsoft.com/office/powerpoint/2010/main" val="899615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normAutofit fontScale="90000"/>
          </a:bodyPr>
          <a:lstStyle/>
          <a:p>
            <a:r>
              <a:rPr lang="en-US" dirty="0" err="1" smtClean="0"/>
              <a:t>FuzzyJ</a:t>
            </a:r>
            <a:r>
              <a:rPr lang="en-US" dirty="0" smtClean="0"/>
              <a:t> API</a:t>
            </a:r>
            <a:endParaRPr lang="en-US" dirty="0"/>
          </a:p>
        </p:txBody>
      </p:sp>
      <p:sp>
        <p:nvSpPr>
          <p:cNvPr id="78853" name="Text Box 5"/>
          <p:cNvSpPr txBox="1">
            <a:spLocks noChangeArrowheads="1"/>
          </p:cNvSpPr>
          <p:nvPr/>
        </p:nvSpPr>
        <p:spPr bwMode="auto">
          <a:xfrm>
            <a:off x="990600" y="1371600"/>
            <a:ext cx="6934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sz="2400" dirty="0">
                <a:latin typeface="Courier New" panose="02070309020205020404" pitchFamily="49" charset="0"/>
                <a:cs typeface="Courier New" panose="02070309020205020404" pitchFamily="49" charset="0"/>
              </a:rPr>
              <a:t>public class </a:t>
            </a:r>
            <a:r>
              <a:rPr lang="en-US" sz="2400" b="1" dirty="0" err="1">
                <a:latin typeface="Courier New" panose="02070309020205020404" pitchFamily="49" charset="0"/>
                <a:cs typeface="Courier New" panose="02070309020205020404" pitchFamily="49" charset="0"/>
              </a:rPr>
              <a:t>FuzzyRule</a:t>
            </a:r>
            <a:r>
              <a:rPr lang="en-US" sz="2400" dirty="0">
                <a:latin typeface="Courier New" panose="02070309020205020404" pitchFamily="49" charset="0"/>
                <a:cs typeface="Courier New" panose="02070309020205020404" pitchFamily="49" charset="0"/>
              </a:rPr>
              <a:t> </a:t>
            </a:r>
          </a:p>
          <a:p>
            <a:pPr>
              <a:lnSpc>
                <a:spcPct val="150000"/>
              </a:lnSpc>
            </a:pPr>
            <a:r>
              <a:rPr lang="en-US" sz="2400" dirty="0">
                <a:latin typeface="Courier New" panose="02070309020205020404" pitchFamily="49" charset="0"/>
                <a:cs typeface="Courier New" panose="02070309020205020404" pitchFamily="49" charset="0"/>
              </a:rPr>
              <a:t>extends </a:t>
            </a:r>
            <a:r>
              <a:rPr lang="en-US" sz="2400" dirty="0" err="1">
                <a:latin typeface="Courier New" panose="02070309020205020404" pitchFamily="49" charset="0"/>
                <a:cs typeface="Courier New" panose="02070309020205020404" pitchFamily="49" charset="0"/>
              </a:rPr>
              <a:t>java.lang.Object</a:t>
            </a:r>
            <a:endParaRPr lang="en-US" sz="2400" dirty="0">
              <a:latin typeface="Courier New" panose="02070309020205020404" pitchFamily="49" charset="0"/>
              <a:cs typeface="Courier New" panose="02070309020205020404" pitchFamily="49" charset="0"/>
            </a:endParaRPr>
          </a:p>
          <a:p>
            <a:pPr>
              <a:lnSpc>
                <a:spcPct val="150000"/>
              </a:lnSpc>
            </a:pPr>
            <a:r>
              <a:rPr lang="en-US" sz="2400" dirty="0">
                <a:latin typeface="Arial Narrow" pitchFamily="34" charset="0"/>
              </a:rPr>
              <a:t>A </a:t>
            </a:r>
            <a:r>
              <a:rPr lang="en-US" sz="2400" dirty="0" err="1">
                <a:latin typeface="Arial Narrow" pitchFamily="34" charset="0"/>
              </a:rPr>
              <a:t>FuzzyRule</a:t>
            </a:r>
            <a:r>
              <a:rPr lang="en-US" sz="2400" dirty="0">
                <a:latin typeface="Arial Narrow" pitchFamily="34" charset="0"/>
              </a:rPr>
              <a:t> holds three sets </a:t>
            </a:r>
            <a:r>
              <a:rPr lang="en-US" sz="2400" dirty="0" err="1">
                <a:latin typeface="Courier New" panose="02070309020205020404" pitchFamily="49" charset="0"/>
                <a:cs typeface="Courier New" panose="02070309020205020404" pitchFamily="49" charset="0"/>
              </a:rPr>
              <a:t>FuzzyValues</a:t>
            </a:r>
            <a:r>
              <a:rPr lang="en-US" sz="2400" dirty="0">
                <a:latin typeface="Arial Narrow" pitchFamily="34" charset="0"/>
              </a:rPr>
              <a:t> for the antecedents, </a:t>
            </a:r>
            <a:r>
              <a:rPr lang="en-US" sz="2400" dirty="0" smtClean="0">
                <a:latin typeface="Arial Narrow" panose="020B0606020202030204" pitchFamily="34" charset="0"/>
                <a:cs typeface="Courier New" panose="02070309020205020404" pitchFamily="49" charset="0"/>
              </a:rPr>
              <a:t>conclusions</a:t>
            </a:r>
            <a:r>
              <a:rPr lang="en-US" sz="2400" dirty="0" smtClean="0">
                <a:latin typeface="Arial Narrow" pitchFamily="34" charset="0"/>
              </a:rPr>
              <a:t> </a:t>
            </a:r>
            <a:r>
              <a:rPr lang="en-US" sz="2400" dirty="0">
                <a:latin typeface="Arial Narrow" pitchFamily="34" charset="0"/>
              </a:rPr>
              <a:t>and input values of a rule. A rule might be written as follows</a:t>
            </a:r>
            <a:r>
              <a:rPr lang="en-US" sz="2400">
                <a:latin typeface="Arial Narrow" pitchFamily="34" charset="0"/>
              </a:rPr>
              <a:t>: </a:t>
            </a:r>
            <a:endParaRPr lang="en-US" sz="2400" smtClean="0">
              <a:latin typeface="Arial Narrow" pitchFamily="34" charset="0"/>
            </a:endParaRPr>
          </a:p>
          <a:p>
            <a:pPr>
              <a:lnSpc>
                <a:spcPct val="150000"/>
              </a:lnSpc>
            </a:pPr>
            <a:endParaRPr lang="en-US" sz="2400" dirty="0">
              <a:latin typeface="Arial Narrow" pitchFamily="34" charset="0"/>
            </a:endParaRPr>
          </a:p>
          <a:p>
            <a:pPr>
              <a:lnSpc>
                <a:spcPct val="150000"/>
              </a:lnSpc>
            </a:pPr>
            <a:r>
              <a:rPr lang="en-US" sz="2400" dirty="0">
                <a:latin typeface="Arial Narrow" pitchFamily="34" charset="0"/>
              </a:rPr>
              <a:t>if antecedent1 and antecedent2 and ... </a:t>
            </a:r>
            <a:r>
              <a:rPr lang="en-US" sz="2400" dirty="0" err="1">
                <a:latin typeface="Arial Narrow" pitchFamily="34" charset="0"/>
              </a:rPr>
              <a:t>antecedent</a:t>
            </a:r>
            <a:r>
              <a:rPr lang="en-US" sz="2400" i="1" dirty="0" err="1">
                <a:latin typeface="Arial Narrow" pitchFamily="34" charset="0"/>
              </a:rPr>
              <a:t>n</a:t>
            </a:r>
            <a:r>
              <a:rPr lang="en-US" sz="2400" dirty="0">
                <a:latin typeface="Arial Narrow" pitchFamily="34" charset="0"/>
              </a:rPr>
              <a:t> then </a:t>
            </a:r>
            <a:r>
              <a:rPr lang="en-US" sz="2400" dirty="0" smtClean="0">
                <a:latin typeface="Arial Narrow" pitchFamily="34" charset="0"/>
              </a:rPr>
              <a:t>conclusion1 </a:t>
            </a:r>
            <a:r>
              <a:rPr lang="en-US" sz="2400" dirty="0">
                <a:latin typeface="Arial Narrow" pitchFamily="34" charset="0"/>
              </a:rPr>
              <a:t>and </a:t>
            </a:r>
            <a:r>
              <a:rPr lang="en-US" sz="2400" dirty="0" smtClean="0">
                <a:latin typeface="Arial Narrow" pitchFamily="34" charset="0"/>
              </a:rPr>
              <a:t>conclusion2 </a:t>
            </a:r>
            <a:r>
              <a:rPr lang="en-US" sz="2400" dirty="0">
                <a:latin typeface="Arial Narrow" pitchFamily="34" charset="0"/>
              </a:rPr>
              <a:t>and ... </a:t>
            </a:r>
            <a:r>
              <a:rPr lang="en-US" sz="2400" dirty="0" err="1" smtClean="0">
                <a:latin typeface="Arial Narrow" pitchFamily="34" charset="0"/>
              </a:rPr>
              <a:t>conclusion</a:t>
            </a:r>
            <a:r>
              <a:rPr lang="en-US" sz="2400" i="1" dirty="0" err="1" smtClean="0">
                <a:latin typeface="Arial Narrow" pitchFamily="34" charset="0"/>
              </a:rPr>
              <a:t>m</a:t>
            </a:r>
            <a:r>
              <a:rPr lang="en-US" sz="2400" dirty="0" smtClean="0">
                <a:latin typeface="Arial Narrow" pitchFamily="34" charset="0"/>
              </a:rPr>
              <a:t> </a:t>
            </a:r>
            <a:endParaRPr lang="en-US" sz="2400" dirty="0">
              <a:latin typeface="Arial Narrow" pitchFamily="34" charset="0"/>
            </a:endParaRPr>
          </a:p>
        </p:txBody>
      </p:sp>
      <p:sp>
        <p:nvSpPr>
          <p:cNvPr id="78854" name="Rectangle 6"/>
          <p:cNvSpPr>
            <a:spLocks noChangeArrowheads="1"/>
          </p:cNvSpPr>
          <p:nvPr/>
        </p:nvSpPr>
        <p:spPr bwMode="auto">
          <a:xfrm>
            <a:off x="120650" y="6496050"/>
            <a:ext cx="19143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t>http://rorchard.github.io/FuzzyJ/</a:t>
            </a:r>
          </a:p>
        </p:txBody>
      </p:sp>
    </p:spTree>
    <p:extLst>
      <p:ext uri="{BB962C8B-B14F-4D97-AF65-F5344CB8AC3E}">
        <p14:creationId xmlns:p14="http://schemas.microsoft.com/office/powerpoint/2010/main" val="2022953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normAutofit fontScale="90000"/>
          </a:bodyPr>
          <a:lstStyle/>
          <a:p>
            <a:r>
              <a:rPr lang="en-US"/>
              <a:t>Advantages over Conventional E.S.</a:t>
            </a:r>
          </a:p>
        </p:txBody>
      </p:sp>
      <p:sp>
        <p:nvSpPr>
          <p:cNvPr id="40963" name="Rectangle 3"/>
          <p:cNvSpPr>
            <a:spLocks noGrp="1" noChangeArrowheads="1"/>
          </p:cNvSpPr>
          <p:nvPr>
            <p:ph type="body" idx="1"/>
          </p:nvPr>
        </p:nvSpPr>
        <p:spPr>
          <a:xfrm>
            <a:off x="2514600" y="1371600"/>
            <a:ext cx="4114800" cy="4114800"/>
          </a:xfrm>
          <a:noFill/>
          <a:ln/>
        </p:spPr>
        <p:txBody>
          <a:bodyPr>
            <a:normAutofit lnSpcReduction="10000"/>
          </a:bodyPr>
          <a:lstStyle/>
          <a:p>
            <a:pPr>
              <a:lnSpc>
                <a:spcPct val="200000"/>
              </a:lnSpc>
            </a:pPr>
            <a:r>
              <a:rPr lang="en-US"/>
              <a:t>Fewer rules</a:t>
            </a:r>
          </a:p>
          <a:p>
            <a:pPr>
              <a:lnSpc>
                <a:spcPct val="200000"/>
              </a:lnSpc>
            </a:pPr>
            <a:r>
              <a:rPr lang="en-US"/>
              <a:t>Easier to </a:t>
            </a:r>
            <a:r>
              <a:rPr lang="en-US" smtClean="0"/>
              <a:t>express</a:t>
            </a:r>
            <a:endParaRPr lang="en-US"/>
          </a:p>
          <a:p>
            <a:pPr>
              <a:lnSpc>
                <a:spcPct val="200000"/>
              </a:lnSpc>
            </a:pPr>
            <a:r>
              <a:rPr lang="en-US"/>
              <a:t>Amenable to parallelism</a:t>
            </a:r>
          </a:p>
          <a:p>
            <a:pPr>
              <a:lnSpc>
                <a:spcPct val="200000"/>
              </a:lnSpc>
            </a:pPr>
            <a:r>
              <a:rPr lang="en-US"/>
              <a:t>More robust</a:t>
            </a:r>
          </a:p>
        </p:txBody>
      </p:sp>
    </p:spTree>
    <p:extLst>
      <p:ext uri="{BB962C8B-B14F-4D97-AF65-F5344CB8AC3E}">
        <p14:creationId xmlns:p14="http://schemas.microsoft.com/office/powerpoint/2010/main" val="219275952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ext Box 1029"/>
          <p:cNvSpPr txBox="1">
            <a:spLocks noChangeArrowheads="1"/>
          </p:cNvSpPr>
          <p:nvPr/>
        </p:nvSpPr>
        <p:spPr bwMode="auto">
          <a:xfrm>
            <a:off x="4648200" y="1066800"/>
            <a:ext cx="3725779" cy="1384995"/>
          </a:xfrm>
          <a:prstGeom prst="rect">
            <a:avLst/>
          </a:prstGeom>
          <a:solidFill>
            <a:schemeClr val="accent1">
              <a:lumMod val="20000"/>
              <a:lumOff val="80000"/>
            </a:schemeClr>
          </a:solidFill>
          <a:ln>
            <a:noFill/>
          </a:ln>
          <a:effectLst/>
          <a:extLst/>
        </p:spPr>
        <p:txBody>
          <a:bodyPr wrap="square">
            <a:spAutoFit/>
          </a:bodyPr>
          <a:lstStyle/>
          <a:p>
            <a:pPr>
              <a:spcBef>
                <a:spcPct val="50000"/>
              </a:spcBef>
            </a:pPr>
            <a:r>
              <a:rPr lang="en-US" sz="2400" dirty="0">
                <a:latin typeface="Arial Narrow" pitchFamily="34" charset="0"/>
                <a:cs typeface="Times New Roman" pitchFamily="18" charset="0"/>
              </a:rPr>
              <a:t>Example: </a:t>
            </a:r>
          </a:p>
          <a:p>
            <a:pPr>
              <a:spcBef>
                <a:spcPct val="50000"/>
              </a:spcBef>
            </a:pPr>
            <a:r>
              <a:rPr lang="en-US" sz="2400" b="1" smtClean="0">
                <a:latin typeface="Arial Narrow" pitchFamily="34" charset="0"/>
                <a:cs typeface="Courier New" pitchFamily="49" charset="0"/>
              </a:rPr>
              <a:t>if</a:t>
            </a:r>
            <a:r>
              <a:rPr lang="en-US" sz="2400" dirty="0">
                <a:latin typeface="Arial Narrow" pitchFamily="34" charset="0"/>
                <a:cs typeface="Courier New" pitchFamily="49" charset="0"/>
              </a:rPr>
              <a:t>   temperature is </a:t>
            </a:r>
            <a:r>
              <a:rPr lang="en-US" sz="2400">
                <a:latin typeface="Arial Narrow" pitchFamily="34" charset="0"/>
                <a:cs typeface="Courier New" pitchFamily="49" charset="0"/>
              </a:rPr>
              <a:t>hot</a:t>
            </a:r>
            <a:r>
              <a:rPr lang="en-US" sz="2400">
                <a:latin typeface="Arial Narrow" pitchFamily="34" charset="0"/>
                <a:cs typeface="Times New Roman" pitchFamily="18" charset="0"/>
              </a:rPr>
              <a:t> </a:t>
            </a:r>
            <a:r>
              <a:rPr lang="en-US" sz="2400" dirty="0">
                <a:latin typeface="Arial Narrow" pitchFamily="34" charset="0"/>
                <a:cs typeface="Times New Roman" pitchFamily="18" charset="0"/>
              </a:rPr>
              <a:t/>
            </a:r>
            <a:br>
              <a:rPr lang="en-US" sz="2400" dirty="0">
                <a:latin typeface="Arial Narrow" pitchFamily="34" charset="0"/>
                <a:cs typeface="Times New Roman" pitchFamily="18" charset="0"/>
              </a:rPr>
            </a:br>
            <a:r>
              <a:rPr lang="en-US" sz="2400" b="1" dirty="0">
                <a:latin typeface="Arial Narrow" pitchFamily="34" charset="0"/>
                <a:cs typeface="Courier New" pitchFamily="49" charset="0"/>
              </a:rPr>
              <a:t>then</a:t>
            </a:r>
            <a:r>
              <a:rPr lang="en-US" sz="2400" dirty="0">
                <a:latin typeface="Arial Narrow" pitchFamily="34" charset="0"/>
                <a:cs typeface="Courier New" pitchFamily="49" charset="0"/>
              </a:rPr>
              <a:t> pressure is low or medium</a:t>
            </a:r>
            <a:r>
              <a:rPr lang="en-US" sz="2400" dirty="0">
                <a:latin typeface="Arial Narrow" pitchFamily="34" charset="0"/>
              </a:rPr>
              <a:t> </a:t>
            </a:r>
          </a:p>
        </p:txBody>
      </p:sp>
      <p:sp>
        <p:nvSpPr>
          <p:cNvPr id="86018" name="Rectangle 1026"/>
          <p:cNvSpPr>
            <a:spLocks noGrp="1" noChangeArrowheads="1"/>
          </p:cNvSpPr>
          <p:nvPr>
            <p:ph type="title"/>
          </p:nvPr>
        </p:nvSpPr>
        <p:spPr>
          <a:xfrm>
            <a:off x="0" y="76200"/>
            <a:ext cx="9067800" cy="647700"/>
          </a:xfrm>
        </p:spPr>
        <p:txBody>
          <a:bodyPr/>
          <a:lstStyle/>
          <a:p>
            <a:r>
              <a:rPr lang="en-US" sz="3600" dirty="0" err="1"/>
              <a:t>FuzzyJ</a:t>
            </a:r>
            <a:r>
              <a:rPr lang="en-US" sz="3600" dirty="0"/>
              <a:t> Example</a:t>
            </a:r>
            <a:r>
              <a:rPr lang="en-US" sz="3600" u="none" dirty="0"/>
              <a:t> </a:t>
            </a:r>
            <a:r>
              <a:rPr lang="en-US" sz="3600" i="1" u="none" dirty="0"/>
              <a:t>1 </a:t>
            </a:r>
            <a:r>
              <a:rPr lang="en-US" sz="1400" b="0" i="1" u="none" dirty="0">
                <a:solidFill>
                  <a:schemeClr val="tx1"/>
                </a:solidFill>
              </a:rPr>
              <a:t>http://www.iit.nrc.ca/IR_public/fuzzy/fuzzyJDocs/FuzzyRule.html</a:t>
            </a:r>
          </a:p>
        </p:txBody>
      </p:sp>
      <p:sp>
        <p:nvSpPr>
          <p:cNvPr id="86019" name="Text Box 1027"/>
          <p:cNvSpPr txBox="1">
            <a:spLocks noChangeArrowheads="1"/>
          </p:cNvSpPr>
          <p:nvPr/>
        </p:nvSpPr>
        <p:spPr bwMode="auto">
          <a:xfrm>
            <a:off x="609600" y="1104900"/>
            <a:ext cx="3124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smtClean="0">
                <a:latin typeface="Arial Narrow" pitchFamily="34" charset="0"/>
                <a:cs typeface="Times New Roman" pitchFamily="18" charset="0"/>
              </a:rPr>
              <a:t>Rule: </a:t>
            </a:r>
            <a:endParaRPr lang="en-US" sz="2400" dirty="0">
              <a:latin typeface="Arial Narrow" pitchFamily="34" charset="0"/>
              <a:cs typeface="Times New Roman" pitchFamily="18" charset="0"/>
            </a:endParaRPr>
          </a:p>
          <a:p>
            <a:pPr>
              <a:spcBef>
                <a:spcPct val="50000"/>
              </a:spcBef>
            </a:pPr>
            <a:r>
              <a:rPr lang="en-US" sz="2400" dirty="0">
                <a:latin typeface="Arial Narrow" pitchFamily="34" charset="0"/>
              </a:rPr>
              <a:t>  : If antecedent</a:t>
            </a:r>
            <a:r>
              <a:rPr lang="en-US" sz="2400" baseline="-30000" dirty="0">
                <a:latin typeface="Arial Narrow" pitchFamily="34" charset="0"/>
              </a:rPr>
              <a:t>1</a:t>
            </a:r>
            <a:r>
              <a:rPr lang="en-US" sz="2400" dirty="0">
                <a:latin typeface="Arial Narrow" pitchFamily="34" charset="0"/>
              </a:rPr>
              <a:t> and</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rPr>
              <a:t>      antecedent</a:t>
            </a:r>
            <a:r>
              <a:rPr lang="en-US" sz="2400" baseline="-30000" dirty="0">
                <a:latin typeface="Arial Narrow" pitchFamily="34" charset="0"/>
              </a:rPr>
              <a:t>2</a:t>
            </a:r>
            <a:r>
              <a:rPr lang="en-US" sz="2400" dirty="0">
                <a:latin typeface="Arial Narrow" pitchFamily="34" charset="0"/>
              </a:rPr>
              <a:t> and</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rPr>
              <a:t>          ...</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rPr>
              <a:t>      </a:t>
            </a:r>
            <a:r>
              <a:rPr lang="en-US" sz="2400" dirty="0" err="1" smtClean="0">
                <a:latin typeface="Arial Narrow" pitchFamily="34" charset="0"/>
              </a:rPr>
              <a:t>antecedent</a:t>
            </a:r>
            <a:r>
              <a:rPr lang="en-US" sz="2400" baseline="-30000" dirty="0" err="1" smtClean="0">
                <a:latin typeface="Arial Narrow" pitchFamily="34" charset="0"/>
              </a:rPr>
              <a:t>n</a:t>
            </a:r>
            <a:r>
              <a:rPr lang="en-US" sz="2400" dirty="0">
                <a:latin typeface="Arial Narrow" pitchFamily="34" charset="0"/>
                <a:cs typeface="Times New Roman" pitchFamily="18" charset="0"/>
              </a:rPr>
              <a:t/>
            </a:r>
            <a:br>
              <a:rPr lang="en-US" sz="2400" dirty="0">
                <a:latin typeface="Arial Narrow" pitchFamily="34" charset="0"/>
                <a:cs typeface="Times New Roman" pitchFamily="18" charset="0"/>
              </a:rPr>
            </a:br>
            <a:r>
              <a:rPr lang="en-US" sz="2400" dirty="0">
                <a:latin typeface="Arial Narrow" pitchFamily="34" charset="0"/>
              </a:rPr>
              <a:t>   </a:t>
            </a:r>
            <a:r>
              <a:rPr lang="en-US" sz="2400" b="1" dirty="0">
                <a:latin typeface="Arial Narrow" pitchFamily="34" charset="0"/>
              </a:rPr>
              <a:t>then</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rPr>
              <a:t>      </a:t>
            </a:r>
            <a:r>
              <a:rPr lang="en-US" sz="2400" dirty="0" smtClean="0">
                <a:latin typeface="Arial Narrow" pitchFamily="34" charset="0"/>
              </a:rPr>
              <a:t>consequent and</a:t>
            </a:r>
            <a:r>
              <a:rPr lang="en-US" sz="2400" dirty="0" smtClean="0">
                <a:latin typeface="Arial Narrow" pitchFamily="34" charset="0"/>
                <a:cs typeface="Times New Roman" pitchFamily="18" charset="0"/>
              </a:rPr>
              <a:t> </a:t>
            </a:r>
            <a:r>
              <a:rPr lang="en-US" sz="2400" dirty="0">
                <a:latin typeface="Arial Narrow" pitchFamily="34" charset="0"/>
                <a:cs typeface="Times New Roman" pitchFamily="18" charset="0"/>
              </a:rPr>
              <a:t/>
            </a:r>
            <a:br>
              <a:rPr lang="en-US" sz="2400" dirty="0">
                <a:latin typeface="Arial Narrow" pitchFamily="34" charset="0"/>
                <a:cs typeface="Times New Roman" pitchFamily="18" charset="0"/>
              </a:rPr>
            </a:br>
            <a:r>
              <a:rPr lang="en-US" sz="2400" dirty="0">
                <a:latin typeface="Arial Narrow" pitchFamily="34" charset="0"/>
              </a:rPr>
              <a:t>      </a:t>
            </a:r>
            <a:r>
              <a:rPr lang="en-US" sz="2400" dirty="0" smtClean="0">
                <a:latin typeface="Arial Narrow" pitchFamily="34" charset="0"/>
              </a:rPr>
              <a:t>consequent</a:t>
            </a:r>
            <a:r>
              <a:rPr lang="en-US" sz="2400" baseline="-30000" dirty="0" smtClean="0">
                <a:latin typeface="Arial Narrow" pitchFamily="34" charset="0"/>
              </a:rPr>
              <a:t>2</a:t>
            </a:r>
            <a:r>
              <a:rPr lang="en-US" sz="2400" dirty="0" smtClean="0">
                <a:latin typeface="Arial Narrow" pitchFamily="34" charset="0"/>
              </a:rPr>
              <a:t> </a:t>
            </a:r>
            <a:r>
              <a:rPr lang="en-US" sz="2400" dirty="0">
                <a:latin typeface="Arial Narrow" pitchFamily="34" charset="0"/>
              </a:rPr>
              <a:t>and</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rPr>
              <a:t>          ...</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rPr>
              <a:t>      </a:t>
            </a:r>
            <a:r>
              <a:rPr lang="en-US" sz="2400" dirty="0" err="1" smtClean="0">
                <a:latin typeface="Arial Narrow" pitchFamily="34" charset="0"/>
              </a:rPr>
              <a:t>consequent</a:t>
            </a:r>
            <a:r>
              <a:rPr lang="en-US" sz="2400" baseline="-30000" dirty="0" err="1" smtClean="0">
                <a:latin typeface="Arial Narrow" pitchFamily="34" charset="0"/>
              </a:rPr>
              <a:t>m</a:t>
            </a:r>
            <a:r>
              <a:rPr lang="en-US" sz="2400" dirty="0" smtClean="0">
                <a:latin typeface="Arial Narrow" pitchFamily="34" charset="0"/>
              </a:rPr>
              <a:t> </a:t>
            </a:r>
            <a:endParaRPr lang="en-US" sz="2400" dirty="0">
              <a:latin typeface="Arial Narrow" pitchFamily="34" charset="0"/>
            </a:endParaRPr>
          </a:p>
          <a:p>
            <a:pPr>
              <a:spcBef>
                <a:spcPct val="50000"/>
              </a:spcBef>
            </a:pPr>
            <a:endParaRPr lang="en-US" sz="2400" dirty="0">
              <a:latin typeface="Arial Narrow" pitchFamily="34" charset="0"/>
            </a:endParaRPr>
          </a:p>
          <a:p>
            <a:pPr>
              <a:spcBef>
                <a:spcPct val="50000"/>
              </a:spcBef>
            </a:pPr>
            <a:r>
              <a:rPr lang="en-US" sz="2400" dirty="0" err="1" smtClean="0">
                <a:latin typeface="Arial Narrow" pitchFamily="34" charset="0"/>
              </a:rPr>
              <a:t>consequent</a:t>
            </a:r>
            <a:r>
              <a:rPr lang="en-US" sz="2400" baseline="-30000" dirty="0" err="1" smtClean="0">
                <a:latin typeface="Arial Narrow" pitchFamily="34" charset="0"/>
              </a:rPr>
              <a:t>n</a:t>
            </a:r>
            <a:r>
              <a:rPr lang="en-US" sz="2400" dirty="0" smtClean="0">
                <a:latin typeface="Arial Narrow" pitchFamily="34" charset="0"/>
              </a:rPr>
              <a:t> </a:t>
            </a:r>
            <a:r>
              <a:rPr lang="en-US" sz="2400" dirty="0">
                <a:latin typeface="Arial Narrow" pitchFamily="34" charset="0"/>
              </a:rPr>
              <a:t>allows </a:t>
            </a:r>
            <a:r>
              <a:rPr lang="en-US" sz="2400" i="1" dirty="0" err="1">
                <a:latin typeface="Arial Narrow" pitchFamily="34" charset="0"/>
              </a:rPr>
              <a:t>or</a:t>
            </a:r>
            <a:r>
              <a:rPr lang="en-US" sz="2400" dirty="0" err="1">
                <a:latin typeface="Arial Narrow" pitchFamily="34" charset="0"/>
              </a:rPr>
              <a:t>’s</a:t>
            </a:r>
            <a:endParaRPr lang="en-US" sz="2400" dirty="0">
              <a:latin typeface="Arial Narrow" pitchFamily="34" charset="0"/>
            </a:endParaRPr>
          </a:p>
        </p:txBody>
      </p:sp>
    </p:spTree>
    <p:extLst>
      <p:ext uri="{BB962C8B-B14F-4D97-AF65-F5344CB8AC3E}">
        <p14:creationId xmlns:p14="http://schemas.microsoft.com/office/powerpoint/2010/main" val="3823801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76200"/>
            <a:ext cx="9067800" cy="609600"/>
          </a:xfrm>
        </p:spPr>
        <p:txBody>
          <a:bodyPr/>
          <a:lstStyle/>
          <a:p>
            <a:r>
              <a:rPr lang="en-US" sz="3200" dirty="0" err="1"/>
              <a:t>FuzzyJ</a:t>
            </a:r>
            <a:r>
              <a:rPr lang="en-US" sz="3200" dirty="0"/>
              <a:t> Example</a:t>
            </a:r>
            <a:r>
              <a:rPr lang="en-US" sz="3200" u="none" dirty="0"/>
              <a:t> </a:t>
            </a:r>
            <a:r>
              <a:rPr lang="en-US" sz="3200" i="1" u="none" dirty="0"/>
              <a:t>2 </a:t>
            </a:r>
            <a:r>
              <a:rPr lang="en-US" sz="1200" i="1" u="none" dirty="0">
                <a:solidFill>
                  <a:schemeClr val="tx1"/>
                </a:solidFill>
              </a:rPr>
              <a:t>http://rorchard.github.io/FuzzyJ/</a:t>
            </a:r>
            <a:endParaRPr lang="en-US" sz="1200" b="0" i="1" u="none" dirty="0">
              <a:solidFill>
                <a:schemeClr val="tx1"/>
              </a:solidFill>
            </a:endParaRPr>
          </a:p>
        </p:txBody>
      </p:sp>
      <p:sp>
        <p:nvSpPr>
          <p:cNvPr id="92163" name="Text Box 3"/>
          <p:cNvSpPr txBox="1">
            <a:spLocks noChangeArrowheads="1"/>
          </p:cNvSpPr>
          <p:nvPr/>
        </p:nvSpPr>
        <p:spPr bwMode="auto">
          <a:xfrm>
            <a:off x="685800" y="838200"/>
            <a:ext cx="8153400" cy="5811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sz="2400" b="1" dirty="0">
                <a:latin typeface="Arial Narrow" pitchFamily="34" charset="0"/>
                <a:cs typeface="Courier New" pitchFamily="49" charset="0"/>
              </a:rPr>
              <a:t>// some values used to describe the fuzzy terms in the temperature </a:t>
            </a:r>
            <a:r>
              <a:rPr lang="en-US" sz="2400" b="1" dirty="0" err="1">
                <a:latin typeface="Arial Narrow" pitchFamily="34" charset="0"/>
                <a:cs typeface="Courier New" pitchFamily="49" charset="0"/>
              </a:rPr>
              <a:t>FuzzyVariable</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cs typeface="Courier New" pitchFamily="49" charset="0"/>
              </a:rPr>
              <a:t>double </a:t>
            </a:r>
            <a:r>
              <a:rPr lang="en-US" sz="2400" dirty="0" err="1">
                <a:latin typeface="Arial Narrow" pitchFamily="34" charset="0"/>
                <a:cs typeface="Courier New" pitchFamily="49" charset="0"/>
              </a:rPr>
              <a:t>xHot</a:t>
            </a:r>
            <a:r>
              <a:rPr lang="en-US" sz="2400" dirty="0">
                <a:latin typeface="Arial Narrow" pitchFamily="34" charset="0"/>
                <a:cs typeface="Courier New" pitchFamily="49" charset="0"/>
              </a:rPr>
              <a:t>[] = {25, 35};</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cs typeface="Courier New" pitchFamily="49" charset="0"/>
              </a:rPr>
              <a:t>double </a:t>
            </a:r>
            <a:r>
              <a:rPr lang="en-US" sz="2400" dirty="0" err="1">
                <a:latin typeface="Arial Narrow" pitchFamily="34" charset="0"/>
                <a:cs typeface="Courier New" pitchFamily="49" charset="0"/>
              </a:rPr>
              <a:t>yHot</a:t>
            </a:r>
            <a:r>
              <a:rPr lang="en-US" sz="2400" dirty="0">
                <a:latin typeface="Arial Narrow" pitchFamily="34" charset="0"/>
                <a:cs typeface="Courier New" pitchFamily="49" charset="0"/>
              </a:rPr>
              <a:t>[] = {0, 1};</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cs typeface="Courier New" pitchFamily="49" charset="0"/>
              </a:rPr>
              <a:t>double </a:t>
            </a:r>
            <a:r>
              <a:rPr lang="en-US" sz="2400" dirty="0" err="1">
                <a:latin typeface="Arial Narrow" pitchFamily="34" charset="0"/>
                <a:cs typeface="Courier New" pitchFamily="49" charset="0"/>
              </a:rPr>
              <a:t>xCold</a:t>
            </a:r>
            <a:r>
              <a:rPr lang="en-US" sz="2400" dirty="0">
                <a:latin typeface="Arial Narrow" pitchFamily="34" charset="0"/>
                <a:cs typeface="Courier New" pitchFamily="49" charset="0"/>
              </a:rPr>
              <a:t>[] = {5, 15};</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cs typeface="Courier New" pitchFamily="49" charset="0"/>
              </a:rPr>
              <a:t>double </a:t>
            </a:r>
            <a:r>
              <a:rPr lang="en-US" sz="2400" dirty="0" err="1">
                <a:latin typeface="Arial Narrow" pitchFamily="34" charset="0"/>
                <a:cs typeface="Courier New" pitchFamily="49" charset="0"/>
              </a:rPr>
              <a:t>yCold</a:t>
            </a:r>
            <a:r>
              <a:rPr lang="en-US" sz="2400" dirty="0">
                <a:latin typeface="Arial Narrow" pitchFamily="34" charset="0"/>
                <a:cs typeface="Courier New" pitchFamily="49" charset="0"/>
              </a:rPr>
              <a:t>[] = {1, 0};</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b="1" dirty="0">
                <a:latin typeface="Arial Narrow" pitchFamily="34" charset="0"/>
                <a:cs typeface="Courier New" pitchFamily="49" charset="0"/>
              </a:rPr>
              <a:t>// define our temperature </a:t>
            </a:r>
            <a:r>
              <a:rPr lang="en-US" sz="2400" b="1" dirty="0" err="1">
                <a:latin typeface="Arial Narrow" pitchFamily="34" charset="0"/>
                <a:cs typeface="Courier New" pitchFamily="49" charset="0"/>
              </a:rPr>
              <a:t>FuzzyVariable</a:t>
            </a:r>
            <a:r>
              <a:rPr lang="en-US" sz="2400" b="1" dirty="0">
                <a:latin typeface="Arial Narrow" pitchFamily="34" charset="0"/>
                <a:cs typeface="Courier New" pitchFamily="49" charset="0"/>
              </a:rPr>
              <a:t> with terms hot,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b="1" dirty="0">
                <a:latin typeface="Arial Narrow" pitchFamily="34" charset="0"/>
                <a:cs typeface="Courier New" pitchFamily="49" charset="0"/>
              </a:rPr>
              <a:t>// cold, very hot and medium</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FuzzyVariable</a:t>
            </a:r>
            <a:r>
              <a:rPr lang="en-US" sz="2400" dirty="0">
                <a:latin typeface="Arial Narrow" pitchFamily="34" charset="0"/>
                <a:cs typeface="Courier New" pitchFamily="49" charset="0"/>
              </a:rPr>
              <a:t> temp = new </a:t>
            </a:r>
            <a:r>
              <a:rPr lang="en-US" sz="2400" dirty="0" err="1">
                <a:latin typeface="Arial Narrow" pitchFamily="34" charset="0"/>
                <a:cs typeface="Courier New" pitchFamily="49" charset="0"/>
              </a:rPr>
              <a:t>FuzzyVariable</a:t>
            </a:r>
            <a:r>
              <a:rPr lang="en-US" sz="2400" dirty="0">
                <a:latin typeface="Arial Narrow" pitchFamily="34" charset="0"/>
                <a:cs typeface="Courier New" pitchFamily="49" charset="0"/>
              </a:rPr>
              <a:t>("temperature", 0, 100, "C");</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temp.addTerm</a:t>
            </a:r>
            <a:r>
              <a:rPr lang="en-US" sz="2400" dirty="0">
                <a:latin typeface="Arial Narrow" pitchFamily="34" charset="0"/>
                <a:cs typeface="Courier New" pitchFamily="49" charset="0"/>
              </a:rPr>
              <a:t>("hot", </a:t>
            </a:r>
            <a:r>
              <a:rPr lang="en-US" sz="2400" dirty="0" err="1">
                <a:latin typeface="Arial Narrow" pitchFamily="34" charset="0"/>
                <a:cs typeface="Courier New" pitchFamily="49" charset="0"/>
              </a:rPr>
              <a:t>xHot</a:t>
            </a:r>
            <a:r>
              <a:rPr lang="en-US" sz="2400" dirty="0">
                <a:latin typeface="Arial Narrow" pitchFamily="34" charset="0"/>
                <a:cs typeface="Courier New" pitchFamily="49" charset="0"/>
              </a:rPr>
              <a:t>, </a:t>
            </a:r>
            <a:r>
              <a:rPr lang="en-US" sz="2400" dirty="0" err="1">
                <a:latin typeface="Arial Narrow" pitchFamily="34" charset="0"/>
                <a:cs typeface="Courier New" pitchFamily="49" charset="0"/>
              </a:rPr>
              <a:t>yHot</a:t>
            </a:r>
            <a:r>
              <a:rPr lang="en-US" sz="2400" dirty="0">
                <a:latin typeface="Arial Narrow" pitchFamily="34" charset="0"/>
                <a:cs typeface="Courier New" pitchFamily="49" charset="0"/>
              </a:rPr>
              <a:t>, 2);</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temp.addTerm</a:t>
            </a:r>
            <a:r>
              <a:rPr lang="en-US" sz="2400" dirty="0">
                <a:latin typeface="Arial Narrow" pitchFamily="34" charset="0"/>
                <a:cs typeface="Courier New" pitchFamily="49" charset="0"/>
              </a:rPr>
              <a:t>("cold", </a:t>
            </a:r>
            <a:r>
              <a:rPr lang="en-US" sz="2400" dirty="0" err="1">
                <a:latin typeface="Arial Narrow" pitchFamily="34" charset="0"/>
                <a:cs typeface="Courier New" pitchFamily="49" charset="0"/>
              </a:rPr>
              <a:t>xCold</a:t>
            </a:r>
            <a:r>
              <a:rPr lang="en-US" sz="2400" dirty="0">
                <a:latin typeface="Arial Narrow" pitchFamily="34" charset="0"/>
                <a:cs typeface="Courier New" pitchFamily="49" charset="0"/>
              </a:rPr>
              <a:t>, </a:t>
            </a:r>
            <a:r>
              <a:rPr lang="en-US" sz="2400" dirty="0" err="1">
                <a:latin typeface="Arial Narrow" pitchFamily="34" charset="0"/>
                <a:cs typeface="Courier New" pitchFamily="49" charset="0"/>
              </a:rPr>
              <a:t>yCold</a:t>
            </a:r>
            <a:r>
              <a:rPr lang="en-US" sz="2400" dirty="0">
                <a:latin typeface="Arial Narrow" pitchFamily="34" charset="0"/>
                <a:cs typeface="Courier New" pitchFamily="49" charset="0"/>
              </a:rPr>
              <a:t>, 2);</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temp.addTerm</a:t>
            </a:r>
            <a:r>
              <a:rPr lang="en-US" sz="2400" dirty="0">
                <a:latin typeface="Arial Narrow" pitchFamily="34" charset="0"/>
                <a:cs typeface="Courier New" pitchFamily="49" charset="0"/>
              </a:rPr>
              <a:t>("</a:t>
            </a:r>
            <a:r>
              <a:rPr lang="en-US" sz="2400" dirty="0" err="1">
                <a:latin typeface="Arial Narrow" pitchFamily="34" charset="0"/>
                <a:cs typeface="Courier New" pitchFamily="49" charset="0"/>
              </a:rPr>
              <a:t>veryHot</a:t>
            </a:r>
            <a:r>
              <a:rPr lang="en-US" sz="2400" dirty="0">
                <a:latin typeface="Arial Narrow" pitchFamily="34" charset="0"/>
                <a:cs typeface="Courier New" pitchFamily="49" charset="0"/>
              </a:rPr>
              <a:t>", "very hot");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temp.addTerm</a:t>
            </a:r>
            <a:r>
              <a:rPr lang="en-US" sz="2400" dirty="0">
                <a:latin typeface="Arial Narrow" pitchFamily="34" charset="0"/>
                <a:cs typeface="Courier New" pitchFamily="49" charset="0"/>
              </a:rPr>
              <a:t>("medium", "(not hot and (not cold))");</a:t>
            </a:r>
            <a:r>
              <a:rPr lang="en-US" sz="2400" dirty="0">
                <a:latin typeface="Arial Narrow" pitchFamily="34" charset="0"/>
                <a:cs typeface="Times New Roman" pitchFamily="18" charset="0"/>
              </a:rPr>
              <a:t> </a:t>
            </a:r>
          </a:p>
        </p:txBody>
      </p:sp>
    </p:spTree>
    <p:extLst>
      <p:ext uri="{BB962C8B-B14F-4D97-AF65-F5344CB8AC3E}">
        <p14:creationId xmlns:p14="http://schemas.microsoft.com/office/powerpoint/2010/main" val="9100233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a:xfrm>
            <a:off x="0" y="76200"/>
            <a:ext cx="9067800" cy="647700"/>
          </a:xfrm>
        </p:spPr>
        <p:txBody>
          <a:bodyPr/>
          <a:lstStyle/>
          <a:p>
            <a:r>
              <a:rPr lang="en-US" sz="3200" dirty="0" err="1"/>
              <a:t>FuzzyJ</a:t>
            </a:r>
            <a:r>
              <a:rPr lang="en-US" sz="3200" dirty="0"/>
              <a:t> Example</a:t>
            </a:r>
            <a:r>
              <a:rPr lang="en-US" sz="3200" u="none" dirty="0"/>
              <a:t> </a:t>
            </a:r>
            <a:r>
              <a:rPr lang="en-US" sz="3200" i="1" u="none" dirty="0"/>
              <a:t>3 </a:t>
            </a:r>
            <a:r>
              <a:rPr lang="en-US" sz="1200" i="1" u="none" dirty="0">
                <a:solidFill>
                  <a:schemeClr val="tx1"/>
                </a:solidFill>
              </a:rPr>
              <a:t>http://rorchard.github.io/FuzzyJ/</a:t>
            </a:r>
            <a:endParaRPr lang="en-US" sz="1200" b="0" i="1" u="none" dirty="0">
              <a:solidFill>
                <a:schemeClr val="tx1"/>
              </a:solidFill>
            </a:endParaRPr>
          </a:p>
        </p:txBody>
      </p:sp>
      <p:sp>
        <p:nvSpPr>
          <p:cNvPr id="93187" name="Text Box 1027"/>
          <p:cNvSpPr txBox="1">
            <a:spLocks noChangeArrowheads="1"/>
          </p:cNvSpPr>
          <p:nvPr/>
        </p:nvSpPr>
        <p:spPr bwMode="auto">
          <a:xfrm>
            <a:off x="304800" y="1174750"/>
            <a:ext cx="8534400" cy="3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sz="2400" b="1" dirty="0">
                <a:latin typeface="Arial Narrow" pitchFamily="34" charset="0"/>
                <a:cs typeface="Courier New" pitchFamily="49" charset="0"/>
              </a:rPr>
              <a:t>// define our pressure </a:t>
            </a:r>
            <a:r>
              <a:rPr lang="en-US" sz="2400" b="1" dirty="0" err="1">
                <a:latin typeface="Arial Narrow" pitchFamily="34" charset="0"/>
                <a:cs typeface="Courier New" pitchFamily="49" charset="0"/>
              </a:rPr>
              <a:t>FuzzyVariable</a:t>
            </a:r>
            <a:r>
              <a:rPr lang="en-US" sz="2400" b="1" dirty="0">
                <a:latin typeface="Arial Narrow" pitchFamily="34" charset="0"/>
                <a:cs typeface="Courier New" pitchFamily="49" charset="0"/>
              </a:rPr>
              <a:t> with terms low, medium and high</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FuzzyVariable</a:t>
            </a:r>
            <a:r>
              <a:rPr lang="en-US" sz="2400" dirty="0">
                <a:latin typeface="Arial Narrow" pitchFamily="34" charset="0"/>
                <a:cs typeface="Courier New" pitchFamily="49" charset="0"/>
              </a:rPr>
              <a:t> pressure = </a:t>
            </a:r>
          </a:p>
          <a:p>
            <a:pPr>
              <a:lnSpc>
                <a:spcPct val="130000"/>
              </a:lnSpc>
              <a:spcBef>
                <a:spcPct val="50000"/>
              </a:spcBef>
            </a:pPr>
            <a:r>
              <a:rPr lang="en-US" sz="2400" dirty="0" smtClean="0">
                <a:latin typeface="Arial Narrow" pitchFamily="34" charset="0"/>
                <a:cs typeface="Courier New" pitchFamily="49" charset="0"/>
              </a:rPr>
              <a:t>new </a:t>
            </a:r>
            <a:r>
              <a:rPr lang="en-US" sz="2400" dirty="0" err="1">
                <a:latin typeface="Arial Narrow" pitchFamily="34" charset="0"/>
                <a:cs typeface="Courier New" pitchFamily="49" charset="0"/>
              </a:rPr>
              <a:t>FuzzyVariable</a:t>
            </a:r>
            <a:r>
              <a:rPr lang="en-US" sz="2400" dirty="0">
                <a:latin typeface="Arial Narrow" pitchFamily="34" charset="0"/>
                <a:cs typeface="Courier New" pitchFamily="49" charset="0"/>
              </a:rPr>
              <a:t>("pressure", 0, 10, "kilo-</a:t>
            </a:r>
            <a:r>
              <a:rPr lang="en-US" sz="2400" dirty="0" err="1">
                <a:latin typeface="Arial Narrow" pitchFamily="34" charset="0"/>
                <a:cs typeface="Courier New" pitchFamily="49" charset="0"/>
              </a:rPr>
              <a:t>pascals</a:t>
            </a:r>
            <a:r>
              <a:rPr lang="en-US" sz="2400" dirty="0">
                <a:latin typeface="Arial Narrow" pitchFamily="34" charset="0"/>
                <a:cs typeface="Courier New" pitchFamily="49" charset="0"/>
              </a:rPr>
              <a: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pressure.addTerm</a:t>
            </a:r>
            <a:r>
              <a:rPr lang="en-US" sz="2400" dirty="0">
                <a:latin typeface="Arial Narrow" pitchFamily="34" charset="0"/>
                <a:cs typeface="Courier New" pitchFamily="49" charset="0"/>
              </a:rPr>
              <a:t>("low", new </a:t>
            </a:r>
            <a:r>
              <a:rPr lang="en-US" sz="2400" dirty="0" err="1">
                <a:latin typeface="Arial Narrow" pitchFamily="34" charset="0"/>
                <a:cs typeface="Courier New" pitchFamily="49" charset="0"/>
              </a:rPr>
              <a:t>ZFuzzySet</a:t>
            </a:r>
            <a:r>
              <a:rPr lang="en-US" sz="2400" dirty="0">
                <a:latin typeface="Arial Narrow" pitchFamily="34" charset="0"/>
                <a:cs typeface="Courier New" pitchFamily="49" charset="0"/>
              </a:rPr>
              <a:t>(2.0, 5.0));</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pressure.addTerm</a:t>
            </a:r>
            <a:r>
              <a:rPr lang="en-US" sz="2400" dirty="0">
                <a:latin typeface="Arial Narrow" pitchFamily="34" charset="0"/>
                <a:cs typeface="Courier New" pitchFamily="49" charset="0"/>
              </a:rPr>
              <a:t>("medium", new </a:t>
            </a:r>
            <a:r>
              <a:rPr lang="en-US" sz="2400" dirty="0" err="1">
                <a:latin typeface="Arial Narrow" pitchFamily="34" charset="0"/>
                <a:cs typeface="Courier New" pitchFamily="49" charset="0"/>
              </a:rPr>
              <a:t>PIFuzzySet</a:t>
            </a:r>
            <a:r>
              <a:rPr lang="en-US" sz="2400" dirty="0">
                <a:latin typeface="Arial Narrow" pitchFamily="34" charset="0"/>
                <a:cs typeface="Courier New" pitchFamily="49" charset="0"/>
              </a:rPr>
              <a:t>(5.0, 2.5));</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pressure.addTerm</a:t>
            </a:r>
            <a:r>
              <a:rPr lang="en-US" sz="2400" dirty="0">
                <a:latin typeface="Arial Narrow" pitchFamily="34" charset="0"/>
                <a:cs typeface="Courier New" pitchFamily="49" charset="0"/>
              </a:rPr>
              <a:t>("high", new </a:t>
            </a:r>
            <a:r>
              <a:rPr lang="en-US" sz="2400" dirty="0" err="1">
                <a:latin typeface="Arial Narrow" pitchFamily="34" charset="0"/>
                <a:cs typeface="Courier New" pitchFamily="49" charset="0"/>
              </a:rPr>
              <a:t>SFuzzySet</a:t>
            </a:r>
            <a:r>
              <a:rPr lang="en-US" sz="2400" dirty="0">
                <a:latin typeface="Arial Narrow" pitchFamily="34" charset="0"/>
                <a:cs typeface="Courier New" pitchFamily="49" charset="0"/>
              </a:rPr>
              <a:t>(5.0, 8.0));</a:t>
            </a:r>
            <a:r>
              <a:rPr lang="en-US" sz="2400" dirty="0">
                <a:latin typeface="Arial Narrow" pitchFamily="34" charset="0"/>
                <a:cs typeface="Times New Roman" pitchFamily="18" charset="0"/>
              </a:rPr>
              <a:t> </a:t>
            </a:r>
          </a:p>
        </p:txBody>
      </p:sp>
    </p:spTree>
    <p:extLst>
      <p:ext uri="{BB962C8B-B14F-4D97-AF65-F5344CB8AC3E}">
        <p14:creationId xmlns:p14="http://schemas.microsoft.com/office/powerpoint/2010/main" val="3663180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76200"/>
            <a:ext cx="9067800" cy="647700"/>
          </a:xfrm>
        </p:spPr>
        <p:txBody>
          <a:bodyPr/>
          <a:lstStyle/>
          <a:p>
            <a:r>
              <a:rPr lang="en-US" sz="3200" dirty="0" err="1"/>
              <a:t>FuzzyJ</a:t>
            </a:r>
            <a:r>
              <a:rPr lang="en-US" sz="3200" dirty="0"/>
              <a:t> Example</a:t>
            </a:r>
            <a:r>
              <a:rPr lang="en-US" sz="3200" u="none" dirty="0"/>
              <a:t> </a:t>
            </a:r>
            <a:r>
              <a:rPr lang="en-US" sz="3200" i="1" u="none" dirty="0"/>
              <a:t>4 </a:t>
            </a:r>
            <a:r>
              <a:rPr lang="en-US" sz="1200" i="1" u="none" dirty="0">
                <a:solidFill>
                  <a:schemeClr val="tx1"/>
                </a:solidFill>
              </a:rPr>
              <a:t>http://rorchard.github.io/FuzzyJ/</a:t>
            </a:r>
            <a:endParaRPr lang="en-US" sz="1200" b="0" i="1" u="none" dirty="0">
              <a:solidFill>
                <a:schemeClr val="tx1"/>
              </a:solidFill>
            </a:endParaRPr>
          </a:p>
        </p:txBody>
      </p:sp>
      <p:sp>
        <p:nvSpPr>
          <p:cNvPr id="94211" name="Text Box 3"/>
          <p:cNvSpPr txBox="1">
            <a:spLocks noChangeArrowheads="1"/>
          </p:cNvSpPr>
          <p:nvPr/>
        </p:nvSpPr>
        <p:spPr bwMode="auto">
          <a:xfrm>
            <a:off x="533400" y="1022350"/>
            <a:ext cx="7543800"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sz="2400" b="1" dirty="0">
                <a:latin typeface="Arial Narrow" pitchFamily="34" charset="0"/>
                <a:cs typeface="Courier New" pitchFamily="49" charset="0"/>
              </a:rPr>
              <a:t>// </a:t>
            </a:r>
            <a:r>
              <a:rPr lang="en-US" sz="2400" b="1" dirty="0" smtClean="0">
                <a:latin typeface="Arial Narrow" pitchFamily="34" charset="0"/>
                <a:cs typeface="Courier New" pitchFamily="49" charset="0"/>
              </a:rPr>
              <a:t>build </a:t>
            </a:r>
            <a:r>
              <a:rPr lang="en-US" sz="2400" b="1" dirty="0">
                <a:latin typeface="Arial Narrow" pitchFamily="34" charset="0"/>
                <a:cs typeface="Courier New" pitchFamily="49" charset="0"/>
              </a:rPr>
              <a:t>a rule ---</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FuzzyRule</a:t>
            </a:r>
            <a:r>
              <a:rPr lang="en-US" sz="2400" dirty="0">
                <a:latin typeface="Arial Narrow" pitchFamily="34" charset="0"/>
                <a:cs typeface="Courier New" pitchFamily="49" charset="0"/>
              </a:rPr>
              <a:t> rule1 = new </a:t>
            </a:r>
            <a:r>
              <a:rPr lang="en-US" sz="2400" dirty="0" err="1">
                <a:latin typeface="Arial Narrow" pitchFamily="34" charset="0"/>
                <a:cs typeface="Courier New" pitchFamily="49" charset="0"/>
              </a:rPr>
              <a:t>FuzzyRule</a:t>
            </a:r>
            <a:r>
              <a:rPr lang="en-US" sz="2400" dirty="0">
                <a:latin typeface="Arial Narrow" pitchFamily="34" charset="0"/>
                <a:cs typeface="Courier New" pitchFamily="49" charset="0"/>
              </a:rPr>
              <a: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FuzzyValue</a:t>
            </a:r>
            <a:r>
              <a:rPr lang="en-US" sz="2400" dirty="0">
                <a:latin typeface="Arial Narrow" pitchFamily="34" charset="0"/>
                <a:cs typeface="Courier New" pitchFamily="49" charset="0"/>
              </a:rPr>
              <a:t> </a:t>
            </a:r>
            <a:r>
              <a:rPr lang="en-US" sz="2400" dirty="0" err="1">
                <a:latin typeface="Arial Narrow" pitchFamily="34" charset="0"/>
                <a:cs typeface="Courier New" pitchFamily="49" charset="0"/>
              </a:rPr>
              <a:t>antecedentFval</a:t>
            </a:r>
            <a:r>
              <a:rPr lang="en-US" sz="2400" dirty="0">
                <a:latin typeface="Arial Narrow" pitchFamily="34" charset="0"/>
                <a:cs typeface="Courier New" pitchFamily="49" charset="0"/>
              </a:rPr>
              <a:t> = new </a:t>
            </a:r>
            <a:r>
              <a:rPr lang="en-US" sz="2400" dirty="0" err="1">
                <a:latin typeface="Arial Narrow" pitchFamily="34" charset="0"/>
                <a:cs typeface="Courier New" pitchFamily="49" charset="0"/>
              </a:rPr>
              <a:t>FuzzyValue</a:t>
            </a:r>
            <a:r>
              <a:rPr lang="en-US" sz="2400" dirty="0">
                <a:latin typeface="Arial Narrow" pitchFamily="34" charset="0"/>
                <a:cs typeface="Courier New" pitchFamily="49" charset="0"/>
              </a:rPr>
              <a:t>(temp, "hot");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FuzzyValue</a:t>
            </a:r>
            <a:r>
              <a:rPr lang="en-US" sz="2400" dirty="0">
                <a:latin typeface="Arial Narrow" pitchFamily="34" charset="0"/>
                <a:cs typeface="Courier New" pitchFamily="49" charset="0"/>
              </a:rPr>
              <a:t> </a:t>
            </a:r>
            <a:r>
              <a:rPr lang="en-US" sz="2400" dirty="0" err="1" smtClean="0">
                <a:latin typeface="Arial Narrow" pitchFamily="34" charset="0"/>
                <a:cs typeface="Courier New" pitchFamily="49" charset="0"/>
              </a:rPr>
              <a:t>conclusionFval</a:t>
            </a:r>
            <a:r>
              <a:rPr lang="en-US" sz="2400" dirty="0" smtClean="0">
                <a:latin typeface="Arial Narrow" pitchFamily="34" charset="0"/>
                <a:cs typeface="Courier New" pitchFamily="49" charset="0"/>
              </a:rPr>
              <a:t> </a:t>
            </a:r>
            <a:r>
              <a:rPr lang="en-US" sz="2400" dirty="0">
                <a:latin typeface="Arial Narrow" pitchFamily="34" charset="0"/>
                <a:cs typeface="Courier New" pitchFamily="49" charset="0"/>
              </a:rPr>
              <a:t>=                                                                                new </a:t>
            </a:r>
            <a:r>
              <a:rPr lang="en-US" sz="2400" dirty="0" err="1">
                <a:latin typeface="Arial Narrow" pitchFamily="34" charset="0"/>
                <a:cs typeface="Courier New" pitchFamily="49" charset="0"/>
              </a:rPr>
              <a:t>FuzzyValue</a:t>
            </a:r>
            <a:r>
              <a:rPr lang="en-US" sz="2400" dirty="0">
                <a:latin typeface="Arial Narrow" pitchFamily="34" charset="0"/>
                <a:cs typeface="Courier New" pitchFamily="49" charset="0"/>
              </a:rPr>
              <a:t>(pressure, "low or medium");</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FuzzyValue</a:t>
            </a:r>
            <a:r>
              <a:rPr lang="en-US" sz="2400" dirty="0">
                <a:latin typeface="Arial Narrow" pitchFamily="34" charset="0"/>
                <a:cs typeface="Courier New" pitchFamily="49" charset="0"/>
              </a:rPr>
              <a:t> </a:t>
            </a:r>
            <a:r>
              <a:rPr lang="en-US" sz="2400" dirty="0" err="1">
                <a:latin typeface="Arial Narrow" pitchFamily="34" charset="0"/>
                <a:cs typeface="Courier New" pitchFamily="49" charset="0"/>
              </a:rPr>
              <a:t>inputFval</a:t>
            </a:r>
            <a:r>
              <a:rPr lang="en-US" sz="2400" dirty="0">
                <a:latin typeface="Arial Narrow" pitchFamily="34" charset="0"/>
                <a:cs typeface="Courier New" pitchFamily="49" charset="0"/>
              </a:rPr>
              <a:t> = new </a:t>
            </a:r>
            <a:r>
              <a:rPr lang="en-US" sz="2400" dirty="0" err="1">
                <a:latin typeface="Arial Narrow" pitchFamily="34" charset="0"/>
                <a:cs typeface="Courier New" pitchFamily="49" charset="0"/>
              </a:rPr>
              <a:t>FuzzyValue</a:t>
            </a:r>
            <a:r>
              <a:rPr lang="en-US" sz="2400" dirty="0">
                <a:latin typeface="Arial Narrow" pitchFamily="34" charset="0"/>
                <a:cs typeface="Courier New" pitchFamily="49" charset="0"/>
              </a:rPr>
              <a:t>(temp, "very medium");</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cs typeface="Courier New" pitchFamily="49" charset="0"/>
              </a:rPr>
              <a:t>rule1.addAntecedent(</a:t>
            </a:r>
            <a:r>
              <a:rPr lang="en-US" sz="2400" dirty="0" err="1">
                <a:latin typeface="Arial Narrow" pitchFamily="34" charset="0"/>
                <a:cs typeface="Courier New" pitchFamily="49" charset="0"/>
              </a:rPr>
              <a:t>antecedentFval</a:t>
            </a:r>
            <a:r>
              <a:rPr lang="en-US" sz="2400" dirty="0">
                <a:latin typeface="Arial Narrow" pitchFamily="34" charset="0"/>
                <a:cs typeface="Courier New" pitchFamily="49" charset="0"/>
              </a:rPr>
              <a: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smtClean="0">
                <a:latin typeface="Arial Narrow" pitchFamily="34" charset="0"/>
                <a:cs typeface="Courier New" pitchFamily="49" charset="0"/>
              </a:rPr>
              <a:t>rule1.addConclusion(</a:t>
            </a:r>
            <a:r>
              <a:rPr lang="en-US" sz="2400" dirty="0" err="1" smtClean="0">
                <a:latin typeface="Arial Narrow" pitchFamily="34" charset="0"/>
                <a:cs typeface="Courier New" pitchFamily="49" charset="0"/>
              </a:rPr>
              <a:t>conclusionFval</a:t>
            </a:r>
            <a:r>
              <a:rPr lang="en-US" sz="2400" dirty="0">
                <a:latin typeface="Arial Narrow" pitchFamily="34" charset="0"/>
                <a:cs typeface="Courier New" pitchFamily="49" charset="0"/>
              </a:rPr>
              <a: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a:latin typeface="Arial Narrow" pitchFamily="34" charset="0"/>
                <a:cs typeface="Courier New" pitchFamily="49" charset="0"/>
              </a:rPr>
              <a:t>rule1.addInput(</a:t>
            </a:r>
            <a:r>
              <a:rPr lang="en-US" sz="2400" dirty="0" err="1">
                <a:latin typeface="Arial Narrow" pitchFamily="34" charset="0"/>
                <a:cs typeface="Courier New" pitchFamily="49" charset="0"/>
              </a:rPr>
              <a:t>inputFval</a:t>
            </a:r>
            <a:r>
              <a:rPr lang="en-US" sz="2400" dirty="0">
                <a:latin typeface="Arial Narrow" pitchFamily="34" charset="0"/>
                <a:cs typeface="Courier New" pitchFamily="49" charset="0"/>
              </a:rPr>
              <a:t>);</a:t>
            </a:r>
            <a:r>
              <a:rPr lang="en-US" sz="2400" dirty="0">
                <a:latin typeface="Arial Narrow" pitchFamily="34" charset="0"/>
                <a:cs typeface="Times New Roman" pitchFamily="18" charset="0"/>
              </a:rPr>
              <a:t> </a:t>
            </a:r>
          </a:p>
        </p:txBody>
      </p:sp>
    </p:spTree>
    <p:extLst>
      <p:ext uri="{BB962C8B-B14F-4D97-AF65-F5344CB8AC3E}">
        <p14:creationId xmlns:p14="http://schemas.microsoft.com/office/powerpoint/2010/main" val="37949373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76200"/>
            <a:ext cx="9067800" cy="647700"/>
          </a:xfrm>
        </p:spPr>
        <p:txBody>
          <a:bodyPr/>
          <a:lstStyle/>
          <a:p>
            <a:r>
              <a:rPr lang="en-US" sz="3200" dirty="0" err="1"/>
              <a:t>FuzzyJ</a:t>
            </a:r>
            <a:r>
              <a:rPr lang="en-US" sz="3200" dirty="0"/>
              <a:t> Example</a:t>
            </a:r>
            <a:r>
              <a:rPr lang="en-US" sz="3200" u="none" dirty="0"/>
              <a:t> </a:t>
            </a:r>
            <a:r>
              <a:rPr lang="en-US" sz="3200" i="1" u="none" dirty="0"/>
              <a:t>5 </a:t>
            </a:r>
            <a:r>
              <a:rPr lang="en-US" sz="1200" i="1" u="none" dirty="0">
                <a:solidFill>
                  <a:schemeClr val="tx1"/>
                </a:solidFill>
              </a:rPr>
              <a:t>http://rorchard.github.io/FuzzyJ/</a:t>
            </a:r>
            <a:endParaRPr lang="en-US" sz="1200" b="0" i="1" u="none" dirty="0">
              <a:solidFill>
                <a:schemeClr val="tx1"/>
              </a:solidFill>
            </a:endParaRPr>
          </a:p>
        </p:txBody>
      </p:sp>
      <p:sp>
        <p:nvSpPr>
          <p:cNvPr id="95235" name="Text Box 3"/>
          <p:cNvSpPr txBox="1">
            <a:spLocks noChangeArrowheads="1"/>
          </p:cNvSpPr>
          <p:nvPr/>
        </p:nvSpPr>
        <p:spPr bwMode="auto">
          <a:xfrm>
            <a:off x="533400" y="996950"/>
            <a:ext cx="7848600" cy="5322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sz="2400" b="1" dirty="0">
                <a:latin typeface="Arial Narrow" pitchFamily="34" charset="0"/>
                <a:cs typeface="Courier New" pitchFamily="49" charset="0"/>
              </a:rPr>
              <a:t>// execute this simple rule with a single antecedent and</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b="1" dirty="0">
                <a:latin typeface="Arial Narrow" pitchFamily="34" charset="0"/>
                <a:cs typeface="Courier New" pitchFamily="49" charset="0"/>
              </a:rPr>
              <a:t>// a single consequent using default rule executor --</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b="1" dirty="0">
                <a:latin typeface="Arial Narrow" pitchFamily="34" charset="0"/>
                <a:cs typeface="Courier New" pitchFamily="49" charset="0"/>
              </a:rPr>
              <a:t>// </a:t>
            </a:r>
            <a:r>
              <a:rPr lang="en-US" sz="2400" b="1" dirty="0" err="1">
                <a:latin typeface="Arial Narrow" pitchFamily="34" charset="0"/>
                <a:cs typeface="Courier New" pitchFamily="49" charset="0"/>
              </a:rPr>
              <a:t>MamdaniMinMaxMinRuleExecutor</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FuzzyValueVector</a:t>
            </a:r>
            <a:r>
              <a:rPr lang="en-US" sz="2400" dirty="0">
                <a:latin typeface="Arial Narrow" pitchFamily="34" charset="0"/>
                <a:cs typeface="Courier New" pitchFamily="49" charset="0"/>
              </a:rPr>
              <a:t> </a:t>
            </a:r>
            <a:r>
              <a:rPr lang="en-US" sz="2400" dirty="0" err="1">
                <a:latin typeface="Arial Narrow" pitchFamily="34" charset="0"/>
                <a:cs typeface="Courier New" pitchFamily="49" charset="0"/>
              </a:rPr>
              <a:t>fvv</a:t>
            </a:r>
            <a:r>
              <a:rPr lang="en-US" sz="2400" dirty="0">
                <a:latin typeface="Arial Narrow" pitchFamily="34" charset="0"/>
                <a:cs typeface="Courier New" pitchFamily="49" charset="0"/>
              </a:rPr>
              <a:t> = rule1.execute();</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b="1" dirty="0">
                <a:latin typeface="Arial Narrow" pitchFamily="34" charset="0"/>
                <a:cs typeface="Courier New" pitchFamily="49" charset="0"/>
              </a:rPr>
              <a:t>// show the results using the plotting methods for </a:t>
            </a:r>
            <a:r>
              <a:rPr lang="en-US" sz="2400" b="1" dirty="0" err="1">
                <a:latin typeface="Arial Narrow" pitchFamily="34" charset="0"/>
                <a:cs typeface="Courier New" pitchFamily="49" charset="0"/>
              </a:rPr>
              <a:t>FuzzyValues</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FuzzyValue</a:t>
            </a:r>
            <a:r>
              <a:rPr lang="en-US" sz="2400" dirty="0">
                <a:latin typeface="Arial Narrow" pitchFamily="34" charset="0"/>
                <a:cs typeface="Courier New" pitchFamily="49" charset="0"/>
              </a:rPr>
              <a:t> </a:t>
            </a:r>
            <a:r>
              <a:rPr lang="en-US" sz="2400" dirty="0" err="1">
                <a:latin typeface="Arial Narrow" pitchFamily="34" charset="0"/>
                <a:cs typeface="Courier New" pitchFamily="49" charset="0"/>
              </a:rPr>
              <a:t>fvals</a:t>
            </a:r>
            <a:r>
              <a:rPr lang="en-US" sz="2400" dirty="0">
                <a:latin typeface="Arial Narrow" pitchFamily="34" charset="0"/>
                <a:cs typeface="Courier New" pitchFamily="49" charset="0"/>
              </a:rPr>
              <a:t>[] = new </a:t>
            </a:r>
            <a:r>
              <a:rPr lang="en-US" sz="2400" dirty="0" err="1">
                <a:latin typeface="Arial Narrow" pitchFamily="34" charset="0"/>
                <a:cs typeface="Courier New" pitchFamily="49" charset="0"/>
              </a:rPr>
              <a:t>FuzzyValue</a:t>
            </a:r>
            <a:r>
              <a:rPr lang="en-US" sz="2400" dirty="0">
                <a:latin typeface="Arial Narrow" pitchFamily="34" charset="0"/>
                <a:cs typeface="Courier New" pitchFamily="49" charset="0"/>
              </a:rPr>
              <a:t>[2];</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fvals</a:t>
            </a:r>
            <a:r>
              <a:rPr lang="en-US" sz="2400" dirty="0">
                <a:latin typeface="Arial Narrow" pitchFamily="34" charset="0"/>
                <a:cs typeface="Courier New" pitchFamily="49" charset="0"/>
              </a:rPr>
              <a:t>[0] = </a:t>
            </a:r>
            <a:r>
              <a:rPr lang="en-US" sz="2400" dirty="0" err="1">
                <a:latin typeface="Arial Narrow" pitchFamily="34" charset="0"/>
                <a:cs typeface="Courier New" pitchFamily="49" charset="0"/>
              </a:rPr>
              <a:t>antecedentFval</a:t>
            </a:r>
            <a:r>
              <a:rPr lang="en-US" sz="2400" dirty="0">
                <a:latin typeface="Arial Narrow" pitchFamily="34" charset="0"/>
                <a:cs typeface="Courier New" pitchFamily="49" charset="0"/>
              </a:rPr>
              <a: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fvals</a:t>
            </a:r>
            <a:r>
              <a:rPr lang="en-US" sz="2400" dirty="0">
                <a:latin typeface="Arial Narrow" pitchFamily="34" charset="0"/>
                <a:cs typeface="Courier New" pitchFamily="49" charset="0"/>
              </a:rPr>
              <a:t>[1] = </a:t>
            </a:r>
            <a:r>
              <a:rPr lang="en-US" sz="2400" dirty="0" err="1">
                <a:latin typeface="Arial Narrow" pitchFamily="34" charset="0"/>
                <a:cs typeface="Courier New" pitchFamily="49" charset="0"/>
              </a:rPr>
              <a:t>inputFval</a:t>
            </a:r>
            <a:r>
              <a:rPr lang="en-US" sz="2400" dirty="0">
                <a:latin typeface="Arial Narrow" pitchFamily="34" charset="0"/>
                <a:cs typeface="Courier New" pitchFamily="49" charset="0"/>
              </a:rPr>
              <a: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System.out.println</a:t>
            </a:r>
            <a:r>
              <a:rPr lang="en-US" sz="2400" dirty="0">
                <a:latin typeface="Arial Narrow" pitchFamily="34" charset="0"/>
                <a:cs typeface="Courier New" pitchFamily="49" charset="0"/>
              </a:rPr>
              <a:t>(</a:t>
            </a:r>
            <a:r>
              <a:rPr lang="en-US" sz="2400" dirty="0" err="1">
                <a:latin typeface="Arial Narrow" pitchFamily="34" charset="0"/>
                <a:cs typeface="Courier New" pitchFamily="49" charset="0"/>
              </a:rPr>
              <a:t>FuzzyValue.plotFuzzyValues</a:t>
            </a:r>
            <a:r>
              <a:rPr lang="en-US" sz="2400" dirty="0">
                <a:latin typeface="Arial Narrow" pitchFamily="34" charset="0"/>
                <a:cs typeface="Courier New" pitchFamily="49" charset="0"/>
              </a:rPr>
              <a:t>("*+", 0, 50, </a:t>
            </a:r>
            <a:r>
              <a:rPr lang="en-US" sz="2400" dirty="0" err="1">
                <a:latin typeface="Arial Narrow" pitchFamily="34" charset="0"/>
                <a:cs typeface="Courier New" pitchFamily="49" charset="0"/>
              </a:rPr>
              <a:t>fvals</a:t>
            </a:r>
            <a:r>
              <a:rPr lang="en-US" sz="2400" dirty="0">
                <a:latin typeface="Arial Narrow" pitchFamily="34" charset="0"/>
                <a:cs typeface="Courier New" pitchFamily="49" charset="0"/>
              </a:rPr>
              <a:t>));</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System.out.println</a:t>
            </a:r>
            <a:r>
              <a:rPr lang="en-US" sz="2400" dirty="0">
                <a:latin typeface="Arial Narrow" pitchFamily="34" charset="0"/>
                <a:cs typeface="Courier New" pitchFamily="49" charset="0"/>
              </a:rPr>
              <a:t>(fval2.plotFuzzyValue("*", 0, 10));</a:t>
            </a:r>
            <a:r>
              <a:rPr lang="en-US" sz="2400" dirty="0">
                <a:latin typeface="Arial Narrow" pitchFamily="34" charset="0"/>
                <a:cs typeface="Times New Roman" pitchFamily="18" charset="0"/>
              </a:rPr>
              <a:t> </a:t>
            </a:r>
            <a:br>
              <a:rPr lang="en-US" sz="2400" dirty="0">
                <a:latin typeface="Arial Narrow" pitchFamily="34" charset="0"/>
                <a:cs typeface="Times New Roman" pitchFamily="18" charset="0"/>
              </a:rPr>
            </a:br>
            <a:r>
              <a:rPr lang="en-US" sz="2400" dirty="0" err="1">
                <a:latin typeface="Arial Narrow" pitchFamily="34" charset="0"/>
                <a:cs typeface="Courier New" pitchFamily="49" charset="0"/>
              </a:rPr>
              <a:t>System.out.println</a:t>
            </a:r>
            <a:r>
              <a:rPr lang="en-US" sz="2400" dirty="0">
                <a:latin typeface="Arial Narrow" pitchFamily="34" charset="0"/>
                <a:cs typeface="Courier New" pitchFamily="49" charset="0"/>
              </a:rPr>
              <a:t>(</a:t>
            </a:r>
            <a:r>
              <a:rPr lang="en-US" sz="2400" dirty="0" err="1">
                <a:latin typeface="Arial Narrow" pitchFamily="34" charset="0"/>
                <a:cs typeface="Courier New" pitchFamily="49" charset="0"/>
              </a:rPr>
              <a:t>fvv.fuzzyValueAt</a:t>
            </a:r>
            <a:r>
              <a:rPr lang="en-US" sz="2400" dirty="0">
                <a:latin typeface="Arial Narrow" pitchFamily="34" charset="0"/>
                <a:cs typeface="Courier New" pitchFamily="49" charset="0"/>
              </a:rPr>
              <a:t>(0).</a:t>
            </a:r>
            <a:r>
              <a:rPr lang="en-US" sz="2400" dirty="0" err="1">
                <a:latin typeface="Arial Narrow" pitchFamily="34" charset="0"/>
                <a:cs typeface="Courier New" pitchFamily="49" charset="0"/>
              </a:rPr>
              <a:t>plotFuzzyValue</a:t>
            </a:r>
            <a:r>
              <a:rPr lang="en-US" sz="2400" dirty="0">
                <a:latin typeface="Arial Narrow" pitchFamily="34" charset="0"/>
                <a:cs typeface="Courier New" pitchFamily="49" charset="0"/>
              </a:rPr>
              <a:t>("*", 0, 10));</a:t>
            </a:r>
            <a:r>
              <a:rPr lang="en-US" sz="2400" dirty="0">
                <a:latin typeface="Arial Narrow" pitchFamily="34" charset="0"/>
                <a:cs typeface="Times New Roman" pitchFamily="18" charset="0"/>
              </a:rPr>
              <a:t> </a:t>
            </a:r>
          </a:p>
        </p:txBody>
      </p:sp>
    </p:spTree>
    <p:extLst>
      <p:ext uri="{BB962C8B-B14F-4D97-AF65-F5344CB8AC3E}">
        <p14:creationId xmlns:p14="http://schemas.microsoft.com/office/powerpoint/2010/main" val="28611158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smtClean="0"/>
              <a:t>Fuzzy </a:t>
            </a:r>
            <a:r>
              <a:rPr lang="en-US" dirty="0"/>
              <a:t>Logic</a:t>
            </a:r>
          </a:p>
        </p:txBody>
      </p:sp>
      <p:sp>
        <p:nvSpPr>
          <p:cNvPr id="9" name="AutoShape 5"/>
          <p:cNvSpPr>
            <a:spLocks noChangeArrowheads="1"/>
          </p:cNvSpPr>
          <p:nvPr/>
        </p:nvSpPr>
        <p:spPr bwMode="auto">
          <a:xfrm>
            <a:off x="733425" y="4953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55</a:t>
            </a:fld>
            <a:endParaRPr lang="en-US" dirty="0"/>
          </a:p>
        </p:txBody>
      </p:sp>
      <p:sp>
        <p:nvSpPr>
          <p:cNvPr id="7" name="Rectangle 4"/>
          <p:cNvSpPr txBox="1">
            <a:spLocks noChangeArrowheads="1"/>
          </p:cNvSpPr>
          <p:nvPr/>
        </p:nvSpPr>
        <p:spPr bwMode="auto">
          <a:xfrm>
            <a:off x="1473200" y="1066800"/>
            <a:ext cx="6705600" cy="44958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Introduction; Fuzzy Linguistic Variables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Fuzzy Rules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Applying fuzzy rules to crisp input</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Demonstration</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Applications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Tools</a:t>
            </a:r>
          </a:p>
          <a:p>
            <a:pPr marL="609600" lvl="0" indent="-609600" eaLnBrk="0" fontAlgn="base" hangingPunct="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Conclusion</a:t>
            </a:r>
          </a:p>
        </p:txBody>
      </p:sp>
    </p:spTree>
    <p:extLst>
      <p:ext uri="{BB962C8B-B14F-4D97-AF65-F5344CB8AC3E}">
        <p14:creationId xmlns:p14="http://schemas.microsoft.com/office/powerpoint/2010/main" val="25959661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normAutofit fontScale="90000"/>
          </a:bodyPr>
          <a:lstStyle/>
          <a:p>
            <a:r>
              <a:rPr lang="en-US"/>
              <a:t>Number of Applications</a:t>
            </a:r>
          </a:p>
        </p:txBody>
      </p:sp>
      <p:sp>
        <p:nvSpPr>
          <p:cNvPr id="47107" name="Rectangle 3"/>
          <p:cNvSpPr>
            <a:spLocks noChangeArrowheads="1"/>
          </p:cNvSpPr>
          <p:nvPr/>
        </p:nvSpPr>
        <p:spPr bwMode="auto">
          <a:xfrm>
            <a:off x="2744788" y="1295400"/>
            <a:ext cx="3502025"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457200" indent="-457200">
              <a:lnSpc>
                <a:spcPct val="60000"/>
              </a:lnSpc>
              <a:spcBef>
                <a:spcPct val="50000"/>
              </a:spcBef>
            </a:pPr>
            <a:r>
              <a:rPr lang="en-US" sz="3200"/>
              <a:t>1985		   8</a:t>
            </a:r>
          </a:p>
          <a:p>
            <a:pPr marL="457200" indent="-457200">
              <a:lnSpc>
                <a:spcPct val="60000"/>
              </a:lnSpc>
              <a:spcBef>
                <a:spcPct val="50000"/>
              </a:spcBef>
            </a:pPr>
            <a:r>
              <a:rPr lang="en-US" sz="3200"/>
              <a:t>1987		  15</a:t>
            </a:r>
          </a:p>
          <a:p>
            <a:pPr marL="457200" indent="-457200">
              <a:lnSpc>
                <a:spcPct val="60000"/>
              </a:lnSpc>
              <a:spcBef>
                <a:spcPct val="50000"/>
              </a:spcBef>
            </a:pPr>
            <a:r>
              <a:rPr lang="en-US" sz="3200"/>
              <a:t>1988		  50</a:t>
            </a:r>
          </a:p>
          <a:p>
            <a:pPr marL="457200" indent="-457200">
              <a:lnSpc>
                <a:spcPct val="60000"/>
              </a:lnSpc>
              <a:spcBef>
                <a:spcPct val="50000"/>
              </a:spcBef>
            </a:pPr>
            <a:r>
              <a:rPr lang="en-US" sz="3200"/>
              <a:t>1989		 100</a:t>
            </a:r>
          </a:p>
          <a:p>
            <a:pPr marL="457200" indent="-457200">
              <a:lnSpc>
                <a:spcPct val="60000"/>
              </a:lnSpc>
              <a:spcBef>
                <a:spcPct val="50000"/>
              </a:spcBef>
            </a:pPr>
            <a:r>
              <a:rPr lang="en-US" sz="3200"/>
              <a:t>1990		 150</a:t>
            </a:r>
          </a:p>
          <a:p>
            <a:pPr marL="457200" indent="-457200">
              <a:lnSpc>
                <a:spcPct val="60000"/>
              </a:lnSpc>
              <a:spcBef>
                <a:spcPct val="50000"/>
              </a:spcBef>
            </a:pPr>
            <a:r>
              <a:rPr lang="en-US" sz="3200"/>
              <a:t>1991		 300</a:t>
            </a:r>
          </a:p>
          <a:p>
            <a:pPr marL="457200" indent="-457200">
              <a:lnSpc>
                <a:spcPct val="60000"/>
              </a:lnSpc>
              <a:spcBef>
                <a:spcPct val="50000"/>
              </a:spcBef>
            </a:pPr>
            <a:r>
              <a:rPr lang="en-US" sz="3200"/>
              <a:t>1992		 800</a:t>
            </a:r>
          </a:p>
          <a:p>
            <a:pPr marL="457200" indent="-457200">
              <a:lnSpc>
                <a:spcPct val="60000"/>
              </a:lnSpc>
              <a:spcBef>
                <a:spcPct val="50000"/>
              </a:spcBef>
              <a:buFontTx/>
              <a:buAutoNum type="arabicPlain" startAt="1993"/>
            </a:pPr>
            <a:r>
              <a:rPr lang="en-US" sz="3200"/>
              <a:t> 	1500</a:t>
            </a:r>
          </a:p>
          <a:p>
            <a:pPr marL="457200" indent="-457200">
              <a:lnSpc>
                <a:spcPct val="60000"/>
              </a:lnSpc>
              <a:spcBef>
                <a:spcPct val="50000"/>
              </a:spcBef>
            </a:pPr>
            <a:r>
              <a:rPr lang="en-US" sz="3200"/>
              <a:t>2007		   </a:t>
            </a:r>
            <a:r>
              <a:rPr lang="en-US" sz="3200">
                <a:sym typeface="Symbol" pitchFamily="18" charset="2"/>
              </a:rPr>
              <a:t></a:t>
            </a:r>
            <a:r>
              <a:rPr lang="en-US" sz="3200"/>
              <a:t> </a:t>
            </a:r>
          </a:p>
        </p:txBody>
      </p:sp>
    </p:spTree>
    <p:extLst>
      <p:ext uri="{BB962C8B-B14F-4D97-AF65-F5344CB8AC3E}">
        <p14:creationId xmlns:p14="http://schemas.microsoft.com/office/powerpoint/2010/main" val="38623749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Example of Recent Application</a:t>
            </a:r>
            <a:endParaRPr lang="en-US"/>
          </a:p>
        </p:txBody>
      </p:sp>
      <p:sp>
        <p:nvSpPr>
          <p:cNvPr id="4" name="Slide Number Placeholder 3"/>
          <p:cNvSpPr>
            <a:spLocks noGrp="1"/>
          </p:cNvSpPr>
          <p:nvPr>
            <p:ph type="sldNum" sz="quarter" idx="12"/>
          </p:nvPr>
        </p:nvSpPr>
        <p:spPr/>
        <p:txBody>
          <a:bodyPr/>
          <a:lstStyle/>
          <a:p>
            <a:fld id="{CEF8ADD8-F654-435D-BF88-36F59A17820E}" type="slidenum">
              <a:rPr lang="en-US" smtClean="0"/>
              <a:pPr/>
              <a:t>57</a:t>
            </a:fld>
            <a:endParaRPr lang="en-US"/>
          </a:p>
        </p:txBody>
      </p:sp>
      <p:sp>
        <p:nvSpPr>
          <p:cNvPr id="6" name="Rectangle 5"/>
          <p:cNvSpPr/>
          <p:nvPr/>
        </p:nvSpPr>
        <p:spPr>
          <a:xfrm>
            <a:off x="762000" y="2265230"/>
            <a:ext cx="7696200" cy="2862322"/>
          </a:xfrm>
          <a:prstGeom prst="rect">
            <a:avLst/>
          </a:prstGeom>
        </p:spPr>
        <p:txBody>
          <a:bodyPr wrap="square">
            <a:spAutoFit/>
          </a:bodyPr>
          <a:lstStyle/>
          <a:p>
            <a:r>
              <a:rPr lang="en-US" sz="3600">
                <a:latin typeface="Arial Narrow" panose="020B0606020202030204" pitchFamily="34" charset="0"/>
              </a:rPr>
              <a:t>Evaluating the Service Quality of Hospital Using Topsis with Interval Type-2 Fuzzy Sets</a:t>
            </a:r>
          </a:p>
          <a:p>
            <a:r>
              <a:rPr lang="en-US" sz="3600">
                <a:latin typeface="Arial Narrow" panose="020B0606020202030204" pitchFamily="34" charset="0"/>
              </a:rPr>
              <a:t> </a:t>
            </a:r>
          </a:p>
          <a:p>
            <a:r>
              <a:rPr lang="en-US" sz="3600" smtClean="0">
                <a:solidFill>
                  <a:srgbClr val="333333"/>
                </a:solidFill>
                <a:latin typeface="Arial Narrow" panose="020B0606020202030204" pitchFamily="34" charset="0"/>
              </a:rPr>
              <a:t>2017 </a:t>
            </a:r>
            <a:r>
              <a:rPr lang="en-US" sz="3600">
                <a:solidFill>
                  <a:srgbClr val="333333"/>
                </a:solidFill>
                <a:latin typeface="Arial Narrow" panose="020B0606020202030204" pitchFamily="34" charset="0"/>
              </a:rPr>
              <a:t>International Conference on Fuzzy Theory and Its Applications</a:t>
            </a:r>
            <a:endParaRPr lang="en-US" sz="3600" i="0">
              <a:solidFill>
                <a:srgbClr val="333333"/>
              </a:solidFill>
              <a:effectLst/>
              <a:latin typeface="Arial Narrow" panose="020B0606020202030204" pitchFamily="34" charset="0"/>
            </a:endParaRPr>
          </a:p>
        </p:txBody>
      </p:sp>
    </p:spTree>
    <p:extLst>
      <p:ext uri="{BB962C8B-B14F-4D97-AF65-F5344CB8AC3E}">
        <p14:creationId xmlns:p14="http://schemas.microsoft.com/office/powerpoint/2010/main" val="4247563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en-US" dirty="0" smtClean="0"/>
              <a:t>Impact</a:t>
            </a:r>
            <a:endParaRPr lang="en-US" dirty="0"/>
          </a:p>
        </p:txBody>
      </p:sp>
      <p:sp>
        <p:nvSpPr>
          <p:cNvPr id="64515" name="Rectangle 3"/>
          <p:cNvSpPr>
            <a:spLocks noGrp="1" noChangeArrowheads="1"/>
          </p:cNvSpPr>
          <p:nvPr>
            <p:ph type="body" idx="1"/>
          </p:nvPr>
        </p:nvSpPr>
        <p:spPr>
          <a:xfrm>
            <a:off x="609600" y="1371600"/>
            <a:ext cx="7924800" cy="5029200"/>
          </a:xfrm>
        </p:spPr>
        <p:txBody>
          <a:bodyPr/>
          <a:lstStyle/>
          <a:p>
            <a:pPr>
              <a:lnSpc>
                <a:spcPct val="90000"/>
              </a:lnSpc>
            </a:pPr>
            <a:r>
              <a:rPr lang="en-US" dirty="0" smtClean="0"/>
              <a:t>Apps require </a:t>
            </a:r>
            <a:r>
              <a:rPr lang="en-US" dirty="0"/>
              <a:t>fewer specifics from users – adjust automatically with fuzzy logic</a:t>
            </a:r>
          </a:p>
          <a:p>
            <a:pPr lvl="1">
              <a:lnSpc>
                <a:spcPct val="90000"/>
              </a:lnSpc>
            </a:pPr>
            <a:r>
              <a:rPr lang="en-US" dirty="0"/>
              <a:t>washing machines</a:t>
            </a:r>
          </a:p>
          <a:p>
            <a:pPr lvl="1">
              <a:lnSpc>
                <a:spcPct val="90000"/>
              </a:lnSpc>
            </a:pPr>
            <a:r>
              <a:rPr lang="en-US" dirty="0"/>
              <a:t>cameras</a:t>
            </a:r>
          </a:p>
          <a:p>
            <a:pPr lvl="1">
              <a:lnSpc>
                <a:spcPct val="90000"/>
              </a:lnSpc>
            </a:pPr>
            <a:r>
              <a:rPr lang="en-US" dirty="0"/>
              <a:t>transportation</a:t>
            </a:r>
          </a:p>
          <a:p>
            <a:pPr>
              <a:lnSpc>
                <a:spcPct val="90000"/>
              </a:lnSpc>
            </a:pPr>
            <a:endParaRPr lang="en-US" dirty="0" smtClean="0"/>
          </a:p>
          <a:p>
            <a:pPr>
              <a:lnSpc>
                <a:spcPct val="90000"/>
              </a:lnSpc>
            </a:pPr>
            <a:r>
              <a:rPr lang="en-US" dirty="0" smtClean="0"/>
              <a:t>Engineering </a:t>
            </a:r>
            <a:r>
              <a:rPr lang="en-US" dirty="0"/>
              <a:t>of more inexact applications possible</a:t>
            </a:r>
          </a:p>
          <a:p>
            <a:pPr lvl="1">
              <a:lnSpc>
                <a:spcPct val="90000"/>
              </a:lnSpc>
            </a:pPr>
            <a:r>
              <a:rPr lang="en-US" dirty="0"/>
              <a:t>automated car steering and/or warning</a:t>
            </a:r>
          </a:p>
          <a:p>
            <a:pPr lvl="1">
              <a:lnSpc>
                <a:spcPct val="90000"/>
              </a:lnSpc>
            </a:pPr>
            <a:r>
              <a:rPr lang="en-US" dirty="0"/>
              <a:t>applications to safety</a:t>
            </a:r>
          </a:p>
        </p:txBody>
      </p:sp>
    </p:spTree>
    <p:extLst>
      <p:ext uri="{BB962C8B-B14F-4D97-AF65-F5344CB8AC3E}">
        <p14:creationId xmlns:p14="http://schemas.microsoft.com/office/powerpoint/2010/main" val="71673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normAutofit fontScale="90000"/>
          </a:bodyPr>
          <a:lstStyle/>
          <a:p>
            <a:r>
              <a:rPr lang="en-US"/>
              <a:t>Summary</a:t>
            </a:r>
          </a:p>
        </p:txBody>
      </p:sp>
      <p:sp>
        <p:nvSpPr>
          <p:cNvPr id="51203" name="Rectangle 3"/>
          <p:cNvSpPr>
            <a:spLocks noGrp="1" noChangeArrowheads="1"/>
          </p:cNvSpPr>
          <p:nvPr>
            <p:ph type="body" idx="1"/>
          </p:nvPr>
        </p:nvSpPr>
        <p:spPr>
          <a:xfrm>
            <a:off x="1295400" y="1447800"/>
            <a:ext cx="6781800" cy="4343400"/>
          </a:xfrm>
          <a:noFill/>
          <a:ln/>
        </p:spPr>
        <p:txBody>
          <a:bodyPr/>
          <a:lstStyle/>
          <a:p>
            <a:pPr>
              <a:lnSpc>
                <a:spcPct val="160000"/>
              </a:lnSpc>
            </a:pPr>
            <a:r>
              <a:rPr lang="en-US" dirty="0"/>
              <a:t>Introduce fuzzy linguistic variables</a:t>
            </a:r>
          </a:p>
          <a:p>
            <a:pPr>
              <a:lnSpc>
                <a:spcPct val="160000"/>
              </a:lnSpc>
            </a:pPr>
            <a:r>
              <a:rPr lang="en-US" dirty="0"/>
              <a:t>Define fuzzy rules</a:t>
            </a:r>
          </a:p>
          <a:p>
            <a:pPr>
              <a:lnSpc>
                <a:spcPct val="160000"/>
              </a:lnSpc>
            </a:pPr>
            <a:r>
              <a:rPr lang="en-US" dirty="0"/>
              <a:t>Use fuzzy expert systems where possible</a:t>
            </a:r>
          </a:p>
        </p:txBody>
      </p:sp>
    </p:spTree>
    <p:extLst>
      <p:ext uri="{BB962C8B-B14F-4D97-AF65-F5344CB8AC3E}">
        <p14:creationId xmlns:p14="http://schemas.microsoft.com/office/powerpoint/2010/main" val="36171440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normAutofit fontScale="90000"/>
          </a:bodyPr>
          <a:lstStyle/>
          <a:p>
            <a:r>
              <a:rPr lang="en-US"/>
              <a:t>Fuzzy Disadvantages</a:t>
            </a:r>
          </a:p>
        </p:txBody>
      </p:sp>
      <p:sp>
        <p:nvSpPr>
          <p:cNvPr id="43011" name="Rectangle 3"/>
          <p:cNvSpPr>
            <a:spLocks noGrp="1" noChangeArrowheads="1"/>
          </p:cNvSpPr>
          <p:nvPr>
            <p:ph type="body" idx="1"/>
          </p:nvPr>
        </p:nvSpPr>
        <p:spPr>
          <a:xfrm>
            <a:off x="1600200" y="1600200"/>
            <a:ext cx="6172200" cy="3886200"/>
          </a:xfrm>
          <a:noFill/>
          <a:ln/>
        </p:spPr>
        <p:txBody>
          <a:bodyPr>
            <a:normAutofit/>
          </a:bodyPr>
          <a:lstStyle/>
          <a:p>
            <a:pPr>
              <a:lnSpc>
                <a:spcPct val="150000"/>
              </a:lnSpc>
            </a:pPr>
            <a:r>
              <a:rPr lang="en-US" dirty="0"/>
              <a:t>No </a:t>
            </a:r>
            <a:r>
              <a:rPr lang="en-US" dirty="0">
                <a:solidFill>
                  <a:schemeClr val="tx2"/>
                </a:solidFill>
              </a:rPr>
              <a:t>chaining</a:t>
            </a:r>
            <a:endParaRPr lang="en-US" dirty="0"/>
          </a:p>
          <a:p>
            <a:pPr>
              <a:lnSpc>
                <a:spcPct val="150000"/>
              </a:lnSpc>
            </a:pPr>
            <a:r>
              <a:rPr lang="en-US" dirty="0" smtClean="0"/>
              <a:t>No </a:t>
            </a:r>
            <a:r>
              <a:rPr lang="en-US" dirty="0">
                <a:solidFill>
                  <a:schemeClr val="tx2"/>
                </a:solidFill>
              </a:rPr>
              <a:t>guarantee</a:t>
            </a:r>
            <a:r>
              <a:rPr lang="en-US" dirty="0"/>
              <a:t> of </a:t>
            </a:r>
            <a:r>
              <a:rPr lang="en-US" dirty="0" smtClean="0"/>
              <a:t>stability</a:t>
            </a:r>
            <a:endParaRPr lang="en-US" dirty="0"/>
          </a:p>
          <a:p>
            <a:pPr>
              <a:lnSpc>
                <a:spcPct val="150000"/>
              </a:lnSpc>
            </a:pPr>
            <a:r>
              <a:rPr lang="en-US" dirty="0" smtClean="0"/>
              <a:t>Few </a:t>
            </a:r>
            <a:r>
              <a:rPr lang="en-US" dirty="0" smtClean="0">
                <a:solidFill>
                  <a:schemeClr val="tx2"/>
                </a:solidFill>
              </a:rPr>
              <a:t>theoretical results</a:t>
            </a:r>
            <a:endParaRPr lang="en-US" dirty="0"/>
          </a:p>
          <a:p>
            <a:pPr>
              <a:lnSpc>
                <a:spcPct val="150000"/>
              </a:lnSpc>
            </a:pPr>
            <a:r>
              <a:rPr lang="en-US" dirty="0">
                <a:solidFill>
                  <a:schemeClr val="tx2"/>
                </a:solidFill>
              </a:rPr>
              <a:t>Verification</a:t>
            </a:r>
            <a:r>
              <a:rPr lang="en-US" dirty="0"/>
              <a:t> requires extensive testing</a:t>
            </a:r>
          </a:p>
        </p:txBody>
      </p:sp>
      <p:sp>
        <p:nvSpPr>
          <p:cNvPr id="43012" name="Rectangle 4"/>
          <p:cNvSpPr>
            <a:spLocks noChangeArrowheads="1"/>
          </p:cNvSpPr>
          <p:nvPr/>
        </p:nvSpPr>
        <p:spPr bwMode="auto">
          <a:xfrm>
            <a:off x="3201988" y="6326188"/>
            <a:ext cx="52546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b="1" i="1" dirty="0" smtClean="0"/>
              <a:t>Adapted from </a:t>
            </a:r>
            <a:r>
              <a:rPr lang="en-US" b="1" i="1" dirty="0" err="1" smtClean="0"/>
              <a:t>Munakata</a:t>
            </a:r>
            <a:r>
              <a:rPr lang="en-US" b="1" i="1" dirty="0" smtClean="0"/>
              <a:t> </a:t>
            </a:r>
            <a:r>
              <a:rPr lang="en-US" b="1" i="1" dirty="0"/>
              <a:t>&amp; </a:t>
            </a:r>
            <a:r>
              <a:rPr lang="en-US" b="1" i="1" dirty="0" err="1"/>
              <a:t>Jani</a:t>
            </a:r>
            <a:r>
              <a:rPr lang="en-US" b="1" i="1" dirty="0"/>
              <a:t> CACM March 1995</a:t>
            </a:r>
          </a:p>
        </p:txBody>
      </p:sp>
    </p:spTree>
    <p:extLst>
      <p:ext uri="{BB962C8B-B14F-4D97-AF65-F5344CB8AC3E}">
        <p14:creationId xmlns:p14="http://schemas.microsoft.com/office/powerpoint/2010/main" val="420709794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normAutofit fontScale="90000"/>
          </a:bodyPr>
          <a:lstStyle/>
          <a:p>
            <a:r>
              <a:rPr lang="en-US"/>
              <a:t>When to Apply Conventional/Fuzzy</a:t>
            </a:r>
          </a:p>
        </p:txBody>
      </p:sp>
      <p:sp>
        <p:nvSpPr>
          <p:cNvPr id="45059" name="Rectangle 3"/>
          <p:cNvSpPr>
            <a:spLocks noGrp="1" noChangeArrowheads="1"/>
          </p:cNvSpPr>
          <p:nvPr>
            <p:ph type="body" idx="1"/>
          </p:nvPr>
        </p:nvSpPr>
        <p:spPr>
          <a:xfrm>
            <a:off x="914400" y="1524000"/>
            <a:ext cx="7239000" cy="4876800"/>
          </a:xfrm>
          <a:noFill/>
          <a:ln/>
        </p:spPr>
        <p:txBody>
          <a:bodyPr/>
          <a:lstStyle/>
          <a:p>
            <a:pPr>
              <a:lnSpc>
                <a:spcPct val="120000"/>
              </a:lnSpc>
            </a:pPr>
            <a:r>
              <a:rPr lang="en-US" dirty="0"/>
              <a:t>Logically deep: Conventional</a:t>
            </a:r>
          </a:p>
          <a:p>
            <a:pPr lvl="1">
              <a:lnSpc>
                <a:spcPct val="120000"/>
              </a:lnSpc>
              <a:buSzPct val="75000"/>
            </a:pPr>
            <a:r>
              <a:rPr lang="en-US" dirty="0"/>
              <a:t>e.g. radar repair</a:t>
            </a:r>
          </a:p>
          <a:p>
            <a:pPr lvl="1">
              <a:lnSpc>
                <a:spcPct val="120000"/>
              </a:lnSpc>
              <a:buSzPct val="75000"/>
            </a:pPr>
            <a:r>
              <a:rPr lang="en-US" dirty="0"/>
              <a:t>e.g. business prognosis with multiple branching</a:t>
            </a:r>
          </a:p>
          <a:p>
            <a:pPr>
              <a:lnSpc>
                <a:spcPct val="120000"/>
              </a:lnSpc>
            </a:pPr>
            <a:r>
              <a:rPr lang="en-US" dirty="0"/>
              <a:t>Small number of rules:  Fuzzy</a:t>
            </a:r>
          </a:p>
          <a:p>
            <a:pPr lvl="1">
              <a:lnSpc>
                <a:spcPct val="120000"/>
              </a:lnSpc>
              <a:buSzPct val="75000"/>
            </a:pPr>
            <a:r>
              <a:rPr lang="en-US" smtClean="0"/>
              <a:t>e. g., semi-trailer </a:t>
            </a:r>
            <a:r>
              <a:rPr lang="en-US" dirty="0" smtClean="0"/>
              <a:t>backup</a:t>
            </a:r>
            <a:endParaRPr lang="en-US" dirty="0"/>
          </a:p>
          <a:p>
            <a:pPr lvl="1">
              <a:lnSpc>
                <a:spcPct val="120000"/>
              </a:lnSpc>
              <a:buSzPct val="75000"/>
            </a:pPr>
            <a:r>
              <a:rPr lang="en-US" dirty="0"/>
              <a:t>e.g. rough business prognosis</a:t>
            </a:r>
          </a:p>
        </p:txBody>
      </p:sp>
    </p:spTree>
    <p:extLst>
      <p:ext uri="{BB962C8B-B14F-4D97-AF65-F5344CB8AC3E}">
        <p14:creationId xmlns:p14="http://schemas.microsoft.com/office/powerpoint/2010/main" val="234943962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normAutofit fontScale="90000"/>
          </a:bodyPr>
          <a:lstStyle/>
          <a:p>
            <a:r>
              <a:rPr lang="en-US" dirty="0"/>
              <a:t>Common Visualization of Fuzzy </a:t>
            </a:r>
            <a:r>
              <a:rPr lang="en-US" dirty="0" smtClean="0"/>
              <a:t>Set </a:t>
            </a:r>
            <a:r>
              <a:rPr lang="en-US" i="1" dirty="0" smtClean="0"/>
              <a:t>S</a:t>
            </a:r>
            <a:endParaRPr lang="en-US" dirty="0"/>
          </a:p>
        </p:txBody>
      </p:sp>
      <p:sp>
        <p:nvSpPr>
          <p:cNvPr id="8195" name="Line 3"/>
          <p:cNvSpPr>
            <a:spLocks noChangeShapeType="1"/>
          </p:cNvSpPr>
          <p:nvPr/>
        </p:nvSpPr>
        <p:spPr bwMode="auto">
          <a:xfrm>
            <a:off x="1169988" y="5562600"/>
            <a:ext cx="72628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8196" name="Line 4"/>
          <p:cNvSpPr>
            <a:spLocks noChangeShapeType="1"/>
          </p:cNvSpPr>
          <p:nvPr/>
        </p:nvSpPr>
        <p:spPr bwMode="auto">
          <a:xfrm flipV="1">
            <a:off x="1143000" y="1143000"/>
            <a:ext cx="0" cy="44450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8197" name="Rectangle 5"/>
          <p:cNvSpPr>
            <a:spLocks noChangeArrowheads="1"/>
          </p:cNvSpPr>
          <p:nvPr/>
        </p:nvSpPr>
        <p:spPr bwMode="auto">
          <a:xfrm>
            <a:off x="442913" y="4924425"/>
            <a:ext cx="37029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sz="3200">
                <a:latin typeface="Arial Narrow" pitchFamily="34" charset="0"/>
              </a:rPr>
              <a:t>0</a:t>
            </a:r>
          </a:p>
        </p:txBody>
      </p:sp>
      <p:sp>
        <p:nvSpPr>
          <p:cNvPr id="8198" name="Rectangle 6"/>
          <p:cNvSpPr>
            <a:spLocks noChangeArrowheads="1"/>
          </p:cNvSpPr>
          <p:nvPr/>
        </p:nvSpPr>
        <p:spPr bwMode="auto">
          <a:xfrm>
            <a:off x="458788" y="1600200"/>
            <a:ext cx="6064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Narrow" pitchFamily="34" charset="0"/>
              </a:rPr>
              <a:t>1</a:t>
            </a:r>
          </a:p>
        </p:txBody>
      </p:sp>
      <p:sp>
        <p:nvSpPr>
          <p:cNvPr id="8199" name="Line 7"/>
          <p:cNvSpPr>
            <a:spLocks noChangeShapeType="1"/>
          </p:cNvSpPr>
          <p:nvPr/>
        </p:nvSpPr>
        <p:spPr bwMode="auto">
          <a:xfrm>
            <a:off x="1169988" y="1903413"/>
            <a:ext cx="7110412" cy="0"/>
          </a:xfrm>
          <a:prstGeom prst="line">
            <a:avLst/>
          </a:prstGeom>
          <a:noFill/>
          <a:ln w="2540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8200" name="Rectangle 8"/>
          <p:cNvSpPr>
            <a:spLocks noChangeArrowheads="1"/>
          </p:cNvSpPr>
          <p:nvPr/>
        </p:nvSpPr>
        <p:spPr bwMode="auto">
          <a:xfrm>
            <a:off x="1447800" y="5727745"/>
            <a:ext cx="441960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smtClean="0">
                <a:latin typeface="Arial Narrow" pitchFamily="34" charset="0"/>
              </a:rPr>
              <a:t>Universal </a:t>
            </a:r>
            <a:r>
              <a:rPr lang="en-US" sz="2800" dirty="0">
                <a:latin typeface="Arial Narrow" pitchFamily="34" charset="0"/>
              </a:rPr>
              <a:t>set </a:t>
            </a:r>
            <a:r>
              <a:rPr lang="en-US" sz="2800" dirty="0" smtClean="0">
                <a:latin typeface="Arial Narrow" pitchFamily="34" charset="0"/>
              </a:rPr>
              <a:t>represented </a:t>
            </a:r>
            <a:r>
              <a:rPr lang="en-US" sz="2800" dirty="0">
                <a:latin typeface="Arial Narrow" pitchFamily="34" charset="0"/>
              </a:rPr>
              <a:t>here</a:t>
            </a:r>
          </a:p>
        </p:txBody>
      </p:sp>
      <p:sp>
        <p:nvSpPr>
          <p:cNvPr id="8206" name="Rectangle 14"/>
          <p:cNvSpPr>
            <a:spLocks noChangeArrowheads="1"/>
          </p:cNvSpPr>
          <p:nvPr/>
        </p:nvSpPr>
        <p:spPr bwMode="auto">
          <a:xfrm>
            <a:off x="6859588" y="5640388"/>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a:latin typeface="Arial Narrow" pitchFamily="34" charset="0"/>
              </a:rPr>
              <a:t>x</a:t>
            </a:r>
          </a:p>
        </p:txBody>
      </p:sp>
      <p:sp>
        <p:nvSpPr>
          <p:cNvPr id="8207" name="Rectangle 15"/>
          <p:cNvSpPr>
            <a:spLocks noChangeArrowheads="1"/>
          </p:cNvSpPr>
          <p:nvPr/>
        </p:nvSpPr>
        <p:spPr bwMode="auto">
          <a:xfrm>
            <a:off x="3517386" y="3581400"/>
            <a:ext cx="2339417" cy="11669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a:latin typeface="Arial Narrow" pitchFamily="34" charset="0"/>
              </a:rPr>
              <a:t>degree to </a:t>
            </a:r>
            <a:r>
              <a:rPr lang="en-US" sz="2800" dirty="0" smtClean="0">
                <a:latin typeface="Arial Narrow" pitchFamily="34" charset="0"/>
              </a:rPr>
              <a:t>which</a:t>
            </a:r>
          </a:p>
          <a:p>
            <a:pPr>
              <a:spcBef>
                <a:spcPct val="50000"/>
              </a:spcBef>
            </a:pPr>
            <a:r>
              <a:rPr lang="en-US" sz="2800" i="1" dirty="0" smtClean="0">
                <a:latin typeface="Arial Narrow" pitchFamily="34" charset="0"/>
              </a:rPr>
              <a:t>x</a:t>
            </a:r>
            <a:r>
              <a:rPr lang="en-US" sz="2800" dirty="0" smtClean="0">
                <a:latin typeface="Arial Narrow" pitchFamily="34" charset="0"/>
              </a:rPr>
              <a:t> </a:t>
            </a:r>
            <a:r>
              <a:rPr lang="en-US" sz="2800" dirty="0">
                <a:latin typeface="Arial Narrow" pitchFamily="34" charset="0"/>
              </a:rPr>
              <a:t>belongs to </a:t>
            </a:r>
            <a:r>
              <a:rPr lang="en-US" sz="2800" i="1" dirty="0" smtClean="0">
                <a:latin typeface="Arial Narrow" pitchFamily="34" charset="0"/>
              </a:rPr>
              <a:t>F</a:t>
            </a:r>
            <a:endParaRPr lang="en-US" sz="2800" i="1" dirty="0">
              <a:latin typeface="Arial Narrow" pitchFamily="34" charset="0"/>
            </a:endParaRPr>
          </a:p>
        </p:txBody>
      </p:sp>
      <p:cxnSp>
        <p:nvCxnSpPr>
          <p:cNvPr id="3" name="Curved Connector 2"/>
          <p:cNvCxnSpPr>
            <a:stCxn id="8207" idx="1"/>
            <a:endCxn id="12" idx="5"/>
          </p:cNvCxnSpPr>
          <p:nvPr/>
        </p:nvCxnSpPr>
        <p:spPr>
          <a:xfrm rot="10800000">
            <a:off x="1181544" y="3025005"/>
            <a:ext cx="2335843" cy="113988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Line 12"/>
          <p:cNvSpPr>
            <a:spLocks noChangeShapeType="1"/>
          </p:cNvSpPr>
          <p:nvPr/>
        </p:nvSpPr>
        <p:spPr bwMode="auto">
          <a:xfrm flipV="1">
            <a:off x="7010400" y="2947988"/>
            <a:ext cx="0" cy="2640012"/>
          </a:xfrm>
          <a:prstGeom prst="line">
            <a:avLst/>
          </a:prstGeom>
          <a:noFill/>
          <a:ln w="2540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8" name="Line 13"/>
          <p:cNvSpPr>
            <a:spLocks noChangeShapeType="1"/>
          </p:cNvSpPr>
          <p:nvPr/>
        </p:nvSpPr>
        <p:spPr bwMode="auto">
          <a:xfrm flipH="1">
            <a:off x="1200150" y="2971800"/>
            <a:ext cx="5810250" cy="0"/>
          </a:xfrm>
          <a:prstGeom prst="line">
            <a:avLst/>
          </a:prstGeom>
          <a:noFill/>
          <a:ln w="2540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2" name="Oval 11"/>
          <p:cNvSpPr/>
          <p:nvPr/>
        </p:nvSpPr>
        <p:spPr bwMode="auto">
          <a:xfrm>
            <a:off x="1084660" y="2895600"/>
            <a:ext cx="113506" cy="151606"/>
          </a:xfrm>
          <a:prstGeom prst="ellipse">
            <a:avLst/>
          </a:prstGeom>
          <a:solidFill>
            <a:schemeClr val="bg1"/>
          </a:solid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sp>
        <p:nvSpPr>
          <p:cNvPr id="30" name="Oval 29"/>
          <p:cNvSpPr/>
          <p:nvPr/>
        </p:nvSpPr>
        <p:spPr bwMode="auto">
          <a:xfrm>
            <a:off x="6953250" y="2895600"/>
            <a:ext cx="113506" cy="151606"/>
          </a:xfrm>
          <a:prstGeom prst="ellipse">
            <a:avLst/>
          </a:prstGeom>
          <a:solidFill>
            <a:schemeClr val="tx2"/>
          </a:solid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pic>
        <p:nvPicPr>
          <p:cNvPr id="2" name="Picture 1"/>
          <p:cNvPicPr>
            <a:picLocks noChangeAspect="1"/>
          </p:cNvPicPr>
          <p:nvPr/>
        </p:nvPicPr>
        <p:blipFill>
          <a:blip r:embed="rId3"/>
          <a:stretch>
            <a:fillRect/>
          </a:stretch>
        </p:blipFill>
        <p:spPr>
          <a:xfrm>
            <a:off x="6280411" y="950317"/>
            <a:ext cx="2417762" cy="1780139"/>
          </a:xfrm>
          <a:prstGeom prst="rect">
            <a:avLst/>
          </a:prstGeom>
        </p:spPr>
      </p:pic>
      <p:sp>
        <p:nvSpPr>
          <p:cNvPr id="4" name="Rectangle 3"/>
          <p:cNvSpPr/>
          <p:nvPr/>
        </p:nvSpPr>
        <p:spPr>
          <a:xfrm>
            <a:off x="2819400" y="6477000"/>
            <a:ext cx="6248400" cy="307777"/>
          </a:xfrm>
          <a:prstGeom prst="rect">
            <a:avLst/>
          </a:prstGeom>
        </p:spPr>
        <p:txBody>
          <a:bodyPr wrap="square">
            <a:spAutoFit/>
          </a:bodyPr>
          <a:lstStyle/>
          <a:p>
            <a:r>
              <a:rPr lang="en-US" sz="1400" dirty="0"/>
              <a:t>http://cstms.berkeley.edu/current-events/on-a-history-of-fuzzy-sets-and-systems/</a:t>
            </a:r>
          </a:p>
        </p:txBody>
      </p:sp>
      <p:sp>
        <p:nvSpPr>
          <p:cNvPr id="18" name="Rectangle 17"/>
          <p:cNvSpPr/>
          <p:nvPr/>
        </p:nvSpPr>
        <p:spPr>
          <a:xfrm>
            <a:off x="0" y="990600"/>
            <a:ext cx="6248400" cy="307777"/>
          </a:xfrm>
          <a:prstGeom prst="rect">
            <a:avLst/>
          </a:prstGeom>
        </p:spPr>
        <p:txBody>
          <a:bodyPr wrap="square">
            <a:spAutoFit/>
          </a:bodyPr>
          <a:lstStyle/>
          <a:p>
            <a:pPr algn="r"/>
            <a:r>
              <a:rPr lang="en-US" sz="1400" smtClean="0"/>
              <a:t>Lotfi Zadeh and students</a:t>
            </a:r>
            <a:endParaRPr lang="en-US" sz="1400" dirty="0"/>
          </a:p>
        </p:txBody>
      </p:sp>
    </p:spTree>
    <p:extLst>
      <p:ext uri="{BB962C8B-B14F-4D97-AF65-F5344CB8AC3E}">
        <p14:creationId xmlns:p14="http://schemas.microsoft.com/office/powerpoint/2010/main" val="36322589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normAutofit fontScale="90000"/>
          </a:bodyPr>
          <a:lstStyle/>
          <a:p>
            <a:r>
              <a:rPr lang="en-US" dirty="0" smtClean="0"/>
              <a:t>Example: The Fuzzy Set </a:t>
            </a:r>
            <a:r>
              <a:rPr lang="en-US" i="1" dirty="0" smtClean="0"/>
              <a:t>Young</a:t>
            </a:r>
            <a:endParaRPr lang="en-US" dirty="0"/>
          </a:p>
        </p:txBody>
      </p:sp>
      <p:sp>
        <p:nvSpPr>
          <p:cNvPr id="8195" name="Line 3"/>
          <p:cNvSpPr>
            <a:spLocks noChangeShapeType="1"/>
          </p:cNvSpPr>
          <p:nvPr/>
        </p:nvSpPr>
        <p:spPr bwMode="auto">
          <a:xfrm>
            <a:off x="1169988" y="5562600"/>
            <a:ext cx="7262812"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8196" name="Line 4"/>
          <p:cNvSpPr>
            <a:spLocks noChangeShapeType="1"/>
          </p:cNvSpPr>
          <p:nvPr/>
        </p:nvSpPr>
        <p:spPr bwMode="auto">
          <a:xfrm flipV="1">
            <a:off x="1143000" y="1143000"/>
            <a:ext cx="0" cy="44450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8197" name="Rectangle 5"/>
          <p:cNvSpPr>
            <a:spLocks noChangeArrowheads="1"/>
          </p:cNvSpPr>
          <p:nvPr/>
        </p:nvSpPr>
        <p:spPr bwMode="auto">
          <a:xfrm>
            <a:off x="442913" y="4924425"/>
            <a:ext cx="37029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sz="3200">
                <a:latin typeface="Arial Narrow" pitchFamily="34" charset="0"/>
              </a:rPr>
              <a:t>0</a:t>
            </a:r>
          </a:p>
        </p:txBody>
      </p:sp>
      <p:sp>
        <p:nvSpPr>
          <p:cNvPr id="8198" name="Rectangle 6"/>
          <p:cNvSpPr>
            <a:spLocks noChangeArrowheads="1"/>
          </p:cNvSpPr>
          <p:nvPr/>
        </p:nvSpPr>
        <p:spPr bwMode="auto">
          <a:xfrm>
            <a:off x="458788" y="1600200"/>
            <a:ext cx="6064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dirty="0">
                <a:latin typeface="Arial Narrow" pitchFamily="34" charset="0"/>
              </a:rPr>
              <a:t>1</a:t>
            </a:r>
          </a:p>
        </p:txBody>
      </p:sp>
      <p:sp>
        <p:nvSpPr>
          <p:cNvPr id="8200" name="Rectangle 8"/>
          <p:cNvSpPr>
            <a:spLocks noChangeArrowheads="1"/>
          </p:cNvSpPr>
          <p:nvPr/>
        </p:nvSpPr>
        <p:spPr bwMode="auto">
          <a:xfrm>
            <a:off x="1752600" y="5917386"/>
            <a:ext cx="91440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dirty="0" smtClean="0">
                <a:latin typeface="Arial Narrow" pitchFamily="34" charset="0"/>
              </a:rPr>
              <a:t>age</a:t>
            </a:r>
            <a:endParaRPr lang="en-US" sz="2800" dirty="0">
              <a:latin typeface="Arial Narrow" pitchFamily="34" charset="0"/>
            </a:endParaRPr>
          </a:p>
        </p:txBody>
      </p:sp>
      <p:sp>
        <p:nvSpPr>
          <p:cNvPr id="8204" name="Line 12"/>
          <p:cNvSpPr>
            <a:spLocks noChangeShapeType="1"/>
          </p:cNvSpPr>
          <p:nvPr/>
        </p:nvSpPr>
        <p:spPr bwMode="auto">
          <a:xfrm flipV="1">
            <a:off x="3200400" y="2666999"/>
            <a:ext cx="0" cy="2890816"/>
          </a:xfrm>
          <a:prstGeom prst="line">
            <a:avLst/>
          </a:prstGeom>
          <a:noFill/>
          <a:ln w="2540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8206" name="Rectangle 14"/>
          <p:cNvSpPr>
            <a:spLocks noChangeArrowheads="1"/>
          </p:cNvSpPr>
          <p:nvPr/>
        </p:nvSpPr>
        <p:spPr bwMode="auto">
          <a:xfrm>
            <a:off x="2880321" y="5576904"/>
            <a:ext cx="9128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i="1" dirty="0" smtClean="0">
                <a:latin typeface="Arial Narrow" pitchFamily="34" charset="0"/>
              </a:rPr>
              <a:t>25</a:t>
            </a:r>
            <a:endParaRPr lang="en-US" sz="3200" i="1" dirty="0">
              <a:latin typeface="Arial Narrow" pitchFamily="34" charset="0"/>
            </a:endParaRPr>
          </a:p>
        </p:txBody>
      </p:sp>
      <p:sp>
        <p:nvSpPr>
          <p:cNvPr id="8207" name="Rectangle 15"/>
          <p:cNvSpPr>
            <a:spLocks noChangeArrowheads="1"/>
          </p:cNvSpPr>
          <p:nvPr/>
        </p:nvSpPr>
        <p:spPr bwMode="auto">
          <a:xfrm>
            <a:off x="5673854" y="1548628"/>
            <a:ext cx="2984724" cy="138243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smtClean="0">
                <a:latin typeface="Arial Narrow" pitchFamily="34" charset="0"/>
              </a:rPr>
              <a:t>The degree </a:t>
            </a:r>
            <a:r>
              <a:rPr lang="en-US" sz="2800" dirty="0">
                <a:latin typeface="Arial Narrow" pitchFamily="34" charset="0"/>
              </a:rPr>
              <a:t>to </a:t>
            </a:r>
            <a:r>
              <a:rPr lang="en-US" sz="2800" smtClean="0">
                <a:latin typeface="Arial Narrow" pitchFamily="34" charset="0"/>
              </a:rPr>
              <a:t>which 25 belongs </a:t>
            </a:r>
            <a:r>
              <a:rPr lang="en-US" sz="2800">
                <a:latin typeface="Arial Narrow" pitchFamily="34" charset="0"/>
              </a:rPr>
              <a:t>to </a:t>
            </a:r>
            <a:r>
              <a:rPr lang="en-US" sz="2800" i="1" smtClean="0">
                <a:latin typeface="Arial Narrow" pitchFamily="34" charset="0"/>
              </a:rPr>
              <a:t>Young</a:t>
            </a:r>
            <a:r>
              <a:rPr lang="en-US" sz="2800" smtClean="0">
                <a:latin typeface="Arial Narrow" pitchFamily="34" charset="0"/>
              </a:rPr>
              <a:t> is 0.7 (70%).</a:t>
            </a:r>
            <a:endParaRPr lang="en-US" sz="2800" i="1" dirty="0">
              <a:latin typeface="Arial Narrow" pitchFamily="34" charset="0"/>
            </a:endParaRPr>
          </a:p>
        </p:txBody>
      </p:sp>
      <p:cxnSp>
        <p:nvCxnSpPr>
          <p:cNvPr id="3" name="Curved Connector 2"/>
          <p:cNvCxnSpPr>
            <a:stCxn id="8207" idx="1"/>
            <a:endCxn id="19" idx="4"/>
          </p:cNvCxnSpPr>
          <p:nvPr/>
        </p:nvCxnSpPr>
        <p:spPr>
          <a:xfrm rot="10800000" flipV="1">
            <a:off x="1141414" y="2239842"/>
            <a:ext cx="4532441" cy="502563"/>
          </a:xfrm>
          <a:prstGeom prst="curvedConnector4">
            <a:avLst>
              <a:gd name="adj1" fmla="val 49374"/>
              <a:gd name="adj2" fmla="val 183025"/>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Line 13"/>
          <p:cNvSpPr>
            <a:spLocks noChangeShapeType="1"/>
          </p:cNvSpPr>
          <p:nvPr/>
        </p:nvSpPr>
        <p:spPr bwMode="auto">
          <a:xfrm flipH="1" flipV="1">
            <a:off x="1149919" y="2666999"/>
            <a:ext cx="2050481" cy="6499"/>
          </a:xfrm>
          <a:prstGeom prst="line">
            <a:avLst/>
          </a:prstGeom>
          <a:noFill/>
          <a:ln w="2540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9" name="Oval 18"/>
          <p:cNvSpPr/>
          <p:nvPr/>
        </p:nvSpPr>
        <p:spPr bwMode="auto">
          <a:xfrm>
            <a:off x="1084660" y="2590800"/>
            <a:ext cx="113506" cy="151606"/>
          </a:xfrm>
          <a:prstGeom prst="ellipse">
            <a:avLst/>
          </a:prstGeom>
          <a:solidFill>
            <a:schemeClr val="bg1"/>
          </a:solid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cxnSp>
        <p:nvCxnSpPr>
          <p:cNvPr id="4" name="Straight Connector 3"/>
          <p:cNvCxnSpPr/>
          <p:nvPr/>
        </p:nvCxnSpPr>
        <p:spPr>
          <a:xfrm flipV="1">
            <a:off x="345744" y="5561552"/>
            <a:ext cx="804175" cy="9008"/>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6" name="Oval 5"/>
          <p:cNvSpPr/>
          <p:nvPr/>
        </p:nvSpPr>
        <p:spPr bwMode="auto">
          <a:xfrm>
            <a:off x="1175984" y="5536344"/>
            <a:ext cx="101600" cy="61512"/>
          </a:xfrm>
          <a:prstGeom prst="ellipse">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sp>
        <p:nvSpPr>
          <p:cNvPr id="23" name="Oval 22"/>
          <p:cNvSpPr/>
          <p:nvPr/>
        </p:nvSpPr>
        <p:spPr bwMode="auto">
          <a:xfrm>
            <a:off x="304800" y="5562600"/>
            <a:ext cx="101600" cy="61512"/>
          </a:xfrm>
          <a:prstGeom prst="ellipse">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p:txBody>
      </p:sp>
      <p:cxnSp>
        <p:nvCxnSpPr>
          <p:cNvPr id="32" name="Straight Connector 31"/>
          <p:cNvCxnSpPr/>
          <p:nvPr/>
        </p:nvCxnSpPr>
        <p:spPr>
          <a:xfrm flipH="1" flipV="1">
            <a:off x="2351497" y="1866900"/>
            <a:ext cx="4384265" cy="3669445"/>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35" name="Rectangle 14"/>
          <p:cNvSpPr>
            <a:spLocks noChangeArrowheads="1"/>
          </p:cNvSpPr>
          <p:nvPr/>
        </p:nvSpPr>
        <p:spPr bwMode="auto">
          <a:xfrm>
            <a:off x="6436648" y="5524962"/>
            <a:ext cx="9128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i="1" dirty="0" smtClean="0">
                <a:latin typeface="Arial Narrow" pitchFamily="34" charset="0"/>
              </a:rPr>
              <a:t>45</a:t>
            </a:r>
            <a:endParaRPr lang="en-US" sz="3200" i="1" dirty="0">
              <a:latin typeface="Arial Narrow" pitchFamily="34" charset="0"/>
            </a:endParaRPr>
          </a:p>
        </p:txBody>
      </p:sp>
      <p:cxnSp>
        <p:nvCxnSpPr>
          <p:cNvPr id="36" name="Straight Connector 35"/>
          <p:cNvCxnSpPr/>
          <p:nvPr/>
        </p:nvCxnSpPr>
        <p:spPr>
          <a:xfrm flipH="1" flipV="1">
            <a:off x="6735763" y="5556912"/>
            <a:ext cx="1445541" cy="903"/>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123554" y="1866900"/>
            <a:ext cx="1227943" cy="1"/>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49" name="Rectangle 6"/>
          <p:cNvSpPr>
            <a:spLocks noChangeArrowheads="1"/>
          </p:cNvSpPr>
          <p:nvPr/>
        </p:nvSpPr>
        <p:spPr bwMode="auto">
          <a:xfrm>
            <a:off x="304801" y="2389589"/>
            <a:ext cx="77363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dirty="0" smtClean="0">
                <a:latin typeface="Arial Narrow" pitchFamily="34" charset="0"/>
              </a:rPr>
              <a:t>0.7</a:t>
            </a:r>
            <a:endParaRPr lang="en-US" sz="3200" dirty="0">
              <a:latin typeface="Arial Narrow" pitchFamily="34" charset="0"/>
            </a:endParaRPr>
          </a:p>
        </p:txBody>
      </p:sp>
    </p:spTree>
    <p:extLst>
      <p:ext uri="{BB962C8B-B14F-4D97-AF65-F5344CB8AC3E}">
        <p14:creationId xmlns:p14="http://schemas.microsoft.com/office/powerpoint/2010/main" val="210866305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accent1"/>
          </a:solidFill>
          <a:miter lim="800000"/>
          <a:headEnd/>
          <a:tailEnd/>
        </a:ln>
        <a:effectLst/>
      </a:spPr>
      <a:bodyPr vert="horz" wrap="none" lIns="91440" tIns="45720" rIns="91440" bIns="45720" numCol="1" rtlCol="0" anchor="t" anchorCtr="0" compatLnSpc="1">
        <a:prstTxWarp prst="textNoShape">
          <a:avLst/>
        </a:prstTxWarp>
        <a:spAutoFit/>
      </a:bodyPr>
      <a:lstStyle>
        <a:defPPr marL="0" marR="0" indent="457200" algn="l" defTabSz="914400" rtl="0" eaLnBrk="1" fontAlgn="base" latinLnBrk="0" hangingPunct="1">
          <a:lnSpc>
            <a:spcPct val="100000"/>
          </a:lnSpc>
          <a:spcBef>
            <a:spcPct val="0"/>
          </a:spcBef>
          <a:spcAft>
            <a:spcPct val="0"/>
          </a:spcAft>
          <a:buClrTx/>
          <a:buSzTx/>
          <a:buFontTx/>
          <a:buNone/>
          <a:tabLst/>
          <a:defRPr kumimoji="0"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defRPr>
        </a:defPPr>
      </a:lstStyle>
    </a:spDef>
    <a:txDef>
      <a:spPr>
        <a:noFill/>
      </a:spPr>
      <a:bodyPr wrap="square" rtlCol="0">
        <a:spAutoFit/>
      </a:bodyPr>
      <a:lstStyle>
        <a:defPPr>
          <a:defRPr sz="28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25154</TotalTime>
  <Words>3229</Words>
  <Application>Microsoft Office PowerPoint</Application>
  <PresentationFormat>On-screen Show (4:3)</PresentationFormat>
  <Paragraphs>502</Paragraphs>
  <Slides>59</Slides>
  <Notes>48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9" baseType="lpstr">
      <vt:lpstr>Arial</vt:lpstr>
      <vt:lpstr>Arial Narrow</vt:lpstr>
      <vt:lpstr>Calibri</vt:lpstr>
      <vt:lpstr>Courier New</vt:lpstr>
      <vt:lpstr>Symbol</vt:lpstr>
      <vt:lpstr>Times New Roman</vt:lpstr>
      <vt:lpstr>Wingdings</vt:lpstr>
      <vt:lpstr>Office Theme</vt:lpstr>
      <vt:lpstr>GALLERY</vt:lpstr>
      <vt:lpstr>Packager Shell Object</vt:lpstr>
      <vt:lpstr>Fuzzy Logic  </vt:lpstr>
      <vt:lpstr>Fuzzy Expert Systems: Learning Objectives</vt:lpstr>
      <vt:lpstr>What Can We Expect Machines to Learn?</vt:lpstr>
      <vt:lpstr>Fuzzy Logic</vt:lpstr>
      <vt:lpstr>Advantages over Conventional E.S.</vt:lpstr>
      <vt:lpstr>Fuzzy Disadvantages</vt:lpstr>
      <vt:lpstr>When to Apply Conventional/Fuzzy</vt:lpstr>
      <vt:lpstr>Common Visualization of Fuzzy Set S</vt:lpstr>
      <vt:lpstr>Example: The Fuzzy Set Young</vt:lpstr>
      <vt:lpstr>Visualization of Fuzzy Sets</vt:lpstr>
      <vt:lpstr>Visualization of “S” &amp; “T”</vt:lpstr>
      <vt:lpstr>Fuzzy Linguistic Variable</vt:lpstr>
      <vt:lpstr>(Fuzzy Linguistic Variable Temperature) One of its Values: High </vt:lpstr>
      <vt:lpstr>Common Fuzzy Values</vt:lpstr>
      <vt:lpstr>Common Place for Fuzzy Use</vt:lpstr>
      <vt:lpstr>Fuzzy Logic</vt:lpstr>
      <vt:lpstr>Fuzzy Control Model</vt:lpstr>
      <vt:lpstr>Fuzzy Control Model</vt:lpstr>
      <vt:lpstr>Fuzzy Control Model</vt:lpstr>
      <vt:lpstr>Truck Backing Example</vt:lpstr>
      <vt:lpstr>Pendulum Values for t and t’</vt:lpstr>
      <vt:lpstr>Fuzzy Value Example: Zero (ZE)</vt:lpstr>
      <vt:lpstr>Pendulum Fuzzy Associative Memory (FAM) for Velocity (of base)</vt:lpstr>
      <vt:lpstr>Uncertainty and Fuzzy Logic</vt:lpstr>
      <vt:lpstr>Applying “A =&gt; B” to Input: Example</vt:lpstr>
      <vt:lpstr>Implementing “A =&gt; B”: Example</vt:lpstr>
      <vt:lpstr>Implementing “A =&gt; B”</vt:lpstr>
      <vt:lpstr>Implementing “A =&gt; B”</vt:lpstr>
      <vt:lpstr>Implementing A&amp;B =&gt; C</vt:lpstr>
      <vt:lpstr>Summing Consequents</vt:lpstr>
      <vt:lpstr>Summing Consequents</vt:lpstr>
      <vt:lpstr>Fuzzy Logic</vt:lpstr>
      <vt:lpstr>PowerPoint Presentation</vt:lpstr>
      <vt:lpstr>Inverted Pendulum</vt:lpstr>
      <vt:lpstr>PowerPoint Presentation</vt:lpstr>
      <vt:lpstr>On-Line Demo’s</vt:lpstr>
      <vt:lpstr>Fuzzy Logic</vt:lpstr>
      <vt:lpstr>Example: Supplemental Feeding for Range Cows</vt:lpstr>
      <vt:lpstr>Example: Power System Peak Load Forecasting</vt:lpstr>
      <vt:lpstr>Fuzzy Logic</vt:lpstr>
      <vt:lpstr>Scikit-fuzzy Python API</vt:lpstr>
      <vt:lpstr>Example (Ruoting Wang)</vt:lpstr>
      <vt:lpstr>Scikit Fuzzy Example</vt:lpstr>
      <vt:lpstr>Scikit Fuzzy Example</vt:lpstr>
      <vt:lpstr>Scikit Fuzzy Example</vt:lpstr>
      <vt:lpstr>PowerPoint Presentation</vt:lpstr>
      <vt:lpstr>PowerPoint Presentation</vt:lpstr>
      <vt:lpstr>Executing</vt:lpstr>
      <vt:lpstr>FuzzyJ API</vt:lpstr>
      <vt:lpstr>FuzzyJ Example 1 http://www.iit.nrc.ca/IR_public/fuzzy/fuzzyJDocs/FuzzyRule.html</vt:lpstr>
      <vt:lpstr>FuzzyJ Example 2 http://rorchard.github.io/FuzzyJ/</vt:lpstr>
      <vt:lpstr>FuzzyJ Example 3 http://rorchard.github.io/FuzzyJ/</vt:lpstr>
      <vt:lpstr>FuzzyJ Example 4 http://rorchard.github.io/FuzzyJ/</vt:lpstr>
      <vt:lpstr>FuzzyJ Example 5 http://rorchard.github.io/FuzzyJ/</vt:lpstr>
      <vt:lpstr>Fuzzy Logic</vt:lpstr>
      <vt:lpstr>Number of Applications</vt:lpstr>
      <vt:lpstr>Example of Recent Application</vt:lpstr>
      <vt:lpstr>Impact</vt:lpstr>
      <vt:lpstr>Summary</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and JUnit </dc:title>
  <dc:creator>Eric Braude</dc:creator>
  <cp:lastModifiedBy>Braude, Eric J</cp:lastModifiedBy>
  <cp:revision>471</cp:revision>
  <cp:lastPrinted>2012-06-05T18:04:46Z</cp:lastPrinted>
  <dcterms:created xsi:type="dcterms:W3CDTF">2011-01-14T20:04:27Z</dcterms:created>
  <dcterms:modified xsi:type="dcterms:W3CDTF">2020-02-18T17:50:33Z</dcterms:modified>
</cp:coreProperties>
</file>