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298" r:id="rId2"/>
    <p:sldId id="257" r:id="rId3"/>
    <p:sldId id="367" r:id="rId4"/>
    <p:sldId id="368" r:id="rId5"/>
    <p:sldId id="371" r:id="rId6"/>
    <p:sldId id="370" r:id="rId7"/>
    <p:sldId id="372" r:id="rId8"/>
    <p:sldId id="373" r:id="rId9"/>
    <p:sldId id="374" r:id="rId10"/>
    <p:sldId id="375" r:id="rId11"/>
    <p:sldId id="398" r:id="rId12"/>
    <p:sldId id="438" r:id="rId13"/>
    <p:sldId id="383" r:id="rId14"/>
    <p:sldId id="436" r:id="rId15"/>
    <p:sldId id="437" r:id="rId16"/>
    <p:sldId id="397" r:id="rId17"/>
    <p:sldId id="435" r:id="rId18"/>
    <p:sldId id="422" r:id="rId19"/>
    <p:sldId id="400" r:id="rId20"/>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FF"/>
    <a:srgbClr val="676767"/>
    <a:srgbClr val="438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54" autoAdjust="0"/>
  </p:normalViewPr>
  <p:slideViewPr>
    <p:cSldViewPr>
      <p:cViewPr varScale="1">
        <p:scale>
          <a:sx n="56" d="100"/>
          <a:sy n="56" d="100"/>
        </p:scale>
        <p:origin x="1580"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25" d="100"/>
        <a:sy n="125" d="100"/>
      </p:scale>
      <p:origin x="0" y="-4520"/>
    </p:cViewPr>
  </p:sorterViewPr>
  <p:notesViewPr>
    <p:cSldViewPr>
      <p:cViewPr varScale="1">
        <p:scale>
          <a:sx n="53" d="100"/>
          <a:sy n="53" d="100"/>
        </p:scale>
        <p:origin x="2654" y="48"/>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8ED7EB0-5A9F-4862-87CD-E97825A400AA}"/>
              </a:ext>
            </a:extLst>
          </p:cNvPr>
          <p:cNvSpPr>
            <a:spLocks noChangeArrowheads="1"/>
          </p:cNvSpPr>
          <p:nvPr/>
        </p:nvSpPr>
        <p:spPr bwMode="auto">
          <a:xfrm>
            <a:off x="77788" y="8988425"/>
            <a:ext cx="6775450" cy="246063"/>
          </a:xfrm>
          <a:prstGeom prst="rect">
            <a:avLst/>
          </a:prstGeom>
          <a:noFill/>
          <a:ln>
            <a:noFill/>
          </a:ln>
          <a:effectLst/>
        </p:spPr>
        <p:txBody>
          <a:bodyPr lIns="91945" tIns="45166" rIns="91945" bIns="45166">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r">
              <a:spcBef>
                <a:spcPct val="50000"/>
              </a:spcBef>
              <a:defRPr/>
            </a:pPr>
            <a:r>
              <a:rPr lang="en-US" altLang="en-US" sz="1000" b="0" i="1"/>
              <a:t>Fuzzy, Expert, Neural &amp; Genetic Systems -- </a:t>
            </a:r>
            <a:r>
              <a:rPr lang="en-US" altLang="en-US" sz="1000" b="0"/>
              <a:t>Notes copyright (c) 96-03 by Eric J. Braude 1/6/2003</a:t>
            </a:r>
            <a:r>
              <a:rPr lang="en-US" altLang="en-US" sz="1000" b="0" i="1"/>
              <a:t> --</a:t>
            </a:r>
            <a:r>
              <a:rPr lang="en-US" altLang="en-US" sz="1000" b="0"/>
              <a:t> </a:t>
            </a:r>
            <a:r>
              <a:rPr lang="en-US" altLang="en-US" sz="1000" b="0" i="1"/>
              <a:t>Introduction --</a:t>
            </a:r>
            <a:r>
              <a:rPr lang="en-US" altLang="en-US" sz="1000" b="0"/>
              <a:t>  1.</a:t>
            </a:r>
            <a:fld id="{B5BB7AC1-C0EE-43A6-A9B9-820DD9D6CF8A}" type="slidenum">
              <a:rPr lang="en-US" altLang="en-US" sz="1000" b="0" smtClean="0"/>
              <a:pPr algn="r">
                <a:spcBef>
                  <a:spcPct val="50000"/>
                </a:spcBef>
                <a:defRPr/>
              </a:pPr>
              <a:t>‹#›</a:t>
            </a:fld>
            <a:endParaRPr lang="en-US" altLang="en-US" sz="10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9EE9F5D-388E-49B4-BED6-8646563C7D11}"/>
              </a:ext>
            </a:extLst>
          </p:cNvPr>
          <p:cNvSpPr>
            <a:spLocks noGrp="1" noChangeArrowheads="1"/>
          </p:cNvSpPr>
          <p:nvPr>
            <p:ph type="body" sz="quarter" idx="3"/>
          </p:nvPr>
        </p:nvSpPr>
        <p:spPr bwMode="auto">
          <a:xfrm>
            <a:off x="935038" y="4416425"/>
            <a:ext cx="5140325" cy="4183063"/>
          </a:xfrm>
          <a:prstGeom prst="rect">
            <a:avLst/>
          </a:prstGeom>
          <a:noFill/>
          <a:ln>
            <a:noFill/>
          </a:ln>
          <a:effectLst/>
        </p:spPr>
        <p:txBody>
          <a:bodyPr vert="horz" wrap="square" lIns="91945" tIns="45166" rIns="91945" bIns="45166"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B10684D3-4786-434C-A7D9-F989CE46DB98}"/>
              </a:ext>
            </a:extLst>
          </p:cNvPr>
          <p:cNvSpPr>
            <a:spLocks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0757F91-0170-4141-8B56-3A51552DBEB4}"/>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D0F0F582-B95A-42C5-87C0-1BD5892AEE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55E6E171-0A25-4386-94DF-2F7FEEC05F65}"/>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7FA5DA52-FF13-47AA-B2F5-08375D8384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This figure shows how a (simulated) neuron interacts with other neurons.</a:t>
            </a:r>
          </a:p>
          <a:p>
            <a:endParaRPr lang="en-US" altLang="en-US"/>
          </a:p>
          <a:p>
            <a:r>
              <a:rPr lang="en-US" altLang="en-US"/>
              <a:t>As with (what we know about) biological neural networks, learning consists mainly of modifying weights.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4F9DA17-EA3C-495C-94AE-A861CDCFA69C}"/>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6656ABD4-D052-49F7-B95B-FF1292B7FB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D0A63B9-D19B-4E82-899D-4F6D9A28B868}"/>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CFA53525-F8BF-41FA-B087-656343D07B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Consider the program that produces the error for a given input/output data pair. It can be considered a function of its weights and can therefore be differentiated with respect to each weight.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A873303-346E-4A9C-8801-D9D9C5A67F60}"/>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D185B557-887C-40F7-8EAA-83327C6DBA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purpose here is to show how a neural net can recognize whether a point in the unit square belongs to the </a:t>
            </a:r>
            <a:r>
              <a:rPr lang="en-US" altLang="en-US" i="1"/>
              <a:t>blue set</a:t>
            </a:r>
            <a:r>
              <a:rPr lang="en-US" altLang="en-US"/>
              <a:t> or the </a:t>
            </a:r>
            <a:r>
              <a:rPr lang="en-US" altLang="en-US" i="1"/>
              <a:t>orange set</a:t>
            </a:r>
            <a:r>
              <a:rPr lang="en-US" altLang="en-US"/>
              <a:t>. This is based on a given (“training”) set of blue and orange points. The “Playgound” allows you to try various training sets and neural net architectures.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50EE5165-5426-4953-82E5-33E587E51A2E}"/>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539E749B-8E63-4669-B80B-C7EF540BE4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C59A06F-8CDA-493F-BA77-92553B7AD8DB}"/>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13052D45-6A42-4E32-AEAE-1751DBE53A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major reason that neural nets have been so successful in the second decade of the 21</a:t>
            </a:r>
            <a:r>
              <a:rPr lang="en-US" altLang="en-US" baseline="30000"/>
              <a:t>st</a:t>
            </a:r>
            <a:r>
              <a:rPr lang="en-US" altLang="en-US"/>
              <a:t> century is </a:t>
            </a:r>
            <a:r>
              <a:rPr lang="en-US" altLang="en-US" i="1"/>
              <a:t>deep learning</a:t>
            </a:r>
            <a:r>
              <a:rPr lang="en-US" altLang="en-US"/>
              <a:t>. This is characterized by multiple layers of neurons and massive amounts of training data. These were tried for many years without much success; however, persistence, various new techniques, the availability of massive data sets, and increased computation power, which we will describe later in the course (in the neural net modules), made success possible.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CE01FDCB-776B-443A-853C-BEF51CADD0EE}"/>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00141625-DF3C-4DE7-AD78-DFAE4F9952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What brought about the dramatic improvement, and the use of hidden layers are suggested by the figure (from the paper).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28961CF-1606-4F6E-937A-29985220E24E}"/>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7483EDFB-9616-42C0-A5E0-66F6CBE9A4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MNIST—from the National Institute of Stadards and Technology—is a standard example for neural nets. The input is a grid of grey-scale numbers and the output is 0, 1, …, or 9.</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6B901DDD-9359-407D-B47D-A53594849B67}"/>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10935CD4-2EA7-4F61-AAFC-B41E5CCDFD2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01B3937-9D2B-4564-9BE9-6E0DE8FBF51B}"/>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334DC286-D137-47F8-B001-02255D7471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By covering the basics of various techniques, we will compare how they can be applied. We will restrict this to two major learning approaches.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5122208-A3B5-494B-BB18-E8F4C387C1A3}"/>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19CAA30E-0C39-4BC6-AF3C-C8F4CD1216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Neural nets are based on aspects of the brain. A Neural net consists of </a:t>
            </a:r>
            <a:r>
              <a:rPr lang="en-US" altLang="en-US" i="1"/>
              <a:t>neurons</a:t>
            </a:r>
            <a:r>
              <a:rPr lang="en-US" altLang="en-US"/>
              <a:t>—cells that take input from and provide output to other neurons. Importantly, a single neuron does not seem to encode knowledge as we understand it. Knowledge is encoded by the set of connections </a:t>
            </a:r>
            <a:r>
              <a:rPr lang="en-US" altLang="en-US" i="1"/>
              <a:t>between</a:t>
            </a:r>
            <a:r>
              <a:rPr lang="en-US" altLang="en-US"/>
              <a:t> neurons.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968226A-1E0B-4CF7-9A2C-6F46AEB0DF66}"/>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A9FC3799-5468-4C12-AF27-6514C164AF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idea of simulating interconnected neurons has led to many applications, some of which are listed here. The rate and scale of applications has become immense—too long to list, really.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7DF7751-BE58-4687-8935-2172543AE173}"/>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80964628-3F6D-4357-AE6E-737A355E6E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 typically use neural nets when we </a:t>
            </a:r>
            <a:r>
              <a:rPr lang="en-US" altLang="en-US" i="1"/>
              <a:t>don’t</a:t>
            </a:r>
            <a:r>
              <a:rPr lang="en-US" altLang="en-US"/>
              <a:t> have a model of how a process actually works. But we must have a set of actual input/outputs. These are mostly from the real world. The input and output of a neural net must each be a vector—an array of numbers.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0A45D00-8D68-4235-859A-68ECA63C09B2}"/>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AE4CA13A-6330-4AD7-93D3-E29C4CF12D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It is actually possible to represent input as an array of numbers, in many cases.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3B0E333-71A8-4B23-B02E-E06D0D455EE2}"/>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8CAA8700-3C74-4372-A317-88101C9BC0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Once the architecture of a neural net has been decided (i.e., the interconnection pattern and the nature of each neuron’s data processing), it is fed a set of input/output pairs. These form the </a:t>
            </a:r>
            <a:r>
              <a:rPr lang="en-US" altLang="en-US" i="1"/>
              <a:t>training set</a:t>
            </a:r>
            <a:r>
              <a:rPr lang="en-US" altLang="en-US"/>
              <a:t>. When successfully trained, the net gives the respective output for each input to within a tolerable error. It is then ready to be tested and used on any input.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C0E2C820-3A37-44E5-BDE2-7F42C95CCB7D}"/>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7574FEC2-25EA-4031-AB2A-9BE65866A4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many ways (even though they are modeled on brains), neural nets are “dumb.” Once we set one up, it learns from input/output data by making many numerical adjustments. We don’t model </a:t>
            </a:r>
            <a:r>
              <a:rPr lang="en-US" altLang="en-US" i="1"/>
              <a:t>how</a:t>
            </a:r>
            <a:r>
              <a:rPr lang="en-US" altLang="en-US"/>
              <a:t> neural nets actually work beyond that: we often can’t form much of a vision about why exactly they end up the way they do. Sometimes we get an idea of this, however.</a:t>
            </a:r>
          </a:p>
          <a:p>
            <a:endParaRPr lang="en-US" altLang="en-US"/>
          </a:p>
          <a:p>
            <a:r>
              <a:rPr lang="en-US" altLang="en-US"/>
              <a:t>An important skill is in how we architect (“wire” so to speak) each neural net application in the first place, i.e., prior to training it. This will be explored later in the course when we focus on neural nets.</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8A425FB2-7206-4EE0-9D4E-2DC51CE42CEA}"/>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4A053747-5F5E-401F-825D-37A1AB9D43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software, we model each connection with a number (the </a:t>
            </a:r>
            <a:r>
              <a:rPr lang="en-US" altLang="en-US" i="1"/>
              <a:t>weight</a:t>
            </a:r>
            <a:r>
              <a:rPr lang="en-US" altLang="en-US"/>
              <a:t>) that reflects its relative strength.</a:t>
            </a:r>
          </a:p>
          <a:p>
            <a:endParaRPr lang="en-US" altLang="en-US"/>
          </a:p>
          <a:p>
            <a:r>
              <a:rPr lang="en-US" altLang="en-US"/>
              <a:t>Each neuron in a neural net takes as input the sum of a output of other neurons, weighted by the connection strength. It then applies a function (a </a:t>
            </a:r>
            <a:r>
              <a:rPr lang="en-US" altLang="en-US" i="1"/>
              <a:t>transfer</a:t>
            </a:r>
            <a:r>
              <a:rPr lang="en-US" altLang="en-US"/>
              <a:t> function) to this quantity. The output of this function becomes an input to other neurons (after weighting), or else it is the output to the whole neural net.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45544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120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14300"/>
            <a:ext cx="2266950" cy="6286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14300"/>
            <a:ext cx="6648450" cy="6286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52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067800" cy="8001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5181600"/>
          </a:xfrm>
        </p:spPr>
        <p:txBody>
          <a:bodyPr/>
          <a:lstStyle/>
          <a:p>
            <a:pPr lvl="0"/>
            <a:endParaRPr lang="en-US" noProof="0"/>
          </a:p>
        </p:txBody>
      </p:sp>
    </p:spTree>
    <p:extLst>
      <p:ext uri="{BB962C8B-B14F-4D97-AF65-F5344CB8AC3E}">
        <p14:creationId xmlns:p14="http://schemas.microsoft.com/office/powerpoint/2010/main" val="292894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26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325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636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3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142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3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69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291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51241E-B228-4F9F-B6F8-3C70BB951C33}"/>
              </a:ext>
            </a:extLst>
          </p:cNvPr>
          <p:cNvSpPr>
            <a:spLocks noGrp="1" noChangeArrowheads="1"/>
          </p:cNvSpPr>
          <p:nvPr>
            <p:ph type="title"/>
          </p:nvPr>
        </p:nvSpPr>
        <p:spPr bwMode="auto">
          <a:xfrm>
            <a:off x="0" y="114300"/>
            <a:ext cx="90678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191296A-921E-4699-967A-8B0DEB08C095}"/>
              </a:ext>
            </a:extLst>
          </p:cNvPr>
          <p:cNvSpPr>
            <a:spLocks noGrp="1" noChangeArrowheads="1"/>
          </p:cNvSpPr>
          <p:nvPr>
            <p:ph type="body" idx="1"/>
          </p:nvPr>
        </p:nvSpPr>
        <p:spPr bwMode="auto">
          <a:xfrm>
            <a:off x="685800" y="1219200"/>
            <a:ext cx="7772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D7E7ADF-9E6F-41C2-85C2-87E4149F8C64}"/>
              </a:ext>
            </a:extLst>
          </p:cNvPr>
          <p:cNvSpPr>
            <a:spLocks noChangeArrowheads="1"/>
          </p:cNvSpPr>
          <p:nvPr userDrawn="1"/>
        </p:nvSpPr>
        <p:spPr bwMode="auto">
          <a:xfrm>
            <a:off x="6324600" y="6462713"/>
            <a:ext cx="2741613" cy="304800"/>
          </a:xfrm>
          <a:prstGeom prst="rect">
            <a:avLst/>
          </a:prstGeom>
          <a:noFill/>
          <a:ln>
            <a:noFill/>
          </a:ln>
          <a:effectLst/>
        </p:spPr>
        <p:txBody>
          <a:bodyPr lIns="90488" tIns="44450" rIns="90488" bIns="44450">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r">
              <a:defRPr/>
            </a:pPr>
            <a:fld id="{FA1F1968-4F7B-469B-B62A-00306ADA9221}" type="slidenum">
              <a:rPr lang="en-US" altLang="en-US" sz="1400" b="0" smtClean="0"/>
              <a:pPr algn="r">
                <a:defRPr/>
              </a:pPr>
              <a:t>‹#›</a:t>
            </a:fld>
            <a:endParaRPr lang="en-US" altLang="en-US" sz="1400" b="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u="sng">
          <a:solidFill>
            <a:schemeClr val="tx2"/>
          </a:solidFill>
          <a:latin typeface="+mj-lt"/>
          <a:ea typeface="+mj-ea"/>
          <a:cs typeface="+mj-cs"/>
        </a:defRPr>
      </a:lvl1pPr>
      <a:lvl2pPr algn="ctr" rtl="0" eaLnBrk="0" fontAlgn="base" hangingPunct="0">
        <a:spcBef>
          <a:spcPct val="0"/>
        </a:spcBef>
        <a:spcAft>
          <a:spcPct val="0"/>
        </a:spcAft>
        <a:defRPr sz="3600" b="1" u="sng">
          <a:solidFill>
            <a:schemeClr val="tx2"/>
          </a:solidFill>
          <a:latin typeface="Arial Narrow" pitchFamily="34" charset="0"/>
        </a:defRPr>
      </a:lvl2pPr>
      <a:lvl3pPr algn="ctr" rtl="0" eaLnBrk="0" fontAlgn="base" hangingPunct="0">
        <a:spcBef>
          <a:spcPct val="0"/>
        </a:spcBef>
        <a:spcAft>
          <a:spcPct val="0"/>
        </a:spcAft>
        <a:defRPr sz="3600" b="1" u="sng">
          <a:solidFill>
            <a:schemeClr val="tx2"/>
          </a:solidFill>
          <a:latin typeface="Arial Narrow" pitchFamily="34" charset="0"/>
        </a:defRPr>
      </a:lvl3pPr>
      <a:lvl4pPr algn="ctr" rtl="0" eaLnBrk="0" fontAlgn="base" hangingPunct="0">
        <a:spcBef>
          <a:spcPct val="0"/>
        </a:spcBef>
        <a:spcAft>
          <a:spcPct val="0"/>
        </a:spcAft>
        <a:defRPr sz="3600" b="1" u="sng">
          <a:solidFill>
            <a:schemeClr val="tx2"/>
          </a:solidFill>
          <a:latin typeface="Arial Narrow" pitchFamily="34" charset="0"/>
        </a:defRPr>
      </a:lvl4pPr>
      <a:lvl5pPr algn="ctr" rtl="0" eaLnBrk="0" fontAlgn="base" hangingPunct="0">
        <a:spcBef>
          <a:spcPct val="0"/>
        </a:spcBef>
        <a:spcAft>
          <a:spcPct val="0"/>
        </a:spcAft>
        <a:defRPr sz="3600" b="1" u="sng">
          <a:solidFill>
            <a:schemeClr val="tx2"/>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Arial Narrow" pitchFamily="34" charset="0"/>
        </a:defRPr>
      </a:lvl6pPr>
      <a:lvl7pPr marL="914400" algn="ctr" rtl="0" eaLnBrk="0" fontAlgn="base" hangingPunct="0">
        <a:spcBef>
          <a:spcPct val="0"/>
        </a:spcBef>
        <a:spcAft>
          <a:spcPct val="0"/>
        </a:spcAft>
        <a:defRPr sz="3600" b="1" u="sng">
          <a:solidFill>
            <a:schemeClr val="tx2"/>
          </a:solidFill>
          <a:latin typeface="Arial Narrow" pitchFamily="34" charset="0"/>
        </a:defRPr>
      </a:lvl7pPr>
      <a:lvl8pPr marL="1371600" algn="ctr" rtl="0" eaLnBrk="0" fontAlgn="base" hangingPunct="0">
        <a:spcBef>
          <a:spcPct val="0"/>
        </a:spcBef>
        <a:spcAft>
          <a:spcPct val="0"/>
        </a:spcAft>
        <a:defRPr sz="3600" b="1" u="sng">
          <a:solidFill>
            <a:schemeClr val="tx2"/>
          </a:solidFill>
          <a:latin typeface="Arial Narrow" pitchFamily="34" charset="0"/>
        </a:defRPr>
      </a:lvl8pPr>
      <a:lvl9pPr marL="1828800" algn="ctr" rtl="0" eaLnBrk="0" fontAlgn="base" hangingPunct="0">
        <a:spcBef>
          <a:spcPct val="0"/>
        </a:spcBef>
        <a:spcAft>
          <a:spcPct val="0"/>
        </a:spcAft>
        <a:defRPr sz="3600" b="1" u="sng">
          <a:solidFill>
            <a:schemeClr val="tx2"/>
          </a:solidFill>
          <a:latin typeface="Arial Narrow" pitchFamily="34" charset="0"/>
        </a:defRPr>
      </a:lvl9pPr>
    </p:titleStyle>
    <p:bodyStyle>
      <a:lvl1pPr marL="342900" indent="-342900" algn="l" rtl="0" eaLnBrk="0" fontAlgn="base" hangingPunct="0">
        <a:lnSpc>
          <a:spcPct val="110000"/>
        </a:lnSpc>
        <a:spcBef>
          <a:spcPct val="20000"/>
        </a:spcBef>
        <a:spcAft>
          <a:spcPct val="0"/>
        </a:spcAft>
        <a:buClr>
          <a:schemeClr val="tx2"/>
        </a:buClr>
        <a:buSzPct val="75000"/>
        <a:buFont typeface="Monotype Sorts" pitchFamily="2" charset="2"/>
        <a:buChar char="o"/>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tx2"/>
        </a:buClr>
        <a:buSzPct val="100000"/>
        <a:buChar char="o"/>
        <a:defRPr sz="2800" b="1">
          <a:solidFill>
            <a:schemeClr val="tx1"/>
          </a:solidFill>
          <a:latin typeface="+mn-lt"/>
        </a:defRPr>
      </a:lvl2pPr>
      <a:lvl3pPr marL="1143000" indent="-228600" algn="l" rtl="0" eaLnBrk="0" fontAlgn="base" hangingPunct="0">
        <a:lnSpc>
          <a:spcPct val="110000"/>
        </a:lnSpc>
        <a:spcBef>
          <a:spcPct val="20000"/>
        </a:spcBef>
        <a:spcAft>
          <a:spcPct val="0"/>
        </a:spcAft>
        <a:buClr>
          <a:schemeClr val="tx2"/>
        </a:buClr>
        <a:buSzPct val="100000"/>
        <a:buChar char="o"/>
        <a:defRPr sz="2400" b="1">
          <a:solidFill>
            <a:schemeClr val="tx1"/>
          </a:solidFill>
          <a:latin typeface="+mn-lt"/>
        </a:defRPr>
      </a:lvl3pPr>
      <a:lvl4pPr marL="16002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4pPr>
      <a:lvl5pPr marL="20574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5pPr>
      <a:lvl6pPr marL="25146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lnSpc>
          <a:spcPct val="110000"/>
        </a:lnSpc>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github/tensorflow/docs/blob/master/site/en/tutorials/quickstart/beginner.ipynb"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EA75C021-11F4-48F2-BECF-00A925851981}"/>
              </a:ext>
            </a:extLst>
          </p:cNvPr>
          <p:cNvSpPr>
            <a:spLocks noGrp="1" noChangeArrowheads="1"/>
          </p:cNvSpPr>
          <p:nvPr>
            <p:ph type="ctrTitle"/>
          </p:nvPr>
        </p:nvSpPr>
        <p:spPr>
          <a:xfrm>
            <a:off x="685800" y="2286000"/>
            <a:ext cx="7772400" cy="1143000"/>
          </a:xfrm>
        </p:spPr>
        <p:txBody>
          <a:bodyPr/>
          <a:lstStyle/>
          <a:p>
            <a:r>
              <a:rPr lang="en-US" altLang="en-US" sz="4800"/>
              <a:t>Introduction to Machine Learning</a:t>
            </a:r>
          </a:p>
        </p:txBody>
      </p:sp>
      <p:sp>
        <p:nvSpPr>
          <p:cNvPr id="48131" name="Rectangle 1027">
            <a:extLst>
              <a:ext uri="{FF2B5EF4-FFF2-40B4-BE49-F238E27FC236}">
                <a16:creationId xmlns:a16="http://schemas.microsoft.com/office/drawing/2014/main" id="{53DE0D87-52B8-4275-A294-E700C8C06951}"/>
              </a:ext>
            </a:extLst>
          </p:cNvPr>
          <p:cNvSpPr>
            <a:spLocks noGrp="1" noChangeArrowheads="1"/>
          </p:cNvSpPr>
          <p:nvPr>
            <p:ph type="subTitle" idx="1"/>
          </p:nvPr>
        </p:nvSpPr>
        <p:spPr/>
        <p:txBody>
          <a:bodyPr/>
          <a:lstStyle/>
          <a:p>
            <a:r>
              <a:rPr lang="en-US" altLang="en-US"/>
              <a:t>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7496258-053B-45EE-B284-4C56BC23000D}"/>
              </a:ext>
            </a:extLst>
          </p:cNvPr>
          <p:cNvSpPr>
            <a:spLocks noGrp="1" noChangeArrowheads="1"/>
          </p:cNvSpPr>
          <p:nvPr>
            <p:ph type="title"/>
          </p:nvPr>
        </p:nvSpPr>
        <p:spPr>
          <a:noFill/>
        </p:spPr>
        <p:txBody>
          <a:bodyPr/>
          <a:lstStyle/>
          <a:p>
            <a:r>
              <a:rPr lang="en-US" altLang="en-US"/>
              <a:t>Modelling Neuronal I/O</a:t>
            </a:r>
          </a:p>
        </p:txBody>
      </p:sp>
      <p:sp>
        <p:nvSpPr>
          <p:cNvPr id="21507" name="Rectangle 3">
            <a:extLst>
              <a:ext uri="{FF2B5EF4-FFF2-40B4-BE49-F238E27FC236}">
                <a16:creationId xmlns:a16="http://schemas.microsoft.com/office/drawing/2014/main" id="{C0511100-8746-488D-9F20-D9ADD7005DA6}"/>
              </a:ext>
            </a:extLst>
          </p:cNvPr>
          <p:cNvSpPr>
            <a:spLocks noChangeArrowheads="1"/>
          </p:cNvSpPr>
          <p:nvPr/>
        </p:nvSpPr>
        <p:spPr bwMode="auto">
          <a:xfrm>
            <a:off x="3130550" y="35052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1508" name="Line 4">
            <a:extLst>
              <a:ext uri="{FF2B5EF4-FFF2-40B4-BE49-F238E27FC236}">
                <a16:creationId xmlns:a16="http://schemas.microsoft.com/office/drawing/2014/main" id="{5D26B5AE-321A-4A6A-A58B-80853F363C06}"/>
              </a:ext>
            </a:extLst>
          </p:cNvPr>
          <p:cNvSpPr>
            <a:spLocks noChangeShapeType="1"/>
          </p:cNvSpPr>
          <p:nvPr/>
        </p:nvSpPr>
        <p:spPr bwMode="auto">
          <a:xfrm flipV="1">
            <a:off x="1682750" y="4343400"/>
            <a:ext cx="151765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5">
            <a:extLst>
              <a:ext uri="{FF2B5EF4-FFF2-40B4-BE49-F238E27FC236}">
                <a16:creationId xmlns:a16="http://schemas.microsoft.com/office/drawing/2014/main" id="{DD82E7FE-4270-4EC5-85A4-806C9B55C058}"/>
              </a:ext>
            </a:extLst>
          </p:cNvPr>
          <p:cNvSpPr>
            <a:spLocks noChangeShapeType="1"/>
          </p:cNvSpPr>
          <p:nvPr/>
        </p:nvSpPr>
        <p:spPr bwMode="auto">
          <a:xfrm flipH="1" flipV="1">
            <a:off x="4114800" y="4343400"/>
            <a:ext cx="29718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a:extLst>
              <a:ext uri="{FF2B5EF4-FFF2-40B4-BE49-F238E27FC236}">
                <a16:creationId xmlns:a16="http://schemas.microsoft.com/office/drawing/2014/main" id="{D3BC33C5-C5E4-4DF5-8E39-4E26A646A216}"/>
              </a:ext>
            </a:extLst>
          </p:cNvPr>
          <p:cNvSpPr>
            <a:spLocks noChangeShapeType="1"/>
          </p:cNvSpPr>
          <p:nvPr/>
        </p:nvSpPr>
        <p:spPr bwMode="auto">
          <a:xfrm flipV="1">
            <a:off x="4197350" y="24257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a:extLst>
              <a:ext uri="{FF2B5EF4-FFF2-40B4-BE49-F238E27FC236}">
                <a16:creationId xmlns:a16="http://schemas.microsoft.com/office/drawing/2014/main" id="{39C27EF3-4B9E-4797-A1F8-A0FD06A309CA}"/>
              </a:ext>
            </a:extLst>
          </p:cNvPr>
          <p:cNvSpPr>
            <a:spLocks noChangeShapeType="1"/>
          </p:cNvSpPr>
          <p:nvPr/>
        </p:nvSpPr>
        <p:spPr bwMode="auto">
          <a:xfrm flipH="1" flipV="1">
            <a:off x="1974850" y="25019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13">
            <a:extLst>
              <a:ext uri="{FF2B5EF4-FFF2-40B4-BE49-F238E27FC236}">
                <a16:creationId xmlns:a16="http://schemas.microsoft.com/office/drawing/2014/main" id="{81FA77F5-4EA5-4450-99C3-BD8996723C46}"/>
              </a:ext>
            </a:extLst>
          </p:cNvPr>
          <p:cNvSpPr>
            <a:spLocks noChangeShapeType="1"/>
          </p:cNvSpPr>
          <p:nvPr/>
        </p:nvSpPr>
        <p:spPr bwMode="auto">
          <a:xfrm flipV="1">
            <a:off x="3657600" y="25019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Rectangle 14">
            <a:extLst>
              <a:ext uri="{FF2B5EF4-FFF2-40B4-BE49-F238E27FC236}">
                <a16:creationId xmlns:a16="http://schemas.microsoft.com/office/drawing/2014/main" id="{D09389A4-7B4E-4C61-94DE-92A4AB7CF404}"/>
              </a:ext>
            </a:extLst>
          </p:cNvPr>
          <p:cNvSpPr>
            <a:spLocks noChangeArrowheads="1"/>
          </p:cNvSpPr>
          <p:nvPr/>
        </p:nvSpPr>
        <p:spPr bwMode="auto">
          <a:xfrm>
            <a:off x="6856413" y="2209800"/>
            <a:ext cx="21320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b="0">
                <a:latin typeface="Arial" panose="020B0604020202020204" pitchFamily="34" charset="0"/>
              </a:rPr>
              <a:t>* Output = </a:t>
            </a:r>
          </a:p>
          <a:p>
            <a:pPr>
              <a:lnSpc>
                <a:spcPct val="100000"/>
              </a:lnSpc>
              <a:spcBef>
                <a:spcPct val="50000"/>
              </a:spcBef>
              <a:buClrTx/>
              <a:buSzTx/>
              <a:buFontTx/>
              <a:buNone/>
            </a:pPr>
            <a:r>
              <a:rPr lang="en-US" altLang="en-US" sz="2400" b="0" i="1">
                <a:latin typeface="Arial" panose="020B0604020202020204" pitchFamily="34" charset="0"/>
              </a:rPr>
              <a:t>f (wo + w’o’)</a:t>
            </a:r>
          </a:p>
        </p:txBody>
      </p:sp>
      <p:sp>
        <p:nvSpPr>
          <p:cNvPr id="21514" name="Rectangle 17">
            <a:extLst>
              <a:ext uri="{FF2B5EF4-FFF2-40B4-BE49-F238E27FC236}">
                <a16:creationId xmlns:a16="http://schemas.microsoft.com/office/drawing/2014/main" id="{792B36F6-622E-43E8-975B-C793B141F0FC}"/>
              </a:ext>
            </a:extLst>
          </p:cNvPr>
          <p:cNvSpPr>
            <a:spLocks noChangeArrowheads="1"/>
          </p:cNvSpPr>
          <p:nvPr/>
        </p:nvSpPr>
        <p:spPr bwMode="auto">
          <a:xfrm>
            <a:off x="25923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1515" name="Rectangle 18">
            <a:extLst>
              <a:ext uri="{FF2B5EF4-FFF2-40B4-BE49-F238E27FC236}">
                <a16:creationId xmlns:a16="http://schemas.microsoft.com/office/drawing/2014/main" id="{C9535A6A-A4E8-43A2-B903-227BF37D924B}"/>
              </a:ext>
            </a:extLst>
          </p:cNvPr>
          <p:cNvSpPr>
            <a:spLocks noChangeArrowheads="1"/>
          </p:cNvSpPr>
          <p:nvPr/>
        </p:nvSpPr>
        <p:spPr bwMode="auto">
          <a:xfrm>
            <a:off x="36591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1516" name="Rectangle 19">
            <a:extLst>
              <a:ext uri="{FF2B5EF4-FFF2-40B4-BE49-F238E27FC236}">
                <a16:creationId xmlns:a16="http://schemas.microsoft.com/office/drawing/2014/main" id="{F7199FA6-A248-4A61-970A-50ADBE94A53E}"/>
              </a:ext>
            </a:extLst>
          </p:cNvPr>
          <p:cNvSpPr>
            <a:spLocks noChangeArrowheads="1"/>
          </p:cNvSpPr>
          <p:nvPr/>
        </p:nvSpPr>
        <p:spPr bwMode="auto">
          <a:xfrm>
            <a:off x="46497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1517" name="Rectangle 31">
            <a:extLst>
              <a:ext uri="{FF2B5EF4-FFF2-40B4-BE49-F238E27FC236}">
                <a16:creationId xmlns:a16="http://schemas.microsoft.com/office/drawing/2014/main" id="{85B791B8-0E4B-4153-865F-D81AD235197B}"/>
              </a:ext>
            </a:extLst>
          </p:cNvPr>
          <p:cNvSpPr>
            <a:spLocks noChangeArrowheads="1"/>
          </p:cNvSpPr>
          <p:nvPr/>
        </p:nvSpPr>
        <p:spPr bwMode="auto">
          <a:xfrm>
            <a:off x="6096000" y="3657600"/>
            <a:ext cx="1600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800" b="0">
                <a:latin typeface="Times New Roman" panose="02020603050405020304" pitchFamily="18" charset="0"/>
              </a:rPr>
              <a:t>Transfer function</a:t>
            </a:r>
          </a:p>
        </p:txBody>
      </p:sp>
      <p:sp>
        <p:nvSpPr>
          <p:cNvPr id="21518" name="Freeform 32">
            <a:extLst>
              <a:ext uri="{FF2B5EF4-FFF2-40B4-BE49-F238E27FC236}">
                <a16:creationId xmlns:a16="http://schemas.microsoft.com/office/drawing/2014/main" id="{E07C57A9-3090-40CA-B9F5-E07F1195BB93}"/>
              </a:ext>
            </a:extLst>
          </p:cNvPr>
          <p:cNvSpPr>
            <a:spLocks/>
          </p:cNvSpPr>
          <p:nvPr/>
        </p:nvSpPr>
        <p:spPr bwMode="auto">
          <a:xfrm>
            <a:off x="5991225" y="2743200"/>
            <a:ext cx="1900238" cy="2227263"/>
          </a:xfrm>
          <a:custGeom>
            <a:avLst/>
            <a:gdLst>
              <a:gd name="T0" fmla="*/ 2147483646 w 1289"/>
              <a:gd name="T1" fmla="*/ 2147483646 h 1319"/>
              <a:gd name="T2" fmla="*/ 2147483646 w 1289"/>
              <a:gd name="T3" fmla="*/ 2147483646 h 1319"/>
              <a:gd name="T4" fmla="*/ 2147483646 w 1289"/>
              <a:gd name="T5" fmla="*/ 2147483646 h 1319"/>
              <a:gd name="T6" fmla="*/ 2147483646 w 1289"/>
              <a:gd name="T7" fmla="*/ 2147483646 h 1319"/>
              <a:gd name="T8" fmla="*/ 2147483646 w 1289"/>
              <a:gd name="T9" fmla="*/ 2147483646 h 1319"/>
              <a:gd name="T10" fmla="*/ 2147483646 w 1289"/>
              <a:gd name="T11" fmla="*/ 2147483646 h 1319"/>
              <a:gd name="T12" fmla="*/ 2147483646 w 1289"/>
              <a:gd name="T13" fmla="*/ 2147483646 h 1319"/>
              <a:gd name="T14" fmla="*/ 2147483646 w 1289"/>
              <a:gd name="T15" fmla="*/ 2147483646 h 1319"/>
              <a:gd name="T16" fmla="*/ 2147483646 w 1289"/>
              <a:gd name="T17" fmla="*/ 0 h 1319"/>
              <a:gd name="T18" fmla="*/ 2147483646 w 1289"/>
              <a:gd name="T19" fmla="*/ 2147483646 h 1319"/>
              <a:gd name="T20" fmla="*/ 2147483646 w 1289"/>
              <a:gd name="T21" fmla="*/ 2147483646 h 1319"/>
              <a:gd name="T22" fmla="*/ 2147483646 w 1289"/>
              <a:gd name="T23" fmla="*/ 2147483646 h 1319"/>
              <a:gd name="T24" fmla="*/ 2147483646 w 1289"/>
              <a:gd name="T25" fmla="*/ 2147483646 h 1319"/>
              <a:gd name="T26" fmla="*/ 2147483646 w 1289"/>
              <a:gd name="T27" fmla="*/ 2147483646 h 1319"/>
              <a:gd name="T28" fmla="*/ 2147483646 w 1289"/>
              <a:gd name="T29" fmla="*/ 2147483646 h 1319"/>
              <a:gd name="T30" fmla="*/ 2147483646 w 1289"/>
              <a:gd name="T31" fmla="*/ 2147483646 h 1319"/>
              <a:gd name="T32" fmla="*/ 2147483646 w 1289"/>
              <a:gd name="T33" fmla="*/ 2147483646 h 1319"/>
              <a:gd name="T34" fmla="*/ 2147483646 w 1289"/>
              <a:gd name="T35" fmla="*/ 2147483646 h 1319"/>
              <a:gd name="T36" fmla="*/ 2147483646 w 1289"/>
              <a:gd name="T37" fmla="*/ 2147483646 h 1319"/>
              <a:gd name="T38" fmla="*/ 2147483646 w 1289"/>
              <a:gd name="T39" fmla="*/ 2147483646 h 1319"/>
              <a:gd name="T40" fmla="*/ 2147483646 w 1289"/>
              <a:gd name="T41" fmla="*/ 2147483646 h 1319"/>
              <a:gd name="T42" fmla="*/ 2147483646 w 1289"/>
              <a:gd name="T43" fmla="*/ 2147483646 h 1319"/>
              <a:gd name="T44" fmla="*/ 2147483646 w 1289"/>
              <a:gd name="T45" fmla="*/ 2147483646 h 1319"/>
              <a:gd name="T46" fmla="*/ 2147483646 w 1289"/>
              <a:gd name="T47" fmla="*/ 2147483646 h 1319"/>
              <a:gd name="T48" fmla="*/ 2147483646 w 1289"/>
              <a:gd name="T49" fmla="*/ 2147483646 h 1319"/>
              <a:gd name="T50" fmla="*/ 2147483646 w 1289"/>
              <a:gd name="T51" fmla="*/ 2147483646 h 1319"/>
              <a:gd name="T52" fmla="*/ 2147483646 w 1289"/>
              <a:gd name="T53" fmla="*/ 2147483646 h 1319"/>
              <a:gd name="T54" fmla="*/ 2147483646 w 1289"/>
              <a:gd name="T55" fmla="*/ 2147483646 h 1319"/>
              <a:gd name="T56" fmla="*/ 2147483646 w 1289"/>
              <a:gd name="T57" fmla="*/ 2147483646 h 1319"/>
              <a:gd name="T58" fmla="*/ 0 w 1289"/>
              <a:gd name="T59" fmla="*/ 2147483646 h 1319"/>
              <a:gd name="T60" fmla="*/ 0 w 1289"/>
              <a:gd name="T61" fmla="*/ 2147483646 h 1319"/>
              <a:gd name="T62" fmla="*/ 2147483646 w 1289"/>
              <a:gd name="T63" fmla="*/ 2147483646 h 1319"/>
              <a:gd name="T64" fmla="*/ 2147483646 w 1289"/>
              <a:gd name="T65" fmla="*/ 2147483646 h 1319"/>
              <a:gd name="T66" fmla="*/ 2147483646 w 1289"/>
              <a:gd name="T67" fmla="*/ 2147483646 h 1319"/>
              <a:gd name="T68" fmla="*/ 2147483646 w 1289"/>
              <a:gd name="T69" fmla="*/ 2147483646 h 1319"/>
              <a:gd name="T70" fmla="*/ 2147483646 w 1289"/>
              <a:gd name="T71" fmla="*/ 2147483646 h 1319"/>
              <a:gd name="T72" fmla="*/ 2147483646 w 1289"/>
              <a:gd name="T73" fmla="*/ 2147483646 h 1319"/>
              <a:gd name="T74" fmla="*/ 2147483646 w 1289"/>
              <a:gd name="T75" fmla="*/ 2147483646 h 1319"/>
              <a:gd name="T76" fmla="*/ 2147483646 w 1289"/>
              <a:gd name="T77" fmla="*/ 2147483646 h 1319"/>
              <a:gd name="T78" fmla="*/ 2147483646 w 1289"/>
              <a:gd name="T79" fmla="*/ 2147483646 h 1319"/>
              <a:gd name="T80" fmla="*/ 2147483646 w 1289"/>
              <a:gd name="T81" fmla="*/ 2147483646 h 1319"/>
              <a:gd name="T82" fmla="*/ 2147483646 w 1289"/>
              <a:gd name="T83" fmla="*/ 2147483646 h 1319"/>
              <a:gd name="T84" fmla="*/ 2147483646 w 1289"/>
              <a:gd name="T85" fmla="*/ 2147483646 h 1319"/>
              <a:gd name="T86" fmla="*/ 2147483646 w 1289"/>
              <a:gd name="T87" fmla="*/ 2147483646 h 1319"/>
              <a:gd name="T88" fmla="*/ 2147483646 w 1289"/>
              <a:gd name="T89" fmla="*/ 2147483646 h 1319"/>
              <a:gd name="T90" fmla="*/ 2147483646 w 1289"/>
              <a:gd name="T91" fmla="*/ 2147483646 h 1319"/>
              <a:gd name="T92" fmla="*/ 2147483646 w 1289"/>
              <a:gd name="T93" fmla="*/ 2147483646 h 1319"/>
              <a:gd name="T94" fmla="*/ 2147483646 w 1289"/>
              <a:gd name="T95" fmla="*/ 2147483646 h 1319"/>
              <a:gd name="T96" fmla="*/ 2147483646 w 1289"/>
              <a:gd name="T97" fmla="*/ 2147483646 h 1319"/>
              <a:gd name="T98" fmla="*/ 2147483646 w 1289"/>
              <a:gd name="T99" fmla="*/ 2147483646 h 1319"/>
              <a:gd name="T100" fmla="*/ 2147483646 w 1289"/>
              <a:gd name="T101" fmla="*/ 2147483646 h 1319"/>
              <a:gd name="T102" fmla="*/ 2147483646 w 1289"/>
              <a:gd name="T103" fmla="*/ 2147483646 h 1319"/>
              <a:gd name="T104" fmla="*/ 2147483646 w 1289"/>
              <a:gd name="T105" fmla="*/ 2147483646 h 1319"/>
              <a:gd name="T106" fmla="*/ 2147483646 w 1289"/>
              <a:gd name="T107" fmla="*/ 2147483646 h 1319"/>
              <a:gd name="T108" fmla="*/ 2147483646 w 1289"/>
              <a:gd name="T109" fmla="*/ 2147483646 h 1319"/>
              <a:gd name="T110" fmla="*/ 2147483646 w 1289"/>
              <a:gd name="T111" fmla="*/ 2147483646 h 1319"/>
              <a:gd name="T112" fmla="*/ 2147483646 w 1289"/>
              <a:gd name="T113" fmla="*/ 2147483646 h 1319"/>
              <a:gd name="T114" fmla="*/ 2147483646 w 1289"/>
              <a:gd name="T115" fmla="*/ 2147483646 h 1319"/>
              <a:gd name="T116" fmla="*/ 2147483646 w 1289"/>
              <a:gd name="T117" fmla="*/ 2147483646 h 1319"/>
              <a:gd name="T118" fmla="*/ 2147483646 w 1289"/>
              <a:gd name="T119" fmla="*/ 2147483646 h 1319"/>
              <a:gd name="T120" fmla="*/ 2147483646 w 1289"/>
              <a:gd name="T121" fmla="*/ 2147483646 h 1319"/>
              <a:gd name="T122" fmla="*/ 2147483646 w 1289"/>
              <a:gd name="T123" fmla="*/ 2147483646 h 1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89" h="1319">
                <a:moveTo>
                  <a:pt x="908" y="491"/>
                </a:moveTo>
                <a:lnTo>
                  <a:pt x="878" y="439"/>
                </a:lnTo>
                <a:lnTo>
                  <a:pt x="805" y="235"/>
                </a:lnTo>
                <a:lnTo>
                  <a:pt x="805" y="191"/>
                </a:lnTo>
                <a:lnTo>
                  <a:pt x="790" y="147"/>
                </a:lnTo>
                <a:lnTo>
                  <a:pt x="776" y="103"/>
                </a:lnTo>
                <a:lnTo>
                  <a:pt x="776" y="59"/>
                </a:lnTo>
                <a:lnTo>
                  <a:pt x="732" y="15"/>
                </a:lnTo>
                <a:lnTo>
                  <a:pt x="688" y="0"/>
                </a:lnTo>
                <a:lnTo>
                  <a:pt x="644" y="15"/>
                </a:lnTo>
                <a:lnTo>
                  <a:pt x="615" y="59"/>
                </a:lnTo>
                <a:lnTo>
                  <a:pt x="615" y="103"/>
                </a:lnTo>
                <a:lnTo>
                  <a:pt x="615" y="161"/>
                </a:lnTo>
                <a:lnTo>
                  <a:pt x="615" y="220"/>
                </a:lnTo>
                <a:lnTo>
                  <a:pt x="615" y="264"/>
                </a:lnTo>
                <a:lnTo>
                  <a:pt x="600" y="308"/>
                </a:lnTo>
                <a:lnTo>
                  <a:pt x="542" y="352"/>
                </a:lnTo>
                <a:lnTo>
                  <a:pt x="483" y="381"/>
                </a:lnTo>
                <a:lnTo>
                  <a:pt x="439" y="410"/>
                </a:lnTo>
                <a:lnTo>
                  <a:pt x="395" y="425"/>
                </a:lnTo>
                <a:lnTo>
                  <a:pt x="351" y="454"/>
                </a:lnTo>
                <a:lnTo>
                  <a:pt x="307" y="469"/>
                </a:lnTo>
                <a:lnTo>
                  <a:pt x="249" y="483"/>
                </a:lnTo>
                <a:lnTo>
                  <a:pt x="205" y="513"/>
                </a:lnTo>
                <a:lnTo>
                  <a:pt x="161" y="542"/>
                </a:lnTo>
                <a:lnTo>
                  <a:pt x="117" y="586"/>
                </a:lnTo>
                <a:lnTo>
                  <a:pt x="73" y="630"/>
                </a:lnTo>
                <a:lnTo>
                  <a:pt x="29" y="659"/>
                </a:lnTo>
                <a:lnTo>
                  <a:pt x="15" y="718"/>
                </a:lnTo>
                <a:lnTo>
                  <a:pt x="0" y="805"/>
                </a:lnTo>
                <a:lnTo>
                  <a:pt x="0" y="849"/>
                </a:lnTo>
                <a:lnTo>
                  <a:pt x="15" y="908"/>
                </a:lnTo>
                <a:lnTo>
                  <a:pt x="29" y="966"/>
                </a:lnTo>
                <a:lnTo>
                  <a:pt x="59" y="1025"/>
                </a:lnTo>
                <a:lnTo>
                  <a:pt x="88" y="1083"/>
                </a:lnTo>
                <a:lnTo>
                  <a:pt x="132" y="1142"/>
                </a:lnTo>
                <a:lnTo>
                  <a:pt x="176" y="1186"/>
                </a:lnTo>
                <a:lnTo>
                  <a:pt x="234" y="1230"/>
                </a:lnTo>
                <a:lnTo>
                  <a:pt x="351" y="1259"/>
                </a:lnTo>
                <a:lnTo>
                  <a:pt x="468" y="1288"/>
                </a:lnTo>
                <a:lnTo>
                  <a:pt x="585" y="1288"/>
                </a:lnTo>
                <a:lnTo>
                  <a:pt x="703" y="1318"/>
                </a:lnTo>
                <a:lnTo>
                  <a:pt x="820" y="1318"/>
                </a:lnTo>
                <a:lnTo>
                  <a:pt x="907" y="1318"/>
                </a:lnTo>
                <a:lnTo>
                  <a:pt x="1024" y="1318"/>
                </a:lnTo>
                <a:lnTo>
                  <a:pt x="1112" y="1288"/>
                </a:lnTo>
                <a:lnTo>
                  <a:pt x="1200" y="1274"/>
                </a:lnTo>
                <a:lnTo>
                  <a:pt x="1259" y="1230"/>
                </a:lnTo>
                <a:lnTo>
                  <a:pt x="1288" y="1171"/>
                </a:lnTo>
                <a:lnTo>
                  <a:pt x="1288" y="1113"/>
                </a:lnTo>
                <a:lnTo>
                  <a:pt x="1273" y="1054"/>
                </a:lnTo>
                <a:lnTo>
                  <a:pt x="1244" y="996"/>
                </a:lnTo>
                <a:lnTo>
                  <a:pt x="1215" y="879"/>
                </a:lnTo>
                <a:lnTo>
                  <a:pt x="1185" y="820"/>
                </a:lnTo>
                <a:lnTo>
                  <a:pt x="1156" y="761"/>
                </a:lnTo>
                <a:lnTo>
                  <a:pt x="1112" y="732"/>
                </a:lnTo>
                <a:lnTo>
                  <a:pt x="1098" y="688"/>
                </a:lnTo>
                <a:lnTo>
                  <a:pt x="1068" y="644"/>
                </a:lnTo>
                <a:lnTo>
                  <a:pt x="1039" y="586"/>
                </a:lnTo>
                <a:lnTo>
                  <a:pt x="995" y="557"/>
                </a:lnTo>
                <a:lnTo>
                  <a:pt x="951" y="527"/>
                </a:lnTo>
                <a:lnTo>
                  <a:pt x="908" y="491"/>
                </a:lnTo>
              </a:path>
            </a:pathLst>
          </a:custGeom>
          <a:noFill/>
          <a:ln w="50800" cap="rnd" cmpd="sng">
            <a:solidFill>
              <a:srgbClr val="79001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Rectangle 33">
            <a:extLst>
              <a:ext uri="{FF2B5EF4-FFF2-40B4-BE49-F238E27FC236}">
                <a16:creationId xmlns:a16="http://schemas.microsoft.com/office/drawing/2014/main" id="{98CFE04D-DC26-4DE5-815E-D30074D3DAC0}"/>
              </a:ext>
            </a:extLst>
          </p:cNvPr>
          <p:cNvSpPr>
            <a:spLocks noChangeArrowheads="1"/>
          </p:cNvSpPr>
          <p:nvPr/>
        </p:nvSpPr>
        <p:spPr bwMode="auto">
          <a:xfrm>
            <a:off x="2286000" y="3810000"/>
            <a:ext cx="274161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b="0">
                <a:latin typeface="Times New Roman" panose="02020603050405020304" pitchFamily="18" charset="0"/>
              </a:rPr>
              <a:t>input </a:t>
            </a:r>
            <a:r>
              <a:rPr lang="en-US" altLang="en-US" b="0" i="1">
                <a:latin typeface="Times New Roman" panose="02020603050405020304" pitchFamily="18" charset="0"/>
              </a:rPr>
              <a:t>wo+w’o’</a:t>
            </a:r>
          </a:p>
        </p:txBody>
      </p:sp>
      <p:sp>
        <p:nvSpPr>
          <p:cNvPr id="21520" name="Rectangle 34">
            <a:extLst>
              <a:ext uri="{FF2B5EF4-FFF2-40B4-BE49-F238E27FC236}">
                <a16:creationId xmlns:a16="http://schemas.microsoft.com/office/drawing/2014/main" id="{9121D4D7-7801-4DDA-8AD2-B7757B733BD7}"/>
              </a:ext>
            </a:extLst>
          </p:cNvPr>
          <p:cNvSpPr>
            <a:spLocks noChangeArrowheads="1"/>
          </p:cNvSpPr>
          <p:nvPr/>
        </p:nvSpPr>
        <p:spPr bwMode="auto">
          <a:xfrm>
            <a:off x="19050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
        <p:nvSpPr>
          <p:cNvPr id="21521" name="Rectangle 35">
            <a:extLst>
              <a:ext uri="{FF2B5EF4-FFF2-40B4-BE49-F238E27FC236}">
                <a16:creationId xmlns:a16="http://schemas.microsoft.com/office/drawing/2014/main" id="{F101BB3E-5C7C-4047-ADC8-D43620405ED2}"/>
              </a:ext>
            </a:extLst>
          </p:cNvPr>
          <p:cNvSpPr>
            <a:spLocks noChangeArrowheads="1"/>
          </p:cNvSpPr>
          <p:nvPr/>
        </p:nvSpPr>
        <p:spPr bwMode="auto">
          <a:xfrm>
            <a:off x="42672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F4795F-545B-4085-A17C-373AC2F3E41A}"/>
              </a:ext>
            </a:extLst>
          </p:cNvPr>
          <p:cNvSpPr>
            <a:spLocks noGrp="1" noChangeArrowheads="1"/>
          </p:cNvSpPr>
          <p:nvPr>
            <p:ph type="title"/>
          </p:nvPr>
        </p:nvSpPr>
        <p:spPr>
          <a:noFill/>
        </p:spPr>
        <p:txBody>
          <a:bodyPr/>
          <a:lstStyle/>
          <a:p>
            <a:r>
              <a:rPr lang="en-US" altLang="en-US"/>
              <a:t>Modelling Neuronal I/O</a:t>
            </a:r>
          </a:p>
        </p:txBody>
      </p:sp>
      <p:sp>
        <p:nvSpPr>
          <p:cNvPr id="23555" name="Rectangle 3">
            <a:extLst>
              <a:ext uri="{FF2B5EF4-FFF2-40B4-BE49-F238E27FC236}">
                <a16:creationId xmlns:a16="http://schemas.microsoft.com/office/drawing/2014/main" id="{1DE876D6-8B93-474F-9648-99C0ED3873F1}"/>
              </a:ext>
            </a:extLst>
          </p:cNvPr>
          <p:cNvSpPr>
            <a:spLocks noChangeArrowheads="1"/>
          </p:cNvSpPr>
          <p:nvPr/>
        </p:nvSpPr>
        <p:spPr bwMode="auto">
          <a:xfrm>
            <a:off x="3130550" y="35052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56" name="Line 4">
            <a:extLst>
              <a:ext uri="{FF2B5EF4-FFF2-40B4-BE49-F238E27FC236}">
                <a16:creationId xmlns:a16="http://schemas.microsoft.com/office/drawing/2014/main" id="{78B36883-CEDB-4333-8693-B451787B4D12}"/>
              </a:ext>
            </a:extLst>
          </p:cNvPr>
          <p:cNvSpPr>
            <a:spLocks noChangeShapeType="1"/>
          </p:cNvSpPr>
          <p:nvPr/>
        </p:nvSpPr>
        <p:spPr bwMode="auto">
          <a:xfrm flipV="1">
            <a:off x="1682750" y="4343400"/>
            <a:ext cx="151765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Line 5">
            <a:extLst>
              <a:ext uri="{FF2B5EF4-FFF2-40B4-BE49-F238E27FC236}">
                <a16:creationId xmlns:a16="http://schemas.microsoft.com/office/drawing/2014/main" id="{B94398EA-6FBA-4E0E-BC15-D178BAF5C24E}"/>
              </a:ext>
            </a:extLst>
          </p:cNvPr>
          <p:cNvSpPr>
            <a:spLocks noChangeShapeType="1"/>
          </p:cNvSpPr>
          <p:nvPr/>
        </p:nvSpPr>
        <p:spPr bwMode="auto">
          <a:xfrm flipH="1" flipV="1">
            <a:off x="4114800" y="4343400"/>
            <a:ext cx="29718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a:extLst>
              <a:ext uri="{FF2B5EF4-FFF2-40B4-BE49-F238E27FC236}">
                <a16:creationId xmlns:a16="http://schemas.microsoft.com/office/drawing/2014/main" id="{42AD1EB0-5591-4E24-A71F-146FA6D2C57A}"/>
              </a:ext>
            </a:extLst>
          </p:cNvPr>
          <p:cNvSpPr>
            <a:spLocks noChangeShapeType="1"/>
          </p:cNvSpPr>
          <p:nvPr/>
        </p:nvSpPr>
        <p:spPr bwMode="auto">
          <a:xfrm flipV="1">
            <a:off x="4197350" y="24257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7">
            <a:extLst>
              <a:ext uri="{FF2B5EF4-FFF2-40B4-BE49-F238E27FC236}">
                <a16:creationId xmlns:a16="http://schemas.microsoft.com/office/drawing/2014/main" id="{70D0ABB5-E03D-48F6-8D29-73E75A20F69A}"/>
              </a:ext>
            </a:extLst>
          </p:cNvPr>
          <p:cNvSpPr>
            <a:spLocks noChangeShapeType="1"/>
          </p:cNvSpPr>
          <p:nvPr/>
        </p:nvSpPr>
        <p:spPr bwMode="auto">
          <a:xfrm flipH="1" flipV="1">
            <a:off x="1974850" y="25019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Rectangle 8">
            <a:extLst>
              <a:ext uri="{FF2B5EF4-FFF2-40B4-BE49-F238E27FC236}">
                <a16:creationId xmlns:a16="http://schemas.microsoft.com/office/drawing/2014/main" id="{F700C8CB-A9D1-4A77-90A0-66E5E8BDF134}"/>
              </a:ext>
            </a:extLst>
          </p:cNvPr>
          <p:cNvSpPr>
            <a:spLocks noChangeArrowheads="1"/>
          </p:cNvSpPr>
          <p:nvPr/>
        </p:nvSpPr>
        <p:spPr bwMode="auto">
          <a:xfrm>
            <a:off x="1377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61" name="Rectangle 9">
            <a:extLst>
              <a:ext uri="{FF2B5EF4-FFF2-40B4-BE49-F238E27FC236}">
                <a16:creationId xmlns:a16="http://schemas.microsoft.com/office/drawing/2014/main" id="{C5116663-F98F-4766-93CF-DE5D84CCD3B3}"/>
              </a:ext>
            </a:extLst>
          </p:cNvPr>
          <p:cNvSpPr>
            <a:spLocks noChangeArrowheads="1"/>
          </p:cNvSpPr>
          <p:nvPr/>
        </p:nvSpPr>
        <p:spPr bwMode="auto">
          <a:xfrm>
            <a:off x="5187950" y="20574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62" name="Rectangle 10">
            <a:extLst>
              <a:ext uri="{FF2B5EF4-FFF2-40B4-BE49-F238E27FC236}">
                <a16:creationId xmlns:a16="http://schemas.microsoft.com/office/drawing/2014/main" id="{9861130C-3859-4804-B829-DE6769725AD6}"/>
              </a:ext>
            </a:extLst>
          </p:cNvPr>
          <p:cNvSpPr>
            <a:spLocks noChangeArrowheads="1"/>
          </p:cNvSpPr>
          <p:nvPr/>
        </p:nvSpPr>
        <p:spPr bwMode="auto">
          <a:xfrm>
            <a:off x="6718300" y="594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63" name="Rectangle 11">
            <a:extLst>
              <a:ext uri="{FF2B5EF4-FFF2-40B4-BE49-F238E27FC236}">
                <a16:creationId xmlns:a16="http://schemas.microsoft.com/office/drawing/2014/main" id="{80DE9C8B-A27F-43C8-8A76-3D66019DFC69}"/>
              </a:ext>
            </a:extLst>
          </p:cNvPr>
          <p:cNvSpPr>
            <a:spLocks noChangeArrowheads="1"/>
          </p:cNvSpPr>
          <p:nvPr/>
        </p:nvSpPr>
        <p:spPr bwMode="auto">
          <a:xfrm>
            <a:off x="1377950" y="57150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64" name="Rectangle 12">
            <a:extLst>
              <a:ext uri="{FF2B5EF4-FFF2-40B4-BE49-F238E27FC236}">
                <a16:creationId xmlns:a16="http://schemas.microsoft.com/office/drawing/2014/main" id="{184B5060-3F08-43A1-8D97-C1D56412B80E}"/>
              </a:ext>
            </a:extLst>
          </p:cNvPr>
          <p:cNvSpPr>
            <a:spLocks noChangeArrowheads="1"/>
          </p:cNvSpPr>
          <p:nvPr/>
        </p:nvSpPr>
        <p:spPr bwMode="auto">
          <a:xfrm>
            <a:off x="3282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23565" name="Line 13">
            <a:extLst>
              <a:ext uri="{FF2B5EF4-FFF2-40B4-BE49-F238E27FC236}">
                <a16:creationId xmlns:a16="http://schemas.microsoft.com/office/drawing/2014/main" id="{21270AFA-E5C6-4D7F-A105-33DB84B8CC70}"/>
              </a:ext>
            </a:extLst>
          </p:cNvPr>
          <p:cNvSpPr>
            <a:spLocks noChangeShapeType="1"/>
          </p:cNvSpPr>
          <p:nvPr/>
        </p:nvSpPr>
        <p:spPr bwMode="auto">
          <a:xfrm flipV="1">
            <a:off x="3657600" y="25019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Rectangle 15">
            <a:extLst>
              <a:ext uri="{FF2B5EF4-FFF2-40B4-BE49-F238E27FC236}">
                <a16:creationId xmlns:a16="http://schemas.microsoft.com/office/drawing/2014/main" id="{AE1E3B75-DFA1-4A6B-9A26-C47EE4802FCB}"/>
              </a:ext>
            </a:extLst>
          </p:cNvPr>
          <p:cNvSpPr>
            <a:spLocks noChangeArrowheads="1"/>
          </p:cNvSpPr>
          <p:nvPr/>
        </p:nvSpPr>
        <p:spPr bwMode="auto">
          <a:xfrm>
            <a:off x="533400" y="5251450"/>
            <a:ext cx="152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output o</a:t>
            </a:r>
          </a:p>
        </p:txBody>
      </p:sp>
      <p:sp>
        <p:nvSpPr>
          <p:cNvPr id="23567" name="Rectangle 16">
            <a:extLst>
              <a:ext uri="{FF2B5EF4-FFF2-40B4-BE49-F238E27FC236}">
                <a16:creationId xmlns:a16="http://schemas.microsoft.com/office/drawing/2014/main" id="{C6F707CF-B031-475B-A39C-C894CD2CF339}"/>
              </a:ext>
            </a:extLst>
          </p:cNvPr>
          <p:cNvSpPr>
            <a:spLocks noChangeArrowheads="1"/>
          </p:cNvSpPr>
          <p:nvPr/>
        </p:nvSpPr>
        <p:spPr bwMode="auto">
          <a:xfrm>
            <a:off x="4953000" y="5562600"/>
            <a:ext cx="15970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output o’</a:t>
            </a:r>
          </a:p>
        </p:txBody>
      </p:sp>
      <p:sp>
        <p:nvSpPr>
          <p:cNvPr id="23568" name="Rectangle 17">
            <a:extLst>
              <a:ext uri="{FF2B5EF4-FFF2-40B4-BE49-F238E27FC236}">
                <a16:creationId xmlns:a16="http://schemas.microsoft.com/office/drawing/2014/main" id="{4C5DF215-7A7C-4A82-BEB6-CE63F68EF03B}"/>
              </a:ext>
            </a:extLst>
          </p:cNvPr>
          <p:cNvSpPr>
            <a:spLocks noChangeArrowheads="1"/>
          </p:cNvSpPr>
          <p:nvPr/>
        </p:nvSpPr>
        <p:spPr bwMode="auto">
          <a:xfrm>
            <a:off x="25923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3569" name="Rectangle 18">
            <a:extLst>
              <a:ext uri="{FF2B5EF4-FFF2-40B4-BE49-F238E27FC236}">
                <a16:creationId xmlns:a16="http://schemas.microsoft.com/office/drawing/2014/main" id="{FF0DDE48-B112-4653-A90D-B04AAC409F78}"/>
              </a:ext>
            </a:extLst>
          </p:cNvPr>
          <p:cNvSpPr>
            <a:spLocks noChangeArrowheads="1"/>
          </p:cNvSpPr>
          <p:nvPr/>
        </p:nvSpPr>
        <p:spPr bwMode="auto">
          <a:xfrm>
            <a:off x="36591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3570" name="Rectangle 19">
            <a:extLst>
              <a:ext uri="{FF2B5EF4-FFF2-40B4-BE49-F238E27FC236}">
                <a16:creationId xmlns:a16="http://schemas.microsoft.com/office/drawing/2014/main" id="{61392F3C-A917-46BF-B215-94EAACCB643A}"/>
              </a:ext>
            </a:extLst>
          </p:cNvPr>
          <p:cNvSpPr>
            <a:spLocks noChangeArrowheads="1"/>
          </p:cNvSpPr>
          <p:nvPr/>
        </p:nvSpPr>
        <p:spPr bwMode="auto">
          <a:xfrm>
            <a:off x="46497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23571" name="Line 20">
            <a:extLst>
              <a:ext uri="{FF2B5EF4-FFF2-40B4-BE49-F238E27FC236}">
                <a16:creationId xmlns:a16="http://schemas.microsoft.com/office/drawing/2014/main" id="{21E4F00F-380E-4D7A-A98B-1582446ED428}"/>
              </a:ext>
            </a:extLst>
          </p:cNvPr>
          <p:cNvSpPr>
            <a:spLocks noChangeShapeType="1"/>
          </p:cNvSpPr>
          <p:nvPr/>
        </p:nvSpPr>
        <p:spPr bwMode="auto">
          <a:xfrm flipH="1" flipV="1">
            <a:off x="1517650" y="1587500"/>
            <a:ext cx="88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21">
            <a:extLst>
              <a:ext uri="{FF2B5EF4-FFF2-40B4-BE49-F238E27FC236}">
                <a16:creationId xmlns:a16="http://schemas.microsoft.com/office/drawing/2014/main" id="{9AA0A7F2-EFEC-4B7F-8AF5-92ADE7AA5212}"/>
              </a:ext>
            </a:extLst>
          </p:cNvPr>
          <p:cNvSpPr>
            <a:spLocks noChangeShapeType="1"/>
          </p:cNvSpPr>
          <p:nvPr/>
        </p:nvSpPr>
        <p:spPr bwMode="auto">
          <a:xfrm flipV="1">
            <a:off x="2292350" y="1816100"/>
            <a:ext cx="2921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22">
            <a:extLst>
              <a:ext uri="{FF2B5EF4-FFF2-40B4-BE49-F238E27FC236}">
                <a16:creationId xmlns:a16="http://schemas.microsoft.com/office/drawing/2014/main" id="{B41FBA3B-1C20-4A57-9034-8D7A4913652D}"/>
              </a:ext>
            </a:extLst>
          </p:cNvPr>
          <p:cNvSpPr>
            <a:spLocks noChangeShapeType="1"/>
          </p:cNvSpPr>
          <p:nvPr/>
        </p:nvSpPr>
        <p:spPr bwMode="auto">
          <a:xfrm flipV="1">
            <a:off x="3581400" y="1816100"/>
            <a:ext cx="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Line 23">
            <a:extLst>
              <a:ext uri="{FF2B5EF4-FFF2-40B4-BE49-F238E27FC236}">
                <a16:creationId xmlns:a16="http://schemas.microsoft.com/office/drawing/2014/main" id="{A773D32D-E457-4F08-B374-44C59B153D2F}"/>
              </a:ext>
            </a:extLst>
          </p:cNvPr>
          <p:cNvSpPr>
            <a:spLocks noChangeShapeType="1"/>
          </p:cNvSpPr>
          <p:nvPr/>
        </p:nvSpPr>
        <p:spPr bwMode="auto">
          <a:xfrm flipH="1" flipV="1">
            <a:off x="5099050" y="1663700"/>
            <a:ext cx="241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4">
            <a:extLst>
              <a:ext uri="{FF2B5EF4-FFF2-40B4-BE49-F238E27FC236}">
                <a16:creationId xmlns:a16="http://schemas.microsoft.com/office/drawing/2014/main" id="{E0C0650A-0AD0-4B73-8966-83071CC0AD69}"/>
              </a:ext>
            </a:extLst>
          </p:cNvPr>
          <p:cNvSpPr>
            <a:spLocks noChangeShapeType="1"/>
          </p:cNvSpPr>
          <p:nvPr/>
        </p:nvSpPr>
        <p:spPr bwMode="auto">
          <a:xfrm flipV="1">
            <a:off x="5791200" y="1663700"/>
            <a:ext cx="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5">
            <a:extLst>
              <a:ext uri="{FF2B5EF4-FFF2-40B4-BE49-F238E27FC236}">
                <a16:creationId xmlns:a16="http://schemas.microsoft.com/office/drawing/2014/main" id="{69C20FE5-9D74-42C3-B9B6-6C51E8EE09E7}"/>
              </a:ext>
            </a:extLst>
          </p:cNvPr>
          <p:cNvSpPr>
            <a:spLocks noChangeShapeType="1"/>
          </p:cNvSpPr>
          <p:nvPr/>
        </p:nvSpPr>
        <p:spPr bwMode="auto">
          <a:xfrm flipV="1">
            <a:off x="6102350" y="16637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26">
            <a:extLst>
              <a:ext uri="{FF2B5EF4-FFF2-40B4-BE49-F238E27FC236}">
                <a16:creationId xmlns:a16="http://schemas.microsoft.com/office/drawing/2014/main" id="{E1ECF51C-5283-4AE0-BF32-B44F8E86563C}"/>
              </a:ext>
            </a:extLst>
          </p:cNvPr>
          <p:cNvSpPr>
            <a:spLocks noChangeShapeType="1"/>
          </p:cNvSpPr>
          <p:nvPr/>
        </p:nvSpPr>
        <p:spPr bwMode="auto">
          <a:xfrm flipV="1">
            <a:off x="1149350" y="60833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27">
            <a:extLst>
              <a:ext uri="{FF2B5EF4-FFF2-40B4-BE49-F238E27FC236}">
                <a16:creationId xmlns:a16="http://schemas.microsoft.com/office/drawing/2014/main" id="{48A73BC7-1342-4ABA-AB82-70D7375B610D}"/>
              </a:ext>
            </a:extLst>
          </p:cNvPr>
          <p:cNvSpPr>
            <a:spLocks noChangeShapeType="1"/>
          </p:cNvSpPr>
          <p:nvPr/>
        </p:nvSpPr>
        <p:spPr bwMode="auto">
          <a:xfrm flipH="1" flipV="1">
            <a:off x="2127250" y="6083300"/>
            <a:ext cx="1651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28">
            <a:extLst>
              <a:ext uri="{FF2B5EF4-FFF2-40B4-BE49-F238E27FC236}">
                <a16:creationId xmlns:a16="http://schemas.microsoft.com/office/drawing/2014/main" id="{79832854-BBC3-4B3B-A132-6579EF7734A5}"/>
              </a:ext>
            </a:extLst>
          </p:cNvPr>
          <p:cNvSpPr>
            <a:spLocks noChangeShapeType="1"/>
          </p:cNvSpPr>
          <p:nvPr/>
        </p:nvSpPr>
        <p:spPr bwMode="auto">
          <a:xfrm flipV="1">
            <a:off x="6642100" y="6311900"/>
            <a:ext cx="292100" cy="241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Freeform 29">
            <a:extLst>
              <a:ext uri="{FF2B5EF4-FFF2-40B4-BE49-F238E27FC236}">
                <a16:creationId xmlns:a16="http://schemas.microsoft.com/office/drawing/2014/main" id="{A12DC201-CEBB-464D-8667-DCB97894B9B4}"/>
              </a:ext>
            </a:extLst>
          </p:cNvPr>
          <p:cNvSpPr>
            <a:spLocks/>
          </p:cNvSpPr>
          <p:nvPr/>
        </p:nvSpPr>
        <p:spPr bwMode="auto">
          <a:xfrm>
            <a:off x="1981200" y="2965450"/>
            <a:ext cx="3733800" cy="2597150"/>
          </a:xfrm>
          <a:custGeom>
            <a:avLst/>
            <a:gdLst>
              <a:gd name="T0" fmla="*/ 2147483646 w 2281"/>
              <a:gd name="T1" fmla="*/ 2147483646 h 1501"/>
              <a:gd name="T2" fmla="*/ 2147483646 w 2281"/>
              <a:gd name="T3" fmla="*/ 2147483646 h 1501"/>
              <a:gd name="T4" fmla="*/ 2147483646 w 2281"/>
              <a:gd name="T5" fmla="*/ 2147483646 h 1501"/>
              <a:gd name="T6" fmla="*/ 2147483646 w 2281"/>
              <a:gd name="T7" fmla="*/ 2147483646 h 1501"/>
              <a:gd name="T8" fmla="*/ 2147483646 w 2281"/>
              <a:gd name="T9" fmla="*/ 2147483646 h 1501"/>
              <a:gd name="T10" fmla="*/ 2147483646 w 2281"/>
              <a:gd name="T11" fmla="*/ 2147483646 h 1501"/>
              <a:gd name="T12" fmla="*/ 2147483646 w 2281"/>
              <a:gd name="T13" fmla="*/ 2147483646 h 1501"/>
              <a:gd name="T14" fmla="*/ 2147483646 w 2281"/>
              <a:gd name="T15" fmla="*/ 2147483646 h 1501"/>
              <a:gd name="T16" fmla="*/ 2147483646 w 2281"/>
              <a:gd name="T17" fmla="*/ 0 h 1501"/>
              <a:gd name="T18" fmla="*/ 2147483646 w 2281"/>
              <a:gd name="T19" fmla="*/ 0 h 1501"/>
              <a:gd name="T20" fmla="*/ 2147483646 w 2281"/>
              <a:gd name="T21" fmla="*/ 0 h 1501"/>
              <a:gd name="T22" fmla="*/ 2147483646 w 2281"/>
              <a:gd name="T23" fmla="*/ 0 h 1501"/>
              <a:gd name="T24" fmla="*/ 2147483646 w 2281"/>
              <a:gd name="T25" fmla="*/ 2147483646 h 1501"/>
              <a:gd name="T26" fmla="*/ 2147483646 w 2281"/>
              <a:gd name="T27" fmla="*/ 2147483646 h 1501"/>
              <a:gd name="T28" fmla="*/ 2147483646 w 2281"/>
              <a:gd name="T29" fmla="*/ 2147483646 h 1501"/>
              <a:gd name="T30" fmla="*/ 2147483646 w 2281"/>
              <a:gd name="T31" fmla="*/ 2147483646 h 1501"/>
              <a:gd name="T32" fmla="*/ 2147483646 w 2281"/>
              <a:gd name="T33" fmla="*/ 2147483646 h 1501"/>
              <a:gd name="T34" fmla="*/ 2147483646 w 2281"/>
              <a:gd name="T35" fmla="*/ 2147483646 h 1501"/>
              <a:gd name="T36" fmla="*/ 2147483646 w 2281"/>
              <a:gd name="T37" fmla="*/ 2147483646 h 1501"/>
              <a:gd name="T38" fmla="*/ 2147483646 w 2281"/>
              <a:gd name="T39" fmla="*/ 2147483646 h 1501"/>
              <a:gd name="T40" fmla="*/ 2147483646 w 2281"/>
              <a:gd name="T41" fmla="*/ 2147483646 h 1501"/>
              <a:gd name="T42" fmla="*/ 2147483646 w 2281"/>
              <a:gd name="T43" fmla="*/ 2147483646 h 1501"/>
              <a:gd name="T44" fmla="*/ 2147483646 w 2281"/>
              <a:gd name="T45" fmla="*/ 2147483646 h 1501"/>
              <a:gd name="T46" fmla="*/ 2147483646 w 2281"/>
              <a:gd name="T47" fmla="*/ 2147483646 h 1501"/>
              <a:gd name="T48" fmla="*/ 2147483646 w 2281"/>
              <a:gd name="T49" fmla="*/ 2147483646 h 1501"/>
              <a:gd name="T50" fmla="*/ 2147483646 w 2281"/>
              <a:gd name="T51" fmla="*/ 2147483646 h 1501"/>
              <a:gd name="T52" fmla="*/ 2147483646 w 2281"/>
              <a:gd name="T53" fmla="*/ 2147483646 h 1501"/>
              <a:gd name="T54" fmla="*/ 2147483646 w 2281"/>
              <a:gd name="T55" fmla="*/ 2147483646 h 1501"/>
              <a:gd name="T56" fmla="*/ 2147483646 w 2281"/>
              <a:gd name="T57" fmla="*/ 2147483646 h 1501"/>
              <a:gd name="T58" fmla="*/ 2147483646 w 2281"/>
              <a:gd name="T59" fmla="*/ 2147483646 h 1501"/>
              <a:gd name="T60" fmla="*/ 2147483646 w 2281"/>
              <a:gd name="T61" fmla="*/ 2147483646 h 1501"/>
              <a:gd name="T62" fmla="*/ 2147483646 w 2281"/>
              <a:gd name="T63" fmla="*/ 2147483646 h 1501"/>
              <a:gd name="T64" fmla="*/ 2147483646 w 2281"/>
              <a:gd name="T65" fmla="*/ 2147483646 h 1501"/>
              <a:gd name="T66" fmla="*/ 2147483646 w 2281"/>
              <a:gd name="T67" fmla="*/ 2147483646 h 1501"/>
              <a:gd name="T68" fmla="*/ 2147483646 w 2281"/>
              <a:gd name="T69" fmla="*/ 2147483646 h 1501"/>
              <a:gd name="T70" fmla="*/ 2147483646 w 2281"/>
              <a:gd name="T71" fmla="*/ 2147483646 h 1501"/>
              <a:gd name="T72" fmla="*/ 2147483646 w 2281"/>
              <a:gd name="T73" fmla="*/ 2147483646 h 1501"/>
              <a:gd name="T74" fmla="*/ 2147483646 w 2281"/>
              <a:gd name="T75" fmla="*/ 2147483646 h 1501"/>
              <a:gd name="T76" fmla="*/ 2147483646 w 2281"/>
              <a:gd name="T77" fmla="*/ 2147483646 h 1501"/>
              <a:gd name="T78" fmla="*/ 2147483646 w 2281"/>
              <a:gd name="T79" fmla="*/ 2147483646 h 1501"/>
              <a:gd name="T80" fmla="*/ 2147483646 w 2281"/>
              <a:gd name="T81" fmla="*/ 2147483646 h 1501"/>
              <a:gd name="T82" fmla="*/ 2147483646 w 2281"/>
              <a:gd name="T83" fmla="*/ 2147483646 h 1501"/>
              <a:gd name="T84" fmla="*/ 2147483646 w 2281"/>
              <a:gd name="T85" fmla="*/ 2147483646 h 15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281" h="1501">
                <a:moveTo>
                  <a:pt x="12" y="528"/>
                </a:moveTo>
                <a:lnTo>
                  <a:pt x="24" y="492"/>
                </a:lnTo>
                <a:lnTo>
                  <a:pt x="24" y="456"/>
                </a:lnTo>
                <a:lnTo>
                  <a:pt x="24" y="420"/>
                </a:lnTo>
                <a:lnTo>
                  <a:pt x="24" y="384"/>
                </a:lnTo>
                <a:lnTo>
                  <a:pt x="48" y="336"/>
                </a:lnTo>
                <a:lnTo>
                  <a:pt x="72" y="276"/>
                </a:lnTo>
                <a:lnTo>
                  <a:pt x="96" y="228"/>
                </a:lnTo>
                <a:lnTo>
                  <a:pt x="108" y="192"/>
                </a:lnTo>
                <a:lnTo>
                  <a:pt x="132" y="156"/>
                </a:lnTo>
                <a:lnTo>
                  <a:pt x="156" y="120"/>
                </a:lnTo>
                <a:lnTo>
                  <a:pt x="180" y="84"/>
                </a:lnTo>
                <a:lnTo>
                  <a:pt x="240" y="48"/>
                </a:lnTo>
                <a:lnTo>
                  <a:pt x="288" y="24"/>
                </a:lnTo>
                <a:lnTo>
                  <a:pt x="336" y="24"/>
                </a:lnTo>
                <a:lnTo>
                  <a:pt x="372" y="24"/>
                </a:lnTo>
                <a:lnTo>
                  <a:pt x="504" y="24"/>
                </a:lnTo>
                <a:lnTo>
                  <a:pt x="636" y="24"/>
                </a:lnTo>
                <a:lnTo>
                  <a:pt x="768" y="24"/>
                </a:lnTo>
                <a:lnTo>
                  <a:pt x="924" y="24"/>
                </a:lnTo>
                <a:lnTo>
                  <a:pt x="972" y="24"/>
                </a:lnTo>
                <a:lnTo>
                  <a:pt x="1032" y="24"/>
                </a:lnTo>
                <a:lnTo>
                  <a:pt x="1092" y="24"/>
                </a:lnTo>
                <a:lnTo>
                  <a:pt x="1140" y="24"/>
                </a:lnTo>
                <a:lnTo>
                  <a:pt x="1176" y="12"/>
                </a:lnTo>
                <a:lnTo>
                  <a:pt x="1212" y="0"/>
                </a:lnTo>
                <a:lnTo>
                  <a:pt x="1248" y="0"/>
                </a:lnTo>
                <a:lnTo>
                  <a:pt x="1308" y="0"/>
                </a:lnTo>
                <a:lnTo>
                  <a:pt x="1344" y="0"/>
                </a:lnTo>
                <a:lnTo>
                  <a:pt x="1380" y="0"/>
                </a:lnTo>
                <a:lnTo>
                  <a:pt x="1428" y="0"/>
                </a:lnTo>
                <a:lnTo>
                  <a:pt x="1464" y="0"/>
                </a:lnTo>
                <a:lnTo>
                  <a:pt x="1536" y="0"/>
                </a:lnTo>
                <a:lnTo>
                  <a:pt x="1572" y="0"/>
                </a:lnTo>
                <a:lnTo>
                  <a:pt x="1608" y="0"/>
                </a:lnTo>
                <a:lnTo>
                  <a:pt x="1644" y="0"/>
                </a:lnTo>
                <a:lnTo>
                  <a:pt x="1680" y="12"/>
                </a:lnTo>
                <a:lnTo>
                  <a:pt x="1716" y="12"/>
                </a:lnTo>
                <a:lnTo>
                  <a:pt x="1776" y="12"/>
                </a:lnTo>
                <a:lnTo>
                  <a:pt x="1812" y="24"/>
                </a:lnTo>
                <a:lnTo>
                  <a:pt x="1872" y="48"/>
                </a:lnTo>
                <a:lnTo>
                  <a:pt x="1908" y="48"/>
                </a:lnTo>
                <a:lnTo>
                  <a:pt x="1956" y="72"/>
                </a:lnTo>
                <a:lnTo>
                  <a:pt x="2004" y="96"/>
                </a:lnTo>
                <a:lnTo>
                  <a:pt x="2064" y="132"/>
                </a:lnTo>
                <a:lnTo>
                  <a:pt x="2112" y="180"/>
                </a:lnTo>
                <a:lnTo>
                  <a:pt x="2172" y="216"/>
                </a:lnTo>
                <a:lnTo>
                  <a:pt x="2196" y="252"/>
                </a:lnTo>
                <a:lnTo>
                  <a:pt x="2208" y="288"/>
                </a:lnTo>
                <a:lnTo>
                  <a:pt x="2232" y="324"/>
                </a:lnTo>
                <a:lnTo>
                  <a:pt x="2232" y="372"/>
                </a:lnTo>
                <a:lnTo>
                  <a:pt x="2256" y="420"/>
                </a:lnTo>
                <a:lnTo>
                  <a:pt x="2280" y="480"/>
                </a:lnTo>
                <a:lnTo>
                  <a:pt x="2280" y="516"/>
                </a:lnTo>
                <a:lnTo>
                  <a:pt x="2280" y="576"/>
                </a:lnTo>
                <a:lnTo>
                  <a:pt x="2280" y="612"/>
                </a:lnTo>
                <a:lnTo>
                  <a:pt x="2280" y="660"/>
                </a:lnTo>
                <a:lnTo>
                  <a:pt x="2280" y="696"/>
                </a:lnTo>
                <a:lnTo>
                  <a:pt x="2280" y="732"/>
                </a:lnTo>
                <a:lnTo>
                  <a:pt x="2268" y="792"/>
                </a:lnTo>
                <a:lnTo>
                  <a:pt x="2256" y="840"/>
                </a:lnTo>
                <a:lnTo>
                  <a:pt x="2232" y="888"/>
                </a:lnTo>
                <a:lnTo>
                  <a:pt x="2208" y="924"/>
                </a:lnTo>
                <a:lnTo>
                  <a:pt x="2172" y="948"/>
                </a:lnTo>
                <a:lnTo>
                  <a:pt x="2160" y="984"/>
                </a:lnTo>
                <a:lnTo>
                  <a:pt x="2136" y="1044"/>
                </a:lnTo>
                <a:lnTo>
                  <a:pt x="2124" y="1080"/>
                </a:lnTo>
                <a:lnTo>
                  <a:pt x="2100" y="1128"/>
                </a:lnTo>
                <a:lnTo>
                  <a:pt x="2064" y="1140"/>
                </a:lnTo>
                <a:lnTo>
                  <a:pt x="2040" y="1176"/>
                </a:lnTo>
                <a:lnTo>
                  <a:pt x="2004" y="1200"/>
                </a:lnTo>
                <a:lnTo>
                  <a:pt x="1968" y="1248"/>
                </a:lnTo>
                <a:lnTo>
                  <a:pt x="1932" y="1272"/>
                </a:lnTo>
                <a:lnTo>
                  <a:pt x="1896" y="1296"/>
                </a:lnTo>
                <a:lnTo>
                  <a:pt x="1860" y="1320"/>
                </a:lnTo>
                <a:lnTo>
                  <a:pt x="1824" y="1344"/>
                </a:lnTo>
                <a:lnTo>
                  <a:pt x="1788" y="1344"/>
                </a:lnTo>
                <a:lnTo>
                  <a:pt x="1752" y="1368"/>
                </a:lnTo>
                <a:lnTo>
                  <a:pt x="1740" y="1404"/>
                </a:lnTo>
                <a:lnTo>
                  <a:pt x="1704" y="1404"/>
                </a:lnTo>
                <a:lnTo>
                  <a:pt x="1668" y="1416"/>
                </a:lnTo>
                <a:lnTo>
                  <a:pt x="1632" y="1428"/>
                </a:lnTo>
                <a:lnTo>
                  <a:pt x="1596" y="1428"/>
                </a:lnTo>
                <a:lnTo>
                  <a:pt x="1560" y="1452"/>
                </a:lnTo>
                <a:lnTo>
                  <a:pt x="1524" y="1452"/>
                </a:lnTo>
                <a:lnTo>
                  <a:pt x="1476" y="1476"/>
                </a:lnTo>
                <a:lnTo>
                  <a:pt x="1428" y="1476"/>
                </a:lnTo>
                <a:lnTo>
                  <a:pt x="1392" y="1500"/>
                </a:lnTo>
                <a:lnTo>
                  <a:pt x="1320" y="1500"/>
                </a:lnTo>
                <a:lnTo>
                  <a:pt x="1284" y="1500"/>
                </a:lnTo>
                <a:lnTo>
                  <a:pt x="1236" y="1500"/>
                </a:lnTo>
                <a:lnTo>
                  <a:pt x="1188" y="1500"/>
                </a:lnTo>
                <a:lnTo>
                  <a:pt x="1152" y="1500"/>
                </a:lnTo>
                <a:lnTo>
                  <a:pt x="1116" y="1500"/>
                </a:lnTo>
                <a:lnTo>
                  <a:pt x="1056" y="1500"/>
                </a:lnTo>
                <a:lnTo>
                  <a:pt x="1020" y="1500"/>
                </a:lnTo>
                <a:lnTo>
                  <a:pt x="960" y="1488"/>
                </a:lnTo>
                <a:lnTo>
                  <a:pt x="912" y="1476"/>
                </a:lnTo>
                <a:lnTo>
                  <a:pt x="852" y="1464"/>
                </a:lnTo>
                <a:lnTo>
                  <a:pt x="816" y="1464"/>
                </a:lnTo>
                <a:lnTo>
                  <a:pt x="780" y="1452"/>
                </a:lnTo>
                <a:lnTo>
                  <a:pt x="744" y="1440"/>
                </a:lnTo>
                <a:lnTo>
                  <a:pt x="708" y="1428"/>
                </a:lnTo>
                <a:lnTo>
                  <a:pt x="672" y="1416"/>
                </a:lnTo>
                <a:lnTo>
                  <a:pt x="636" y="1404"/>
                </a:lnTo>
                <a:lnTo>
                  <a:pt x="600" y="1380"/>
                </a:lnTo>
                <a:lnTo>
                  <a:pt x="564" y="1380"/>
                </a:lnTo>
                <a:lnTo>
                  <a:pt x="528" y="1368"/>
                </a:lnTo>
                <a:lnTo>
                  <a:pt x="492" y="1368"/>
                </a:lnTo>
                <a:lnTo>
                  <a:pt x="456" y="1368"/>
                </a:lnTo>
                <a:lnTo>
                  <a:pt x="420" y="1368"/>
                </a:lnTo>
                <a:lnTo>
                  <a:pt x="372" y="1356"/>
                </a:lnTo>
                <a:lnTo>
                  <a:pt x="324" y="1344"/>
                </a:lnTo>
                <a:lnTo>
                  <a:pt x="288" y="1332"/>
                </a:lnTo>
                <a:lnTo>
                  <a:pt x="252" y="1332"/>
                </a:lnTo>
                <a:lnTo>
                  <a:pt x="228" y="1296"/>
                </a:lnTo>
                <a:lnTo>
                  <a:pt x="204" y="1260"/>
                </a:lnTo>
                <a:lnTo>
                  <a:pt x="168" y="1224"/>
                </a:lnTo>
                <a:lnTo>
                  <a:pt x="144" y="1188"/>
                </a:lnTo>
                <a:lnTo>
                  <a:pt x="96" y="1140"/>
                </a:lnTo>
                <a:lnTo>
                  <a:pt x="72" y="1104"/>
                </a:lnTo>
                <a:lnTo>
                  <a:pt x="36" y="1068"/>
                </a:lnTo>
                <a:lnTo>
                  <a:pt x="12" y="1032"/>
                </a:lnTo>
                <a:lnTo>
                  <a:pt x="0" y="984"/>
                </a:lnTo>
                <a:lnTo>
                  <a:pt x="0" y="936"/>
                </a:lnTo>
                <a:lnTo>
                  <a:pt x="12" y="960"/>
                </a:lnTo>
                <a:lnTo>
                  <a:pt x="12" y="1008"/>
                </a:lnTo>
                <a:lnTo>
                  <a:pt x="12" y="1056"/>
                </a:lnTo>
                <a:lnTo>
                  <a:pt x="12" y="912"/>
                </a:lnTo>
              </a:path>
            </a:pathLst>
          </a:custGeom>
          <a:noFill/>
          <a:ln w="508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1" name="Rectangle 30">
            <a:extLst>
              <a:ext uri="{FF2B5EF4-FFF2-40B4-BE49-F238E27FC236}">
                <a16:creationId xmlns:a16="http://schemas.microsoft.com/office/drawing/2014/main" id="{AE5F5D83-3837-4766-B8EE-746BCE189876}"/>
              </a:ext>
            </a:extLst>
          </p:cNvPr>
          <p:cNvSpPr>
            <a:spLocks noChangeArrowheads="1"/>
          </p:cNvSpPr>
          <p:nvPr/>
        </p:nvSpPr>
        <p:spPr bwMode="auto">
          <a:xfrm>
            <a:off x="457200" y="3652838"/>
            <a:ext cx="1600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i="1" u="sng">
                <a:latin typeface="Arial" panose="020B0604020202020204" pitchFamily="34" charset="0"/>
              </a:rPr>
              <a:t>Neuron simulation</a:t>
            </a:r>
          </a:p>
        </p:txBody>
      </p:sp>
      <p:sp>
        <p:nvSpPr>
          <p:cNvPr id="23582" name="Rectangle 33">
            <a:extLst>
              <a:ext uri="{FF2B5EF4-FFF2-40B4-BE49-F238E27FC236}">
                <a16:creationId xmlns:a16="http://schemas.microsoft.com/office/drawing/2014/main" id="{2BE98D9B-AB2C-478F-B747-9D264C9DA3A5}"/>
              </a:ext>
            </a:extLst>
          </p:cNvPr>
          <p:cNvSpPr>
            <a:spLocks noChangeArrowheads="1"/>
          </p:cNvSpPr>
          <p:nvPr/>
        </p:nvSpPr>
        <p:spPr bwMode="auto">
          <a:xfrm>
            <a:off x="2286000" y="3810000"/>
            <a:ext cx="274161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b="0">
                <a:latin typeface="Times New Roman" panose="02020603050405020304" pitchFamily="18" charset="0"/>
              </a:rPr>
              <a:t>input </a:t>
            </a:r>
            <a:r>
              <a:rPr lang="en-US" altLang="en-US" b="0" i="1">
                <a:latin typeface="Times New Roman" panose="02020603050405020304" pitchFamily="18" charset="0"/>
              </a:rPr>
              <a:t>wo+w’o’</a:t>
            </a:r>
          </a:p>
        </p:txBody>
      </p:sp>
      <p:sp>
        <p:nvSpPr>
          <p:cNvPr id="23583" name="Rectangle 34">
            <a:extLst>
              <a:ext uri="{FF2B5EF4-FFF2-40B4-BE49-F238E27FC236}">
                <a16:creationId xmlns:a16="http://schemas.microsoft.com/office/drawing/2014/main" id="{4C571A77-FABB-4E50-9A65-BD85FF986D9A}"/>
              </a:ext>
            </a:extLst>
          </p:cNvPr>
          <p:cNvSpPr>
            <a:spLocks noChangeArrowheads="1"/>
          </p:cNvSpPr>
          <p:nvPr/>
        </p:nvSpPr>
        <p:spPr bwMode="auto">
          <a:xfrm>
            <a:off x="19050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
        <p:nvSpPr>
          <p:cNvPr id="23584" name="Rectangle 35">
            <a:extLst>
              <a:ext uri="{FF2B5EF4-FFF2-40B4-BE49-F238E27FC236}">
                <a16:creationId xmlns:a16="http://schemas.microsoft.com/office/drawing/2014/main" id="{C21192EB-9BF3-472E-8579-C49A1BF75530}"/>
              </a:ext>
            </a:extLst>
          </p:cNvPr>
          <p:cNvSpPr>
            <a:spLocks noChangeArrowheads="1"/>
          </p:cNvSpPr>
          <p:nvPr/>
        </p:nvSpPr>
        <p:spPr bwMode="auto">
          <a:xfrm>
            <a:off x="42672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DE7F222-509A-4589-85D1-AEBB89B1ABD8}"/>
              </a:ext>
            </a:extLst>
          </p:cNvPr>
          <p:cNvSpPr>
            <a:spLocks noGrp="1" noChangeArrowheads="1"/>
          </p:cNvSpPr>
          <p:nvPr>
            <p:ph type="title"/>
          </p:nvPr>
        </p:nvSpPr>
        <p:spPr/>
        <p:txBody>
          <a:bodyPr/>
          <a:lstStyle/>
          <a:p>
            <a:r>
              <a:rPr lang="en-US" altLang="en-US">
                <a:solidFill>
                  <a:srgbClr val="0000BF"/>
                </a:solidFill>
              </a:rPr>
              <a:t>Backpropagation</a:t>
            </a:r>
          </a:p>
        </p:txBody>
      </p:sp>
      <p:sp>
        <p:nvSpPr>
          <p:cNvPr id="25603" name="Oval 3">
            <a:extLst>
              <a:ext uri="{FF2B5EF4-FFF2-40B4-BE49-F238E27FC236}">
                <a16:creationId xmlns:a16="http://schemas.microsoft.com/office/drawing/2014/main" id="{347CF555-6CB9-49F3-8D60-B397150FFC3F}"/>
              </a:ext>
            </a:extLst>
          </p:cNvPr>
          <p:cNvSpPr>
            <a:spLocks noChangeArrowheads="1"/>
          </p:cNvSpPr>
          <p:nvPr/>
        </p:nvSpPr>
        <p:spPr bwMode="auto">
          <a:xfrm>
            <a:off x="2986088" y="19923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4" name="Oval 4">
            <a:extLst>
              <a:ext uri="{FF2B5EF4-FFF2-40B4-BE49-F238E27FC236}">
                <a16:creationId xmlns:a16="http://schemas.microsoft.com/office/drawing/2014/main" id="{78176FEB-303B-4133-8CE5-E2E8F858BB3E}"/>
              </a:ext>
            </a:extLst>
          </p:cNvPr>
          <p:cNvSpPr>
            <a:spLocks noChangeArrowheads="1"/>
          </p:cNvSpPr>
          <p:nvPr/>
        </p:nvSpPr>
        <p:spPr bwMode="auto">
          <a:xfrm>
            <a:off x="41290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5" name="Oval 5">
            <a:extLst>
              <a:ext uri="{FF2B5EF4-FFF2-40B4-BE49-F238E27FC236}">
                <a16:creationId xmlns:a16="http://schemas.microsoft.com/office/drawing/2014/main" id="{FE98430C-057B-4B11-9BA7-AEF6BD2FA463}"/>
              </a:ext>
            </a:extLst>
          </p:cNvPr>
          <p:cNvSpPr>
            <a:spLocks noChangeArrowheads="1"/>
          </p:cNvSpPr>
          <p:nvPr/>
        </p:nvSpPr>
        <p:spPr bwMode="auto">
          <a:xfrm>
            <a:off x="5195888" y="19923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6" name="Oval 6">
            <a:extLst>
              <a:ext uri="{FF2B5EF4-FFF2-40B4-BE49-F238E27FC236}">
                <a16:creationId xmlns:a16="http://schemas.microsoft.com/office/drawing/2014/main" id="{F7011634-D6BF-4293-BB60-427A28A594C7}"/>
              </a:ext>
            </a:extLst>
          </p:cNvPr>
          <p:cNvSpPr>
            <a:spLocks noChangeArrowheads="1"/>
          </p:cNvSpPr>
          <p:nvPr/>
        </p:nvSpPr>
        <p:spPr bwMode="auto">
          <a:xfrm>
            <a:off x="63388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7" name="Oval 7">
            <a:extLst>
              <a:ext uri="{FF2B5EF4-FFF2-40B4-BE49-F238E27FC236}">
                <a16:creationId xmlns:a16="http://schemas.microsoft.com/office/drawing/2014/main" id="{84F2F75A-69E8-49B6-85D4-7473D363CB38}"/>
              </a:ext>
            </a:extLst>
          </p:cNvPr>
          <p:cNvSpPr>
            <a:spLocks noChangeArrowheads="1"/>
          </p:cNvSpPr>
          <p:nvPr/>
        </p:nvSpPr>
        <p:spPr bwMode="auto">
          <a:xfrm>
            <a:off x="41290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8" name="Oval 8">
            <a:extLst>
              <a:ext uri="{FF2B5EF4-FFF2-40B4-BE49-F238E27FC236}">
                <a16:creationId xmlns:a16="http://schemas.microsoft.com/office/drawing/2014/main" id="{331D8E6F-2031-4EBC-95F8-E4D75AFCD4C6}"/>
              </a:ext>
            </a:extLst>
          </p:cNvPr>
          <p:cNvSpPr>
            <a:spLocks noChangeArrowheads="1"/>
          </p:cNvSpPr>
          <p:nvPr/>
        </p:nvSpPr>
        <p:spPr bwMode="auto">
          <a:xfrm>
            <a:off x="22240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09" name="Oval 9">
            <a:extLst>
              <a:ext uri="{FF2B5EF4-FFF2-40B4-BE49-F238E27FC236}">
                <a16:creationId xmlns:a16="http://schemas.microsoft.com/office/drawing/2014/main" id="{87C8F579-AC1D-4B9E-A09D-FC828A761DAB}"/>
              </a:ext>
            </a:extLst>
          </p:cNvPr>
          <p:cNvSpPr>
            <a:spLocks noChangeArrowheads="1"/>
          </p:cNvSpPr>
          <p:nvPr/>
        </p:nvSpPr>
        <p:spPr bwMode="auto">
          <a:xfrm>
            <a:off x="22240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10" name="Oval 10">
            <a:extLst>
              <a:ext uri="{FF2B5EF4-FFF2-40B4-BE49-F238E27FC236}">
                <a16:creationId xmlns:a16="http://schemas.microsoft.com/office/drawing/2014/main" id="{D7B4F626-900F-400B-BE0F-1B1AD8EEF619}"/>
              </a:ext>
            </a:extLst>
          </p:cNvPr>
          <p:cNvSpPr>
            <a:spLocks noChangeArrowheads="1"/>
          </p:cNvSpPr>
          <p:nvPr/>
        </p:nvSpPr>
        <p:spPr bwMode="auto">
          <a:xfrm>
            <a:off x="63388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5611" name="Line 11">
            <a:extLst>
              <a:ext uri="{FF2B5EF4-FFF2-40B4-BE49-F238E27FC236}">
                <a16:creationId xmlns:a16="http://schemas.microsoft.com/office/drawing/2014/main" id="{68543D3C-23FD-4463-BB4E-4932C979C365}"/>
              </a:ext>
            </a:extLst>
          </p:cNvPr>
          <p:cNvSpPr>
            <a:spLocks noChangeShapeType="1"/>
          </p:cNvSpPr>
          <p:nvPr/>
        </p:nvSpPr>
        <p:spPr bwMode="auto">
          <a:xfrm flipV="1">
            <a:off x="2287588" y="3567113"/>
            <a:ext cx="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2">
            <a:extLst>
              <a:ext uri="{FF2B5EF4-FFF2-40B4-BE49-F238E27FC236}">
                <a16:creationId xmlns:a16="http://schemas.microsoft.com/office/drawing/2014/main" id="{43DFF6F7-BE08-439D-8208-81BC20DE8D5E}"/>
              </a:ext>
            </a:extLst>
          </p:cNvPr>
          <p:cNvSpPr>
            <a:spLocks noChangeShapeType="1"/>
          </p:cNvSpPr>
          <p:nvPr/>
        </p:nvSpPr>
        <p:spPr bwMode="auto">
          <a:xfrm flipH="1">
            <a:off x="4230688" y="3524250"/>
            <a:ext cx="38100" cy="174466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13">
            <a:extLst>
              <a:ext uri="{FF2B5EF4-FFF2-40B4-BE49-F238E27FC236}">
                <a16:creationId xmlns:a16="http://schemas.microsoft.com/office/drawing/2014/main" id="{4ADBD51C-9DD4-4FDD-9C39-4B41BFB46730}"/>
              </a:ext>
            </a:extLst>
          </p:cNvPr>
          <p:cNvSpPr>
            <a:spLocks noChangeShapeType="1"/>
          </p:cNvSpPr>
          <p:nvPr/>
        </p:nvSpPr>
        <p:spPr bwMode="auto">
          <a:xfrm>
            <a:off x="6402388" y="3592513"/>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14">
            <a:extLst>
              <a:ext uri="{FF2B5EF4-FFF2-40B4-BE49-F238E27FC236}">
                <a16:creationId xmlns:a16="http://schemas.microsoft.com/office/drawing/2014/main" id="{F73560D0-B915-4927-B6E1-BA469A5DD549}"/>
              </a:ext>
            </a:extLst>
          </p:cNvPr>
          <p:cNvSpPr>
            <a:spLocks noChangeShapeType="1"/>
          </p:cNvSpPr>
          <p:nvPr/>
        </p:nvSpPr>
        <p:spPr bwMode="auto">
          <a:xfrm flipV="1">
            <a:off x="2376488" y="3524250"/>
            <a:ext cx="17526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Line 15">
            <a:extLst>
              <a:ext uri="{FF2B5EF4-FFF2-40B4-BE49-F238E27FC236}">
                <a16:creationId xmlns:a16="http://schemas.microsoft.com/office/drawing/2014/main" id="{B79C27B5-9274-43BC-A89D-77DCFE65E861}"/>
              </a:ext>
            </a:extLst>
          </p:cNvPr>
          <p:cNvSpPr>
            <a:spLocks noChangeShapeType="1"/>
          </p:cNvSpPr>
          <p:nvPr/>
        </p:nvSpPr>
        <p:spPr bwMode="auto">
          <a:xfrm flipV="1">
            <a:off x="2452688" y="3524250"/>
            <a:ext cx="38862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6">
            <a:extLst>
              <a:ext uri="{FF2B5EF4-FFF2-40B4-BE49-F238E27FC236}">
                <a16:creationId xmlns:a16="http://schemas.microsoft.com/office/drawing/2014/main" id="{EF6EB3AA-09A8-4CD2-85A9-92B5C6164DB6}"/>
              </a:ext>
            </a:extLst>
          </p:cNvPr>
          <p:cNvSpPr>
            <a:spLocks noChangeShapeType="1"/>
          </p:cNvSpPr>
          <p:nvPr/>
        </p:nvSpPr>
        <p:spPr bwMode="auto">
          <a:xfrm flipH="1" flipV="1">
            <a:off x="2363788" y="3524250"/>
            <a:ext cx="17653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Line 17">
            <a:extLst>
              <a:ext uri="{FF2B5EF4-FFF2-40B4-BE49-F238E27FC236}">
                <a16:creationId xmlns:a16="http://schemas.microsoft.com/office/drawing/2014/main" id="{B0E3C55B-A421-4902-9775-DB5B5B8FDD54}"/>
              </a:ext>
            </a:extLst>
          </p:cNvPr>
          <p:cNvSpPr>
            <a:spLocks noChangeShapeType="1"/>
          </p:cNvSpPr>
          <p:nvPr/>
        </p:nvSpPr>
        <p:spPr bwMode="auto">
          <a:xfrm flipV="1">
            <a:off x="4357688" y="3567113"/>
            <a:ext cx="20320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Line 18">
            <a:extLst>
              <a:ext uri="{FF2B5EF4-FFF2-40B4-BE49-F238E27FC236}">
                <a16:creationId xmlns:a16="http://schemas.microsoft.com/office/drawing/2014/main" id="{79D66CFB-0C42-4258-8E75-8F4EBFBFBC8E}"/>
              </a:ext>
            </a:extLst>
          </p:cNvPr>
          <p:cNvSpPr>
            <a:spLocks noChangeShapeType="1"/>
          </p:cNvSpPr>
          <p:nvPr/>
        </p:nvSpPr>
        <p:spPr bwMode="auto">
          <a:xfrm flipH="1" flipV="1">
            <a:off x="2427288" y="3490913"/>
            <a:ext cx="3911600" cy="185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9">
            <a:extLst>
              <a:ext uri="{FF2B5EF4-FFF2-40B4-BE49-F238E27FC236}">
                <a16:creationId xmlns:a16="http://schemas.microsoft.com/office/drawing/2014/main" id="{AE50BB1A-38A4-4249-8759-8A3403215D9A}"/>
              </a:ext>
            </a:extLst>
          </p:cNvPr>
          <p:cNvSpPr>
            <a:spLocks noChangeShapeType="1"/>
          </p:cNvSpPr>
          <p:nvPr/>
        </p:nvSpPr>
        <p:spPr bwMode="auto">
          <a:xfrm flipH="1" flipV="1">
            <a:off x="4332288" y="3490913"/>
            <a:ext cx="20828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a:extLst>
              <a:ext uri="{FF2B5EF4-FFF2-40B4-BE49-F238E27FC236}">
                <a16:creationId xmlns:a16="http://schemas.microsoft.com/office/drawing/2014/main" id="{7FABDF29-BBD2-48D8-B8F3-8521414B1A88}"/>
              </a:ext>
            </a:extLst>
          </p:cNvPr>
          <p:cNvSpPr>
            <a:spLocks noChangeShapeType="1"/>
          </p:cNvSpPr>
          <p:nvPr/>
        </p:nvSpPr>
        <p:spPr bwMode="auto">
          <a:xfrm flipV="1">
            <a:off x="2376488" y="2195513"/>
            <a:ext cx="660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21">
            <a:extLst>
              <a:ext uri="{FF2B5EF4-FFF2-40B4-BE49-F238E27FC236}">
                <a16:creationId xmlns:a16="http://schemas.microsoft.com/office/drawing/2014/main" id="{73EB027B-AD81-449C-A3D5-25B25DC148F4}"/>
              </a:ext>
            </a:extLst>
          </p:cNvPr>
          <p:cNvSpPr>
            <a:spLocks noChangeShapeType="1"/>
          </p:cNvSpPr>
          <p:nvPr/>
        </p:nvSpPr>
        <p:spPr bwMode="auto">
          <a:xfrm flipV="1">
            <a:off x="2452688" y="2195513"/>
            <a:ext cx="2794000" cy="1244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2">
            <a:extLst>
              <a:ext uri="{FF2B5EF4-FFF2-40B4-BE49-F238E27FC236}">
                <a16:creationId xmlns:a16="http://schemas.microsoft.com/office/drawing/2014/main" id="{0932FD9F-E657-4D5B-9C52-196ADDB73EA6}"/>
              </a:ext>
            </a:extLst>
          </p:cNvPr>
          <p:cNvSpPr>
            <a:spLocks noChangeShapeType="1"/>
          </p:cNvSpPr>
          <p:nvPr/>
        </p:nvSpPr>
        <p:spPr bwMode="auto">
          <a:xfrm flipH="1" flipV="1">
            <a:off x="3113088" y="2195513"/>
            <a:ext cx="10922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23">
            <a:extLst>
              <a:ext uri="{FF2B5EF4-FFF2-40B4-BE49-F238E27FC236}">
                <a16:creationId xmlns:a16="http://schemas.microsoft.com/office/drawing/2014/main" id="{49E968BA-C782-4C66-8583-9BE077C45378}"/>
              </a:ext>
            </a:extLst>
          </p:cNvPr>
          <p:cNvSpPr>
            <a:spLocks noChangeShapeType="1"/>
          </p:cNvSpPr>
          <p:nvPr/>
        </p:nvSpPr>
        <p:spPr bwMode="auto">
          <a:xfrm flipH="1" flipV="1">
            <a:off x="5399088" y="2195513"/>
            <a:ext cx="10160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24">
            <a:extLst>
              <a:ext uri="{FF2B5EF4-FFF2-40B4-BE49-F238E27FC236}">
                <a16:creationId xmlns:a16="http://schemas.microsoft.com/office/drawing/2014/main" id="{7D31027B-DB6D-4503-BBAC-5E8350B5967A}"/>
              </a:ext>
            </a:extLst>
          </p:cNvPr>
          <p:cNvSpPr>
            <a:spLocks noChangeShapeType="1"/>
          </p:cNvSpPr>
          <p:nvPr/>
        </p:nvSpPr>
        <p:spPr bwMode="auto">
          <a:xfrm flipH="1" flipV="1">
            <a:off x="3189288" y="2119313"/>
            <a:ext cx="3149600" cy="1320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25">
            <a:extLst>
              <a:ext uri="{FF2B5EF4-FFF2-40B4-BE49-F238E27FC236}">
                <a16:creationId xmlns:a16="http://schemas.microsoft.com/office/drawing/2014/main" id="{67859E57-8E5C-4548-88CA-5D06818E3550}"/>
              </a:ext>
            </a:extLst>
          </p:cNvPr>
          <p:cNvSpPr>
            <a:spLocks noChangeShapeType="1"/>
          </p:cNvSpPr>
          <p:nvPr/>
        </p:nvSpPr>
        <p:spPr bwMode="auto">
          <a:xfrm flipV="1">
            <a:off x="4281488" y="2195513"/>
            <a:ext cx="1041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Rectangle 26">
            <a:extLst>
              <a:ext uri="{FF2B5EF4-FFF2-40B4-BE49-F238E27FC236}">
                <a16:creationId xmlns:a16="http://schemas.microsoft.com/office/drawing/2014/main" id="{D4AD4190-38D9-4AEF-836E-A168A0D19B70}"/>
              </a:ext>
            </a:extLst>
          </p:cNvPr>
          <p:cNvSpPr>
            <a:spLocks noChangeArrowheads="1"/>
          </p:cNvSpPr>
          <p:nvPr/>
        </p:nvSpPr>
        <p:spPr bwMode="auto">
          <a:xfrm>
            <a:off x="1984375" y="5715000"/>
            <a:ext cx="83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16.2</a:t>
            </a:r>
          </a:p>
        </p:txBody>
      </p:sp>
      <p:sp>
        <p:nvSpPr>
          <p:cNvPr id="25627" name="Rectangle 27">
            <a:extLst>
              <a:ext uri="{FF2B5EF4-FFF2-40B4-BE49-F238E27FC236}">
                <a16:creationId xmlns:a16="http://schemas.microsoft.com/office/drawing/2014/main" id="{C1618388-3F6C-4AA6-ACC2-9756143ADC09}"/>
              </a:ext>
            </a:extLst>
          </p:cNvPr>
          <p:cNvSpPr>
            <a:spLocks noChangeArrowheads="1"/>
          </p:cNvSpPr>
          <p:nvPr/>
        </p:nvSpPr>
        <p:spPr bwMode="auto">
          <a:xfrm>
            <a:off x="3813175" y="5715000"/>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-1.34</a:t>
            </a:r>
          </a:p>
        </p:txBody>
      </p:sp>
      <p:sp>
        <p:nvSpPr>
          <p:cNvPr id="25628" name="Rectangle 28">
            <a:extLst>
              <a:ext uri="{FF2B5EF4-FFF2-40B4-BE49-F238E27FC236}">
                <a16:creationId xmlns:a16="http://schemas.microsoft.com/office/drawing/2014/main" id="{B500334C-3FCD-4A79-9731-F466E293ED39}"/>
              </a:ext>
            </a:extLst>
          </p:cNvPr>
          <p:cNvSpPr>
            <a:spLocks noChangeArrowheads="1"/>
          </p:cNvSpPr>
          <p:nvPr/>
        </p:nvSpPr>
        <p:spPr bwMode="auto">
          <a:xfrm>
            <a:off x="6099175" y="5715000"/>
            <a:ext cx="911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112.3</a:t>
            </a:r>
          </a:p>
        </p:txBody>
      </p:sp>
      <p:sp>
        <p:nvSpPr>
          <p:cNvPr id="25629" name="Rectangle 29">
            <a:extLst>
              <a:ext uri="{FF2B5EF4-FFF2-40B4-BE49-F238E27FC236}">
                <a16:creationId xmlns:a16="http://schemas.microsoft.com/office/drawing/2014/main" id="{381CF0A7-917C-4D66-827D-A4004658AA16}"/>
              </a:ext>
            </a:extLst>
          </p:cNvPr>
          <p:cNvSpPr>
            <a:spLocks noChangeArrowheads="1"/>
          </p:cNvSpPr>
          <p:nvPr/>
        </p:nvSpPr>
        <p:spPr bwMode="auto">
          <a:xfrm>
            <a:off x="2822575" y="15240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t>-3.3</a:t>
            </a:r>
          </a:p>
        </p:txBody>
      </p:sp>
      <p:sp>
        <p:nvSpPr>
          <p:cNvPr id="25630" name="Rectangle 30">
            <a:extLst>
              <a:ext uri="{FF2B5EF4-FFF2-40B4-BE49-F238E27FC236}">
                <a16:creationId xmlns:a16="http://schemas.microsoft.com/office/drawing/2014/main" id="{5259AE66-307A-4A55-93AF-743A9D79AC40}"/>
              </a:ext>
            </a:extLst>
          </p:cNvPr>
          <p:cNvSpPr>
            <a:spLocks noChangeArrowheads="1"/>
          </p:cNvSpPr>
          <p:nvPr/>
        </p:nvSpPr>
        <p:spPr bwMode="auto">
          <a:xfrm>
            <a:off x="5032375" y="15240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t>12.1</a:t>
            </a:r>
          </a:p>
        </p:txBody>
      </p:sp>
      <p:sp>
        <p:nvSpPr>
          <p:cNvPr id="25631" name="Rectangle 31">
            <a:extLst>
              <a:ext uri="{FF2B5EF4-FFF2-40B4-BE49-F238E27FC236}">
                <a16:creationId xmlns:a16="http://schemas.microsoft.com/office/drawing/2014/main" id="{1D2C0C4C-E405-45A8-AAF4-5038ECFE754F}"/>
              </a:ext>
            </a:extLst>
          </p:cNvPr>
          <p:cNvSpPr>
            <a:spLocks noChangeArrowheads="1"/>
          </p:cNvSpPr>
          <p:nvPr/>
        </p:nvSpPr>
        <p:spPr bwMode="auto">
          <a:xfrm>
            <a:off x="1643063" y="4197350"/>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w</a:t>
            </a:r>
            <a:r>
              <a:rPr lang="en-US" altLang="en-US" sz="2000" i="1" baseline="-25000"/>
              <a:t>ij</a:t>
            </a:r>
            <a:endParaRPr lang="en-US" altLang="en-US" sz="2000" i="1"/>
          </a:p>
        </p:txBody>
      </p:sp>
      <p:sp>
        <p:nvSpPr>
          <p:cNvPr id="25632" name="Rectangle 32">
            <a:extLst>
              <a:ext uri="{FF2B5EF4-FFF2-40B4-BE49-F238E27FC236}">
                <a16:creationId xmlns:a16="http://schemas.microsoft.com/office/drawing/2014/main" id="{CCEA9697-6D20-4E6A-AB5E-364663F020FD}"/>
              </a:ext>
            </a:extLst>
          </p:cNvPr>
          <p:cNvSpPr>
            <a:spLocks noChangeArrowheads="1"/>
          </p:cNvSpPr>
          <p:nvPr/>
        </p:nvSpPr>
        <p:spPr bwMode="auto">
          <a:xfrm>
            <a:off x="7216775" y="2746375"/>
            <a:ext cx="1828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a:t>2. ….</a:t>
            </a:r>
          </a:p>
        </p:txBody>
      </p:sp>
      <p:sp>
        <p:nvSpPr>
          <p:cNvPr id="25633" name="Rectangle 31">
            <a:extLst>
              <a:ext uri="{FF2B5EF4-FFF2-40B4-BE49-F238E27FC236}">
                <a16:creationId xmlns:a16="http://schemas.microsoft.com/office/drawing/2014/main" id="{59C1E0CB-C496-475C-82E3-0D908474B0DC}"/>
              </a:ext>
            </a:extLst>
          </p:cNvPr>
          <p:cNvSpPr>
            <a:spLocks noChangeArrowheads="1"/>
          </p:cNvSpPr>
          <p:nvPr/>
        </p:nvSpPr>
        <p:spPr bwMode="auto">
          <a:xfrm>
            <a:off x="2300288" y="4197350"/>
            <a:ext cx="588962"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-0.2</a:t>
            </a:r>
          </a:p>
        </p:txBody>
      </p:sp>
      <p:sp>
        <p:nvSpPr>
          <p:cNvPr id="25634" name="Rectangle 31">
            <a:extLst>
              <a:ext uri="{FF2B5EF4-FFF2-40B4-BE49-F238E27FC236}">
                <a16:creationId xmlns:a16="http://schemas.microsoft.com/office/drawing/2014/main" id="{A8425878-242E-4FAD-BE96-C678E3AF0E52}"/>
              </a:ext>
            </a:extLst>
          </p:cNvPr>
          <p:cNvSpPr>
            <a:spLocks noChangeArrowheads="1"/>
          </p:cNvSpPr>
          <p:nvPr/>
        </p:nvSpPr>
        <p:spPr bwMode="auto">
          <a:xfrm>
            <a:off x="9525" y="5695950"/>
            <a:ext cx="224313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solidFill>
                  <a:srgbClr val="FF0000"/>
                </a:solidFill>
              </a:rPr>
              <a:t>Sample input data:</a:t>
            </a:r>
          </a:p>
        </p:txBody>
      </p:sp>
      <p:sp>
        <p:nvSpPr>
          <p:cNvPr id="25635" name="Rectangle 31">
            <a:extLst>
              <a:ext uri="{FF2B5EF4-FFF2-40B4-BE49-F238E27FC236}">
                <a16:creationId xmlns:a16="http://schemas.microsoft.com/office/drawing/2014/main" id="{CDDF3145-7EF5-4506-95D6-2FACF505027E}"/>
              </a:ext>
            </a:extLst>
          </p:cNvPr>
          <p:cNvSpPr>
            <a:spLocks noChangeArrowheads="1"/>
          </p:cNvSpPr>
          <p:nvPr/>
        </p:nvSpPr>
        <p:spPr bwMode="auto">
          <a:xfrm>
            <a:off x="9525" y="1566863"/>
            <a:ext cx="246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Actual output:</a:t>
            </a:r>
          </a:p>
        </p:txBody>
      </p:sp>
      <p:sp>
        <p:nvSpPr>
          <p:cNvPr id="25636" name="Rectangle 29">
            <a:extLst>
              <a:ext uri="{FF2B5EF4-FFF2-40B4-BE49-F238E27FC236}">
                <a16:creationId xmlns:a16="http://schemas.microsoft.com/office/drawing/2014/main" id="{593A076C-BD1B-425B-B009-50CD3122FCEB}"/>
              </a:ext>
            </a:extLst>
          </p:cNvPr>
          <p:cNvSpPr>
            <a:spLocks noChangeArrowheads="1"/>
          </p:cNvSpPr>
          <p:nvPr/>
        </p:nvSpPr>
        <p:spPr bwMode="auto">
          <a:xfrm>
            <a:off x="2813050" y="1066800"/>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2.1</a:t>
            </a:r>
          </a:p>
        </p:txBody>
      </p:sp>
      <p:sp>
        <p:nvSpPr>
          <p:cNvPr id="25637" name="Rectangle 30">
            <a:extLst>
              <a:ext uri="{FF2B5EF4-FFF2-40B4-BE49-F238E27FC236}">
                <a16:creationId xmlns:a16="http://schemas.microsoft.com/office/drawing/2014/main" id="{20119EBE-3033-457B-ABD0-B35A0B75C237}"/>
              </a:ext>
            </a:extLst>
          </p:cNvPr>
          <p:cNvSpPr>
            <a:spLocks noChangeArrowheads="1"/>
          </p:cNvSpPr>
          <p:nvPr/>
        </p:nvSpPr>
        <p:spPr bwMode="auto">
          <a:xfrm>
            <a:off x="5022850" y="10668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- 2.2</a:t>
            </a:r>
          </a:p>
        </p:txBody>
      </p:sp>
      <p:sp>
        <p:nvSpPr>
          <p:cNvPr id="25638" name="Rectangle 31">
            <a:extLst>
              <a:ext uri="{FF2B5EF4-FFF2-40B4-BE49-F238E27FC236}">
                <a16:creationId xmlns:a16="http://schemas.microsoft.com/office/drawing/2014/main" id="{7C5EBFB6-5016-433A-AA88-D9E7C16A07A8}"/>
              </a:ext>
            </a:extLst>
          </p:cNvPr>
          <p:cNvSpPr>
            <a:spLocks noChangeArrowheads="1"/>
          </p:cNvSpPr>
          <p:nvPr/>
        </p:nvSpPr>
        <p:spPr bwMode="auto">
          <a:xfrm>
            <a:off x="0" y="1109663"/>
            <a:ext cx="246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solidFill>
                  <a:srgbClr val="FF0000"/>
                </a:solidFill>
              </a:rPr>
              <a:t>Corresponding output:</a:t>
            </a:r>
          </a:p>
        </p:txBody>
      </p:sp>
      <p:sp>
        <p:nvSpPr>
          <p:cNvPr id="25639" name="Rectangle 32">
            <a:extLst>
              <a:ext uri="{FF2B5EF4-FFF2-40B4-BE49-F238E27FC236}">
                <a16:creationId xmlns:a16="http://schemas.microsoft.com/office/drawing/2014/main" id="{E6AC35D2-963D-4F65-B8A1-86F8E129A5B4}"/>
              </a:ext>
            </a:extLst>
          </p:cNvPr>
          <p:cNvSpPr>
            <a:spLocks noChangeArrowheads="1"/>
          </p:cNvSpPr>
          <p:nvPr/>
        </p:nvSpPr>
        <p:spPr bwMode="auto">
          <a:xfrm>
            <a:off x="98425" y="2746375"/>
            <a:ext cx="18288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a:t>1. Assign random weights initially.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9F9550F-95C5-463A-88F4-B01FFBC16222}"/>
              </a:ext>
            </a:extLst>
          </p:cNvPr>
          <p:cNvSpPr>
            <a:spLocks noGrp="1" noChangeArrowheads="1"/>
          </p:cNvSpPr>
          <p:nvPr>
            <p:ph type="title"/>
          </p:nvPr>
        </p:nvSpPr>
        <p:spPr/>
        <p:txBody>
          <a:bodyPr/>
          <a:lstStyle/>
          <a:p>
            <a:r>
              <a:rPr lang="en-US" altLang="en-US">
                <a:solidFill>
                  <a:srgbClr val="0000BF"/>
                </a:solidFill>
              </a:rPr>
              <a:t>Backpropagation</a:t>
            </a:r>
          </a:p>
        </p:txBody>
      </p:sp>
      <p:sp>
        <p:nvSpPr>
          <p:cNvPr id="27651" name="Oval 3">
            <a:extLst>
              <a:ext uri="{FF2B5EF4-FFF2-40B4-BE49-F238E27FC236}">
                <a16:creationId xmlns:a16="http://schemas.microsoft.com/office/drawing/2014/main" id="{4F2EE661-5276-4B73-A2D8-235166AD8360}"/>
              </a:ext>
            </a:extLst>
          </p:cNvPr>
          <p:cNvSpPr>
            <a:spLocks noChangeArrowheads="1"/>
          </p:cNvSpPr>
          <p:nvPr/>
        </p:nvSpPr>
        <p:spPr bwMode="auto">
          <a:xfrm>
            <a:off x="2986088" y="19923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2" name="Oval 4">
            <a:extLst>
              <a:ext uri="{FF2B5EF4-FFF2-40B4-BE49-F238E27FC236}">
                <a16:creationId xmlns:a16="http://schemas.microsoft.com/office/drawing/2014/main" id="{EE12B24A-4EB4-444A-B0F6-6B0180B856B9}"/>
              </a:ext>
            </a:extLst>
          </p:cNvPr>
          <p:cNvSpPr>
            <a:spLocks noChangeArrowheads="1"/>
          </p:cNvSpPr>
          <p:nvPr/>
        </p:nvSpPr>
        <p:spPr bwMode="auto">
          <a:xfrm>
            <a:off x="41290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3" name="Oval 5">
            <a:extLst>
              <a:ext uri="{FF2B5EF4-FFF2-40B4-BE49-F238E27FC236}">
                <a16:creationId xmlns:a16="http://schemas.microsoft.com/office/drawing/2014/main" id="{0C941FA3-9157-495A-9846-0C0BCCAB098F}"/>
              </a:ext>
            </a:extLst>
          </p:cNvPr>
          <p:cNvSpPr>
            <a:spLocks noChangeArrowheads="1"/>
          </p:cNvSpPr>
          <p:nvPr/>
        </p:nvSpPr>
        <p:spPr bwMode="auto">
          <a:xfrm>
            <a:off x="5195888" y="19923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4" name="Oval 6">
            <a:extLst>
              <a:ext uri="{FF2B5EF4-FFF2-40B4-BE49-F238E27FC236}">
                <a16:creationId xmlns:a16="http://schemas.microsoft.com/office/drawing/2014/main" id="{82172378-8828-4755-A212-4AABCE247ACC}"/>
              </a:ext>
            </a:extLst>
          </p:cNvPr>
          <p:cNvSpPr>
            <a:spLocks noChangeArrowheads="1"/>
          </p:cNvSpPr>
          <p:nvPr/>
        </p:nvSpPr>
        <p:spPr bwMode="auto">
          <a:xfrm>
            <a:off x="63388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5" name="Oval 7">
            <a:extLst>
              <a:ext uri="{FF2B5EF4-FFF2-40B4-BE49-F238E27FC236}">
                <a16:creationId xmlns:a16="http://schemas.microsoft.com/office/drawing/2014/main" id="{54C7C47F-FD57-4B1F-842F-F99832F981AC}"/>
              </a:ext>
            </a:extLst>
          </p:cNvPr>
          <p:cNvSpPr>
            <a:spLocks noChangeArrowheads="1"/>
          </p:cNvSpPr>
          <p:nvPr/>
        </p:nvSpPr>
        <p:spPr bwMode="auto">
          <a:xfrm>
            <a:off x="41290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6" name="Oval 8">
            <a:extLst>
              <a:ext uri="{FF2B5EF4-FFF2-40B4-BE49-F238E27FC236}">
                <a16:creationId xmlns:a16="http://schemas.microsoft.com/office/drawing/2014/main" id="{361AACE7-09FC-4043-96AC-F055D0E0EAC2}"/>
              </a:ext>
            </a:extLst>
          </p:cNvPr>
          <p:cNvSpPr>
            <a:spLocks noChangeArrowheads="1"/>
          </p:cNvSpPr>
          <p:nvPr/>
        </p:nvSpPr>
        <p:spPr bwMode="auto">
          <a:xfrm>
            <a:off x="2224088" y="5268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7" name="Oval 9">
            <a:extLst>
              <a:ext uri="{FF2B5EF4-FFF2-40B4-BE49-F238E27FC236}">
                <a16:creationId xmlns:a16="http://schemas.microsoft.com/office/drawing/2014/main" id="{46E20B88-2D92-4B39-B44F-C9599F3EACD3}"/>
              </a:ext>
            </a:extLst>
          </p:cNvPr>
          <p:cNvSpPr>
            <a:spLocks noChangeArrowheads="1"/>
          </p:cNvSpPr>
          <p:nvPr/>
        </p:nvSpPr>
        <p:spPr bwMode="auto">
          <a:xfrm>
            <a:off x="22240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8" name="Oval 10">
            <a:extLst>
              <a:ext uri="{FF2B5EF4-FFF2-40B4-BE49-F238E27FC236}">
                <a16:creationId xmlns:a16="http://schemas.microsoft.com/office/drawing/2014/main" id="{90D21426-C59B-4093-BACB-6107FFF12976}"/>
              </a:ext>
            </a:extLst>
          </p:cNvPr>
          <p:cNvSpPr>
            <a:spLocks noChangeArrowheads="1"/>
          </p:cNvSpPr>
          <p:nvPr/>
        </p:nvSpPr>
        <p:spPr bwMode="auto">
          <a:xfrm>
            <a:off x="6338888" y="33639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endParaRPr lang="en-US" altLang="en-US"/>
          </a:p>
        </p:txBody>
      </p:sp>
      <p:sp>
        <p:nvSpPr>
          <p:cNvPr id="27659" name="Line 11">
            <a:extLst>
              <a:ext uri="{FF2B5EF4-FFF2-40B4-BE49-F238E27FC236}">
                <a16:creationId xmlns:a16="http://schemas.microsoft.com/office/drawing/2014/main" id="{D8AC9BE2-8D7E-405A-91BD-E1B7877866A9}"/>
              </a:ext>
            </a:extLst>
          </p:cNvPr>
          <p:cNvSpPr>
            <a:spLocks noChangeShapeType="1"/>
          </p:cNvSpPr>
          <p:nvPr/>
        </p:nvSpPr>
        <p:spPr bwMode="auto">
          <a:xfrm flipV="1">
            <a:off x="2287588" y="3567113"/>
            <a:ext cx="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Line 12">
            <a:extLst>
              <a:ext uri="{FF2B5EF4-FFF2-40B4-BE49-F238E27FC236}">
                <a16:creationId xmlns:a16="http://schemas.microsoft.com/office/drawing/2014/main" id="{EC4BC006-3522-42F8-BE0C-A943924E6317}"/>
              </a:ext>
            </a:extLst>
          </p:cNvPr>
          <p:cNvSpPr>
            <a:spLocks noChangeShapeType="1"/>
          </p:cNvSpPr>
          <p:nvPr/>
        </p:nvSpPr>
        <p:spPr bwMode="auto">
          <a:xfrm flipH="1">
            <a:off x="4230688" y="3524250"/>
            <a:ext cx="38100" cy="174466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a:extLst>
              <a:ext uri="{FF2B5EF4-FFF2-40B4-BE49-F238E27FC236}">
                <a16:creationId xmlns:a16="http://schemas.microsoft.com/office/drawing/2014/main" id="{B8766A8E-2A4A-4415-BFE7-A6420537AB4B}"/>
              </a:ext>
            </a:extLst>
          </p:cNvPr>
          <p:cNvSpPr>
            <a:spLocks noChangeShapeType="1"/>
          </p:cNvSpPr>
          <p:nvPr/>
        </p:nvSpPr>
        <p:spPr bwMode="auto">
          <a:xfrm>
            <a:off x="6402388" y="3592513"/>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Line 14">
            <a:extLst>
              <a:ext uri="{FF2B5EF4-FFF2-40B4-BE49-F238E27FC236}">
                <a16:creationId xmlns:a16="http://schemas.microsoft.com/office/drawing/2014/main" id="{4B14C8FD-49BC-4435-B1BB-C9139CD3E13B}"/>
              </a:ext>
            </a:extLst>
          </p:cNvPr>
          <p:cNvSpPr>
            <a:spLocks noChangeShapeType="1"/>
          </p:cNvSpPr>
          <p:nvPr/>
        </p:nvSpPr>
        <p:spPr bwMode="auto">
          <a:xfrm flipV="1">
            <a:off x="2376488" y="3524250"/>
            <a:ext cx="17526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Line 15">
            <a:extLst>
              <a:ext uri="{FF2B5EF4-FFF2-40B4-BE49-F238E27FC236}">
                <a16:creationId xmlns:a16="http://schemas.microsoft.com/office/drawing/2014/main" id="{D8CC2D1D-4FE8-4145-8325-4181C1E45990}"/>
              </a:ext>
            </a:extLst>
          </p:cNvPr>
          <p:cNvSpPr>
            <a:spLocks noChangeShapeType="1"/>
          </p:cNvSpPr>
          <p:nvPr/>
        </p:nvSpPr>
        <p:spPr bwMode="auto">
          <a:xfrm flipV="1">
            <a:off x="2452688" y="3524250"/>
            <a:ext cx="38862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Line 16">
            <a:extLst>
              <a:ext uri="{FF2B5EF4-FFF2-40B4-BE49-F238E27FC236}">
                <a16:creationId xmlns:a16="http://schemas.microsoft.com/office/drawing/2014/main" id="{EF8C231E-D71B-4063-BDAD-223710E6CC85}"/>
              </a:ext>
            </a:extLst>
          </p:cNvPr>
          <p:cNvSpPr>
            <a:spLocks noChangeShapeType="1"/>
          </p:cNvSpPr>
          <p:nvPr/>
        </p:nvSpPr>
        <p:spPr bwMode="auto">
          <a:xfrm flipH="1" flipV="1">
            <a:off x="2363788" y="3524250"/>
            <a:ext cx="17653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a:extLst>
              <a:ext uri="{FF2B5EF4-FFF2-40B4-BE49-F238E27FC236}">
                <a16:creationId xmlns:a16="http://schemas.microsoft.com/office/drawing/2014/main" id="{A381A653-862D-4418-9FE8-B633D20FB7FD}"/>
              </a:ext>
            </a:extLst>
          </p:cNvPr>
          <p:cNvSpPr>
            <a:spLocks noChangeShapeType="1"/>
          </p:cNvSpPr>
          <p:nvPr/>
        </p:nvSpPr>
        <p:spPr bwMode="auto">
          <a:xfrm flipV="1">
            <a:off x="4357688" y="3567113"/>
            <a:ext cx="20320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a:extLst>
              <a:ext uri="{FF2B5EF4-FFF2-40B4-BE49-F238E27FC236}">
                <a16:creationId xmlns:a16="http://schemas.microsoft.com/office/drawing/2014/main" id="{5DE15D12-8C0F-4974-8C4E-8F86A521151C}"/>
              </a:ext>
            </a:extLst>
          </p:cNvPr>
          <p:cNvSpPr>
            <a:spLocks noChangeShapeType="1"/>
          </p:cNvSpPr>
          <p:nvPr/>
        </p:nvSpPr>
        <p:spPr bwMode="auto">
          <a:xfrm flipH="1" flipV="1">
            <a:off x="2427288" y="3490913"/>
            <a:ext cx="3911600" cy="185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Line 19">
            <a:extLst>
              <a:ext uri="{FF2B5EF4-FFF2-40B4-BE49-F238E27FC236}">
                <a16:creationId xmlns:a16="http://schemas.microsoft.com/office/drawing/2014/main" id="{F1FDBE87-9EFC-42F3-A824-3A3EBA338E1E}"/>
              </a:ext>
            </a:extLst>
          </p:cNvPr>
          <p:cNvSpPr>
            <a:spLocks noChangeShapeType="1"/>
          </p:cNvSpPr>
          <p:nvPr/>
        </p:nvSpPr>
        <p:spPr bwMode="auto">
          <a:xfrm flipH="1" flipV="1">
            <a:off x="4332288" y="3490913"/>
            <a:ext cx="20828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a:extLst>
              <a:ext uri="{FF2B5EF4-FFF2-40B4-BE49-F238E27FC236}">
                <a16:creationId xmlns:a16="http://schemas.microsoft.com/office/drawing/2014/main" id="{77FF0C29-F8C9-47F0-AA07-C240D747D6F6}"/>
              </a:ext>
            </a:extLst>
          </p:cNvPr>
          <p:cNvSpPr>
            <a:spLocks noChangeShapeType="1"/>
          </p:cNvSpPr>
          <p:nvPr/>
        </p:nvSpPr>
        <p:spPr bwMode="auto">
          <a:xfrm flipV="1">
            <a:off x="2376488" y="2195513"/>
            <a:ext cx="660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a:extLst>
              <a:ext uri="{FF2B5EF4-FFF2-40B4-BE49-F238E27FC236}">
                <a16:creationId xmlns:a16="http://schemas.microsoft.com/office/drawing/2014/main" id="{A3D51391-155B-465B-89AF-56ED543A53C7}"/>
              </a:ext>
            </a:extLst>
          </p:cNvPr>
          <p:cNvSpPr>
            <a:spLocks noChangeShapeType="1"/>
          </p:cNvSpPr>
          <p:nvPr/>
        </p:nvSpPr>
        <p:spPr bwMode="auto">
          <a:xfrm flipV="1">
            <a:off x="2452688" y="2195513"/>
            <a:ext cx="2794000" cy="1244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a:extLst>
              <a:ext uri="{FF2B5EF4-FFF2-40B4-BE49-F238E27FC236}">
                <a16:creationId xmlns:a16="http://schemas.microsoft.com/office/drawing/2014/main" id="{DA28EB2F-9034-4B05-871D-14616FADEB6C}"/>
              </a:ext>
            </a:extLst>
          </p:cNvPr>
          <p:cNvSpPr>
            <a:spLocks noChangeShapeType="1"/>
          </p:cNvSpPr>
          <p:nvPr/>
        </p:nvSpPr>
        <p:spPr bwMode="auto">
          <a:xfrm flipH="1" flipV="1">
            <a:off x="3113088" y="2195513"/>
            <a:ext cx="10922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a:extLst>
              <a:ext uri="{FF2B5EF4-FFF2-40B4-BE49-F238E27FC236}">
                <a16:creationId xmlns:a16="http://schemas.microsoft.com/office/drawing/2014/main" id="{6B1A6155-F17E-4DFE-B4FF-CF54F163E85D}"/>
              </a:ext>
            </a:extLst>
          </p:cNvPr>
          <p:cNvSpPr>
            <a:spLocks noChangeShapeType="1"/>
          </p:cNvSpPr>
          <p:nvPr/>
        </p:nvSpPr>
        <p:spPr bwMode="auto">
          <a:xfrm flipH="1" flipV="1">
            <a:off x="5399088" y="2195513"/>
            <a:ext cx="10160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24">
            <a:extLst>
              <a:ext uri="{FF2B5EF4-FFF2-40B4-BE49-F238E27FC236}">
                <a16:creationId xmlns:a16="http://schemas.microsoft.com/office/drawing/2014/main" id="{BAFDE715-CF45-43D1-9B01-2D296215AB2F}"/>
              </a:ext>
            </a:extLst>
          </p:cNvPr>
          <p:cNvSpPr>
            <a:spLocks noChangeShapeType="1"/>
          </p:cNvSpPr>
          <p:nvPr/>
        </p:nvSpPr>
        <p:spPr bwMode="auto">
          <a:xfrm flipH="1" flipV="1">
            <a:off x="3189288" y="2119313"/>
            <a:ext cx="3149600" cy="1320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Line 25">
            <a:extLst>
              <a:ext uri="{FF2B5EF4-FFF2-40B4-BE49-F238E27FC236}">
                <a16:creationId xmlns:a16="http://schemas.microsoft.com/office/drawing/2014/main" id="{826665B0-D947-40F0-B262-4551155B5FCC}"/>
              </a:ext>
            </a:extLst>
          </p:cNvPr>
          <p:cNvSpPr>
            <a:spLocks noChangeShapeType="1"/>
          </p:cNvSpPr>
          <p:nvPr/>
        </p:nvSpPr>
        <p:spPr bwMode="auto">
          <a:xfrm flipV="1">
            <a:off x="4281488" y="2195513"/>
            <a:ext cx="1041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Rectangle 26">
            <a:extLst>
              <a:ext uri="{FF2B5EF4-FFF2-40B4-BE49-F238E27FC236}">
                <a16:creationId xmlns:a16="http://schemas.microsoft.com/office/drawing/2014/main" id="{163D7AA1-4172-4308-B89F-503005239AFE}"/>
              </a:ext>
            </a:extLst>
          </p:cNvPr>
          <p:cNvSpPr>
            <a:spLocks noChangeArrowheads="1"/>
          </p:cNvSpPr>
          <p:nvPr/>
        </p:nvSpPr>
        <p:spPr bwMode="auto">
          <a:xfrm>
            <a:off x="1984375" y="5715000"/>
            <a:ext cx="83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16.2</a:t>
            </a:r>
          </a:p>
        </p:txBody>
      </p:sp>
      <p:sp>
        <p:nvSpPr>
          <p:cNvPr id="27675" name="Rectangle 27">
            <a:extLst>
              <a:ext uri="{FF2B5EF4-FFF2-40B4-BE49-F238E27FC236}">
                <a16:creationId xmlns:a16="http://schemas.microsoft.com/office/drawing/2014/main" id="{68FAC654-859A-4492-AAE7-398F5BF50277}"/>
              </a:ext>
            </a:extLst>
          </p:cNvPr>
          <p:cNvSpPr>
            <a:spLocks noChangeArrowheads="1"/>
          </p:cNvSpPr>
          <p:nvPr/>
        </p:nvSpPr>
        <p:spPr bwMode="auto">
          <a:xfrm>
            <a:off x="3813175" y="5715000"/>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-1.34</a:t>
            </a:r>
          </a:p>
        </p:txBody>
      </p:sp>
      <p:sp>
        <p:nvSpPr>
          <p:cNvPr id="27676" name="Rectangle 28">
            <a:extLst>
              <a:ext uri="{FF2B5EF4-FFF2-40B4-BE49-F238E27FC236}">
                <a16:creationId xmlns:a16="http://schemas.microsoft.com/office/drawing/2014/main" id="{FAC2463F-A042-4264-9F03-0E1A93B462AE}"/>
              </a:ext>
            </a:extLst>
          </p:cNvPr>
          <p:cNvSpPr>
            <a:spLocks noChangeArrowheads="1"/>
          </p:cNvSpPr>
          <p:nvPr/>
        </p:nvSpPr>
        <p:spPr bwMode="auto">
          <a:xfrm>
            <a:off x="6099175" y="5715000"/>
            <a:ext cx="911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112.3</a:t>
            </a:r>
          </a:p>
        </p:txBody>
      </p:sp>
      <p:sp>
        <p:nvSpPr>
          <p:cNvPr id="27677" name="Rectangle 29">
            <a:extLst>
              <a:ext uri="{FF2B5EF4-FFF2-40B4-BE49-F238E27FC236}">
                <a16:creationId xmlns:a16="http://schemas.microsoft.com/office/drawing/2014/main" id="{D3D5765F-84E6-49DA-816B-FAD4A661720F}"/>
              </a:ext>
            </a:extLst>
          </p:cNvPr>
          <p:cNvSpPr>
            <a:spLocks noChangeArrowheads="1"/>
          </p:cNvSpPr>
          <p:nvPr/>
        </p:nvSpPr>
        <p:spPr bwMode="auto">
          <a:xfrm>
            <a:off x="2822575" y="15240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t>-3.3</a:t>
            </a:r>
          </a:p>
        </p:txBody>
      </p:sp>
      <p:sp>
        <p:nvSpPr>
          <p:cNvPr id="27678" name="Rectangle 30">
            <a:extLst>
              <a:ext uri="{FF2B5EF4-FFF2-40B4-BE49-F238E27FC236}">
                <a16:creationId xmlns:a16="http://schemas.microsoft.com/office/drawing/2014/main" id="{0D84DFB7-8B28-4F82-8F97-77D77FB2E3DE}"/>
              </a:ext>
            </a:extLst>
          </p:cNvPr>
          <p:cNvSpPr>
            <a:spLocks noChangeArrowheads="1"/>
          </p:cNvSpPr>
          <p:nvPr/>
        </p:nvSpPr>
        <p:spPr bwMode="auto">
          <a:xfrm>
            <a:off x="5032375" y="15240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t>12.1</a:t>
            </a:r>
          </a:p>
        </p:txBody>
      </p:sp>
      <p:sp>
        <p:nvSpPr>
          <p:cNvPr id="27679" name="Rectangle 31">
            <a:extLst>
              <a:ext uri="{FF2B5EF4-FFF2-40B4-BE49-F238E27FC236}">
                <a16:creationId xmlns:a16="http://schemas.microsoft.com/office/drawing/2014/main" id="{2BD8A25E-C7F4-404E-834D-260218A0F7F2}"/>
              </a:ext>
            </a:extLst>
          </p:cNvPr>
          <p:cNvSpPr>
            <a:spLocks noChangeArrowheads="1"/>
          </p:cNvSpPr>
          <p:nvPr/>
        </p:nvSpPr>
        <p:spPr bwMode="auto">
          <a:xfrm>
            <a:off x="1643063" y="4197350"/>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w</a:t>
            </a:r>
            <a:r>
              <a:rPr lang="en-US" altLang="en-US" sz="2000" i="1" baseline="-25000"/>
              <a:t>ij</a:t>
            </a:r>
            <a:endParaRPr lang="en-US" altLang="en-US" sz="2000" i="1"/>
          </a:p>
        </p:txBody>
      </p:sp>
      <p:sp>
        <p:nvSpPr>
          <p:cNvPr id="27680" name="Rectangle 32">
            <a:extLst>
              <a:ext uri="{FF2B5EF4-FFF2-40B4-BE49-F238E27FC236}">
                <a16:creationId xmlns:a16="http://schemas.microsoft.com/office/drawing/2014/main" id="{4ED4973D-8AC3-4869-AEFB-3FB5C5841559}"/>
              </a:ext>
            </a:extLst>
          </p:cNvPr>
          <p:cNvSpPr>
            <a:spLocks noChangeArrowheads="1"/>
          </p:cNvSpPr>
          <p:nvPr/>
        </p:nvSpPr>
        <p:spPr bwMode="auto">
          <a:xfrm>
            <a:off x="7216775" y="2746375"/>
            <a:ext cx="18288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a:t>2. The error (sum of square differences) is differentiated w.r.t. each weight.</a:t>
            </a:r>
          </a:p>
          <a:p>
            <a:pPr>
              <a:lnSpc>
                <a:spcPct val="100000"/>
              </a:lnSpc>
              <a:spcBef>
                <a:spcPct val="50000"/>
              </a:spcBef>
              <a:buClrTx/>
              <a:buSzTx/>
              <a:buFontTx/>
              <a:buNone/>
            </a:pPr>
            <a:r>
              <a:rPr lang="en-US" altLang="en-US" sz="2400"/>
              <a:t>3. Adjust weights.</a:t>
            </a:r>
          </a:p>
        </p:txBody>
      </p:sp>
      <p:sp>
        <p:nvSpPr>
          <p:cNvPr id="27681" name="Rectangle 31">
            <a:extLst>
              <a:ext uri="{FF2B5EF4-FFF2-40B4-BE49-F238E27FC236}">
                <a16:creationId xmlns:a16="http://schemas.microsoft.com/office/drawing/2014/main" id="{FDA1F059-3F8E-460D-BABA-265F9C359E5B}"/>
              </a:ext>
            </a:extLst>
          </p:cNvPr>
          <p:cNvSpPr>
            <a:spLocks noChangeArrowheads="1"/>
          </p:cNvSpPr>
          <p:nvPr/>
        </p:nvSpPr>
        <p:spPr bwMode="auto">
          <a:xfrm>
            <a:off x="2300288" y="4197350"/>
            <a:ext cx="588962"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-0.2</a:t>
            </a:r>
          </a:p>
        </p:txBody>
      </p:sp>
      <p:sp>
        <p:nvSpPr>
          <p:cNvPr id="27682" name="Rectangle 31">
            <a:extLst>
              <a:ext uri="{FF2B5EF4-FFF2-40B4-BE49-F238E27FC236}">
                <a16:creationId xmlns:a16="http://schemas.microsoft.com/office/drawing/2014/main" id="{6E2B6075-304E-48D5-BC87-5AB896F3615C}"/>
              </a:ext>
            </a:extLst>
          </p:cNvPr>
          <p:cNvSpPr>
            <a:spLocks noChangeArrowheads="1"/>
          </p:cNvSpPr>
          <p:nvPr/>
        </p:nvSpPr>
        <p:spPr bwMode="auto">
          <a:xfrm>
            <a:off x="9525" y="5695950"/>
            <a:ext cx="224313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solidFill>
                  <a:srgbClr val="FF0000"/>
                </a:solidFill>
              </a:rPr>
              <a:t>Sample input data:</a:t>
            </a:r>
          </a:p>
        </p:txBody>
      </p:sp>
      <p:sp>
        <p:nvSpPr>
          <p:cNvPr id="27683" name="Rectangle 31">
            <a:extLst>
              <a:ext uri="{FF2B5EF4-FFF2-40B4-BE49-F238E27FC236}">
                <a16:creationId xmlns:a16="http://schemas.microsoft.com/office/drawing/2014/main" id="{2985C960-8C48-4398-8670-D187DC4BBA44}"/>
              </a:ext>
            </a:extLst>
          </p:cNvPr>
          <p:cNvSpPr>
            <a:spLocks noChangeArrowheads="1"/>
          </p:cNvSpPr>
          <p:nvPr/>
        </p:nvSpPr>
        <p:spPr bwMode="auto">
          <a:xfrm>
            <a:off x="9525" y="1566863"/>
            <a:ext cx="246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t>Actual output:</a:t>
            </a:r>
          </a:p>
        </p:txBody>
      </p:sp>
      <p:sp>
        <p:nvSpPr>
          <p:cNvPr id="27684" name="Rectangle 29">
            <a:extLst>
              <a:ext uri="{FF2B5EF4-FFF2-40B4-BE49-F238E27FC236}">
                <a16:creationId xmlns:a16="http://schemas.microsoft.com/office/drawing/2014/main" id="{93B7882B-23C0-4A5F-ADEE-AB60D93B8233}"/>
              </a:ext>
            </a:extLst>
          </p:cNvPr>
          <p:cNvSpPr>
            <a:spLocks noChangeArrowheads="1"/>
          </p:cNvSpPr>
          <p:nvPr/>
        </p:nvSpPr>
        <p:spPr bwMode="auto">
          <a:xfrm>
            <a:off x="2813050" y="1066800"/>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2.1</a:t>
            </a:r>
          </a:p>
        </p:txBody>
      </p:sp>
      <p:sp>
        <p:nvSpPr>
          <p:cNvPr id="27685" name="Rectangle 30">
            <a:extLst>
              <a:ext uri="{FF2B5EF4-FFF2-40B4-BE49-F238E27FC236}">
                <a16:creationId xmlns:a16="http://schemas.microsoft.com/office/drawing/2014/main" id="{4D0217FE-BD37-4637-9E82-CC1EE98C0378}"/>
              </a:ext>
            </a:extLst>
          </p:cNvPr>
          <p:cNvSpPr>
            <a:spLocks noChangeArrowheads="1"/>
          </p:cNvSpPr>
          <p:nvPr/>
        </p:nvSpPr>
        <p:spPr bwMode="auto">
          <a:xfrm>
            <a:off x="5022850" y="10668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a:solidFill>
                  <a:srgbClr val="FF0000"/>
                </a:solidFill>
              </a:rPr>
              <a:t>- 2.2</a:t>
            </a:r>
          </a:p>
        </p:txBody>
      </p:sp>
      <p:sp>
        <p:nvSpPr>
          <p:cNvPr id="27686" name="Rectangle 31">
            <a:extLst>
              <a:ext uri="{FF2B5EF4-FFF2-40B4-BE49-F238E27FC236}">
                <a16:creationId xmlns:a16="http://schemas.microsoft.com/office/drawing/2014/main" id="{08CA8ED3-205B-4C17-AEA4-C70381237D0C}"/>
              </a:ext>
            </a:extLst>
          </p:cNvPr>
          <p:cNvSpPr>
            <a:spLocks noChangeArrowheads="1"/>
          </p:cNvSpPr>
          <p:nvPr/>
        </p:nvSpPr>
        <p:spPr bwMode="auto">
          <a:xfrm>
            <a:off x="0" y="1109663"/>
            <a:ext cx="246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i="1">
                <a:solidFill>
                  <a:srgbClr val="FF0000"/>
                </a:solidFill>
              </a:rPr>
              <a:t>Corresponding output:</a:t>
            </a:r>
          </a:p>
        </p:txBody>
      </p:sp>
      <p:sp>
        <p:nvSpPr>
          <p:cNvPr id="27687" name="Rectangle 32">
            <a:extLst>
              <a:ext uri="{FF2B5EF4-FFF2-40B4-BE49-F238E27FC236}">
                <a16:creationId xmlns:a16="http://schemas.microsoft.com/office/drawing/2014/main" id="{69DA6A79-3DD1-40CF-9E54-3B8578FC5753}"/>
              </a:ext>
            </a:extLst>
          </p:cNvPr>
          <p:cNvSpPr>
            <a:spLocks noChangeArrowheads="1"/>
          </p:cNvSpPr>
          <p:nvPr/>
        </p:nvSpPr>
        <p:spPr bwMode="auto">
          <a:xfrm>
            <a:off x="98425" y="2746375"/>
            <a:ext cx="18288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a:t>1. Assign random weights initially.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a:extLst>
              <a:ext uri="{FF2B5EF4-FFF2-40B4-BE49-F238E27FC236}">
                <a16:creationId xmlns:a16="http://schemas.microsoft.com/office/drawing/2014/main" id="{14349F6A-E08E-41B7-8E45-285A54702071}"/>
              </a:ext>
            </a:extLst>
          </p:cNvPr>
          <p:cNvSpPr>
            <a:spLocks noGrp="1" noChangeArrowheads="1"/>
          </p:cNvSpPr>
          <p:nvPr>
            <p:ph type="title"/>
          </p:nvPr>
        </p:nvSpPr>
        <p:spPr/>
        <p:txBody>
          <a:bodyPr/>
          <a:lstStyle/>
          <a:p>
            <a:r>
              <a:rPr lang="en-US" altLang="en-US"/>
              <a:t>TensorFlow Playground Demo</a:t>
            </a:r>
          </a:p>
        </p:txBody>
      </p:sp>
      <p:pic>
        <p:nvPicPr>
          <p:cNvPr id="29699" name="Picture 4">
            <a:extLst>
              <a:ext uri="{FF2B5EF4-FFF2-40B4-BE49-F238E27FC236}">
                <a16:creationId xmlns:a16="http://schemas.microsoft.com/office/drawing/2014/main" id="{7DD24BCD-1378-4169-87DE-E5F9561CBC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88" y="1676400"/>
            <a:ext cx="88614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1">
            <a:extLst>
              <a:ext uri="{FF2B5EF4-FFF2-40B4-BE49-F238E27FC236}">
                <a16:creationId xmlns:a16="http://schemas.microsoft.com/office/drawing/2014/main" id="{36C99704-960D-45E8-8818-FA153AA36777}"/>
              </a:ext>
            </a:extLst>
          </p:cNvPr>
          <p:cNvSpPr>
            <a:spLocks noChangeArrowheads="1"/>
          </p:cNvSpPr>
          <p:nvPr/>
        </p:nvSpPr>
        <p:spPr bwMode="auto">
          <a:xfrm>
            <a:off x="128588" y="1060450"/>
            <a:ext cx="8810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800"/>
              <a:t>https://playground.tensorflow.org/#activation=tanh&amp;batchSize=10&amp;dataset=circle&amp;regDataset=reg-plane&amp;learningRate=0.03&amp;regularizationRate=0&amp;noise=0&amp;networkShape=4,2&amp;seed=0.29166&amp;showTestData=false&amp;discretize=false&amp;percTrainData=50&amp;x=true&amp;y=true&amp;xTimesY=false&amp;xSquared=false&amp;ySquared=false&amp;cosX=false&amp;sinX=false&amp;cosY=false&amp;sinY=false&amp;collectStats=false&amp;problem=classification&amp;initZero=false&amp;hideText=fal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a:extLst>
              <a:ext uri="{FF2B5EF4-FFF2-40B4-BE49-F238E27FC236}">
                <a16:creationId xmlns:a16="http://schemas.microsoft.com/office/drawing/2014/main" id="{64155351-2E78-4ED1-9E94-F124F9DE5066}"/>
              </a:ext>
            </a:extLst>
          </p:cNvPr>
          <p:cNvSpPr>
            <a:spLocks noGrp="1" noChangeArrowheads="1"/>
          </p:cNvSpPr>
          <p:nvPr>
            <p:ph type="title"/>
          </p:nvPr>
        </p:nvSpPr>
        <p:spPr/>
        <p:txBody>
          <a:bodyPr/>
          <a:lstStyle/>
          <a:p>
            <a:r>
              <a:rPr lang="en-US" altLang="en-US"/>
              <a:t>After Training</a:t>
            </a:r>
          </a:p>
        </p:txBody>
      </p:sp>
      <p:pic>
        <p:nvPicPr>
          <p:cNvPr id="31747" name="Picture 3">
            <a:extLst>
              <a:ext uri="{FF2B5EF4-FFF2-40B4-BE49-F238E27FC236}">
                <a16:creationId xmlns:a16="http://schemas.microsoft.com/office/drawing/2014/main" id="{8270DB88-A976-4E21-8824-35CE0B9FB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66800"/>
            <a:ext cx="89582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C0E2297-1B07-40CE-B8D8-DF8165A9A7BE}"/>
              </a:ext>
            </a:extLst>
          </p:cNvPr>
          <p:cNvSpPr>
            <a:spLocks noGrp="1" noChangeArrowheads="1"/>
          </p:cNvSpPr>
          <p:nvPr>
            <p:ph type="title"/>
          </p:nvPr>
        </p:nvSpPr>
        <p:spPr/>
        <p:txBody>
          <a:bodyPr/>
          <a:lstStyle/>
          <a:p>
            <a:r>
              <a:rPr lang="en-US" altLang="en-US"/>
              <a:t>Deep Learning</a:t>
            </a:r>
          </a:p>
        </p:txBody>
      </p:sp>
      <p:sp>
        <p:nvSpPr>
          <p:cNvPr id="3" name="Content Placeholder 2">
            <a:extLst>
              <a:ext uri="{FF2B5EF4-FFF2-40B4-BE49-F238E27FC236}">
                <a16:creationId xmlns:a16="http://schemas.microsoft.com/office/drawing/2014/main" id="{E4E1E59F-6DF6-4CE8-84D5-59B75DFC76BC}"/>
              </a:ext>
            </a:extLst>
          </p:cNvPr>
          <p:cNvSpPr>
            <a:spLocks noGrp="1"/>
          </p:cNvSpPr>
          <p:nvPr>
            <p:ph idx="1"/>
          </p:nvPr>
        </p:nvSpPr>
        <p:spPr>
          <a:xfrm>
            <a:off x="2781300" y="1828800"/>
            <a:ext cx="3505200" cy="4191000"/>
          </a:xfrm>
        </p:spPr>
        <p:txBody>
          <a:bodyPr/>
          <a:lstStyle/>
          <a:p>
            <a:pPr>
              <a:defRPr/>
            </a:pPr>
            <a:r>
              <a:rPr lang="en-US" sz="2800" dirty="0"/>
              <a:t>Neural net architecture</a:t>
            </a:r>
          </a:p>
          <a:p>
            <a:pPr>
              <a:defRPr/>
            </a:pPr>
            <a:r>
              <a:rPr lang="en-US" sz="2800" dirty="0"/>
              <a:t>Organized in layers</a:t>
            </a:r>
          </a:p>
          <a:p>
            <a:pPr>
              <a:defRPr/>
            </a:pPr>
            <a:r>
              <a:rPr lang="en-US" sz="2800" dirty="0"/>
              <a:t>Each of higher order</a:t>
            </a:r>
          </a:p>
          <a:p>
            <a:pPr marL="457200" lvl="1" indent="0">
              <a:buFontTx/>
              <a:buNone/>
              <a:defRPr/>
            </a:pPr>
            <a:r>
              <a:rPr lang="en-US" sz="2400" dirty="0"/>
              <a:t>Example: text summary</a:t>
            </a:r>
          </a:p>
          <a:p>
            <a:pPr lvl="1">
              <a:defRPr/>
            </a:pPr>
            <a:r>
              <a:rPr lang="en-US" sz="2400" dirty="0"/>
              <a:t>Sentence syntax</a:t>
            </a:r>
          </a:p>
          <a:p>
            <a:pPr lvl="1">
              <a:defRPr/>
            </a:pPr>
            <a:r>
              <a:rPr lang="en-US" sz="2400" dirty="0"/>
              <a:t>Sentence sense</a:t>
            </a:r>
          </a:p>
          <a:p>
            <a:pPr lvl="1">
              <a:defRPr/>
            </a:pPr>
            <a:r>
              <a:rPr lang="en-US" sz="2400" dirty="0"/>
              <a:t>Story sense</a:t>
            </a:r>
          </a:p>
          <a:p>
            <a:pPr lvl="1">
              <a:defRPr/>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1BCC7F6-63B9-43B8-89CD-AC4BB06B33AC}"/>
              </a:ext>
            </a:extLst>
          </p:cNvPr>
          <p:cNvSpPr>
            <a:spLocks noGrp="1" noChangeArrowheads="1"/>
          </p:cNvSpPr>
          <p:nvPr>
            <p:ph type="title"/>
          </p:nvPr>
        </p:nvSpPr>
        <p:spPr/>
        <p:txBody>
          <a:bodyPr/>
          <a:lstStyle/>
          <a:p>
            <a:r>
              <a:rPr lang="en-US" altLang="en-US"/>
              <a:t>Architecture (Whole … Parts to Follow)</a:t>
            </a:r>
          </a:p>
        </p:txBody>
      </p:sp>
      <p:pic>
        <p:nvPicPr>
          <p:cNvPr id="35843" name="Picture 2">
            <a:extLst>
              <a:ext uri="{FF2B5EF4-FFF2-40B4-BE49-F238E27FC236}">
                <a16:creationId xmlns:a16="http://schemas.microsoft.com/office/drawing/2014/main" id="{1F0A2B17-88F4-462A-B629-8395F9BFF9EC}"/>
              </a:ext>
            </a:extLst>
          </p:cNvPr>
          <p:cNvPicPr>
            <a:picLocks noChangeAspect="1"/>
          </p:cNvPicPr>
          <p:nvPr/>
        </p:nvPicPr>
        <p:blipFill>
          <a:blip r:embed="rId3">
            <a:extLst>
              <a:ext uri="{28A0092B-C50C-407E-A947-70E740481C1C}">
                <a14:useLocalDpi xmlns:a14="http://schemas.microsoft.com/office/drawing/2010/main" val="0"/>
              </a:ext>
            </a:extLst>
          </a:blip>
          <a:srcRect b="33333"/>
          <a:stretch>
            <a:fillRect/>
          </a:stretch>
        </p:blipFill>
        <p:spPr bwMode="auto">
          <a:xfrm>
            <a:off x="457200" y="1524000"/>
            <a:ext cx="83661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933E0E0-273A-4BD7-B54D-CAB2305256B7}"/>
              </a:ext>
            </a:extLst>
          </p:cNvPr>
          <p:cNvSpPr>
            <a:spLocks noGrp="1" noChangeArrowheads="1"/>
          </p:cNvSpPr>
          <p:nvPr>
            <p:ph type="title"/>
          </p:nvPr>
        </p:nvSpPr>
        <p:spPr>
          <a:xfrm>
            <a:off x="31750" y="114300"/>
            <a:ext cx="9067800" cy="800100"/>
          </a:xfrm>
        </p:spPr>
        <p:txBody>
          <a:bodyPr/>
          <a:lstStyle/>
          <a:p>
            <a:r>
              <a:rPr lang="en-US" altLang="en-US"/>
              <a:t>Demonstration: </a:t>
            </a:r>
            <a:r>
              <a:rPr lang="en-US" altLang="en-US" i="1"/>
              <a:t>MNIST</a:t>
            </a:r>
          </a:p>
        </p:txBody>
      </p:sp>
      <p:sp>
        <p:nvSpPr>
          <p:cNvPr id="37891" name="Rectangle 3">
            <a:extLst>
              <a:ext uri="{FF2B5EF4-FFF2-40B4-BE49-F238E27FC236}">
                <a16:creationId xmlns:a16="http://schemas.microsoft.com/office/drawing/2014/main" id="{E79F7D45-AB38-4E98-85CB-B90335AFEEE5}"/>
              </a:ext>
            </a:extLst>
          </p:cNvPr>
          <p:cNvSpPr>
            <a:spLocks noChangeArrowheads="1"/>
          </p:cNvSpPr>
          <p:nvPr/>
        </p:nvSpPr>
        <p:spPr bwMode="auto">
          <a:xfrm>
            <a:off x="450850" y="6086475"/>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1400">
                <a:hlinkClick r:id="rId3"/>
              </a:rPr>
              <a:t>https://colab.research.google.com/github/tensorflow/docs/blob/master/site/en/tutorials/quickstart/beginner.ipynb</a:t>
            </a:r>
            <a:endParaRPr lang="en-US" altLang="en-US" sz="1400" b="0"/>
          </a:p>
        </p:txBody>
      </p:sp>
      <p:pic>
        <p:nvPicPr>
          <p:cNvPr id="37892" name="Picture 2" descr="Image result for mnist">
            <a:extLst>
              <a:ext uri="{FF2B5EF4-FFF2-40B4-BE49-F238E27FC236}">
                <a16:creationId xmlns:a16="http://schemas.microsoft.com/office/drawing/2014/main" id="{DC6234AB-0035-4239-828A-7AB887FDB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1285875"/>
            <a:ext cx="72707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5">
            <a:extLst>
              <a:ext uri="{FF2B5EF4-FFF2-40B4-BE49-F238E27FC236}">
                <a16:creationId xmlns:a16="http://schemas.microsoft.com/office/drawing/2014/main" id="{E36FB095-A03C-45CD-9C91-87FAEA776E30}"/>
              </a:ext>
            </a:extLst>
          </p:cNvPr>
          <p:cNvSpPr>
            <a:spLocks noGrp="1" noChangeArrowheads="1"/>
          </p:cNvSpPr>
          <p:nvPr>
            <p:ph type="title"/>
          </p:nvPr>
        </p:nvSpPr>
        <p:spPr/>
        <p:txBody>
          <a:bodyPr/>
          <a:lstStyle/>
          <a:p>
            <a:r>
              <a:rPr lang="en-US" altLang="en-US"/>
              <a:t>Summary of Part 1</a:t>
            </a:r>
          </a:p>
        </p:txBody>
      </p:sp>
      <p:sp>
        <p:nvSpPr>
          <p:cNvPr id="91139" name="Content Placeholder 2">
            <a:extLst>
              <a:ext uri="{FF2B5EF4-FFF2-40B4-BE49-F238E27FC236}">
                <a16:creationId xmlns:a16="http://schemas.microsoft.com/office/drawing/2014/main" id="{D8FDA889-B1BB-4147-B7BF-B2C99C70CD5A}"/>
              </a:ext>
            </a:extLst>
          </p:cNvPr>
          <p:cNvSpPr>
            <a:spLocks noGrp="1"/>
          </p:cNvSpPr>
          <p:nvPr>
            <p:ph idx="1"/>
          </p:nvPr>
        </p:nvSpPr>
        <p:spPr>
          <a:xfrm>
            <a:off x="1200150" y="1524000"/>
            <a:ext cx="6667500" cy="4648200"/>
          </a:xfrm>
        </p:spPr>
        <p:txBody>
          <a:bodyPr/>
          <a:lstStyle/>
          <a:p>
            <a:pPr>
              <a:spcAft>
                <a:spcPts val="300"/>
              </a:spcAft>
              <a:defRPr/>
            </a:pPr>
            <a:r>
              <a:rPr lang="en-US" altLang="en-US" sz="2800" dirty="0"/>
              <a:t>Machine Learning: applications that learn from data / environment / behavior of agents</a:t>
            </a:r>
          </a:p>
          <a:p>
            <a:pPr>
              <a:spcAft>
                <a:spcPts val="300"/>
              </a:spcAft>
              <a:defRPr/>
            </a:pPr>
            <a:endParaRPr lang="en-US" altLang="en-US" sz="2800" dirty="0"/>
          </a:p>
          <a:p>
            <a:pPr>
              <a:spcAft>
                <a:spcPts val="300"/>
              </a:spcAft>
              <a:defRPr/>
            </a:pPr>
            <a:r>
              <a:rPr lang="en-US" altLang="en-US" sz="2800" dirty="0"/>
              <a:t>Neural Nets learn from voluminous data, typically input/output </a:t>
            </a:r>
          </a:p>
          <a:p>
            <a:pPr marL="0" indent="0">
              <a:spcAft>
                <a:spcPts val="300"/>
              </a:spcAft>
              <a:buFont typeface="Monotype Sorts" pitchFamily="2" charset="2"/>
              <a:buNone/>
              <a:defRPr/>
            </a:pP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595E3B8-EABF-4251-A427-D9A15A3B282B}"/>
              </a:ext>
            </a:extLst>
          </p:cNvPr>
          <p:cNvSpPr>
            <a:spLocks noGrp="1" noChangeArrowheads="1"/>
          </p:cNvSpPr>
          <p:nvPr>
            <p:ph type="title"/>
          </p:nvPr>
        </p:nvSpPr>
        <p:spPr>
          <a:noFill/>
        </p:spPr>
        <p:txBody>
          <a:bodyPr/>
          <a:lstStyle/>
          <a:p>
            <a:r>
              <a:rPr lang="en-US" altLang="en-US"/>
              <a:t>Learning Objectives for This Class</a:t>
            </a:r>
          </a:p>
        </p:txBody>
      </p:sp>
      <p:sp>
        <p:nvSpPr>
          <p:cNvPr id="5123" name="Rectangle 3">
            <a:extLst>
              <a:ext uri="{FF2B5EF4-FFF2-40B4-BE49-F238E27FC236}">
                <a16:creationId xmlns:a16="http://schemas.microsoft.com/office/drawing/2014/main" id="{1F39D10A-BCBB-45AB-87E4-23C1A0225762}"/>
              </a:ext>
            </a:extLst>
          </p:cNvPr>
          <p:cNvSpPr>
            <a:spLocks noGrp="1" noChangeArrowheads="1"/>
          </p:cNvSpPr>
          <p:nvPr>
            <p:ph type="body" idx="1"/>
          </p:nvPr>
        </p:nvSpPr>
        <p:spPr>
          <a:xfrm>
            <a:off x="1905000" y="1524000"/>
            <a:ext cx="5257800" cy="2819400"/>
          </a:xfrm>
          <a:noFill/>
        </p:spPr>
        <p:txBody>
          <a:bodyPr/>
          <a:lstStyle/>
          <a:p>
            <a:pPr>
              <a:lnSpc>
                <a:spcPct val="150000"/>
              </a:lnSpc>
            </a:pPr>
            <a:r>
              <a:rPr lang="en-US" altLang="en-US" sz="2800"/>
              <a:t>Distinguish between learning and non-learning in AI</a:t>
            </a:r>
          </a:p>
          <a:p>
            <a:pPr>
              <a:lnSpc>
                <a:spcPct val="150000"/>
              </a:lnSpc>
            </a:pPr>
            <a:r>
              <a:rPr lang="en-US" altLang="en-US" sz="2800"/>
              <a:t>Know when to apply neural nets</a:t>
            </a:r>
          </a:p>
          <a:p>
            <a:pPr>
              <a:lnSpc>
                <a:spcPct val="150000"/>
              </a:lnSpc>
            </a:pPr>
            <a:r>
              <a:rPr lang="en-US" altLang="en-US" sz="2800"/>
              <a:t>Comfortable with “genetic algorithm”</a:t>
            </a:r>
          </a:p>
          <a:p>
            <a:pPr>
              <a:lnSpc>
                <a:spcPct val="150000"/>
              </a:lnSpc>
            </a:pPr>
            <a:endParaRPr lang="en-US"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rgbClr val="67676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left)">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rgbClr val="67676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left)">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rgbClr val="67676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C939685-67D9-43A2-9146-D37F507A49BA}"/>
              </a:ext>
            </a:extLst>
          </p:cNvPr>
          <p:cNvSpPr>
            <a:spLocks noGrp="1" noChangeArrowheads="1"/>
          </p:cNvSpPr>
          <p:nvPr>
            <p:ph type="title"/>
          </p:nvPr>
        </p:nvSpPr>
        <p:spPr>
          <a:noFill/>
        </p:spPr>
        <p:txBody>
          <a:bodyPr/>
          <a:lstStyle/>
          <a:p>
            <a:r>
              <a:rPr lang="en-US" altLang="en-US"/>
              <a:t>Neural Nets: </a:t>
            </a:r>
            <a:r>
              <a:rPr lang="en-US" altLang="en-US" i="1"/>
              <a:t>What?</a:t>
            </a:r>
          </a:p>
        </p:txBody>
      </p:sp>
      <p:sp>
        <p:nvSpPr>
          <p:cNvPr id="8195" name="Rectangle 3">
            <a:extLst>
              <a:ext uri="{FF2B5EF4-FFF2-40B4-BE49-F238E27FC236}">
                <a16:creationId xmlns:a16="http://schemas.microsoft.com/office/drawing/2014/main" id="{1C424DF2-8E77-4F88-8A90-0697CCAF3DAA}"/>
              </a:ext>
            </a:extLst>
          </p:cNvPr>
          <p:cNvSpPr>
            <a:spLocks noChangeArrowheads="1"/>
          </p:cNvSpPr>
          <p:nvPr/>
        </p:nvSpPr>
        <p:spPr bwMode="auto">
          <a:xfrm>
            <a:off x="1219200" y="1054100"/>
            <a:ext cx="6780213"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40000"/>
              </a:lnSpc>
              <a:spcBef>
                <a:spcPct val="50000"/>
              </a:spcBef>
              <a:buClrTx/>
              <a:buSzTx/>
              <a:buFontTx/>
              <a:buNone/>
            </a:pPr>
            <a:r>
              <a:rPr lang="en-US" altLang="en-US" sz="3600" b="0"/>
              <a:t>A problem-solving technique that simulates neurons and their interaction.</a:t>
            </a:r>
          </a:p>
        </p:txBody>
      </p:sp>
      <p:pic>
        <p:nvPicPr>
          <p:cNvPr id="8196" name="Picture 5" descr="Image result for neuron image">
            <a:extLst>
              <a:ext uri="{FF2B5EF4-FFF2-40B4-BE49-F238E27FC236}">
                <a16:creationId xmlns:a16="http://schemas.microsoft.com/office/drawing/2014/main" id="{2B4DE70C-DA1C-44E2-B2CA-9367FFE2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19400"/>
            <a:ext cx="59070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9B4A873-B282-4B87-890F-F08E2997E6EF}"/>
              </a:ext>
            </a:extLst>
          </p:cNvPr>
          <p:cNvSpPr/>
          <p:nvPr/>
        </p:nvSpPr>
        <p:spPr>
          <a:xfrm>
            <a:off x="4038600" y="6397625"/>
            <a:ext cx="4572000" cy="307975"/>
          </a:xfrm>
          <a:prstGeom prst="rect">
            <a:avLst/>
          </a:prstGeom>
        </p:spPr>
        <p:txBody>
          <a:bodyPr>
            <a:spAutoFit/>
          </a:bodyPr>
          <a:lstStyle/>
          <a:p>
            <a:pPr algn="r">
              <a:defRPr/>
            </a:pPr>
            <a:r>
              <a:rPr lang="en-US" sz="1400" b="0" dirty="0">
                <a:latin typeface="+mn-lt"/>
              </a:rPr>
              <a:t>https://en.wikipedia.org/wiki/Neuron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1C950E92-2395-47C4-87D6-21E3409DE8B8}"/>
              </a:ext>
            </a:extLst>
          </p:cNvPr>
          <p:cNvSpPr>
            <a:spLocks noGrp="1" noChangeArrowheads="1"/>
          </p:cNvSpPr>
          <p:nvPr>
            <p:ph type="title"/>
          </p:nvPr>
        </p:nvSpPr>
        <p:spPr>
          <a:noFill/>
        </p:spPr>
        <p:txBody>
          <a:bodyPr/>
          <a:lstStyle/>
          <a:p>
            <a:r>
              <a:rPr lang="en-US" altLang="en-US"/>
              <a:t>Application Examples of Neural Nets</a:t>
            </a:r>
          </a:p>
        </p:txBody>
      </p:sp>
      <p:sp>
        <p:nvSpPr>
          <p:cNvPr id="10243" name="Rectangle 1027">
            <a:extLst>
              <a:ext uri="{FF2B5EF4-FFF2-40B4-BE49-F238E27FC236}">
                <a16:creationId xmlns:a16="http://schemas.microsoft.com/office/drawing/2014/main" id="{521C5C9D-F926-4C90-9011-EFFD8E4F6FC1}"/>
              </a:ext>
            </a:extLst>
          </p:cNvPr>
          <p:cNvSpPr>
            <a:spLocks noGrp="1" noChangeArrowheads="1"/>
          </p:cNvSpPr>
          <p:nvPr>
            <p:ph type="body" idx="1"/>
          </p:nvPr>
        </p:nvSpPr>
        <p:spPr>
          <a:xfrm>
            <a:off x="1219200" y="1143000"/>
            <a:ext cx="6781800" cy="5257800"/>
          </a:xfrm>
          <a:noFill/>
        </p:spPr>
        <p:txBody>
          <a:bodyPr/>
          <a:lstStyle/>
          <a:p>
            <a:pPr>
              <a:lnSpc>
                <a:spcPct val="120000"/>
              </a:lnSpc>
            </a:pPr>
            <a:r>
              <a:rPr lang="en-US" altLang="en-US" sz="2800"/>
              <a:t>Checking loan applications (Chase)</a:t>
            </a:r>
          </a:p>
          <a:p>
            <a:pPr lvl="1">
              <a:lnSpc>
                <a:spcPct val="120000"/>
              </a:lnSpc>
            </a:pPr>
            <a:r>
              <a:rPr lang="en-US" altLang="en-US" sz="2400"/>
              <a:t>input: past </a:t>
            </a:r>
            <a:r>
              <a:rPr lang="en-US" altLang="en-US" sz="2400" i="1"/>
              <a:t>application / success</a:t>
            </a:r>
            <a:r>
              <a:rPr lang="en-US" altLang="en-US" sz="2400"/>
              <a:t> pairs</a:t>
            </a:r>
          </a:p>
          <a:p>
            <a:pPr lvl="1">
              <a:lnSpc>
                <a:spcPct val="120000"/>
              </a:lnSpc>
            </a:pPr>
            <a:r>
              <a:rPr lang="en-US" altLang="en-US" sz="2400"/>
              <a:t>result: net usable for new applications</a:t>
            </a:r>
          </a:p>
          <a:p>
            <a:pPr>
              <a:lnSpc>
                <a:spcPct val="120000"/>
              </a:lnSpc>
            </a:pPr>
            <a:r>
              <a:rPr lang="en-US" altLang="en-US" sz="2800"/>
              <a:t>Recognizing handwriting (Apple)</a:t>
            </a:r>
          </a:p>
          <a:p>
            <a:pPr lvl="1">
              <a:lnSpc>
                <a:spcPct val="120000"/>
              </a:lnSpc>
            </a:pPr>
            <a:r>
              <a:rPr lang="en-US" altLang="en-US" sz="2400"/>
              <a:t>Input: sample pairs of script / print</a:t>
            </a:r>
          </a:p>
          <a:p>
            <a:pPr>
              <a:lnSpc>
                <a:spcPct val="120000"/>
              </a:lnSpc>
            </a:pPr>
            <a:r>
              <a:rPr lang="en-US" altLang="en-US" sz="2800"/>
              <a:t>Credit card fraud detection  </a:t>
            </a:r>
          </a:p>
          <a:p>
            <a:pPr>
              <a:lnSpc>
                <a:spcPct val="120000"/>
              </a:lnSpc>
            </a:pPr>
            <a:r>
              <a:rPr lang="en-US" altLang="en-US" sz="2800"/>
              <a:t>Predicting investments (Nikko; Fidelity)</a:t>
            </a:r>
          </a:p>
          <a:p>
            <a:pPr>
              <a:lnSpc>
                <a:spcPct val="120000"/>
              </a:lnSpc>
            </a:pPr>
            <a:r>
              <a:rPr lang="en-US" altLang="en-US" sz="2800"/>
              <a:t>Real estate appraisal</a:t>
            </a:r>
          </a:p>
          <a:p>
            <a:pPr>
              <a:lnSpc>
                <a:spcPct val="120000"/>
              </a:lnSpc>
            </a:pPr>
            <a:r>
              <a:rPr lang="en-US" altLang="en-US" sz="2800"/>
              <a:t>Predicting hospital stays ...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702D2562-5FE7-45F6-8445-13E055BC4720}"/>
              </a:ext>
            </a:extLst>
          </p:cNvPr>
          <p:cNvSpPr>
            <a:spLocks noGrp="1" noChangeArrowheads="1"/>
          </p:cNvSpPr>
          <p:nvPr>
            <p:ph type="title"/>
          </p:nvPr>
        </p:nvSpPr>
        <p:spPr/>
        <p:txBody>
          <a:bodyPr/>
          <a:lstStyle/>
          <a:p>
            <a:r>
              <a:rPr lang="en-US" altLang="en-US"/>
              <a:t>Examples of Neural Net Applications</a:t>
            </a:r>
          </a:p>
        </p:txBody>
      </p:sp>
      <p:sp>
        <p:nvSpPr>
          <p:cNvPr id="12291" name="Rectangle 1027">
            <a:extLst>
              <a:ext uri="{FF2B5EF4-FFF2-40B4-BE49-F238E27FC236}">
                <a16:creationId xmlns:a16="http://schemas.microsoft.com/office/drawing/2014/main" id="{D47DB9D7-022E-420C-AB85-027222F1032F}"/>
              </a:ext>
            </a:extLst>
          </p:cNvPr>
          <p:cNvSpPr>
            <a:spLocks noGrp="1" noChangeArrowheads="1"/>
          </p:cNvSpPr>
          <p:nvPr>
            <p:ph type="body" idx="1"/>
          </p:nvPr>
        </p:nvSpPr>
        <p:spPr>
          <a:xfrm>
            <a:off x="1066800" y="1447800"/>
            <a:ext cx="7620000" cy="3657600"/>
          </a:xfrm>
        </p:spPr>
        <p:txBody>
          <a:bodyPr/>
          <a:lstStyle/>
          <a:p>
            <a:r>
              <a:rPr lang="en-US" altLang="en-US"/>
              <a:t>System that learns to discriminate sounds</a:t>
            </a:r>
            <a:endParaRPr lang="en-US" altLang="en-US" sz="2000"/>
          </a:p>
          <a:p>
            <a:r>
              <a:rPr lang="en-US" altLang="en-US"/>
              <a:t>Diagnostics</a:t>
            </a:r>
          </a:p>
          <a:p>
            <a:pPr lvl="1"/>
            <a:r>
              <a:rPr lang="en-US" altLang="en-US"/>
              <a:t>Medicine</a:t>
            </a:r>
          </a:p>
          <a:p>
            <a:pPr lvl="1"/>
            <a:r>
              <a:rPr lang="en-US" altLang="en-US"/>
              <a:t>Autos</a:t>
            </a:r>
          </a:p>
          <a:p>
            <a:pPr lvl="1"/>
            <a:r>
              <a:rPr lang="en-US" altLang="en-US"/>
              <a:t>Plant repair</a:t>
            </a:r>
          </a:p>
          <a:p>
            <a:pPr lvl="1"/>
            <a:r>
              <a:rPr lang="en-US"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9D2F04-944E-4920-B508-A3C02528DDC8}"/>
              </a:ext>
            </a:extLst>
          </p:cNvPr>
          <p:cNvSpPr>
            <a:spLocks noGrp="1" noChangeArrowheads="1"/>
          </p:cNvSpPr>
          <p:nvPr>
            <p:ph type="title"/>
          </p:nvPr>
        </p:nvSpPr>
        <p:spPr>
          <a:xfrm>
            <a:off x="0" y="571500"/>
            <a:ext cx="9067800" cy="1181100"/>
          </a:xfrm>
          <a:noFill/>
        </p:spPr>
        <p:txBody>
          <a:bodyPr/>
          <a:lstStyle/>
          <a:p>
            <a:r>
              <a:rPr lang="en-US" altLang="en-US"/>
              <a:t>Neural Nets : </a:t>
            </a:r>
            <a:r>
              <a:rPr lang="en-US" altLang="en-US" i="1"/>
              <a:t>Use when ...</a:t>
            </a:r>
          </a:p>
        </p:txBody>
      </p:sp>
      <p:sp>
        <p:nvSpPr>
          <p:cNvPr id="64515" name="Rectangle 3">
            <a:extLst>
              <a:ext uri="{FF2B5EF4-FFF2-40B4-BE49-F238E27FC236}">
                <a16:creationId xmlns:a16="http://schemas.microsoft.com/office/drawing/2014/main" id="{0F13EBCD-7C43-4334-BAE7-F3E168FB201B}"/>
              </a:ext>
            </a:extLst>
          </p:cNvPr>
          <p:cNvSpPr>
            <a:spLocks noGrp="1" noChangeArrowheads="1"/>
          </p:cNvSpPr>
          <p:nvPr>
            <p:ph type="body" idx="1"/>
          </p:nvPr>
        </p:nvSpPr>
        <p:spPr>
          <a:xfrm>
            <a:off x="534988" y="2362200"/>
            <a:ext cx="7997825" cy="3200400"/>
          </a:xfrm>
          <a:noFill/>
        </p:spPr>
        <p:txBody>
          <a:bodyPr/>
          <a:lstStyle/>
          <a:p>
            <a:pPr>
              <a:lnSpc>
                <a:spcPct val="160000"/>
              </a:lnSpc>
            </a:pPr>
            <a:r>
              <a:rPr lang="en-US" altLang="en-US" sz="3600" i="1"/>
              <a:t> No</a:t>
            </a:r>
            <a:r>
              <a:rPr lang="en-US" altLang="en-US" sz="3600"/>
              <a:t> model or expertise is known</a:t>
            </a:r>
            <a:endParaRPr lang="en-US" altLang="en-US" sz="3600" i="1"/>
          </a:p>
          <a:p>
            <a:pPr>
              <a:lnSpc>
                <a:spcPct val="160000"/>
              </a:lnSpc>
            </a:pPr>
            <a:r>
              <a:rPr lang="en-US" altLang="en-US" sz="3600"/>
              <a:t> Input/(output) examples are known</a:t>
            </a:r>
          </a:p>
          <a:p>
            <a:pPr>
              <a:lnSpc>
                <a:spcPct val="160000"/>
              </a:lnSpc>
            </a:pPr>
            <a:r>
              <a:rPr lang="en-US" altLang="en-US" sz="3600"/>
              <a:t> Input and output can be encoded as vectors</a:t>
            </a:r>
          </a:p>
        </p:txBody>
      </p:sp>
      <p:sp>
        <p:nvSpPr>
          <p:cNvPr id="13316" name="Rectangle 4">
            <a:extLst>
              <a:ext uri="{FF2B5EF4-FFF2-40B4-BE49-F238E27FC236}">
                <a16:creationId xmlns:a16="http://schemas.microsoft.com/office/drawing/2014/main" id="{D69CFE71-C444-40D9-986D-DD0C5E457CD2}"/>
              </a:ext>
            </a:extLst>
          </p:cNvPr>
          <p:cNvSpPr>
            <a:spLocks noChangeArrowheads="1"/>
          </p:cNvSpPr>
          <p:nvPr/>
        </p:nvSpPr>
        <p:spPr bwMode="auto">
          <a:xfrm>
            <a:off x="68263" y="96838"/>
            <a:ext cx="1084262" cy="56673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Input</a:t>
            </a:r>
          </a:p>
        </p:txBody>
      </p:sp>
      <p:sp>
        <p:nvSpPr>
          <p:cNvPr id="13317" name="Rectangle 5">
            <a:extLst>
              <a:ext uri="{FF2B5EF4-FFF2-40B4-BE49-F238E27FC236}">
                <a16:creationId xmlns:a16="http://schemas.microsoft.com/office/drawing/2014/main" id="{FBD2D58F-F421-42C4-A226-5C2C1BA87971}"/>
              </a:ext>
            </a:extLst>
          </p:cNvPr>
          <p:cNvSpPr>
            <a:spLocks noChangeArrowheads="1"/>
          </p:cNvSpPr>
          <p:nvPr/>
        </p:nvSpPr>
        <p:spPr bwMode="auto">
          <a:xfrm>
            <a:off x="4011613" y="96838"/>
            <a:ext cx="1198562" cy="566737"/>
          </a:xfrm>
          <a:prstGeom prst="rect">
            <a:avLst/>
          </a:prstGeom>
          <a:solidFill>
            <a:schemeClr val="hlink"/>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Model</a:t>
            </a:r>
          </a:p>
        </p:txBody>
      </p:sp>
      <p:sp>
        <p:nvSpPr>
          <p:cNvPr id="13318" name="Rectangle 6">
            <a:extLst>
              <a:ext uri="{FF2B5EF4-FFF2-40B4-BE49-F238E27FC236}">
                <a16:creationId xmlns:a16="http://schemas.microsoft.com/office/drawing/2014/main" id="{150E9561-18D2-40BA-9FFF-DF6D2580D587}"/>
              </a:ext>
            </a:extLst>
          </p:cNvPr>
          <p:cNvSpPr>
            <a:spLocks noChangeArrowheads="1"/>
          </p:cNvSpPr>
          <p:nvPr/>
        </p:nvSpPr>
        <p:spPr bwMode="auto">
          <a:xfrm>
            <a:off x="7712075" y="96838"/>
            <a:ext cx="1341438" cy="56673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Output</a:t>
            </a:r>
          </a:p>
        </p:txBody>
      </p:sp>
      <p:sp>
        <p:nvSpPr>
          <p:cNvPr id="13319" name="Line 7">
            <a:extLst>
              <a:ext uri="{FF2B5EF4-FFF2-40B4-BE49-F238E27FC236}">
                <a16:creationId xmlns:a16="http://schemas.microsoft.com/office/drawing/2014/main" id="{F829BA6A-A3CB-4120-AECC-6C549B82D165}"/>
              </a:ext>
            </a:extLst>
          </p:cNvPr>
          <p:cNvSpPr>
            <a:spLocks noChangeShapeType="1"/>
          </p:cNvSpPr>
          <p:nvPr/>
        </p:nvSpPr>
        <p:spPr bwMode="auto">
          <a:xfrm>
            <a:off x="1168400" y="381000"/>
            <a:ext cx="27686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a:extLst>
              <a:ext uri="{FF2B5EF4-FFF2-40B4-BE49-F238E27FC236}">
                <a16:creationId xmlns:a16="http://schemas.microsoft.com/office/drawing/2014/main" id="{AA15D2CF-CC3D-4BFB-B8EB-A75D0BDD46A7}"/>
              </a:ext>
            </a:extLst>
          </p:cNvPr>
          <p:cNvSpPr>
            <a:spLocks noChangeShapeType="1"/>
          </p:cNvSpPr>
          <p:nvPr/>
        </p:nvSpPr>
        <p:spPr bwMode="auto">
          <a:xfrm>
            <a:off x="5207000" y="381000"/>
            <a:ext cx="24638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subTnLst>
                                    <p:animClr clrSpc="rgb" dir="cw">
                                      <p:cBhvr override="childStyle">
                                        <p:cTn dur="1" fill="hold" display="0" masterRel="nextClick" afterEffect="1"/>
                                        <p:tgtEl>
                                          <p:spTgt spid="64515">
                                            <p:txEl>
                                              <p:pRg st="0" end="0"/>
                                            </p:txEl>
                                          </p:spTgt>
                                        </p:tgtEl>
                                        <p:attrNameLst>
                                          <p:attrName>ppt_c</p:attrName>
                                        </p:attrNameLst>
                                      </p:cBhvr>
                                      <p:to>
                                        <a:srgbClr val="67676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wipe(left)">
                                      <p:cBhvr>
                                        <p:cTn id="12" dur="500"/>
                                        <p:tgtEl>
                                          <p:spTgt spid="64515">
                                            <p:txEl>
                                              <p:pRg st="1" end="1"/>
                                            </p:txEl>
                                          </p:spTgt>
                                        </p:tgtEl>
                                      </p:cBhvr>
                                    </p:animEffect>
                                  </p:childTnLst>
                                  <p:subTnLst>
                                    <p:animClr clrSpc="rgb" dir="cw">
                                      <p:cBhvr override="childStyle">
                                        <p:cTn dur="1" fill="hold" display="0" masterRel="nextClick" afterEffect="1"/>
                                        <p:tgtEl>
                                          <p:spTgt spid="64515">
                                            <p:txEl>
                                              <p:pRg st="1" end="1"/>
                                            </p:txEl>
                                          </p:spTgt>
                                        </p:tgtEl>
                                        <p:attrNameLst>
                                          <p:attrName>ppt_c</p:attrName>
                                        </p:attrNameLst>
                                      </p:cBhvr>
                                      <p:to>
                                        <a:srgbClr val="67676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wipe(left)">
                                      <p:cBhvr>
                                        <p:cTn id="17" dur="500"/>
                                        <p:tgtEl>
                                          <p:spTgt spid="64515">
                                            <p:txEl>
                                              <p:pRg st="2" end="2"/>
                                            </p:txEl>
                                          </p:spTgt>
                                        </p:tgtEl>
                                      </p:cBhvr>
                                    </p:animEffect>
                                  </p:childTnLst>
                                  <p:subTnLst>
                                    <p:animClr clrSpc="rgb" dir="cw">
                                      <p:cBhvr override="childStyle">
                                        <p:cTn dur="1" fill="hold" display="0" masterRel="nextClick" afterEffect="1"/>
                                        <p:tgtEl>
                                          <p:spTgt spid="64515">
                                            <p:txEl>
                                              <p:pRg st="2" end="2"/>
                                            </p:txEl>
                                          </p:spTgt>
                                        </p:tgtEl>
                                        <p:attrNameLst>
                                          <p:attrName>ppt_c</p:attrName>
                                        </p:attrNameLst>
                                      </p:cBhvr>
                                      <p:to>
                                        <a:srgbClr val="67676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8A0C4F-02FD-4A4E-9EF5-5B96BE1407AD}"/>
              </a:ext>
            </a:extLst>
          </p:cNvPr>
          <p:cNvSpPr>
            <a:spLocks noGrp="1" noChangeArrowheads="1"/>
          </p:cNvSpPr>
          <p:nvPr>
            <p:ph type="title"/>
          </p:nvPr>
        </p:nvSpPr>
        <p:spPr>
          <a:xfrm>
            <a:off x="0" y="723900"/>
            <a:ext cx="9067800" cy="1181100"/>
          </a:xfrm>
          <a:noFill/>
        </p:spPr>
        <p:txBody>
          <a:bodyPr/>
          <a:lstStyle/>
          <a:p>
            <a:r>
              <a:rPr lang="en-US" altLang="en-US"/>
              <a:t>Neural Nets: </a:t>
            </a:r>
            <a:r>
              <a:rPr lang="en-US" altLang="en-US" i="1"/>
              <a:t>Input</a:t>
            </a:r>
          </a:p>
        </p:txBody>
      </p:sp>
      <p:sp>
        <p:nvSpPr>
          <p:cNvPr id="66563" name="Rectangle 3">
            <a:extLst>
              <a:ext uri="{FF2B5EF4-FFF2-40B4-BE49-F238E27FC236}">
                <a16:creationId xmlns:a16="http://schemas.microsoft.com/office/drawing/2014/main" id="{141A405D-0079-4139-AD34-A24ADD311B0D}"/>
              </a:ext>
            </a:extLst>
          </p:cNvPr>
          <p:cNvSpPr>
            <a:spLocks noGrp="1" noChangeArrowheads="1"/>
          </p:cNvSpPr>
          <p:nvPr>
            <p:ph type="body" idx="1"/>
          </p:nvPr>
        </p:nvSpPr>
        <p:spPr>
          <a:xfrm>
            <a:off x="2438400" y="2590800"/>
            <a:ext cx="4191000" cy="1752600"/>
          </a:xfrm>
          <a:noFill/>
        </p:spPr>
        <p:txBody>
          <a:bodyPr/>
          <a:lstStyle/>
          <a:p>
            <a:pPr marL="609600" indent="-609600">
              <a:lnSpc>
                <a:spcPct val="150000"/>
              </a:lnSpc>
              <a:buFont typeface="Monotype Sorts" pitchFamily="2" charset="2"/>
              <a:buNone/>
            </a:pPr>
            <a:r>
              <a:rPr lang="en-US" altLang="en-US" sz="3600"/>
              <a:t>Vector of real numbers</a:t>
            </a:r>
          </a:p>
          <a:p>
            <a:pPr marL="990600" lvl="1" indent="-533400">
              <a:buFontTx/>
              <a:buNone/>
            </a:pPr>
            <a:r>
              <a:rPr lang="en-US" altLang="en-US" sz="3200"/>
              <a:t>(or convert to this form)</a:t>
            </a:r>
          </a:p>
        </p:txBody>
      </p:sp>
      <p:sp>
        <p:nvSpPr>
          <p:cNvPr id="15364" name="Rectangle 4">
            <a:extLst>
              <a:ext uri="{FF2B5EF4-FFF2-40B4-BE49-F238E27FC236}">
                <a16:creationId xmlns:a16="http://schemas.microsoft.com/office/drawing/2014/main" id="{4A605E78-A0F3-4312-975E-0B684AC2C25F}"/>
              </a:ext>
            </a:extLst>
          </p:cNvPr>
          <p:cNvSpPr>
            <a:spLocks noChangeArrowheads="1"/>
          </p:cNvSpPr>
          <p:nvPr/>
        </p:nvSpPr>
        <p:spPr bwMode="auto">
          <a:xfrm>
            <a:off x="68263" y="96838"/>
            <a:ext cx="1084262" cy="566737"/>
          </a:xfrm>
          <a:prstGeom prst="rect">
            <a:avLst/>
          </a:prstGeom>
          <a:solidFill>
            <a:schemeClr val="hlink"/>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Input</a:t>
            </a:r>
          </a:p>
        </p:txBody>
      </p:sp>
      <p:sp>
        <p:nvSpPr>
          <p:cNvPr id="15365" name="Rectangle 5">
            <a:extLst>
              <a:ext uri="{FF2B5EF4-FFF2-40B4-BE49-F238E27FC236}">
                <a16:creationId xmlns:a16="http://schemas.microsoft.com/office/drawing/2014/main" id="{9978B6B0-B9CE-4A02-9203-DBA89BB468A6}"/>
              </a:ext>
            </a:extLst>
          </p:cNvPr>
          <p:cNvSpPr>
            <a:spLocks noChangeArrowheads="1"/>
          </p:cNvSpPr>
          <p:nvPr/>
        </p:nvSpPr>
        <p:spPr bwMode="auto">
          <a:xfrm>
            <a:off x="3935413" y="96838"/>
            <a:ext cx="1196975" cy="566737"/>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Model</a:t>
            </a:r>
          </a:p>
        </p:txBody>
      </p:sp>
      <p:sp>
        <p:nvSpPr>
          <p:cNvPr id="15366" name="Rectangle 6">
            <a:extLst>
              <a:ext uri="{FF2B5EF4-FFF2-40B4-BE49-F238E27FC236}">
                <a16:creationId xmlns:a16="http://schemas.microsoft.com/office/drawing/2014/main" id="{CB4308E7-4471-4827-82CD-4DA50510D7BF}"/>
              </a:ext>
            </a:extLst>
          </p:cNvPr>
          <p:cNvSpPr>
            <a:spLocks noChangeArrowheads="1"/>
          </p:cNvSpPr>
          <p:nvPr/>
        </p:nvSpPr>
        <p:spPr bwMode="auto">
          <a:xfrm>
            <a:off x="7712075" y="96838"/>
            <a:ext cx="1341438" cy="56673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Output</a:t>
            </a:r>
          </a:p>
        </p:txBody>
      </p:sp>
      <p:sp>
        <p:nvSpPr>
          <p:cNvPr id="15367" name="Line 7">
            <a:extLst>
              <a:ext uri="{FF2B5EF4-FFF2-40B4-BE49-F238E27FC236}">
                <a16:creationId xmlns:a16="http://schemas.microsoft.com/office/drawing/2014/main" id="{64AE2903-E2FA-416C-A7CD-C013B50AEF1A}"/>
              </a:ext>
            </a:extLst>
          </p:cNvPr>
          <p:cNvSpPr>
            <a:spLocks noChangeShapeType="1"/>
          </p:cNvSpPr>
          <p:nvPr/>
        </p:nvSpPr>
        <p:spPr bwMode="auto">
          <a:xfrm>
            <a:off x="1168400" y="381000"/>
            <a:ext cx="27686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a:extLst>
              <a:ext uri="{FF2B5EF4-FFF2-40B4-BE49-F238E27FC236}">
                <a16:creationId xmlns:a16="http://schemas.microsoft.com/office/drawing/2014/main" id="{7F95C348-F3C4-4924-9D3A-E20655C4AD9C}"/>
              </a:ext>
            </a:extLst>
          </p:cNvPr>
          <p:cNvSpPr>
            <a:spLocks noChangeShapeType="1"/>
          </p:cNvSpPr>
          <p:nvPr/>
        </p:nvSpPr>
        <p:spPr bwMode="auto">
          <a:xfrm>
            <a:off x="5207000" y="381000"/>
            <a:ext cx="24638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subTnLst>
                                    <p:animClr clrSpc="rgb" dir="cw">
                                      <p:cBhvr override="childStyle">
                                        <p:cTn dur="1" fill="hold" display="0" masterRel="nextClick" afterEffect="1"/>
                                        <p:tgtEl>
                                          <p:spTgt spid="66563">
                                            <p:txEl>
                                              <p:pRg st="0" end="0"/>
                                            </p:txEl>
                                          </p:spTgt>
                                        </p:tgtEl>
                                        <p:attrNameLst>
                                          <p:attrName>ppt_c</p:attrName>
                                        </p:attrNameLst>
                                      </p:cBhvr>
                                      <p:to>
                                        <a:srgbClr val="676767"/>
                                      </p:to>
                                    </p:animClr>
                                  </p:subTnLst>
                                </p:cTn>
                              </p:par>
                              <p:par>
                                <p:cTn id="8" presetID="22" presetClass="entr" presetSubtype="8"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wipe(left)">
                                      <p:cBhvr>
                                        <p:cTn id="10" dur="500"/>
                                        <p:tgtEl>
                                          <p:spTgt spid="66563">
                                            <p:txEl>
                                              <p:pRg st="1" end="1"/>
                                            </p:txEl>
                                          </p:spTgt>
                                        </p:tgtEl>
                                      </p:cBhvr>
                                    </p:animEffect>
                                  </p:childTnLst>
                                  <p:subTnLst>
                                    <p:animClr clrSpc="rgb" dir="cw">
                                      <p:cBhvr override="childStyle">
                                        <p:cTn dur="1" fill="hold" display="0" masterRel="nextClick" afterEffect="1"/>
                                        <p:tgtEl>
                                          <p:spTgt spid="66563">
                                            <p:txEl>
                                              <p:pRg st="1" end="1"/>
                                            </p:txEl>
                                          </p:spTgt>
                                        </p:tgtEl>
                                        <p:attrNameLst>
                                          <p:attrName>ppt_c</p:attrName>
                                        </p:attrNameLst>
                                      </p:cBhvr>
                                      <p:to>
                                        <a:srgbClr val="67676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402651-165F-4937-A686-56353A9C8BD4}"/>
              </a:ext>
            </a:extLst>
          </p:cNvPr>
          <p:cNvSpPr>
            <a:spLocks noGrp="1" noChangeArrowheads="1"/>
          </p:cNvSpPr>
          <p:nvPr>
            <p:ph type="title"/>
          </p:nvPr>
        </p:nvSpPr>
        <p:spPr>
          <a:xfrm>
            <a:off x="0" y="571500"/>
            <a:ext cx="9067800" cy="1181100"/>
          </a:xfrm>
          <a:noFill/>
        </p:spPr>
        <p:txBody>
          <a:bodyPr/>
          <a:lstStyle/>
          <a:p>
            <a:r>
              <a:rPr lang="en-US" altLang="en-US"/>
              <a:t>Neural Nets: </a:t>
            </a:r>
            <a:r>
              <a:rPr lang="en-US" altLang="en-US" i="1"/>
              <a:t>Output</a:t>
            </a:r>
            <a:r>
              <a:rPr lang="en-US" altLang="en-US"/>
              <a:t> </a:t>
            </a:r>
          </a:p>
        </p:txBody>
      </p:sp>
      <p:sp>
        <p:nvSpPr>
          <p:cNvPr id="17411" name="Rectangle 4">
            <a:extLst>
              <a:ext uri="{FF2B5EF4-FFF2-40B4-BE49-F238E27FC236}">
                <a16:creationId xmlns:a16="http://schemas.microsoft.com/office/drawing/2014/main" id="{F20657D4-C860-4774-8DB9-7FB1FB784AFE}"/>
              </a:ext>
            </a:extLst>
          </p:cNvPr>
          <p:cNvSpPr>
            <a:spLocks noChangeArrowheads="1"/>
          </p:cNvSpPr>
          <p:nvPr/>
        </p:nvSpPr>
        <p:spPr bwMode="auto">
          <a:xfrm>
            <a:off x="68263" y="96838"/>
            <a:ext cx="1084262" cy="56673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Input</a:t>
            </a:r>
          </a:p>
        </p:txBody>
      </p:sp>
      <p:sp>
        <p:nvSpPr>
          <p:cNvPr id="17412" name="Rectangle 5">
            <a:extLst>
              <a:ext uri="{FF2B5EF4-FFF2-40B4-BE49-F238E27FC236}">
                <a16:creationId xmlns:a16="http://schemas.microsoft.com/office/drawing/2014/main" id="{1819FF59-46AF-4BDB-9EC0-D8F027169DE6}"/>
              </a:ext>
            </a:extLst>
          </p:cNvPr>
          <p:cNvSpPr>
            <a:spLocks noChangeArrowheads="1"/>
          </p:cNvSpPr>
          <p:nvPr/>
        </p:nvSpPr>
        <p:spPr bwMode="auto">
          <a:xfrm>
            <a:off x="3935413" y="96838"/>
            <a:ext cx="1196975" cy="566737"/>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Model</a:t>
            </a:r>
          </a:p>
        </p:txBody>
      </p:sp>
      <p:sp>
        <p:nvSpPr>
          <p:cNvPr id="17413" name="Rectangle 6">
            <a:extLst>
              <a:ext uri="{FF2B5EF4-FFF2-40B4-BE49-F238E27FC236}">
                <a16:creationId xmlns:a16="http://schemas.microsoft.com/office/drawing/2014/main" id="{E465A332-9780-49E3-8AD9-053D2E454EB9}"/>
              </a:ext>
            </a:extLst>
          </p:cNvPr>
          <p:cNvSpPr>
            <a:spLocks noChangeArrowheads="1"/>
          </p:cNvSpPr>
          <p:nvPr/>
        </p:nvSpPr>
        <p:spPr bwMode="auto">
          <a:xfrm>
            <a:off x="7712075" y="96838"/>
            <a:ext cx="1341438" cy="566737"/>
          </a:xfrm>
          <a:prstGeom prst="rect">
            <a:avLst/>
          </a:prstGeom>
          <a:solidFill>
            <a:schemeClr val="hlink"/>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50000"/>
              </a:spcBef>
              <a:buClrTx/>
              <a:buSzTx/>
              <a:buFontTx/>
              <a:buNone/>
            </a:pPr>
            <a:r>
              <a:rPr lang="en-US" altLang="en-US" sz="2800">
                <a:latin typeface="Times New Roman" panose="02020603050405020304" pitchFamily="18" charset="0"/>
              </a:rPr>
              <a:t>Output</a:t>
            </a:r>
          </a:p>
        </p:txBody>
      </p:sp>
      <p:sp>
        <p:nvSpPr>
          <p:cNvPr id="17414" name="Line 7">
            <a:extLst>
              <a:ext uri="{FF2B5EF4-FFF2-40B4-BE49-F238E27FC236}">
                <a16:creationId xmlns:a16="http://schemas.microsoft.com/office/drawing/2014/main" id="{51F7117B-56B7-482B-A713-0A87B25C8641}"/>
              </a:ext>
            </a:extLst>
          </p:cNvPr>
          <p:cNvSpPr>
            <a:spLocks noChangeShapeType="1"/>
          </p:cNvSpPr>
          <p:nvPr/>
        </p:nvSpPr>
        <p:spPr bwMode="auto">
          <a:xfrm>
            <a:off x="1168400" y="381000"/>
            <a:ext cx="27686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8">
            <a:extLst>
              <a:ext uri="{FF2B5EF4-FFF2-40B4-BE49-F238E27FC236}">
                <a16:creationId xmlns:a16="http://schemas.microsoft.com/office/drawing/2014/main" id="{5D7B7369-69D6-44AF-8008-8220A40174D1}"/>
              </a:ext>
            </a:extLst>
          </p:cNvPr>
          <p:cNvSpPr>
            <a:spLocks noChangeShapeType="1"/>
          </p:cNvSpPr>
          <p:nvPr/>
        </p:nvSpPr>
        <p:spPr bwMode="auto">
          <a:xfrm>
            <a:off x="5207000" y="381000"/>
            <a:ext cx="24638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a:extLst>
              <a:ext uri="{FF2B5EF4-FFF2-40B4-BE49-F238E27FC236}">
                <a16:creationId xmlns:a16="http://schemas.microsoft.com/office/drawing/2014/main" id="{24E080E3-8798-433B-B722-030AE78FB7E1}"/>
              </a:ext>
            </a:extLst>
          </p:cNvPr>
          <p:cNvSpPr txBox="1"/>
          <p:nvPr/>
        </p:nvSpPr>
        <p:spPr>
          <a:xfrm>
            <a:off x="914400" y="2667000"/>
            <a:ext cx="7239000" cy="2308225"/>
          </a:xfrm>
          <a:prstGeom prst="rect">
            <a:avLst/>
          </a:prstGeom>
          <a:noFill/>
        </p:spPr>
        <p:txBody>
          <a:bodyPr>
            <a:spAutoFit/>
          </a:bodyPr>
          <a:lstStyle/>
          <a:p>
            <a:pPr>
              <a:spcBef>
                <a:spcPct val="50000"/>
              </a:spcBef>
              <a:defRPr/>
            </a:pPr>
            <a:r>
              <a:rPr lang="en-US" sz="3600" b="0" dirty="0">
                <a:latin typeface="+mn-lt"/>
              </a:rPr>
              <a:t>Vector of real values,</a:t>
            </a:r>
          </a:p>
          <a:p>
            <a:pPr>
              <a:spcBef>
                <a:spcPct val="50000"/>
              </a:spcBef>
              <a:defRPr/>
            </a:pPr>
            <a:r>
              <a:rPr lang="en-US" sz="3600" b="0" dirty="0">
                <a:latin typeface="+mn-lt"/>
              </a:rPr>
              <a:t>giving answers …</a:t>
            </a:r>
          </a:p>
          <a:p>
            <a:pPr>
              <a:spcBef>
                <a:spcPct val="50000"/>
              </a:spcBef>
              <a:defRPr/>
            </a:pPr>
            <a:r>
              <a:rPr lang="en-US" sz="3600" b="0" dirty="0">
                <a:latin typeface="+mn-lt"/>
              </a:rPr>
              <a:t>consistent with performance on examples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E940DDE-FD49-48AE-BA3E-1D19EA5CD0B5}"/>
              </a:ext>
            </a:extLst>
          </p:cNvPr>
          <p:cNvSpPr>
            <a:spLocks noGrp="1" noChangeArrowheads="1"/>
          </p:cNvSpPr>
          <p:nvPr>
            <p:ph type="title"/>
          </p:nvPr>
        </p:nvSpPr>
        <p:spPr>
          <a:noFill/>
        </p:spPr>
        <p:txBody>
          <a:bodyPr/>
          <a:lstStyle/>
          <a:p>
            <a:r>
              <a:rPr lang="en-US" altLang="en-US"/>
              <a:t>Neural Nets : </a:t>
            </a:r>
            <a:r>
              <a:rPr lang="en-US" altLang="en-US" i="1"/>
              <a:t>Model</a:t>
            </a:r>
          </a:p>
        </p:txBody>
      </p:sp>
      <p:sp>
        <p:nvSpPr>
          <p:cNvPr id="19459" name="Rectangle 3">
            <a:extLst>
              <a:ext uri="{FF2B5EF4-FFF2-40B4-BE49-F238E27FC236}">
                <a16:creationId xmlns:a16="http://schemas.microsoft.com/office/drawing/2014/main" id="{7F9553F8-665C-4B6E-8EDD-64A81152DA7F}"/>
              </a:ext>
            </a:extLst>
          </p:cNvPr>
          <p:cNvSpPr>
            <a:spLocks noChangeArrowheads="1"/>
          </p:cNvSpPr>
          <p:nvPr/>
        </p:nvSpPr>
        <p:spPr bwMode="auto">
          <a:xfrm>
            <a:off x="1409700" y="1371600"/>
            <a:ext cx="6248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30000"/>
              </a:lnSpc>
              <a:spcBef>
                <a:spcPct val="50000"/>
              </a:spcBef>
              <a:buClrTx/>
              <a:buSzTx/>
              <a:buFontTx/>
              <a:buNone/>
            </a:pPr>
            <a:r>
              <a:rPr lang="en-US" altLang="en-US" sz="3600" b="0"/>
              <a:t>Set up processing elements (“neurons” or “nodes”) that behave like human brain neurons, with connections.  Adapt the weighting on the connections to adapt the neural net to the problem.</a:t>
            </a:r>
          </a:p>
        </p:txBody>
      </p:sp>
    </p:spTree>
  </p:cSld>
  <p:clrMapOvr>
    <a:masterClrMapping/>
  </p:clrMapOvr>
  <p:transition/>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b="0" dirty="0" smtClean="0">
            <a:latin typeface="+mn-lt"/>
          </a:defRPr>
        </a:defPPr>
      </a:lstStyle>
    </a:tx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1065980</TotalTime>
  <Pages>42</Pages>
  <Words>1356</Words>
  <Application>Microsoft Office PowerPoint</Application>
  <PresentationFormat>On-screen Show (4:3)</PresentationFormat>
  <Paragraphs>144</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Arial</vt:lpstr>
      <vt:lpstr>Arial Narrow</vt:lpstr>
      <vt:lpstr>Monotype Sorts</vt:lpstr>
      <vt:lpstr>brknbarc</vt:lpstr>
      <vt:lpstr>Introduction to Machine Learning</vt:lpstr>
      <vt:lpstr>Learning Objectives for This Class</vt:lpstr>
      <vt:lpstr>Neural Nets: What?</vt:lpstr>
      <vt:lpstr>Application Examples of Neural Nets</vt:lpstr>
      <vt:lpstr>Examples of Neural Net Applications</vt:lpstr>
      <vt:lpstr>Neural Nets : Use when ...</vt:lpstr>
      <vt:lpstr>Neural Nets: Input</vt:lpstr>
      <vt:lpstr>Neural Nets: Output </vt:lpstr>
      <vt:lpstr>Neural Nets : Model</vt:lpstr>
      <vt:lpstr>Modelling Neuronal I/O</vt:lpstr>
      <vt:lpstr>Modelling Neuronal I/O</vt:lpstr>
      <vt:lpstr>Backpropagation</vt:lpstr>
      <vt:lpstr>Backpropagation</vt:lpstr>
      <vt:lpstr>TensorFlow Playground Demo</vt:lpstr>
      <vt:lpstr>After Training</vt:lpstr>
      <vt:lpstr>Deep Learning</vt:lpstr>
      <vt:lpstr>Architecture (Whole … Parts to Follow)</vt:lpstr>
      <vt:lpstr>Demonstration: MNIST</vt:lpstr>
      <vt:lpstr>Summary of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Course/Syllabus</dc:title>
  <dc:creator>Eric Braude</dc:creator>
  <cp:lastModifiedBy>Braude, Eric J</cp:lastModifiedBy>
  <cp:revision>100</cp:revision>
  <cp:lastPrinted>2018-01-24T18:37:22Z</cp:lastPrinted>
  <dcterms:created xsi:type="dcterms:W3CDTF">1997-05-16T18:31:32Z</dcterms:created>
  <dcterms:modified xsi:type="dcterms:W3CDTF">2021-10-06T13:46:20Z</dcterms:modified>
</cp:coreProperties>
</file>