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1"/>
  </p:notesMasterIdLst>
  <p:handoutMasterIdLst>
    <p:handoutMasterId r:id="rId52"/>
  </p:handoutMasterIdLst>
  <p:sldIdLst>
    <p:sldId id="431" r:id="rId2"/>
    <p:sldId id="491" r:id="rId3"/>
    <p:sldId id="513" r:id="rId4"/>
    <p:sldId id="462" r:id="rId5"/>
    <p:sldId id="469" r:id="rId6"/>
    <p:sldId id="472" r:id="rId7"/>
    <p:sldId id="473" r:id="rId8"/>
    <p:sldId id="496" r:id="rId9"/>
    <p:sldId id="463" r:id="rId10"/>
    <p:sldId id="512" r:id="rId11"/>
    <p:sldId id="517" r:id="rId12"/>
    <p:sldId id="432" r:id="rId13"/>
    <p:sldId id="489" r:id="rId14"/>
    <p:sldId id="518" r:id="rId15"/>
    <p:sldId id="509" r:id="rId16"/>
    <p:sldId id="467" r:id="rId17"/>
    <p:sldId id="433" r:id="rId18"/>
    <p:sldId id="519" r:id="rId19"/>
    <p:sldId id="474" r:id="rId20"/>
    <p:sldId id="520" r:id="rId21"/>
    <p:sldId id="507" r:id="rId22"/>
    <p:sldId id="494" r:id="rId23"/>
    <p:sldId id="478" r:id="rId24"/>
    <p:sldId id="493" r:id="rId25"/>
    <p:sldId id="510" r:id="rId26"/>
    <p:sldId id="480" r:id="rId27"/>
    <p:sldId id="482" r:id="rId28"/>
    <p:sldId id="479" r:id="rId29"/>
    <p:sldId id="481" r:id="rId30"/>
    <p:sldId id="483" r:id="rId31"/>
    <p:sldId id="495" r:id="rId32"/>
    <p:sldId id="511" r:id="rId33"/>
    <p:sldId id="500" r:id="rId34"/>
    <p:sldId id="498" r:id="rId35"/>
    <p:sldId id="505" r:id="rId36"/>
    <p:sldId id="499" r:id="rId37"/>
    <p:sldId id="522" r:id="rId38"/>
    <p:sldId id="501" r:id="rId39"/>
    <p:sldId id="502" r:id="rId40"/>
    <p:sldId id="524" r:id="rId41"/>
    <p:sldId id="504" r:id="rId42"/>
    <p:sldId id="503" r:id="rId43"/>
    <p:sldId id="508" r:id="rId44"/>
    <p:sldId id="506" r:id="rId45"/>
    <p:sldId id="436" r:id="rId46"/>
    <p:sldId id="487" r:id="rId47"/>
    <p:sldId id="445" r:id="rId48"/>
    <p:sldId id="516" r:id="rId49"/>
    <p:sldId id="514" r:id="rId50"/>
  </p:sldIdLst>
  <p:sldSz cx="9144000" cy="6858000" type="screen4x3"/>
  <p:notesSz cx="68580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ECFF"/>
    <a:srgbClr val="99CCFF"/>
    <a:srgbClr val="E0FFC1"/>
    <a:srgbClr val="0000CC"/>
    <a:srgbClr val="FFFF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1" autoAdjust="0"/>
    <p:restoredTop sz="62015" autoAdjust="0"/>
  </p:normalViewPr>
  <p:slideViewPr>
    <p:cSldViewPr>
      <p:cViewPr varScale="1">
        <p:scale>
          <a:sx n="49" d="100"/>
          <a:sy n="49" d="100"/>
        </p:scale>
        <p:origin x="1612" y="4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200" d="100"/>
        <a:sy n="200" d="100"/>
      </p:scale>
      <p:origin x="0" y="-36184"/>
    </p:cViewPr>
  </p:sorterViewPr>
  <p:notesViewPr>
    <p:cSldViewPr>
      <p:cViewPr varScale="1">
        <p:scale>
          <a:sx n="60" d="100"/>
          <a:sy n="60" d="100"/>
        </p:scale>
        <p:origin x="2500" y="4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52400" y="8986838"/>
            <a:ext cx="6551613"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41" tIns="44869" rIns="91341" bIns="44869">
            <a:spAutoFit/>
          </a:bodyPr>
          <a:lstStyle>
            <a:lvl1pPr defTabSz="966788">
              <a:defRPr sz="2800">
                <a:solidFill>
                  <a:schemeClr val="tx1"/>
                </a:solidFill>
                <a:latin typeface="Times New Roman" panose="02020603050405020304" pitchFamily="18" charset="0"/>
              </a:defRPr>
            </a:lvl1pPr>
            <a:lvl2pPr marL="742950" indent="-285750" defTabSz="966788">
              <a:defRPr sz="2800">
                <a:solidFill>
                  <a:schemeClr val="tx1"/>
                </a:solidFill>
                <a:latin typeface="Times New Roman" panose="02020603050405020304" pitchFamily="18" charset="0"/>
              </a:defRPr>
            </a:lvl2pPr>
            <a:lvl3pPr marL="1143000" indent="-228600" defTabSz="966788">
              <a:defRPr sz="2800">
                <a:solidFill>
                  <a:schemeClr val="tx1"/>
                </a:solidFill>
                <a:latin typeface="Times New Roman" panose="02020603050405020304" pitchFamily="18" charset="0"/>
              </a:defRPr>
            </a:lvl3pPr>
            <a:lvl4pPr marL="1600200" indent="-228600" defTabSz="966788">
              <a:defRPr sz="2800">
                <a:solidFill>
                  <a:schemeClr val="tx1"/>
                </a:solidFill>
                <a:latin typeface="Times New Roman" panose="02020603050405020304" pitchFamily="18" charset="0"/>
              </a:defRPr>
            </a:lvl4pPr>
            <a:lvl5pPr marL="2057400" indent="-228600" defTabSz="966788">
              <a:defRPr sz="2800">
                <a:solidFill>
                  <a:schemeClr val="tx1"/>
                </a:solidFill>
                <a:latin typeface="Times New Roman" panose="02020603050405020304" pitchFamily="18" charset="0"/>
              </a:defRPr>
            </a:lvl5pPr>
            <a:lvl6pPr marL="2514600" indent="-228600" defTabSz="966788" eaLnBrk="0" fontAlgn="base" hangingPunct="0">
              <a:spcBef>
                <a:spcPct val="50000"/>
              </a:spcBef>
              <a:spcAft>
                <a:spcPct val="0"/>
              </a:spcAft>
              <a:defRPr sz="2800">
                <a:solidFill>
                  <a:schemeClr val="tx1"/>
                </a:solidFill>
                <a:latin typeface="Times New Roman" panose="02020603050405020304" pitchFamily="18" charset="0"/>
              </a:defRPr>
            </a:lvl6pPr>
            <a:lvl7pPr marL="2971800" indent="-228600" defTabSz="966788" eaLnBrk="0" fontAlgn="base" hangingPunct="0">
              <a:spcBef>
                <a:spcPct val="50000"/>
              </a:spcBef>
              <a:spcAft>
                <a:spcPct val="0"/>
              </a:spcAft>
              <a:defRPr sz="2800">
                <a:solidFill>
                  <a:schemeClr val="tx1"/>
                </a:solidFill>
                <a:latin typeface="Times New Roman" panose="02020603050405020304" pitchFamily="18" charset="0"/>
              </a:defRPr>
            </a:lvl7pPr>
            <a:lvl8pPr marL="3429000" indent="-228600" defTabSz="966788" eaLnBrk="0" fontAlgn="base" hangingPunct="0">
              <a:spcBef>
                <a:spcPct val="50000"/>
              </a:spcBef>
              <a:spcAft>
                <a:spcPct val="0"/>
              </a:spcAft>
              <a:defRPr sz="2800">
                <a:solidFill>
                  <a:schemeClr val="tx1"/>
                </a:solidFill>
                <a:latin typeface="Times New Roman" panose="02020603050405020304" pitchFamily="18" charset="0"/>
              </a:defRPr>
            </a:lvl8pPr>
            <a:lvl9pPr marL="3886200" indent="-228600" defTabSz="966788" eaLnBrk="0" fontAlgn="base" hangingPunct="0">
              <a:spcBef>
                <a:spcPct val="50000"/>
              </a:spcBef>
              <a:spcAft>
                <a:spcPct val="0"/>
              </a:spcAft>
              <a:defRPr sz="2800">
                <a:solidFill>
                  <a:schemeClr val="tx1"/>
                </a:solidFill>
                <a:latin typeface="Times New Roman" panose="02020603050405020304" pitchFamily="18" charset="0"/>
              </a:defRPr>
            </a:lvl9pPr>
          </a:lstStyle>
          <a:p>
            <a:pPr algn="r">
              <a:spcBef>
                <a:spcPct val="50000"/>
              </a:spcBef>
              <a:defRPr/>
            </a:pPr>
            <a:r>
              <a:rPr lang="en-US" altLang="en-US" sz="1100"/>
              <a:t>Notes copyright (c) 1995-20157 by Eric J. Braude </a:t>
            </a:r>
            <a:fld id="{D3CF8D0A-C8D8-4B0D-A910-8B9AA9EF0005}" type="datetime1">
              <a:rPr lang="en-US" altLang="en-US" sz="1100" smtClean="0"/>
              <a:pPr algn="r">
                <a:spcBef>
                  <a:spcPct val="50000"/>
                </a:spcBef>
                <a:defRPr/>
              </a:pPr>
              <a:t>10/6/2021</a:t>
            </a:fld>
            <a:r>
              <a:rPr lang="en-US" altLang="en-US" sz="1100"/>
              <a:t>         </a:t>
            </a:r>
            <a:r>
              <a:rPr lang="en-US" altLang="en-US" sz="1100" i="1"/>
              <a:t>Neural Nets II       page </a:t>
            </a:r>
            <a:fld id="{05D23CDE-9096-469E-A4F6-5F25C63C1831}" type="slidenum">
              <a:rPr lang="en-US" altLang="en-US" sz="1100" smtClean="0"/>
              <a:pPr algn="r">
                <a:spcBef>
                  <a:spcPct val="50000"/>
                </a:spcBef>
                <a:defRPr/>
              </a:pPr>
              <a:t>‹#›</a:t>
            </a:fld>
            <a:endParaRPr lang="en-US" altLang="en-US" sz="1100"/>
          </a:p>
        </p:txBody>
      </p:sp>
    </p:spTree>
    <p:extLst>
      <p:ext uri="{BB962C8B-B14F-4D97-AF65-F5344CB8AC3E}">
        <p14:creationId xmlns:p14="http://schemas.microsoft.com/office/powerpoint/2010/main" val="622326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416425"/>
            <a:ext cx="50292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1" tIns="44869" rIns="91341" bIns="44869"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14425" y="703263"/>
            <a:ext cx="4629150" cy="3473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011521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i="1" dirty="0"/>
              <a:t>reinforcement learning</a:t>
            </a:r>
            <a:r>
              <a:rPr lang="en-US" i="0" dirty="0"/>
              <a:t>, a random action is taken. If it leads to a favorable outcome,</a:t>
            </a:r>
            <a:r>
              <a:rPr lang="en-US" i="0" baseline="0" dirty="0"/>
              <a:t> it is strengthened.</a:t>
            </a:r>
            <a:endParaRPr lang="en-US" dirty="0"/>
          </a:p>
        </p:txBody>
      </p:sp>
    </p:spTree>
    <p:extLst>
      <p:ext uri="{BB962C8B-B14F-4D97-AF65-F5344CB8AC3E}">
        <p14:creationId xmlns:p14="http://schemas.microsoft.com/office/powerpoint/2010/main" val="4270640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r>
              <a:rPr lang="en-US" altLang="en-US" dirty="0"/>
              <a:t>Reinforcement learning</a:t>
            </a:r>
            <a:r>
              <a:rPr lang="en-US" altLang="en-US" baseline="0" dirty="0"/>
              <a:t> takes place in some environment. </a:t>
            </a:r>
            <a:r>
              <a:rPr lang="en-US" altLang="en-US" i="1" baseline="0" dirty="0"/>
              <a:t>State</a:t>
            </a:r>
            <a:r>
              <a:rPr lang="en-US" altLang="en-US" i="0" baseline="0" dirty="0"/>
              <a:t> reflects the circumstances under which an action is taken. This is what’s strengthened: in other words, we improve then environment in order to make better decisions.</a:t>
            </a:r>
            <a:r>
              <a:rPr lang="en-US" altLang="en-US" dirty="0"/>
              <a:t> </a:t>
            </a:r>
          </a:p>
        </p:txBody>
      </p:sp>
    </p:spTree>
    <p:extLst>
      <p:ext uri="{BB962C8B-B14F-4D97-AF65-F5344CB8AC3E}">
        <p14:creationId xmlns:p14="http://schemas.microsoft.com/office/powerpoint/2010/main" val="3372431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r>
              <a:rPr lang="en-US" altLang="en-US" dirty="0"/>
              <a:t>Technically, a </a:t>
            </a:r>
            <a:r>
              <a:rPr lang="en-US" altLang="en-US" i="1" baseline="0" dirty="0"/>
              <a:t>state</a:t>
            </a:r>
            <a:r>
              <a:rPr lang="en-US" altLang="en-US" i="0" baseline="0" dirty="0"/>
              <a:t> is defined by particular values of particular variables.</a:t>
            </a:r>
            <a:r>
              <a:rPr lang="en-US" altLang="en-US" dirty="0"/>
              <a:t> For example,</a:t>
            </a:r>
            <a:r>
              <a:rPr lang="en-US" altLang="en-US" baseline="0" dirty="0"/>
              <a:t> the state of a </a:t>
            </a:r>
            <a:r>
              <a:rPr lang="en-US" altLang="en-US" i="1" baseline="0" dirty="0"/>
              <a:t>Person</a:t>
            </a:r>
            <a:r>
              <a:rPr lang="en-US" altLang="en-US" i="0" baseline="0" dirty="0"/>
              <a:t> object may be defined as </a:t>
            </a:r>
            <a:r>
              <a:rPr lang="en-US" altLang="en-US" i="1" baseline="0" dirty="0"/>
              <a:t>sick</a:t>
            </a:r>
            <a:r>
              <a:rPr lang="en-US" altLang="en-US" i="0" baseline="0" dirty="0"/>
              <a:t> if </a:t>
            </a:r>
            <a:r>
              <a:rPr lang="en-US" altLang="en-US" i="1" baseline="0" dirty="0"/>
              <a:t>temperature</a:t>
            </a:r>
            <a:r>
              <a:rPr lang="en-US" altLang="en-US" i="0" baseline="0" dirty="0"/>
              <a:t> &gt; 100.4 and </a:t>
            </a:r>
            <a:r>
              <a:rPr lang="en-US" altLang="en-US" i="1" baseline="0" dirty="0"/>
              <a:t>bathing = </a:t>
            </a:r>
            <a:r>
              <a:rPr lang="en-US" altLang="en-US" i="0" baseline="0" dirty="0"/>
              <a:t>False.</a:t>
            </a:r>
            <a:endParaRPr lang="en-US" altLang="en-US" dirty="0"/>
          </a:p>
        </p:txBody>
      </p:sp>
    </p:spTree>
    <p:extLst>
      <p:ext uri="{BB962C8B-B14F-4D97-AF65-F5344CB8AC3E}">
        <p14:creationId xmlns:p14="http://schemas.microsoft.com/office/powerpoint/2010/main" val="1412399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as an</a:t>
            </a:r>
            <a:r>
              <a:rPr lang="en-US" baseline="0" dirty="0"/>
              <a:t> example, playing tic-tac-toe as player X.</a:t>
            </a:r>
            <a:endParaRPr lang="en-US" dirty="0"/>
          </a:p>
        </p:txBody>
      </p:sp>
    </p:spTree>
    <p:extLst>
      <p:ext uri="{BB962C8B-B14F-4D97-AF65-F5344CB8AC3E}">
        <p14:creationId xmlns:p14="http://schemas.microsoft.com/office/powerpoint/2010/main" val="269094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r>
              <a:rPr lang="en-US" altLang="en-US" dirty="0"/>
              <a:t>Reinforcement learning</a:t>
            </a:r>
            <a:r>
              <a:rPr lang="en-US" altLang="en-US" baseline="0" dirty="0"/>
              <a:t> takes place in an environment. </a:t>
            </a:r>
            <a:r>
              <a:rPr lang="en-US" altLang="en-US" i="1" baseline="0" dirty="0"/>
              <a:t>State</a:t>
            </a:r>
            <a:r>
              <a:rPr lang="en-US" altLang="en-US" i="0" baseline="0" dirty="0"/>
              <a:t> reflects the circumstances under which the action is taken.  </a:t>
            </a:r>
            <a:endParaRPr lang="en-US" altLang="en-US" dirty="0"/>
          </a:p>
        </p:txBody>
      </p:sp>
    </p:spTree>
    <p:extLst>
      <p:ext uri="{BB962C8B-B14F-4D97-AF65-F5344CB8AC3E}">
        <p14:creationId xmlns:p14="http://schemas.microsoft.com/office/powerpoint/2010/main" val="2538096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Reinforcement and</a:t>
            </a:r>
            <a:r>
              <a:rPr lang="en-US" baseline="0" dirty="0"/>
              <a:t> reward is either immediate (i.e., visible) or else measured by end-state reward. The latter is more valuable in theory but its estimation is less reliable.</a:t>
            </a:r>
            <a:endParaRPr lang="en-US" dirty="0"/>
          </a:p>
        </p:txBody>
      </p:sp>
    </p:spTree>
    <p:extLst>
      <p:ext uri="{BB962C8B-B14F-4D97-AF65-F5344CB8AC3E}">
        <p14:creationId xmlns:p14="http://schemas.microsoft.com/office/powerpoint/2010/main" val="2675451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r>
              <a:rPr lang="en-US" altLang="en-US" dirty="0"/>
              <a:t>States</a:t>
            </a:r>
            <a:r>
              <a:rPr lang="en-US" altLang="en-US" baseline="0" dirty="0"/>
              <a:t> have values, and when an action is taken with positive reward, the state’s value is increased. For example, if your state is “daydreaming” and the action is to wake from your reverie, which results in a dreaming up an improvement in your business (your new state), then you would increase the value of the daydreaming state. </a:t>
            </a:r>
            <a:endParaRPr lang="en-US" altLang="en-US" dirty="0"/>
          </a:p>
        </p:txBody>
      </p:sp>
    </p:spTree>
    <p:extLst>
      <p:ext uri="{BB962C8B-B14F-4D97-AF65-F5344CB8AC3E}">
        <p14:creationId xmlns:p14="http://schemas.microsoft.com/office/powerpoint/2010/main" val="2587857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Marsland</a:t>
            </a:r>
            <a:r>
              <a:rPr lang="en-US" dirty="0"/>
              <a:t> takes as an</a:t>
            </a:r>
            <a:r>
              <a:rPr lang="en-US" baseline="0" dirty="0"/>
              <a:t> example learning to navigate in an old city. The squares are shown in the figure. It is assumes that the squares are well-marked. In this example, a state corresponds to a location. The goal is to learn by reinforcement how to get to our hotel.</a:t>
            </a:r>
            <a:endParaRPr lang="en-US" dirty="0"/>
          </a:p>
        </p:txBody>
      </p:sp>
    </p:spTree>
    <p:extLst>
      <p:ext uri="{BB962C8B-B14F-4D97-AF65-F5344CB8AC3E}">
        <p14:creationId xmlns:p14="http://schemas.microsoft.com/office/powerpoint/2010/main" val="3078368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assumed that we will recognize our</a:t>
            </a:r>
            <a:r>
              <a:rPr lang="en-US" baseline="0" dirty="0"/>
              <a:t> hotel (in square F) when we see it. </a:t>
            </a:r>
          </a:p>
          <a:p>
            <a:endParaRPr lang="en-US" dirty="0"/>
          </a:p>
          <a:p>
            <a:r>
              <a:rPr lang="en-US" dirty="0"/>
              <a:t>Recall that we learn in</a:t>
            </a:r>
            <a:r>
              <a:rPr lang="en-US" baseline="0" dirty="0"/>
              <a:t> RL only via actions, so we begin by being randomly placed, and take random actions, reinforcing beneficial results as we go.</a:t>
            </a:r>
            <a:endParaRPr lang="en-US" dirty="0"/>
          </a:p>
        </p:txBody>
      </p:sp>
    </p:spTree>
    <p:extLst>
      <p:ext uri="{BB962C8B-B14F-4D97-AF65-F5344CB8AC3E}">
        <p14:creationId xmlns:p14="http://schemas.microsoft.com/office/powerpoint/2010/main" val="2917093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the actual map of connections</a:t>
            </a:r>
            <a:r>
              <a:rPr lang="en-US" baseline="0" dirty="0"/>
              <a:t> among squares.</a:t>
            </a:r>
            <a:endParaRPr lang="en-US" dirty="0"/>
          </a:p>
        </p:txBody>
      </p:sp>
    </p:spTree>
    <p:extLst>
      <p:ext uri="{BB962C8B-B14F-4D97-AF65-F5344CB8AC3E}">
        <p14:creationId xmlns:p14="http://schemas.microsoft.com/office/powerpoint/2010/main" val="313686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figure shows a selection of rewards:</a:t>
            </a:r>
          </a:p>
          <a:p>
            <a:endParaRPr lang="en-US" baseline="0" dirty="0"/>
          </a:p>
          <a:p>
            <a:r>
              <a:rPr lang="en-US" baseline="0" dirty="0"/>
              <a:t>100 when a connection yields the hotel,</a:t>
            </a:r>
          </a:p>
          <a:p>
            <a:r>
              <a:rPr lang="en-US" baseline="0" dirty="0"/>
              <a:t>-10 when we </a:t>
            </a:r>
            <a:r>
              <a:rPr lang="en-US" i="1" baseline="0" dirty="0"/>
              <a:t>leave</a:t>
            </a:r>
            <a:r>
              <a:rPr lang="en-US" i="0" baseline="0" dirty="0"/>
              <a:t> our hotel,</a:t>
            </a:r>
            <a:endParaRPr lang="en-US" baseline="0" dirty="0"/>
          </a:p>
          <a:p>
            <a:r>
              <a:rPr lang="en-US" baseline="0" dirty="0"/>
              <a:t>-5 when we simply start and end at the same place, and</a:t>
            </a:r>
          </a:p>
          <a:p>
            <a:r>
              <a:rPr lang="en-US" baseline="0" dirty="0"/>
              <a:t>10 when we know that our destination is better than our source.</a:t>
            </a:r>
            <a:endParaRPr lang="en-US" dirty="0"/>
          </a:p>
        </p:txBody>
      </p:sp>
    </p:spTree>
    <p:extLst>
      <p:ext uri="{BB962C8B-B14F-4D97-AF65-F5344CB8AC3E}">
        <p14:creationId xmlns:p14="http://schemas.microsoft.com/office/powerpoint/2010/main" val="3522844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23705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figure shows what an RL outcome could look like. It would enable us to find a route to our hotel from anywhere. We discuss next how to create this.</a:t>
            </a:r>
            <a:endParaRPr lang="en-US" dirty="0"/>
          </a:p>
        </p:txBody>
      </p:sp>
    </p:spTree>
    <p:extLst>
      <p:ext uri="{BB962C8B-B14F-4D97-AF65-F5344CB8AC3E}">
        <p14:creationId xmlns:p14="http://schemas.microsoft.com/office/powerpoint/2010/main" val="2496970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have little knowledge, we can begin by giving</a:t>
            </a:r>
            <a:r>
              <a:rPr lang="en-US" baseline="0" dirty="0"/>
              <a:t> the goal state the value 1 and all others significantly less—0.5, say.</a:t>
            </a:r>
            <a:endParaRPr lang="en-US" dirty="0"/>
          </a:p>
        </p:txBody>
      </p:sp>
    </p:spTree>
    <p:extLst>
      <p:ext uri="{BB962C8B-B14F-4D97-AF65-F5344CB8AC3E}">
        <p14:creationId xmlns:p14="http://schemas.microsoft.com/office/powerpoint/2010/main" val="1718460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the result.</a:t>
            </a:r>
          </a:p>
        </p:txBody>
      </p:sp>
    </p:spTree>
    <p:extLst>
      <p:ext uri="{BB962C8B-B14F-4D97-AF65-F5344CB8AC3E}">
        <p14:creationId xmlns:p14="http://schemas.microsoft.com/office/powerpoint/2010/main" val="3967522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need to take an action (move, good or bad) in order to make progress. Most of the time, we move rationally i.e., in accordance with the best knowledge (this is “exploitation”) but we know that this needs some shake-up because our knowledge itself is imperfect. As a result, we occasionally make a random move (“exploration”).</a:t>
            </a:r>
            <a:endParaRPr lang="en-US" dirty="0"/>
          </a:p>
        </p:txBody>
      </p:sp>
    </p:spTree>
    <p:extLst>
      <p:ext uri="{BB962C8B-B14F-4D97-AF65-F5344CB8AC3E}">
        <p14:creationId xmlns:p14="http://schemas.microsoft.com/office/powerpoint/2010/main" val="1470591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a:t>
            </a:r>
            <a:r>
              <a:rPr lang="en-US" baseline="0" dirty="0"/>
              <a:t> three overall methods for carrying this out, including pure exploitation (greedy), </a:t>
            </a:r>
            <a:r>
              <a:rPr lang="en-US" baseline="0" dirty="0">
                <a:sym typeface="Symbol" panose="05050102010706020507" pitchFamily="18" charset="2"/>
              </a:rPr>
              <a:t>-greedy (a name for the “occasionally greedy” approach we outlined before), to an approach that normalizes the options at a given state. The latter converts the estimated rewards to numbers that sum to 1, using values that include exploitation and exploration, but decreasing the exploration part over time.</a:t>
            </a:r>
            <a:endParaRPr lang="en-US" dirty="0"/>
          </a:p>
        </p:txBody>
      </p:sp>
    </p:spTree>
    <p:extLst>
      <p:ext uri="{BB962C8B-B14F-4D97-AF65-F5344CB8AC3E}">
        <p14:creationId xmlns:p14="http://schemas.microsoft.com/office/powerpoint/2010/main" val="1285163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for example,</a:t>
            </a:r>
            <a:r>
              <a:rPr lang="en-US" baseline="0" dirty="0"/>
              <a:t> that the random start place selected is </a:t>
            </a:r>
            <a:r>
              <a:rPr lang="en-US" i="1" baseline="0" dirty="0"/>
              <a:t>D</a:t>
            </a:r>
            <a:r>
              <a:rPr lang="en-US" i="0" baseline="0" dirty="0"/>
              <a:t>. No next-square is better than any other (except back to D) so we pick one at random. Suppose it’s the alley to E.</a:t>
            </a:r>
            <a:endParaRPr lang="en-US" dirty="0"/>
          </a:p>
        </p:txBody>
      </p:sp>
    </p:spTree>
    <p:extLst>
      <p:ext uri="{BB962C8B-B14F-4D97-AF65-F5344CB8AC3E}">
        <p14:creationId xmlns:p14="http://schemas.microsoft.com/office/powerpoint/2010/main" val="3126795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question is how to reinforce the value of a state after taking an action when the answer is not</a:t>
            </a:r>
            <a:r>
              <a:rPr lang="en-US" baseline="0" dirty="0"/>
              <a:t> black-and-white. We have already seen the more obvious reinforcements. The figure shows a general way to reinforce a value for state </a:t>
            </a:r>
            <a:r>
              <a:rPr lang="en-US" i="1" baseline="0" dirty="0" err="1"/>
              <a:t>i</a:t>
            </a:r>
            <a:r>
              <a:rPr lang="en-US" i="0" baseline="0" dirty="0"/>
              <a:t> which is based on the difference in value between </a:t>
            </a:r>
            <a:r>
              <a:rPr lang="en-US" baseline="0" dirty="0"/>
              <a:t>state </a:t>
            </a:r>
            <a:r>
              <a:rPr lang="en-US" i="1" baseline="0" dirty="0"/>
              <a:t>I</a:t>
            </a:r>
            <a:r>
              <a:rPr lang="en-US" i="0" baseline="0" dirty="0"/>
              <a:t> and s</a:t>
            </a:r>
            <a:r>
              <a:rPr lang="en-US" baseline="0" dirty="0"/>
              <a:t>tate </a:t>
            </a:r>
            <a:r>
              <a:rPr lang="en-US" i="1" baseline="0" dirty="0"/>
              <a:t>i</a:t>
            </a:r>
            <a:r>
              <a:rPr lang="en-US" i="0" baseline="0" dirty="0"/>
              <a:t>+1. The learning rate is to be determined, but let’s take it as 0.2 for now, and suppose that we transition from a state </a:t>
            </a:r>
            <a:r>
              <a:rPr lang="en-US" i="1" baseline="0" dirty="0" err="1"/>
              <a:t>i</a:t>
            </a:r>
            <a:r>
              <a:rPr lang="en-US" i="0" baseline="0" dirty="0"/>
              <a:t> worth 10 to a state </a:t>
            </a:r>
            <a:r>
              <a:rPr lang="en-US" i="1" baseline="0" dirty="0"/>
              <a:t>i</a:t>
            </a:r>
            <a:r>
              <a:rPr lang="en-US" i="0" baseline="0" dirty="0"/>
              <a:t>+1 worth 30. Since the second state is more valuable, state </a:t>
            </a:r>
            <a:r>
              <a:rPr lang="en-US" i="1" baseline="0" dirty="0" err="1"/>
              <a:t>i</a:t>
            </a:r>
            <a:r>
              <a:rPr lang="en-US" i="0" baseline="0" dirty="0"/>
              <a:t> should be upgraded in value because it is a way to get there. The formula upgrades the value of state </a:t>
            </a:r>
            <a:r>
              <a:rPr lang="en-US" i="1" baseline="0" dirty="0" err="1"/>
              <a:t>i</a:t>
            </a:r>
            <a:r>
              <a:rPr lang="en-US" i="0" baseline="0" dirty="0"/>
              <a:t> to </a:t>
            </a:r>
          </a:p>
          <a:p>
            <a:r>
              <a:rPr lang="en-US" i="0" baseline="0" dirty="0"/>
              <a:t>	10 + 0.2</a:t>
            </a:r>
            <a:r>
              <a:rPr lang="en-US" i="0" baseline="0" dirty="0">
                <a:sym typeface="Symbol" panose="05050102010706020507" pitchFamily="18" charset="2"/>
              </a:rPr>
              <a:t>[30 – 10] = 14.</a:t>
            </a:r>
            <a:endParaRPr lang="en-US" dirty="0"/>
          </a:p>
        </p:txBody>
      </p:sp>
    </p:spTree>
    <p:extLst>
      <p:ext uri="{BB962C8B-B14F-4D97-AF65-F5344CB8AC3E}">
        <p14:creationId xmlns:p14="http://schemas.microsoft.com/office/powerpoint/2010/main" val="11310800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a:t>
            </a:r>
            <a:r>
              <a:rPr lang="en-US" baseline="0" dirty="0"/>
              <a:t> no reinforcement going from a state to one of equal value.</a:t>
            </a:r>
            <a:endParaRPr lang="en-US" dirty="0"/>
          </a:p>
        </p:txBody>
      </p:sp>
    </p:spTree>
    <p:extLst>
      <p:ext uri="{BB962C8B-B14F-4D97-AF65-F5344CB8AC3E}">
        <p14:creationId xmlns:p14="http://schemas.microsoft.com/office/powerpoint/2010/main" val="165587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an</a:t>
            </a:r>
            <a:r>
              <a:rPr lang="en-US" baseline="0" dirty="0"/>
              <a:t> increase in the value of state (square) E.</a:t>
            </a:r>
            <a:endParaRPr lang="en-US" dirty="0"/>
          </a:p>
        </p:txBody>
      </p:sp>
    </p:spTree>
    <p:extLst>
      <p:ext uri="{BB962C8B-B14F-4D97-AF65-F5344CB8AC3E}">
        <p14:creationId xmlns:p14="http://schemas.microsoft.com/office/powerpoint/2010/main" val="34847553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change in value propagates backwards through the state diagram, as shown in the figure.</a:t>
            </a:r>
          </a:p>
        </p:txBody>
      </p:sp>
    </p:spTree>
    <p:extLst>
      <p:ext uri="{BB962C8B-B14F-4D97-AF65-F5344CB8AC3E}">
        <p14:creationId xmlns:p14="http://schemas.microsoft.com/office/powerpoint/2010/main" val="342859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Reinforcement learning is often applicable</a:t>
            </a:r>
            <a:r>
              <a:rPr lang="en-US" baseline="0" dirty="0"/>
              <a:t> in less-than-certain situations. (</a:t>
            </a:r>
            <a:r>
              <a:rPr lang="en-US" i="0" baseline="0" dirty="0"/>
              <a:t>If an environment is </a:t>
            </a:r>
            <a:r>
              <a:rPr lang="en-US" i="1" baseline="0" dirty="0"/>
              <a:t>certain</a:t>
            </a:r>
            <a:r>
              <a:rPr lang="en-US" i="0" baseline="0" dirty="0"/>
              <a:t>, it is much rarer to be able to learn anything.) There must be a reward of some kind so that actions can be evaluated.</a:t>
            </a:r>
            <a:endParaRPr lang="en-US" dirty="0"/>
          </a:p>
        </p:txBody>
      </p:sp>
    </p:spTree>
    <p:extLst>
      <p:ext uri="{BB962C8B-B14F-4D97-AF65-F5344CB8AC3E}">
        <p14:creationId xmlns:p14="http://schemas.microsoft.com/office/powerpoint/2010/main" val="4114857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wild card so far</a:t>
            </a:r>
            <a:r>
              <a:rPr lang="en-US" baseline="0" dirty="0"/>
              <a:t> is the value of </a:t>
            </a:r>
            <a:r>
              <a:rPr lang="en-US" baseline="0" dirty="0">
                <a:sym typeface="Symbol" panose="05050102010706020507" pitchFamily="18" charset="2"/>
              </a:rPr>
              <a:t>. For learning in general, we tend to allow a lot of leeway at the beginning, but reduce it over time. We can do this by, for example, reducing the value of  itself by 10% every time it is applied to an updated value.</a:t>
            </a:r>
            <a:endParaRPr lang="en-US" dirty="0"/>
          </a:p>
        </p:txBody>
      </p:sp>
    </p:spTree>
    <p:extLst>
      <p:ext uri="{BB962C8B-B14F-4D97-AF65-F5344CB8AC3E}">
        <p14:creationId xmlns:p14="http://schemas.microsoft.com/office/powerpoint/2010/main" val="1934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795257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Markov</a:t>
            </a:r>
            <a:r>
              <a:rPr lang="en-US" i="0" dirty="0"/>
              <a:t> processes</a:t>
            </a:r>
            <a:r>
              <a:rPr lang="en-US" i="0" baseline="0" dirty="0"/>
              <a:t> may sound sophisticated but the opposite is true: they depend only on how matters stand (current state), not on how the state was arrived at.</a:t>
            </a:r>
            <a:endParaRPr lang="en-US" i="1" dirty="0"/>
          </a:p>
        </p:txBody>
      </p:sp>
    </p:spTree>
    <p:extLst>
      <p:ext uri="{BB962C8B-B14F-4D97-AF65-F5344CB8AC3E}">
        <p14:creationId xmlns:p14="http://schemas.microsoft.com/office/powerpoint/2010/main" val="2810648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advantages of simplifying in this way are that</a:t>
            </a:r>
            <a:r>
              <a:rPr lang="en-US" baseline="0" dirty="0"/>
              <a:t> we do not depend on a model, and that the process becomes uncomplicated. As with most simplifications, we learn from experience when what’s lost is not too great.</a:t>
            </a:r>
            <a:endParaRPr lang="en-US" dirty="0"/>
          </a:p>
        </p:txBody>
      </p:sp>
    </p:spTree>
    <p:extLst>
      <p:ext uri="{BB962C8B-B14F-4D97-AF65-F5344CB8AC3E}">
        <p14:creationId xmlns:p14="http://schemas.microsoft.com/office/powerpoint/2010/main" val="35952372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reference in the figure is a</a:t>
            </a:r>
            <a:r>
              <a:rPr lang="en-US" baseline="0" dirty="0"/>
              <a:t> simple Markov process that can be used, for example, (quoting from the site) “to check how frequently a new dam will overflow, which depends on the number of rainy days in a row.” It allows us to include real-world rules such as “if it's sunny one day, then the next day is also much more likely to be sunny.”</a:t>
            </a:r>
          </a:p>
          <a:p>
            <a:endParaRPr lang="en-US" dirty="0"/>
          </a:p>
        </p:txBody>
      </p:sp>
    </p:spTree>
    <p:extLst>
      <p:ext uri="{BB962C8B-B14F-4D97-AF65-F5344CB8AC3E}">
        <p14:creationId xmlns:p14="http://schemas.microsoft.com/office/powerpoint/2010/main" val="12084476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r>
              <a:rPr lang="en-US" altLang="en-US" dirty="0"/>
              <a:t>Recall that reinforcement learning</a:t>
            </a:r>
            <a:r>
              <a:rPr lang="en-US" altLang="en-US" baseline="0" dirty="0"/>
              <a:t> takes place in some environment, where state </a:t>
            </a:r>
            <a:r>
              <a:rPr lang="en-US" altLang="en-US" i="1" baseline="0" dirty="0"/>
              <a:t>S</a:t>
            </a:r>
            <a:r>
              <a:rPr lang="en-US" altLang="en-US" i="1" baseline="-25000" dirty="0"/>
              <a:t>i</a:t>
            </a:r>
            <a:r>
              <a:rPr lang="en-US" altLang="en-US" i="1" baseline="0" dirty="0"/>
              <a:t> </a:t>
            </a:r>
            <a:r>
              <a:rPr lang="en-US" altLang="en-US" i="0" baseline="0" dirty="0"/>
              <a:t>reflects the circumstances under which the action is taken. This is what’s strengthened.</a:t>
            </a:r>
            <a:r>
              <a:rPr lang="en-US" altLang="en-US" dirty="0"/>
              <a:t> The state and reward are initially</a:t>
            </a:r>
            <a:r>
              <a:rPr lang="en-US" altLang="en-US" baseline="0" dirty="0"/>
              <a:t> random since we have no knowledge about them.</a:t>
            </a:r>
            <a:endParaRPr lang="en-US" altLang="en-US" dirty="0"/>
          </a:p>
        </p:txBody>
      </p:sp>
    </p:spTree>
    <p:extLst>
      <p:ext uri="{BB962C8B-B14F-4D97-AF65-F5344CB8AC3E}">
        <p14:creationId xmlns:p14="http://schemas.microsoft.com/office/powerpoint/2010/main" val="13977309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r>
              <a:rPr lang="en-US" altLang="en-US" dirty="0"/>
              <a:t>Once an action is taken in a Markov decision process, the state</a:t>
            </a:r>
            <a:r>
              <a:rPr lang="en-US" altLang="en-US" baseline="0" dirty="0"/>
              <a:t> and reward are updated.</a:t>
            </a:r>
            <a:endParaRPr lang="en-US" altLang="en-US" dirty="0"/>
          </a:p>
        </p:txBody>
      </p:sp>
    </p:spTree>
    <p:extLst>
      <p:ext uri="{BB962C8B-B14F-4D97-AF65-F5344CB8AC3E}">
        <p14:creationId xmlns:p14="http://schemas.microsoft.com/office/powerpoint/2010/main" val="2080316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Barto</a:t>
            </a:r>
            <a:r>
              <a:rPr lang="en-US" dirty="0"/>
              <a:t> and Sutton describe</a:t>
            </a:r>
            <a:r>
              <a:rPr lang="en-US" baseline="0" dirty="0"/>
              <a:t> a recycling robot implemented via reinforcement learning, with the rules shown in the figure.</a:t>
            </a:r>
            <a:endParaRPr lang="en-US" dirty="0"/>
          </a:p>
        </p:txBody>
      </p:sp>
    </p:spTree>
    <p:extLst>
      <p:ext uri="{BB962C8B-B14F-4D97-AF65-F5344CB8AC3E}">
        <p14:creationId xmlns:p14="http://schemas.microsoft.com/office/powerpoint/2010/main" val="9016135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resulting</a:t>
            </a:r>
            <a:r>
              <a:rPr lang="en-US" baseline="0" dirty="0"/>
              <a:t> states, actions, and rewards are shown in the figure.</a:t>
            </a:r>
            <a:endParaRPr lang="en-US" dirty="0"/>
          </a:p>
        </p:txBody>
      </p:sp>
    </p:spTree>
    <p:extLst>
      <p:ext uri="{BB962C8B-B14F-4D97-AF65-F5344CB8AC3E}">
        <p14:creationId xmlns:p14="http://schemas.microsoft.com/office/powerpoint/2010/main" val="33486972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resulting</a:t>
            </a:r>
            <a:r>
              <a:rPr lang="en-US" baseline="0" dirty="0"/>
              <a:t> states, actions, and rewards are shown in the figure.</a:t>
            </a:r>
            <a:endParaRPr lang="en-US" dirty="0"/>
          </a:p>
        </p:txBody>
      </p:sp>
    </p:spTree>
    <p:extLst>
      <p:ext uri="{BB962C8B-B14F-4D97-AF65-F5344CB8AC3E}">
        <p14:creationId xmlns:p14="http://schemas.microsoft.com/office/powerpoint/2010/main" val="1860808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assumed that the</a:t>
            </a:r>
            <a:r>
              <a:rPr lang="en-US" baseline="0" dirty="0"/>
              <a:t> effects and reward of an action can only be determined by actually taking the action.</a:t>
            </a:r>
            <a:endParaRPr lang="en-US" dirty="0"/>
          </a:p>
        </p:txBody>
      </p:sp>
    </p:spTree>
    <p:extLst>
      <p:ext uri="{BB962C8B-B14F-4D97-AF65-F5344CB8AC3E}">
        <p14:creationId xmlns:p14="http://schemas.microsoft.com/office/powerpoint/2010/main" val="29939526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parameterize the probability of energy levels after searching for a can. This depends on whether the robot begins searching when</a:t>
            </a:r>
            <a:r>
              <a:rPr lang="en-US" baseline="0" dirty="0"/>
              <a:t> its energy is high (which leaves energy either high or low afterwards) or begins when its energy is low (a high-risk action, which results in low or depleted).</a:t>
            </a:r>
            <a:endParaRPr lang="en-US" dirty="0"/>
          </a:p>
        </p:txBody>
      </p:sp>
    </p:spTree>
    <p:extLst>
      <p:ext uri="{BB962C8B-B14F-4D97-AF65-F5344CB8AC3E}">
        <p14:creationId xmlns:p14="http://schemas.microsoft.com/office/powerpoint/2010/main" val="3385904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concentrates on the robot’s energy level (the key factor).</a:t>
            </a:r>
            <a:r>
              <a:rPr lang="en-US" baseline="0" dirty="0"/>
              <a:t> “Depleted” is not shown because it’s a dead end at which the robot is incapable of any action. Assuming that the robot’s maintainer has set all of the parameter values, this MDP state diagram (or its tabular form) contains all the information that the robot needs to operate. For example, when the robot starts, it is in </a:t>
            </a:r>
            <a:r>
              <a:rPr lang="en-US" i="1" baseline="0" dirty="0"/>
              <a:t>high</a:t>
            </a:r>
            <a:r>
              <a:rPr lang="en-US" i="0" baseline="0" dirty="0"/>
              <a:t> state, with a choice of searching for a can or else waiting for one to be deposited with it. The choice is made by comparing </a:t>
            </a:r>
            <a:r>
              <a:rPr lang="en-US" i="0" baseline="0" dirty="0" err="1"/>
              <a:t>R</a:t>
            </a:r>
            <a:r>
              <a:rPr lang="en-US" i="0" baseline="30000" dirty="0" err="1"/>
              <a:t>wait</a:t>
            </a:r>
            <a:r>
              <a:rPr lang="en-US" i="0" baseline="0" dirty="0"/>
              <a:t> with </a:t>
            </a:r>
            <a:r>
              <a:rPr lang="en-US" i="0" baseline="0" dirty="0" err="1"/>
              <a:t>R</a:t>
            </a:r>
            <a:r>
              <a:rPr lang="en-US" i="0" baseline="30000" dirty="0" err="1"/>
              <a:t>search</a:t>
            </a:r>
            <a:r>
              <a:rPr lang="en-US" i="0" baseline="0" dirty="0"/>
              <a:t>. Given that </a:t>
            </a:r>
            <a:r>
              <a:rPr lang="en-US" i="0" baseline="0" dirty="0" err="1"/>
              <a:t>R</a:t>
            </a:r>
            <a:r>
              <a:rPr lang="en-US" i="0" baseline="30000" dirty="0" err="1"/>
              <a:t>wait</a:t>
            </a:r>
            <a:r>
              <a:rPr lang="en-US" i="0" baseline="0" dirty="0"/>
              <a:t> &lt; </a:t>
            </a:r>
            <a:r>
              <a:rPr lang="en-US" i="0" baseline="0" dirty="0" err="1"/>
              <a:t>R</a:t>
            </a:r>
            <a:r>
              <a:rPr lang="en-US" i="0" baseline="30000" dirty="0" err="1"/>
              <a:t>search</a:t>
            </a:r>
            <a:r>
              <a:rPr lang="en-US" i="0" baseline="0" dirty="0"/>
              <a:t>, the robot will search for a standard time. At the conclusion, its energy will be high again or else low. The probabilities are used for decision-making and for simulation. Simulation mode allows maintainers to set the reward quantities. Not shown is data collection for the number of cans found, which also influences the value of the parameters.</a:t>
            </a:r>
            <a:endParaRPr lang="en-US" baseline="0" dirty="0"/>
          </a:p>
        </p:txBody>
      </p:sp>
    </p:spTree>
    <p:extLst>
      <p:ext uri="{BB962C8B-B14F-4D97-AF65-F5344CB8AC3E}">
        <p14:creationId xmlns:p14="http://schemas.microsoft.com/office/powerpoint/2010/main" val="39030570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93787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deciding on</a:t>
            </a:r>
            <a:r>
              <a:rPr lang="en-US" baseline="0" dirty="0"/>
              <a:t> actions, there are two possibilities. </a:t>
            </a:r>
          </a:p>
          <a:p>
            <a:endParaRPr lang="en-US" baseline="0" dirty="0"/>
          </a:p>
          <a:p>
            <a:r>
              <a:rPr lang="en-US" baseline="0" dirty="0"/>
              <a:t>1. If the concept of the “last step” makes sense, it is possible to compute the overall rewards for various actions, and to select the one with highest value. </a:t>
            </a:r>
          </a:p>
          <a:p>
            <a:endParaRPr lang="en-US" baseline="0" dirty="0"/>
          </a:p>
          <a:p>
            <a:r>
              <a:rPr lang="en-US" baseline="0" dirty="0"/>
              <a:t>2. In many cases, it is not feasible to think all the way to a final step. This is closer to the real world. In this case, a dampening technique known as </a:t>
            </a:r>
            <a:r>
              <a:rPr lang="en-US" i="1" baseline="0" dirty="0"/>
              <a:t>discounting</a:t>
            </a:r>
            <a:r>
              <a:rPr lang="en-US" i="0" baseline="0" dirty="0"/>
              <a:t> is used.</a:t>
            </a:r>
            <a:endParaRPr lang="en-US" dirty="0"/>
          </a:p>
        </p:txBody>
      </p:sp>
    </p:spTree>
    <p:extLst>
      <p:ext uri="{BB962C8B-B14F-4D97-AF65-F5344CB8AC3E}">
        <p14:creationId xmlns:p14="http://schemas.microsoft.com/office/powerpoint/2010/main" val="41260327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calculate</a:t>
            </a:r>
            <a:r>
              <a:rPr lang="en-US" baseline="0" dirty="0"/>
              <a:t> long-term reward, we can use a </a:t>
            </a:r>
            <a:r>
              <a:rPr lang="en-US" i="1" baseline="0" dirty="0"/>
              <a:t>discount factor.</a:t>
            </a:r>
            <a:r>
              <a:rPr lang="en-US" i="0" baseline="0" dirty="0"/>
              <a:t> For example, if I am trying to evaluate the eventual payoff of buying a restaurant, I can map out a sequence of what will follow but I </a:t>
            </a:r>
            <a:r>
              <a:rPr lang="en-US" i="1" baseline="0" dirty="0"/>
              <a:t>discount</a:t>
            </a:r>
            <a:r>
              <a:rPr lang="en-US" i="0" baseline="0" dirty="0"/>
              <a:t> each of the steps to reflect my uncertainty about whether they will come to pass. If my time frame is in months, I may calculate the payoff in terms of …</a:t>
            </a:r>
          </a:p>
          <a:p>
            <a:r>
              <a:rPr lang="en-US" i="0" baseline="0" dirty="0"/>
              <a:t>Buy restaurant………..$10K profit first month then …</a:t>
            </a:r>
          </a:p>
          <a:p>
            <a:r>
              <a:rPr lang="en-US" i="0" baseline="0" dirty="0"/>
              <a:t>Remodel…………………$5K additional profit second month then …</a:t>
            </a:r>
          </a:p>
          <a:p>
            <a:pPr marL="0" marR="0" indent="0" algn="l" defTabSz="914400" rtl="0" eaLnBrk="0" fontAlgn="base" latinLnBrk="0" hangingPunct="0">
              <a:lnSpc>
                <a:spcPct val="100000"/>
              </a:lnSpc>
              <a:spcBef>
                <a:spcPct val="30000"/>
              </a:spcBef>
              <a:spcAft>
                <a:spcPct val="0"/>
              </a:spcAft>
              <a:buClrTx/>
              <a:buSzTx/>
              <a:buFontTx/>
              <a:buNone/>
              <a:tabLst/>
              <a:defRPr/>
            </a:pPr>
            <a:r>
              <a:rPr lang="en-US" i="0" baseline="0" dirty="0"/>
              <a:t>Modernize menu……$3K additional profit third month</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i="0"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i="0" baseline="0" dirty="0"/>
              <a:t>But we don’t simply add these ($18K) because the further out in time an event, the less certain we can be about it; so we apply a discount (let’s say 20%), obtaining: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i="0"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i="0" baseline="0" dirty="0"/>
              <a:t>$10K + 20%</a:t>
            </a:r>
            <a:r>
              <a:rPr lang="en-US" i="0" baseline="0" dirty="0">
                <a:sym typeface="Symbol" panose="05050102010706020507" pitchFamily="18" charset="2"/>
              </a:rPr>
              <a:t>$5K + 20%20%$3K (=$11,120). This reflects the increasing uncertainty of the $2K and $3K.</a:t>
            </a:r>
            <a:endParaRPr lang="en-US" i="0" baseline="0" dirty="0"/>
          </a:p>
          <a:p>
            <a:r>
              <a:rPr lang="en-US" i="0" baseline="0" dirty="0"/>
              <a:t> </a:t>
            </a:r>
          </a:p>
        </p:txBody>
      </p:sp>
    </p:spTree>
    <p:extLst>
      <p:ext uri="{BB962C8B-B14F-4D97-AF65-F5344CB8AC3E}">
        <p14:creationId xmlns:p14="http://schemas.microsoft.com/office/powerpoint/2010/main" val="7123043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figure shows this mathematically. </a:t>
            </a:r>
          </a:p>
        </p:txBody>
      </p:sp>
    </p:spTree>
    <p:extLst>
      <p:ext uri="{BB962C8B-B14F-4D97-AF65-F5344CB8AC3E}">
        <p14:creationId xmlns:p14="http://schemas.microsoft.com/office/powerpoint/2010/main" val="24054527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a:t>
            </a:r>
            <a:r>
              <a:rPr lang="en-US" baseline="0" dirty="0"/>
              <a:t> can be applied in many ways. The application referenced uses RL to train a robot to lift diverse objects. It begins with rudimentary gripping skills and computes rewards via crowdsourcing every time it takes and action.</a:t>
            </a:r>
            <a:endParaRPr lang="en-US" dirty="0"/>
          </a:p>
        </p:txBody>
      </p:sp>
    </p:spTree>
    <p:extLst>
      <p:ext uri="{BB962C8B-B14F-4D97-AF65-F5344CB8AC3E}">
        <p14:creationId xmlns:p14="http://schemas.microsoft.com/office/powerpoint/2010/main" val="17771881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Tensorflow</a:t>
            </a:r>
            <a:r>
              <a:rPr lang="en-US" dirty="0"/>
              <a:t> has RL libraries, including these referenced.</a:t>
            </a:r>
          </a:p>
        </p:txBody>
      </p:sp>
    </p:spTree>
    <p:extLst>
      <p:ext uri="{BB962C8B-B14F-4D97-AF65-F5344CB8AC3E}">
        <p14:creationId xmlns:p14="http://schemas.microsoft.com/office/powerpoint/2010/main" val="38643281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is based</a:t>
            </a:r>
            <a:r>
              <a:rPr lang="en-US" baseline="0" dirty="0"/>
              <a:t> on </a:t>
            </a:r>
            <a:r>
              <a:rPr lang="en-US" i="1" baseline="0" dirty="0"/>
              <a:t>rewards</a:t>
            </a:r>
            <a:r>
              <a:rPr lang="en-US" i="0" baseline="0" dirty="0"/>
              <a:t> and </a:t>
            </a:r>
            <a:r>
              <a:rPr lang="en-US" i="1" baseline="0" dirty="0"/>
              <a:t>actions</a:t>
            </a:r>
            <a:r>
              <a:rPr lang="en-US" i="0" baseline="0" dirty="0"/>
              <a:t>. Learning takes place when an action is taken. In realist application, we often use </a:t>
            </a:r>
            <a:r>
              <a:rPr lang="en-US" i="1" baseline="0" dirty="0"/>
              <a:t>Markov Decision Processes</a:t>
            </a:r>
            <a:r>
              <a:rPr lang="en-US" i="0" baseline="0" dirty="0"/>
              <a:t>, an approach that simplifies by ignoring how the system arrives at a state. Another heuristic is to apply is </a:t>
            </a:r>
            <a:r>
              <a:rPr lang="en-US" i="0" baseline="0"/>
              <a:t>the </a:t>
            </a:r>
            <a:r>
              <a:rPr lang="en-US" i="1" baseline="0"/>
              <a:t>discounting</a:t>
            </a:r>
            <a:r>
              <a:rPr lang="en-US" i="0" baseline="0"/>
              <a:t> </a:t>
            </a:r>
            <a:r>
              <a:rPr lang="en-US" i="0" baseline="0" dirty="0"/>
              <a:t>of outcomes into the future as a way of dealing with the impracticability, in the real world, of seeing all chains of actions through to final conclusions.</a:t>
            </a:r>
            <a:endParaRPr lang="en-US" dirty="0"/>
          </a:p>
        </p:txBody>
      </p:sp>
    </p:spTree>
    <p:extLst>
      <p:ext uri="{BB962C8B-B14F-4D97-AF65-F5344CB8AC3E}">
        <p14:creationId xmlns:p14="http://schemas.microsoft.com/office/powerpoint/2010/main" val="744351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reinforcement-learning agent thus decides to either</a:t>
            </a:r>
            <a:r>
              <a:rPr lang="en-US" baseline="0" dirty="0"/>
              <a:t> exploit what is already knows, or to  take an action to find additional knowledge. This is a bit like some card games, such as poker.</a:t>
            </a:r>
            <a:endParaRPr lang="en-US" dirty="0"/>
          </a:p>
        </p:txBody>
      </p:sp>
    </p:spTree>
    <p:extLst>
      <p:ext uri="{BB962C8B-B14F-4D97-AF65-F5344CB8AC3E}">
        <p14:creationId xmlns:p14="http://schemas.microsoft.com/office/powerpoint/2010/main" val="1127544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reinforcement learning (RL) particularly</a:t>
            </a:r>
            <a:r>
              <a:rPr lang="en-US" baseline="0" dirty="0"/>
              <a:t> interesting is that actions may influence, not jus the agent, but the environment itself.</a:t>
            </a:r>
            <a:endParaRPr lang="en-US" dirty="0"/>
          </a:p>
        </p:txBody>
      </p:sp>
    </p:spTree>
    <p:extLst>
      <p:ext uri="{BB962C8B-B14F-4D97-AF65-F5344CB8AC3E}">
        <p14:creationId xmlns:p14="http://schemas.microsoft.com/office/powerpoint/2010/main" val="2644993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the figure notes, RL has the benefit of operating without a model, somewhat like genetic algorithms, and is not fundamentally a </a:t>
            </a:r>
            <a:r>
              <a:rPr lang="en-US" i="1" baseline="0" dirty="0"/>
              <a:t>search</a:t>
            </a:r>
            <a:r>
              <a:rPr lang="en-US" i="0" baseline="0" dirty="0"/>
              <a:t> technique.</a:t>
            </a:r>
            <a:endParaRPr lang="en-US" dirty="0"/>
          </a:p>
        </p:txBody>
      </p:sp>
    </p:spTree>
    <p:extLst>
      <p:ext uri="{BB962C8B-B14F-4D97-AF65-F5344CB8AC3E}">
        <p14:creationId xmlns:p14="http://schemas.microsoft.com/office/powerpoint/2010/main" val="4120532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notes a few examples. “Playing chess” refers</a:t>
            </a:r>
            <a:r>
              <a:rPr lang="en-US" baseline="0" dirty="0"/>
              <a:t> not just generically, but in the context of a particular opponent.</a:t>
            </a:r>
            <a:endParaRPr lang="en-US" dirty="0"/>
          </a:p>
        </p:txBody>
      </p:sp>
    </p:spTree>
    <p:extLst>
      <p:ext uri="{BB962C8B-B14F-4D97-AF65-F5344CB8AC3E}">
        <p14:creationId xmlns:p14="http://schemas.microsoft.com/office/powerpoint/2010/main" val="445123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this section, we describe the basic reinforcement algorithm.</a:t>
            </a:r>
          </a:p>
        </p:txBody>
      </p:sp>
    </p:spTree>
    <p:extLst>
      <p:ext uri="{BB962C8B-B14F-4D97-AF65-F5344CB8AC3E}">
        <p14:creationId xmlns:p14="http://schemas.microsoft.com/office/powerpoint/2010/main" val="259279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Narrow"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0">
                <a:latin typeface="Arial Narrow"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33783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68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90500"/>
            <a:ext cx="2266950" cy="6210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90500"/>
            <a:ext cx="6648450" cy="6210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8540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9067800" cy="495300"/>
          </a:xfrm>
        </p:spPr>
        <p:txBody>
          <a:bodyPr/>
          <a:lstStyle/>
          <a:p>
            <a:r>
              <a:rPr lang="en-US"/>
              <a:t>Click to edit Master title style</a:t>
            </a:r>
          </a:p>
        </p:txBody>
      </p:sp>
      <p:sp>
        <p:nvSpPr>
          <p:cNvPr id="3" name="Table Placeholder 2"/>
          <p:cNvSpPr>
            <a:spLocks noGrp="1"/>
          </p:cNvSpPr>
          <p:nvPr>
            <p:ph type="tbl" idx="1"/>
          </p:nvPr>
        </p:nvSpPr>
        <p:spPr>
          <a:xfrm>
            <a:off x="685800" y="1295400"/>
            <a:ext cx="7772400" cy="5105400"/>
          </a:xfrm>
        </p:spPr>
        <p:txBody>
          <a:bodyPr/>
          <a:lstStyle/>
          <a:p>
            <a:pPr lvl="0"/>
            <a:endParaRPr lang="en-US" noProof="0"/>
          </a:p>
        </p:txBody>
      </p:sp>
    </p:spTree>
    <p:extLst>
      <p:ext uri="{BB962C8B-B14F-4D97-AF65-F5344CB8AC3E}">
        <p14:creationId xmlns:p14="http://schemas.microsoft.com/office/powerpoint/2010/main" val="1599504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0">
                <a:solidFill>
                  <a:schemeClr val="tx2">
                    <a:lumMod val="75000"/>
                  </a:schemeClr>
                </a:solidFill>
                <a:latin typeface="Arial Narrow"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75000"/>
                </a:schemeClr>
              </a:buClr>
              <a:defRPr b="0">
                <a:latin typeface="Arial Narrow" pitchFamily="34" charset="0"/>
              </a:defRPr>
            </a:lvl1pPr>
            <a:lvl2pPr>
              <a:buClr>
                <a:schemeClr val="tx2">
                  <a:lumMod val="75000"/>
                </a:schemeClr>
              </a:buClr>
              <a:defRPr b="0">
                <a:latin typeface="Arial Narrow" pitchFamily="34" charset="0"/>
              </a:defRPr>
            </a:lvl2pPr>
            <a:lvl3pPr>
              <a:buClr>
                <a:schemeClr val="tx2">
                  <a:lumMod val="75000"/>
                </a:schemeClr>
              </a:buClr>
              <a:defRPr b="0">
                <a:latin typeface="Arial Narrow" pitchFamily="34" charset="0"/>
              </a:defRPr>
            </a:lvl3pPr>
            <a:lvl4pPr>
              <a:buClr>
                <a:schemeClr val="tx2">
                  <a:lumMod val="75000"/>
                </a:schemeClr>
              </a:buClr>
              <a:defRPr b="0">
                <a:latin typeface="Arial Narrow" pitchFamily="34" charset="0"/>
              </a:defRPr>
            </a:lvl4pPr>
            <a:lvl5pPr>
              <a:buClr>
                <a:schemeClr val="tx2">
                  <a:lumMod val="75000"/>
                </a:schemeClr>
              </a:buClr>
              <a:defRPr b="0">
                <a:latin typeface="Arial Narrow"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512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Arial Narrow" pitchFamily="34" charset="0"/>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0">
                <a:latin typeface="Arial Narrow"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92586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736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44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Narrow" pitchFamily="34" charset="0"/>
              </a:defRPr>
            </a:lvl1pPr>
          </a:lstStyle>
          <a:p>
            <a:r>
              <a:rPr lang="en-US"/>
              <a:t>Click to edit Master title style</a:t>
            </a:r>
          </a:p>
        </p:txBody>
      </p:sp>
    </p:spTree>
    <p:extLst>
      <p:ext uri="{BB962C8B-B14F-4D97-AF65-F5344CB8AC3E}">
        <p14:creationId xmlns:p14="http://schemas.microsoft.com/office/powerpoint/2010/main" val="349717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99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27248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58135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90500"/>
            <a:ext cx="9067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295400"/>
            <a:ext cx="777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p:nvSpPr>
        <p:spPr bwMode="auto">
          <a:xfrm>
            <a:off x="8535988" y="6462713"/>
            <a:ext cx="5302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800">
                <a:solidFill>
                  <a:schemeClr val="tx1"/>
                </a:solidFill>
                <a:latin typeface="Times New Roman" panose="02020603050405020304" pitchFamily="18" charset="0"/>
              </a:defRPr>
            </a:lvl9pPr>
          </a:lstStyle>
          <a:p>
            <a:pPr>
              <a:defRPr/>
            </a:pPr>
            <a:fld id="{B5D60F13-4816-4B15-8312-CB19A0E72B9E}" type="slidenum">
              <a:rPr lang="en-US" altLang="en-US" sz="1400" smtClean="0"/>
              <a:pPr>
                <a:defRPr/>
              </a:pPr>
              <a:t>‹#›</a:t>
            </a:fld>
            <a:endParaRPr lang="en-US" altLang="en-US" sz="1400"/>
          </a:p>
        </p:txBody>
      </p:sp>
      <p:sp>
        <p:nvSpPr>
          <p:cNvPr id="1029" name="Text Box 5"/>
          <p:cNvSpPr txBox="1">
            <a:spLocks noChangeArrowheads="1"/>
          </p:cNvSpPr>
          <p:nvPr userDrawn="1"/>
        </p:nvSpPr>
        <p:spPr bwMode="auto">
          <a:xfrm>
            <a:off x="6083300" y="6489700"/>
            <a:ext cx="2438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50000"/>
              </a:spcBef>
              <a:spcAft>
                <a:spcPct val="0"/>
              </a:spcAft>
              <a:defRPr sz="2800">
                <a:solidFill>
                  <a:schemeClr val="tx1"/>
                </a:solidFill>
                <a:latin typeface="Times New Roman" pitchFamily="18" charset="0"/>
              </a:defRPr>
            </a:lvl6pPr>
            <a:lvl7pPr marL="2971800" indent="-228600" eaLnBrk="0" fontAlgn="base" hangingPunct="0">
              <a:spcBef>
                <a:spcPct val="50000"/>
              </a:spcBef>
              <a:spcAft>
                <a:spcPct val="0"/>
              </a:spcAft>
              <a:defRPr sz="2800">
                <a:solidFill>
                  <a:schemeClr val="tx1"/>
                </a:solidFill>
                <a:latin typeface="Times New Roman" pitchFamily="18" charset="0"/>
              </a:defRPr>
            </a:lvl7pPr>
            <a:lvl8pPr marL="3429000" indent="-228600" eaLnBrk="0" fontAlgn="base" hangingPunct="0">
              <a:spcBef>
                <a:spcPct val="50000"/>
              </a:spcBef>
              <a:spcAft>
                <a:spcPct val="0"/>
              </a:spcAft>
              <a:defRPr sz="2800">
                <a:solidFill>
                  <a:schemeClr val="tx1"/>
                </a:solidFill>
                <a:latin typeface="Times New Roman" pitchFamily="18" charset="0"/>
              </a:defRPr>
            </a:lvl8pPr>
            <a:lvl9pPr marL="3886200" indent="-228600" eaLnBrk="0" fontAlgn="base" hangingPunct="0">
              <a:spcBef>
                <a:spcPct val="50000"/>
              </a:spcBef>
              <a:spcAft>
                <a:spcPct val="0"/>
              </a:spcAft>
              <a:defRPr sz="2800">
                <a:solidFill>
                  <a:schemeClr val="tx1"/>
                </a:solidFill>
                <a:latin typeface="Times New Roman" pitchFamily="18" charset="0"/>
              </a:defRPr>
            </a:lvl9pPr>
          </a:lstStyle>
          <a:p>
            <a:pPr algn="r">
              <a:spcBef>
                <a:spcPct val="50000"/>
              </a:spcBef>
              <a:defRPr/>
            </a:pPr>
            <a:r>
              <a:rPr lang="en-US" sz="1200" dirty="0"/>
              <a:t>© Eric Braude 2012-15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3600" u="sng">
          <a:solidFill>
            <a:srgbClr val="0000BF"/>
          </a:solidFill>
          <a:latin typeface="Arial Narrow" pitchFamily="34" charset="0"/>
          <a:ea typeface="+mj-ea"/>
          <a:cs typeface="+mj-cs"/>
        </a:defRPr>
      </a:lvl1pPr>
      <a:lvl2pPr algn="ctr" rtl="0" eaLnBrk="0" fontAlgn="base" hangingPunct="0">
        <a:spcBef>
          <a:spcPct val="0"/>
        </a:spcBef>
        <a:spcAft>
          <a:spcPct val="0"/>
        </a:spcAft>
        <a:defRPr sz="3600" u="sng">
          <a:solidFill>
            <a:srgbClr val="0000BF"/>
          </a:solidFill>
          <a:latin typeface="Arial Narrow" pitchFamily="34" charset="0"/>
        </a:defRPr>
      </a:lvl2pPr>
      <a:lvl3pPr algn="ctr" rtl="0" eaLnBrk="0" fontAlgn="base" hangingPunct="0">
        <a:spcBef>
          <a:spcPct val="0"/>
        </a:spcBef>
        <a:spcAft>
          <a:spcPct val="0"/>
        </a:spcAft>
        <a:defRPr sz="3600" u="sng">
          <a:solidFill>
            <a:srgbClr val="0000BF"/>
          </a:solidFill>
          <a:latin typeface="Arial Narrow" pitchFamily="34" charset="0"/>
        </a:defRPr>
      </a:lvl3pPr>
      <a:lvl4pPr algn="ctr" rtl="0" eaLnBrk="0" fontAlgn="base" hangingPunct="0">
        <a:spcBef>
          <a:spcPct val="0"/>
        </a:spcBef>
        <a:spcAft>
          <a:spcPct val="0"/>
        </a:spcAft>
        <a:defRPr sz="3600" u="sng">
          <a:solidFill>
            <a:srgbClr val="0000BF"/>
          </a:solidFill>
          <a:latin typeface="Arial Narrow" pitchFamily="34" charset="0"/>
        </a:defRPr>
      </a:lvl4pPr>
      <a:lvl5pPr algn="ctr" rtl="0" eaLnBrk="0" fontAlgn="base" hangingPunct="0">
        <a:spcBef>
          <a:spcPct val="0"/>
        </a:spcBef>
        <a:spcAft>
          <a:spcPct val="0"/>
        </a:spcAft>
        <a:defRPr sz="3600" u="sng">
          <a:solidFill>
            <a:srgbClr val="0000BF"/>
          </a:solidFill>
          <a:latin typeface="Arial Narrow" pitchFamily="34" charset="0"/>
        </a:defRPr>
      </a:lvl5pPr>
      <a:lvl6pPr marL="457200" algn="ctr" rtl="0" eaLnBrk="0" fontAlgn="base" hangingPunct="0">
        <a:spcBef>
          <a:spcPct val="0"/>
        </a:spcBef>
        <a:spcAft>
          <a:spcPct val="0"/>
        </a:spcAft>
        <a:defRPr sz="3600" b="1" u="sng">
          <a:solidFill>
            <a:schemeClr val="tx2"/>
          </a:solidFill>
          <a:latin typeface="Times New Roman" pitchFamily="18" charset="0"/>
        </a:defRPr>
      </a:lvl6pPr>
      <a:lvl7pPr marL="914400" algn="ctr" rtl="0" eaLnBrk="0" fontAlgn="base" hangingPunct="0">
        <a:spcBef>
          <a:spcPct val="0"/>
        </a:spcBef>
        <a:spcAft>
          <a:spcPct val="0"/>
        </a:spcAft>
        <a:defRPr sz="3600" b="1" u="sng">
          <a:solidFill>
            <a:schemeClr val="tx2"/>
          </a:solidFill>
          <a:latin typeface="Times New Roman" pitchFamily="18" charset="0"/>
        </a:defRPr>
      </a:lvl7pPr>
      <a:lvl8pPr marL="1371600" algn="ctr" rtl="0" eaLnBrk="0" fontAlgn="base" hangingPunct="0">
        <a:spcBef>
          <a:spcPct val="0"/>
        </a:spcBef>
        <a:spcAft>
          <a:spcPct val="0"/>
        </a:spcAft>
        <a:defRPr sz="3600" b="1" u="sng">
          <a:solidFill>
            <a:schemeClr val="tx2"/>
          </a:solidFill>
          <a:latin typeface="Times New Roman" pitchFamily="18" charset="0"/>
        </a:defRPr>
      </a:lvl8pPr>
      <a:lvl9pPr marL="1828800" algn="ctr" rtl="0" eaLnBrk="0" fontAlgn="base" hangingPunct="0">
        <a:spcBef>
          <a:spcPct val="0"/>
        </a:spcBef>
        <a:spcAft>
          <a:spcPct val="0"/>
        </a:spcAft>
        <a:defRPr sz="3600" b="1" u="sng">
          <a:solidFill>
            <a:schemeClr val="tx2"/>
          </a:solidFill>
          <a:latin typeface="Times New Roman" pitchFamily="18" charset="0"/>
        </a:defRPr>
      </a:lvl9pPr>
    </p:titleStyle>
    <p:bodyStyle>
      <a:lvl1pPr marL="457200" indent="-457200" algn="l" rtl="0" eaLnBrk="0" fontAlgn="base" hangingPunct="0">
        <a:spcBef>
          <a:spcPct val="20000"/>
        </a:spcBef>
        <a:spcAft>
          <a:spcPct val="0"/>
        </a:spcAft>
        <a:buClr>
          <a:schemeClr val="tx2"/>
        </a:buClr>
        <a:buSzPct val="90000"/>
        <a:buFont typeface="Wingdings" panose="05000000000000000000" pitchFamily="2" charset="2"/>
        <a:buChar char="§"/>
        <a:defRPr sz="3200">
          <a:solidFill>
            <a:schemeClr val="tx1"/>
          </a:solidFill>
          <a:latin typeface="Arial Narrow" pitchFamily="34" charset="0"/>
          <a:ea typeface="+mn-ea"/>
          <a:cs typeface="+mn-cs"/>
        </a:defRPr>
      </a:lvl1pPr>
      <a:lvl2pPr marL="914400" indent="-457200" algn="l" rtl="0" eaLnBrk="0" fontAlgn="base" hangingPunct="0">
        <a:spcBef>
          <a:spcPct val="20000"/>
        </a:spcBef>
        <a:spcAft>
          <a:spcPct val="0"/>
        </a:spcAft>
        <a:buClr>
          <a:schemeClr val="tx2"/>
        </a:buClr>
        <a:buSzPct val="100000"/>
        <a:buFont typeface="Courier New" panose="02070309020205020404" pitchFamily="49" charset="0"/>
        <a:buChar char="o"/>
        <a:defRPr sz="2800">
          <a:solidFill>
            <a:schemeClr val="tx1"/>
          </a:solidFill>
          <a:latin typeface="Arial Narrow" pitchFamily="34" charset="0"/>
        </a:defRPr>
      </a:lvl2pPr>
      <a:lvl3pPr marL="1257300" indent="-342900" algn="l" rtl="0" eaLnBrk="0" fontAlgn="base" hangingPunct="0">
        <a:spcBef>
          <a:spcPct val="20000"/>
        </a:spcBef>
        <a:spcAft>
          <a:spcPct val="0"/>
        </a:spcAft>
        <a:buClr>
          <a:schemeClr val="tx2"/>
        </a:buClr>
        <a:buSzPct val="100000"/>
        <a:buFont typeface="Wingdings" panose="05000000000000000000" pitchFamily="2" charset="2"/>
        <a:buChar char="§"/>
        <a:defRPr sz="2400">
          <a:solidFill>
            <a:schemeClr val="tx1"/>
          </a:solidFill>
          <a:latin typeface="Arial Narrow" pitchFamily="34" charset="0"/>
        </a:defRPr>
      </a:lvl3pPr>
      <a:lvl4pPr marL="1714500" indent="-342900" algn="l" rtl="0" eaLnBrk="0" fontAlgn="base" hangingPunct="0">
        <a:spcBef>
          <a:spcPct val="20000"/>
        </a:spcBef>
        <a:spcAft>
          <a:spcPct val="0"/>
        </a:spcAft>
        <a:buClr>
          <a:schemeClr val="tx2"/>
        </a:buClr>
        <a:buSzPct val="100000"/>
        <a:buFont typeface="Wingdings" panose="05000000000000000000" pitchFamily="2" charset="2"/>
        <a:buChar char="§"/>
        <a:defRPr sz="2000">
          <a:solidFill>
            <a:schemeClr val="tx1"/>
          </a:solidFill>
          <a:latin typeface="Arial Narrow" pitchFamily="34" charset="0"/>
        </a:defRPr>
      </a:lvl4pPr>
      <a:lvl5pPr marL="2171700" indent="-342900" algn="l" rtl="0" eaLnBrk="0" fontAlgn="base" hangingPunct="0">
        <a:spcBef>
          <a:spcPct val="20000"/>
        </a:spcBef>
        <a:spcAft>
          <a:spcPct val="0"/>
        </a:spcAft>
        <a:buClr>
          <a:schemeClr val="tx2"/>
        </a:buClr>
        <a:buSzPct val="100000"/>
        <a:buFont typeface="Wingdings" panose="05000000000000000000" pitchFamily="2" charset="2"/>
        <a:buChar char="§"/>
        <a:defRPr sz="2000">
          <a:solidFill>
            <a:schemeClr val="tx1"/>
          </a:solidFill>
          <a:latin typeface="Arial Narrow" pitchFamily="34" charset="0"/>
        </a:defRPr>
      </a:lvl5pPr>
      <a:lvl6pPr marL="25146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6pPr>
      <a:lvl7pPr marL="29718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7pPr>
      <a:lvl8pPr marL="34290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8pPr>
      <a:lvl9pPr marL="38862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tosa.io/ev/markov-chains/"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hyperlink" Target="https://www.youtube.com/watch?v=cbHlC_SJKMQ" TargetMode="External"/><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hyperlink" Target="https://tensorlayer.readthedocs.io/en/stable/modules/rein.html" TargetMode="External"/><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hyperlink" Target="https://tensorlayer.readthedocs.io/en/stable/user/examples.html#reinforcement-learning"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743200"/>
            <a:ext cx="7772400" cy="1143000"/>
          </a:xfrm>
          <a:noFill/>
        </p:spPr>
        <p:txBody>
          <a:bodyPr anchor="ctr"/>
          <a:lstStyle/>
          <a:p>
            <a:r>
              <a:rPr lang="en-US" altLang="en-US" sz="5400"/>
              <a:t>Reinforcement Learning</a:t>
            </a:r>
          </a:p>
        </p:txBody>
      </p:sp>
      <p:sp>
        <p:nvSpPr>
          <p:cNvPr id="4099" name="TextBox 1"/>
          <p:cNvSpPr txBox="1">
            <a:spLocks noChangeArrowheads="1"/>
          </p:cNvSpPr>
          <p:nvPr/>
        </p:nvSpPr>
        <p:spPr bwMode="auto">
          <a:xfrm>
            <a:off x="228600" y="5134511"/>
            <a:ext cx="4876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dirty="0">
                <a:latin typeface="Arial Narrow" panose="020B0606020202030204" pitchFamily="34" charset="0"/>
              </a:rPr>
              <a:t>Main sources: </a:t>
            </a:r>
          </a:p>
          <a:p>
            <a:endParaRPr lang="en-US" altLang="en-US" sz="2000" dirty="0">
              <a:latin typeface="Arial Narrow" panose="020B0606020202030204" pitchFamily="34" charset="0"/>
            </a:endParaRPr>
          </a:p>
          <a:p>
            <a:r>
              <a:rPr lang="en-US" altLang="en-US" sz="2000" dirty="0" err="1">
                <a:latin typeface="Arial Narrow" panose="020B0606020202030204" pitchFamily="34" charset="0"/>
              </a:rPr>
              <a:t>Marsland</a:t>
            </a:r>
            <a:r>
              <a:rPr lang="en-US" altLang="en-US" sz="2000" dirty="0">
                <a:latin typeface="Arial Narrow" panose="020B0606020202030204" pitchFamily="34" charset="0"/>
              </a:rPr>
              <a:t> “Machine Learning” (CRC) Chapter 11</a:t>
            </a:r>
          </a:p>
          <a:p>
            <a:r>
              <a:rPr lang="en-US" altLang="en-US" sz="2000" dirty="0">
                <a:latin typeface="Arial Narrow" panose="020B0606020202030204" pitchFamily="34" charset="0"/>
              </a:rPr>
              <a:t>Sutton and </a:t>
            </a:r>
            <a:r>
              <a:rPr lang="en-US" altLang="en-US" sz="2000" dirty="0" err="1">
                <a:latin typeface="Arial Narrow" panose="020B0606020202030204" pitchFamily="34" charset="0"/>
              </a:rPr>
              <a:t>Barto</a:t>
            </a:r>
            <a:r>
              <a:rPr lang="en-US" altLang="en-US" sz="2000" dirty="0">
                <a:latin typeface="Arial Narrow" panose="020B0606020202030204" pitchFamily="34" charset="0"/>
              </a:rPr>
              <a:t> “Reinforcement Learning” (MIT)</a:t>
            </a:r>
          </a:p>
        </p:txBody>
      </p:sp>
    </p:spTree>
    <p:extLst>
      <p:ext uri="{BB962C8B-B14F-4D97-AF65-F5344CB8AC3E}">
        <p14:creationId xmlns:p14="http://schemas.microsoft.com/office/powerpoint/2010/main" val="355544159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a:bodyPr>
          <a:lstStyle/>
          <a:p>
            <a:pPr lvl="0"/>
            <a:r>
              <a:rPr lang="en-US" u="sng" dirty="0">
                <a:solidFill>
                  <a:srgbClr val="1F497D"/>
                </a:solidFill>
                <a:latin typeface="Arial Narrow" panose="020B0606020202030204" pitchFamily="34" charset="0"/>
              </a:rPr>
              <a:t>Reinforcement Learning</a:t>
            </a:r>
          </a:p>
        </p:txBody>
      </p:sp>
      <p:sp>
        <p:nvSpPr>
          <p:cNvPr id="7" name="Rectangle 4"/>
          <p:cNvSpPr txBox="1">
            <a:spLocks noChangeArrowheads="1"/>
          </p:cNvSpPr>
          <p:nvPr/>
        </p:nvSpPr>
        <p:spPr bwMode="auto">
          <a:xfrm>
            <a:off x="1330642" y="1600200"/>
            <a:ext cx="6558915" cy="3456256"/>
          </a:xfrm>
          <a:prstGeom prst="rect">
            <a:avLst/>
          </a:prstGeom>
          <a:solidFill>
            <a:schemeClr val="tx2">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Definition</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Basic Technique</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Finite Monte Carlo Decision Processes</a:t>
            </a:r>
          </a:p>
          <a:p>
            <a:pPr marL="609600" lvl="0" indent="-609600">
              <a:lnSpc>
                <a:spcPct val="150000"/>
              </a:lnSpc>
              <a:spcBef>
                <a:spcPct val="20000"/>
              </a:spcBef>
              <a:buClr>
                <a:schemeClr val="tx2"/>
              </a:buClr>
              <a:buSzPct val="75000"/>
              <a:buFont typeface="Wingdings" pitchFamily="2" charset="2"/>
              <a:buAutoNum type="arabicPeriod"/>
              <a:defRPr/>
            </a:pPr>
            <a:r>
              <a:rPr lang="en-US" sz="3200" kern="0" dirty="0">
                <a:latin typeface="Arial Narrow" pitchFamily="34" charset="0"/>
              </a:rPr>
              <a:t>Discounting, Example, References</a:t>
            </a:r>
          </a:p>
        </p:txBody>
      </p:sp>
      <p:sp>
        <p:nvSpPr>
          <p:cNvPr id="8" name="AutoShape 5"/>
          <p:cNvSpPr>
            <a:spLocks noChangeArrowheads="1"/>
          </p:cNvSpPr>
          <p:nvPr/>
        </p:nvSpPr>
        <p:spPr bwMode="auto">
          <a:xfrm>
            <a:off x="434023" y="2743200"/>
            <a:ext cx="509905"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141337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r>
              <a:rPr lang="en-US" altLang="en-US"/>
              <a:t>Architecture  of Reinforcement Learning</a:t>
            </a:r>
          </a:p>
        </p:txBody>
      </p:sp>
      <p:sp>
        <p:nvSpPr>
          <p:cNvPr id="5130" name="Rectangle 9"/>
          <p:cNvSpPr>
            <a:spLocks noChangeArrowheads="1"/>
          </p:cNvSpPr>
          <p:nvPr/>
        </p:nvSpPr>
        <p:spPr bwMode="auto">
          <a:xfrm>
            <a:off x="6345238" y="6457950"/>
            <a:ext cx="2112962"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Marsland               </a:t>
            </a:r>
          </a:p>
        </p:txBody>
      </p:sp>
      <p:sp>
        <p:nvSpPr>
          <p:cNvPr id="13" name="Rounded Rectangle 4"/>
          <p:cNvSpPr>
            <a:spLocks noChangeArrowheads="1"/>
          </p:cNvSpPr>
          <p:nvPr/>
        </p:nvSpPr>
        <p:spPr bwMode="auto">
          <a:xfrm>
            <a:off x="3382962" y="2286000"/>
            <a:ext cx="9144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a:latin typeface="Arial Narrow" panose="020B0606020202030204" pitchFamily="34" charset="0"/>
              </a:rPr>
              <a:t>state</a:t>
            </a:r>
          </a:p>
        </p:txBody>
      </p:sp>
      <p:sp>
        <p:nvSpPr>
          <p:cNvPr id="19" name="Rounded Rectangle 19"/>
          <p:cNvSpPr>
            <a:spLocks noChangeArrowheads="1"/>
          </p:cNvSpPr>
          <p:nvPr/>
        </p:nvSpPr>
        <p:spPr bwMode="auto">
          <a:xfrm>
            <a:off x="533400" y="1447800"/>
            <a:ext cx="8153400" cy="4986296"/>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a:latin typeface="Arial Narrow" panose="020B0606020202030204" pitchFamily="34" charset="0"/>
              </a:rPr>
              <a:t>Environment</a:t>
            </a:r>
          </a:p>
        </p:txBody>
      </p:sp>
      <p:sp>
        <p:nvSpPr>
          <p:cNvPr id="17" name="Rounded Rectangle 4"/>
          <p:cNvSpPr>
            <a:spLocks noChangeArrowheads="1"/>
          </p:cNvSpPr>
          <p:nvPr/>
        </p:nvSpPr>
        <p:spPr bwMode="auto">
          <a:xfrm>
            <a:off x="6708371" y="5279448"/>
            <a:ext cx="1655762"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a:latin typeface="Arial Narrow" panose="020B0606020202030204" pitchFamily="34" charset="0"/>
              </a:rPr>
              <a:t>goal state</a:t>
            </a:r>
          </a:p>
        </p:txBody>
      </p:sp>
      <p:cxnSp>
        <p:nvCxnSpPr>
          <p:cNvPr id="18" name="Curved Connector 9"/>
          <p:cNvCxnSpPr>
            <a:cxnSpLocks noChangeShapeType="1"/>
          </p:cNvCxnSpPr>
          <p:nvPr/>
        </p:nvCxnSpPr>
        <p:spPr bwMode="auto">
          <a:xfrm rot="16200000" flipH="1">
            <a:off x="3001962" y="3810000"/>
            <a:ext cx="1676400" cy="0"/>
          </a:xfrm>
          <a:prstGeom prst="curvedConnector3">
            <a:avLst>
              <a:gd name="adj1" fmla="val 50000"/>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6"/>
          <p:cNvSpPr>
            <a:spLocks noChangeArrowheads="1"/>
          </p:cNvSpPr>
          <p:nvPr/>
        </p:nvSpPr>
        <p:spPr bwMode="auto">
          <a:xfrm>
            <a:off x="3354387" y="3429000"/>
            <a:ext cx="97155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i="1">
                <a:latin typeface="Arial Narrow" panose="020B0606020202030204" pitchFamily="34" charset="0"/>
              </a:rPr>
              <a:t>action</a:t>
            </a:r>
            <a:endParaRPr lang="en-US" altLang="en-US" i="1"/>
          </a:p>
        </p:txBody>
      </p:sp>
      <p:sp>
        <p:nvSpPr>
          <p:cNvPr id="2" name="TextBox 1"/>
          <p:cNvSpPr txBox="1"/>
          <p:nvPr/>
        </p:nvSpPr>
        <p:spPr>
          <a:xfrm>
            <a:off x="4326774" y="2286000"/>
            <a:ext cx="1828800" cy="1015663"/>
          </a:xfrm>
          <a:prstGeom prst="rect">
            <a:avLst/>
          </a:prstGeom>
          <a:solidFill>
            <a:srgbClr val="E0FFC1"/>
          </a:solidFill>
          <a:ln>
            <a:noFill/>
          </a:ln>
        </p:spPr>
        <p:txBody>
          <a:bodyPr wrap="square" rtlCol="0">
            <a:spAutoFit/>
          </a:bodyPr>
          <a:lstStyle/>
          <a:p>
            <a:r>
              <a:rPr lang="en-US" sz="2000" dirty="0">
                <a:latin typeface="Arial Narrow" panose="020B0606020202030204" pitchFamily="34" charset="0"/>
              </a:rPr>
              <a:t>Example: US pandemic data</a:t>
            </a:r>
          </a:p>
          <a:p>
            <a:r>
              <a:rPr lang="en-US" sz="2000" dirty="0">
                <a:latin typeface="Arial Narrow" panose="020B0606020202030204" pitchFamily="34" charset="0"/>
              </a:rPr>
              <a:t>today.</a:t>
            </a:r>
          </a:p>
        </p:txBody>
      </p:sp>
      <p:sp>
        <p:nvSpPr>
          <p:cNvPr id="22" name="TextBox 21"/>
          <p:cNvSpPr txBox="1"/>
          <p:nvPr/>
        </p:nvSpPr>
        <p:spPr>
          <a:xfrm>
            <a:off x="4860174" y="4641809"/>
            <a:ext cx="1828800" cy="1323439"/>
          </a:xfrm>
          <a:prstGeom prst="rect">
            <a:avLst/>
          </a:prstGeom>
          <a:solidFill>
            <a:srgbClr val="E0FFC1"/>
          </a:solidFill>
          <a:ln>
            <a:noFill/>
          </a:ln>
        </p:spPr>
        <p:txBody>
          <a:bodyPr wrap="square" rtlCol="0">
            <a:spAutoFit/>
          </a:bodyPr>
          <a:lstStyle/>
          <a:p>
            <a:r>
              <a:rPr lang="en-US" sz="2000" dirty="0">
                <a:latin typeface="Arial Narrow" panose="020B0606020202030204" pitchFamily="34" charset="0"/>
              </a:rPr>
              <a:t>Example: US pandemic data</a:t>
            </a:r>
          </a:p>
          <a:p>
            <a:r>
              <a:rPr lang="en-US" sz="2000" dirty="0">
                <a:latin typeface="Arial Narrow" panose="020B0606020202030204" pitchFamily="34" charset="0"/>
              </a:rPr>
              <a:t>enables 90% of normal life</a:t>
            </a:r>
          </a:p>
        </p:txBody>
      </p:sp>
      <p:sp>
        <p:nvSpPr>
          <p:cNvPr id="12" name="TextBox 11"/>
          <p:cNvSpPr txBox="1"/>
          <p:nvPr/>
        </p:nvSpPr>
        <p:spPr>
          <a:xfrm>
            <a:off x="1615282" y="3555831"/>
            <a:ext cx="1828800" cy="707886"/>
          </a:xfrm>
          <a:prstGeom prst="rect">
            <a:avLst/>
          </a:prstGeom>
          <a:solidFill>
            <a:srgbClr val="E0FFC1"/>
          </a:solidFill>
          <a:ln>
            <a:noFill/>
          </a:ln>
        </p:spPr>
        <p:txBody>
          <a:bodyPr wrap="square" rtlCol="0">
            <a:spAutoFit/>
          </a:bodyPr>
          <a:lstStyle/>
          <a:p>
            <a:r>
              <a:rPr lang="en-US" sz="2000" dirty="0">
                <a:latin typeface="Arial Narrow" panose="020B0606020202030204" pitchFamily="34" charset="0"/>
              </a:rPr>
              <a:t>Example: Stop social distancing</a:t>
            </a:r>
          </a:p>
        </p:txBody>
      </p:sp>
    </p:spTree>
    <p:extLst>
      <p:ext uri="{BB962C8B-B14F-4D97-AF65-F5344CB8AC3E}">
        <p14:creationId xmlns:p14="http://schemas.microsoft.com/office/powerpoint/2010/main" val="298543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r>
              <a:rPr lang="en-US" altLang="en-US"/>
              <a:t>Architecture  of Reinforcement Learning</a:t>
            </a:r>
          </a:p>
        </p:txBody>
      </p:sp>
      <p:sp>
        <p:nvSpPr>
          <p:cNvPr id="5130" name="Rectangle 9"/>
          <p:cNvSpPr>
            <a:spLocks noChangeArrowheads="1"/>
          </p:cNvSpPr>
          <p:nvPr/>
        </p:nvSpPr>
        <p:spPr bwMode="auto">
          <a:xfrm>
            <a:off x="2971800" y="6457950"/>
            <a:ext cx="548640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dirty="0"/>
              <a:t>Full diagram and following based on </a:t>
            </a:r>
            <a:r>
              <a:rPr lang="en-US" altLang="en-US" sz="2000" dirty="0" err="1"/>
              <a:t>Marsland</a:t>
            </a:r>
            <a:r>
              <a:rPr lang="en-US" altLang="en-US" sz="2000" dirty="0"/>
              <a:t>               </a:t>
            </a:r>
          </a:p>
        </p:txBody>
      </p:sp>
      <p:sp>
        <p:nvSpPr>
          <p:cNvPr id="13" name="Rounded Rectangle 4"/>
          <p:cNvSpPr>
            <a:spLocks noChangeArrowheads="1"/>
          </p:cNvSpPr>
          <p:nvPr/>
        </p:nvSpPr>
        <p:spPr bwMode="auto">
          <a:xfrm>
            <a:off x="3382962" y="2286000"/>
            <a:ext cx="9144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state</a:t>
            </a:r>
          </a:p>
        </p:txBody>
      </p:sp>
      <p:sp>
        <p:nvSpPr>
          <p:cNvPr id="19" name="Rounded Rectangle 19"/>
          <p:cNvSpPr>
            <a:spLocks noChangeArrowheads="1"/>
          </p:cNvSpPr>
          <p:nvPr/>
        </p:nvSpPr>
        <p:spPr bwMode="auto">
          <a:xfrm>
            <a:off x="533400" y="1447800"/>
            <a:ext cx="8153400" cy="4986296"/>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a:latin typeface="Arial Narrow" panose="020B0606020202030204" pitchFamily="34" charset="0"/>
              </a:rPr>
              <a:t>Environment</a:t>
            </a:r>
          </a:p>
        </p:txBody>
      </p:sp>
      <p:sp>
        <p:nvSpPr>
          <p:cNvPr id="20" name="Oval Callout 19"/>
          <p:cNvSpPr/>
          <p:nvPr/>
        </p:nvSpPr>
        <p:spPr bwMode="auto">
          <a:xfrm>
            <a:off x="2135981" y="3810000"/>
            <a:ext cx="3408362" cy="2057360"/>
          </a:xfrm>
          <a:prstGeom prst="wedgeEllipseCallout">
            <a:avLst>
              <a:gd name="adj1" fmla="val 1194"/>
              <a:gd name="adj2" fmla="val -89700"/>
            </a:avLst>
          </a:prstGeom>
          <a:solidFill>
            <a:schemeClr val="tx2">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dirty="0">
                <a:ln>
                  <a:noFill/>
                </a:ln>
                <a:solidFill>
                  <a:schemeClr val="tx1"/>
                </a:solidFill>
                <a:effectLst/>
                <a:latin typeface="Arial Narrow" panose="020B0606020202030204" pitchFamily="34" charset="0"/>
              </a:rPr>
              <a:t>Value</a:t>
            </a:r>
            <a:r>
              <a:rPr kumimoji="0" lang="en-US" sz="2400" b="0" i="0" u="none" strike="noStrike" cap="none" normalizeH="0" baseline="0" dirty="0">
                <a:ln>
                  <a:noFill/>
                </a:ln>
                <a:solidFill>
                  <a:schemeClr val="tx1"/>
                </a:solidFill>
                <a:effectLst/>
                <a:latin typeface="Arial Narrow" panose="020B0606020202030204" pitchFamily="34" charset="0"/>
              </a:rPr>
              <a:t> </a:t>
            </a:r>
            <a:r>
              <a:rPr kumimoji="0" lang="en-US" sz="2400" b="0" i="1" u="none" strike="noStrike" cap="none" normalizeH="0" baseline="0" dirty="0">
                <a:ln>
                  <a:noFill/>
                </a:ln>
                <a:solidFill>
                  <a:schemeClr val="tx1"/>
                </a:solidFill>
                <a:effectLst/>
                <a:latin typeface="Arial Narrow" panose="020B0606020202030204" pitchFamily="34" charset="0"/>
              </a:rPr>
              <a:t>V </a:t>
            </a:r>
            <a:r>
              <a:rPr kumimoji="0" lang="en-US" sz="2400" b="0" u="none" strike="noStrike" cap="none" normalizeH="0" baseline="0" dirty="0">
                <a:ln>
                  <a:noFill/>
                </a:ln>
                <a:solidFill>
                  <a:schemeClr val="tx1"/>
                </a:solidFill>
                <a:effectLst/>
                <a:latin typeface="Arial Narrow" panose="020B0606020202030204" pitchFamily="34" charset="0"/>
              </a:rPr>
              <a:t>of a</a:t>
            </a:r>
            <a:r>
              <a:rPr kumimoji="0" lang="en-US" sz="2400" b="0" u="none" strike="noStrike" cap="none" normalizeH="0" dirty="0">
                <a:ln>
                  <a:noFill/>
                </a:ln>
                <a:solidFill>
                  <a:schemeClr val="tx1"/>
                </a:solidFill>
                <a:effectLst/>
                <a:latin typeface="Arial Narrow" panose="020B0606020202030204" pitchFamily="34" charset="0"/>
              </a:rPr>
              <a:t> state = probability of attaining goal state from here</a:t>
            </a:r>
            <a:endParaRPr kumimoji="0" lang="en-US" sz="2400" b="0" i="0" u="none" strike="noStrike" cap="none" normalizeH="0" baseline="0" dirty="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1904519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792009"/>
            <a:ext cx="9067800" cy="495300"/>
          </a:xfrm>
        </p:spPr>
        <p:txBody>
          <a:bodyPr/>
          <a:lstStyle/>
          <a:p>
            <a:r>
              <a:rPr lang="en-US" dirty="0"/>
              <a:t>Example: Tic-Tac-Toe. A state could be </a:t>
            </a:r>
            <a:br>
              <a:rPr lang="en-US" dirty="0"/>
            </a:br>
            <a:r>
              <a:rPr lang="en-US" dirty="0"/>
              <a:t>a board configuration or a ranked set of rules …</a:t>
            </a:r>
          </a:p>
        </p:txBody>
      </p:sp>
      <p:sp>
        <p:nvSpPr>
          <p:cNvPr id="5" name="TextBox 4"/>
          <p:cNvSpPr txBox="1">
            <a:spLocks noChangeArrowheads="1"/>
          </p:cNvSpPr>
          <p:nvPr/>
        </p:nvSpPr>
        <p:spPr bwMode="auto">
          <a:xfrm>
            <a:off x="68672" y="1586588"/>
            <a:ext cx="5181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dirty="0">
                <a:latin typeface="Arial Narrow" panose="020B0606020202030204" pitchFamily="34" charset="0"/>
              </a:rPr>
              <a:t>(Assume we play X)</a:t>
            </a:r>
          </a:p>
        </p:txBody>
      </p:sp>
      <p:cxnSp>
        <p:nvCxnSpPr>
          <p:cNvPr id="7" name="Straight Connector 6"/>
          <p:cNvCxnSpPr/>
          <p:nvPr/>
        </p:nvCxnSpPr>
        <p:spPr bwMode="auto">
          <a:xfrm>
            <a:off x="2667000" y="2286000"/>
            <a:ext cx="0" cy="17526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3124200" y="2286000"/>
            <a:ext cx="0" cy="17526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 name="Group 10"/>
          <p:cNvGrpSpPr/>
          <p:nvPr/>
        </p:nvGrpSpPr>
        <p:grpSpPr>
          <a:xfrm rot="5400000">
            <a:off x="2660704" y="2271427"/>
            <a:ext cx="457200" cy="1752600"/>
            <a:chOff x="1752600" y="2971800"/>
            <a:chExt cx="457200" cy="1752600"/>
          </a:xfrm>
        </p:grpSpPr>
        <p:cxnSp>
          <p:nvCxnSpPr>
            <p:cNvPr id="9" name="Straight Connector 8"/>
            <p:cNvCxnSpPr/>
            <p:nvPr/>
          </p:nvCxnSpPr>
          <p:spPr bwMode="auto">
            <a:xfrm>
              <a:off x="1752600" y="2971800"/>
              <a:ext cx="0" cy="17526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2209800" y="2971800"/>
              <a:ext cx="0" cy="17526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 name="Rectangle 11"/>
          <p:cNvSpPr/>
          <p:nvPr/>
        </p:nvSpPr>
        <p:spPr bwMode="auto">
          <a:xfrm>
            <a:off x="2133600" y="3385084"/>
            <a:ext cx="457200" cy="457200"/>
          </a:xfrm>
          <a:prstGeom prst="rect">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anose="020B0606020202030204" pitchFamily="34" charset="0"/>
              </a:rPr>
              <a:t>X</a:t>
            </a:r>
          </a:p>
        </p:txBody>
      </p:sp>
      <p:sp>
        <p:nvSpPr>
          <p:cNvPr id="13" name="Rectangle 12"/>
          <p:cNvSpPr/>
          <p:nvPr/>
        </p:nvSpPr>
        <p:spPr bwMode="auto">
          <a:xfrm>
            <a:off x="2667000" y="3385084"/>
            <a:ext cx="457200" cy="457200"/>
          </a:xfrm>
          <a:prstGeom prst="rect">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anose="020B0606020202030204" pitchFamily="34" charset="0"/>
              </a:rPr>
              <a:t>X</a:t>
            </a:r>
          </a:p>
        </p:txBody>
      </p:sp>
      <p:sp>
        <p:nvSpPr>
          <p:cNvPr id="14" name="Rectangle 13"/>
          <p:cNvSpPr/>
          <p:nvPr/>
        </p:nvSpPr>
        <p:spPr bwMode="auto">
          <a:xfrm>
            <a:off x="3169772" y="3385084"/>
            <a:ext cx="457200" cy="457200"/>
          </a:xfrm>
          <a:prstGeom prst="rect">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anose="020B0606020202030204" pitchFamily="34" charset="0"/>
              </a:rPr>
              <a:t>X</a:t>
            </a:r>
          </a:p>
        </p:txBody>
      </p:sp>
      <p:sp>
        <p:nvSpPr>
          <p:cNvPr id="15" name="TextBox 14"/>
          <p:cNvSpPr txBox="1">
            <a:spLocks noChangeArrowheads="1"/>
          </p:cNvSpPr>
          <p:nvPr/>
        </p:nvSpPr>
        <p:spPr bwMode="auto">
          <a:xfrm>
            <a:off x="4495800" y="2861864"/>
            <a:ext cx="365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dirty="0">
                <a:latin typeface="Arial Narrow" panose="020B0606020202030204" pitchFamily="34" charset="0"/>
              </a:rPr>
              <a:t>Value of such a state*: 1</a:t>
            </a:r>
          </a:p>
        </p:txBody>
      </p:sp>
      <p:sp>
        <p:nvSpPr>
          <p:cNvPr id="16" name="Rectangle 15"/>
          <p:cNvSpPr/>
          <p:nvPr/>
        </p:nvSpPr>
        <p:spPr bwMode="auto">
          <a:xfrm>
            <a:off x="2088029" y="2771457"/>
            <a:ext cx="457200" cy="685800"/>
          </a:xfrm>
          <a:prstGeom prst="rect">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anose="020B0606020202030204" pitchFamily="34" charset="0"/>
              </a:rPr>
              <a:t>.</a:t>
            </a:r>
          </a:p>
        </p:txBody>
      </p:sp>
      <p:sp>
        <p:nvSpPr>
          <p:cNvPr id="17" name="Rectangle 16"/>
          <p:cNvSpPr/>
          <p:nvPr/>
        </p:nvSpPr>
        <p:spPr bwMode="auto">
          <a:xfrm>
            <a:off x="2088029" y="2281870"/>
            <a:ext cx="457200" cy="685800"/>
          </a:xfrm>
          <a:prstGeom prst="rect">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anose="020B0606020202030204" pitchFamily="34" charset="0"/>
              </a:rPr>
              <a:t>.</a:t>
            </a:r>
          </a:p>
        </p:txBody>
      </p:sp>
      <p:sp>
        <p:nvSpPr>
          <p:cNvPr id="18" name="Rectangle 17"/>
          <p:cNvSpPr/>
          <p:nvPr/>
        </p:nvSpPr>
        <p:spPr bwMode="auto">
          <a:xfrm>
            <a:off x="2667000" y="2767495"/>
            <a:ext cx="457200" cy="685800"/>
          </a:xfrm>
          <a:prstGeom prst="rect">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anose="020B0606020202030204" pitchFamily="34" charset="0"/>
              </a:rPr>
              <a:t>.</a:t>
            </a:r>
          </a:p>
        </p:txBody>
      </p:sp>
      <p:sp>
        <p:nvSpPr>
          <p:cNvPr id="19" name="Rectangle 18"/>
          <p:cNvSpPr/>
          <p:nvPr/>
        </p:nvSpPr>
        <p:spPr bwMode="auto">
          <a:xfrm>
            <a:off x="2667000" y="2277908"/>
            <a:ext cx="457200" cy="685800"/>
          </a:xfrm>
          <a:prstGeom prst="rect">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anose="020B0606020202030204" pitchFamily="34" charset="0"/>
              </a:rPr>
              <a:t>.</a:t>
            </a:r>
          </a:p>
        </p:txBody>
      </p:sp>
      <p:sp>
        <p:nvSpPr>
          <p:cNvPr id="20" name="Rectangle 19"/>
          <p:cNvSpPr/>
          <p:nvPr/>
        </p:nvSpPr>
        <p:spPr bwMode="auto">
          <a:xfrm>
            <a:off x="3156568" y="2767495"/>
            <a:ext cx="457200" cy="685800"/>
          </a:xfrm>
          <a:prstGeom prst="rect">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anose="020B0606020202030204" pitchFamily="34" charset="0"/>
              </a:rPr>
              <a:t>.</a:t>
            </a:r>
          </a:p>
        </p:txBody>
      </p:sp>
      <p:sp>
        <p:nvSpPr>
          <p:cNvPr id="21" name="Rectangle 20"/>
          <p:cNvSpPr/>
          <p:nvPr/>
        </p:nvSpPr>
        <p:spPr bwMode="auto">
          <a:xfrm>
            <a:off x="3156568" y="2277908"/>
            <a:ext cx="457200" cy="685800"/>
          </a:xfrm>
          <a:prstGeom prst="rect">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anose="020B0606020202030204" pitchFamily="34" charset="0"/>
              </a:rPr>
              <a:t>.</a:t>
            </a:r>
          </a:p>
        </p:txBody>
      </p:sp>
      <p:cxnSp>
        <p:nvCxnSpPr>
          <p:cNvPr id="22" name="Straight Connector 21"/>
          <p:cNvCxnSpPr/>
          <p:nvPr/>
        </p:nvCxnSpPr>
        <p:spPr bwMode="auto">
          <a:xfrm>
            <a:off x="2659472" y="4267200"/>
            <a:ext cx="0" cy="17526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3116672" y="4267200"/>
            <a:ext cx="0" cy="17526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 name="Group 23"/>
          <p:cNvGrpSpPr/>
          <p:nvPr/>
        </p:nvGrpSpPr>
        <p:grpSpPr>
          <a:xfrm rot="5400000">
            <a:off x="2653176" y="4252627"/>
            <a:ext cx="457200" cy="1752600"/>
            <a:chOff x="1752600" y="2971800"/>
            <a:chExt cx="457200" cy="1752600"/>
          </a:xfrm>
        </p:grpSpPr>
        <p:cxnSp>
          <p:nvCxnSpPr>
            <p:cNvPr id="25" name="Straight Connector 24"/>
            <p:cNvCxnSpPr/>
            <p:nvPr/>
          </p:nvCxnSpPr>
          <p:spPr bwMode="auto">
            <a:xfrm>
              <a:off x="1752600" y="2971800"/>
              <a:ext cx="0" cy="17526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p:nvPr/>
          </p:nvCxnSpPr>
          <p:spPr bwMode="auto">
            <a:xfrm>
              <a:off x="2209800" y="2971800"/>
              <a:ext cx="0" cy="175260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TextBox 29"/>
          <p:cNvSpPr txBox="1">
            <a:spLocks noChangeArrowheads="1"/>
          </p:cNvSpPr>
          <p:nvPr/>
        </p:nvSpPr>
        <p:spPr bwMode="auto">
          <a:xfrm>
            <a:off x="4488272" y="4843064"/>
            <a:ext cx="365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dirty="0">
                <a:latin typeface="Arial Narrow" panose="020B0606020202030204" pitchFamily="34" charset="0"/>
              </a:rPr>
              <a:t>Value of such a state: 0</a:t>
            </a:r>
          </a:p>
        </p:txBody>
      </p:sp>
      <p:sp>
        <p:nvSpPr>
          <p:cNvPr id="31" name="Rectangle 30"/>
          <p:cNvSpPr/>
          <p:nvPr/>
        </p:nvSpPr>
        <p:spPr bwMode="auto">
          <a:xfrm>
            <a:off x="2080501" y="5261762"/>
            <a:ext cx="457200" cy="685800"/>
          </a:xfrm>
          <a:prstGeom prst="rect">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anose="020B0606020202030204" pitchFamily="34" charset="0"/>
              </a:rPr>
              <a:t>.</a:t>
            </a:r>
          </a:p>
        </p:txBody>
      </p:sp>
      <p:sp>
        <p:nvSpPr>
          <p:cNvPr id="32" name="Rectangle 31"/>
          <p:cNvSpPr/>
          <p:nvPr/>
        </p:nvSpPr>
        <p:spPr bwMode="auto">
          <a:xfrm>
            <a:off x="2080501" y="4263070"/>
            <a:ext cx="457200" cy="685800"/>
          </a:xfrm>
          <a:prstGeom prst="rect">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anose="020B0606020202030204" pitchFamily="34" charset="0"/>
              </a:rPr>
              <a:t>.</a:t>
            </a:r>
          </a:p>
        </p:txBody>
      </p:sp>
      <p:sp>
        <p:nvSpPr>
          <p:cNvPr id="33" name="Rectangle 32"/>
          <p:cNvSpPr/>
          <p:nvPr/>
        </p:nvSpPr>
        <p:spPr bwMode="auto">
          <a:xfrm>
            <a:off x="2659472" y="5257800"/>
            <a:ext cx="457200" cy="685800"/>
          </a:xfrm>
          <a:prstGeom prst="rect">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anose="020B0606020202030204" pitchFamily="34" charset="0"/>
              </a:rPr>
              <a:t>.</a:t>
            </a:r>
          </a:p>
        </p:txBody>
      </p:sp>
      <p:sp>
        <p:nvSpPr>
          <p:cNvPr id="34" name="Rectangle 33"/>
          <p:cNvSpPr/>
          <p:nvPr/>
        </p:nvSpPr>
        <p:spPr bwMode="auto">
          <a:xfrm>
            <a:off x="2659472" y="4259108"/>
            <a:ext cx="457200" cy="685800"/>
          </a:xfrm>
          <a:prstGeom prst="rect">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anose="020B0606020202030204" pitchFamily="34" charset="0"/>
              </a:rPr>
              <a:t>.</a:t>
            </a:r>
          </a:p>
        </p:txBody>
      </p:sp>
      <p:sp>
        <p:nvSpPr>
          <p:cNvPr id="35" name="Rectangle 34"/>
          <p:cNvSpPr/>
          <p:nvPr/>
        </p:nvSpPr>
        <p:spPr bwMode="auto">
          <a:xfrm>
            <a:off x="3149040" y="5257800"/>
            <a:ext cx="457200" cy="685800"/>
          </a:xfrm>
          <a:prstGeom prst="rect">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anose="020B0606020202030204" pitchFamily="34" charset="0"/>
              </a:rPr>
              <a:t>.</a:t>
            </a:r>
          </a:p>
        </p:txBody>
      </p:sp>
      <p:sp>
        <p:nvSpPr>
          <p:cNvPr id="36" name="Rectangle 35"/>
          <p:cNvSpPr/>
          <p:nvPr/>
        </p:nvSpPr>
        <p:spPr bwMode="auto">
          <a:xfrm>
            <a:off x="3149040" y="4259108"/>
            <a:ext cx="457200" cy="685800"/>
          </a:xfrm>
          <a:prstGeom prst="rect">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anose="020B0606020202030204" pitchFamily="34" charset="0"/>
              </a:rPr>
              <a:t>.</a:t>
            </a:r>
          </a:p>
        </p:txBody>
      </p:sp>
      <p:sp>
        <p:nvSpPr>
          <p:cNvPr id="37" name="Rectangle 36"/>
          <p:cNvSpPr/>
          <p:nvPr/>
        </p:nvSpPr>
        <p:spPr bwMode="auto">
          <a:xfrm>
            <a:off x="2126072" y="4876800"/>
            <a:ext cx="457200" cy="457200"/>
          </a:xfrm>
          <a:prstGeom prst="rect">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anose="020B0606020202030204" pitchFamily="34" charset="0"/>
              </a:rPr>
              <a:t>O</a:t>
            </a:r>
          </a:p>
        </p:txBody>
      </p:sp>
      <p:sp>
        <p:nvSpPr>
          <p:cNvPr id="38" name="Rectangle 37"/>
          <p:cNvSpPr/>
          <p:nvPr/>
        </p:nvSpPr>
        <p:spPr bwMode="auto">
          <a:xfrm>
            <a:off x="2659472" y="4876800"/>
            <a:ext cx="457200" cy="457200"/>
          </a:xfrm>
          <a:prstGeom prst="rect">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anose="020B0606020202030204" pitchFamily="34" charset="0"/>
              </a:rPr>
              <a:t>O</a:t>
            </a:r>
          </a:p>
        </p:txBody>
      </p:sp>
      <p:sp>
        <p:nvSpPr>
          <p:cNvPr id="39" name="Rectangle 38"/>
          <p:cNvSpPr/>
          <p:nvPr/>
        </p:nvSpPr>
        <p:spPr bwMode="auto">
          <a:xfrm>
            <a:off x="3162244" y="4876800"/>
            <a:ext cx="457200" cy="457200"/>
          </a:xfrm>
          <a:prstGeom prst="rect">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Narrow" panose="020B0606020202030204" pitchFamily="34" charset="0"/>
              </a:rPr>
              <a:t>O</a:t>
            </a:r>
          </a:p>
        </p:txBody>
      </p:sp>
      <p:sp>
        <p:nvSpPr>
          <p:cNvPr id="40" name="TextBox 39">
            <a:extLst>
              <a:ext uri="{FF2B5EF4-FFF2-40B4-BE49-F238E27FC236}">
                <a16:creationId xmlns:a16="http://schemas.microsoft.com/office/drawing/2014/main" id="{3B33CBE4-4275-4555-A2BF-D84ED66A5EF6}"/>
              </a:ext>
            </a:extLst>
          </p:cNvPr>
          <p:cNvSpPr txBox="1">
            <a:spLocks noChangeArrowheads="1"/>
          </p:cNvSpPr>
          <p:nvPr/>
        </p:nvSpPr>
        <p:spPr bwMode="auto">
          <a:xfrm>
            <a:off x="304799" y="6243814"/>
            <a:ext cx="64007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dirty="0">
                <a:latin typeface="Arial Narrow" panose="020B0606020202030204" pitchFamily="34" charset="0"/>
              </a:rPr>
              <a:t>* Interpreted as a specific board configuration</a:t>
            </a:r>
          </a:p>
        </p:txBody>
      </p:sp>
    </p:spTree>
    <p:extLst>
      <p:ext uri="{BB962C8B-B14F-4D97-AF65-F5344CB8AC3E}">
        <p14:creationId xmlns:p14="http://schemas.microsoft.com/office/powerpoint/2010/main" val="3936348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urved Connector 9"/>
          <p:cNvCxnSpPr>
            <a:cxnSpLocks noChangeShapeType="1"/>
            <a:stCxn id="13" idx="2"/>
            <a:endCxn id="11" idx="0"/>
          </p:cNvCxnSpPr>
          <p:nvPr/>
        </p:nvCxnSpPr>
        <p:spPr bwMode="auto">
          <a:xfrm rot="5400000">
            <a:off x="2534388" y="4277574"/>
            <a:ext cx="2611548" cy="12700"/>
          </a:xfrm>
          <a:prstGeom prst="curvedConnector3">
            <a:avLst>
              <a:gd name="adj1" fmla="val 50000"/>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2" name="Title 3"/>
          <p:cNvSpPr>
            <a:spLocks noGrp="1"/>
          </p:cNvSpPr>
          <p:nvPr>
            <p:ph type="title"/>
          </p:nvPr>
        </p:nvSpPr>
        <p:spPr/>
        <p:txBody>
          <a:bodyPr/>
          <a:lstStyle/>
          <a:p>
            <a:r>
              <a:rPr lang="en-US" altLang="en-US"/>
              <a:t>Architecture  of Reinforcement Learning</a:t>
            </a:r>
          </a:p>
        </p:txBody>
      </p:sp>
      <p:sp>
        <p:nvSpPr>
          <p:cNvPr id="5130" name="Rectangle 9"/>
          <p:cNvSpPr>
            <a:spLocks noChangeArrowheads="1"/>
          </p:cNvSpPr>
          <p:nvPr/>
        </p:nvSpPr>
        <p:spPr bwMode="auto">
          <a:xfrm>
            <a:off x="6345238" y="6457950"/>
            <a:ext cx="2112962"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Marsland               </a:t>
            </a:r>
          </a:p>
        </p:txBody>
      </p:sp>
      <p:sp>
        <p:nvSpPr>
          <p:cNvPr id="13" name="Rounded Rectangle 4"/>
          <p:cNvSpPr>
            <a:spLocks noChangeArrowheads="1"/>
          </p:cNvSpPr>
          <p:nvPr/>
        </p:nvSpPr>
        <p:spPr bwMode="auto">
          <a:xfrm>
            <a:off x="3382962" y="2286000"/>
            <a:ext cx="9144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state</a:t>
            </a:r>
          </a:p>
        </p:txBody>
      </p:sp>
      <p:sp>
        <p:nvSpPr>
          <p:cNvPr id="14" name="Rectangle 7"/>
          <p:cNvSpPr>
            <a:spLocks noChangeArrowheads="1"/>
          </p:cNvSpPr>
          <p:nvPr/>
        </p:nvSpPr>
        <p:spPr bwMode="auto">
          <a:xfrm>
            <a:off x="5029200" y="4577594"/>
            <a:ext cx="1082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a:latin typeface="Arial Narrow" panose="020B0606020202030204" pitchFamily="34" charset="0"/>
              </a:rPr>
              <a:t>reward</a:t>
            </a:r>
            <a:endParaRPr lang="en-US" altLang="en-US"/>
          </a:p>
        </p:txBody>
      </p:sp>
      <p:sp>
        <p:nvSpPr>
          <p:cNvPr id="16" name="Rectangle 6"/>
          <p:cNvSpPr>
            <a:spLocks noChangeArrowheads="1"/>
          </p:cNvSpPr>
          <p:nvPr/>
        </p:nvSpPr>
        <p:spPr bwMode="auto">
          <a:xfrm>
            <a:off x="3354387" y="3429000"/>
            <a:ext cx="97155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i="1">
                <a:latin typeface="Arial Narrow" panose="020B0606020202030204" pitchFamily="34" charset="0"/>
              </a:rPr>
              <a:t>action</a:t>
            </a:r>
            <a:endParaRPr lang="en-US" altLang="en-US" i="1"/>
          </a:p>
        </p:txBody>
      </p:sp>
      <p:sp>
        <p:nvSpPr>
          <p:cNvPr id="19" name="Rounded Rectangle 19"/>
          <p:cNvSpPr>
            <a:spLocks noChangeArrowheads="1"/>
          </p:cNvSpPr>
          <p:nvPr/>
        </p:nvSpPr>
        <p:spPr bwMode="auto">
          <a:xfrm>
            <a:off x="533400" y="1447800"/>
            <a:ext cx="8153400" cy="4986296"/>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a:latin typeface="Arial Narrow" panose="020B0606020202030204" pitchFamily="34" charset="0"/>
              </a:rPr>
              <a:t>Environment</a:t>
            </a:r>
          </a:p>
        </p:txBody>
      </p:sp>
      <p:sp>
        <p:nvSpPr>
          <p:cNvPr id="11" name="Rounded Rectangle 4"/>
          <p:cNvSpPr>
            <a:spLocks noChangeArrowheads="1"/>
          </p:cNvSpPr>
          <p:nvPr/>
        </p:nvSpPr>
        <p:spPr bwMode="auto">
          <a:xfrm>
            <a:off x="3063081" y="5583348"/>
            <a:ext cx="1554161"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dirty="0">
                <a:latin typeface="Arial Narrow" panose="020B0606020202030204" pitchFamily="34" charset="0"/>
              </a:rPr>
              <a:t>new state</a:t>
            </a:r>
          </a:p>
        </p:txBody>
      </p:sp>
      <p:sp>
        <p:nvSpPr>
          <p:cNvPr id="17" name="TextBox 16"/>
          <p:cNvSpPr txBox="1"/>
          <p:nvPr/>
        </p:nvSpPr>
        <p:spPr>
          <a:xfrm>
            <a:off x="5097700" y="5096702"/>
            <a:ext cx="3337719" cy="400110"/>
          </a:xfrm>
          <a:prstGeom prst="rect">
            <a:avLst/>
          </a:prstGeom>
          <a:solidFill>
            <a:srgbClr val="E0FFC1"/>
          </a:solidFill>
          <a:ln>
            <a:noFill/>
          </a:ln>
        </p:spPr>
        <p:txBody>
          <a:bodyPr wrap="square" rtlCol="0">
            <a:spAutoFit/>
          </a:bodyPr>
          <a:lstStyle/>
          <a:p>
            <a:r>
              <a:rPr lang="en-US" sz="2000" dirty="0">
                <a:latin typeface="Arial Narrow" panose="020B0606020202030204" pitchFamily="34" charset="0"/>
              </a:rPr>
              <a:t>Example: Business picks up 60%</a:t>
            </a:r>
          </a:p>
        </p:txBody>
      </p:sp>
      <p:sp>
        <p:nvSpPr>
          <p:cNvPr id="18" name="Oval Callout 17"/>
          <p:cNvSpPr/>
          <p:nvPr/>
        </p:nvSpPr>
        <p:spPr bwMode="auto">
          <a:xfrm>
            <a:off x="5522089" y="2406847"/>
            <a:ext cx="2848509" cy="1129905"/>
          </a:xfrm>
          <a:prstGeom prst="wedgeEllipseCallout">
            <a:avLst>
              <a:gd name="adj1" fmla="val -32012"/>
              <a:gd name="adj2" fmla="val 141300"/>
            </a:avLst>
          </a:prstGeom>
          <a:solidFill>
            <a:schemeClr val="tx2">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Narrow" panose="020B0606020202030204" pitchFamily="34" charset="0"/>
              </a:rPr>
              <a:t>Reward </a:t>
            </a:r>
            <a:r>
              <a:rPr kumimoji="0" lang="en-US" sz="2400" b="0" i="1" u="none" strike="noStrike" cap="none" normalizeH="0" baseline="0" dirty="0">
                <a:ln>
                  <a:noFill/>
                </a:ln>
                <a:solidFill>
                  <a:schemeClr val="tx1"/>
                </a:solidFill>
                <a:effectLst/>
                <a:latin typeface="Arial Narrow" panose="020B0606020202030204" pitchFamily="34" charset="0"/>
              </a:rPr>
              <a:t>r </a:t>
            </a:r>
            <a:r>
              <a:rPr lang="en-US" sz="2400" dirty="0">
                <a:latin typeface="Arial Narrow" panose="020B0606020202030204" pitchFamily="34" charset="0"/>
              </a:rPr>
              <a:t>from taking the action</a:t>
            </a:r>
            <a:endParaRPr kumimoji="0" lang="en-US" sz="2400" b="0" i="0" u="none" strike="noStrike" cap="none" normalizeH="0" baseline="0" dirty="0">
              <a:ln>
                <a:noFill/>
              </a:ln>
              <a:solidFill>
                <a:schemeClr val="tx1"/>
              </a:solidFill>
              <a:effectLst/>
              <a:latin typeface="Arial Narrow" panose="020B0606020202030204" pitchFamily="34" charset="0"/>
            </a:endParaRPr>
          </a:p>
        </p:txBody>
      </p:sp>
      <p:cxnSp>
        <p:nvCxnSpPr>
          <p:cNvPr id="21" name="Curved Connector 9"/>
          <p:cNvCxnSpPr>
            <a:cxnSpLocks noChangeShapeType="1"/>
            <a:stCxn id="16" idx="3"/>
            <a:endCxn id="14" idx="0"/>
          </p:cNvCxnSpPr>
          <p:nvPr/>
        </p:nvCxnSpPr>
        <p:spPr bwMode="auto">
          <a:xfrm>
            <a:off x="4325937" y="3690938"/>
            <a:ext cx="1244601" cy="886656"/>
          </a:xfrm>
          <a:prstGeom prst="curvedConnector2">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68529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Immediate and End-Point Reward Components</a:t>
            </a:r>
          </a:p>
        </p:txBody>
      </p:sp>
      <p:sp>
        <p:nvSpPr>
          <p:cNvPr id="3" name="Content Placeholder 2"/>
          <p:cNvSpPr>
            <a:spLocks noGrp="1"/>
          </p:cNvSpPr>
          <p:nvPr>
            <p:ph idx="1"/>
          </p:nvPr>
        </p:nvSpPr>
        <p:spPr>
          <a:xfrm>
            <a:off x="2228850" y="1600200"/>
            <a:ext cx="4610100" cy="3200400"/>
          </a:xfrm>
        </p:spPr>
        <p:txBody>
          <a:bodyPr/>
          <a:lstStyle/>
          <a:p>
            <a:pPr marL="0" indent="0">
              <a:buFont typeface="Wingdings" panose="05000000000000000000" pitchFamily="2" charset="2"/>
              <a:buNone/>
              <a:defRPr/>
            </a:pPr>
            <a:r>
              <a:rPr lang="en-US" dirty="0"/>
              <a:t>Learn via …</a:t>
            </a:r>
          </a:p>
          <a:p>
            <a:pPr>
              <a:defRPr/>
            </a:pPr>
            <a:endParaRPr lang="en-US" dirty="0"/>
          </a:p>
          <a:p>
            <a:pPr>
              <a:defRPr/>
            </a:pPr>
            <a:r>
              <a:rPr lang="en-US" dirty="0"/>
              <a:t>immediately visible reward</a:t>
            </a:r>
          </a:p>
          <a:p>
            <a:pPr marL="0" indent="0">
              <a:buNone/>
              <a:defRPr/>
            </a:pPr>
            <a:r>
              <a:rPr lang="en-US" dirty="0"/>
              <a:t>and / or</a:t>
            </a:r>
          </a:p>
          <a:p>
            <a:pPr>
              <a:defRPr/>
            </a:pPr>
            <a:r>
              <a:rPr lang="en-US" dirty="0"/>
              <a:t>payoff in the end</a:t>
            </a:r>
          </a:p>
        </p:txBody>
      </p:sp>
      <p:sp>
        <p:nvSpPr>
          <p:cNvPr id="9220" name="Rectangle 3"/>
          <p:cNvSpPr>
            <a:spLocks noChangeArrowheads="1"/>
          </p:cNvSpPr>
          <p:nvPr/>
        </p:nvSpPr>
        <p:spPr bwMode="auto">
          <a:xfrm>
            <a:off x="6345238" y="6457950"/>
            <a:ext cx="2112962"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Marsland               </a:t>
            </a:r>
          </a:p>
        </p:txBody>
      </p:sp>
    </p:spTree>
    <p:extLst>
      <p:ext uri="{BB962C8B-B14F-4D97-AF65-F5344CB8AC3E}">
        <p14:creationId xmlns:p14="http://schemas.microsoft.com/office/powerpoint/2010/main" val="3755950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r>
              <a:rPr lang="en-US" altLang="en-US"/>
              <a:t>Architecture  of Reinforcement Learning</a:t>
            </a:r>
          </a:p>
        </p:txBody>
      </p:sp>
      <p:sp>
        <p:nvSpPr>
          <p:cNvPr id="5123" name="Rounded Rectangle 4"/>
          <p:cNvSpPr>
            <a:spLocks noChangeArrowheads="1"/>
          </p:cNvSpPr>
          <p:nvPr/>
        </p:nvSpPr>
        <p:spPr bwMode="auto">
          <a:xfrm>
            <a:off x="3382962" y="2286000"/>
            <a:ext cx="9144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state</a:t>
            </a:r>
          </a:p>
        </p:txBody>
      </p:sp>
      <p:cxnSp>
        <p:nvCxnSpPr>
          <p:cNvPr id="5127" name="Curved Connector 12"/>
          <p:cNvCxnSpPr>
            <a:cxnSpLocks noChangeShapeType="1"/>
            <a:stCxn id="21" idx="1"/>
            <a:endCxn id="5128" idx="2"/>
          </p:cNvCxnSpPr>
          <p:nvPr/>
        </p:nvCxnSpPr>
        <p:spPr bwMode="auto">
          <a:xfrm rot="10800000">
            <a:off x="1800226" y="4287054"/>
            <a:ext cx="3228975" cy="552479"/>
          </a:xfrm>
          <a:prstGeom prst="curvedConnector2">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8" name="Rectangle 18"/>
          <p:cNvSpPr>
            <a:spLocks noChangeArrowheads="1"/>
          </p:cNvSpPr>
          <p:nvPr/>
        </p:nvSpPr>
        <p:spPr bwMode="auto">
          <a:xfrm>
            <a:off x="1224756" y="3332946"/>
            <a:ext cx="1150938" cy="954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i="1" dirty="0">
                <a:latin typeface="Arial Narrow" panose="020B0606020202030204" pitchFamily="34" charset="0"/>
              </a:rPr>
              <a:t>update value</a:t>
            </a:r>
          </a:p>
        </p:txBody>
      </p:sp>
      <p:sp>
        <p:nvSpPr>
          <p:cNvPr id="5129" name="Rounded Rectangle 19"/>
          <p:cNvSpPr>
            <a:spLocks noChangeArrowheads="1"/>
          </p:cNvSpPr>
          <p:nvPr/>
        </p:nvSpPr>
        <p:spPr bwMode="auto">
          <a:xfrm>
            <a:off x="533400" y="1447800"/>
            <a:ext cx="8153400" cy="4986296"/>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a:latin typeface="Arial Narrow" panose="020B0606020202030204" pitchFamily="34" charset="0"/>
              </a:rPr>
              <a:t>Environment</a:t>
            </a:r>
          </a:p>
        </p:txBody>
      </p:sp>
      <p:sp>
        <p:nvSpPr>
          <p:cNvPr id="5130" name="Rectangle 9"/>
          <p:cNvSpPr>
            <a:spLocks noChangeArrowheads="1"/>
          </p:cNvSpPr>
          <p:nvPr/>
        </p:nvSpPr>
        <p:spPr bwMode="auto">
          <a:xfrm>
            <a:off x="6400800" y="6434096"/>
            <a:ext cx="2112962"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dirty="0" err="1"/>
              <a:t>Marsland</a:t>
            </a:r>
            <a:r>
              <a:rPr lang="en-US" altLang="en-US" sz="2000" dirty="0"/>
              <a:t>               </a:t>
            </a:r>
          </a:p>
        </p:txBody>
      </p:sp>
      <p:sp>
        <p:nvSpPr>
          <p:cNvPr id="2" name="Oval Callout 1"/>
          <p:cNvSpPr/>
          <p:nvPr/>
        </p:nvSpPr>
        <p:spPr bwMode="auto">
          <a:xfrm>
            <a:off x="5880100" y="1828841"/>
            <a:ext cx="2633662" cy="1676401"/>
          </a:xfrm>
          <a:prstGeom prst="wedgeEllipseCallout">
            <a:avLst>
              <a:gd name="adj1" fmla="val -110110"/>
              <a:gd name="adj2" fmla="val -2741"/>
            </a:avLst>
          </a:prstGeom>
          <a:solidFill>
            <a:schemeClr val="tx2">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Narrow" panose="020B0606020202030204" pitchFamily="34" charset="0"/>
              </a:rPr>
              <a:t>Value </a:t>
            </a:r>
            <a:r>
              <a:rPr kumimoji="0" lang="en-US" sz="2400" b="0" i="1" u="none" strike="noStrike" cap="none" normalizeH="0" baseline="0" dirty="0">
                <a:ln>
                  <a:noFill/>
                </a:ln>
                <a:solidFill>
                  <a:schemeClr val="tx1"/>
                </a:solidFill>
                <a:effectLst/>
                <a:latin typeface="Arial Narrow" panose="020B0606020202030204" pitchFamily="34" charset="0"/>
              </a:rPr>
              <a:t>V </a:t>
            </a:r>
            <a:r>
              <a:rPr kumimoji="0" lang="en-US" sz="2400" b="0" u="none" strike="noStrike" cap="none" normalizeH="0" baseline="0" dirty="0">
                <a:ln>
                  <a:noFill/>
                </a:ln>
                <a:solidFill>
                  <a:schemeClr val="tx1"/>
                </a:solidFill>
                <a:effectLst/>
                <a:latin typeface="Arial Narrow" panose="020B0606020202030204" pitchFamily="34" charset="0"/>
              </a:rPr>
              <a:t>of this</a:t>
            </a:r>
            <a:r>
              <a:rPr kumimoji="0" lang="en-US" sz="2400" b="0" u="none" strike="noStrike" cap="none" normalizeH="0" dirty="0">
                <a:ln>
                  <a:noFill/>
                </a:ln>
                <a:solidFill>
                  <a:schemeClr val="tx1"/>
                </a:solidFill>
                <a:effectLst/>
                <a:latin typeface="Arial Narrow" panose="020B0606020202030204" pitchFamily="34" charset="0"/>
              </a:rPr>
              <a:t> state (vis-a-vis goal state)</a:t>
            </a:r>
            <a:endParaRPr kumimoji="0" lang="en-US" sz="2400" b="0" i="0" u="none" strike="noStrike" cap="none" normalizeH="0" baseline="0" dirty="0">
              <a:ln>
                <a:noFill/>
              </a:ln>
              <a:solidFill>
                <a:schemeClr val="tx1"/>
              </a:solidFill>
              <a:effectLst/>
              <a:latin typeface="Arial Narrow" panose="020B0606020202030204" pitchFamily="34" charset="0"/>
            </a:endParaRPr>
          </a:p>
        </p:txBody>
      </p:sp>
      <p:sp>
        <p:nvSpPr>
          <p:cNvPr id="13" name="Rounded Rectangle 4"/>
          <p:cNvSpPr>
            <a:spLocks noChangeArrowheads="1"/>
          </p:cNvSpPr>
          <p:nvPr/>
        </p:nvSpPr>
        <p:spPr bwMode="auto">
          <a:xfrm>
            <a:off x="3063081" y="5583348"/>
            <a:ext cx="1554161"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dirty="0">
                <a:latin typeface="Arial Narrow" panose="020B0606020202030204" pitchFamily="34" charset="0"/>
              </a:rPr>
              <a:t>new state</a:t>
            </a:r>
          </a:p>
        </p:txBody>
      </p:sp>
      <p:cxnSp>
        <p:nvCxnSpPr>
          <p:cNvPr id="16" name="Curved Connector 12"/>
          <p:cNvCxnSpPr>
            <a:cxnSpLocks noChangeShapeType="1"/>
            <a:stCxn id="13" idx="1"/>
            <a:endCxn id="5128" idx="2"/>
          </p:cNvCxnSpPr>
          <p:nvPr/>
        </p:nvCxnSpPr>
        <p:spPr bwMode="auto">
          <a:xfrm rot="10800000">
            <a:off x="1800225" y="4287054"/>
            <a:ext cx="1262856" cy="1639195"/>
          </a:xfrm>
          <a:prstGeom prst="curvedConnector2">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urved Connector 9"/>
          <p:cNvCxnSpPr>
            <a:cxnSpLocks noChangeShapeType="1"/>
          </p:cNvCxnSpPr>
          <p:nvPr/>
        </p:nvCxnSpPr>
        <p:spPr bwMode="auto">
          <a:xfrm rot="5400000">
            <a:off x="2534388" y="4277574"/>
            <a:ext cx="2611548" cy="12700"/>
          </a:xfrm>
          <a:prstGeom prst="curvedConnector3">
            <a:avLst>
              <a:gd name="adj1" fmla="val 50000"/>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7"/>
          <p:cNvSpPr>
            <a:spLocks noChangeArrowheads="1"/>
          </p:cNvSpPr>
          <p:nvPr/>
        </p:nvSpPr>
        <p:spPr bwMode="auto">
          <a:xfrm>
            <a:off x="5029200" y="4577594"/>
            <a:ext cx="1082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a:latin typeface="Arial Narrow" panose="020B0606020202030204" pitchFamily="34" charset="0"/>
              </a:rPr>
              <a:t>reward</a:t>
            </a:r>
            <a:endParaRPr lang="en-US" altLang="en-US"/>
          </a:p>
        </p:txBody>
      </p:sp>
      <p:cxnSp>
        <p:nvCxnSpPr>
          <p:cNvPr id="22" name="Curved Connector 9"/>
          <p:cNvCxnSpPr>
            <a:cxnSpLocks noChangeShapeType="1"/>
            <a:stCxn id="5126" idx="3"/>
            <a:endCxn id="21" idx="0"/>
          </p:cNvCxnSpPr>
          <p:nvPr/>
        </p:nvCxnSpPr>
        <p:spPr bwMode="auto">
          <a:xfrm>
            <a:off x="4325937" y="3690938"/>
            <a:ext cx="1244601" cy="886656"/>
          </a:xfrm>
          <a:prstGeom prst="curvedConnector2">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6" name="Rectangle 6"/>
          <p:cNvSpPr>
            <a:spLocks noChangeArrowheads="1"/>
          </p:cNvSpPr>
          <p:nvPr/>
        </p:nvSpPr>
        <p:spPr bwMode="auto">
          <a:xfrm>
            <a:off x="3354387" y="3429000"/>
            <a:ext cx="97155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i="1" dirty="0">
                <a:latin typeface="Arial Narrow" panose="020B0606020202030204" pitchFamily="34" charset="0"/>
              </a:rPr>
              <a:t>action</a:t>
            </a:r>
            <a:endParaRPr lang="en-US" altLang="en-US" i="1" dirty="0"/>
          </a:p>
        </p:txBody>
      </p:sp>
      <p:cxnSp>
        <p:nvCxnSpPr>
          <p:cNvPr id="8" name="Straight Connector 7"/>
          <p:cNvCxnSpPr>
            <a:stCxn id="5123" idx="1"/>
            <a:endCxn id="5128" idx="3"/>
          </p:cNvCxnSpPr>
          <p:nvPr/>
        </p:nvCxnSpPr>
        <p:spPr bwMode="auto">
          <a:xfrm flipH="1">
            <a:off x="2375694" y="2628900"/>
            <a:ext cx="1007268" cy="1181100"/>
          </a:xfrm>
          <a:prstGeom prst="line">
            <a:avLst/>
          </a:prstGeom>
          <a:noFill/>
          <a:ln w="381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39511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ounded Rectangle 4"/>
          <p:cNvSpPr>
            <a:spLocks noChangeArrowheads="1"/>
          </p:cNvSpPr>
          <p:nvPr/>
        </p:nvSpPr>
        <p:spPr bwMode="auto">
          <a:xfrm>
            <a:off x="533400" y="32702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A</a:t>
            </a:r>
          </a:p>
        </p:txBody>
      </p:sp>
      <p:sp>
        <p:nvSpPr>
          <p:cNvPr id="7173" name="Rounded Rectangle 4"/>
          <p:cNvSpPr>
            <a:spLocks noChangeArrowheads="1"/>
          </p:cNvSpPr>
          <p:nvPr/>
        </p:nvSpPr>
        <p:spPr bwMode="auto">
          <a:xfrm>
            <a:off x="2590800" y="15049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a:latin typeface="Arial Narrow" panose="020B0606020202030204" pitchFamily="34" charset="0"/>
              </a:rPr>
              <a:t>Square B</a:t>
            </a:r>
          </a:p>
        </p:txBody>
      </p:sp>
      <p:sp>
        <p:nvSpPr>
          <p:cNvPr id="7174" name="Rounded Rectangle 4"/>
          <p:cNvSpPr>
            <a:spLocks noChangeArrowheads="1"/>
          </p:cNvSpPr>
          <p:nvPr/>
        </p:nvSpPr>
        <p:spPr bwMode="auto">
          <a:xfrm>
            <a:off x="4610100" y="327660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D</a:t>
            </a:r>
          </a:p>
        </p:txBody>
      </p:sp>
      <p:sp>
        <p:nvSpPr>
          <p:cNvPr id="7175" name="Rounded Rectangle 4"/>
          <p:cNvSpPr>
            <a:spLocks noChangeArrowheads="1"/>
          </p:cNvSpPr>
          <p:nvPr/>
        </p:nvSpPr>
        <p:spPr bwMode="auto">
          <a:xfrm>
            <a:off x="2590800" y="5259388"/>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C</a:t>
            </a:r>
          </a:p>
        </p:txBody>
      </p:sp>
      <p:sp>
        <p:nvSpPr>
          <p:cNvPr id="7176" name="Rounded Rectangle 4"/>
          <p:cNvSpPr>
            <a:spLocks noChangeArrowheads="1"/>
          </p:cNvSpPr>
          <p:nvPr/>
        </p:nvSpPr>
        <p:spPr bwMode="auto">
          <a:xfrm>
            <a:off x="6705600" y="5257800"/>
            <a:ext cx="1562100" cy="685800"/>
          </a:xfrm>
          <a:prstGeom prst="roundRect">
            <a:avLst>
              <a:gd name="adj" fmla="val 16667"/>
            </a:avLst>
          </a:prstGeom>
          <a:noFill/>
          <a:ln w="50800" cmpd="tri"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a:solidFill>
                  <a:srgbClr val="FF0000"/>
                </a:solidFill>
                <a:latin typeface="Arial Narrow" panose="020B0606020202030204" pitchFamily="34" charset="0"/>
              </a:rPr>
              <a:t>Square F</a:t>
            </a:r>
          </a:p>
        </p:txBody>
      </p:sp>
      <p:sp>
        <p:nvSpPr>
          <p:cNvPr id="7179" name="Rectangle 27"/>
          <p:cNvSpPr>
            <a:spLocks noChangeArrowheads="1"/>
          </p:cNvSpPr>
          <p:nvPr/>
        </p:nvSpPr>
        <p:spPr bwMode="auto">
          <a:xfrm>
            <a:off x="6345238" y="6457950"/>
            <a:ext cx="2112962"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Marsland               </a:t>
            </a:r>
          </a:p>
        </p:txBody>
      </p:sp>
      <p:sp>
        <p:nvSpPr>
          <p:cNvPr id="7201" name="Rounded Rectangle 4"/>
          <p:cNvSpPr>
            <a:spLocks noChangeArrowheads="1"/>
          </p:cNvSpPr>
          <p:nvPr/>
        </p:nvSpPr>
        <p:spPr bwMode="auto">
          <a:xfrm>
            <a:off x="6705600" y="15049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E</a:t>
            </a:r>
          </a:p>
        </p:txBody>
      </p:sp>
      <p:sp>
        <p:nvSpPr>
          <p:cNvPr id="2" name="Title 1"/>
          <p:cNvSpPr>
            <a:spLocks noGrp="1"/>
          </p:cNvSpPr>
          <p:nvPr>
            <p:ph type="title"/>
          </p:nvPr>
        </p:nvSpPr>
        <p:spPr/>
        <p:txBody>
          <a:bodyPr/>
          <a:lstStyle/>
          <a:p>
            <a:r>
              <a:rPr lang="en-US" altLang="en-US" dirty="0"/>
              <a:t>Example: Learning Routes to </a:t>
            </a:r>
            <a:r>
              <a:rPr lang="en-US" altLang="en-US" dirty="0">
                <a:solidFill>
                  <a:srgbClr val="FF0000"/>
                </a:solidFill>
              </a:rPr>
              <a:t>Hotel</a:t>
            </a:r>
            <a:r>
              <a:rPr lang="en-US" altLang="en-US" dirty="0"/>
              <a:t> in Old City</a:t>
            </a:r>
            <a:endParaRPr lang="en-US" dirty="0"/>
          </a:p>
        </p:txBody>
      </p:sp>
      <p:sp>
        <p:nvSpPr>
          <p:cNvPr id="10" name="TextBox 9"/>
          <p:cNvSpPr txBox="1">
            <a:spLocks noChangeArrowheads="1"/>
          </p:cNvSpPr>
          <p:nvPr/>
        </p:nvSpPr>
        <p:spPr bwMode="auto">
          <a:xfrm>
            <a:off x="2596658" y="2286000"/>
            <a:ext cx="2780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dirty="0">
                <a:latin typeface="Arial Narrow" panose="020B0606020202030204" pitchFamily="34" charset="0"/>
              </a:rPr>
              <a:t>State: </a:t>
            </a:r>
            <a:r>
              <a:rPr lang="en-US" altLang="en-US" i="1" dirty="0">
                <a:latin typeface="Arial Narrow" panose="020B0606020202030204" pitchFamily="34" charset="0"/>
              </a:rPr>
              <a:t>“At square X”</a:t>
            </a:r>
          </a:p>
        </p:txBody>
      </p:sp>
      <p:sp>
        <p:nvSpPr>
          <p:cNvPr id="3" name="Rectangle 2"/>
          <p:cNvSpPr/>
          <p:nvPr/>
        </p:nvSpPr>
        <p:spPr>
          <a:xfrm>
            <a:off x="7418652" y="4572000"/>
            <a:ext cx="872355" cy="523220"/>
          </a:xfrm>
          <a:prstGeom prst="rect">
            <a:avLst/>
          </a:prstGeom>
        </p:spPr>
        <p:txBody>
          <a:bodyPr wrap="none">
            <a:spAutoFit/>
          </a:bodyPr>
          <a:lstStyle/>
          <a:p>
            <a:r>
              <a:rPr lang="en-US" altLang="en-US" i="1" dirty="0">
                <a:solidFill>
                  <a:srgbClr val="FF0000"/>
                </a:solidFill>
                <a:latin typeface="Arial Narrow" panose="020B0606020202030204" pitchFamily="34" charset="0"/>
              </a:rPr>
              <a:t>Hotel</a:t>
            </a:r>
            <a:endParaRPr lang="en-US" i="1" dirty="0">
              <a:latin typeface="Arial Narrow" panose="020B0606020202030204" pitchFamily="34" charset="0"/>
            </a:endParaRPr>
          </a:p>
        </p:txBody>
      </p:sp>
    </p:spTree>
    <p:extLst>
      <p:ext uri="{BB962C8B-B14F-4D97-AF65-F5344CB8AC3E}">
        <p14:creationId xmlns:p14="http://schemas.microsoft.com/office/powerpoint/2010/main" val="3249677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ounded Rectangle 4"/>
          <p:cNvSpPr>
            <a:spLocks noChangeArrowheads="1"/>
          </p:cNvSpPr>
          <p:nvPr/>
        </p:nvSpPr>
        <p:spPr bwMode="auto">
          <a:xfrm>
            <a:off x="2590800" y="15049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B</a:t>
            </a:r>
          </a:p>
        </p:txBody>
      </p:sp>
      <p:sp>
        <p:nvSpPr>
          <p:cNvPr id="7175" name="Rounded Rectangle 4"/>
          <p:cNvSpPr>
            <a:spLocks noChangeArrowheads="1"/>
          </p:cNvSpPr>
          <p:nvPr/>
        </p:nvSpPr>
        <p:spPr bwMode="auto">
          <a:xfrm>
            <a:off x="2590800" y="5259388"/>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C</a:t>
            </a:r>
          </a:p>
        </p:txBody>
      </p:sp>
      <p:sp>
        <p:nvSpPr>
          <p:cNvPr id="7176" name="Rounded Rectangle 4"/>
          <p:cNvSpPr>
            <a:spLocks noChangeArrowheads="1"/>
          </p:cNvSpPr>
          <p:nvPr/>
        </p:nvSpPr>
        <p:spPr bwMode="auto">
          <a:xfrm>
            <a:off x="6705600" y="5257800"/>
            <a:ext cx="1562100" cy="685800"/>
          </a:xfrm>
          <a:prstGeom prst="roundRect">
            <a:avLst>
              <a:gd name="adj" fmla="val 16667"/>
            </a:avLst>
          </a:prstGeom>
          <a:noFill/>
          <a:ln w="50800" cmpd="tri"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a:solidFill>
                  <a:srgbClr val="FF0000"/>
                </a:solidFill>
                <a:latin typeface="Arial Narrow" panose="020B0606020202030204" pitchFamily="34" charset="0"/>
              </a:rPr>
              <a:t>Square F</a:t>
            </a:r>
          </a:p>
        </p:txBody>
      </p:sp>
      <p:sp>
        <p:nvSpPr>
          <p:cNvPr id="7179" name="Rectangle 27"/>
          <p:cNvSpPr>
            <a:spLocks noChangeArrowheads="1"/>
          </p:cNvSpPr>
          <p:nvPr/>
        </p:nvSpPr>
        <p:spPr bwMode="auto">
          <a:xfrm>
            <a:off x="6345238" y="6457950"/>
            <a:ext cx="2112962"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Marsland               </a:t>
            </a:r>
          </a:p>
        </p:txBody>
      </p:sp>
      <p:sp>
        <p:nvSpPr>
          <p:cNvPr id="2" name="Title 1"/>
          <p:cNvSpPr>
            <a:spLocks noGrp="1"/>
          </p:cNvSpPr>
          <p:nvPr>
            <p:ph type="title"/>
          </p:nvPr>
        </p:nvSpPr>
        <p:spPr/>
        <p:txBody>
          <a:bodyPr/>
          <a:lstStyle/>
          <a:p>
            <a:r>
              <a:rPr lang="en-US" altLang="en-US" dirty="0"/>
              <a:t>Example: Learning Routes to </a:t>
            </a:r>
            <a:r>
              <a:rPr lang="en-US" altLang="en-US" dirty="0">
                <a:solidFill>
                  <a:srgbClr val="FF0000"/>
                </a:solidFill>
              </a:rPr>
              <a:t>Hotel</a:t>
            </a:r>
            <a:r>
              <a:rPr lang="en-US" altLang="en-US" dirty="0"/>
              <a:t> in Old City</a:t>
            </a:r>
            <a:endParaRPr lang="en-US" dirty="0"/>
          </a:p>
        </p:txBody>
      </p:sp>
      <p:sp>
        <p:nvSpPr>
          <p:cNvPr id="3" name="Rectangle 2"/>
          <p:cNvSpPr/>
          <p:nvPr/>
        </p:nvSpPr>
        <p:spPr>
          <a:xfrm>
            <a:off x="7418652" y="4572000"/>
            <a:ext cx="872355" cy="523220"/>
          </a:xfrm>
          <a:prstGeom prst="rect">
            <a:avLst/>
          </a:prstGeom>
        </p:spPr>
        <p:txBody>
          <a:bodyPr wrap="none">
            <a:spAutoFit/>
          </a:bodyPr>
          <a:lstStyle/>
          <a:p>
            <a:r>
              <a:rPr lang="en-US" altLang="en-US" i="1" dirty="0">
                <a:solidFill>
                  <a:srgbClr val="FF0000"/>
                </a:solidFill>
                <a:latin typeface="Arial Narrow" panose="020B0606020202030204" pitchFamily="34" charset="0"/>
              </a:rPr>
              <a:t>Hotel</a:t>
            </a:r>
            <a:endParaRPr lang="en-US" i="1" dirty="0">
              <a:latin typeface="Arial Narrow" panose="020B0606020202030204" pitchFamily="34" charset="0"/>
            </a:endParaRPr>
          </a:p>
        </p:txBody>
      </p:sp>
      <p:sp>
        <p:nvSpPr>
          <p:cNvPr id="12" name="TextBox 1"/>
          <p:cNvSpPr txBox="1">
            <a:spLocks noChangeArrowheads="1"/>
          </p:cNvSpPr>
          <p:nvPr/>
        </p:nvSpPr>
        <p:spPr bwMode="auto">
          <a:xfrm>
            <a:off x="1676400" y="2717188"/>
            <a:ext cx="5029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buFont typeface="Arial" panose="020B0604020202020204" pitchFamily="34" charset="0"/>
              <a:buChar char="•"/>
            </a:pPr>
            <a:r>
              <a:rPr lang="en-US" altLang="en-US" dirty="0">
                <a:latin typeface="Arial Narrow" panose="020B0606020202030204" pitchFamily="34" charset="0"/>
              </a:rPr>
              <a:t>Start at random</a:t>
            </a:r>
          </a:p>
          <a:p>
            <a:pPr>
              <a:lnSpc>
                <a:spcPct val="150000"/>
              </a:lnSpc>
              <a:buFont typeface="Arial" panose="020B0604020202020204" pitchFamily="34" charset="0"/>
              <a:buChar char="•"/>
            </a:pPr>
            <a:r>
              <a:rPr lang="en-US" altLang="en-US" dirty="0">
                <a:latin typeface="Arial Narrow" panose="020B0606020202030204" pitchFamily="34" charset="0"/>
              </a:rPr>
              <a:t>Will recognize goal when arrive</a:t>
            </a:r>
          </a:p>
        </p:txBody>
      </p:sp>
    </p:spTree>
    <p:extLst>
      <p:ext uri="{BB962C8B-B14F-4D97-AF65-F5344CB8AC3E}">
        <p14:creationId xmlns:p14="http://schemas.microsoft.com/office/powerpoint/2010/main" val="22760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p:txBody>
          <a:bodyPr/>
          <a:lstStyle/>
          <a:p>
            <a:r>
              <a:rPr lang="en-US" altLang="en-US" dirty="0"/>
              <a:t>Example: Given Map</a:t>
            </a:r>
          </a:p>
        </p:txBody>
      </p:sp>
      <p:sp>
        <p:nvSpPr>
          <p:cNvPr id="7171" name="Rounded Rectangle 4"/>
          <p:cNvSpPr>
            <a:spLocks noChangeArrowheads="1"/>
          </p:cNvSpPr>
          <p:nvPr/>
        </p:nvSpPr>
        <p:spPr bwMode="auto">
          <a:xfrm>
            <a:off x="533400" y="32702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A</a:t>
            </a:r>
          </a:p>
        </p:txBody>
      </p:sp>
      <p:cxnSp>
        <p:nvCxnSpPr>
          <p:cNvPr id="7172" name="Curved Connector 9"/>
          <p:cNvCxnSpPr>
            <a:cxnSpLocks noChangeShapeType="1"/>
            <a:stCxn id="7171" idx="0"/>
            <a:endCxn id="7173" idx="1"/>
          </p:cNvCxnSpPr>
          <p:nvPr/>
        </p:nvCxnSpPr>
        <p:spPr bwMode="auto">
          <a:xfrm rot="5400000" flipH="1" flipV="1">
            <a:off x="1241425" y="1920875"/>
            <a:ext cx="1422400" cy="1276350"/>
          </a:xfrm>
          <a:prstGeom prst="curvedConnector2">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3" name="Rounded Rectangle 4"/>
          <p:cNvSpPr>
            <a:spLocks noChangeArrowheads="1"/>
          </p:cNvSpPr>
          <p:nvPr/>
        </p:nvSpPr>
        <p:spPr bwMode="auto">
          <a:xfrm>
            <a:off x="2590800" y="15049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B</a:t>
            </a:r>
          </a:p>
        </p:txBody>
      </p:sp>
      <p:sp>
        <p:nvSpPr>
          <p:cNvPr id="7174" name="Rounded Rectangle 4"/>
          <p:cNvSpPr>
            <a:spLocks noChangeArrowheads="1"/>
          </p:cNvSpPr>
          <p:nvPr/>
        </p:nvSpPr>
        <p:spPr bwMode="auto">
          <a:xfrm>
            <a:off x="4610100" y="327660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D</a:t>
            </a:r>
          </a:p>
        </p:txBody>
      </p:sp>
      <p:sp>
        <p:nvSpPr>
          <p:cNvPr id="7175" name="Rounded Rectangle 4"/>
          <p:cNvSpPr>
            <a:spLocks noChangeArrowheads="1"/>
          </p:cNvSpPr>
          <p:nvPr/>
        </p:nvSpPr>
        <p:spPr bwMode="auto">
          <a:xfrm>
            <a:off x="2590800" y="5259388"/>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C</a:t>
            </a:r>
          </a:p>
        </p:txBody>
      </p:sp>
      <p:sp>
        <p:nvSpPr>
          <p:cNvPr id="7176" name="Rounded Rectangle 4"/>
          <p:cNvSpPr>
            <a:spLocks noChangeArrowheads="1"/>
          </p:cNvSpPr>
          <p:nvPr/>
        </p:nvSpPr>
        <p:spPr bwMode="auto">
          <a:xfrm>
            <a:off x="6705600" y="5257800"/>
            <a:ext cx="1562100" cy="685800"/>
          </a:xfrm>
          <a:prstGeom prst="roundRect">
            <a:avLst>
              <a:gd name="adj" fmla="val 16667"/>
            </a:avLst>
          </a:prstGeom>
          <a:noFill/>
          <a:ln w="50800" cmpd="tri"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b="1">
                <a:latin typeface="Arial Narrow" panose="020B0606020202030204" pitchFamily="34" charset="0"/>
              </a:rPr>
              <a:t>Square F</a:t>
            </a:r>
          </a:p>
        </p:txBody>
      </p:sp>
      <p:cxnSp>
        <p:nvCxnSpPr>
          <p:cNvPr id="7177" name="Curved Connector 9"/>
          <p:cNvCxnSpPr>
            <a:cxnSpLocks noChangeShapeType="1"/>
            <a:stCxn id="7175" idx="0"/>
            <a:endCxn id="7173" idx="2"/>
          </p:cNvCxnSpPr>
          <p:nvPr/>
        </p:nvCxnSpPr>
        <p:spPr bwMode="auto">
          <a:xfrm rot="5400000" flipH="1" flipV="1">
            <a:off x="1837531" y="3725069"/>
            <a:ext cx="3068638" cy="1270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8" name="Curved Connector 9"/>
          <p:cNvCxnSpPr>
            <a:cxnSpLocks noChangeShapeType="1"/>
            <a:stCxn id="7174" idx="0"/>
            <a:endCxn id="7173" idx="3"/>
          </p:cNvCxnSpPr>
          <p:nvPr/>
        </p:nvCxnSpPr>
        <p:spPr bwMode="auto">
          <a:xfrm rot="16200000" flipV="1">
            <a:off x="4057650" y="1943100"/>
            <a:ext cx="1428750" cy="1238250"/>
          </a:xfrm>
          <a:prstGeom prst="curvedConnector2">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9" name="Rectangle 27"/>
          <p:cNvSpPr>
            <a:spLocks noChangeArrowheads="1"/>
          </p:cNvSpPr>
          <p:nvPr/>
        </p:nvSpPr>
        <p:spPr bwMode="auto">
          <a:xfrm>
            <a:off x="6345238" y="6457950"/>
            <a:ext cx="2112962"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Marsland               </a:t>
            </a:r>
          </a:p>
        </p:txBody>
      </p:sp>
      <p:cxnSp>
        <p:nvCxnSpPr>
          <p:cNvPr id="7180" name="Curved Connector 9"/>
          <p:cNvCxnSpPr>
            <a:cxnSpLocks noChangeShapeType="1"/>
            <a:stCxn id="7174" idx="0"/>
          </p:cNvCxnSpPr>
          <p:nvPr/>
        </p:nvCxnSpPr>
        <p:spPr bwMode="auto">
          <a:xfrm rot="5400000" flipH="1" flipV="1">
            <a:off x="5334000" y="1905000"/>
            <a:ext cx="1428750" cy="1314450"/>
          </a:xfrm>
          <a:prstGeom prst="curvedConnector2">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1" name="Curved Connector 9"/>
          <p:cNvCxnSpPr>
            <a:cxnSpLocks noChangeShapeType="1"/>
            <a:stCxn id="7174" idx="2"/>
            <a:endCxn id="7175" idx="0"/>
          </p:cNvCxnSpPr>
          <p:nvPr/>
        </p:nvCxnSpPr>
        <p:spPr bwMode="auto">
          <a:xfrm rot="5400000">
            <a:off x="3733006" y="3601244"/>
            <a:ext cx="1296988" cy="201930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2" name="Curved Connector 9"/>
          <p:cNvCxnSpPr>
            <a:cxnSpLocks noChangeShapeType="1"/>
            <a:stCxn id="7176" idx="0"/>
          </p:cNvCxnSpPr>
          <p:nvPr/>
        </p:nvCxnSpPr>
        <p:spPr bwMode="auto">
          <a:xfrm rot="5400000" flipH="1" flipV="1">
            <a:off x="5953125" y="3724275"/>
            <a:ext cx="3067050" cy="1270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3" name="Curved Connector 9"/>
          <p:cNvCxnSpPr>
            <a:cxnSpLocks noChangeShapeType="1"/>
            <a:stCxn id="7176" idx="1"/>
            <a:endCxn id="7175" idx="3"/>
          </p:cNvCxnSpPr>
          <p:nvPr/>
        </p:nvCxnSpPr>
        <p:spPr bwMode="auto">
          <a:xfrm rot="10800000" flipV="1">
            <a:off x="4152900" y="5600700"/>
            <a:ext cx="2552700" cy="1588"/>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4" name="Curved Connector 9"/>
          <p:cNvCxnSpPr>
            <a:cxnSpLocks noChangeShapeType="1"/>
            <a:stCxn id="7173" idx="1"/>
            <a:endCxn id="7171" idx="1"/>
          </p:cNvCxnSpPr>
          <p:nvPr/>
        </p:nvCxnSpPr>
        <p:spPr bwMode="auto">
          <a:xfrm rot="10800000" flipV="1">
            <a:off x="533400" y="1847850"/>
            <a:ext cx="2057400" cy="1765300"/>
          </a:xfrm>
          <a:prstGeom prst="curvedConnector3">
            <a:avLst>
              <a:gd name="adj1" fmla="val 11111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5" name="Curved Connector 9"/>
          <p:cNvCxnSpPr>
            <a:cxnSpLocks noChangeShapeType="1"/>
            <a:stCxn id="7173" idx="2"/>
            <a:endCxn id="7175" idx="1"/>
          </p:cNvCxnSpPr>
          <p:nvPr/>
        </p:nvCxnSpPr>
        <p:spPr bwMode="auto">
          <a:xfrm rot="5400000">
            <a:off x="1275556" y="3505994"/>
            <a:ext cx="3411538" cy="781050"/>
          </a:xfrm>
          <a:prstGeom prst="curvedConnector4">
            <a:avLst>
              <a:gd name="adj1" fmla="val 44977"/>
              <a:gd name="adj2" fmla="val 129269"/>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6" name="Curved Connector 9"/>
          <p:cNvCxnSpPr>
            <a:cxnSpLocks noChangeShapeType="1"/>
            <a:stCxn id="7173" idx="3"/>
            <a:endCxn id="7174" idx="1"/>
          </p:cNvCxnSpPr>
          <p:nvPr/>
        </p:nvCxnSpPr>
        <p:spPr bwMode="auto">
          <a:xfrm>
            <a:off x="4152900" y="1847850"/>
            <a:ext cx="457200" cy="177165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7" name="Curved Connector 9"/>
          <p:cNvCxnSpPr>
            <a:cxnSpLocks noChangeShapeType="1"/>
            <a:endCxn id="7174" idx="3"/>
          </p:cNvCxnSpPr>
          <p:nvPr/>
        </p:nvCxnSpPr>
        <p:spPr bwMode="auto">
          <a:xfrm rot="10800000" flipV="1">
            <a:off x="6172200" y="1847850"/>
            <a:ext cx="533400" cy="177165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8" name="Curved Connector 9"/>
          <p:cNvCxnSpPr>
            <a:cxnSpLocks noChangeShapeType="1"/>
            <a:endCxn id="7176" idx="3"/>
          </p:cNvCxnSpPr>
          <p:nvPr/>
        </p:nvCxnSpPr>
        <p:spPr bwMode="auto">
          <a:xfrm rot="16200000" flipH="1">
            <a:off x="6172200" y="3505200"/>
            <a:ext cx="3409950" cy="781050"/>
          </a:xfrm>
          <a:prstGeom prst="curvedConnector4">
            <a:avLst>
              <a:gd name="adj1" fmla="val 44972"/>
              <a:gd name="adj2" fmla="val 129269"/>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9" name="Curved Connector 9"/>
          <p:cNvCxnSpPr>
            <a:cxnSpLocks noChangeShapeType="1"/>
            <a:stCxn id="7175" idx="3"/>
            <a:endCxn id="7176" idx="2"/>
          </p:cNvCxnSpPr>
          <p:nvPr/>
        </p:nvCxnSpPr>
        <p:spPr bwMode="auto">
          <a:xfrm>
            <a:off x="4152900" y="5602288"/>
            <a:ext cx="3333750" cy="341312"/>
          </a:xfrm>
          <a:prstGeom prst="curvedConnector4">
            <a:avLst>
              <a:gd name="adj1" fmla="val 38287"/>
              <a:gd name="adj2" fmla="val 25661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0" name="Curved Connector 9"/>
          <p:cNvCxnSpPr>
            <a:cxnSpLocks noChangeShapeType="1"/>
            <a:stCxn id="7171" idx="2"/>
            <a:endCxn id="7191" idx="4"/>
          </p:cNvCxnSpPr>
          <p:nvPr/>
        </p:nvCxnSpPr>
        <p:spPr bwMode="auto">
          <a:xfrm rot="5400000" flipH="1" flipV="1">
            <a:off x="1542257" y="3729831"/>
            <a:ext cx="19050" cy="474663"/>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1" name="Oval 9239"/>
          <p:cNvSpPr>
            <a:spLocks noChangeArrowheads="1"/>
          </p:cNvSpPr>
          <p:nvPr/>
        </p:nvSpPr>
        <p:spPr bwMode="auto">
          <a:xfrm>
            <a:off x="1716088" y="3830638"/>
            <a:ext cx="147637"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192" name="Curved Connector 9"/>
          <p:cNvCxnSpPr>
            <a:cxnSpLocks noChangeShapeType="1"/>
            <a:endCxn id="7193" idx="4"/>
          </p:cNvCxnSpPr>
          <p:nvPr/>
        </p:nvCxnSpPr>
        <p:spPr bwMode="auto">
          <a:xfrm rot="5400000" flipH="1" flipV="1">
            <a:off x="3598069" y="5699919"/>
            <a:ext cx="19050" cy="474662"/>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3" name="Oval 86"/>
          <p:cNvSpPr>
            <a:spLocks noChangeArrowheads="1"/>
          </p:cNvSpPr>
          <p:nvPr/>
        </p:nvSpPr>
        <p:spPr bwMode="auto">
          <a:xfrm>
            <a:off x="3770313" y="5800725"/>
            <a:ext cx="149225"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194" name="Curved Connector 9"/>
          <p:cNvCxnSpPr>
            <a:cxnSpLocks noChangeShapeType="1"/>
            <a:endCxn id="7195" idx="4"/>
          </p:cNvCxnSpPr>
          <p:nvPr/>
        </p:nvCxnSpPr>
        <p:spPr bwMode="auto">
          <a:xfrm rot="5400000" flipH="1" flipV="1">
            <a:off x="5620544" y="3726657"/>
            <a:ext cx="19050" cy="474662"/>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5" name="Oval 93"/>
          <p:cNvSpPr>
            <a:spLocks noChangeArrowheads="1"/>
          </p:cNvSpPr>
          <p:nvPr/>
        </p:nvSpPr>
        <p:spPr bwMode="auto">
          <a:xfrm>
            <a:off x="5792788" y="3829050"/>
            <a:ext cx="149225" cy="1254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196" name="Curved Connector 9"/>
          <p:cNvCxnSpPr>
            <a:cxnSpLocks noChangeShapeType="1"/>
            <a:endCxn id="7197" idx="4"/>
          </p:cNvCxnSpPr>
          <p:nvPr/>
        </p:nvCxnSpPr>
        <p:spPr bwMode="auto">
          <a:xfrm rot="5400000" flipH="1" flipV="1">
            <a:off x="7723982" y="5699918"/>
            <a:ext cx="19050" cy="474663"/>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7" name="Oval 97"/>
          <p:cNvSpPr>
            <a:spLocks noChangeArrowheads="1"/>
          </p:cNvSpPr>
          <p:nvPr/>
        </p:nvSpPr>
        <p:spPr bwMode="auto">
          <a:xfrm>
            <a:off x="7896225" y="5800725"/>
            <a:ext cx="149225"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198" name="Oval 101"/>
          <p:cNvSpPr>
            <a:spLocks noChangeArrowheads="1"/>
          </p:cNvSpPr>
          <p:nvPr/>
        </p:nvSpPr>
        <p:spPr bwMode="auto">
          <a:xfrm>
            <a:off x="7848600" y="1512888"/>
            <a:ext cx="149225"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199" name="Oval 132"/>
          <p:cNvSpPr>
            <a:spLocks noChangeArrowheads="1"/>
          </p:cNvSpPr>
          <p:nvPr/>
        </p:nvSpPr>
        <p:spPr bwMode="auto">
          <a:xfrm>
            <a:off x="7923213" y="1516063"/>
            <a:ext cx="147637"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200" name="Curved Connector 9"/>
          <p:cNvCxnSpPr>
            <a:cxnSpLocks noChangeShapeType="1"/>
            <a:endCxn id="7199" idx="0"/>
          </p:cNvCxnSpPr>
          <p:nvPr/>
        </p:nvCxnSpPr>
        <p:spPr bwMode="auto">
          <a:xfrm rot="5400000" flipH="1" flipV="1">
            <a:off x="7737475" y="1265238"/>
            <a:ext cx="9525" cy="511175"/>
          </a:xfrm>
          <a:prstGeom prst="curvedConnector3">
            <a:avLst>
              <a:gd name="adj1" fmla="val 5495407"/>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01" name="Rounded Rectangle 4"/>
          <p:cNvSpPr>
            <a:spLocks noChangeArrowheads="1"/>
          </p:cNvSpPr>
          <p:nvPr/>
        </p:nvSpPr>
        <p:spPr bwMode="auto">
          <a:xfrm>
            <a:off x="6705600" y="15049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E</a:t>
            </a:r>
          </a:p>
        </p:txBody>
      </p:sp>
      <p:sp>
        <p:nvSpPr>
          <p:cNvPr id="7202" name="Oval 141"/>
          <p:cNvSpPr>
            <a:spLocks noChangeArrowheads="1"/>
          </p:cNvSpPr>
          <p:nvPr/>
        </p:nvSpPr>
        <p:spPr bwMode="auto">
          <a:xfrm>
            <a:off x="3808413" y="1530350"/>
            <a:ext cx="147637"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203" name="Curved Connector 9"/>
          <p:cNvCxnSpPr>
            <a:cxnSpLocks noChangeShapeType="1"/>
            <a:endCxn id="7202" idx="0"/>
          </p:cNvCxnSpPr>
          <p:nvPr/>
        </p:nvCxnSpPr>
        <p:spPr bwMode="auto">
          <a:xfrm rot="5400000" flipH="1" flipV="1">
            <a:off x="3622675" y="1279525"/>
            <a:ext cx="9525" cy="511175"/>
          </a:xfrm>
          <a:prstGeom prst="curvedConnector3">
            <a:avLst>
              <a:gd name="adj1" fmla="val 5495407"/>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1992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Goals</a:t>
            </a:r>
          </a:p>
        </p:txBody>
      </p:sp>
      <p:sp>
        <p:nvSpPr>
          <p:cNvPr id="3" name="Content Placeholder 2"/>
          <p:cNvSpPr>
            <a:spLocks noGrp="1"/>
          </p:cNvSpPr>
          <p:nvPr>
            <p:ph idx="1"/>
          </p:nvPr>
        </p:nvSpPr>
        <p:spPr>
          <a:xfrm>
            <a:off x="823912" y="1371600"/>
            <a:ext cx="7481888" cy="4343400"/>
          </a:xfrm>
        </p:spPr>
        <p:txBody>
          <a:bodyPr/>
          <a:lstStyle/>
          <a:p>
            <a:pPr>
              <a:lnSpc>
                <a:spcPct val="200000"/>
              </a:lnSpc>
            </a:pPr>
            <a:r>
              <a:rPr lang="en-US" b="1" dirty="0">
                <a:sym typeface="Symbol" panose="05050102010706020507" pitchFamily="18" charset="2"/>
              </a:rPr>
              <a:t>Recognize</a:t>
            </a:r>
            <a:r>
              <a:rPr lang="en-US" dirty="0">
                <a:sym typeface="Symbol" panose="05050102010706020507" pitchFamily="18" charset="2"/>
              </a:rPr>
              <a:t> </a:t>
            </a:r>
            <a:r>
              <a:rPr lang="en-US" dirty="0"/>
              <a:t>Reinforcement Learning </a:t>
            </a:r>
            <a:r>
              <a:rPr lang="en-US" b="1" dirty="0"/>
              <a:t>potential</a:t>
            </a:r>
          </a:p>
          <a:p>
            <a:pPr>
              <a:lnSpc>
                <a:spcPct val="200000"/>
              </a:lnSpc>
            </a:pPr>
            <a:r>
              <a:rPr lang="en-US" b="1" dirty="0">
                <a:sym typeface="Symbol" panose="05050102010706020507" pitchFamily="18" charset="2"/>
              </a:rPr>
              <a:t>U</a:t>
            </a:r>
            <a:r>
              <a:rPr lang="en-US" b="1" dirty="0"/>
              <a:t>se basic </a:t>
            </a:r>
            <a:r>
              <a:rPr lang="en-US" dirty="0"/>
              <a:t>RL techniques</a:t>
            </a:r>
          </a:p>
          <a:p>
            <a:pPr>
              <a:lnSpc>
                <a:spcPct val="200000"/>
              </a:lnSpc>
            </a:pPr>
            <a:r>
              <a:rPr lang="en-US" b="1" dirty="0"/>
              <a:t>Apply Monte Carlo </a:t>
            </a:r>
            <a:r>
              <a:rPr lang="en-US" dirty="0"/>
              <a:t>decision processes to ML</a:t>
            </a:r>
          </a:p>
          <a:p>
            <a:pPr>
              <a:lnSpc>
                <a:spcPct val="200000"/>
              </a:lnSpc>
            </a:pPr>
            <a:r>
              <a:rPr lang="en-US" b="1" dirty="0">
                <a:sym typeface="Symbol" panose="05050102010706020507" pitchFamily="18" charset="2"/>
              </a:rPr>
              <a:t>C</a:t>
            </a:r>
            <a:r>
              <a:rPr lang="en-US" b="1" dirty="0"/>
              <a:t>ompare</a:t>
            </a:r>
            <a:r>
              <a:rPr lang="en-US" dirty="0"/>
              <a:t> end-state with </a:t>
            </a:r>
            <a:r>
              <a:rPr lang="en-US" b="1" dirty="0"/>
              <a:t>discounting</a:t>
            </a:r>
          </a:p>
          <a:p>
            <a:pPr marL="0" indent="0">
              <a:lnSpc>
                <a:spcPct val="200000"/>
              </a:lnSpc>
              <a:buNone/>
            </a:pPr>
            <a:endParaRPr lang="en-US" dirty="0"/>
          </a:p>
        </p:txBody>
      </p:sp>
    </p:spTree>
    <p:extLst>
      <p:ext uri="{BB962C8B-B14F-4D97-AF65-F5344CB8AC3E}">
        <p14:creationId xmlns:p14="http://schemas.microsoft.com/office/powerpoint/2010/main" val="958163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p:txBody>
          <a:bodyPr/>
          <a:lstStyle/>
          <a:p>
            <a:r>
              <a:rPr lang="en-US" altLang="en-US" dirty="0"/>
              <a:t>Examples: Reward of State/Actions</a:t>
            </a:r>
          </a:p>
        </p:txBody>
      </p:sp>
      <p:sp>
        <p:nvSpPr>
          <p:cNvPr id="8203" name="Rectangle 27"/>
          <p:cNvSpPr>
            <a:spLocks noChangeArrowheads="1"/>
          </p:cNvSpPr>
          <p:nvPr/>
        </p:nvSpPr>
        <p:spPr bwMode="auto">
          <a:xfrm>
            <a:off x="51795" y="6426860"/>
            <a:ext cx="2112962"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Marsland               </a:t>
            </a:r>
          </a:p>
        </p:txBody>
      </p:sp>
      <p:sp>
        <p:nvSpPr>
          <p:cNvPr id="8195" name="Rounded Rectangle 4"/>
          <p:cNvSpPr>
            <a:spLocks noChangeArrowheads="1"/>
          </p:cNvSpPr>
          <p:nvPr/>
        </p:nvSpPr>
        <p:spPr bwMode="auto">
          <a:xfrm>
            <a:off x="533400" y="32702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A</a:t>
            </a:r>
          </a:p>
        </p:txBody>
      </p:sp>
      <p:cxnSp>
        <p:nvCxnSpPr>
          <p:cNvPr id="8196" name="Curved Connector 9"/>
          <p:cNvCxnSpPr>
            <a:cxnSpLocks noChangeShapeType="1"/>
            <a:stCxn id="8195" idx="0"/>
            <a:endCxn id="8197" idx="1"/>
          </p:cNvCxnSpPr>
          <p:nvPr/>
        </p:nvCxnSpPr>
        <p:spPr bwMode="auto">
          <a:xfrm rot="5400000" flipH="1" flipV="1">
            <a:off x="1241425" y="1920875"/>
            <a:ext cx="1422400" cy="1276350"/>
          </a:xfrm>
          <a:prstGeom prst="curvedConnector2">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7" name="Rounded Rectangle 4"/>
          <p:cNvSpPr>
            <a:spLocks noChangeArrowheads="1"/>
          </p:cNvSpPr>
          <p:nvPr/>
        </p:nvSpPr>
        <p:spPr bwMode="auto">
          <a:xfrm>
            <a:off x="2590800" y="15049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B</a:t>
            </a:r>
          </a:p>
        </p:txBody>
      </p:sp>
      <p:sp>
        <p:nvSpPr>
          <p:cNvPr id="8200" name="Rounded Rectangle 4"/>
          <p:cNvSpPr>
            <a:spLocks noChangeArrowheads="1"/>
          </p:cNvSpPr>
          <p:nvPr/>
        </p:nvSpPr>
        <p:spPr bwMode="auto">
          <a:xfrm>
            <a:off x="6705600" y="525780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b="1">
                <a:latin typeface="Arial Narrow" panose="020B0606020202030204" pitchFamily="34" charset="0"/>
              </a:rPr>
              <a:t>Square F</a:t>
            </a:r>
          </a:p>
        </p:txBody>
      </p:sp>
      <p:cxnSp>
        <p:nvCxnSpPr>
          <p:cNvPr id="8206" name="Curved Connector 9"/>
          <p:cNvCxnSpPr>
            <a:cxnSpLocks noChangeShapeType="1"/>
            <a:stCxn id="8200" idx="0"/>
          </p:cNvCxnSpPr>
          <p:nvPr/>
        </p:nvCxnSpPr>
        <p:spPr bwMode="auto">
          <a:xfrm rot="5400000" flipH="1" flipV="1">
            <a:off x="5953125" y="3724275"/>
            <a:ext cx="3067050" cy="12700"/>
          </a:xfrm>
          <a:prstGeom prst="curvedConnector3">
            <a:avLst>
              <a:gd name="adj1" fmla="val 50000"/>
            </a:avLst>
          </a:prstGeom>
          <a:noFill/>
          <a:ln w="19050"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2" name="Curved Connector 9"/>
          <p:cNvCxnSpPr>
            <a:cxnSpLocks noChangeShapeType="1"/>
            <a:stCxn id="8200" idx="3"/>
            <a:endCxn id="8235" idx="3"/>
          </p:cNvCxnSpPr>
          <p:nvPr/>
        </p:nvCxnSpPr>
        <p:spPr bwMode="auto">
          <a:xfrm flipV="1">
            <a:off x="8267700" y="1847850"/>
            <a:ext cx="12700" cy="3752850"/>
          </a:xfrm>
          <a:prstGeom prst="curvedConnector3">
            <a:avLst>
              <a:gd name="adj1" fmla="val 368738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14" name="Rectangle 18"/>
          <p:cNvSpPr>
            <a:spLocks noChangeArrowheads="1"/>
          </p:cNvSpPr>
          <p:nvPr/>
        </p:nvSpPr>
        <p:spPr bwMode="auto">
          <a:xfrm>
            <a:off x="1200707" y="2571750"/>
            <a:ext cx="41870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dirty="0">
                <a:latin typeface="Arial Narrow" panose="020B0606020202030204" pitchFamily="34" charset="0"/>
              </a:rPr>
              <a:t>10</a:t>
            </a:r>
            <a:endParaRPr lang="en-US" altLang="en-US" sz="2000" i="1" dirty="0"/>
          </a:p>
        </p:txBody>
      </p:sp>
      <p:sp>
        <p:nvSpPr>
          <p:cNvPr id="8225" name="Rectangle 18"/>
          <p:cNvSpPr>
            <a:spLocks noChangeArrowheads="1"/>
          </p:cNvSpPr>
          <p:nvPr/>
        </p:nvSpPr>
        <p:spPr bwMode="auto">
          <a:xfrm>
            <a:off x="7239000" y="3404586"/>
            <a:ext cx="53572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000" i="1" dirty="0">
                <a:latin typeface="Arial Narrow" panose="020B0606020202030204" pitchFamily="34" charset="0"/>
              </a:rPr>
              <a:t>100</a:t>
            </a:r>
            <a:endParaRPr lang="en-US" altLang="en-US" sz="2000" i="1" dirty="0"/>
          </a:p>
        </p:txBody>
      </p:sp>
      <p:sp>
        <p:nvSpPr>
          <p:cNvPr id="8226" name="Rectangle 18"/>
          <p:cNvSpPr>
            <a:spLocks noChangeArrowheads="1"/>
          </p:cNvSpPr>
          <p:nvPr/>
        </p:nvSpPr>
        <p:spPr bwMode="auto">
          <a:xfrm>
            <a:off x="8528758" y="3419445"/>
            <a:ext cx="489236"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dirty="0">
                <a:latin typeface="Arial Narrow" panose="020B0606020202030204" pitchFamily="34" charset="0"/>
              </a:rPr>
              <a:t>-10</a:t>
            </a:r>
            <a:endParaRPr lang="en-US" altLang="en-US" sz="2000" i="1" dirty="0"/>
          </a:p>
        </p:txBody>
      </p:sp>
      <p:grpSp>
        <p:nvGrpSpPr>
          <p:cNvPr id="8227" name="Group 33"/>
          <p:cNvGrpSpPr>
            <a:grpSpLocks/>
          </p:cNvGrpSpPr>
          <p:nvPr/>
        </p:nvGrpSpPr>
        <p:grpSpPr bwMode="auto">
          <a:xfrm>
            <a:off x="1314450" y="3810000"/>
            <a:ext cx="549275" cy="890588"/>
            <a:chOff x="1314450" y="3810172"/>
            <a:chExt cx="549563" cy="891138"/>
          </a:xfrm>
        </p:grpSpPr>
        <p:cxnSp>
          <p:nvCxnSpPr>
            <p:cNvPr id="8249" name="Curved Connector 9"/>
            <p:cNvCxnSpPr>
              <a:cxnSpLocks noChangeShapeType="1"/>
              <a:stCxn id="8195" idx="2"/>
              <a:endCxn id="8250" idx="4"/>
            </p:cNvCxnSpPr>
            <p:nvPr/>
          </p:nvCxnSpPr>
          <p:spPr bwMode="auto">
            <a:xfrm rot="5400000" flipH="1" flipV="1">
              <a:off x="1542646" y="3708688"/>
              <a:ext cx="18877" cy="475270"/>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50" name="Oval 9239"/>
            <p:cNvSpPr>
              <a:spLocks noChangeArrowheads="1"/>
            </p:cNvSpPr>
            <p:nvPr/>
          </p:nvSpPr>
          <p:spPr bwMode="auto">
            <a:xfrm>
              <a:off x="1715426" y="3810172"/>
              <a:ext cx="148587" cy="1267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8251" name="Rectangle 18"/>
            <p:cNvSpPr>
              <a:spLocks noChangeArrowheads="1"/>
            </p:cNvSpPr>
            <p:nvPr/>
          </p:nvSpPr>
          <p:spPr bwMode="auto">
            <a:xfrm>
              <a:off x="1364272" y="4301200"/>
              <a:ext cx="372218"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a:latin typeface="Arial Narrow" panose="020B0606020202030204" pitchFamily="34" charset="0"/>
                </a:rPr>
                <a:t>-5</a:t>
              </a:r>
              <a:endParaRPr lang="en-US" altLang="en-US" sz="2000" i="1"/>
            </a:p>
          </p:txBody>
        </p:sp>
      </p:grpSp>
      <p:sp>
        <p:nvSpPr>
          <p:cNvPr id="8235" name="Rounded Rectangle 4"/>
          <p:cNvSpPr>
            <a:spLocks noChangeArrowheads="1"/>
          </p:cNvSpPr>
          <p:nvPr/>
        </p:nvSpPr>
        <p:spPr bwMode="auto">
          <a:xfrm>
            <a:off x="6705600" y="15049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E</a:t>
            </a:r>
          </a:p>
        </p:txBody>
      </p:sp>
      <p:sp>
        <p:nvSpPr>
          <p:cNvPr id="2" name="Line Callout 1 (No Border) 1"/>
          <p:cNvSpPr/>
          <p:nvPr/>
        </p:nvSpPr>
        <p:spPr bwMode="auto">
          <a:xfrm>
            <a:off x="4152900" y="2438400"/>
            <a:ext cx="1974850" cy="835755"/>
          </a:xfrm>
          <a:prstGeom prst="callout1">
            <a:avLst>
              <a:gd name="adj1" fmla="val 38643"/>
              <a:gd name="adj2" fmla="val 102371"/>
              <a:gd name="adj3" fmla="val 137366"/>
              <a:gd name="adj4" fmla="val 157820"/>
            </a:avLst>
          </a:prstGeom>
          <a:solidFill>
            <a:srgbClr val="99CC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Maximum</a:t>
            </a:r>
            <a:r>
              <a:rPr kumimoji="0" lang="en-US" sz="2400" b="0" i="0" u="none" strike="noStrike" cap="none" normalizeH="0" dirty="0">
                <a:ln>
                  <a:noFill/>
                </a:ln>
                <a:solidFill>
                  <a:schemeClr val="tx1"/>
                </a:solidFill>
                <a:effectLst/>
                <a:latin typeface="Times New Roman" pitchFamily="18" charset="0"/>
              </a:rPr>
              <a:t> (reaches goal)</a:t>
            </a:r>
            <a:endParaRPr kumimoji="0" lang="en-US" sz="2400" b="0" i="0" u="none" strike="noStrike" cap="none" normalizeH="0" baseline="0" dirty="0">
              <a:ln>
                <a:noFill/>
              </a:ln>
              <a:solidFill>
                <a:schemeClr val="tx1"/>
              </a:solidFill>
              <a:effectLst/>
              <a:latin typeface="Times New Roman" pitchFamily="18" charset="0"/>
            </a:endParaRPr>
          </a:p>
        </p:txBody>
      </p:sp>
      <p:sp>
        <p:nvSpPr>
          <p:cNvPr id="62" name="Line Callout 1 (No Border) 61"/>
          <p:cNvSpPr/>
          <p:nvPr/>
        </p:nvSpPr>
        <p:spPr bwMode="auto">
          <a:xfrm>
            <a:off x="4151313" y="4428395"/>
            <a:ext cx="1768475" cy="835755"/>
          </a:xfrm>
          <a:prstGeom prst="callout1">
            <a:avLst>
              <a:gd name="adj1" fmla="val 38643"/>
              <a:gd name="adj2" fmla="val 102371"/>
              <a:gd name="adj3" fmla="val -81454"/>
              <a:gd name="adj4" fmla="val 251234"/>
            </a:avLst>
          </a:prstGeom>
          <a:solidFill>
            <a:srgbClr val="99CC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Negative </a:t>
            </a:r>
            <a:r>
              <a:rPr kumimoji="0" lang="en-US" sz="2400" b="0" i="0" u="none" strike="noStrike" cap="none" normalizeH="0" dirty="0">
                <a:ln>
                  <a:noFill/>
                </a:ln>
                <a:solidFill>
                  <a:schemeClr val="tx1"/>
                </a:solidFill>
                <a:effectLst/>
                <a:latin typeface="Times New Roman" pitchFamily="18" charset="0"/>
              </a:rPr>
              <a:t>(leaves goal)</a:t>
            </a:r>
            <a:endParaRPr kumimoji="0" lang="en-US" sz="2400" b="0" i="0" u="none" strike="noStrike" cap="none" normalizeH="0" baseline="0" dirty="0">
              <a:ln>
                <a:noFill/>
              </a:ln>
              <a:solidFill>
                <a:schemeClr val="tx1"/>
              </a:solidFill>
              <a:effectLst/>
              <a:latin typeface="Times New Roman" pitchFamily="18" charset="0"/>
            </a:endParaRPr>
          </a:p>
        </p:txBody>
      </p:sp>
      <p:sp>
        <p:nvSpPr>
          <p:cNvPr id="63" name="Line Callout 1 (No Border) 62"/>
          <p:cNvSpPr/>
          <p:nvPr/>
        </p:nvSpPr>
        <p:spPr bwMode="auto">
          <a:xfrm>
            <a:off x="666019" y="5378450"/>
            <a:ext cx="1924781" cy="835755"/>
          </a:xfrm>
          <a:prstGeom prst="callout1">
            <a:avLst>
              <a:gd name="adj1" fmla="val -1142"/>
              <a:gd name="adj2" fmla="val 46346"/>
              <a:gd name="adj3" fmla="val -74492"/>
              <a:gd name="adj4" fmla="val 46673"/>
            </a:avLst>
          </a:prstGeom>
          <a:solidFill>
            <a:srgbClr val="99CC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Penalty for wasting move</a:t>
            </a:r>
          </a:p>
        </p:txBody>
      </p:sp>
      <p:sp>
        <p:nvSpPr>
          <p:cNvPr id="64" name="Line Callout 1 (No Border) 63"/>
          <p:cNvSpPr/>
          <p:nvPr/>
        </p:nvSpPr>
        <p:spPr bwMode="auto">
          <a:xfrm>
            <a:off x="666750" y="1048243"/>
            <a:ext cx="1196975" cy="835755"/>
          </a:xfrm>
          <a:prstGeom prst="callout1">
            <a:avLst>
              <a:gd name="adj1" fmla="val 96332"/>
              <a:gd name="adj2" fmla="val 59313"/>
              <a:gd name="adj3" fmla="val 184114"/>
              <a:gd name="adj4" fmla="val 58169"/>
            </a:avLst>
          </a:prstGeom>
          <a:solidFill>
            <a:srgbClr val="99CC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B better than A</a:t>
            </a:r>
          </a:p>
        </p:txBody>
      </p:sp>
    </p:spTree>
    <p:extLst>
      <p:ext uri="{BB962C8B-B14F-4D97-AF65-F5344CB8AC3E}">
        <p14:creationId xmlns:p14="http://schemas.microsoft.com/office/powerpoint/2010/main" val="3244444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p:txBody>
          <a:bodyPr/>
          <a:lstStyle/>
          <a:p>
            <a:r>
              <a:rPr lang="en-US" altLang="en-US" dirty="0"/>
              <a:t>Examples: Reward of State/Actions</a:t>
            </a:r>
          </a:p>
        </p:txBody>
      </p:sp>
      <p:sp>
        <p:nvSpPr>
          <p:cNvPr id="8203" name="Rectangle 27"/>
          <p:cNvSpPr>
            <a:spLocks noChangeArrowheads="1"/>
          </p:cNvSpPr>
          <p:nvPr/>
        </p:nvSpPr>
        <p:spPr bwMode="auto">
          <a:xfrm>
            <a:off x="51795" y="6426860"/>
            <a:ext cx="2112962"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Marsland               </a:t>
            </a:r>
          </a:p>
        </p:txBody>
      </p:sp>
      <p:grpSp>
        <p:nvGrpSpPr>
          <p:cNvPr id="10" name="Group 9"/>
          <p:cNvGrpSpPr/>
          <p:nvPr/>
        </p:nvGrpSpPr>
        <p:grpSpPr>
          <a:xfrm>
            <a:off x="76200" y="711200"/>
            <a:ext cx="8941794" cy="5994400"/>
            <a:chOff x="76200" y="711200"/>
            <a:chExt cx="8941794" cy="5994400"/>
          </a:xfrm>
        </p:grpSpPr>
        <p:sp>
          <p:nvSpPr>
            <p:cNvPr id="8195" name="Rounded Rectangle 4"/>
            <p:cNvSpPr>
              <a:spLocks noChangeArrowheads="1"/>
            </p:cNvSpPr>
            <p:nvPr/>
          </p:nvSpPr>
          <p:spPr bwMode="auto">
            <a:xfrm>
              <a:off x="533400" y="32702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A</a:t>
              </a:r>
            </a:p>
          </p:txBody>
        </p:sp>
        <p:cxnSp>
          <p:nvCxnSpPr>
            <p:cNvPr id="8196" name="Curved Connector 9"/>
            <p:cNvCxnSpPr>
              <a:cxnSpLocks noChangeShapeType="1"/>
              <a:stCxn id="8195" idx="0"/>
              <a:endCxn id="8197" idx="1"/>
            </p:cNvCxnSpPr>
            <p:nvPr/>
          </p:nvCxnSpPr>
          <p:spPr bwMode="auto">
            <a:xfrm rot="5400000" flipH="1" flipV="1">
              <a:off x="1241425" y="1920875"/>
              <a:ext cx="1422400" cy="1276350"/>
            </a:xfrm>
            <a:prstGeom prst="curvedConnector2">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7" name="Rounded Rectangle 4"/>
            <p:cNvSpPr>
              <a:spLocks noChangeArrowheads="1"/>
            </p:cNvSpPr>
            <p:nvPr/>
          </p:nvSpPr>
          <p:spPr bwMode="auto">
            <a:xfrm>
              <a:off x="2590800" y="15049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B</a:t>
              </a:r>
            </a:p>
          </p:txBody>
        </p:sp>
        <p:sp>
          <p:nvSpPr>
            <p:cNvPr id="8198" name="Rounded Rectangle 4"/>
            <p:cNvSpPr>
              <a:spLocks noChangeArrowheads="1"/>
            </p:cNvSpPr>
            <p:nvPr/>
          </p:nvSpPr>
          <p:spPr bwMode="auto">
            <a:xfrm>
              <a:off x="4610100" y="327660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D</a:t>
              </a:r>
            </a:p>
          </p:txBody>
        </p:sp>
        <p:sp>
          <p:nvSpPr>
            <p:cNvPr id="8199" name="Rounded Rectangle 4"/>
            <p:cNvSpPr>
              <a:spLocks noChangeArrowheads="1"/>
            </p:cNvSpPr>
            <p:nvPr/>
          </p:nvSpPr>
          <p:spPr bwMode="auto">
            <a:xfrm>
              <a:off x="2590800" y="5259388"/>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C</a:t>
              </a:r>
            </a:p>
          </p:txBody>
        </p:sp>
        <p:sp>
          <p:nvSpPr>
            <p:cNvPr id="8200" name="Rounded Rectangle 4"/>
            <p:cNvSpPr>
              <a:spLocks noChangeArrowheads="1"/>
            </p:cNvSpPr>
            <p:nvPr/>
          </p:nvSpPr>
          <p:spPr bwMode="auto">
            <a:xfrm>
              <a:off x="6705600" y="525780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b="1">
                  <a:latin typeface="Arial Narrow" panose="020B0606020202030204" pitchFamily="34" charset="0"/>
                </a:rPr>
                <a:t>Square F</a:t>
              </a:r>
            </a:p>
          </p:txBody>
        </p:sp>
        <p:cxnSp>
          <p:nvCxnSpPr>
            <p:cNvPr id="8201" name="Curved Connector 9"/>
            <p:cNvCxnSpPr>
              <a:cxnSpLocks noChangeShapeType="1"/>
              <a:stCxn id="8199" idx="0"/>
              <a:endCxn id="8197" idx="2"/>
            </p:cNvCxnSpPr>
            <p:nvPr/>
          </p:nvCxnSpPr>
          <p:spPr bwMode="auto">
            <a:xfrm rot="5400000" flipH="1" flipV="1">
              <a:off x="1837531" y="3725069"/>
              <a:ext cx="3068638" cy="1270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2" name="Curved Connector 9"/>
            <p:cNvCxnSpPr>
              <a:cxnSpLocks noChangeShapeType="1"/>
              <a:stCxn id="8198" idx="0"/>
              <a:endCxn id="8197" idx="3"/>
            </p:cNvCxnSpPr>
            <p:nvPr/>
          </p:nvCxnSpPr>
          <p:spPr bwMode="auto">
            <a:xfrm rot="16200000" flipV="1">
              <a:off x="4057650" y="1943100"/>
              <a:ext cx="1428750" cy="1238250"/>
            </a:xfrm>
            <a:prstGeom prst="curvedConnector2">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4" name="Curved Connector 9"/>
            <p:cNvCxnSpPr>
              <a:cxnSpLocks noChangeShapeType="1"/>
              <a:stCxn id="8198" idx="0"/>
            </p:cNvCxnSpPr>
            <p:nvPr/>
          </p:nvCxnSpPr>
          <p:spPr bwMode="auto">
            <a:xfrm rot="5400000" flipH="1" flipV="1">
              <a:off x="5334000" y="1905000"/>
              <a:ext cx="1428750" cy="1314450"/>
            </a:xfrm>
            <a:prstGeom prst="curvedConnector2">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5" name="Curved Connector 9"/>
            <p:cNvCxnSpPr>
              <a:cxnSpLocks noChangeShapeType="1"/>
              <a:stCxn id="8198" idx="2"/>
              <a:endCxn id="8199" idx="0"/>
            </p:cNvCxnSpPr>
            <p:nvPr/>
          </p:nvCxnSpPr>
          <p:spPr bwMode="auto">
            <a:xfrm rot="5400000">
              <a:off x="3733006" y="3601244"/>
              <a:ext cx="1296988" cy="201930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6" name="Curved Connector 9"/>
            <p:cNvCxnSpPr>
              <a:cxnSpLocks noChangeShapeType="1"/>
              <a:stCxn id="8200" idx="0"/>
            </p:cNvCxnSpPr>
            <p:nvPr/>
          </p:nvCxnSpPr>
          <p:spPr bwMode="auto">
            <a:xfrm rot="5400000" flipH="1" flipV="1">
              <a:off x="5953125" y="3724275"/>
              <a:ext cx="3067050" cy="12700"/>
            </a:xfrm>
            <a:prstGeom prst="curvedConnector3">
              <a:avLst>
                <a:gd name="adj1" fmla="val 50000"/>
              </a:avLst>
            </a:prstGeom>
            <a:noFill/>
            <a:ln w="19050"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7" name="Curved Connector 9"/>
            <p:cNvCxnSpPr>
              <a:cxnSpLocks noChangeShapeType="1"/>
              <a:stCxn id="8200" idx="1"/>
              <a:endCxn id="8199" idx="3"/>
            </p:cNvCxnSpPr>
            <p:nvPr/>
          </p:nvCxnSpPr>
          <p:spPr bwMode="auto">
            <a:xfrm rot="10800000" flipV="1">
              <a:off x="4152900" y="5600700"/>
              <a:ext cx="2552700" cy="1588"/>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8" name="Curved Connector 9"/>
            <p:cNvCxnSpPr>
              <a:cxnSpLocks noChangeShapeType="1"/>
              <a:stCxn id="8197" idx="1"/>
              <a:endCxn id="8195" idx="1"/>
            </p:cNvCxnSpPr>
            <p:nvPr/>
          </p:nvCxnSpPr>
          <p:spPr bwMode="auto">
            <a:xfrm rot="10800000" flipV="1">
              <a:off x="533400" y="1847850"/>
              <a:ext cx="2057400" cy="1765300"/>
            </a:xfrm>
            <a:prstGeom prst="curvedConnector3">
              <a:avLst>
                <a:gd name="adj1" fmla="val 11111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9" name="Curved Connector 9"/>
            <p:cNvCxnSpPr>
              <a:cxnSpLocks noChangeShapeType="1"/>
              <a:endCxn id="8199" idx="1"/>
            </p:cNvCxnSpPr>
            <p:nvPr/>
          </p:nvCxnSpPr>
          <p:spPr bwMode="auto">
            <a:xfrm rot="5400000">
              <a:off x="1015206" y="3772694"/>
              <a:ext cx="3405188" cy="254000"/>
            </a:xfrm>
            <a:prstGeom prst="curvedConnector4">
              <a:avLst>
                <a:gd name="adj1" fmla="val 53829"/>
                <a:gd name="adj2" fmla="val 19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0" name="Curved Connector 9"/>
            <p:cNvCxnSpPr>
              <a:cxnSpLocks noChangeShapeType="1"/>
              <a:stCxn id="8197" idx="3"/>
              <a:endCxn id="8198" idx="1"/>
            </p:cNvCxnSpPr>
            <p:nvPr/>
          </p:nvCxnSpPr>
          <p:spPr bwMode="auto">
            <a:xfrm>
              <a:off x="4152900" y="1847850"/>
              <a:ext cx="457200" cy="177165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1" name="Curved Connector 9"/>
            <p:cNvCxnSpPr>
              <a:cxnSpLocks noChangeShapeType="1"/>
              <a:endCxn id="8198" idx="3"/>
            </p:cNvCxnSpPr>
            <p:nvPr/>
          </p:nvCxnSpPr>
          <p:spPr bwMode="auto">
            <a:xfrm rot="10800000" flipV="1">
              <a:off x="6172200" y="1847850"/>
              <a:ext cx="533400" cy="177165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2" name="Curved Connector 9"/>
            <p:cNvCxnSpPr>
              <a:cxnSpLocks noChangeShapeType="1"/>
              <a:stCxn id="8200" idx="3"/>
              <a:endCxn id="8235" idx="3"/>
            </p:cNvCxnSpPr>
            <p:nvPr/>
          </p:nvCxnSpPr>
          <p:spPr bwMode="auto">
            <a:xfrm flipV="1">
              <a:off x="8267700" y="1847850"/>
              <a:ext cx="12700" cy="3752850"/>
            </a:xfrm>
            <a:prstGeom prst="curvedConnector3">
              <a:avLst>
                <a:gd name="adj1" fmla="val 368738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3" name="Curved Connector 9"/>
            <p:cNvCxnSpPr>
              <a:cxnSpLocks noChangeShapeType="1"/>
            </p:cNvCxnSpPr>
            <p:nvPr/>
          </p:nvCxnSpPr>
          <p:spPr bwMode="auto">
            <a:xfrm>
              <a:off x="4152900" y="5715000"/>
              <a:ext cx="3333750" cy="341312"/>
            </a:xfrm>
            <a:prstGeom prst="curvedConnector4">
              <a:avLst>
                <a:gd name="adj1" fmla="val 38287"/>
                <a:gd name="adj2" fmla="val 25661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14" name="Rectangle 18"/>
            <p:cNvSpPr>
              <a:spLocks noChangeArrowheads="1"/>
            </p:cNvSpPr>
            <p:nvPr/>
          </p:nvSpPr>
          <p:spPr bwMode="auto">
            <a:xfrm>
              <a:off x="1200707" y="2571750"/>
              <a:ext cx="41870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dirty="0">
                  <a:latin typeface="Arial Narrow" panose="020B0606020202030204" pitchFamily="34" charset="0"/>
                </a:rPr>
                <a:t>10</a:t>
              </a:r>
              <a:endParaRPr lang="en-US" altLang="en-US" sz="2000" i="1" dirty="0"/>
            </a:p>
          </p:txBody>
        </p:sp>
        <p:sp>
          <p:nvSpPr>
            <p:cNvPr id="8215" name="Rectangle 18"/>
            <p:cNvSpPr>
              <a:spLocks noChangeArrowheads="1"/>
            </p:cNvSpPr>
            <p:nvPr/>
          </p:nvSpPr>
          <p:spPr bwMode="auto">
            <a:xfrm>
              <a:off x="76200" y="2263974"/>
              <a:ext cx="829073"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000" i="1" dirty="0">
                  <a:latin typeface="Arial Narrow" panose="020B0606020202030204" pitchFamily="34" charset="0"/>
                </a:rPr>
                <a:t>reward</a:t>
              </a:r>
            </a:p>
            <a:p>
              <a:pPr algn="ctr"/>
              <a:r>
                <a:rPr lang="en-US" altLang="en-US" sz="2000" i="1" dirty="0">
                  <a:latin typeface="Arial Narrow" panose="020B0606020202030204" pitchFamily="34" charset="0"/>
                </a:rPr>
                <a:t>= 0</a:t>
              </a:r>
              <a:endParaRPr lang="en-US" altLang="en-US" sz="2000" i="1" dirty="0"/>
            </a:p>
          </p:txBody>
        </p:sp>
        <p:sp>
          <p:nvSpPr>
            <p:cNvPr id="8216" name="Rectangle 18"/>
            <p:cNvSpPr>
              <a:spLocks noChangeArrowheads="1"/>
            </p:cNvSpPr>
            <p:nvPr/>
          </p:nvSpPr>
          <p:spPr bwMode="auto">
            <a:xfrm>
              <a:off x="2428281" y="3397550"/>
              <a:ext cx="41870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dirty="0">
                  <a:latin typeface="Arial Narrow" panose="020B0606020202030204" pitchFamily="34" charset="0"/>
                </a:rPr>
                <a:t>30</a:t>
              </a:r>
              <a:endParaRPr lang="en-US" altLang="en-US" sz="2000" i="1" dirty="0"/>
            </a:p>
          </p:txBody>
        </p:sp>
        <p:sp>
          <p:nvSpPr>
            <p:cNvPr id="8217" name="Rectangle 18"/>
            <p:cNvSpPr>
              <a:spLocks noChangeArrowheads="1"/>
            </p:cNvSpPr>
            <p:nvPr/>
          </p:nvSpPr>
          <p:spPr bwMode="auto">
            <a:xfrm>
              <a:off x="3226725" y="3399097"/>
              <a:ext cx="301625"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dirty="0">
                  <a:latin typeface="Arial Narrow" panose="020B0606020202030204" pitchFamily="34" charset="0"/>
                </a:rPr>
                <a:t>0</a:t>
              </a:r>
              <a:endParaRPr lang="en-US" altLang="en-US" sz="2000" i="1" dirty="0"/>
            </a:p>
          </p:txBody>
        </p:sp>
        <p:sp>
          <p:nvSpPr>
            <p:cNvPr id="8218" name="Rectangle 18"/>
            <p:cNvSpPr>
              <a:spLocks noChangeArrowheads="1"/>
            </p:cNvSpPr>
            <p:nvPr/>
          </p:nvSpPr>
          <p:spPr bwMode="auto">
            <a:xfrm>
              <a:off x="4195763" y="2530475"/>
              <a:ext cx="41870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dirty="0">
                  <a:latin typeface="Arial Narrow" panose="020B0606020202030204" pitchFamily="34" charset="0"/>
                </a:rPr>
                <a:t>10</a:t>
              </a:r>
              <a:endParaRPr lang="en-US" altLang="en-US" sz="2000" i="1" dirty="0"/>
            </a:p>
          </p:txBody>
        </p:sp>
        <p:sp>
          <p:nvSpPr>
            <p:cNvPr id="8219" name="Rectangle 18"/>
            <p:cNvSpPr>
              <a:spLocks noChangeArrowheads="1"/>
            </p:cNvSpPr>
            <p:nvPr/>
          </p:nvSpPr>
          <p:spPr bwMode="auto">
            <a:xfrm>
              <a:off x="5017753" y="2531460"/>
              <a:ext cx="301625"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dirty="0">
                  <a:latin typeface="Arial Narrow" panose="020B0606020202030204" pitchFamily="34" charset="0"/>
                </a:rPr>
                <a:t>0</a:t>
              </a:r>
              <a:endParaRPr lang="en-US" altLang="en-US" sz="2000" i="1" dirty="0"/>
            </a:p>
          </p:txBody>
        </p:sp>
        <p:sp>
          <p:nvSpPr>
            <p:cNvPr id="8220" name="Rectangle 18"/>
            <p:cNvSpPr>
              <a:spLocks noChangeArrowheads="1"/>
            </p:cNvSpPr>
            <p:nvPr/>
          </p:nvSpPr>
          <p:spPr bwMode="auto">
            <a:xfrm>
              <a:off x="5421039" y="2542535"/>
              <a:ext cx="41870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dirty="0">
                  <a:latin typeface="Arial Narrow" panose="020B0606020202030204" pitchFamily="34" charset="0"/>
                </a:rPr>
                <a:t>40</a:t>
              </a:r>
              <a:endParaRPr lang="en-US" altLang="en-US" sz="2000" i="1" dirty="0"/>
            </a:p>
          </p:txBody>
        </p:sp>
        <p:sp>
          <p:nvSpPr>
            <p:cNvPr id="8221" name="Rectangle 18"/>
            <p:cNvSpPr>
              <a:spLocks noChangeArrowheads="1"/>
            </p:cNvSpPr>
            <p:nvPr/>
          </p:nvSpPr>
          <p:spPr bwMode="auto">
            <a:xfrm>
              <a:off x="6284913" y="2571750"/>
              <a:ext cx="41870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dirty="0">
                  <a:latin typeface="Arial Narrow" panose="020B0606020202030204" pitchFamily="34" charset="0"/>
                </a:rPr>
                <a:t>10</a:t>
              </a:r>
              <a:endParaRPr lang="en-US" altLang="en-US" sz="2000" i="1" dirty="0"/>
            </a:p>
          </p:txBody>
        </p:sp>
        <p:sp>
          <p:nvSpPr>
            <p:cNvPr id="8222" name="Rectangle 18"/>
            <p:cNvSpPr>
              <a:spLocks noChangeArrowheads="1"/>
            </p:cNvSpPr>
            <p:nvPr/>
          </p:nvSpPr>
          <p:spPr bwMode="auto">
            <a:xfrm>
              <a:off x="4384675" y="4337050"/>
              <a:ext cx="41870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dirty="0">
                  <a:latin typeface="Arial Narrow" panose="020B0606020202030204" pitchFamily="34" charset="0"/>
                </a:rPr>
                <a:t>30</a:t>
              </a:r>
              <a:endParaRPr lang="en-US" altLang="en-US" sz="2000" i="1" dirty="0"/>
            </a:p>
          </p:txBody>
        </p:sp>
        <p:sp>
          <p:nvSpPr>
            <p:cNvPr id="8223" name="Rectangle 18"/>
            <p:cNvSpPr>
              <a:spLocks noChangeArrowheads="1"/>
            </p:cNvSpPr>
            <p:nvPr/>
          </p:nvSpPr>
          <p:spPr bwMode="auto">
            <a:xfrm>
              <a:off x="5773707" y="5380053"/>
              <a:ext cx="489236"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dirty="0">
                  <a:latin typeface="Arial Narrow" panose="020B0606020202030204" pitchFamily="34" charset="0"/>
                </a:rPr>
                <a:t>-10</a:t>
              </a:r>
              <a:endParaRPr lang="en-US" altLang="en-US" sz="2000" i="1" dirty="0"/>
            </a:p>
          </p:txBody>
        </p:sp>
        <p:sp>
          <p:nvSpPr>
            <p:cNvPr id="8224" name="Rectangle 18"/>
            <p:cNvSpPr>
              <a:spLocks noChangeArrowheads="1"/>
            </p:cNvSpPr>
            <p:nvPr/>
          </p:nvSpPr>
          <p:spPr bwMode="auto">
            <a:xfrm>
              <a:off x="5656688" y="6266744"/>
              <a:ext cx="53572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000" i="1" dirty="0">
                  <a:latin typeface="Arial Narrow" panose="020B0606020202030204" pitchFamily="34" charset="0"/>
                </a:rPr>
                <a:t>100</a:t>
              </a:r>
              <a:endParaRPr lang="en-US" altLang="en-US" sz="2000" i="1" dirty="0"/>
            </a:p>
          </p:txBody>
        </p:sp>
        <p:sp>
          <p:nvSpPr>
            <p:cNvPr id="8225" name="Rectangle 18"/>
            <p:cNvSpPr>
              <a:spLocks noChangeArrowheads="1"/>
            </p:cNvSpPr>
            <p:nvPr/>
          </p:nvSpPr>
          <p:spPr bwMode="auto">
            <a:xfrm>
              <a:off x="7239000" y="3404586"/>
              <a:ext cx="53572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000" i="1" dirty="0">
                  <a:latin typeface="Arial Narrow" panose="020B0606020202030204" pitchFamily="34" charset="0"/>
                </a:rPr>
                <a:t>100</a:t>
              </a:r>
              <a:endParaRPr lang="en-US" altLang="en-US" sz="2000" i="1" dirty="0"/>
            </a:p>
          </p:txBody>
        </p:sp>
        <p:sp>
          <p:nvSpPr>
            <p:cNvPr id="8226" name="Rectangle 18"/>
            <p:cNvSpPr>
              <a:spLocks noChangeArrowheads="1"/>
            </p:cNvSpPr>
            <p:nvPr/>
          </p:nvSpPr>
          <p:spPr bwMode="auto">
            <a:xfrm>
              <a:off x="8528758" y="3419445"/>
              <a:ext cx="489236"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dirty="0">
                  <a:latin typeface="Arial Narrow" panose="020B0606020202030204" pitchFamily="34" charset="0"/>
                </a:rPr>
                <a:t>-10</a:t>
              </a:r>
              <a:endParaRPr lang="en-US" altLang="en-US" sz="2000" i="1" dirty="0"/>
            </a:p>
          </p:txBody>
        </p:sp>
        <p:grpSp>
          <p:nvGrpSpPr>
            <p:cNvPr id="8227" name="Group 33"/>
            <p:cNvGrpSpPr>
              <a:grpSpLocks/>
            </p:cNvGrpSpPr>
            <p:nvPr/>
          </p:nvGrpSpPr>
          <p:grpSpPr bwMode="auto">
            <a:xfrm>
              <a:off x="1314450" y="3810000"/>
              <a:ext cx="549275" cy="890588"/>
              <a:chOff x="1314450" y="3810172"/>
              <a:chExt cx="549563" cy="891138"/>
            </a:xfrm>
          </p:grpSpPr>
          <p:cxnSp>
            <p:nvCxnSpPr>
              <p:cNvPr id="8249" name="Curved Connector 9"/>
              <p:cNvCxnSpPr>
                <a:cxnSpLocks noChangeShapeType="1"/>
                <a:stCxn id="8195" idx="2"/>
                <a:endCxn id="8250" idx="4"/>
              </p:cNvCxnSpPr>
              <p:nvPr/>
            </p:nvCxnSpPr>
            <p:spPr bwMode="auto">
              <a:xfrm rot="5400000" flipH="1" flipV="1">
                <a:off x="1542646" y="3708688"/>
                <a:ext cx="18877" cy="475270"/>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50" name="Oval 9239"/>
              <p:cNvSpPr>
                <a:spLocks noChangeArrowheads="1"/>
              </p:cNvSpPr>
              <p:nvPr/>
            </p:nvSpPr>
            <p:spPr bwMode="auto">
              <a:xfrm>
                <a:off x="1715426" y="3810172"/>
                <a:ext cx="148587" cy="1267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8251" name="Rectangle 18"/>
              <p:cNvSpPr>
                <a:spLocks noChangeArrowheads="1"/>
              </p:cNvSpPr>
              <p:nvPr/>
            </p:nvSpPr>
            <p:spPr bwMode="auto">
              <a:xfrm>
                <a:off x="1364272" y="4301200"/>
                <a:ext cx="372218"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a:latin typeface="Arial Narrow" panose="020B0606020202030204" pitchFamily="34" charset="0"/>
                  </a:rPr>
                  <a:t>-5</a:t>
                </a:r>
                <a:endParaRPr lang="en-US" altLang="en-US" sz="2000" i="1"/>
              </a:p>
            </p:txBody>
          </p:sp>
        </p:grpSp>
        <p:grpSp>
          <p:nvGrpSpPr>
            <p:cNvPr id="8228" name="Group 32"/>
            <p:cNvGrpSpPr>
              <a:grpSpLocks/>
            </p:cNvGrpSpPr>
            <p:nvPr/>
          </p:nvGrpSpPr>
          <p:grpSpPr bwMode="auto">
            <a:xfrm>
              <a:off x="3370263" y="5800725"/>
              <a:ext cx="549275" cy="904875"/>
              <a:chOff x="3369651" y="5800431"/>
              <a:chExt cx="549563" cy="905169"/>
            </a:xfrm>
          </p:grpSpPr>
          <p:cxnSp>
            <p:nvCxnSpPr>
              <p:cNvPr id="8246" name="Curved Connector 9"/>
              <p:cNvCxnSpPr>
                <a:cxnSpLocks noChangeShapeType="1"/>
                <a:endCxn id="8247" idx="4"/>
              </p:cNvCxnSpPr>
              <p:nvPr/>
            </p:nvCxnSpPr>
            <p:spPr bwMode="auto">
              <a:xfrm rot="5400000" flipH="1" flipV="1">
                <a:off x="3597847" y="5698947"/>
                <a:ext cx="18877" cy="475270"/>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47" name="Oval 86"/>
              <p:cNvSpPr>
                <a:spLocks noChangeArrowheads="1"/>
              </p:cNvSpPr>
              <p:nvPr/>
            </p:nvSpPr>
            <p:spPr bwMode="auto">
              <a:xfrm>
                <a:off x="3770627" y="5800431"/>
                <a:ext cx="148587" cy="1267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8248" name="Rectangle 18"/>
              <p:cNvSpPr>
                <a:spLocks noChangeArrowheads="1"/>
              </p:cNvSpPr>
              <p:nvPr/>
            </p:nvSpPr>
            <p:spPr bwMode="auto">
              <a:xfrm>
                <a:off x="3437782" y="6305490"/>
                <a:ext cx="372218"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a:latin typeface="Arial Narrow" panose="020B0606020202030204" pitchFamily="34" charset="0"/>
                  </a:rPr>
                  <a:t>-5</a:t>
                </a:r>
                <a:endParaRPr lang="en-US" altLang="en-US" sz="2000" i="1"/>
              </a:p>
            </p:txBody>
          </p:sp>
        </p:grpSp>
        <p:grpSp>
          <p:nvGrpSpPr>
            <p:cNvPr id="8229" name="Group 91"/>
            <p:cNvGrpSpPr>
              <a:grpSpLocks/>
            </p:cNvGrpSpPr>
            <p:nvPr/>
          </p:nvGrpSpPr>
          <p:grpSpPr bwMode="auto">
            <a:xfrm>
              <a:off x="5392738" y="3829050"/>
              <a:ext cx="549275" cy="890588"/>
              <a:chOff x="1314450" y="3810172"/>
              <a:chExt cx="549563" cy="891138"/>
            </a:xfrm>
          </p:grpSpPr>
          <p:cxnSp>
            <p:nvCxnSpPr>
              <p:cNvPr id="8243" name="Curved Connector 9"/>
              <p:cNvCxnSpPr>
                <a:cxnSpLocks noChangeShapeType="1"/>
                <a:endCxn id="8244" idx="4"/>
              </p:cNvCxnSpPr>
              <p:nvPr/>
            </p:nvCxnSpPr>
            <p:spPr bwMode="auto">
              <a:xfrm rot="5400000" flipH="1" flipV="1">
                <a:off x="1542646" y="3708688"/>
                <a:ext cx="18877" cy="475270"/>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44" name="Oval 93"/>
              <p:cNvSpPr>
                <a:spLocks noChangeArrowheads="1"/>
              </p:cNvSpPr>
              <p:nvPr/>
            </p:nvSpPr>
            <p:spPr bwMode="auto">
              <a:xfrm>
                <a:off x="1715426" y="3810172"/>
                <a:ext cx="148587" cy="1267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8245" name="Rectangle 18"/>
              <p:cNvSpPr>
                <a:spLocks noChangeArrowheads="1"/>
              </p:cNvSpPr>
              <p:nvPr/>
            </p:nvSpPr>
            <p:spPr bwMode="auto">
              <a:xfrm>
                <a:off x="1364272" y="4301200"/>
                <a:ext cx="372218"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a:latin typeface="Arial Narrow" panose="020B0606020202030204" pitchFamily="34" charset="0"/>
                  </a:rPr>
                  <a:t>-5</a:t>
                </a:r>
                <a:endParaRPr lang="en-US" altLang="en-US" sz="2000" i="1"/>
              </a:p>
            </p:txBody>
          </p:sp>
        </p:grpSp>
        <p:cxnSp>
          <p:nvCxnSpPr>
            <p:cNvPr id="8230" name="Curved Connector 9"/>
            <p:cNvCxnSpPr>
              <a:cxnSpLocks noChangeShapeType="1"/>
              <a:endCxn id="8231" idx="4"/>
            </p:cNvCxnSpPr>
            <p:nvPr/>
          </p:nvCxnSpPr>
          <p:spPr bwMode="auto">
            <a:xfrm rot="5400000" flipH="1" flipV="1">
              <a:off x="7723982" y="5699918"/>
              <a:ext cx="19050" cy="474663"/>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31" name="Oval 97"/>
            <p:cNvSpPr>
              <a:spLocks noChangeArrowheads="1"/>
            </p:cNvSpPr>
            <p:nvPr/>
          </p:nvSpPr>
          <p:spPr bwMode="auto">
            <a:xfrm>
              <a:off x="7896225" y="5800725"/>
              <a:ext cx="149225"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8232" name="Rectangle 18"/>
            <p:cNvSpPr>
              <a:spLocks noChangeArrowheads="1"/>
            </p:cNvSpPr>
            <p:nvPr/>
          </p:nvSpPr>
          <p:spPr bwMode="auto">
            <a:xfrm>
              <a:off x="7545388" y="6291263"/>
              <a:ext cx="373062"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a:latin typeface="Arial Narrow" panose="020B0606020202030204" pitchFamily="34" charset="0"/>
                </a:rPr>
                <a:t>-5</a:t>
              </a:r>
              <a:endParaRPr lang="en-US" altLang="en-US" sz="2000" i="1"/>
            </a:p>
          </p:txBody>
        </p:sp>
        <p:sp>
          <p:nvSpPr>
            <p:cNvPr id="8233" name="Oval 101"/>
            <p:cNvSpPr>
              <a:spLocks noChangeArrowheads="1"/>
            </p:cNvSpPr>
            <p:nvPr/>
          </p:nvSpPr>
          <p:spPr bwMode="auto">
            <a:xfrm>
              <a:off x="7848600" y="1512888"/>
              <a:ext cx="149225"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grpSp>
          <p:nvGrpSpPr>
            <p:cNvPr id="8234" name="Group 104"/>
            <p:cNvGrpSpPr>
              <a:grpSpLocks/>
            </p:cNvGrpSpPr>
            <p:nvPr/>
          </p:nvGrpSpPr>
          <p:grpSpPr bwMode="auto">
            <a:xfrm>
              <a:off x="7486650" y="711200"/>
              <a:ext cx="584200" cy="911225"/>
              <a:chOff x="7486650" y="711554"/>
              <a:chExt cx="584830" cy="910393"/>
            </a:xfrm>
          </p:grpSpPr>
          <p:sp>
            <p:nvSpPr>
              <p:cNvPr id="8240" name="Oval 132"/>
              <p:cNvSpPr>
                <a:spLocks noChangeArrowheads="1"/>
              </p:cNvSpPr>
              <p:nvPr/>
            </p:nvSpPr>
            <p:spPr bwMode="auto">
              <a:xfrm>
                <a:off x="7922893" y="1495235"/>
                <a:ext cx="148587" cy="1267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8241" name="Curved Connector 9"/>
              <p:cNvCxnSpPr>
                <a:cxnSpLocks noChangeShapeType="1"/>
                <a:endCxn id="8240" idx="0"/>
              </p:cNvCxnSpPr>
              <p:nvPr/>
            </p:nvCxnSpPr>
            <p:spPr bwMode="auto">
              <a:xfrm rot="5400000" flipH="1" flipV="1">
                <a:off x="7737061" y="1244825"/>
                <a:ext cx="9715" cy="510537"/>
              </a:xfrm>
              <a:prstGeom prst="curvedConnector3">
                <a:avLst>
                  <a:gd name="adj1" fmla="val 5495407"/>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42" name="Rectangle 18"/>
              <p:cNvSpPr>
                <a:spLocks noChangeArrowheads="1"/>
              </p:cNvSpPr>
              <p:nvPr/>
            </p:nvSpPr>
            <p:spPr bwMode="auto">
              <a:xfrm>
                <a:off x="7544672" y="711554"/>
                <a:ext cx="372218"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a:latin typeface="Arial Narrow" panose="020B0606020202030204" pitchFamily="34" charset="0"/>
                  </a:rPr>
                  <a:t>-5</a:t>
                </a:r>
                <a:endParaRPr lang="en-US" altLang="en-US" sz="2000" i="1"/>
              </a:p>
            </p:txBody>
          </p:sp>
        </p:grpSp>
        <p:sp>
          <p:nvSpPr>
            <p:cNvPr id="8235" name="Rounded Rectangle 4"/>
            <p:cNvSpPr>
              <a:spLocks noChangeArrowheads="1"/>
            </p:cNvSpPr>
            <p:nvPr/>
          </p:nvSpPr>
          <p:spPr bwMode="auto">
            <a:xfrm>
              <a:off x="6705600" y="15049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E</a:t>
              </a:r>
            </a:p>
          </p:txBody>
        </p:sp>
        <p:grpSp>
          <p:nvGrpSpPr>
            <p:cNvPr id="8236" name="Group 140"/>
            <p:cNvGrpSpPr>
              <a:grpSpLocks/>
            </p:cNvGrpSpPr>
            <p:nvPr/>
          </p:nvGrpSpPr>
          <p:grpSpPr bwMode="auto">
            <a:xfrm>
              <a:off x="3371850" y="725488"/>
              <a:ext cx="584200" cy="911225"/>
              <a:chOff x="7486650" y="711554"/>
              <a:chExt cx="584830" cy="910393"/>
            </a:xfrm>
          </p:grpSpPr>
          <p:sp>
            <p:nvSpPr>
              <p:cNvPr id="8237" name="Oval 141"/>
              <p:cNvSpPr>
                <a:spLocks noChangeArrowheads="1"/>
              </p:cNvSpPr>
              <p:nvPr/>
            </p:nvSpPr>
            <p:spPr bwMode="auto">
              <a:xfrm>
                <a:off x="7922893" y="1495235"/>
                <a:ext cx="148587" cy="1267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8238" name="Curved Connector 9"/>
              <p:cNvCxnSpPr>
                <a:cxnSpLocks noChangeShapeType="1"/>
                <a:endCxn id="8237" idx="0"/>
              </p:cNvCxnSpPr>
              <p:nvPr/>
            </p:nvCxnSpPr>
            <p:spPr bwMode="auto">
              <a:xfrm rot="5400000" flipH="1" flipV="1">
                <a:off x="7737061" y="1244825"/>
                <a:ext cx="9715" cy="510537"/>
              </a:xfrm>
              <a:prstGeom prst="curvedConnector3">
                <a:avLst>
                  <a:gd name="adj1" fmla="val 5495407"/>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39" name="Rectangle 18"/>
              <p:cNvSpPr>
                <a:spLocks noChangeArrowheads="1"/>
              </p:cNvSpPr>
              <p:nvPr/>
            </p:nvSpPr>
            <p:spPr bwMode="auto">
              <a:xfrm>
                <a:off x="7544672" y="711554"/>
                <a:ext cx="372218"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i="1">
                    <a:latin typeface="Arial Narrow" panose="020B0606020202030204" pitchFamily="34" charset="0"/>
                  </a:rPr>
                  <a:t>-5</a:t>
                </a:r>
                <a:endParaRPr lang="en-US" altLang="en-US" sz="2000" i="1"/>
              </a:p>
            </p:txBody>
          </p:sp>
        </p:grpSp>
      </p:grpSp>
    </p:spTree>
    <p:extLst>
      <p:ext uri="{BB962C8B-B14F-4D97-AF65-F5344CB8AC3E}">
        <p14:creationId xmlns:p14="http://schemas.microsoft.com/office/powerpoint/2010/main" val="1652112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Initialization</a:t>
            </a:r>
            <a:r>
              <a:rPr lang="en-US" dirty="0"/>
              <a:t> of Values (Little Knowledge)</a:t>
            </a:r>
          </a:p>
        </p:txBody>
      </p:sp>
      <p:sp>
        <p:nvSpPr>
          <p:cNvPr id="4" name="TextBox 3"/>
          <p:cNvSpPr txBox="1"/>
          <p:nvPr/>
        </p:nvSpPr>
        <p:spPr>
          <a:xfrm>
            <a:off x="2957512" y="2133600"/>
            <a:ext cx="3152775" cy="2062103"/>
          </a:xfrm>
          <a:prstGeom prst="rect">
            <a:avLst/>
          </a:prstGeom>
          <a:noFill/>
        </p:spPr>
        <p:txBody>
          <a:bodyPr wrap="square" rtlCol="0">
            <a:spAutoFit/>
          </a:bodyPr>
          <a:lstStyle/>
          <a:p>
            <a:r>
              <a:rPr lang="en-US" sz="3200" dirty="0">
                <a:latin typeface="Arial Narrow" panose="020B0606020202030204" pitchFamily="34" charset="0"/>
              </a:rPr>
              <a:t>Goal State: </a:t>
            </a:r>
            <a:r>
              <a:rPr lang="en-US" sz="3200" i="1" dirty="0">
                <a:latin typeface="Arial Narrow" panose="020B0606020202030204" pitchFamily="34" charset="0"/>
              </a:rPr>
              <a:t>1</a:t>
            </a:r>
          </a:p>
          <a:p>
            <a:endParaRPr lang="en-US" sz="3200" i="1" dirty="0">
              <a:latin typeface="Arial Narrow" panose="020B0606020202030204" pitchFamily="34" charset="0"/>
            </a:endParaRPr>
          </a:p>
          <a:p>
            <a:r>
              <a:rPr lang="en-US" sz="3200" dirty="0">
                <a:latin typeface="Arial Narrow" panose="020B0606020202030204" pitchFamily="34" charset="0"/>
              </a:rPr>
              <a:t>Other states:</a:t>
            </a:r>
          </a:p>
          <a:p>
            <a:r>
              <a:rPr lang="en-US" sz="3200" dirty="0">
                <a:latin typeface="Arial Narrow" panose="020B0606020202030204" pitchFamily="34" charset="0"/>
              </a:rPr>
              <a:t>	Typically: </a:t>
            </a:r>
            <a:r>
              <a:rPr lang="en-US" sz="3200" i="1" dirty="0">
                <a:latin typeface="Arial Narrow" panose="020B0606020202030204" pitchFamily="34" charset="0"/>
              </a:rPr>
              <a:t>0.5</a:t>
            </a:r>
            <a:endParaRPr lang="en-US" sz="3200" dirty="0">
              <a:latin typeface="Arial Narrow" panose="020B0606020202030204" pitchFamily="34" charset="0"/>
            </a:endParaRPr>
          </a:p>
        </p:txBody>
      </p:sp>
      <p:sp>
        <p:nvSpPr>
          <p:cNvPr id="5" name="Rectangle 4"/>
          <p:cNvSpPr/>
          <p:nvPr/>
        </p:nvSpPr>
        <p:spPr>
          <a:xfrm>
            <a:off x="304800" y="6358324"/>
            <a:ext cx="1843774" cy="400110"/>
          </a:xfrm>
          <a:prstGeom prst="rect">
            <a:avLst/>
          </a:prstGeom>
        </p:spPr>
        <p:txBody>
          <a:bodyPr wrap="none">
            <a:spAutoFit/>
          </a:bodyPr>
          <a:lstStyle/>
          <a:p>
            <a:r>
              <a:rPr lang="en-US" sz="2000" dirty="0">
                <a:latin typeface="Arial Narrow" panose="020B0606020202030204" pitchFamily="34" charset="0"/>
              </a:rPr>
              <a:t>Sutton &amp; </a:t>
            </a:r>
            <a:r>
              <a:rPr lang="en-US" sz="2000" dirty="0" err="1">
                <a:latin typeface="Arial Narrow" panose="020B0606020202030204" pitchFamily="34" charset="0"/>
              </a:rPr>
              <a:t>Barto</a:t>
            </a:r>
            <a:r>
              <a:rPr lang="en-US" sz="2000" dirty="0">
                <a:latin typeface="Arial Narrow" panose="020B0606020202030204" pitchFamily="34" charset="0"/>
              </a:rPr>
              <a:t> p3</a:t>
            </a:r>
            <a:endParaRPr lang="en-US" dirty="0"/>
          </a:p>
        </p:txBody>
      </p:sp>
    </p:spTree>
    <p:extLst>
      <p:ext uri="{BB962C8B-B14F-4D97-AF65-F5344CB8AC3E}">
        <p14:creationId xmlns:p14="http://schemas.microsoft.com/office/powerpoint/2010/main" val="314016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p:txBody>
          <a:bodyPr/>
          <a:lstStyle/>
          <a:p>
            <a:r>
              <a:rPr lang="en-US" altLang="en-US" dirty="0"/>
              <a:t>Initialization</a:t>
            </a:r>
          </a:p>
        </p:txBody>
      </p:sp>
      <p:sp>
        <p:nvSpPr>
          <p:cNvPr id="7171" name="Rounded Rectangle 4"/>
          <p:cNvSpPr>
            <a:spLocks noChangeArrowheads="1"/>
          </p:cNvSpPr>
          <p:nvPr/>
        </p:nvSpPr>
        <p:spPr bwMode="auto">
          <a:xfrm>
            <a:off x="533400" y="32702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A</a:t>
            </a:r>
          </a:p>
        </p:txBody>
      </p:sp>
      <p:cxnSp>
        <p:nvCxnSpPr>
          <p:cNvPr id="7172" name="Curved Connector 9"/>
          <p:cNvCxnSpPr>
            <a:cxnSpLocks noChangeShapeType="1"/>
            <a:stCxn id="7171" idx="0"/>
            <a:endCxn id="7173" idx="1"/>
          </p:cNvCxnSpPr>
          <p:nvPr/>
        </p:nvCxnSpPr>
        <p:spPr bwMode="auto">
          <a:xfrm rot="5400000" flipH="1" flipV="1">
            <a:off x="1241425" y="1920875"/>
            <a:ext cx="1422400" cy="1276350"/>
          </a:xfrm>
          <a:prstGeom prst="curvedConnector2">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3" name="Rounded Rectangle 4"/>
          <p:cNvSpPr>
            <a:spLocks noChangeArrowheads="1"/>
          </p:cNvSpPr>
          <p:nvPr/>
        </p:nvSpPr>
        <p:spPr bwMode="auto">
          <a:xfrm>
            <a:off x="2590800" y="15049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B</a:t>
            </a:r>
          </a:p>
        </p:txBody>
      </p:sp>
      <p:sp>
        <p:nvSpPr>
          <p:cNvPr id="7174" name="Rounded Rectangle 4"/>
          <p:cNvSpPr>
            <a:spLocks noChangeArrowheads="1"/>
          </p:cNvSpPr>
          <p:nvPr/>
        </p:nvSpPr>
        <p:spPr bwMode="auto">
          <a:xfrm>
            <a:off x="4610100" y="327660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D</a:t>
            </a:r>
          </a:p>
        </p:txBody>
      </p:sp>
      <p:sp>
        <p:nvSpPr>
          <p:cNvPr id="7175" name="Rounded Rectangle 4"/>
          <p:cNvSpPr>
            <a:spLocks noChangeArrowheads="1"/>
          </p:cNvSpPr>
          <p:nvPr/>
        </p:nvSpPr>
        <p:spPr bwMode="auto">
          <a:xfrm>
            <a:off x="2590800" y="5259388"/>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C</a:t>
            </a:r>
          </a:p>
        </p:txBody>
      </p:sp>
      <p:sp>
        <p:nvSpPr>
          <p:cNvPr id="7176" name="Rounded Rectangle 4"/>
          <p:cNvSpPr>
            <a:spLocks noChangeArrowheads="1"/>
          </p:cNvSpPr>
          <p:nvPr/>
        </p:nvSpPr>
        <p:spPr bwMode="auto">
          <a:xfrm>
            <a:off x="6705600" y="5257800"/>
            <a:ext cx="1562100" cy="685800"/>
          </a:xfrm>
          <a:prstGeom prst="roundRect">
            <a:avLst>
              <a:gd name="adj" fmla="val 16667"/>
            </a:avLst>
          </a:prstGeom>
          <a:noFill/>
          <a:ln w="50800" cmpd="tri"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F</a:t>
            </a:r>
          </a:p>
        </p:txBody>
      </p:sp>
      <p:cxnSp>
        <p:nvCxnSpPr>
          <p:cNvPr id="7177" name="Curved Connector 9"/>
          <p:cNvCxnSpPr>
            <a:cxnSpLocks noChangeShapeType="1"/>
            <a:stCxn id="7175" idx="0"/>
            <a:endCxn id="7173" idx="2"/>
          </p:cNvCxnSpPr>
          <p:nvPr/>
        </p:nvCxnSpPr>
        <p:spPr bwMode="auto">
          <a:xfrm rot="5400000" flipH="1" flipV="1">
            <a:off x="1837531" y="3725069"/>
            <a:ext cx="3068638" cy="1270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8" name="Curved Connector 9"/>
          <p:cNvCxnSpPr>
            <a:cxnSpLocks noChangeShapeType="1"/>
            <a:stCxn id="7174" idx="0"/>
            <a:endCxn id="7173" idx="3"/>
          </p:cNvCxnSpPr>
          <p:nvPr/>
        </p:nvCxnSpPr>
        <p:spPr bwMode="auto">
          <a:xfrm rot="16200000" flipV="1">
            <a:off x="4057650" y="1943100"/>
            <a:ext cx="1428750" cy="1238250"/>
          </a:xfrm>
          <a:prstGeom prst="curvedConnector2">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0" name="Curved Connector 9"/>
          <p:cNvCxnSpPr>
            <a:cxnSpLocks noChangeShapeType="1"/>
            <a:stCxn id="7174" idx="0"/>
          </p:cNvCxnSpPr>
          <p:nvPr/>
        </p:nvCxnSpPr>
        <p:spPr bwMode="auto">
          <a:xfrm rot="5400000" flipH="1" flipV="1">
            <a:off x="5334000" y="1905000"/>
            <a:ext cx="1428750" cy="1314450"/>
          </a:xfrm>
          <a:prstGeom prst="curvedConnector2">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1" name="Curved Connector 9"/>
          <p:cNvCxnSpPr>
            <a:cxnSpLocks noChangeShapeType="1"/>
            <a:stCxn id="7174" idx="2"/>
            <a:endCxn id="7175" idx="0"/>
          </p:cNvCxnSpPr>
          <p:nvPr/>
        </p:nvCxnSpPr>
        <p:spPr bwMode="auto">
          <a:xfrm rot="5400000">
            <a:off x="3733006" y="3601244"/>
            <a:ext cx="1296988" cy="201930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2" name="Curved Connector 9"/>
          <p:cNvCxnSpPr>
            <a:cxnSpLocks noChangeShapeType="1"/>
            <a:stCxn id="7176" idx="0"/>
          </p:cNvCxnSpPr>
          <p:nvPr/>
        </p:nvCxnSpPr>
        <p:spPr bwMode="auto">
          <a:xfrm rot="5400000" flipH="1" flipV="1">
            <a:off x="5953125" y="3724275"/>
            <a:ext cx="3067050" cy="1270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3" name="Curved Connector 9"/>
          <p:cNvCxnSpPr>
            <a:cxnSpLocks noChangeShapeType="1"/>
            <a:stCxn id="7176" idx="1"/>
            <a:endCxn id="7175" idx="3"/>
          </p:cNvCxnSpPr>
          <p:nvPr/>
        </p:nvCxnSpPr>
        <p:spPr bwMode="auto">
          <a:xfrm rot="10800000" flipV="1">
            <a:off x="4152900" y="5600700"/>
            <a:ext cx="2552700" cy="1588"/>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4" name="Curved Connector 9"/>
          <p:cNvCxnSpPr>
            <a:cxnSpLocks noChangeShapeType="1"/>
            <a:stCxn id="7173" idx="1"/>
            <a:endCxn id="7171" idx="1"/>
          </p:cNvCxnSpPr>
          <p:nvPr/>
        </p:nvCxnSpPr>
        <p:spPr bwMode="auto">
          <a:xfrm rot="10800000" flipV="1">
            <a:off x="533400" y="1847850"/>
            <a:ext cx="2057400" cy="1765300"/>
          </a:xfrm>
          <a:prstGeom prst="curvedConnector3">
            <a:avLst>
              <a:gd name="adj1" fmla="val 11111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5" name="Curved Connector 9"/>
          <p:cNvCxnSpPr>
            <a:cxnSpLocks noChangeShapeType="1"/>
            <a:stCxn id="7173" idx="2"/>
            <a:endCxn id="7175" idx="1"/>
          </p:cNvCxnSpPr>
          <p:nvPr/>
        </p:nvCxnSpPr>
        <p:spPr bwMode="auto">
          <a:xfrm rot="5400000">
            <a:off x="1275556" y="3505994"/>
            <a:ext cx="3411538" cy="781050"/>
          </a:xfrm>
          <a:prstGeom prst="curvedConnector4">
            <a:avLst>
              <a:gd name="adj1" fmla="val 44977"/>
              <a:gd name="adj2" fmla="val 129269"/>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6" name="Curved Connector 9"/>
          <p:cNvCxnSpPr>
            <a:cxnSpLocks noChangeShapeType="1"/>
            <a:stCxn id="7173" idx="3"/>
            <a:endCxn id="7174" idx="1"/>
          </p:cNvCxnSpPr>
          <p:nvPr/>
        </p:nvCxnSpPr>
        <p:spPr bwMode="auto">
          <a:xfrm>
            <a:off x="4152900" y="1847850"/>
            <a:ext cx="457200" cy="177165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7" name="Curved Connector 9"/>
          <p:cNvCxnSpPr>
            <a:cxnSpLocks noChangeShapeType="1"/>
            <a:endCxn id="7174" idx="3"/>
          </p:cNvCxnSpPr>
          <p:nvPr/>
        </p:nvCxnSpPr>
        <p:spPr bwMode="auto">
          <a:xfrm rot="10800000" flipV="1">
            <a:off x="6172200" y="1847850"/>
            <a:ext cx="533400" cy="177165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8" name="Curved Connector 9"/>
          <p:cNvCxnSpPr>
            <a:cxnSpLocks noChangeShapeType="1"/>
            <a:endCxn id="7176" idx="3"/>
          </p:cNvCxnSpPr>
          <p:nvPr/>
        </p:nvCxnSpPr>
        <p:spPr bwMode="auto">
          <a:xfrm rot="16200000" flipH="1">
            <a:off x="6172200" y="3505200"/>
            <a:ext cx="3409950" cy="781050"/>
          </a:xfrm>
          <a:prstGeom prst="curvedConnector4">
            <a:avLst>
              <a:gd name="adj1" fmla="val 44972"/>
              <a:gd name="adj2" fmla="val 129269"/>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9" name="Curved Connector 9"/>
          <p:cNvCxnSpPr>
            <a:cxnSpLocks noChangeShapeType="1"/>
            <a:stCxn id="7175" idx="3"/>
            <a:endCxn id="7176" idx="2"/>
          </p:cNvCxnSpPr>
          <p:nvPr/>
        </p:nvCxnSpPr>
        <p:spPr bwMode="auto">
          <a:xfrm>
            <a:off x="4152900" y="5602288"/>
            <a:ext cx="3333750" cy="341312"/>
          </a:xfrm>
          <a:prstGeom prst="curvedConnector4">
            <a:avLst>
              <a:gd name="adj1" fmla="val 38287"/>
              <a:gd name="adj2" fmla="val 25661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0" name="Curved Connector 9"/>
          <p:cNvCxnSpPr>
            <a:cxnSpLocks noChangeShapeType="1"/>
            <a:stCxn id="7171" idx="2"/>
            <a:endCxn id="7191" idx="4"/>
          </p:cNvCxnSpPr>
          <p:nvPr/>
        </p:nvCxnSpPr>
        <p:spPr bwMode="auto">
          <a:xfrm rot="5400000" flipH="1" flipV="1">
            <a:off x="1542257" y="3729831"/>
            <a:ext cx="19050" cy="474663"/>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1" name="Oval 9239"/>
          <p:cNvSpPr>
            <a:spLocks noChangeArrowheads="1"/>
          </p:cNvSpPr>
          <p:nvPr/>
        </p:nvSpPr>
        <p:spPr bwMode="auto">
          <a:xfrm>
            <a:off x="1716088" y="3830638"/>
            <a:ext cx="147637"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192" name="Curved Connector 9"/>
          <p:cNvCxnSpPr>
            <a:cxnSpLocks noChangeShapeType="1"/>
            <a:endCxn id="7193" idx="4"/>
          </p:cNvCxnSpPr>
          <p:nvPr/>
        </p:nvCxnSpPr>
        <p:spPr bwMode="auto">
          <a:xfrm rot="5400000" flipH="1" flipV="1">
            <a:off x="3598069" y="5699919"/>
            <a:ext cx="19050" cy="474662"/>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3" name="Oval 86"/>
          <p:cNvSpPr>
            <a:spLocks noChangeArrowheads="1"/>
          </p:cNvSpPr>
          <p:nvPr/>
        </p:nvSpPr>
        <p:spPr bwMode="auto">
          <a:xfrm>
            <a:off x="3770313" y="5800725"/>
            <a:ext cx="149225"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194" name="Curved Connector 9"/>
          <p:cNvCxnSpPr>
            <a:cxnSpLocks noChangeShapeType="1"/>
            <a:endCxn id="7195" idx="4"/>
          </p:cNvCxnSpPr>
          <p:nvPr/>
        </p:nvCxnSpPr>
        <p:spPr bwMode="auto">
          <a:xfrm rot="5400000" flipH="1" flipV="1">
            <a:off x="5620544" y="3726657"/>
            <a:ext cx="19050" cy="474662"/>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5" name="Oval 93"/>
          <p:cNvSpPr>
            <a:spLocks noChangeArrowheads="1"/>
          </p:cNvSpPr>
          <p:nvPr/>
        </p:nvSpPr>
        <p:spPr bwMode="auto">
          <a:xfrm>
            <a:off x="5792788" y="3829050"/>
            <a:ext cx="149225" cy="1254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196" name="Curved Connector 9"/>
          <p:cNvCxnSpPr>
            <a:cxnSpLocks noChangeShapeType="1"/>
            <a:endCxn id="7197" idx="4"/>
          </p:cNvCxnSpPr>
          <p:nvPr/>
        </p:nvCxnSpPr>
        <p:spPr bwMode="auto">
          <a:xfrm rot="5400000" flipH="1" flipV="1">
            <a:off x="7723982" y="5699918"/>
            <a:ext cx="19050" cy="474663"/>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7" name="Oval 97"/>
          <p:cNvSpPr>
            <a:spLocks noChangeArrowheads="1"/>
          </p:cNvSpPr>
          <p:nvPr/>
        </p:nvSpPr>
        <p:spPr bwMode="auto">
          <a:xfrm>
            <a:off x="7896225" y="5800725"/>
            <a:ext cx="149225"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198" name="Oval 101"/>
          <p:cNvSpPr>
            <a:spLocks noChangeArrowheads="1"/>
          </p:cNvSpPr>
          <p:nvPr/>
        </p:nvSpPr>
        <p:spPr bwMode="auto">
          <a:xfrm>
            <a:off x="7848600" y="1512888"/>
            <a:ext cx="149225"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199" name="Oval 132"/>
          <p:cNvSpPr>
            <a:spLocks noChangeArrowheads="1"/>
          </p:cNvSpPr>
          <p:nvPr/>
        </p:nvSpPr>
        <p:spPr bwMode="auto">
          <a:xfrm>
            <a:off x="7923213" y="1516063"/>
            <a:ext cx="147637"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200" name="Curved Connector 9"/>
          <p:cNvCxnSpPr>
            <a:cxnSpLocks noChangeShapeType="1"/>
            <a:endCxn id="7199" idx="0"/>
          </p:cNvCxnSpPr>
          <p:nvPr/>
        </p:nvCxnSpPr>
        <p:spPr bwMode="auto">
          <a:xfrm rot="5400000" flipH="1" flipV="1">
            <a:off x="7737475" y="1265238"/>
            <a:ext cx="9525" cy="511175"/>
          </a:xfrm>
          <a:prstGeom prst="curvedConnector3">
            <a:avLst>
              <a:gd name="adj1" fmla="val 5495407"/>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01" name="Rounded Rectangle 4"/>
          <p:cNvSpPr>
            <a:spLocks noChangeArrowheads="1"/>
          </p:cNvSpPr>
          <p:nvPr/>
        </p:nvSpPr>
        <p:spPr bwMode="auto">
          <a:xfrm>
            <a:off x="6705600" y="15049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E</a:t>
            </a:r>
          </a:p>
        </p:txBody>
      </p:sp>
      <p:sp>
        <p:nvSpPr>
          <p:cNvPr id="7202" name="Oval 141"/>
          <p:cNvSpPr>
            <a:spLocks noChangeArrowheads="1"/>
          </p:cNvSpPr>
          <p:nvPr/>
        </p:nvSpPr>
        <p:spPr bwMode="auto">
          <a:xfrm>
            <a:off x="3808413" y="1530350"/>
            <a:ext cx="147637"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203" name="Curved Connector 9"/>
          <p:cNvCxnSpPr>
            <a:cxnSpLocks noChangeShapeType="1"/>
            <a:stCxn id="7173" idx="0"/>
            <a:endCxn id="7202" idx="0"/>
          </p:cNvCxnSpPr>
          <p:nvPr/>
        </p:nvCxnSpPr>
        <p:spPr bwMode="auto">
          <a:xfrm rot="16200000" flipH="1">
            <a:off x="3614341" y="1262459"/>
            <a:ext cx="25400" cy="510382"/>
          </a:xfrm>
          <a:prstGeom prst="curvedConnector3">
            <a:avLst>
              <a:gd name="adj1" fmla="val -198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Box 1"/>
          <p:cNvSpPr txBox="1"/>
          <p:nvPr/>
        </p:nvSpPr>
        <p:spPr>
          <a:xfrm>
            <a:off x="3581400" y="1841500"/>
            <a:ext cx="549276"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0.5</a:t>
            </a:r>
          </a:p>
        </p:txBody>
      </p:sp>
      <p:sp>
        <p:nvSpPr>
          <p:cNvPr id="38" name="TextBox 37"/>
          <p:cNvSpPr txBox="1"/>
          <p:nvPr/>
        </p:nvSpPr>
        <p:spPr>
          <a:xfrm>
            <a:off x="1549399" y="3594010"/>
            <a:ext cx="549276"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0.5</a:t>
            </a:r>
          </a:p>
        </p:txBody>
      </p:sp>
      <p:sp>
        <p:nvSpPr>
          <p:cNvPr id="39" name="TextBox 38"/>
          <p:cNvSpPr txBox="1"/>
          <p:nvPr/>
        </p:nvSpPr>
        <p:spPr>
          <a:xfrm>
            <a:off x="7745412" y="1841485"/>
            <a:ext cx="549276"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0.5</a:t>
            </a:r>
          </a:p>
        </p:txBody>
      </p:sp>
      <p:sp>
        <p:nvSpPr>
          <p:cNvPr id="40" name="TextBox 39"/>
          <p:cNvSpPr txBox="1"/>
          <p:nvPr/>
        </p:nvSpPr>
        <p:spPr>
          <a:xfrm>
            <a:off x="5636418" y="3594010"/>
            <a:ext cx="549276"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0.5</a:t>
            </a:r>
          </a:p>
        </p:txBody>
      </p:sp>
      <p:sp>
        <p:nvSpPr>
          <p:cNvPr id="41" name="TextBox 40"/>
          <p:cNvSpPr txBox="1"/>
          <p:nvPr/>
        </p:nvSpPr>
        <p:spPr>
          <a:xfrm>
            <a:off x="3617118" y="5572889"/>
            <a:ext cx="549276"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0.5</a:t>
            </a:r>
          </a:p>
        </p:txBody>
      </p:sp>
      <p:sp>
        <p:nvSpPr>
          <p:cNvPr id="42" name="TextBox 41"/>
          <p:cNvSpPr txBox="1"/>
          <p:nvPr/>
        </p:nvSpPr>
        <p:spPr>
          <a:xfrm>
            <a:off x="7745412" y="5572889"/>
            <a:ext cx="549276"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1.0</a:t>
            </a:r>
          </a:p>
        </p:txBody>
      </p:sp>
    </p:spTree>
    <p:extLst>
      <p:ext uri="{BB962C8B-B14F-4D97-AF65-F5344CB8AC3E}">
        <p14:creationId xmlns:p14="http://schemas.microsoft.com/office/powerpoint/2010/main" val="996549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Move</a:t>
            </a:r>
          </a:p>
        </p:txBody>
      </p:sp>
      <p:sp>
        <p:nvSpPr>
          <p:cNvPr id="4" name="TextBox 3"/>
          <p:cNvSpPr txBox="1"/>
          <p:nvPr/>
        </p:nvSpPr>
        <p:spPr>
          <a:xfrm>
            <a:off x="1647824" y="1828800"/>
            <a:ext cx="6048375" cy="1569660"/>
          </a:xfrm>
          <a:prstGeom prst="rect">
            <a:avLst/>
          </a:prstGeom>
          <a:noFill/>
        </p:spPr>
        <p:txBody>
          <a:bodyPr wrap="square" rtlCol="0">
            <a:spAutoFit/>
          </a:bodyPr>
          <a:lstStyle/>
          <a:p>
            <a:r>
              <a:rPr lang="en-US" sz="3200" dirty="0">
                <a:latin typeface="Arial Narrow" panose="020B0606020202030204" pitchFamily="34" charset="0"/>
              </a:rPr>
              <a:t>Mostly: Greedily (</a:t>
            </a:r>
            <a:r>
              <a:rPr lang="en-US" sz="3200" b="1" i="1" dirty="0">
                <a:latin typeface="Arial Narrow" panose="020B0606020202030204" pitchFamily="34" charset="0"/>
              </a:rPr>
              <a:t>exploitation</a:t>
            </a:r>
            <a:r>
              <a:rPr lang="en-US" sz="3200" dirty="0">
                <a:latin typeface="Arial Narrow" panose="020B0606020202030204" pitchFamily="34" charset="0"/>
              </a:rPr>
              <a:t>)</a:t>
            </a:r>
          </a:p>
          <a:p>
            <a:endParaRPr lang="en-US" sz="3200" dirty="0">
              <a:latin typeface="Arial Narrow" panose="020B0606020202030204" pitchFamily="34" charset="0"/>
            </a:endParaRPr>
          </a:p>
          <a:p>
            <a:r>
              <a:rPr lang="en-US" sz="3200" dirty="0">
                <a:latin typeface="Arial Narrow" panose="020B0606020202030204" pitchFamily="34" charset="0"/>
              </a:rPr>
              <a:t>Occasionally: Randomly (</a:t>
            </a:r>
            <a:r>
              <a:rPr lang="en-US" sz="3200" b="1" i="1" dirty="0">
                <a:latin typeface="Arial Narrow" panose="020B0606020202030204" pitchFamily="34" charset="0"/>
              </a:rPr>
              <a:t>exploration</a:t>
            </a:r>
            <a:r>
              <a:rPr lang="en-US" sz="3200" dirty="0">
                <a:latin typeface="Arial Narrow" panose="020B0606020202030204" pitchFamily="34" charset="0"/>
              </a:rPr>
              <a:t>)</a:t>
            </a:r>
          </a:p>
        </p:txBody>
      </p:sp>
      <p:sp>
        <p:nvSpPr>
          <p:cNvPr id="5" name="Rectangle 4"/>
          <p:cNvSpPr/>
          <p:nvPr/>
        </p:nvSpPr>
        <p:spPr>
          <a:xfrm>
            <a:off x="304800" y="6358324"/>
            <a:ext cx="1843774" cy="400110"/>
          </a:xfrm>
          <a:prstGeom prst="rect">
            <a:avLst/>
          </a:prstGeom>
        </p:spPr>
        <p:txBody>
          <a:bodyPr wrap="none">
            <a:spAutoFit/>
          </a:bodyPr>
          <a:lstStyle/>
          <a:p>
            <a:r>
              <a:rPr lang="en-US" sz="2000" dirty="0">
                <a:latin typeface="Arial Narrow" panose="020B0606020202030204" pitchFamily="34" charset="0"/>
              </a:rPr>
              <a:t>Sutton &amp; </a:t>
            </a:r>
            <a:r>
              <a:rPr lang="en-US" sz="2000" dirty="0" err="1">
                <a:latin typeface="Arial Narrow" panose="020B0606020202030204" pitchFamily="34" charset="0"/>
              </a:rPr>
              <a:t>Barto</a:t>
            </a:r>
            <a:r>
              <a:rPr lang="en-US" sz="2000" dirty="0">
                <a:latin typeface="Arial Narrow" panose="020B0606020202030204" pitchFamily="34" charset="0"/>
              </a:rPr>
              <a:t> p3</a:t>
            </a:r>
            <a:endParaRPr lang="en-US" dirty="0"/>
          </a:p>
        </p:txBody>
      </p:sp>
    </p:spTree>
    <p:extLst>
      <p:ext uri="{BB962C8B-B14F-4D97-AF65-F5344CB8AC3E}">
        <p14:creationId xmlns:p14="http://schemas.microsoft.com/office/powerpoint/2010/main" val="1271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“Policy” Options (for Selecting Actions)</a:t>
            </a:r>
          </a:p>
        </p:txBody>
      </p:sp>
      <p:sp>
        <p:nvSpPr>
          <p:cNvPr id="4" name="Content Placeholder 3"/>
          <p:cNvSpPr>
            <a:spLocks noGrp="1"/>
          </p:cNvSpPr>
          <p:nvPr>
            <p:ph idx="1"/>
          </p:nvPr>
        </p:nvSpPr>
        <p:spPr>
          <a:xfrm>
            <a:off x="533400" y="1371600"/>
            <a:ext cx="8001000" cy="4572000"/>
          </a:xfrm>
        </p:spPr>
        <p:txBody>
          <a:bodyPr/>
          <a:lstStyle/>
          <a:p>
            <a:pPr>
              <a:defRPr/>
            </a:pPr>
            <a:r>
              <a:rPr lang="en-US" b="1" dirty="0"/>
              <a:t>Greedy</a:t>
            </a:r>
            <a:r>
              <a:rPr lang="en-US" dirty="0"/>
              <a:t>: Highest reward for this state at this time</a:t>
            </a:r>
          </a:p>
          <a:p>
            <a:pPr>
              <a:defRPr/>
            </a:pPr>
            <a:endParaRPr lang="en-US" dirty="0"/>
          </a:p>
          <a:p>
            <a:pPr>
              <a:defRPr/>
            </a:pPr>
            <a:r>
              <a:rPr lang="en-US" b="1" dirty="0">
                <a:sym typeface="Symbol" panose="05050102010706020507" pitchFamily="18" charset="2"/>
              </a:rPr>
              <a:t>-Greedy</a:t>
            </a:r>
            <a:r>
              <a:rPr lang="en-US" dirty="0">
                <a:sym typeface="Symbol" panose="05050102010706020507" pitchFamily="18" charset="2"/>
              </a:rPr>
              <a:t>: Greedy, but with small probability of random other action</a:t>
            </a:r>
          </a:p>
          <a:p>
            <a:pPr>
              <a:defRPr/>
            </a:pPr>
            <a:endParaRPr lang="en-US" dirty="0">
              <a:sym typeface="Symbol" panose="05050102010706020507" pitchFamily="18" charset="2"/>
            </a:endParaRPr>
          </a:p>
          <a:p>
            <a:pPr>
              <a:defRPr/>
            </a:pPr>
            <a:r>
              <a:rPr lang="en-US" b="1" dirty="0" err="1">
                <a:sym typeface="Symbol" panose="05050102010706020507" pitchFamily="18" charset="2"/>
              </a:rPr>
              <a:t>Softmax</a:t>
            </a:r>
            <a:r>
              <a:rPr lang="en-US" dirty="0">
                <a:sym typeface="Symbol" panose="05050102010706020507" pitchFamily="18" charset="2"/>
              </a:rPr>
              <a:t>: rescaled probability of highest reward compared with rewards of the other actions</a:t>
            </a:r>
          </a:p>
          <a:p>
            <a:pPr lvl="1">
              <a:defRPr/>
            </a:pPr>
            <a:r>
              <a:rPr lang="en-US" dirty="0">
                <a:sym typeface="Symbol" panose="05050102010706020507" pitchFamily="18" charset="2"/>
              </a:rPr>
              <a:t>Dampen over time</a:t>
            </a:r>
            <a:endParaRPr lang="en-US" dirty="0"/>
          </a:p>
        </p:txBody>
      </p:sp>
      <p:sp>
        <p:nvSpPr>
          <p:cNvPr id="11268" name="Rectangle 4"/>
          <p:cNvSpPr>
            <a:spLocks noChangeArrowheads="1"/>
          </p:cNvSpPr>
          <p:nvPr/>
        </p:nvSpPr>
        <p:spPr bwMode="auto">
          <a:xfrm>
            <a:off x="6345238" y="6457950"/>
            <a:ext cx="2722562"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dirty="0"/>
              <a:t>Adapted from </a:t>
            </a:r>
            <a:r>
              <a:rPr lang="en-US" altLang="en-US" sz="2000" dirty="0" err="1"/>
              <a:t>Marsland</a:t>
            </a:r>
            <a:r>
              <a:rPr lang="en-US" altLang="en-US" sz="2000" dirty="0"/>
              <a:t>               </a:t>
            </a:r>
          </a:p>
        </p:txBody>
      </p:sp>
    </p:spTree>
    <p:extLst>
      <p:ext uri="{BB962C8B-B14F-4D97-AF65-F5344CB8AC3E}">
        <p14:creationId xmlns:p14="http://schemas.microsoft.com/office/powerpoint/2010/main" val="2088201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p:txBody>
          <a:bodyPr/>
          <a:lstStyle/>
          <a:p>
            <a:r>
              <a:rPr lang="en-US" altLang="en-US" dirty="0"/>
              <a:t>Example Action; e.g., starting at D, (rand.) move to E</a:t>
            </a:r>
          </a:p>
        </p:txBody>
      </p:sp>
      <p:sp>
        <p:nvSpPr>
          <p:cNvPr id="7171" name="Rounded Rectangle 4"/>
          <p:cNvSpPr>
            <a:spLocks noChangeArrowheads="1"/>
          </p:cNvSpPr>
          <p:nvPr/>
        </p:nvSpPr>
        <p:spPr bwMode="auto">
          <a:xfrm>
            <a:off x="533400" y="32702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A</a:t>
            </a:r>
          </a:p>
        </p:txBody>
      </p:sp>
      <p:cxnSp>
        <p:nvCxnSpPr>
          <p:cNvPr id="7172" name="Curved Connector 9"/>
          <p:cNvCxnSpPr>
            <a:cxnSpLocks noChangeShapeType="1"/>
            <a:stCxn id="7171" idx="0"/>
            <a:endCxn id="7173" idx="1"/>
          </p:cNvCxnSpPr>
          <p:nvPr/>
        </p:nvCxnSpPr>
        <p:spPr bwMode="auto">
          <a:xfrm rot="5400000" flipH="1" flipV="1">
            <a:off x="1241425" y="1920875"/>
            <a:ext cx="1422400" cy="1276350"/>
          </a:xfrm>
          <a:prstGeom prst="curvedConnector2">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3" name="Rounded Rectangle 4"/>
          <p:cNvSpPr>
            <a:spLocks noChangeArrowheads="1"/>
          </p:cNvSpPr>
          <p:nvPr/>
        </p:nvSpPr>
        <p:spPr bwMode="auto">
          <a:xfrm>
            <a:off x="2590800" y="15049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B</a:t>
            </a:r>
          </a:p>
        </p:txBody>
      </p:sp>
      <p:sp>
        <p:nvSpPr>
          <p:cNvPr id="7174" name="Rounded Rectangle 4"/>
          <p:cNvSpPr>
            <a:spLocks noChangeArrowheads="1"/>
          </p:cNvSpPr>
          <p:nvPr/>
        </p:nvSpPr>
        <p:spPr bwMode="auto">
          <a:xfrm>
            <a:off x="4610100" y="327660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D</a:t>
            </a:r>
          </a:p>
        </p:txBody>
      </p:sp>
      <p:sp>
        <p:nvSpPr>
          <p:cNvPr id="7175" name="Rounded Rectangle 4"/>
          <p:cNvSpPr>
            <a:spLocks noChangeArrowheads="1"/>
          </p:cNvSpPr>
          <p:nvPr/>
        </p:nvSpPr>
        <p:spPr bwMode="auto">
          <a:xfrm>
            <a:off x="2590800" y="5259388"/>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C</a:t>
            </a:r>
          </a:p>
        </p:txBody>
      </p:sp>
      <p:sp>
        <p:nvSpPr>
          <p:cNvPr id="7176" name="Rounded Rectangle 4"/>
          <p:cNvSpPr>
            <a:spLocks noChangeArrowheads="1"/>
          </p:cNvSpPr>
          <p:nvPr/>
        </p:nvSpPr>
        <p:spPr bwMode="auto">
          <a:xfrm>
            <a:off x="6705600" y="5257800"/>
            <a:ext cx="1562100" cy="685800"/>
          </a:xfrm>
          <a:prstGeom prst="roundRect">
            <a:avLst>
              <a:gd name="adj" fmla="val 16667"/>
            </a:avLst>
          </a:prstGeom>
          <a:noFill/>
          <a:ln w="50800" cmpd="tri"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F</a:t>
            </a:r>
          </a:p>
        </p:txBody>
      </p:sp>
      <p:cxnSp>
        <p:nvCxnSpPr>
          <p:cNvPr id="7177" name="Curved Connector 9"/>
          <p:cNvCxnSpPr>
            <a:cxnSpLocks noChangeShapeType="1"/>
            <a:stCxn id="7175" idx="0"/>
            <a:endCxn id="7173" idx="2"/>
          </p:cNvCxnSpPr>
          <p:nvPr/>
        </p:nvCxnSpPr>
        <p:spPr bwMode="auto">
          <a:xfrm rot="5400000" flipH="1" flipV="1">
            <a:off x="1837531" y="3725069"/>
            <a:ext cx="3068638" cy="1270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8" name="Curved Connector 9"/>
          <p:cNvCxnSpPr>
            <a:cxnSpLocks noChangeShapeType="1"/>
            <a:stCxn id="7174" idx="0"/>
            <a:endCxn id="7173" idx="3"/>
          </p:cNvCxnSpPr>
          <p:nvPr/>
        </p:nvCxnSpPr>
        <p:spPr bwMode="auto">
          <a:xfrm rot="16200000" flipV="1">
            <a:off x="4057650" y="1943100"/>
            <a:ext cx="1428750" cy="1238250"/>
          </a:xfrm>
          <a:prstGeom prst="curvedConnector2">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0" name="Curved Connector 9"/>
          <p:cNvCxnSpPr>
            <a:cxnSpLocks noChangeShapeType="1"/>
            <a:stCxn id="7174" idx="0"/>
          </p:cNvCxnSpPr>
          <p:nvPr/>
        </p:nvCxnSpPr>
        <p:spPr bwMode="auto">
          <a:xfrm rot="5400000" flipH="1" flipV="1">
            <a:off x="5334000" y="1905000"/>
            <a:ext cx="1428750" cy="1314450"/>
          </a:xfrm>
          <a:prstGeom prst="curvedConnector2">
            <a:avLst/>
          </a:prstGeom>
          <a:noFill/>
          <a:ln w="5080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1" name="Curved Connector 9"/>
          <p:cNvCxnSpPr>
            <a:cxnSpLocks noChangeShapeType="1"/>
            <a:stCxn id="7174" idx="2"/>
            <a:endCxn id="7175" idx="0"/>
          </p:cNvCxnSpPr>
          <p:nvPr/>
        </p:nvCxnSpPr>
        <p:spPr bwMode="auto">
          <a:xfrm rot="5400000">
            <a:off x="3733006" y="3601244"/>
            <a:ext cx="1296988" cy="201930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2" name="Curved Connector 9"/>
          <p:cNvCxnSpPr>
            <a:cxnSpLocks noChangeShapeType="1"/>
            <a:stCxn id="7176" idx="0"/>
          </p:cNvCxnSpPr>
          <p:nvPr/>
        </p:nvCxnSpPr>
        <p:spPr bwMode="auto">
          <a:xfrm rot="5400000" flipH="1" flipV="1">
            <a:off x="5953125" y="3724275"/>
            <a:ext cx="3067050" cy="1270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3" name="Curved Connector 9"/>
          <p:cNvCxnSpPr>
            <a:cxnSpLocks noChangeShapeType="1"/>
            <a:stCxn id="7176" idx="1"/>
            <a:endCxn id="7175" idx="3"/>
          </p:cNvCxnSpPr>
          <p:nvPr/>
        </p:nvCxnSpPr>
        <p:spPr bwMode="auto">
          <a:xfrm rot="10800000" flipV="1">
            <a:off x="4152900" y="5600700"/>
            <a:ext cx="2552700" cy="1588"/>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4" name="Curved Connector 9"/>
          <p:cNvCxnSpPr>
            <a:cxnSpLocks noChangeShapeType="1"/>
            <a:stCxn id="7173" idx="1"/>
            <a:endCxn id="7171" idx="1"/>
          </p:cNvCxnSpPr>
          <p:nvPr/>
        </p:nvCxnSpPr>
        <p:spPr bwMode="auto">
          <a:xfrm rot="10800000" flipV="1">
            <a:off x="533400" y="1847850"/>
            <a:ext cx="2057400" cy="1765300"/>
          </a:xfrm>
          <a:prstGeom prst="curvedConnector3">
            <a:avLst>
              <a:gd name="adj1" fmla="val 11111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5" name="Curved Connector 9"/>
          <p:cNvCxnSpPr>
            <a:cxnSpLocks noChangeShapeType="1"/>
            <a:stCxn id="7173" idx="2"/>
            <a:endCxn id="7175" idx="1"/>
          </p:cNvCxnSpPr>
          <p:nvPr/>
        </p:nvCxnSpPr>
        <p:spPr bwMode="auto">
          <a:xfrm rot="5400000">
            <a:off x="1275556" y="3505994"/>
            <a:ext cx="3411538" cy="781050"/>
          </a:xfrm>
          <a:prstGeom prst="curvedConnector4">
            <a:avLst>
              <a:gd name="adj1" fmla="val 44977"/>
              <a:gd name="adj2" fmla="val 129269"/>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6" name="Curved Connector 9"/>
          <p:cNvCxnSpPr>
            <a:cxnSpLocks noChangeShapeType="1"/>
            <a:stCxn id="7173" idx="3"/>
            <a:endCxn id="7174" idx="1"/>
          </p:cNvCxnSpPr>
          <p:nvPr/>
        </p:nvCxnSpPr>
        <p:spPr bwMode="auto">
          <a:xfrm>
            <a:off x="4152900" y="1847850"/>
            <a:ext cx="457200" cy="177165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7" name="Curved Connector 9"/>
          <p:cNvCxnSpPr>
            <a:cxnSpLocks noChangeShapeType="1"/>
            <a:endCxn id="7174" idx="3"/>
          </p:cNvCxnSpPr>
          <p:nvPr/>
        </p:nvCxnSpPr>
        <p:spPr bwMode="auto">
          <a:xfrm rot="10800000" flipV="1">
            <a:off x="6172200" y="1847850"/>
            <a:ext cx="533400" cy="177165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9" name="Curved Connector 9"/>
          <p:cNvCxnSpPr>
            <a:cxnSpLocks noChangeShapeType="1"/>
            <a:stCxn id="7175" idx="3"/>
            <a:endCxn id="7176" idx="2"/>
          </p:cNvCxnSpPr>
          <p:nvPr/>
        </p:nvCxnSpPr>
        <p:spPr bwMode="auto">
          <a:xfrm>
            <a:off x="4152900" y="5602288"/>
            <a:ext cx="3333750" cy="341312"/>
          </a:xfrm>
          <a:prstGeom prst="curvedConnector4">
            <a:avLst>
              <a:gd name="adj1" fmla="val 38287"/>
              <a:gd name="adj2" fmla="val 25661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0" name="Curved Connector 9"/>
          <p:cNvCxnSpPr>
            <a:cxnSpLocks noChangeShapeType="1"/>
            <a:stCxn id="7171" idx="2"/>
            <a:endCxn id="7191" idx="4"/>
          </p:cNvCxnSpPr>
          <p:nvPr/>
        </p:nvCxnSpPr>
        <p:spPr bwMode="auto">
          <a:xfrm rot="5400000" flipH="1" flipV="1">
            <a:off x="1542257" y="3729831"/>
            <a:ext cx="19050" cy="474663"/>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1" name="Oval 9239"/>
          <p:cNvSpPr>
            <a:spLocks noChangeArrowheads="1"/>
          </p:cNvSpPr>
          <p:nvPr/>
        </p:nvSpPr>
        <p:spPr bwMode="auto">
          <a:xfrm>
            <a:off x="1716088" y="3830638"/>
            <a:ext cx="147637"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192" name="Curved Connector 9"/>
          <p:cNvCxnSpPr>
            <a:cxnSpLocks noChangeShapeType="1"/>
            <a:endCxn id="7193" idx="4"/>
          </p:cNvCxnSpPr>
          <p:nvPr/>
        </p:nvCxnSpPr>
        <p:spPr bwMode="auto">
          <a:xfrm rot="5400000" flipH="1" flipV="1">
            <a:off x="3598069" y="5699919"/>
            <a:ext cx="19050" cy="474662"/>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3" name="Oval 86"/>
          <p:cNvSpPr>
            <a:spLocks noChangeArrowheads="1"/>
          </p:cNvSpPr>
          <p:nvPr/>
        </p:nvSpPr>
        <p:spPr bwMode="auto">
          <a:xfrm>
            <a:off x="3770313" y="5800725"/>
            <a:ext cx="149225"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194" name="Curved Connector 9"/>
          <p:cNvCxnSpPr>
            <a:cxnSpLocks noChangeShapeType="1"/>
            <a:endCxn id="7195" idx="4"/>
          </p:cNvCxnSpPr>
          <p:nvPr/>
        </p:nvCxnSpPr>
        <p:spPr bwMode="auto">
          <a:xfrm rot="5400000" flipH="1" flipV="1">
            <a:off x="5620544" y="3726657"/>
            <a:ext cx="19050" cy="474662"/>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5" name="Oval 93"/>
          <p:cNvSpPr>
            <a:spLocks noChangeArrowheads="1"/>
          </p:cNvSpPr>
          <p:nvPr/>
        </p:nvSpPr>
        <p:spPr bwMode="auto">
          <a:xfrm>
            <a:off x="5792788" y="3829050"/>
            <a:ext cx="149225" cy="1254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196" name="Curved Connector 9"/>
          <p:cNvCxnSpPr>
            <a:cxnSpLocks noChangeShapeType="1"/>
            <a:endCxn id="7197" idx="4"/>
          </p:cNvCxnSpPr>
          <p:nvPr/>
        </p:nvCxnSpPr>
        <p:spPr bwMode="auto">
          <a:xfrm rot="5400000" flipH="1" flipV="1">
            <a:off x="7723982" y="5699918"/>
            <a:ext cx="19050" cy="474663"/>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7" name="Oval 97"/>
          <p:cNvSpPr>
            <a:spLocks noChangeArrowheads="1"/>
          </p:cNvSpPr>
          <p:nvPr/>
        </p:nvSpPr>
        <p:spPr bwMode="auto">
          <a:xfrm>
            <a:off x="7896225" y="5800725"/>
            <a:ext cx="149225"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198" name="Oval 101"/>
          <p:cNvSpPr>
            <a:spLocks noChangeArrowheads="1"/>
          </p:cNvSpPr>
          <p:nvPr/>
        </p:nvSpPr>
        <p:spPr bwMode="auto">
          <a:xfrm>
            <a:off x="7848600" y="1512888"/>
            <a:ext cx="149225"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199" name="Oval 132"/>
          <p:cNvSpPr>
            <a:spLocks noChangeArrowheads="1"/>
          </p:cNvSpPr>
          <p:nvPr/>
        </p:nvSpPr>
        <p:spPr bwMode="auto">
          <a:xfrm>
            <a:off x="7923213" y="1516063"/>
            <a:ext cx="147637"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200" name="Curved Connector 9"/>
          <p:cNvCxnSpPr>
            <a:cxnSpLocks noChangeShapeType="1"/>
            <a:endCxn id="7199" idx="0"/>
          </p:cNvCxnSpPr>
          <p:nvPr/>
        </p:nvCxnSpPr>
        <p:spPr bwMode="auto">
          <a:xfrm rot="5400000" flipH="1" flipV="1">
            <a:off x="7737475" y="1265238"/>
            <a:ext cx="9525" cy="511175"/>
          </a:xfrm>
          <a:prstGeom prst="curvedConnector3">
            <a:avLst>
              <a:gd name="adj1" fmla="val 5495407"/>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01" name="Rounded Rectangle 4"/>
          <p:cNvSpPr>
            <a:spLocks noChangeArrowheads="1"/>
          </p:cNvSpPr>
          <p:nvPr/>
        </p:nvSpPr>
        <p:spPr bwMode="auto">
          <a:xfrm>
            <a:off x="6705600" y="15049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E</a:t>
            </a:r>
          </a:p>
        </p:txBody>
      </p:sp>
      <p:sp>
        <p:nvSpPr>
          <p:cNvPr id="7202" name="Oval 141"/>
          <p:cNvSpPr>
            <a:spLocks noChangeArrowheads="1"/>
          </p:cNvSpPr>
          <p:nvPr/>
        </p:nvSpPr>
        <p:spPr bwMode="auto">
          <a:xfrm>
            <a:off x="3808413" y="1530350"/>
            <a:ext cx="147637"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203" name="Curved Connector 9"/>
          <p:cNvCxnSpPr>
            <a:cxnSpLocks noChangeShapeType="1"/>
            <a:stCxn id="7173" idx="0"/>
            <a:endCxn id="7202" idx="0"/>
          </p:cNvCxnSpPr>
          <p:nvPr/>
        </p:nvCxnSpPr>
        <p:spPr bwMode="auto">
          <a:xfrm rot="16200000" flipH="1">
            <a:off x="3614341" y="1262459"/>
            <a:ext cx="25400" cy="510382"/>
          </a:xfrm>
          <a:prstGeom prst="curvedConnector3">
            <a:avLst>
              <a:gd name="adj1" fmla="val -198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Box 1"/>
          <p:cNvSpPr txBox="1"/>
          <p:nvPr/>
        </p:nvSpPr>
        <p:spPr>
          <a:xfrm>
            <a:off x="3581400" y="1841500"/>
            <a:ext cx="549276"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0.5</a:t>
            </a:r>
          </a:p>
        </p:txBody>
      </p:sp>
      <p:sp>
        <p:nvSpPr>
          <p:cNvPr id="38" name="TextBox 37"/>
          <p:cNvSpPr txBox="1"/>
          <p:nvPr/>
        </p:nvSpPr>
        <p:spPr>
          <a:xfrm>
            <a:off x="1549399" y="3594010"/>
            <a:ext cx="549276"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0.5</a:t>
            </a:r>
          </a:p>
        </p:txBody>
      </p:sp>
      <p:sp>
        <p:nvSpPr>
          <p:cNvPr id="39" name="TextBox 38"/>
          <p:cNvSpPr txBox="1"/>
          <p:nvPr/>
        </p:nvSpPr>
        <p:spPr>
          <a:xfrm>
            <a:off x="7745412" y="1841485"/>
            <a:ext cx="549276"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0.5</a:t>
            </a:r>
          </a:p>
        </p:txBody>
      </p:sp>
      <p:sp>
        <p:nvSpPr>
          <p:cNvPr id="40" name="TextBox 39"/>
          <p:cNvSpPr txBox="1"/>
          <p:nvPr/>
        </p:nvSpPr>
        <p:spPr>
          <a:xfrm>
            <a:off x="5636418" y="3594010"/>
            <a:ext cx="549276"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0.5</a:t>
            </a:r>
          </a:p>
        </p:txBody>
      </p:sp>
      <p:sp>
        <p:nvSpPr>
          <p:cNvPr id="41" name="TextBox 40"/>
          <p:cNvSpPr txBox="1"/>
          <p:nvPr/>
        </p:nvSpPr>
        <p:spPr>
          <a:xfrm>
            <a:off x="3617118" y="5572889"/>
            <a:ext cx="549276"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0.5</a:t>
            </a:r>
          </a:p>
        </p:txBody>
      </p:sp>
      <p:sp>
        <p:nvSpPr>
          <p:cNvPr id="42" name="TextBox 41"/>
          <p:cNvSpPr txBox="1"/>
          <p:nvPr/>
        </p:nvSpPr>
        <p:spPr>
          <a:xfrm>
            <a:off x="7745412" y="5572889"/>
            <a:ext cx="549276"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1.0</a:t>
            </a:r>
          </a:p>
        </p:txBody>
      </p:sp>
      <p:cxnSp>
        <p:nvCxnSpPr>
          <p:cNvPr id="43" name="Curved Connector 9"/>
          <p:cNvCxnSpPr>
            <a:cxnSpLocks noChangeShapeType="1"/>
            <a:stCxn id="7201" idx="2"/>
            <a:endCxn id="7176" idx="3"/>
          </p:cNvCxnSpPr>
          <p:nvPr/>
        </p:nvCxnSpPr>
        <p:spPr bwMode="auto">
          <a:xfrm rot="16200000" flipH="1">
            <a:off x="6172200" y="3505200"/>
            <a:ext cx="3409950" cy="781050"/>
          </a:xfrm>
          <a:prstGeom prst="curvedConnector4">
            <a:avLst>
              <a:gd name="adj1" fmla="val 44972"/>
              <a:gd name="adj2" fmla="val 161845"/>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24137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106" y="40434"/>
            <a:ext cx="9067800" cy="1181100"/>
          </a:xfrm>
        </p:spPr>
        <p:txBody>
          <a:bodyPr/>
          <a:lstStyle/>
          <a:p>
            <a:r>
              <a:rPr lang="en-US" dirty="0"/>
              <a:t>Update Value of a State:</a:t>
            </a:r>
            <a:br>
              <a:rPr lang="en-US" dirty="0"/>
            </a:br>
            <a:r>
              <a:rPr lang="en-US" dirty="0"/>
              <a:t> Get Closer to Value of Next State</a:t>
            </a:r>
          </a:p>
        </p:txBody>
      </p:sp>
      <p:sp>
        <p:nvSpPr>
          <p:cNvPr id="5" name="TextBox 1"/>
          <p:cNvSpPr txBox="1">
            <a:spLocks noChangeArrowheads="1"/>
          </p:cNvSpPr>
          <p:nvPr/>
        </p:nvSpPr>
        <p:spPr bwMode="auto">
          <a:xfrm>
            <a:off x="2576512" y="4030980"/>
            <a:ext cx="3914775" cy="461665"/>
          </a:xfrm>
          <a:prstGeom prst="rect">
            <a:avLst/>
          </a:prstGeom>
          <a:solidFill>
            <a:schemeClr val="bg2">
              <a:lumMod val="20000"/>
              <a:lumOff val="80000"/>
            </a:schemeClr>
          </a:solidFill>
          <a:ln>
            <a:noFill/>
          </a:ln>
        </p:spPr>
        <p:txBody>
          <a:bodyPr wrap="square">
            <a:spAutoFit/>
          </a:bodyPr>
          <a:lstStyle>
            <a:lvl1pPr marL="457200" indent="-4572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indent="0"/>
            <a:r>
              <a:rPr lang="en-US" altLang="en-US" sz="2400" i="1" dirty="0">
                <a:latin typeface="Arial Narrow" panose="020B0606020202030204" pitchFamily="34" charset="0"/>
              </a:rPr>
              <a:t>V(</a:t>
            </a:r>
            <a:r>
              <a:rPr lang="en-US" altLang="en-US" sz="2400" i="1" dirty="0" err="1">
                <a:latin typeface="Arial Narrow" panose="020B0606020202030204" pitchFamily="34" charset="0"/>
              </a:rPr>
              <a:t>s</a:t>
            </a:r>
            <a:r>
              <a:rPr lang="en-US" altLang="en-US" sz="2400" i="1" baseline="-25000" dirty="0" err="1">
                <a:latin typeface="Arial Narrow" panose="020B0606020202030204" pitchFamily="34" charset="0"/>
              </a:rPr>
              <a:t>t</a:t>
            </a:r>
            <a:r>
              <a:rPr lang="en-US" altLang="en-US" sz="2400" i="1" dirty="0">
                <a:latin typeface="Arial Narrow" panose="020B0606020202030204" pitchFamily="34" charset="0"/>
              </a:rPr>
              <a:t> ) </a:t>
            </a:r>
            <a:r>
              <a:rPr lang="en-US" altLang="en-US" sz="2400" i="1" dirty="0">
                <a:latin typeface="Arial Narrow" panose="020B0606020202030204" pitchFamily="34" charset="0"/>
                <a:sym typeface="Wingdings" panose="05000000000000000000" pitchFamily="2" charset="2"/>
              </a:rPr>
              <a:t> </a:t>
            </a:r>
            <a:r>
              <a:rPr lang="en-US" altLang="en-US" sz="2400" i="1" dirty="0">
                <a:latin typeface="Arial Narrow" panose="020B0606020202030204" pitchFamily="34" charset="0"/>
              </a:rPr>
              <a:t>V(</a:t>
            </a:r>
            <a:r>
              <a:rPr lang="en-US" altLang="en-US" sz="2400" i="1" dirty="0" err="1">
                <a:latin typeface="Arial Narrow" panose="020B0606020202030204" pitchFamily="34" charset="0"/>
              </a:rPr>
              <a:t>s</a:t>
            </a:r>
            <a:r>
              <a:rPr lang="en-US" altLang="en-US" sz="2400" i="1" baseline="-25000" dirty="0" err="1">
                <a:latin typeface="Arial Narrow" panose="020B0606020202030204" pitchFamily="34" charset="0"/>
              </a:rPr>
              <a:t>t</a:t>
            </a:r>
            <a:r>
              <a:rPr lang="en-US" altLang="en-US" sz="2400" i="1" dirty="0">
                <a:latin typeface="Arial Narrow" panose="020B0606020202030204" pitchFamily="34" charset="0"/>
              </a:rPr>
              <a:t> ) + </a:t>
            </a:r>
            <a:r>
              <a:rPr lang="el-GR" altLang="en-US" sz="2400" i="1" dirty="0">
                <a:latin typeface="Arial Narrow" panose="020B0606020202030204" pitchFamily="34" charset="0"/>
              </a:rPr>
              <a:t>α</a:t>
            </a:r>
            <a:r>
              <a:rPr lang="en-US" altLang="en-US" sz="2400" i="1" dirty="0">
                <a:latin typeface="Arial Narrow" panose="020B0606020202030204" pitchFamily="34" charset="0"/>
              </a:rPr>
              <a:t>[V(s</a:t>
            </a:r>
            <a:r>
              <a:rPr lang="en-US" altLang="en-US" sz="2400" i="1" baseline="-25000" dirty="0">
                <a:latin typeface="Arial Narrow" panose="020B0606020202030204" pitchFamily="34" charset="0"/>
              </a:rPr>
              <a:t>t+1</a:t>
            </a:r>
            <a:r>
              <a:rPr lang="en-US" altLang="en-US" sz="2400" i="1" dirty="0">
                <a:latin typeface="Arial Narrow" panose="020B0606020202030204" pitchFamily="34" charset="0"/>
              </a:rPr>
              <a:t>) - V(</a:t>
            </a:r>
            <a:r>
              <a:rPr lang="en-US" altLang="en-US" sz="2400" i="1" dirty="0" err="1">
                <a:latin typeface="Arial Narrow" panose="020B0606020202030204" pitchFamily="34" charset="0"/>
              </a:rPr>
              <a:t>s</a:t>
            </a:r>
            <a:r>
              <a:rPr lang="en-US" altLang="en-US" sz="2400" i="1" baseline="-25000" dirty="0" err="1">
                <a:latin typeface="Arial Narrow" panose="020B0606020202030204" pitchFamily="34" charset="0"/>
              </a:rPr>
              <a:t>t</a:t>
            </a:r>
            <a:r>
              <a:rPr lang="en-US" altLang="en-US" sz="2400" i="1" dirty="0">
                <a:latin typeface="Arial Narrow" panose="020B0606020202030204" pitchFamily="34" charset="0"/>
              </a:rPr>
              <a:t> )]</a:t>
            </a:r>
          </a:p>
        </p:txBody>
      </p:sp>
      <p:sp>
        <p:nvSpPr>
          <p:cNvPr id="6" name="Rectangular Callout 7"/>
          <p:cNvSpPr>
            <a:spLocks noChangeArrowheads="1"/>
          </p:cNvSpPr>
          <p:nvPr/>
        </p:nvSpPr>
        <p:spPr bwMode="auto">
          <a:xfrm>
            <a:off x="288132" y="5478780"/>
            <a:ext cx="1738312" cy="914400"/>
          </a:xfrm>
          <a:prstGeom prst="wedgeRectCallout">
            <a:avLst>
              <a:gd name="adj1" fmla="val 149295"/>
              <a:gd name="adj2" fmla="val -155363"/>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a:latin typeface="Arial Narrow" panose="020B0606020202030204" pitchFamily="34" charset="0"/>
              </a:rPr>
              <a:t>Original value of this state</a:t>
            </a:r>
          </a:p>
        </p:txBody>
      </p:sp>
      <p:sp>
        <p:nvSpPr>
          <p:cNvPr id="7" name="Rectangular Callout 7"/>
          <p:cNvSpPr>
            <a:spLocks noChangeArrowheads="1"/>
          </p:cNvSpPr>
          <p:nvPr/>
        </p:nvSpPr>
        <p:spPr bwMode="auto">
          <a:xfrm>
            <a:off x="5638800" y="5478780"/>
            <a:ext cx="1295400" cy="914400"/>
          </a:xfrm>
          <a:prstGeom prst="wedgeRectCallout">
            <a:avLst>
              <a:gd name="adj1" fmla="val -98392"/>
              <a:gd name="adj2" fmla="val -146315"/>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a:latin typeface="Arial Narrow" panose="020B0606020202030204" pitchFamily="34" charset="0"/>
              </a:rPr>
              <a:t>Value of next state</a:t>
            </a:r>
          </a:p>
        </p:txBody>
      </p:sp>
      <p:sp>
        <p:nvSpPr>
          <p:cNvPr id="8" name="Rectangular Callout 7"/>
          <p:cNvSpPr>
            <a:spLocks noChangeArrowheads="1"/>
          </p:cNvSpPr>
          <p:nvPr/>
        </p:nvSpPr>
        <p:spPr bwMode="auto">
          <a:xfrm>
            <a:off x="3505200" y="5486400"/>
            <a:ext cx="1188244" cy="914400"/>
          </a:xfrm>
          <a:prstGeom prst="wedgeRectCallout">
            <a:avLst>
              <a:gd name="adj1" fmla="val 38079"/>
              <a:gd name="adj2" fmla="val -147148"/>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a:latin typeface="Arial Narrow" panose="020B0606020202030204" pitchFamily="34" charset="0"/>
              </a:rPr>
              <a:t>Learning rate</a:t>
            </a:r>
          </a:p>
        </p:txBody>
      </p:sp>
      <p:cxnSp>
        <p:nvCxnSpPr>
          <p:cNvPr id="3" name="Straight Connector 2"/>
          <p:cNvCxnSpPr/>
          <p:nvPr/>
        </p:nvCxnSpPr>
        <p:spPr bwMode="auto">
          <a:xfrm>
            <a:off x="1295400" y="2438400"/>
            <a:ext cx="6400800" cy="10444"/>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1"/>
          <p:cNvSpPr txBox="1">
            <a:spLocks noChangeArrowheads="1"/>
          </p:cNvSpPr>
          <p:nvPr/>
        </p:nvSpPr>
        <p:spPr bwMode="auto">
          <a:xfrm>
            <a:off x="1589598" y="1577157"/>
            <a:ext cx="1371600" cy="461665"/>
          </a:xfrm>
          <a:prstGeom prst="rect">
            <a:avLst/>
          </a:prstGeom>
          <a:noFill/>
          <a:ln>
            <a:noFill/>
          </a:ln>
        </p:spPr>
        <p:txBody>
          <a:bodyPr wrap="square">
            <a:spAutoFit/>
          </a:bodyPr>
          <a:lstStyle>
            <a:lvl1pPr marL="457200" indent="-4572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indent="0"/>
            <a:r>
              <a:rPr lang="en-US" altLang="en-US" sz="2400" i="1" dirty="0">
                <a:latin typeface="Arial Narrow" panose="020B0606020202030204" pitchFamily="34" charset="0"/>
              </a:rPr>
              <a:t>OLD V(</a:t>
            </a:r>
            <a:r>
              <a:rPr lang="en-US" altLang="en-US" sz="2400" i="1" dirty="0" err="1">
                <a:latin typeface="Arial Narrow" panose="020B0606020202030204" pitchFamily="34" charset="0"/>
              </a:rPr>
              <a:t>s</a:t>
            </a:r>
            <a:r>
              <a:rPr lang="en-US" altLang="en-US" sz="2400" i="1" baseline="-25000" dirty="0" err="1">
                <a:latin typeface="Arial Narrow" panose="020B0606020202030204" pitchFamily="34" charset="0"/>
              </a:rPr>
              <a:t>t</a:t>
            </a:r>
            <a:r>
              <a:rPr lang="en-US" altLang="en-US" sz="2400" i="1" dirty="0">
                <a:latin typeface="Arial Narrow" panose="020B0606020202030204" pitchFamily="34" charset="0"/>
              </a:rPr>
              <a:t> )</a:t>
            </a:r>
          </a:p>
        </p:txBody>
      </p:sp>
      <p:sp>
        <p:nvSpPr>
          <p:cNvPr id="10" name="TextBox 1"/>
          <p:cNvSpPr txBox="1">
            <a:spLocks noChangeArrowheads="1"/>
          </p:cNvSpPr>
          <p:nvPr/>
        </p:nvSpPr>
        <p:spPr bwMode="auto">
          <a:xfrm>
            <a:off x="3004060" y="1577157"/>
            <a:ext cx="1438276" cy="461665"/>
          </a:xfrm>
          <a:prstGeom prst="rect">
            <a:avLst/>
          </a:prstGeom>
          <a:noFill/>
          <a:ln>
            <a:noFill/>
          </a:ln>
        </p:spPr>
        <p:txBody>
          <a:bodyPr wrap="square">
            <a:spAutoFit/>
          </a:bodyPr>
          <a:lstStyle>
            <a:lvl1pPr marL="457200" indent="-4572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indent="0"/>
            <a:r>
              <a:rPr lang="en-US" altLang="en-US" sz="2400" i="1" dirty="0">
                <a:latin typeface="Arial Narrow" panose="020B0606020202030204" pitchFamily="34" charset="0"/>
              </a:rPr>
              <a:t>NEW V(</a:t>
            </a:r>
            <a:r>
              <a:rPr lang="en-US" altLang="en-US" sz="2400" i="1" dirty="0" err="1">
                <a:latin typeface="Arial Narrow" panose="020B0606020202030204" pitchFamily="34" charset="0"/>
              </a:rPr>
              <a:t>s</a:t>
            </a:r>
            <a:r>
              <a:rPr lang="en-US" altLang="en-US" sz="2400" i="1" baseline="-25000" dirty="0" err="1">
                <a:latin typeface="Arial Narrow" panose="020B0606020202030204" pitchFamily="34" charset="0"/>
              </a:rPr>
              <a:t>t</a:t>
            </a:r>
            <a:r>
              <a:rPr lang="en-US" altLang="en-US" sz="2400" i="1" dirty="0">
                <a:latin typeface="Arial Narrow" panose="020B0606020202030204" pitchFamily="34" charset="0"/>
              </a:rPr>
              <a:t>)</a:t>
            </a:r>
          </a:p>
        </p:txBody>
      </p:sp>
      <p:sp>
        <p:nvSpPr>
          <p:cNvPr id="11" name="Oval 10"/>
          <p:cNvSpPr/>
          <p:nvPr/>
        </p:nvSpPr>
        <p:spPr bwMode="auto">
          <a:xfrm>
            <a:off x="2133600" y="2372644"/>
            <a:ext cx="152400" cy="152400"/>
          </a:xfrm>
          <a:prstGeom prst="ellipse">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2" name="Oval 11"/>
          <p:cNvSpPr/>
          <p:nvPr/>
        </p:nvSpPr>
        <p:spPr bwMode="auto">
          <a:xfrm>
            <a:off x="3581400" y="2378450"/>
            <a:ext cx="152400" cy="152400"/>
          </a:xfrm>
          <a:prstGeom prst="ellipse">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3" name="Oval 12"/>
          <p:cNvSpPr/>
          <p:nvPr/>
        </p:nvSpPr>
        <p:spPr bwMode="auto">
          <a:xfrm>
            <a:off x="6386512" y="2362200"/>
            <a:ext cx="152400" cy="152400"/>
          </a:xfrm>
          <a:prstGeom prst="ellipse">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5" name="TextBox 1"/>
          <p:cNvSpPr txBox="1">
            <a:spLocks noChangeArrowheads="1"/>
          </p:cNvSpPr>
          <p:nvPr/>
        </p:nvSpPr>
        <p:spPr bwMode="auto">
          <a:xfrm>
            <a:off x="5987249" y="1577157"/>
            <a:ext cx="950926" cy="461665"/>
          </a:xfrm>
          <a:prstGeom prst="rect">
            <a:avLst/>
          </a:prstGeom>
          <a:noFill/>
          <a:ln>
            <a:noFill/>
          </a:ln>
        </p:spPr>
        <p:txBody>
          <a:bodyPr wrap="square">
            <a:spAutoFit/>
          </a:bodyPr>
          <a:lstStyle>
            <a:lvl1pPr marL="457200" indent="-4572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indent="0"/>
            <a:r>
              <a:rPr lang="en-US" altLang="en-US" sz="2400" i="1" dirty="0">
                <a:latin typeface="Arial Narrow" panose="020B0606020202030204" pitchFamily="34" charset="0"/>
              </a:rPr>
              <a:t>V(s</a:t>
            </a:r>
            <a:r>
              <a:rPr lang="en-US" altLang="en-US" sz="2400" i="1" baseline="-25000" dirty="0">
                <a:latin typeface="Arial Narrow" panose="020B0606020202030204" pitchFamily="34" charset="0"/>
              </a:rPr>
              <a:t>t+1</a:t>
            </a:r>
            <a:r>
              <a:rPr lang="en-US" altLang="en-US" sz="2400" i="1" dirty="0">
                <a:latin typeface="Arial Narrow" panose="020B0606020202030204" pitchFamily="34" charset="0"/>
              </a:rPr>
              <a:t>)</a:t>
            </a:r>
          </a:p>
        </p:txBody>
      </p:sp>
      <p:sp>
        <p:nvSpPr>
          <p:cNvPr id="17" name="TextBox 1"/>
          <p:cNvSpPr txBox="1">
            <a:spLocks noChangeArrowheads="1"/>
          </p:cNvSpPr>
          <p:nvPr/>
        </p:nvSpPr>
        <p:spPr bwMode="auto">
          <a:xfrm>
            <a:off x="3441837" y="2939508"/>
            <a:ext cx="1815963" cy="461665"/>
          </a:xfrm>
          <a:prstGeom prst="rect">
            <a:avLst/>
          </a:prstGeom>
          <a:noFill/>
          <a:ln>
            <a:noFill/>
          </a:ln>
        </p:spPr>
        <p:txBody>
          <a:bodyPr wrap="square">
            <a:spAutoFit/>
          </a:bodyPr>
          <a:lstStyle>
            <a:lvl1pPr marL="457200" indent="-4572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indent="0"/>
            <a:r>
              <a:rPr lang="en-US" altLang="en-US" sz="2400" i="1" dirty="0">
                <a:latin typeface="Arial Narrow" panose="020B0606020202030204" pitchFamily="34" charset="0"/>
              </a:rPr>
              <a:t>[V(s</a:t>
            </a:r>
            <a:r>
              <a:rPr lang="en-US" altLang="en-US" sz="2400" i="1" baseline="-25000" dirty="0">
                <a:latin typeface="Arial Narrow" panose="020B0606020202030204" pitchFamily="34" charset="0"/>
              </a:rPr>
              <a:t>t+1</a:t>
            </a:r>
            <a:r>
              <a:rPr lang="en-US" altLang="en-US" sz="2400" i="1" dirty="0">
                <a:latin typeface="Arial Narrow" panose="020B0606020202030204" pitchFamily="34" charset="0"/>
              </a:rPr>
              <a:t>) - V(</a:t>
            </a:r>
            <a:r>
              <a:rPr lang="en-US" altLang="en-US" sz="2400" i="1" dirty="0" err="1">
                <a:latin typeface="Arial Narrow" panose="020B0606020202030204" pitchFamily="34" charset="0"/>
              </a:rPr>
              <a:t>s</a:t>
            </a:r>
            <a:r>
              <a:rPr lang="en-US" altLang="en-US" sz="2400" i="1" baseline="-25000" dirty="0" err="1">
                <a:latin typeface="Arial Narrow" panose="020B0606020202030204" pitchFamily="34" charset="0"/>
              </a:rPr>
              <a:t>t</a:t>
            </a:r>
            <a:r>
              <a:rPr lang="en-US" altLang="en-US" sz="2400" i="1" dirty="0">
                <a:latin typeface="Arial Narrow" panose="020B0606020202030204" pitchFamily="34" charset="0"/>
              </a:rPr>
              <a:t> )]</a:t>
            </a:r>
          </a:p>
        </p:txBody>
      </p:sp>
      <p:cxnSp>
        <p:nvCxnSpPr>
          <p:cNvPr id="19" name="Straight Connector 18"/>
          <p:cNvCxnSpPr/>
          <p:nvPr/>
        </p:nvCxnSpPr>
        <p:spPr bwMode="auto">
          <a:xfrm>
            <a:off x="2209800" y="2876336"/>
            <a:ext cx="0" cy="638666"/>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6462712" y="2876336"/>
            <a:ext cx="0" cy="638666"/>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
          <p:cNvSpPr txBox="1">
            <a:spLocks noChangeArrowheads="1"/>
          </p:cNvSpPr>
          <p:nvPr/>
        </p:nvSpPr>
        <p:spPr bwMode="auto">
          <a:xfrm>
            <a:off x="2547279" y="1981200"/>
            <a:ext cx="533400" cy="769441"/>
          </a:xfrm>
          <a:prstGeom prst="rect">
            <a:avLst/>
          </a:prstGeom>
          <a:noFill/>
          <a:ln>
            <a:noFill/>
          </a:ln>
        </p:spPr>
        <p:txBody>
          <a:bodyPr wrap="square">
            <a:spAutoFit/>
          </a:bodyPr>
          <a:lstStyle>
            <a:lvl1pPr marL="457200" indent="-4572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indent="0"/>
            <a:r>
              <a:rPr lang="en-US" altLang="en-US" sz="4400" i="1" dirty="0">
                <a:latin typeface="Arial Narrow" panose="020B0606020202030204" pitchFamily="34" charset="0"/>
                <a:sym typeface="Symbol" panose="05050102010706020507" pitchFamily="18" charset="2"/>
              </a:rPr>
              <a:t></a:t>
            </a:r>
            <a:endParaRPr lang="en-US" altLang="en-US" sz="4400" i="1" dirty="0">
              <a:latin typeface="Arial Narrow" panose="020B0606020202030204" pitchFamily="34" charset="0"/>
            </a:endParaRPr>
          </a:p>
        </p:txBody>
      </p:sp>
      <p:sp>
        <p:nvSpPr>
          <p:cNvPr id="23" name="TextBox 1"/>
          <p:cNvSpPr txBox="1">
            <a:spLocks noChangeArrowheads="1"/>
          </p:cNvSpPr>
          <p:nvPr/>
        </p:nvSpPr>
        <p:spPr bwMode="auto">
          <a:xfrm>
            <a:off x="5223932" y="2939508"/>
            <a:ext cx="1314979" cy="461665"/>
          </a:xfrm>
          <a:prstGeom prst="rect">
            <a:avLst/>
          </a:prstGeom>
          <a:noFill/>
          <a:ln>
            <a:noFill/>
          </a:ln>
        </p:spPr>
        <p:txBody>
          <a:bodyPr wrap="square">
            <a:spAutoFit/>
          </a:bodyPr>
          <a:lstStyle>
            <a:lvl1pPr marL="457200" indent="-4572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indent="0" algn="r"/>
            <a:r>
              <a:rPr lang="en-US" altLang="en-US" sz="2400" i="1" dirty="0">
                <a:latin typeface="Arial Narrow" panose="020B0606020202030204" pitchFamily="34" charset="0"/>
                <a:sym typeface="Symbol" panose="05050102010706020507" pitchFamily="18" charset="2"/>
              </a:rPr>
              <a:t>----------</a:t>
            </a:r>
            <a:endParaRPr lang="en-US" altLang="en-US" sz="2400" i="1" dirty="0">
              <a:latin typeface="Arial Narrow" panose="020B0606020202030204" pitchFamily="34" charset="0"/>
            </a:endParaRPr>
          </a:p>
        </p:txBody>
      </p:sp>
      <p:sp>
        <p:nvSpPr>
          <p:cNvPr id="24" name="TextBox 1"/>
          <p:cNvSpPr txBox="1">
            <a:spLocks noChangeArrowheads="1"/>
          </p:cNvSpPr>
          <p:nvPr/>
        </p:nvSpPr>
        <p:spPr bwMode="auto">
          <a:xfrm>
            <a:off x="2073148" y="2939508"/>
            <a:ext cx="1508252" cy="461665"/>
          </a:xfrm>
          <a:prstGeom prst="rect">
            <a:avLst/>
          </a:prstGeom>
          <a:noFill/>
          <a:ln>
            <a:noFill/>
          </a:ln>
        </p:spPr>
        <p:txBody>
          <a:bodyPr wrap="square">
            <a:spAutoFit/>
          </a:bodyPr>
          <a:lstStyle>
            <a:lvl1pPr marL="457200" indent="-4572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indent="0"/>
            <a:r>
              <a:rPr lang="en-US" altLang="en-US" sz="2400" i="1" dirty="0">
                <a:latin typeface="Arial Narrow" panose="020B0606020202030204" pitchFamily="34" charset="0"/>
                <a:sym typeface="Symbol" panose="05050102010706020507" pitchFamily="18" charset="2"/>
              </a:rPr>
              <a:t>-----------</a:t>
            </a:r>
            <a:endParaRPr lang="en-US" altLang="en-US" sz="2400" i="1" dirty="0">
              <a:latin typeface="Arial Narrow" panose="020B0606020202030204" pitchFamily="34" charset="0"/>
            </a:endParaRPr>
          </a:p>
        </p:txBody>
      </p:sp>
      <p:sp>
        <p:nvSpPr>
          <p:cNvPr id="21" name="Rectangular Callout 7">
            <a:extLst>
              <a:ext uri="{FF2B5EF4-FFF2-40B4-BE49-F238E27FC236}">
                <a16:creationId xmlns:a16="http://schemas.microsoft.com/office/drawing/2014/main" id="{459976CE-6081-42AD-A7E4-62083FAA55C2}"/>
              </a:ext>
            </a:extLst>
          </p:cNvPr>
          <p:cNvSpPr>
            <a:spLocks noChangeArrowheads="1"/>
          </p:cNvSpPr>
          <p:nvPr/>
        </p:nvSpPr>
        <p:spPr bwMode="auto">
          <a:xfrm>
            <a:off x="288132" y="3502386"/>
            <a:ext cx="1845467" cy="914400"/>
          </a:xfrm>
          <a:prstGeom prst="wedgeRectCallout">
            <a:avLst>
              <a:gd name="adj1" fmla="val 74153"/>
              <a:gd name="adj2" fmla="val 36066"/>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a:latin typeface="Arial Narrow" panose="020B0606020202030204" pitchFamily="34" charset="0"/>
              </a:rPr>
              <a:t>Updated value of this state</a:t>
            </a:r>
          </a:p>
        </p:txBody>
      </p:sp>
    </p:spTree>
    <p:extLst>
      <p:ext uri="{BB962C8B-B14F-4D97-AF65-F5344CB8AC3E}">
        <p14:creationId xmlns:p14="http://schemas.microsoft.com/office/powerpoint/2010/main" val="4254010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p:txBody>
          <a:bodyPr/>
          <a:lstStyle/>
          <a:p>
            <a:r>
              <a:rPr lang="en-US" altLang="en-US" i="1" dirty="0"/>
              <a:t>1. Move </a:t>
            </a:r>
            <a:r>
              <a:rPr lang="en-US" altLang="en-US" dirty="0"/>
              <a:t>(e.g., from </a:t>
            </a:r>
            <a:r>
              <a:rPr lang="en-US" altLang="en-US" i="1" dirty="0"/>
              <a:t>D</a:t>
            </a:r>
            <a:r>
              <a:rPr lang="en-US" altLang="en-US" dirty="0"/>
              <a:t>) Greedily Most of the Time</a:t>
            </a:r>
          </a:p>
        </p:txBody>
      </p:sp>
      <p:sp>
        <p:nvSpPr>
          <p:cNvPr id="7171" name="Rounded Rectangle 4"/>
          <p:cNvSpPr>
            <a:spLocks noChangeArrowheads="1"/>
          </p:cNvSpPr>
          <p:nvPr/>
        </p:nvSpPr>
        <p:spPr bwMode="auto">
          <a:xfrm>
            <a:off x="533400" y="32702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A</a:t>
            </a:r>
          </a:p>
        </p:txBody>
      </p:sp>
      <p:cxnSp>
        <p:nvCxnSpPr>
          <p:cNvPr id="7172" name="Curved Connector 9"/>
          <p:cNvCxnSpPr>
            <a:cxnSpLocks noChangeShapeType="1"/>
            <a:stCxn id="7171" idx="0"/>
            <a:endCxn id="7173" idx="1"/>
          </p:cNvCxnSpPr>
          <p:nvPr/>
        </p:nvCxnSpPr>
        <p:spPr bwMode="auto">
          <a:xfrm rot="5400000" flipH="1" flipV="1">
            <a:off x="1241425" y="1920875"/>
            <a:ext cx="1422400" cy="1276350"/>
          </a:xfrm>
          <a:prstGeom prst="curvedConnector2">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3" name="Rounded Rectangle 4"/>
          <p:cNvSpPr>
            <a:spLocks noChangeArrowheads="1"/>
          </p:cNvSpPr>
          <p:nvPr/>
        </p:nvSpPr>
        <p:spPr bwMode="auto">
          <a:xfrm>
            <a:off x="2590800" y="15049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B</a:t>
            </a:r>
          </a:p>
        </p:txBody>
      </p:sp>
      <p:sp>
        <p:nvSpPr>
          <p:cNvPr id="7174" name="Rounded Rectangle 4"/>
          <p:cNvSpPr>
            <a:spLocks noChangeArrowheads="1"/>
          </p:cNvSpPr>
          <p:nvPr/>
        </p:nvSpPr>
        <p:spPr bwMode="auto">
          <a:xfrm>
            <a:off x="4610100" y="327660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D</a:t>
            </a:r>
          </a:p>
        </p:txBody>
      </p:sp>
      <p:sp>
        <p:nvSpPr>
          <p:cNvPr id="7175" name="Rounded Rectangle 4"/>
          <p:cNvSpPr>
            <a:spLocks noChangeArrowheads="1"/>
          </p:cNvSpPr>
          <p:nvPr/>
        </p:nvSpPr>
        <p:spPr bwMode="auto">
          <a:xfrm>
            <a:off x="2590800" y="5259388"/>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C</a:t>
            </a:r>
          </a:p>
        </p:txBody>
      </p:sp>
      <p:sp>
        <p:nvSpPr>
          <p:cNvPr id="7176" name="Rounded Rectangle 4"/>
          <p:cNvSpPr>
            <a:spLocks noChangeArrowheads="1"/>
          </p:cNvSpPr>
          <p:nvPr/>
        </p:nvSpPr>
        <p:spPr bwMode="auto">
          <a:xfrm>
            <a:off x="6705600" y="5257800"/>
            <a:ext cx="1562100" cy="685800"/>
          </a:xfrm>
          <a:prstGeom prst="roundRect">
            <a:avLst>
              <a:gd name="adj" fmla="val 16667"/>
            </a:avLst>
          </a:prstGeom>
          <a:noFill/>
          <a:ln w="50800" cmpd="tri"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F</a:t>
            </a:r>
          </a:p>
        </p:txBody>
      </p:sp>
      <p:cxnSp>
        <p:nvCxnSpPr>
          <p:cNvPr id="7177" name="Curved Connector 9"/>
          <p:cNvCxnSpPr>
            <a:cxnSpLocks noChangeShapeType="1"/>
            <a:stCxn id="7175" idx="0"/>
            <a:endCxn id="7173" idx="2"/>
          </p:cNvCxnSpPr>
          <p:nvPr/>
        </p:nvCxnSpPr>
        <p:spPr bwMode="auto">
          <a:xfrm rot="5400000" flipH="1" flipV="1">
            <a:off x="1837531" y="3725069"/>
            <a:ext cx="3068638" cy="1270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8" name="Curved Connector 9"/>
          <p:cNvCxnSpPr>
            <a:cxnSpLocks noChangeShapeType="1"/>
            <a:stCxn id="7174" idx="0"/>
            <a:endCxn id="7173" idx="3"/>
          </p:cNvCxnSpPr>
          <p:nvPr/>
        </p:nvCxnSpPr>
        <p:spPr bwMode="auto">
          <a:xfrm rot="16200000" flipV="1">
            <a:off x="4057650" y="1943100"/>
            <a:ext cx="1428750" cy="1238250"/>
          </a:xfrm>
          <a:prstGeom prst="curvedConnector2">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0" name="Curved Connector 9"/>
          <p:cNvCxnSpPr>
            <a:cxnSpLocks noChangeShapeType="1"/>
            <a:stCxn id="7174" idx="0"/>
          </p:cNvCxnSpPr>
          <p:nvPr/>
        </p:nvCxnSpPr>
        <p:spPr bwMode="auto">
          <a:xfrm rot="5400000" flipH="1" flipV="1">
            <a:off x="5334000" y="1905000"/>
            <a:ext cx="1428750" cy="1314450"/>
          </a:xfrm>
          <a:prstGeom prst="curvedConnector2">
            <a:avLst/>
          </a:prstGeom>
          <a:noFill/>
          <a:ln w="5080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1" name="Curved Connector 9"/>
          <p:cNvCxnSpPr>
            <a:cxnSpLocks noChangeShapeType="1"/>
            <a:stCxn id="7174" idx="2"/>
            <a:endCxn id="7175" idx="0"/>
          </p:cNvCxnSpPr>
          <p:nvPr/>
        </p:nvCxnSpPr>
        <p:spPr bwMode="auto">
          <a:xfrm rot="5400000">
            <a:off x="3733006" y="3601244"/>
            <a:ext cx="1296988" cy="201930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2" name="Curved Connector 9"/>
          <p:cNvCxnSpPr>
            <a:cxnSpLocks noChangeShapeType="1"/>
            <a:stCxn id="7176" idx="0"/>
          </p:cNvCxnSpPr>
          <p:nvPr/>
        </p:nvCxnSpPr>
        <p:spPr bwMode="auto">
          <a:xfrm rot="5400000" flipH="1" flipV="1">
            <a:off x="5953125" y="3724275"/>
            <a:ext cx="3067050" cy="1270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3" name="Curved Connector 9"/>
          <p:cNvCxnSpPr>
            <a:cxnSpLocks noChangeShapeType="1"/>
            <a:stCxn id="7176" idx="1"/>
            <a:endCxn id="7175" idx="3"/>
          </p:cNvCxnSpPr>
          <p:nvPr/>
        </p:nvCxnSpPr>
        <p:spPr bwMode="auto">
          <a:xfrm rot="10800000" flipV="1">
            <a:off x="4152900" y="5600700"/>
            <a:ext cx="2552700" cy="1588"/>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4" name="Curved Connector 9"/>
          <p:cNvCxnSpPr>
            <a:cxnSpLocks noChangeShapeType="1"/>
            <a:stCxn id="7173" idx="1"/>
            <a:endCxn id="7171" idx="1"/>
          </p:cNvCxnSpPr>
          <p:nvPr/>
        </p:nvCxnSpPr>
        <p:spPr bwMode="auto">
          <a:xfrm rot="10800000" flipV="1">
            <a:off x="533400" y="1847850"/>
            <a:ext cx="2057400" cy="1765300"/>
          </a:xfrm>
          <a:prstGeom prst="curvedConnector3">
            <a:avLst>
              <a:gd name="adj1" fmla="val 11111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5" name="Curved Connector 9"/>
          <p:cNvCxnSpPr>
            <a:cxnSpLocks noChangeShapeType="1"/>
            <a:stCxn id="7173" idx="2"/>
            <a:endCxn id="7175" idx="1"/>
          </p:cNvCxnSpPr>
          <p:nvPr/>
        </p:nvCxnSpPr>
        <p:spPr bwMode="auto">
          <a:xfrm rot="5400000">
            <a:off x="1275556" y="3505994"/>
            <a:ext cx="3411538" cy="781050"/>
          </a:xfrm>
          <a:prstGeom prst="curvedConnector4">
            <a:avLst>
              <a:gd name="adj1" fmla="val 44977"/>
              <a:gd name="adj2" fmla="val 129269"/>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6" name="Curved Connector 9"/>
          <p:cNvCxnSpPr>
            <a:cxnSpLocks noChangeShapeType="1"/>
            <a:stCxn id="7173" idx="3"/>
            <a:endCxn id="7174" idx="1"/>
          </p:cNvCxnSpPr>
          <p:nvPr/>
        </p:nvCxnSpPr>
        <p:spPr bwMode="auto">
          <a:xfrm>
            <a:off x="4152900" y="1847850"/>
            <a:ext cx="457200" cy="177165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7" name="Curved Connector 9"/>
          <p:cNvCxnSpPr>
            <a:cxnSpLocks noChangeShapeType="1"/>
            <a:endCxn id="7174" idx="3"/>
          </p:cNvCxnSpPr>
          <p:nvPr/>
        </p:nvCxnSpPr>
        <p:spPr bwMode="auto">
          <a:xfrm rot="10800000" flipV="1">
            <a:off x="6172200" y="1847850"/>
            <a:ext cx="533400" cy="177165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8" name="Curved Connector 9"/>
          <p:cNvCxnSpPr>
            <a:cxnSpLocks noChangeShapeType="1"/>
            <a:endCxn id="7176" idx="3"/>
          </p:cNvCxnSpPr>
          <p:nvPr/>
        </p:nvCxnSpPr>
        <p:spPr bwMode="auto">
          <a:xfrm rot="16200000" flipH="1">
            <a:off x="6172200" y="3505200"/>
            <a:ext cx="3409950" cy="781050"/>
          </a:xfrm>
          <a:prstGeom prst="curvedConnector4">
            <a:avLst>
              <a:gd name="adj1" fmla="val 44972"/>
              <a:gd name="adj2" fmla="val 129269"/>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9" name="Curved Connector 9"/>
          <p:cNvCxnSpPr>
            <a:cxnSpLocks noChangeShapeType="1"/>
            <a:stCxn id="7175" idx="3"/>
            <a:endCxn id="7176" idx="2"/>
          </p:cNvCxnSpPr>
          <p:nvPr/>
        </p:nvCxnSpPr>
        <p:spPr bwMode="auto">
          <a:xfrm>
            <a:off x="4152900" y="5602288"/>
            <a:ext cx="3333750" cy="341312"/>
          </a:xfrm>
          <a:prstGeom prst="curvedConnector4">
            <a:avLst>
              <a:gd name="adj1" fmla="val 38287"/>
              <a:gd name="adj2" fmla="val 25661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0" name="Curved Connector 9"/>
          <p:cNvCxnSpPr>
            <a:cxnSpLocks noChangeShapeType="1"/>
            <a:stCxn id="7171" idx="2"/>
            <a:endCxn id="7191" idx="4"/>
          </p:cNvCxnSpPr>
          <p:nvPr/>
        </p:nvCxnSpPr>
        <p:spPr bwMode="auto">
          <a:xfrm rot="5400000" flipH="1" flipV="1">
            <a:off x="1542257" y="3729831"/>
            <a:ext cx="19050" cy="474663"/>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1" name="Oval 9239"/>
          <p:cNvSpPr>
            <a:spLocks noChangeArrowheads="1"/>
          </p:cNvSpPr>
          <p:nvPr/>
        </p:nvSpPr>
        <p:spPr bwMode="auto">
          <a:xfrm>
            <a:off x="1716088" y="3830638"/>
            <a:ext cx="147637"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192" name="Curved Connector 9"/>
          <p:cNvCxnSpPr>
            <a:cxnSpLocks noChangeShapeType="1"/>
            <a:endCxn id="7193" idx="4"/>
          </p:cNvCxnSpPr>
          <p:nvPr/>
        </p:nvCxnSpPr>
        <p:spPr bwMode="auto">
          <a:xfrm rot="5400000" flipH="1" flipV="1">
            <a:off x="3598069" y="5699919"/>
            <a:ext cx="19050" cy="474662"/>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3" name="Oval 86"/>
          <p:cNvSpPr>
            <a:spLocks noChangeArrowheads="1"/>
          </p:cNvSpPr>
          <p:nvPr/>
        </p:nvSpPr>
        <p:spPr bwMode="auto">
          <a:xfrm>
            <a:off x="3770313" y="5800725"/>
            <a:ext cx="149225"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194" name="Curved Connector 9"/>
          <p:cNvCxnSpPr>
            <a:cxnSpLocks noChangeShapeType="1"/>
            <a:endCxn id="7195" idx="4"/>
          </p:cNvCxnSpPr>
          <p:nvPr/>
        </p:nvCxnSpPr>
        <p:spPr bwMode="auto">
          <a:xfrm rot="5400000" flipH="1" flipV="1">
            <a:off x="5620544" y="3726657"/>
            <a:ext cx="19050" cy="474662"/>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5" name="Oval 93"/>
          <p:cNvSpPr>
            <a:spLocks noChangeArrowheads="1"/>
          </p:cNvSpPr>
          <p:nvPr/>
        </p:nvSpPr>
        <p:spPr bwMode="auto">
          <a:xfrm>
            <a:off x="5792788" y="3829050"/>
            <a:ext cx="149225" cy="1254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196" name="Curved Connector 9"/>
          <p:cNvCxnSpPr>
            <a:cxnSpLocks noChangeShapeType="1"/>
            <a:endCxn id="7197" idx="4"/>
          </p:cNvCxnSpPr>
          <p:nvPr/>
        </p:nvCxnSpPr>
        <p:spPr bwMode="auto">
          <a:xfrm rot="5400000" flipH="1" flipV="1">
            <a:off x="7723982" y="5699918"/>
            <a:ext cx="19050" cy="474663"/>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7" name="Oval 97"/>
          <p:cNvSpPr>
            <a:spLocks noChangeArrowheads="1"/>
          </p:cNvSpPr>
          <p:nvPr/>
        </p:nvSpPr>
        <p:spPr bwMode="auto">
          <a:xfrm>
            <a:off x="7896225" y="5800725"/>
            <a:ext cx="149225"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198" name="Oval 101"/>
          <p:cNvSpPr>
            <a:spLocks noChangeArrowheads="1"/>
          </p:cNvSpPr>
          <p:nvPr/>
        </p:nvSpPr>
        <p:spPr bwMode="auto">
          <a:xfrm>
            <a:off x="7848600" y="1512888"/>
            <a:ext cx="149225"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199" name="Oval 132"/>
          <p:cNvSpPr>
            <a:spLocks noChangeArrowheads="1"/>
          </p:cNvSpPr>
          <p:nvPr/>
        </p:nvSpPr>
        <p:spPr bwMode="auto">
          <a:xfrm>
            <a:off x="7923213" y="1516063"/>
            <a:ext cx="147637"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200" name="Curved Connector 9"/>
          <p:cNvCxnSpPr>
            <a:cxnSpLocks noChangeShapeType="1"/>
            <a:endCxn id="7199" idx="0"/>
          </p:cNvCxnSpPr>
          <p:nvPr/>
        </p:nvCxnSpPr>
        <p:spPr bwMode="auto">
          <a:xfrm rot="5400000" flipH="1" flipV="1">
            <a:off x="7737475" y="1265238"/>
            <a:ext cx="9525" cy="511175"/>
          </a:xfrm>
          <a:prstGeom prst="curvedConnector3">
            <a:avLst>
              <a:gd name="adj1" fmla="val 5495407"/>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01" name="Rounded Rectangle 4"/>
          <p:cNvSpPr>
            <a:spLocks noChangeArrowheads="1"/>
          </p:cNvSpPr>
          <p:nvPr/>
        </p:nvSpPr>
        <p:spPr bwMode="auto">
          <a:xfrm>
            <a:off x="6705600" y="15049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E</a:t>
            </a:r>
          </a:p>
        </p:txBody>
      </p:sp>
      <p:sp>
        <p:nvSpPr>
          <p:cNvPr id="7202" name="Oval 141"/>
          <p:cNvSpPr>
            <a:spLocks noChangeArrowheads="1"/>
          </p:cNvSpPr>
          <p:nvPr/>
        </p:nvSpPr>
        <p:spPr bwMode="auto">
          <a:xfrm>
            <a:off x="3808413" y="1530350"/>
            <a:ext cx="147637"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203" name="Curved Connector 9"/>
          <p:cNvCxnSpPr>
            <a:cxnSpLocks noChangeShapeType="1"/>
            <a:stCxn id="7173" idx="0"/>
            <a:endCxn id="7202" idx="0"/>
          </p:cNvCxnSpPr>
          <p:nvPr/>
        </p:nvCxnSpPr>
        <p:spPr bwMode="auto">
          <a:xfrm rot="16200000" flipH="1">
            <a:off x="3614341" y="1262459"/>
            <a:ext cx="25400" cy="510382"/>
          </a:xfrm>
          <a:prstGeom prst="curvedConnector3">
            <a:avLst>
              <a:gd name="adj1" fmla="val -198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04" name="TextBox 1"/>
          <p:cNvSpPr txBox="1">
            <a:spLocks noChangeArrowheads="1"/>
          </p:cNvSpPr>
          <p:nvPr/>
        </p:nvSpPr>
        <p:spPr bwMode="auto">
          <a:xfrm>
            <a:off x="6208167" y="2228155"/>
            <a:ext cx="1919289" cy="1815882"/>
          </a:xfrm>
          <a:prstGeom prst="rect">
            <a:avLst/>
          </a:prstGeom>
          <a:solidFill>
            <a:schemeClr val="bg1"/>
          </a:solidFill>
          <a:ln>
            <a:noFill/>
          </a:ln>
        </p:spPr>
        <p:txBody>
          <a:bodyPr wrap="square">
            <a:spAutoFit/>
          </a:bodyPr>
          <a:lstStyle>
            <a:lvl1pPr marL="457200" indent="-4572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indent="0"/>
            <a:r>
              <a:rPr lang="en-US" altLang="en-US" i="1" dirty="0">
                <a:solidFill>
                  <a:srgbClr val="FF0000"/>
                </a:solidFill>
                <a:latin typeface="Arial Narrow" panose="020B0606020202030204" pitchFamily="34" charset="0"/>
              </a:rPr>
              <a:t>No update for D’s value results.</a:t>
            </a:r>
          </a:p>
          <a:p>
            <a:pPr marL="0" indent="0"/>
            <a:r>
              <a:rPr lang="en-US" altLang="en-US" i="1" dirty="0">
                <a:solidFill>
                  <a:srgbClr val="FF0000"/>
                </a:solidFill>
                <a:latin typeface="Arial Narrow" panose="020B0606020202030204" pitchFamily="34" charset="0"/>
              </a:rPr>
              <a:t>Record this.</a:t>
            </a:r>
          </a:p>
        </p:txBody>
      </p:sp>
      <p:sp>
        <p:nvSpPr>
          <p:cNvPr id="2" name="TextBox 1"/>
          <p:cNvSpPr txBox="1"/>
          <p:nvPr/>
        </p:nvSpPr>
        <p:spPr>
          <a:xfrm>
            <a:off x="3581400" y="1841500"/>
            <a:ext cx="549276"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0.5</a:t>
            </a:r>
          </a:p>
        </p:txBody>
      </p:sp>
      <p:sp>
        <p:nvSpPr>
          <p:cNvPr id="38" name="TextBox 37"/>
          <p:cNvSpPr txBox="1"/>
          <p:nvPr/>
        </p:nvSpPr>
        <p:spPr>
          <a:xfrm>
            <a:off x="1549399" y="3594010"/>
            <a:ext cx="549276"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0.5</a:t>
            </a:r>
          </a:p>
        </p:txBody>
      </p:sp>
      <p:sp>
        <p:nvSpPr>
          <p:cNvPr id="39" name="TextBox 38"/>
          <p:cNvSpPr txBox="1"/>
          <p:nvPr/>
        </p:nvSpPr>
        <p:spPr>
          <a:xfrm>
            <a:off x="7745412" y="1841485"/>
            <a:ext cx="549276"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0.5</a:t>
            </a:r>
          </a:p>
        </p:txBody>
      </p:sp>
      <p:sp>
        <p:nvSpPr>
          <p:cNvPr id="40" name="TextBox 39"/>
          <p:cNvSpPr txBox="1"/>
          <p:nvPr/>
        </p:nvSpPr>
        <p:spPr>
          <a:xfrm>
            <a:off x="5636418" y="3594010"/>
            <a:ext cx="549276"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0.5</a:t>
            </a:r>
          </a:p>
        </p:txBody>
      </p:sp>
      <p:sp>
        <p:nvSpPr>
          <p:cNvPr id="41" name="TextBox 40"/>
          <p:cNvSpPr txBox="1"/>
          <p:nvPr/>
        </p:nvSpPr>
        <p:spPr>
          <a:xfrm>
            <a:off x="3617118" y="5572889"/>
            <a:ext cx="549276"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0.5</a:t>
            </a:r>
          </a:p>
        </p:txBody>
      </p:sp>
      <p:sp>
        <p:nvSpPr>
          <p:cNvPr id="42" name="TextBox 41"/>
          <p:cNvSpPr txBox="1"/>
          <p:nvPr/>
        </p:nvSpPr>
        <p:spPr>
          <a:xfrm>
            <a:off x="7745412" y="5572889"/>
            <a:ext cx="549276"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1.0</a:t>
            </a:r>
          </a:p>
        </p:txBody>
      </p:sp>
    </p:spTree>
    <p:extLst>
      <p:ext uri="{BB962C8B-B14F-4D97-AF65-F5344CB8AC3E}">
        <p14:creationId xmlns:p14="http://schemas.microsoft.com/office/powerpoint/2010/main" val="1513184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p:txBody>
          <a:bodyPr/>
          <a:lstStyle/>
          <a:p>
            <a:r>
              <a:rPr lang="en-US" altLang="en-US" dirty="0"/>
              <a:t>2. Move &amp; Propagate Backwards (e.g., </a:t>
            </a:r>
            <a:r>
              <a:rPr lang="el-GR" altLang="en-US" dirty="0"/>
              <a:t>α</a:t>
            </a:r>
            <a:r>
              <a:rPr lang="en-US" altLang="en-US" dirty="0"/>
              <a:t> = 0.25)</a:t>
            </a:r>
          </a:p>
        </p:txBody>
      </p:sp>
      <p:sp>
        <p:nvSpPr>
          <p:cNvPr id="7176" name="Rounded Rectangle 4"/>
          <p:cNvSpPr>
            <a:spLocks noChangeArrowheads="1"/>
          </p:cNvSpPr>
          <p:nvPr/>
        </p:nvSpPr>
        <p:spPr bwMode="auto">
          <a:xfrm>
            <a:off x="6705600" y="5257800"/>
            <a:ext cx="1562100" cy="685800"/>
          </a:xfrm>
          <a:prstGeom prst="roundRect">
            <a:avLst>
              <a:gd name="adj" fmla="val 16667"/>
            </a:avLst>
          </a:prstGeom>
          <a:noFill/>
          <a:ln w="50800" cmpd="tri"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F</a:t>
            </a:r>
          </a:p>
        </p:txBody>
      </p:sp>
      <p:cxnSp>
        <p:nvCxnSpPr>
          <p:cNvPr id="7182" name="Curved Connector 9"/>
          <p:cNvCxnSpPr>
            <a:cxnSpLocks noChangeShapeType="1"/>
            <a:stCxn id="7176" idx="0"/>
          </p:cNvCxnSpPr>
          <p:nvPr/>
        </p:nvCxnSpPr>
        <p:spPr bwMode="auto">
          <a:xfrm rot="5400000" flipH="1" flipV="1">
            <a:off x="5953125" y="3724275"/>
            <a:ext cx="3067050" cy="1270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8" name="Curved Connector 9"/>
          <p:cNvCxnSpPr>
            <a:cxnSpLocks noChangeShapeType="1"/>
            <a:endCxn id="7176" idx="3"/>
          </p:cNvCxnSpPr>
          <p:nvPr/>
        </p:nvCxnSpPr>
        <p:spPr bwMode="auto">
          <a:xfrm rot="16200000" flipH="1">
            <a:off x="6172200" y="3505200"/>
            <a:ext cx="3409950" cy="781050"/>
          </a:xfrm>
          <a:prstGeom prst="curvedConnector4">
            <a:avLst>
              <a:gd name="adj1" fmla="val 44972"/>
              <a:gd name="adj2" fmla="val 129269"/>
            </a:avLst>
          </a:prstGeom>
          <a:noFill/>
          <a:ln w="5080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01" name="Rounded Rectangle 4"/>
          <p:cNvSpPr>
            <a:spLocks noChangeArrowheads="1"/>
          </p:cNvSpPr>
          <p:nvPr/>
        </p:nvSpPr>
        <p:spPr bwMode="auto">
          <a:xfrm>
            <a:off x="6705600" y="15049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E</a:t>
            </a:r>
          </a:p>
        </p:txBody>
      </p:sp>
      <p:sp>
        <p:nvSpPr>
          <p:cNvPr id="42" name="TextBox 41"/>
          <p:cNvSpPr txBox="1"/>
          <p:nvPr/>
        </p:nvSpPr>
        <p:spPr>
          <a:xfrm>
            <a:off x="6705600" y="5572889"/>
            <a:ext cx="1589088"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1.0</a:t>
            </a:r>
          </a:p>
        </p:txBody>
      </p:sp>
      <p:sp>
        <p:nvSpPr>
          <p:cNvPr id="43" name="TextBox 1"/>
          <p:cNvSpPr txBox="1">
            <a:spLocks noChangeArrowheads="1"/>
          </p:cNvSpPr>
          <p:nvPr/>
        </p:nvSpPr>
        <p:spPr bwMode="auto">
          <a:xfrm>
            <a:off x="3657601" y="1162422"/>
            <a:ext cx="4812550" cy="461665"/>
          </a:xfrm>
          <a:prstGeom prst="rect">
            <a:avLst/>
          </a:prstGeom>
          <a:solidFill>
            <a:schemeClr val="bg2">
              <a:lumMod val="20000"/>
              <a:lumOff val="80000"/>
            </a:schemeClr>
          </a:solidFill>
          <a:ln>
            <a:noFill/>
          </a:ln>
        </p:spPr>
        <p:txBody>
          <a:bodyPr wrap="square">
            <a:spAutoFit/>
          </a:bodyPr>
          <a:lstStyle>
            <a:lvl1pPr marL="457200" indent="-4572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indent="0" algn="r"/>
            <a:r>
              <a:rPr lang="en-US" altLang="en-US" sz="2400" i="1" dirty="0">
                <a:latin typeface="Arial Narrow" panose="020B0606020202030204" pitchFamily="34" charset="0"/>
              </a:rPr>
              <a:t>V(</a:t>
            </a:r>
            <a:r>
              <a:rPr lang="en-US" altLang="en-US" sz="2400" i="1" dirty="0" err="1">
                <a:latin typeface="Arial Narrow" panose="020B0606020202030204" pitchFamily="34" charset="0"/>
              </a:rPr>
              <a:t>s</a:t>
            </a:r>
            <a:r>
              <a:rPr lang="en-US" altLang="en-US" sz="2400" i="1" baseline="-25000" dirty="0" err="1">
                <a:latin typeface="Arial Narrow" panose="020B0606020202030204" pitchFamily="34" charset="0"/>
              </a:rPr>
              <a:t>t</a:t>
            </a:r>
            <a:r>
              <a:rPr lang="en-US" altLang="en-US" sz="2400" i="1" dirty="0">
                <a:latin typeface="Arial Narrow" panose="020B0606020202030204" pitchFamily="34" charset="0"/>
              </a:rPr>
              <a:t> ) </a:t>
            </a:r>
            <a:r>
              <a:rPr lang="en-US" altLang="en-US" sz="2400" i="1" dirty="0">
                <a:latin typeface="Arial Narrow" panose="020B0606020202030204" pitchFamily="34" charset="0"/>
                <a:sym typeface="Wingdings" panose="05000000000000000000" pitchFamily="2" charset="2"/>
              </a:rPr>
              <a:t> </a:t>
            </a:r>
            <a:r>
              <a:rPr lang="en-US" altLang="en-US" sz="2400" i="1" dirty="0">
                <a:latin typeface="Arial Narrow" panose="020B0606020202030204" pitchFamily="34" charset="0"/>
              </a:rPr>
              <a:t>V(</a:t>
            </a:r>
            <a:r>
              <a:rPr lang="en-US" altLang="en-US" sz="2400" i="1" dirty="0" err="1">
                <a:latin typeface="Arial Narrow" panose="020B0606020202030204" pitchFamily="34" charset="0"/>
              </a:rPr>
              <a:t>s</a:t>
            </a:r>
            <a:r>
              <a:rPr lang="en-US" altLang="en-US" sz="2400" i="1" baseline="-25000" dirty="0" err="1">
                <a:latin typeface="Arial Narrow" panose="020B0606020202030204" pitchFamily="34" charset="0"/>
              </a:rPr>
              <a:t>t</a:t>
            </a:r>
            <a:r>
              <a:rPr lang="en-US" altLang="en-US" sz="2400" i="1" dirty="0">
                <a:latin typeface="Arial Narrow" panose="020B0606020202030204" pitchFamily="34" charset="0"/>
              </a:rPr>
              <a:t> ) +   </a:t>
            </a:r>
            <a:r>
              <a:rPr lang="el-GR" altLang="en-US" sz="2400" i="1" dirty="0">
                <a:latin typeface="Arial Narrow" panose="020B0606020202030204" pitchFamily="34" charset="0"/>
              </a:rPr>
              <a:t>α</a:t>
            </a:r>
            <a:r>
              <a:rPr lang="en-US" altLang="en-US" sz="2400" i="1" dirty="0">
                <a:latin typeface="Arial Narrow" panose="020B0606020202030204" pitchFamily="34" charset="0"/>
              </a:rPr>
              <a:t>  [V(s</a:t>
            </a:r>
            <a:r>
              <a:rPr lang="en-US" altLang="en-US" sz="2400" i="1" baseline="-25000" dirty="0">
                <a:latin typeface="Arial Narrow" panose="020B0606020202030204" pitchFamily="34" charset="0"/>
              </a:rPr>
              <a:t>t+1</a:t>
            </a:r>
            <a:r>
              <a:rPr lang="en-US" altLang="en-US" sz="2400" i="1" dirty="0">
                <a:latin typeface="Arial Narrow" panose="020B0606020202030204" pitchFamily="34" charset="0"/>
              </a:rPr>
              <a:t>) - V(</a:t>
            </a:r>
            <a:r>
              <a:rPr lang="en-US" altLang="en-US" sz="2400" i="1" dirty="0" err="1">
                <a:latin typeface="Arial Narrow" panose="020B0606020202030204" pitchFamily="34" charset="0"/>
              </a:rPr>
              <a:t>s</a:t>
            </a:r>
            <a:r>
              <a:rPr lang="en-US" altLang="en-US" sz="2400" i="1" baseline="-25000" dirty="0" err="1">
                <a:latin typeface="Arial Narrow" panose="020B0606020202030204" pitchFamily="34" charset="0"/>
              </a:rPr>
              <a:t>t</a:t>
            </a:r>
            <a:r>
              <a:rPr lang="en-US" altLang="en-US" sz="2400" i="1" dirty="0">
                <a:latin typeface="Arial Narrow" panose="020B0606020202030204" pitchFamily="34" charset="0"/>
              </a:rPr>
              <a:t> )]</a:t>
            </a:r>
          </a:p>
        </p:txBody>
      </p:sp>
      <p:sp>
        <p:nvSpPr>
          <p:cNvPr id="44" name="TextBox 43"/>
          <p:cNvSpPr txBox="1"/>
          <p:nvPr/>
        </p:nvSpPr>
        <p:spPr>
          <a:xfrm>
            <a:off x="4284720" y="2100709"/>
            <a:ext cx="4179888" cy="1200329"/>
          </a:xfrm>
          <a:prstGeom prst="rect">
            <a:avLst/>
          </a:prstGeom>
          <a:solidFill>
            <a:schemeClr val="bg1"/>
          </a:solidFill>
        </p:spPr>
        <p:txBody>
          <a:bodyPr wrap="square" rtlCol="0">
            <a:spAutoFit/>
          </a:bodyPr>
          <a:lstStyle/>
          <a:p>
            <a:pPr algn="r"/>
            <a:r>
              <a:rPr lang="en-US" sz="2400" i="1" dirty="0">
                <a:solidFill>
                  <a:srgbClr val="FF0000"/>
                </a:solidFill>
                <a:latin typeface="Arial Narrow" panose="020B0606020202030204" pitchFamily="34" charset="0"/>
              </a:rPr>
              <a:t>0.5 + 0.25[  1.0    –   0.5]</a:t>
            </a:r>
          </a:p>
          <a:p>
            <a:pPr algn="r"/>
            <a:r>
              <a:rPr lang="en-US" sz="2400" i="1" dirty="0">
                <a:solidFill>
                  <a:srgbClr val="FF0000"/>
                </a:solidFill>
                <a:latin typeface="Arial Narrow" panose="020B0606020202030204" pitchFamily="34" charset="0"/>
              </a:rPr>
              <a:t> </a:t>
            </a:r>
          </a:p>
          <a:p>
            <a:pPr algn="r"/>
            <a:r>
              <a:rPr lang="en-US" sz="2400" i="1" dirty="0">
                <a:solidFill>
                  <a:srgbClr val="FF0000"/>
                </a:solidFill>
                <a:latin typeface="Arial Narrow" panose="020B0606020202030204" pitchFamily="34" charset="0"/>
              </a:rPr>
              <a:t>= </a:t>
            </a:r>
            <a:r>
              <a:rPr lang="en-US" sz="2400" i="1" u="sng" dirty="0">
                <a:solidFill>
                  <a:srgbClr val="FF0000"/>
                </a:solidFill>
                <a:latin typeface="Arial Narrow" panose="020B0606020202030204" pitchFamily="34" charset="0"/>
              </a:rPr>
              <a:t>0.625</a:t>
            </a:r>
            <a:r>
              <a:rPr lang="en-US" sz="2400" i="1" dirty="0">
                <a:solidFill>
                  <a:srgbClr val="FF0000"/>
                </a:solidFill>
                <a:latin typeface="Arial Narrow" panose="020B0606020202030204" pitchFamily="34" charset="0"/>
              </a:rPr>
              <a:t> </a:t>
            </a:r>
          </a:p>
        </p:txBody>
      </p:sp>
    </p:spTree>
    <p:extLst>
      <p:ext uri="{BB962C8B-B14F-4D97-AF65-F5344CB8AC3E}">
        <p14:creationId xmlns:p14="http://schemas.microsoft.com/office/powerpoint/2010/main" val="73076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a:bodyPr>
          <a:lstStyle/>
          <a:p>
            <a:pPr lvl="0"/>
            <a:r>
              <a:rPr lang="en-US" u="sng" dirty="0">
                <a:solidFill>
                  <a:srgbClr val="1F497D"/>
                </a:solidFill>
                <a:latin typeface="Arial Narrow" panose="020B0606020202030204" pitchFamily="34" charset="0"/>
              </a:rPr>
              <a:t>Reinforcement Learning</a:t>
            </a:r>
          </a:p>
        </p:txBody>
      </p:sp>
      <p:sp>
        <p:nvSpPr>
          <p:cNvPr id="7" name="Rectangle 4"/>
          <p:cNvSpPr txBox="1">
            <a:spLocks noChangeArrowheads="1"/>
          </p:cNvSpPr>
          <p:nvPr/>
        </p:nvSpPr>
        <p:spPr bwMode="auto">
          <a:xfrm>
            <a:off x="1330643" y="1600200"/>
            <a:ext cx="6558915" cy="3456256"/>
          </a:xfrm>
          <a:prstGeom prst="rect">
            <a:avLst/>
          </a:prstGeom>
          <a:solidFill>
            <a:schemeClr val="tx2">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Definition</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Basic Technique</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Finite Monte Carlo Decision Processes</a:t>
            </a:r>
          </a:p>
          <a:p>
            <a:pPr marL="609600" lvl="0" indent="-609600">
              <a:lnSpc>
                <a:spcPct val="150000"/>
              </a:lnSpc>
              <a:spcBef>
                <a:spcPct val="20000"/>
              </a:spcBef>
              <a:buClr>
                <a:schemeClr val="tx2"/>
              </a:buClr>
              <a:buSzPct val="75000"/>
              <a:buFont typeface="Wingdings" pitchFamily="2" charset="2"/>
              <a:buAutoNum type="arabicPeriod"/>
              <a:defRPr/>
            </a:pPr>
            <a:r>
              <a:rPr lang="en-US" sz="3200" kern="0" dirty="0">
                <a:latin typeface="Arial Narrow" pitchFamily="34" charset="0"/>
              </a:rPr>
              <a:t>Discounting, Example, References</a:t>
            </a:r>
          </a:p>
        </p:txBody>
      </p:sp>
      <p:sp>
        <p:nvSpPr>
          <p:cNvPr id="8" name="AutoShape 5"/>
          <p:cNvSpPr>
            <a:spLocks noChangeArrowheads="1"/>
          </p:cNvSpPr>
          <p:nvPr/>
        </p:nvSpPr>
        <p:spPr bwMode="auto">
          <a:xfrm>
            <a:off x="434023" y="1905000"/>
            <a:ext cx="509905"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4052763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p:txBody>
          <a:bodyPr/>
          <a:lstStyle/>
          <a:p>
            <a:r>
              <a:rPr lang="en-US" altLang="en-US" i="1" dirty="0"/>
              <a:t>3</a:t>
            </a:r>
            <a:r>
              <a:rPr lang="en-US" altLang="en-US" dirty="0"/>
              <a:t>: Propagate Backwards (e.g., </a:t>
            </a:r>
            <a:r>
              <a:rPr lang="el-GR" altLang="en-US" dirty="0"/>
              <a:t>α</a:t>
            </a:r>
            <a:r>
              <a:rPr lang="en-US" altLang="en-US" dirty="0"/>
              <a:t> = 0.25)</a:t>
            </a:r>
          </a:p>
        </p:txBody>
      </p:sp>
      <p:sp>
        <p:nvSpPr>
          <p:cNvPr id="7171" name="Rounded Rectangle 4"/>
          <p:cNvSpPr>
            <a:spLocks noChangeArrowheads="1"/>
          </p:cNvSpPr>
          <p:nvPr/>
        </p:nvSpPr>
        <p:spPr bwMode="auto">
          <a:xfrm>
            <a:off x="533400" y="32702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A</a:t>
            </a:r>
          </a:p>
        </p:txBody>
      </p:sp>
      <p:cxnSp>
        <p:nvCxnSpPr>
          <p:cNvPr id="7172" name="Curved Connector 9"/>
          <p:cNvCxnSpPr>
            <a:cxnSpLocks noChangeShapeType="1"/>
            <a:stCxn id="7171" idx="0"/>
            <a:endCxn id="7173" idx="1"/>
          </p:cNvCxnSpPr>
          <p:nvPr/>
        </p:nvCxnSpPr>
        <p:spPr bwMode="auto">
          <a:xfrm rot="5400000" flipH="1" flipV="1">
            <a:off x="1241425" y="1920875"/>
            <a:ext cx="1422400" cy="1276350"/>
          </a:xfrm>
          <a:prstGeom prst="curvedConnector2">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3" name="Rounded Rectangle 4"/>
          <p:cNvSpPr>
            <a:spLocks noChangeArrowheads="1"/>
          </p:cNvSpPr>
          <p:nvPr/>
        </p:nvSpPr>
        <p:spPr bwMode="auto">
          <a:xfrm>
            <a:off x="2590800" y="15049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B</a:t>
            </a:r>
          </a:p>
        </p:txBody>
      </p:sp>
      <p:sp>
        <p:nvSpPr>
          <p:cNvPr id="7174" name="Rounded Rectangle 4"/>
          <p:cNvSpPr>
            <a:spLocks noChangeArrowheads="1"/>
          </p:cNvSpPr>
          <p:nvPr/>
        </p:nvSpPr>
        <p:spPr bwMode="auto">
          <a:xfrm>
            <a:off x="4610100" y="327660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D</a:t>
            </a:r>
          </a:p>
        </p:txBody>
      </p:sp>
      <p:sp>
        <p:nvSpPr>
          <p:cNvPr id="7175" name="Rounded Rectangle 4"/>
          <p:cNvSpPr>
            <a:spLocks noChangeArrowheads="1"/>
          </p:cNvSpPr>
          <p:nvPr/>
        </p:nvSpPr>
        <p:spPr bwMode="auto">
          <a:xfrm>
            <a:off x="2590800" y="5259388"/>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C</a:t>
            </a:r>
          </a:p>
        </p:txBody>
      </p:sp>
      <p:sp>
        <p:nvSpPr>
          <p:cNvPr id="7176" name="Rounded Rectangle 4"/>
          <p:cNvSpPr>
            <a:spLocks noChangeArrowheads="1"/>
          </p:cNvSpPr>
          <p:nvPr/>
        </p:nvSpPr>
        <p:spPr bwMode="auto">
          <a:xfrm>
            <a:off x="6705600" y="5257800"/>
            <a:ext cx="1562100" cy="685800"/>
          </a:xfrm>
          <a:prstGeom prst="roundRect">
            <a:avLst>
              <a:gd name="adj" fmla="val 16667"/>
            </a:avLst>
          </a:prstGeom>
          <a:noFill/>
          <a:ln w="50800" cmpd="tri"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F</a:t>
            </a:r>
          </a:p>
        </p:txBody>
      </p:sp>
      <p:cxnSp>
        <p:nvCxnSpPr>
          <p:cNvPr id="7177" name="Curved Connector 9"/>
          <p:cNvCxnSpPr>
            <a:cxnSpLocks noChangeShapeType="1"/>
            <a:stCxn id="7175" idx="0"/>
            <a:endCxn id="7173" idx="2"/>
          </p:cNvCxnSpPr>
          <p:nvPr/>
        </p:nvCxnSpPr>
        <p:spPr bwMode="auto">
          <a:xfrm rot="5400000" flipH="1" flipV="1">
            <a:off x="1837531" y="3725069"/>
            <a:ext cx="3068638" cy="1270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8" name="Curved Connector 9"/>
          <p:cNvCxnSpPr>
            <a:cxnSpLocks noChangeShapeType="1"/>
            <a:stCxn id="7174" idx="0"/>
            <a:endCxn id="7173" idx="3"/>
          </p:cNvCxnSpPr>
          <p:nvPr/>
        </p:nvCxnSpPr>
        <p:spPr bwMode="auto">
          <a:xfrm rot="16200000" flipV="1">
            <a:off x="4057650" y="1943100"/>
            <a:ext cx="1428750" cy="1238250"/>
          </a:xfrm>
          <a:prstGeom prst="curvedConnector2">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0" name="Curved Connector 9"/>
          <p:cNvCxnSpPr>
            <a:cxnSpLocks noChangeShapeType="1"/>
            <a:stCxn id="7174" idx="0"/>
          </p:cNvCxnSpPr>
          <p:nvPr/>
        </p:nvCxnSpPr>
        <p:spPr bwMode="auto">
          <a:xfrm rot="5400000" flipH="1" flipV="1">
            <a:off x="5334000" y="1905000"/>
            <a:ext cx="1428750" cy="1314450"/>
          </a:xfrm>
          <a:prstGeom prst="curvedConnector2">
            <a:avLst/>
          </a:prstGeom>
          <a:noFill/>
          <a:ln w="5080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1" name="Curved Connector 9"/>
          <p:cNvCxnSpPr>
            <a:cxnSpLocks noChangeShapeType="1"/>
            <a:stCxn id="7174" idx="2"/>
            <a:endCxn id="7175" idx="0"/>
          </p:cNvCxnSpPr>
          <p:nvPr/>
        </p:nvCxnSpPr>
        <p:spPr bwMode="auto">
          <a:xfrm rot="5400000">
            <a:off x="3733006" y="3601244"/>
            <a:ext cx="1296988" cy="201930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2" name="Curved Connector 9"/>
          <p:cNvCxnSpPr>
            <a:cxnSpLocks noChangeShapeType="1"/>
            <a:stCxn id="7176" idx="0"/>
          </p:cNvCxnSpPr>
          <p:nvPr/>
        </p:nvCxnSpPr>
        <p:spPr bwMode="auto">
          <a:xfrm rot="5400000" flipH="1" flipV="1">
            <a:off x="5953125" y="3724275"/>
            <a:ext cx="3067050" cy="1270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3" name="Curved Connector 9"/>
          <p:cNvCxnSpPr>
            <a:cxnSpLocks noChangeShapeType="1"/>
            <a:stCxn id="7176" idx="1"/>
            <a:endCxn id="7175" idx="3"/>
          </p:cNvCxnSpPr>
          <p:nvPr/>
        </p:nvCxnSpPr>
        <p:spPr bwMode="auto">
          <a:xfrm rot="10800000" flipV="1">
            <a:off x="4152900" y="5600700"/>
            <a:ext cx="2552700" cy="1588"/>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4" name="Curved Connector 9"/>
          <p:cNvCxnSpPr>
            <a:cxnSpLocks noChangeShapeType="1"/>
            <a:stCxn id="7173" idx="1"/>
            <a:endCxn id="7171" idx="1"/>
          </p:cNvCxnSpPr>
          <p:nvPr/>
        </p:nvCxnSpPr>
        <p:spPr bwMode="auto">
          <a:xfrm rot="10800000" flipV="1">
            <a:off x="533400" y="1847850"/>
            <a:ext cx="2057400" cy="1765300"/>
          </a:xfrm>
          <a:prstGeom prst="curvedConnector3">
            <a:avLst>
              <a:gd name="adj1" fmla="val 11111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5" name="Curved Connector 9"/>
          <p:cNvCxnSpPr>
            <a:cxnSpLocks noChangeShapeType="1"/>
            <a:stCxn id="7173" idx="2"/>
            <a:endCxn id="7175" idx="1"/>
          </p:cNvCxnSpPr>
          <p:nvPr/>
        </p:nvCxnSpPr>
        <p:spPr bwMode="auto">
          <a:xfrm rot="5400000">
            <a:off x="1275556" y="3505994"/>
            <a:ext cx="3411538" cy="781050"/>
          </a:xfrm>
          <a:prstGeom prst="curvedConnector4">
            <a:avLst>
              <a:gd name="adj1" fmla="val 44977"/>
              <a:gd name="adj2" fmla="val 129269"/>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6" name="Curved Connector 9"/>
          <p:cNvCxnSpPr>
            <a:cxnSpLocks noChangeShapeType="1"/>
            <a:stCxn id="7173" idx="3"/>
            <a:endCxn id="7174" idx="1"/>
          </p:cNvCxnSpPr>
          <p:nvPr/>
        </p:nvCxnSpPr>
        <p:spPr bwMode="auto">
          <a:xfrm>
            <a:off x="4152900" y="1847850"/>
            <a:ext cx="457200" cy="177165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7" name="Curved Connector 9"/>
          <p:cNvCxnSpPr>
            <a:cxnSpLocks noChangeShapeType="1"/>
            <a:endCxn id="7174" idx="3"/>
          </p:cNvCxnSpPr>
          <p:nvPr/>
        </p:nvCxnSpPr>
        <p:spPr bwMode="auto">
          <a:xfrm rot="10800000" flipV="1">
            <a:off x="6172200" y="1847850"/>
            <a:ext cx="533400" cy="1771650"/>
          </a:xfrm>
          <a:prstGeom prst="curvedConnector3">
            <a:avLst>
              <a:gd name="adj1" fmla="val 5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8" name="Curved Connector 9"/>
          <p:cNvCxnSpPr>
            <a:cxnSpLocks noChangeShapeType="1"/>
            <a:endCxn id="7176" idx="3"/>
          </p:cNvCxnSpPr>
          <p:nvPr/>
        </p:nvCxnSpPr>
        <p:spPr bwMode="auto">
          <a:xfrm rot="16200000" flipH="1">
            <a:off x="6172200" y="3505200"/>
            <a:ext cx="3409950" cy="781050"/>
          </a:xfrm>
          <a:prstGeom prst="curvedConnector4">
            <a:avLst>
              <a:gd name="adj1" fmla="val 44972"/>
              <a:gd name="adj2" fmla="val 129269"/>
            </a:avLst>
          </a:prstGeom>
          <a:noFill/>
          <a:ln w="5080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9" name="Curved Connector 9"/>
          <p:cNvCxnSpPr>
            <a:cxnSpLocks noChangeShapeType="1"/>
            <a:stCxn id="7175" idx="3"/>
            <a:endCxn id="7176" idx="2"/>
          </p:cNvCxnSpPr>
          <p:nvPr/>
        </p:nvCxnSpPr>
        <p:spPr bwMode="auto">
          <a:xfrm>
            <a:off x="4152900" y="5602288"/>
            <a:ext cx="3333750" cy="341312"/>
          </a:xfrm>
          <a:prstGeom prst="curvedConnector4">
            <a:avLst>
              <a:gd name="adj1" fmla="val 38287"/>
              <a:gd name="adj2" fmla="val 25661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0" name="Curved Connector 9"/>
          <p:cNvCxnSpPr>
            <a:cxnSpLocks noChangeShapeType="1"/>
            <a:stCxn id="7171" idx="2"/>
            <a:endCxn id="7191" idx="4"/>
          </p:cNvCxnSpPr>
          <p:nvPr/>
        </p:nvCxnSpPr>
        <p:spPr bwMode="auto">
          <a:xfrm rot="5400000" flipH="1" flipV="1">
            <a:off x="1542257" y="3729831"/>
            <a:ext cx="19050" cy="474663"/>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1" name="Oval 9239"/>
          <p:cNvSpPr>
            <a:spLocks noChangeArrowheads="1"/>
          </p:cNvSpPr>
          <p:nvPr/>
        </p:nvSpPr>
        <p:spPr bwMode="auto">
          <a:xfrm>
            <a:off x="1716088" y="3830638"/>
            <a:ext cx="147637"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192" name="Curved Connector 9"/>
          <p:cNvCxnSpPr>
            <a:cxnSpLocks noChangeShapeType="1"/>
            <a:endCxn id="7193" idx="4"/>
          </p:cNvCxnSpPr>
          <p:nvPr/>
        </p:nvCxnSpPr>
        <p:spPr bwMode="auto">
          <a:xfrm rot="5400000" flipH="1" flipV="1">
            <a:off x="3598069" y="5699919"/>
            <a:ext cx="19050" cy="474662"/>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3" name="Oval 86"/>
          <p:cNvSpPr>
            <a:spLocks noChangeArrowheads="1"/>
          </p:cNvSpPr>
          <p:nvPr/>
        </p:nvSpPr>
        <p:spPr bwMode="auto">
          <a:xfrm>
            <a:off x="3770313" y="5800725"/>
            <a:ext cx="149225"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194" name="Curved Connector 9"/>
          <p:cNvCxnSpPr>
            <a:cxnSpLocks noChangeShapeType="1"/>
            <a:endCxn id="7195" idx="4"/>
          </p:cNvCxnSpPr>
          <p:nvPr/>
        </p:nvCxnSpPr>
        <p:spPr bwMode="auto">
          <a:xfrm rot="5400000" flipH="1" flipV="1">
            <a:off x="5620544" y="3726657"/>
            <a:ext cx="19050" cy="474662"/>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5" name="Oval 93"/>
          <p:cNvSpPr>
            <a:spLocks noChangeArrowheads="1"/>
          </p:cNvSpPr>
          <p:nvPr/>
        </p:nvSpPr>
        <p:spPr bwMode="auto">
          <a:xfrm>
            <a:off x="5792788" y="3829050"/>
            <a:ext cx="149225" cy="1254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196" name="Curved Connector 9"/>
          <p:cNvCxnSpPr>
            <a:cxnSpLocks noChangeShapeType="1"/>
            <a:endCxn id="7197" idx="4"/>
          </p:cNvCxnSpPr>
          <p:nvPr/>
        </p:nvCxnSpPr>
        <p:spPr bwMode="auto">
          <a:xfrm rot="5400000" flipH="1" flipV="1">
            <a:off x="7723982" y="5699918"/>
            <a:ext cx="19050" cy="474663"/>
          </a:xfrm>
          <a:prstGeom prst="curvedConnector3">
            <a:avLst>
              <a:gd name="adj1" fmla="val -3559616"/>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7" name="Oval 97"/>
          <p:cNvSpPr>
            <a:spLocks noChangeArrowheads="1"/>
          </p:cNvSpPr>
          <p:nvPr/>
        </p:nvSpPr>
        <p:spPr bwMode="auto">
          <a:xfrm>
            <a:off x="7896225" y="5800725"/>
            <a:ext cx="149225"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198" name="Oval 101"/>
          <p:cNvSpPr>
            <a:spLocks noChangeArrowheads="1"/>
          </p:cNvSpPr>
          <p:nvPr/>
        </p:nvSpPr>
        <p:spPr bwMode="auto">
          <a:xfrm>
            <a:off x="7848600" y="1512888"/>
            <a:ext cx="149225"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199" name="Oval 132"/>
          <p:cNvSpPr>
            <a:spLocks noChangeArrowheads="1"/>
          </p:cNvSpPr>
          <p:nvPr/>
        </p:nvSpPr>
        <p:spPr bwMode="auto">
          <a:xfrm>
            <a:off x="7923213" y="1516063"/>
            <a:ext cx="147637"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200" name="Curved Connector 9"/>
          <p:cNvCxnSpPr>
            <a:cxnSpLocks noChangeShapeType="1"/>
            <a:endCxn id="7199" idx="0"/>
          </p:cNvCxnSpPr>
          <p:nvPr/>
        </p:nvCxnSpPr>
        <p:spPr bwMode="auto">
          <a:xfrm rot="5400000" flipH="1" flipV="1">
            <a:off x="7737475" y="1265238"/>
            <a:ext cx="9525" cy="511175"/>
          </a:xfrm>
          <a:prstGeom prst="curvedConnector3">
            <a:avLst>
              <a:gd name="adj1" fmla="val 5495407"/>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01" name="Rounded Rectangle 4"/>
          <p:cNvSpPr>
            <a:spLocks noChangeArrowheads="1"/>
          </p:cNvSpPr>
          <p:nvPr/>
        </p:nvSpPr>
        <p:spPr bwMode="auto">
          <a:xfrm>
            <a:off x="6705600" y="1504950"/>
            <a:ext cx="1562100" cy="685800"/>
          </a:xfrm>
          <a:prstGeom prst="roundRect">
            <a:avLst>
              <a:gd name="adj"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Square E</a:t>
            </a:r>
          </a:p>
        </p:txBody>
      </p:sp>
      <p:sp>
        <p:nvSpPr>
          <p:cNvPr id="7202" name="Oval 141"/>
          <p:cNvSpPr>
            <a:spLocks noChangeArrowheads="1"/>
          </p:cNvSpPr>
          <p:nvPr/>
        </p:nvSpPr>
        <p:spPr bwMode="auto">
          <a:xfrm>
            <a:off x="3808413" y="1530350"/>
            <a:ext cx="147637" cy="127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7203" name="Curved Connector 9"/>
          <p:cNvCxnSpPr>
            <a:cxnSpLocks noChangeShapeType="1"/>
            <a:stCxn id="7173" idx="0"/>
            <a:endCxn id="7202" idx="0"/>
          </p:cNvCxnSpPr>
          <p:nvPr/>
        </p:nvCxnSpPr>
        <p:spPr bwMode="auto">
          <a:xfrm rot="16200000" flipH="1">
            <a:off x="3614341" y="1262459"/>
            <a:ext cx="25400" cy="510382"/>
          </a:xfrm>
          <a:prstGeom prst="curvedConnector3">
            <a:avLst>
              <a:gd name="adj1" fmla="val -1980000"/>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Box 1"/>
          <p:cNvSpPr txBox="1"/>
          <p:nvPr/>
        </p:nvSpPr>
        <p:spPr>
          <a:xfrm>
            <a:off x="2541588" y="1841500"/>
            <a:ext cx="1589088"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0.5</a:t>
            </a:r>
          </a:p>
        </p:txBody>
      </p:sp>
      <p:sp>
        <p:nvSpPr>
          <p:cNvPr id="38" name="TextBox 37"/>
          <p:cNvSpPr txBox="1"/>
          <p:nvPr/>
        </p:nvSpPr>
        <p:spPr>
          <a:xfrm>
            <a:off x="509587" y="3594010"/>
            <a:ext cx="1589088"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0.5</a:t>
            </a:r>
          </a:p>
        </p:txBody>
      </p:sp>
      <p:sp>
        <p:nvSpPr>
          <p:cNvPr id="39" name="TextBox 38"/>
          <p:cNvSpPr txBox="1"/>
          <p:nvPr/>
        </p:nvSpPr>
        <p:spPr>
          <a:xfrm>
            <a:off x="5334000" y="1961296"/>
            <a:ext cx="2960688" cy="400110"/>
          </a:xfrm>
          <a:prstGeom prst="rect">
            <a:avLst/>
          </a:prstGeom>
          <a:solidFill>
            <a:schemeClr val="bg1"/>
          </a:solidFill>
        </p:spPr>
        <p:txBody>
          <a:bodyPr wrap="square" rtlCol="0">
            <a:spAutoFit/>
          </a:bodyPr>
          <a:lstStyle/>
          <a:p>
            <a:pPr algn="r"/>
            <a:r>
              <a:rPr lang="en-US" sz="2000" i="1" u="sng" dirty="0">
                <a:solidFill>
                  <a:srgbClr val="FF0000"/>
                </a:solidFill>
                <a:latin typeface="Arial Narrow" panose="020B0606020202030204" pitchFamily="34" charset="0"/>
              </a:rPr>
              <a:t>0.625</a:t>
            </a:r>
            <a:r>
              <a:rPr lang="en-US" sz="2000" i="1" dirty="0">
                <a:solidFill>
                  <a:srgbClr val="FF0000"/>
                </a:solidFill>
                <a:latin typeface="Arial Narrow" panose="020B0606020202030204" pitchFamily="34" charset="0"/>
              </a:rPr>
              <a:t> </a:t>
            </a:r>
          </a:p>
        </p:txBody>
      </p:sp>
      <p:sp>
        <p:nvSpPr>
          <p:cNvPr id="40" name="TextBox 39"/>
          <p:cNvSpPr txBox="1"/>
          <p:nvPr/>
        </p:nvSpPr>
        <p:spPr>
          <a:xfrm>
            <a:off x="800893" y="3761637"/>
            <a:ext cx="5523707" cy="400110"/>
          </a:xfrm>
          <a:prstGeom prst="rect">
            <a:avLst/>
          </a:prstGeom>
          <a:solidFill>
            <a:schemeClr val="bg1"/>
          </a:solidFill>
        </p:spPr>
        <p:txBody>
          <a:bodyPr wrap="square" rtlCol="0">
            <a:spAutoFit/>
          </a:bodyPr>
          <a:lstStyle/>
          <a:p>
            <a:pPr algn="r"/>
            <a:r>
              <a:rPr lang="en-US" sz="2000" i="1" dirty="0">
                <a:solidFill>
                  <a:srgbClr val="FF0000"/>
                </a:solidFill>
                <a:latin typeface="Arial Narrow" panose="020B0606020202030204" pitchFamily="34" charset="0"/>
              </a:rPr>
              <a:t>0.5    + 0.25[  0.625   –     0.5 ] = </a:t>
            </a:r>
            <a:r>
              <a:rPr lang="en-US" sz="2000" i="1" u="sng" dirty="0">
                <a:solidFill>
                  <a:srgbClr val="FF0000"/>
                </a:solidFill>
                <a:latin typeface="Arial Narrow" panose="020B0606020202030204" pitchFamily="34" charset="0"/>
              </a:rPr>
              <a:t>0.53125</a:t>
            </a:r>
            <a:r>
              <a:rPr lang="en-US" sz="2000" i="1" dirty="0">
                <a:solidFill>
                  <a:srgbClr val="FF0000"/>
                </a:solidFill>
                <a:latin typeface="Arial Narrow" panose="020B0606020202030204" pitchFamily="34" charset="0"/>
              </a:rPr>
              <a:t> </a:t>
            </a:r>
          </a:p>
        </p:txBody>
      </p:sp>
      <p:sp>
        <p:nvSpPr>
          <p:cNvPr id="41" name="TextBox 40"/>
          <p:cNvSpPr txBox="1"/>
          <p:nvPr/>
        </p:nvSpPr>
        <p:spPr>
          <a:xfrm>
            <a:off x="2577306" y="5572889"/>
            <a:ext cx="1589088"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0.5</a:t>
            </a:r>
          </a:p>
        </p:txBody>
      </p:sp>
      <p:sp>
        <p:nvSpPr>
          <p:cNvPr id="42" name="TextBox 41"/>
          <p:cNvSpPr txBox="1"/>
          <p:nvPr/>
        </p:nvSpPr>
        <p:spPr>
          <a:xfrm>
            <a:off x="6705600" y="5572889"/>
            <a:ext cx="1589088" cy="400110"/>
          </a:xfrm>
          <a:prstGeom prst="rect">
            <a:avLst/>
          </a:prstGeom>
          <a:noFill/>
        </p:spPr>
        <p:txBody>
          <a:bodyPr wrap="square" rtlCol="0">
            <a:spAutoFit/>
          </a:bodyPr>
          <a:lstStyle/>
          <a:p>
            <a:pPr algn="r"/>
            <a:r>
              <a:rPr lang="en-US" sz="2000" i="1" u="sng" dirty="0">
                <a:solidFill>
                  <a:srgbClr val="FF0000"/>
                </a:solidFill>
                <a:latin typeface="Arial Narrow" panose="020B0606020202030204" pitchFamily="34" charset="0"/>
              </a:rPr>
              <a:t>1.0</a:t>
            </a:r>
          </a:p>
        </p:txBody>
      </p:sp>
      <p:sp>
        <p:nvSpPr>
          <p:cNvPr id="43" name="TextBox 1"/>
          <p:cNvSpPr txBox="1">
            <a:spLocks noChangeArrowheads="1"/>
          </p:cNvSpPr>
          <p:nvPr/>
        </p:nvSpPr>
        <p:spPr bwMode="auto">
          <a:xfrm>
            <a:off x="685801" y="4272226"/>
            <a:ext cx="4648200" cy="461665"/>
          </a:xfrm>
          <a:prstGeom prst="rect">
            <a:avLst/>
          </a:prstGeom>
          <a:solidFill>
            <a:schemeClr val="bg2">
              <a:lumMod val="20000"/>
              <a:lumOff val="80000"/>
            </a:schemeClr>
          </a:solidFill>
          <a:ln>
            <a:noFill/>
          </a:ln>
        </p:spPr>
        <p:txBody>
          <a:bodyPr wrap="square">
            <a:spAutoFit/>
          </a:bodyPr>
          <a:lstStyle>
            <a:lvl1pPr marL="457200" indent="-4572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indent="0" algn="r"/>
            <a:r>
              <a:rPr lang="en-US" altLang="en-US" sz="2400" i="1" dirty="0">
                <a:latin typeface="Arial Narrow" panose="020B0606020202030204" pitchFamily="34" charset="0"/>
              </a:rPr>
              <a:t>V(</a:t>
            </a:r>
            <a:r>
              <a:rPr lang="en-US" altLang="en-US" sz="2400" i="1" dirty="0" err="1">
                <a:latin typeface="Arial Narrow" panose="020B0606020202030204" pitchFamily="34" charset="0"/>
              </a:rPr>
              <a:t>s</a:t>
            </a:r>
            <a:r>
              <a:rPr lang="en-US" altLang="en-US" sz="2400" i="1" baseline="-25000" dirty="0" err="1">
                <a:latin typeface="Arial Narrow" panose="020B0606020202030204" pitchFamily="34" charset="0"/>
              </a:rPr>
              <a:t>t</a:t>
            </a:r>
            <a:r>
              <a:rPr lang="en-US" altLang="en-US" sz="2400" i="1" dirty="0">
                <a:latin typeface="Arial Narrow" panose="020B0606020202030204" pitchFamily="34" charset="0"/>
              </a:rPr>
              <a:t> ) </a:t>
            </a:r>
            <a:r>
              <a:rPr lang="en-US" altLang="en-US" sz="2400" i="1" dirty="0">
                <a:latin typeface="Arial Narrow" panose="020B0606020202030204" pitchFamily="34" charset="0"/>
                <a:sym typeface="Wingdings" panose="05000000000000000000" pitchFamily="2" charset="2"/>
              </a:rPr>
              <a:t> </a:t>
            </a:r>
            <a:r>
              <a:rPr lang="en-US" altLang="en-US" sz="2400" i="1" dirty="0">
                <a:latin typeface="Arial Narrow" panose="020B0606020202030204" pitchFamily="34" charset="0"/>
              </a:rPr>
              <a:t>V(</a:t>
            </a:r>
            <a:r>
              <a:rPr lang="en-US" altLang="en-US" sz="2400" i="1" dirty="0" err="1">
                <a:latin typeface="Arial Narrow" panose="020B0606020202030204" pitchFamily="34" charset="0"/>
              </a:rPr>
              <a:t>s</a:t>
            </a:r>
            <a:r>
              <a:rPr lang="en-US" altLang="en-US" sz="2400" i="1" baseline="-25000" dirty="0" err="1">
                <a:latin typeface="Arial Narrow" panose="020B0606020202030204" pitchFamily="34" charset="0"/>
              </a:rPr>
              <a:t>t</a:t>
            </a:r>
            <a:r>
              <a:rPr lang="en-US" altLang="en-US" sz="2400" i="1" dirty="0">
                <a:latin typeface="Arial Narrow" panose="020B0606020202030204" pitchFamily="34" charset="0"/>
              </a:rPr>
              <a:t> ) +    </a:t>
            </a:r>
            <a:r>
              <a:rPr lang="el-GR" altLang="en-US" sz="2400" i="1" dirty="0">
                <a:latin typeface="Arial Narrow" panose="020B0606020202030204" pitchFamily="34" charset="0"/>
              </a:rPr>
              <a:t>α</a:t>
            </a:r>
            <a:r>
              <a:rPr lang="en-US" altLang="en-US" sz="2400" i="1" dirty="0">
                <a:latin typeface="Arial Narrow" panose="020B0606020202030204" pitchFamily="34" charset="0"/>
              </a:rPr>
              <a:t>[ V(s</a:t>
            </a:r>
            <a:r>
              <a:rPr lang="en-US" altLang="en-US" sz="2400" i="1" baseline="-25000" dirty="0">
                <a:latin typeface="Arial Narrow" panose="020B0606020202030204" pitchFamily="34" charset="0"/>
              </a:rPr>
              <a:t>t+1</a:t>
            </a:r>
            <a:r>
              <a:rPr lang="en-US" altLang="en-US" sz="2400" i="1" dirty="0">
                <a:latin typeface="Arial Narrow" panose="020B0606020202030204" pitchFamily="34" charset="0"/>
              </a:rPr>
              <a:t>) - V(</a:t>
            </a:r>
            <a:r>
              <a:rPr lang="en-US" altLang="en-US" sz="2400" i="1" dirty="0" err="1">
                <a:latin typeface="Arial Narrow" panose="020B0606020202030204" pitchFamily="34" charset="0"/>
              </a:rPr>
              <a:t>s</a:t>
            </a:r>
            <a:r>
              <a:rPr lang="en-US" altLang="en-US" sz="2400" i="1" baseline="-25000" dirty="0" err="1">
                <a:latin typeface="Arial Narrow" panose="020B0606020202030204" pitchFamily="34" charset="0"/>
              </a:rPr>
              <a:t>t</a:t>
            </a:r>
            <a:r>
              <a:rPr lang="en-US" altLang="en-US" sz="2400" i="1" dirty="0">
                <a:latin typeface="Arial Narrow" panose="020B0606020202030204" pitchFamily="34" charset="0"/>
              </a:rPr>
              <a:t> )]</a:t>
            </a:r>
          </a:p>
        </p:txBody>
      </p:sp>
    </p:spTree>
    <p:extLst>
      <p:ext uri="{BB962C8B-B14F-4D97-AF65-F5344CB8AC3E}">
        <p14:creationId xmlns:p14="http://schemas.microsoft.com/office/powerpoint/2010/main" val="3939839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106" y="40434"/>
            <a:ext cx="9067800" cy="645366"/>
          </a:xfrm>
        </p:spPr>
        <p:txBody>
          <a:bodyPr/>
          <a:lstStyle/>
          <a:p>
            <a:r>
              <a:rPr lang="en-US" dirty="0"/>
              <a:t>Reduce </a:t>
            </a:r>
            <a:r>
              <a:rPr lang="el-GR" altLang="en-US" i="1" dirty="0"/>
              <a:t>α </a:t>
            </a:r>
            <a:r>
              <a:rPr lang="en-US" dirty="0"/>
              <a:t>Over Time</a:t>
            </a:r>
          </a:p>
        </p:txBody>
      </p:sp>
      <p:sp>
        <p:nvSpPr>
          <p:cNvPr id="5" name="TextBox 1"/>
          <p:cNvSpPr txBox="1">
            <a:spLocks noChangeArrowheads="1"/>
          </p:cNvSpPr>
          <p:nvPr/>
        </p:nvSpPr>
        <p:spPr bwMode="auto">
          <a:xfrm>
            <a:off x="2576512" y="4030980"/>
            <a:ext cx="3914775" cy="461665"/>
          </a:xfrm>
          <a:prstGeom prst="rect">
            <a:avLst/>
          </a:prstGeom>
          <a:solidFill>
            <a:schemeClr val="bg2">
              <a:lumMod val="20000"/>
              <a:lumOff val="80000"/>
            </a:schemeClr>
          </a:solidFill>
          <a:ln>
            <a:noFill/>
          </a:ln>
        </p:spPr>
        <p:txBody>
          <a:bodyPr wrap="square">
            <a:spAutoFit/>
          </a:bodyPr>
          <a:lstStyle>
            <a:lvl1pPr marL="457200" indent="-4572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indent="0"/>
            <a:r>
              <a:rPr lang="en-US" altLang="en-US" sz="2400" i="1" dirty="0">
                <a:latin typeface="Arial Narrow" panose="020B0606020202030204" pitchFamily="34" charset="0"/>
              </a:rPr>
              <a:t>V(</a:t>
            </a:r>
            <a:r>
              <a:rPr lang="en-US" altLang="en-US" sz="2400" i="1" dirty="0" err="1">
                <a:latin typeface="Arial Narrow" panose="020B0606020202030204" pitchFamily="34" charset="0"/>
              </a:rPr>
              <a:t>s</a:t>
            </a:r>
            <a:r>
              <a:rPr lang="en-US" altLang="en-US" sz="2400" i="1" baseline="-25000" dirty="0" err="1">
                <a:latin typeface="Arial Narrow" panose="020B0606020202030204" pitchFamily="34" charset="0"/>
              </a:rPr>
              <a:t>t</a:t>
            </a:r>
            <a:r>
              <a:rPr lang="en-US" altLang="en-US" sz="2400" i="1" dirty="0">
                <a:latin typeface="Arial Narrow" panose="020B0606020202030204" pitchFamily="34" charset="0"/>
              </a:rPr>
              <a:t> ) </a:t>
            </a:r>
            <a:r>
              <a:rPr lang="en-US" altLang="en-US" sz="2400" i="1" dirty="0">
                <a:latin typeface="Arial Narrow" panose="020B0606020202030204" pitchFamily="34" charset="0"/>
                <a:sym typeface="Wingdings" panose="05000000000000000000" pitchFamily="2" charset="2"/>
              </a:rPr>
              <a:t> </a:t>
            </a:r>
            <a:r>
              <a:rPr lang="en-US" altLang="en-US" sz="2400" i="1" dirty="0">
                <a:latin typeface="Arial Narrow" panose="020B0606020202030204" pitchFamily="34" charset="0"/>
              </a:rPr>
              <a:t>V(</a:t>
            </a:r>
            <a:r>
              <a:rPr lang="en-US" altLang="en-US" sz="2400" i="1" dirty="0" err="1">
                <a:latin typeface="Arial Narrow" panose="020B0606020202030204" pitchFamily="34" charset="0"/>
              </a:rPr>
              <a:t>s</a:t>
            </a:r>
            <a:r>
              <a:rPr lang="en-US" altLang="en-US" sz="2400" i="1" baseline="-25000" dirty="0" err="1">
                <a:latin typeface="Arial Narrow" panose="020B0606020202030204" pitchFamily="34" charset="0"/>
              </a:rPr>
              <a:t>t</a:t>
            </a:r>
            <a:r>
              <a:rPr lang="en-US" altLang="en-US" sz="2400" i="1" dirty="0">
                <a:latin typeface="Arial Narrow" panose="020B0606020202030204" pitchFamily="34" charset="0"/>
              </a:rPr>
              <a:t> ) + </a:t>
            </a:r>
            <a:r>
              <a:rPr lang="el-GR" altLang="en-US" sz="2400" b="1" i="1" dirty="0">
                <a:solidFill>
                  <a:srgbClr val="FF0000"/>
                </a:solidFill>
                <a:latin typeface="Arial Narrow" panose="020B0606020202030204" pitchFamily="34" charset="0"/>
              </a:rPr>
              <a:t>α</a:t>
            </a:r>
            <a:r>
              <a:rPr lang="en-US" altLang="en-US" sz="2400" i="1" dirty="0">
                <a:latin typeface="Arial Narrow" panose="020B0606020202030204" pitchFamily="34" charset="0"/>
              </a:rPr>
              <a:t>[V(s</a:t>
            </a:r>
            <a:r>
              <a:rPr lang="en-US" altLang="en-US" sz="2400" i="1" baseline="-25000" dirty="0">
                <a:latin typeface="Arial Narrow" panose="020B0606020202030204" pitchFamily="34" charset="0"/>
              </a:rPr>
              <a:t>t+1</a:t>
            </a:r>
            <a:r>
              <a:rPr lang="en-US" altLang="en-US" sz="2400" i="1" dirty="0">
                <a:latin typeface="Arial Narrow" panose="020B0606020202030204" pitchFamily="34" charset="0"/>
              </a:rPr>
              <a:t>) - V(</a:t>
            </a:r>
            <a:r>
              <a:rPr lang="en-US" altLang="en-US" sz="2400" i="1" dirty="0" err="1">
                <a:latin typeface="Arial Narrow" panose="020B0606020202030204" pitchFamily="34" charset="0"/>
              </a:rPr>
              <a:t>s</a:t>
            </a:r>
            <a:r>
              <a:rPr lang="en-US" altLang="en-US" sz="2400" i="1" baseline="-25000" dirty="0" err="1">
                <a:latin typeface="Arial Narrow" panose="020B0606020202030204" pitchFamily="34" charset="0"/>
              </a:rPr>
              <a:t>t</a:t>
            </a:r>
            <a:r>
              <a:rPr lang="en-US" altLang="en-US" sz="2400" i="1" dirty="0">
                <a:latin typeface="Arial Narrow" panose="020B0606020202030204" pitchFamily="34" charset="0"/>
              </a:rPr>
              <a:t> )]</a:t>
            </a:r>
          </a:p>
        </p:txBody>
      </p:sp>
      <p:sp>
        <p:nvSpPr>
          <p:cNvPr id="8" name="Rectangular Callout 7"/>
          <p:cNvSpPr>
            <a:spLocks noChangeArrowheads="1"/>
          </p:cNvSpPr>
          <p:nvPr/>
        </p:nvSpPr>
        <p:spPr bwMode="auto">
          <a:xfrm>
            <a:off x="3505200" y="5486400"/>
            <a:ext cx="1295400" cy="914400"/>
          </a:xfrm>
          <a:prstGeom prst="wedgeRectCallout">
            <a:avLst>
              <a:gd name="adj1" fmla="val 38079"/>
              <a:gd name="adj2" fmla="val -147148"/>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b="1" dirty="0">
                <a:solidFill>
                  <a:srgbClr val="FF0000"/>
                </a:solidFill>
                <a:latin typeface="Arial Narrow" panose="020B0606020202030204" pitchFamily="34" charset="0"/>
              </a:rPr>
              <a:t>Learning rate</a:t>
            </a:r>
          </a:p>
        </p:txBody>
      </p:sp>
      <p:cxnSp>
        <p:nvCxnSpPr>
          <p:cNvPr id="3" name="Straight Connector 2"/>
          <p:cNvCxnSpPr/>
          <p:nvPr/>
        </p:nvCxnSpPr>
        <p:spPr bwMode="auto">
          <a:xfrm>
            <a:off x="1295400" y="2438400"/>
            <a:ext cx="6400800" cy="10444"/>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1"/>
          <p:cNvSpPr txBox="1">
            <a:spLocks noChangeArrowheads="1"/>
          </p:cNvSpPr>
          <p:nvPr/>
        </p:nvSpPr>
        <p:spPr bwMode="auto">
          <a:xfrm>
            <a:off x="1589598" y="1577157"/>
            <a:ext cx="1371600" cy="461665"/>
          </a:xfrm>
          <a:prstGeom prst="rect">
            <a:avLst/>
          </a:prstGeom>
          <a:noFill/>
          <a:ln>
            <a:noFill/>
          </a:ln>
        </p:spPr>
        <p:txBody>
          <a:bodyPr wrap="square">
            <a:spAutoFit/>
          </a:bodyPr>
          <a:lstStyle>
            <a:lvl1pPr marL="457200" indent="-4572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indent="0"/>
            <a:r>
              <a:rPr lang="en-US" altLang="en-US" sz="2400" i="1" dirty="0">
                <a:latin typeface="Arial Narrow" panose="020B0606020202030204" pitchFamily="34" charset="0"/>
              </a:rPr>
              <a:t>OLD V(</a:t>
            </a:r>
            <a:r>
              <a:rPr lang="en-US" altLang="en-US" sz="2400" i="1" dirty="0" err="1">
                <a:latin typeface="Arial Narrow" panose="020B0606020202030204" pitchFamily="34" charset="0"/>
              </a:rPr>
              <a:t>s</a:t>
            </a:r>
            <a:r>
              <a:rPr lang="en-US" altLang="en-US" sz="2400" i="1" baseline="-25000" dirty="0" err="1">
                <a:latin typeface="Arial Narrow" panose="020B0606020202030204" pitchFamily="34" charset="0"/>
              </a:rPr>
              <a:t>t</a:t>
            </a:r>
            <a:r>
              <a:rPr lang="en-US" altLang="en-US" sz="2400" i="1" dirty="0">
                <a:latin typeface="Arial Narrow" panose="020B0606020202030204" pitchFamily="34" charset="0"/>
              </a:rPr>
              <a:t> )</a:t>
            </a:r>
          </a:p>
        </p:txBody>
      </p:sp>
      <p:sp>
        <p:nvSpPr>
          <p:cNvPr id="10" name="TextBox 1"/>
          <p:cNvSpPr txBox="1">
            <a:spLocks noChangeArrowheads="1"/>
          </p:cNvSpPr>
          <p:nvPr/>
        </p:nvSpPr>
        <p:spPr bwMode="auto">
          <a:xfrm>
            <a:off x="3004060" y="1577157"/>
            <a:ext cx="1438276" cy="461665"/>
          </a:xfrm>
          <a:prstGeom prst="rect">
            <a:avLst/>
          </a:prstGeom>
          <a:noFill/>
          <a:ln>
            <a:noFill/>
          </a:ln>
        </p:spPr>
        <p:txBody>
          <a:bodyPr wrap="square">
            <a:spAutoFit/>
          </a:bodyPr>
          <a:lstStyle>
            <a:lvl1pPr marL="457200" indent="-4572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indent="0"/>
            <a:r>
              <a:rPr lang="en-US" altLang="en-US" sz="2400" i="1" dirty="0">
                <a:latin typeface="Arial Narrow" panose="020B0606020202030204" pitchFamily="34" charset="0"/>
              </a:rPr>
              <a:t>NEW V(</a:t>
            </a:r>
            <a:r>
              <a:rPr lang="en-US" altLang="en-US" sz="2400" i="1" dirty="0" err="1">
                <a:latin typeface="Arial Narrow" panose="020B0606020202030204" pitchFamily="34" charset="0"/>
              </a:rPr>
              <a:t>s</a:t>
            </a:r>
            <a:r>
              <a:rPr lang="en-US" altLang="en-US" sz="2400" i="1" baseline="-25000" dirty="0" err="1">
                <a:latin typeface="Arial Narrow" panose="020B0606020202030204" pitchFamily="34" charset="0"/>
              </a:rPr>
              <a:t>t</a:t>
            </a:r>
            <a:r>
              <a:rPr lang="en-US" altLang="en-US" sz="2400" i="1" dirty="0">
                <a:latin typeface="Arial Narrow" panose="020B0606020202030204" pitchFamily="34" charset="0"/>
              </a:rPr>
              <a:t> )</a:t>
            </a:r>
          </a:p>
        </p:txBody>
      </p:sp>
      <p:sp>
        <p:nvSpPr>
          <p:cNvPr id="11" name="Oval 10"/>
          <p:cNvSpPr/>
          <p:nvPr/>
        </p:nvSpPr>
        <p:spPr bwMode="auto">
          <a:xfrm>
            <a:off x="2133600" y="2372644"/>
            <a:ext cx="152400" cy="152400"/>
          </a:xfrm>
          <a:prstGeom prst="ellipse">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2" name="Oval 11"/>
          <p:cNvSpPr/>
          <p:nvPr/>
        </p:nvSpPr>
        <p:spPr bwMode="auto">
          <a:xfrm>
            <a:off x="2438400" y="2378450"/>
            <a:ext cx="152400" cy="152400"/>
          </a:xfrm>
          <a:prstGeom prst="ellipse">
            <a:avLst/>
          </a:prstGeom>
          <a:solidFill>
            <a:srgbClr val="FF0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3" name="Oval 12"/>
          <p:cNvSpPr/>
          <p:nvPr/>
        </p:nvSpPr>
        <p:spPr bwMode="auto">
          <a:xfrm>
            <a:off x="6386512" y="2362200"/>
            <a:ext cx="152400" cy="152400"/>
          </a:xfrm>
          <a:prstGeom prst="ellipse">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5" name="TextBox 1"/>
          <p:cNvSpPr txBox="1">
            <a:spLocks noChangeArrowheads="1"/>
          </p:cNvSpPr>
          <p:nvPr/>
        </p:nvSpPr>
        <p:spPr bwMode="auto">
          <a:xfrm>
            <a:off x="5987249" y="1577157"/>
            <a:ext cx="950926" cy="461665"/>
          </a:xfrm>
          <a:prstGeom prst="rect">
            <a:avLst/>
          </a:prstGeom>
          <a:noFill/>
          <a:ln>
            <a:noFill/>
          </a:ln>
        </p:spPr>
        <p:txBody>
          <a:bodyPr wrap="square">
            <a:spAutoFit/>
          </a:bodyPr>
          <a:lstStyle>
            <a:lvl1pPr marL="457200" indent="-4572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indent="0"/>
            <a:r>
              <a:rPr lang="en-US" altLang="en-US" sz="2400" i="1" dirty="0">
                <a:latin typeface="Arial Narrow" panose="020B0606020202030204" pitchFamily="34" charset="0"/>
              </a:rPr>
              <a:t>V(s</a:t>
            </a:r>
            <a:r>
              <a:rPr lang="en-US" altLang="en-US" sz="2400" i="1" baseline="-25000" dirty="0">
                <a:latin typeface="Arial Narrow" panose="020B0606020202030204" pitchFamily="34" charset="0"/>
              </a:rPr>
              <a:t>t+1</a:t>
            </a:r>
            <a:r>
              <a:rPr lang="en-US" altLang="en-US" sz="2400" i="1" dirty="0">
                <a:latin typeface="Arial Narrow" panose="020B0606020202030204" pitchFamily="34" charset="0"/>
              </a:rPr>
              <a:t>)</a:t>
            </a:r>
          </a:p>
        </p:txBody>
      </p:sp>
      <p:sp>
        <p:nvSpPr>
          <p:cNvPr id="17" name="TextBox 1"/>
          <p:cNvSpPr txBox="1">
            <a:spLocks noChangeArrowheads="1"/>
          </p:cNvSpPr>
          <p:nvPr/>
        </p:nvSpPr>
        <p:spPr bwMode="auto">
          <a:xfrm>
            <a:off x="3441837" y="2964837"/>
            <a:ext cx="1815963" cy="461665"/>
          </a:xfrm>
          <a:prstGeom prst="rect">
            <a:avLst/>
          </a:prstGeom>
          <a:noFill/>
          <a:ln>
            <a:noFill/>
          </a:ln>
        </p:spPr>
        <p:txBody>
          <a:bodyPr wrap="square">
            <a:spAutoFit/>
          </a:bodyPr>
          <a:lstStyle>
            <a:lvl1pPr marL="457200" indent="-4572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0" indent="0"/>
            <a:r>
              <a:rPr lang="en-US" altLang="en-US" sz="2400" i="1" dirty="0">
                <a:latin typeface="Arial Narrow" panose="020B0606020202030204" pitchFamily="34" charset="0"/>
              </a:rPr>
              <a:t>[V(s</a:t>
            </a:r>
            <a:r>
              <a:rPr lang="en-US" altLang="en-US" sz="2400" i="1" baseline="-25000" dirty="0">
                <a:latin typeface="Arial Narrow" panose="020B0606020202030204" pitchFamily="34" charset="0"/>
              </a:rPr>
              <a:t>t+1</a:t>
            </a:r>
            <a:r>
              <a:rPr lang="en-US" altLang="en-US" sz="2400" i="1" dirty="0">
                <a:latin typeface="Arial Narrow" panose="020B0606020202030204" pitchFamily="34" charset="0"/>
              </a:rPr>
              <a:t>) - V(</a:t>
            </a:r>
            <a:r>
              <a:rPr lang="en-US" altLang="en-US" sz="2400" i="1" dirty="0" err="1">
                <a:latin typeface="Arial Narrow" panose="020B0606020202030204" pitchFamily="34" charset="0"/>
              </a:rPr>
              <a:t>s</a:t>
            </a:r>
            <a:r>
              <a:rPr lang="en-US" altLang="en-US" sz="2400" i="1" baseline="-25000" dirty="0" err="1">
                <a:latin typeface="Arial Narrow" panose="020B0606020202030204" pitchFamily="34" charset="0"/>
              </a:rPr>
              <a:t>t</a:t>
            </a:r>
            <a:r>
              <a:rPr lang="en-US" altLang="en-US" sz="2400" i="1" dirty="0">
                <a:latin typeface="Arial Narrow" panose="020B0606020202030204" pitchFamily="34" charset="0"/>
              </a:rPr>
              <a:t> )]</a:t>
            </a:r>
          </a:p>
        </p:txBody>
      </p:sp>
      <p:cxnSp>
        <p:nvCxnSpPr>
          <p:cNvPr id="19" name="Straight Connector 18"/>
          <p:cNvCxnSpPr/>
          <p:nvPr/>
        </p:nvCxnSpPr>
        <p:spPr bwMode="auto">
          <a:xfrm>
            <a:off x="2209800" y="2876336"/>
            <a:ext cx="0" cy="638666"/>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6462712" y="2876336"/>
            <a:ext cx="0" cy="638666"/>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26028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a:bodyPr>
          <a:lstStyle/>
          <a:p>
            <a:pPr lvl="0"/>
            <a:r>
              <a:rPr lang="en-US" u="sng" dirty="0">
                <a:solidFill>
                  <a:srgbClr val="1F497D"/>
                </a:solidFill>
                <a:latin typeface="Arial Narrow" panose="020B0606020202030204" pitchFamily="34" charset="0"/>
              </a:rPr>
              <a:t>Reinforcement Learning</a:t>
            </a:r>
          </a:p>
        </p:txBody>
      </p:sp>
      <p:sp>
        <p:nvSpPr>
          <p:cNvPr id="7" name="Rectangle 4"/>
          <p:cNvSpPr txBox="1">
            <a:spLocks noChangeArrowheads="1"/>
          </p:cNvSpPr>
          <p:nvPr/>
        </p:nvSpPr>
        <p:spPr bwMode="auto">
          <a:xfrm>
            <a:off x="1137285" y="1600200"/>
            <a:ext cx="6939915" cy="3456256"/>
          </a:xfrm>
          <a:prstGeom prst="rect">
            <a:avLst/>
          </a:prstGeom>
          <a:solidFill>
            <a:schemeClr val="tx2">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Definition</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Basic Technique</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Finite Monte Carlo Decision Processes</a:t>
            </a:r>
          </a:p>
          <a:p>
            <a:pPr marL="609600" lvl="0" indent="-609600">
              <a:lnSpc>
                <a:spcPct val="150000"/>
              </a:lnSpc>
              <a:spcBef>
                <a:spcPct val="20000"/>
              </a:spcBef>
              <a:buClr>
                <a:schemeClr val="tx2"/>
              </a:buClr>
              <a:buSzPct val="75000"/>
              <a:buFont typeface="Wingdings" pitchFamily="2" charset="2"/>
              <a:buAutoNum type="arabicPeriod"/>
              <a:defRPr/>
            </a:pPr>
            <a:r>
              <a:rPr lang="en-US" sz="3200" kern="0" dirty="0">
                <a:latin typeface="Arial Narrow" pitchFamily="34" charset="0"/>
              </a:rPr>
              <a:t>Discounting, Example, References</a:t>
            </a:r>
          </a:p>
        </p:txBody>
      </p:sp>
      <p:sp>
        <p:nvSpPr>
          <p:cNvPr id="8" name="AutoShape 5"/>
          <p:cNvSpPr>
            <a:spLocks noChangeArrowheads="1"/>
          </p:cNvSpPr>
          <p:nvPr/>
        </p:nvSpPr>
        <p:spPr bwMode="auto">
          <a:xfrm>
            <a:off x="434023" y="3581400"/>
            <a:ext cx="509905"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1441587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Simplifying Assumption: Markovian Process</a:t>
            </a:r>
          </a:p>
        </p:txBody>
      </p:sp>
      <p:sp>
        <p:nvSpPr>
          <p:cNvPr id="3" name="Content Placeholder 2"/>
          <p:cNvSpPr>
            <a:spLocks noGrp="1"/>
          </p:cNvSpPr>
          <p:nvPr>
            <p:ph idx="1"/>
          </p:nvPr>
        </p:nvSpPr>
        <p:spPr>
          <a:xfrm>
            <a:off x="838200" y="1524000"/>
            <a:ext cx="7315200" cy="4191000"/>
          </a:xfrm>
        </p:spPr>
        <p:txBody>
          <a:bodyPr/>
          <a:lstStyle/>
          <a:p>
            <a:pPr marL="0" indent="0">
              <a:buFont typeface="Wingdings" panose="05000000000000000000" pitchFamily="2" charset="2"/>
              <a:buNone/>
              <a:defRPr/>
            </a:pPr>
            <a:r>
              <a:rPr lang="en-US" dirty="0"/>
              <a:t>(Multiple possible next states are allowed.)</a:t>
            </a:r>
          </a:p>
          <a:p>
            <a:pPr marL="0" indent="0">
              <a:buFont typeface="Wingdings" panose="05000000000000000000" pitchFamily="2" charset="2"/>
              <a:buNone/>
              <a:defRPr/>
            </a:pPr>
            <a:endParaRPr lang="en-US" i="1" dirty="0"/>
          </a:p>
          <a:p>
            <a:pPr marL="0" indent="0">
              <a:buFont typeface="Wingdings" panose="05000000000000000000" pitchFamily="2" charset="2"/>
              <a:buNone/>
              <a:defRPr/>
            </a:pPr>
            <a:r>
              <a:rPr lang="en-US" b="1" i="1" dirty="0"/>
              <a:t>Probability of next state </a:t>
            </a:r>
            <a:r>
              <a:rPr lang="en-US" altLang="en-US" i="1" dirty="0"/>
              <a:t>S</a:t>
            </a:r>
            <a:r>
              <a:rPr lang="en-US" altLang="en-US" i="1" baseline="-25000" dirty="0"/>
              <a:t>t+1 </a:t>
            </a:r>
            <a:r>
              <a:rPr lang="en-US" b="1" i="1" dirty="0"/>
              <a:t>and reward</a:t>
            </a:r>
            <a:r>
              <a:rPr lang="en-US" altLang="en-US" b="1" i="1" baseline="-25000" dirty="0"/>
              <a:t> </a:t>
            </a:r>
            <a:r>
              <a:rPr lang="en-US" altLang="en-US" i="1" dirty="0"/>
              <a:t>R</a:t>
            </a:r>
            <a:r>
              <a:rPr lang="en-US" altLang="en-US" i="1" baseline="-25000" dirty="0"/>
              <a:t>t+1</a:t>
            </a:r>
            <a:endParaRPr lang="en-US" altLang="en-US" i="1" dirty="0"/>
          </a:p>
          <a:p>
            <a:pPr marL="0" indent="0">
              <a:buFont typeface="Wingdings" panose="05000000000000000000" pitchFamily="2" charset="2"/>
              <a:buNone/>
              <a:defRPr/>
            </a:pPr>
            <a:endParaRPr lang="en-US" i="1" dirty="0"/>
          </a:p>
          <a:p>
            <a:pPr marL="0" indent="0">
              <a:buNone/>
              <a:defRPr/>
            </a:pPr>
            <a:r>
              <a:rPr lang="en-US" b="1" i="1" dirty="0"/>
              <a:t>depend only on current state </a:t>
            </a:r>
            <a:r>
              <a:rPr lang="en-US" altLang="en-US" i="1" dirty="0"/>
              <a:t>S</a:t>
            </a:r>
            <a:r>
              <a:rPr lang="en-US" altLang="en-US" i="1" baseline="-25000" dirty="0"/>
              <a:t>t  </a:t>
            </a:r>
            <a:r>
              <a:rPr lang="en-US" b="1" i="1" dirty="0"/>
              <a:t>and action </a:t>
            </a:r>
            <a:r>
              <a:rPr lang="en-US" i="1" dirty="0"/>
              <a:t>A</a:t>
            </a:r>
            <a:r>
              <a:rPr lang="en-US" altLang="en-US" i="1" baseline="-25000" dirty="0"/>
              <a:t>t</a:t>
            </a:r>
            <a:endParaRPr lang="en-US" altLang="en-US" i="1" dirty="0"/>
          </a:p>
          <a:p>
            <a:pPr marL="0" indent="0">
              <a:buFont typeface="Wingdings" panose="05000000000000000000" pitchFamily="2" charset="2"/>
              <a:buNone/>
              <a:defRPr/>
            </a:pPr>
            <a:endParaRPr lang="en-US" i="1" dirty="0"/>
          </a:p>
          <a:p>
            <a:pPr marL="0" indent="0">
              <a:buNone/>
              <a:defRPr/>
            </a:pPr>
            <a:r>
              <a:rPr lang="en-US" dirty="0"/>
              <a:t>(i.e., not on how </a:t>
            </a:r>
            <a:r>
              <a:rPr lang="en-US" altLang="en-US" i="1" dirty="0"/>
              <a:t>S</a:t>
            </a:r>
            <a:r>
              <a:rPr lang="en-US" altLang="en-US" i="1" baseline="-25000" dirty="0"/>
              <a:t>t </a:t>
            </a:r>
            <a:r>
              <a:rPr lang="en-US" dirty="0"/>
              <a:t>was arrived at)</a:t>
            </a:r>
          </a:p>
        </p:txBody>
      </p:sp>
    </p:spTree>
    <p:extLst>
      <p:ext uri="{BB962C8B-B14F-4D97-AF65-F5344CB8AC3E}">
        <p14:creationId xmlns:p14="http://schemas.microsoft.com/office/powerpoint/2010/main" val="990397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Advantages of Monte Carlo</a:t>
            </a:r>
          </a:p>
        </p:txBody>
      </p:sp>
      <p:sp>
        <p:nvSpPr>
          <p:cNvPr id="5" name="Content Placeholder 4"/>
          <p:cNvSpPr>
            <a:spLocks noGrp="1"/>
          </p:cNvSpPr>
          <p:nvPr>
            <p:ph idx="1"/>
          </p:nvPr>
        </p:nvSpPr>
        <p:spPr>
          <a:xfrm>
            <a:off x="2705100" y="1524000"/>
            <a:ext cx="3657600" cy="2024339"/>
          </a:xfrm>
        </p:spPr>
        <p:txBody>
          <a:bodyPr/>
          <a:lstStyle/>
          <a:p>
            <a:pPr>
              <a:lnSpc>
                <a:spcPct val="200000"/>
              </a:lnSpc>
            </a:pPr>
            <a:r>
              <a:rPr lang="en-US" dirty="0"/>
              <a:t>No model required</a:t>
            </a:r>
          </a:p>
          <a:p>
            <a:pPr>
              <a:lnSpc>
                <a:spcPct val="200000"/>
              </a:lnSpc>
            </a:pPr>
            <a:r>
              <a:rPr lang="en-US" dirty="0"/>
              <a:t>Conceptually simple</a:t>
            </a:r>
          </a:p>
        </p:txBody>
      </p:sp>
      <p:sp>
        <p:nvSpPr>
          <p:cNvPr id="6" name="Rectangle 5"/>
          <p:cNvSpPr/>
          <p:nvPr/>
        </p:nvSpPr>
        <p:spPr>
          <a:xfrm>
            <a:off x="304800" y="6358324"/>
            <a:ext cx="1960793" cy="400110"/>
          </a:xfrm>
          <a:prstGeom prst="rect">
            <a:avLst/>
          </a:prstGeom>
        </p:spPr>
        <p:txBody>
          <a:bodyPr wrap="none">
            <a:spAutoFit/>
          </a:bodyPr>
          <a:lstStyle/>
          <a:p>
            <a:r>
              <a:rPr lang="en-US" sz="2000" dirty="0" err="1">
                <a:latin typeface="Arial Narrow" panose="020B0606020202030204" pitchFamily="34" charset="0"/>
              </a:rPr>
              <a:t>Barto</a:t>
            </a:r>
            <a:r>
              <a:rPr lang="en-US" sz="2000" dirty="0">
                <a:latin typeface="Arial Narrow" panose="020B0606020202030204" pitchFamily="34" charset="0"/>
              </a:rPr>
              <a:t> &amp; Sutton p23</a:t>
            </a:r>
            <a:endParaRPr lang="en-US" dirty="0"/>
          </a:p>
        </p:txBody>
      </p:sp>
    </p:spTree>
    <p:extLst>
      <p:ext uri="{BB962C8B-B14F-4D97-AF65-F5344CB8AC3E}">
        <p14:creationId xmlns:p14="http://schemas.microsoft.com/office/powerpoint/2010/main" val="4047054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Markov Process</a:t>
            </a:r>
          </a:p>
        </p:txBody>
      </p:sp>
      <p:sp>
        <p:nvSpPr>
          <p:cNvPr id="4" name="TextBox 3"/>
          <p:cNvSpPr txBox="1"/>
          <p:nvPr/>
        </p:nvSpPr>
        <p:spPr>
          <a:xfrm>
            <a:off x="2247900" y="3124200"/>
            <a:ext cx="4572000" cy="523220"/>
          </a:xfrm>
          <a:prstGeom prst="rect">
            <a:avLst/>
          </a:prstGeom>
          <a:noFill/>
        </p:spPr>
        <p:txBody>
          <a:bodyPr wrap="square" rtlCol="0">
            <a:spAutoFit/>
          </a:bodyPr>
          <a:lstStyle/>
          <a:p>
            <a:r>
              <a:rPr lang="en-US" dirty="0">
                <a:latin typeface="Arial Narrow" panose="020B0606020202030204" pitchFamily="34" charset="0"/>
                <a:hlinkClick r:id="rId3"/>
              </a:rPr>
              <a:t>http://setosa.io/ev/markov-chains/</a:t>
            </a:r>
            <a:r>
              <a:rPr lang="en-US" dirty="0">
                <a:latin typeface="Arial Narrow" panose="020B0606020202030204" pitchFamily="34" charset="0"/>
              </a:rPr>
              <a:t> </a:t>
            </a:r>
          </a:p>
        </p:txBody>
      </p:sp>
      <p:pic>
        <p:nvPicPr>
          <p:cNvPr id="3" name="Picture 2"/>
          <p:cNvPicPr>
            <a:picLocks noChangeAspect="1"/>
          </p:cNvPicPr>
          <p:nvPr/>
        </p:nvPicPr>
        <p:blipFill>
          <a:blip r:embed="rId4"/>
          <a:stretch>
            <a:fillRect/>
          </a:stretch>
        </p:blipFill>
        <p:spPr>
          <a:xfrm>
            <a:off x="2009775" y="762000"/>
            <a:ext cx="5048250" cy="2419350"/>
          </a:xfrm>
          <a:prstGeom prst="rect">
            <a:avLst/>
          </a:prstGeom>
        </p:spPr>
      </p:pic>
      <p:sp>
        <p:nvSpPr>
          <p:cNvPr id="6" name="TextBox 5">
            <a:extLst>
              <a:ext uri="{FF2B5EF4-FFF2-40B4-BE49-F238E27FC236}">
                <a16:creationId xmlns:a16="http://schemas.microsoft.com/office/drawing/2014/main" id="{CFCB9175-64EE-4A38-9B05-552EC180DFC1}"/>
              </a:ext>
            </a:extLst>
          </p:cNvPr>
          <p:cNvSpPr txBox="1"/>
          <p:nvPr/>
        </p:nvSpPr>
        <p:spPr>
          <a:xfrm>
            <a:off x="971550" y="3810000"/>
            <a:ext cx="7200900" cy="2677656"/>
          </a:xfrm>
          <a:prstGeom prst="rect">
            <a:avLst/>
          </a:prstGeom>
          <a:noFill/>
        </p:spPr>
        <p:txBody>
          <a:bodyPr wrap="square">
            <a:spAutoFit/>
          </a:bodyPr>
          <a:lstStyle/>
          <a:p>
            <a:r>
              <a:rPr lang="en-US" baseline="0" dirty="0">
                <a:latin typeface="Arial Narrow" panose="020B0606020202030204" pitchFamily="34" charset="0"/>
              </a:rPr>
              <a:t>can be used, …</a:t>
            </a:r>
          </a:p>
          <a:p>
            <a:r>
              <a:rPr lang="en-US" baseline="0" dirty="0">
                <a:latin typeface="Arial Narrow" panose="020B0606020202030204" pitchFamily="34" charset="0"/>
              </a:rPr>
              <a:t>“… to check how frequently a new dam will overflow, which depends on the number of rainy days in a row.”</a:t>
            </a:r>
          </a:p>
          <a:p>
            <a:r>
              <a:rPr lang="en-US" baseline="0" dirty="0">
                <a:latin typeface="Arial Narrow" panose="020B0606020202030204" pitchFamily="34" charset="0"/>
              </a:rPr>
              <a:t> … to include real-world rules such as </a:t>
            </a:r>
          </a:p>
          <a:p>
            <a:r>
              <a:rPr lang="en-US" baseline="0" dirty="0">
                <a:latin typeface="Arial Narrow" panose="020B0606020202030204" pitchFamily="34" charset="0"/>
              </a:rPr>
              <a:t>“if it's sunny one day, then the next day is also much more likely to be sunny.”</a:t>
            </a:r>
          </a:p>
        </p:txBody>
      </p:sp>
    </p:spTree>
    <p:extLst>
      <p:ext uri="{BB962C8B-B14F-4D97-AF65-F5344CB8AC3E}">
        <p14:creationId xmlns:p14="http://schemas.microsoft.com/office/powerpoint/2010/main" val="610508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r>
              <a:rPr lang="en-US" altLang="en-US" dirty="0"/>
              <a:t>Reinforcement Learning with Markov Dec. Proc.</a:t>
            </a:r>
          </a:p>
        </p:txBody>
      </p:sp>
      <p:cxnSp>
        <p:nvCxnSpPr>
          <p:cNvPr id="5125" name="Curved Connector 9"/>
          <p:cNvCxnSpPr>
            <a:cxnSpLocks noChangeShapeType="1"/>
            <a:stCxn id="3" idx="3"/>
            <a:endCxn id="17" idx="3"/>
          </p:cNvCxnSpPr>
          <p:nvPr/>
        </p:nvCxnSpPr>
        <p:spPr bwMode="auto">
          <a:xfrm>
            <a:off x="5671897" y="1933349"/>
            <a:ext cx="457200" cy="3824841"/>
          </a:xfrm>
          <a:prstGeom prst="curvedConnector3">
            <a:avLst>
              <a:gd name="adj1" fmla="val 465044"/>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6" name="Rectangle 6"/>
          <p:cNvSpPr>
            <a:spLocks noChangeArrowheads="1"/>
          </p:cNvSpPr>
          <p:nvPr/>
        </p:nvSpPr>
        <p:spPr bwMode="auto">
          <a:xfrm>
            <a:off x="6945851" y="3353229"/>
            <a:ext cx="128374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i="1" dirty="0">
                <a:latin typeface="Arial Narrow" panose="020B0606020202030204" pitchFamily="34" charset="0"/>
              </a:rPr>
              <a:t>action A</a:t>
            </a:r>
            <a:r>
              <a:rPr lang="en-US" altLang="en-US" i="1" baseline="-25000" dirty="0">
                <a:latin typeface="Arial Narrow" panose="020B0606020202030204" pitchFamily="34" charset="0"/>
              </a:rPr>
              <a:t>t</a:t>
            </a:r>
            <a:endParaRPr lang="en-US" altLang="en-US" i="1" dirty="0"/>
          </a:p>
        </p:txBody>
      </p:sp>
      <p:sp>
        <p:nvSpPr>
          <p:cNvPr id="5128" name="Rectangle 18"/>
          <p:cNvSpPr>
            <a:spLocks noChangeArrowheads="1"/>
          </p:cNvSpPr>
          <p:nvPr/>
        </p:nvSpPr>
        <p:spPr bwMode="auto">
          <a:xfrm>
            <a:off x="930842" y="2536624"/>
            <a:ext cx="1150938"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i="1" dirty="0">
                <a:latin typeface="Arial Narrow" panose="020B0606020202030204" pitchFamily="34" charset="0"/>
              </a:rPr>
              <a:t>state S</a:t>
            </a:r>
            <a:r>
              <a:rPr lang="en-US" altLang="en-US" i="1" baseline="-25000" dirty="0">
                <a:latin typeface="Arial Narrow" panose="020B0606020202030204" pitchFamily="34" charset="0"/>
              </a:rPr>
              <a:t>t</a:t>
            </a:r>
            <a:endParaRPr lang="en-US" altLang="en-US" i="1" dirty="0">
              <a:latin typeface="Arial Narrow" panose="020B0606020202030204" pitchFamily="34" charset="0"/>
            </a:endParaRPr>
          </a:p>
        </p:txBody>
      </p:sp>
      <p:sp>
        <p:nvSpPr>
          <p:cNvPr id="5130" name="Rectangle 9"/>
          <p:cNvSpPr>
            <a:spLocks noChangeArrowheads="1"/>
          </p:cNvSpPr>
          <p:nvPr/>
        </p:nvSpPr>
        <p:spPr bwMode="auto">
          <a:xfrm>
            <a:off x="6172200" y="6400800"/>
            <a:ext cx="2362201"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dirty="0" err="1"/>
              <a:t>Barto</a:t>
            </a:r>
            <a:r>
              <a:rPr lang="en-US" altLang="en-US" sz="2000" dirty="0"/>
              <a:t> &amp; Sutton p48            </a:t>
            </a:r>
          </a:p>
        </p:txBody>
      </p:sp>
      <p:sp>
        <p:nvSpPr>
          <p:cNvPr id="3" name="Rectangle 2"/>
          <p:cNvSpPr/>
          <p:nvPr/>
        </p:nvSpPr>
        <p:spPr bwMode="auto">
          <a:xfrm>
            <a:off x="4757497" y="1671739"/>
            <a:ext cx="914400" cy="52322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spcBef>
                <a:spcPct val="50000"/>
              </a:spcBef>
            </a:pPr>
            <a:r>
              <a:rPr lang="en-US" altLang="en-US">
                <a:latin typeface="Arial Narrow" panose="020B0606020202030204" pitchFamily="34" charset="0"/>
              </a:rPr>
              <a:t>agent</a:t>
            </a:r>
            <a:endParaRPr kumimoji="0" lang="en-US" sz="2800" b="0" i="0" u="none" strike="noStrike" cap="none" normalizeH="0" baseline="0">
              <a:ln>
                <a:noFill/>
              </a:ln>
              <a:solidFill>
                <a:schemeClr val="tx1"/>
              </a:solidFill>
              <a:effectLst/>
              <a:latin typeface="Times New Roman" pitchFamily="18" charset="0"/>
            </a:endParaRPr>
          </a:p>
        </p:txBody>
      </p:sp>
      <p:sp>
        <p:nvSpPr>
          <p:cNvPr id="17" name="Rectangle 16"/>
          <p:cNvSpPr/>
          <p:nvPr/>
        </p:nvSpPr>
        <p:spPr bwMode="auto">
          <a:xfrm>
            <a:off x="4300297" y="5496580"/>
            <a:ext cx="1828800" cy="52322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spcBef>
                <a:spcPct val="50000"/>
              </a:spcBef>
            </a:pPr>
            <a:r>
              <a:rPr lang="en-US" altLang="en-US" dirty="0">
                <a:latin typeface="Arial Narrow" panose="020B0606020202030204" pitchFamily="34" charset="0"/>
              </a:rPr>
              <a:t>environment</a:t>
            </a:r>
            <a:endParaRPr kumimoji="0" lang="en-US" sz="2800" b="0" i="0" u="none" strike="noStrike" cap="none" normalizeH="0" baseline="0" dirty="0">
              <a:ln>
                <a:noFill/>
              </a:ln>
              <a:solidFill>
                <a:schemeClr val="tx1"/>
              </a:solidFill>
              <a:effectLst/>
              <a:latin typeface="Times New Roman" pitchFamily="18" charset="0"/>
            </a:endParaRPr>
          </a:p>
        </p:txBody>
      </p:sp>
      <p:sp>
        <p:nvSpPr>
          <p:cNvPr id="29" name="Rectangle 18"/>
          <p:cNvSpPr>
            <a:spLocks noChangeArrowheads="1"/>
          </p:cNvSpPr>
          <p:nvPr/>
        </p:nvSpPr>
        <p:spPr bwMode="auto">
          <a:xfrm>
            <a:off x="2572723" y="2536624"/>
            <a:ext cx="1761316"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i="1" dirty="0">
                <a:latin typeface="Arial Narrow" panose="020B0606020202030204" pitchFamily="34" charset="0"/>
              </a:rPr>
              <a:t>reward </a:t>
            </a:r>
            <a:r>
              <a:rPr lang="en-US" altLang="en-US" i="1" dirty="0" err="1">
                <a:latin typeface="Arial Narrow" panose="020B0606020202030204" pitchFamily="34" charset="0"/>
              </a:rPr>
              <a:t>R</a:t>
            </a:r>
            <a:r>
              <a:rPr lang="en-US" altLang="en-US" i="1" baseline="-25000" dirty="0" err="1">
                <a:latin typeface="Arial Narrow" panose="020B0606020202030204" pitchFamily="34" charset="0"/>
              </a:rPr>
              <a:t>t</a:t>
            </a:r>
            <a:endParaRPr lang="en-US" altLang="en-US" i="1" dirty="0">
              <a:latin typeface="Arial Narrow" panose="020B0606020202030204" pitchFamily="34" charset="0"/>
            </a:endParaRPr>
          </a:p>
        </p:txBody>
      </p:sp>
      <p:cxnSp>
        <p:nvCxnSpPr>
          <p:cNvPr id="44" name="Curved Connector 12"/>
          <p:cNvCxnSpPr>
            <a:cxnSpLocks noChangeShapeType="1"/>
            <a:stCxn id="29" idx="0"/>
            <a:endCxn id="3" idx="1"/>
          </p:cNvCxnSpPr>
          <p:nvPr/>
        </p:nvCxnSpPr>
        <p:spPr bwMode="auto">
          <a:xfrm rot="5400000" flipH="1" flipV="1">
            <a:off x="3803802" y="1582929"/>
            <a:ext cx="603275" cy="1304116"/>
          </a:xfrm>
          <a:prstGeom prst="curvedConnector2">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Curved Connector 12"/>
          <p:cNvCxnSpPr>
            <a:cxnSpLocks noChangeShapeType="1"/>
            <a:stCxn id="5128" idx="0"/>
            <a:endCxn id="3" idx="1"/>
          </p:cNvCxnSpPr>
          <p:nvPr/>
        </p:nvCxnSpPr>
        <p:spPr bwMode="auto">
          <a:xfrm rot="5400000" flipH="1" flipV="1">
            <a:off x="2830267" y="609394"/>
            <a:ext cx="603275" cy="3251186"/>
          </a:xfrm>
          <a:prstGeom prst="curvedConnector2">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Oval 1"/>
          <p:cNvSpPr/>
          <p:nvPr/>
        </p:nvSpPr>
        <p:spPr bwMode="auto">
          <a:xfrm>
            <a:off x="3807852" y="1126924"/>
            <a:ext cx="490297" cy="675620"/>
          </a:xfrm>
          <a:prstGeom prst="ellips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rPr>
              <a:t>1</a:t>
            </a:r>
          </a:p>
        </p:txBody>
      </p:sp>
      <p:sp>
        <p:nvSpPr>
          <p:cNvPr id="18" name="Oval 17"/>
          <p:cNvSpPr/>
          <p:nvPr/>
        </p:nvSpPr>
        <p:spPr bwMode="auto">
          <a:xfrm>
            <a:off x="6863003" y="1610165"/>
            <a:ext cx="490297" cy="675620"/>
          </a:xfrm>
          <a:prstGeom prst="ellips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rPr>
              <a:t>2</a:t>
            </a:r>
          </a:p>
        </p:txBody>
      </p:sp>
      <p:sp>
        <p:nvSpPr>
          <p:cNvPr id="4" name="Oval 3"/>
          <p:cNvSpPr/>
          <p:nvPr/>
        </p:nvSpPr>
        <p:spPr bwMode="auto">
          <a:xfrm>
            <a:off x="1473783" y="3480370"/>
            <a:ext cx="228600" cy="261610"/>
          </a:xfrm>
          <a:prstGeom prst="ellipse">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20" name="Oval 19"/>
          <p:cNvSpPr/>
          <p:nvPr/>
        </p:nvSpPr>
        <p:spPr bwMode="auto">
          <a:xfrm>
            <a:off x="3339080" y="3537540"/>
            <a:ext cx="228600" cy="261610"/>
          </a:xfrm>
          <a:prstGeom prst="ellipse">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7" name="Line Callout 1 6"/>
          <p:cNvSpPr/>
          <p:nvPr/>
        </p:nvSpPr>
        <p:spPr bwMode="auto">
          <a:xfrm>
            <a:off x="1447800" y="4424739"/>
            <a:ext cx="1371600" cy="830021"/>
          </a:xfrm>
          <a:prstGeom prst="borderCallout1">
            <a:avLst>
              <a:gd name="adj1" fmla="val -278"/>
              <a:gd name="adj2" fmla="val 51667"/>
              <a:gd name="adj3" fmla="val -141883"/>
              <a:gd name="adj4" fmla="val 120455"/>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Random variables</a:t>
            </a:r>
          </a:p>
        </p:txBody>
      </p:sp>
      <p:sp>
        <p:nvSpPr>
          <p:cNvPr id="24" name="Line Callout 1 23"/>
          <p:cNvSpPr/>
          <p:nvPr/>
        </p:nvSpPr>
        <p:spPr bwMode="auto">
          <a:xfrm>
            <a:off x="1446634" y="4427779"/>
            <a:ext cx="1371600" cy="830021"/>
          </a:xfrm>
          <a:prstGeom prst="borderCallout1">
            <a:avLst>
              <a:gd name="adj1" fmla="val -2282"/>
              <a:gd name="adj2" fmla="val 50455"/>
              <a:gd name="adj3" fmla="val -136876"/>
              <a:gd name="adj4" fmla="val 7727"/>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Random variables</a:t>
            </a:r>
          </a:p>
        </p:txBody>
      </p:sp>
    </p:spTree>
    <p:extLst>
      <p:ext uri="{BB962C8B-B14F-4D97-AF65-F5344CB8AC3E}">
        <p14:creationId xmlns:p14="http://schemas.microsoft.com/office/powerpoint/2010/main" val="3237052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r>
              <a:rPr lang="en-US" altLang="en-US" dirty="0"/>
              <a:t>Reinforcement Learning with MDP’s</a:t>
            </a:r>
          </a:p>
        </p:txBody>
      </p:sp>
      <p:cxnSp>
        <p:nvCxnSpPr>
          <p:cNvPr id="5125" name="Curved Connector 9"/>
          <p:cNvCxnSpPr>
            <a:cxnSpLocks noChangeShapeType="1"/>
            <a:stCxn id="3" idx="3"/>
            <a:endCxn id="17" idx="3"/>
          </p:cNvCxnSpPr>
          <p:nvPr/>
        </p:nvCxnSpPr>
        <p:spPr bwMode="auto">
          <a:xfrm>
            <a:off x="5671897" y="1933349"/>
            <a:ext cx="457200" cy="3824841"/>
          </a:xfrm>
          <a:prstGeom prst="curvedConnector3">
            <a:avLst>
              <a:gd name="adj1" fmla="val 465044"/>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6" name="Rectangle 6"/>
          <p:cNvSpPr>
            <a:spLocks noChangeArrowheads="1"/>
          </p:cNvSpPr>
          <p:nvPr/>
        </p:nvSpPr>
        <p:spPr bwMode="auto">
          <a:xfrm>
            <a:off x="6945851" y="3353229"/>
            <a:ext cx="1283749"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i="1" dirty="0">
                <a:latin typeface="Arial Narrow" panose="020B0606020202030204" pitchFamily="34" charset="0"/>
              </a:rPr>
              <a:t>action A</a:t>
            </a:r>
            <a:r>
              <a:rPr lang="en-US" altLang="en-US" i="1" baseline="-25000" dirty="0">
                <a:latin typeface="Arial Narrow" panose="020B0606020202030204" pitchFamily="34" charset="0"/>
              </a:rPr>
              <a:t>t</a:t>
            </a:r>
            <a:endParaRPr lang="en-US" altLang="en-US" i="1" dirty="0"/>
          </a:p>
        </p:txBody>
      </p:sp>
      <p:sp>
        <p:nvSpPr>
          <p:cNvPr id="5128" name="Rectangle 18"/>
          <p:cNvSpPr>
            <a:spLocks noChangeArrowheads="1"/>
          </p:cNvSpPr>
          <p:nvPr/>
        </p:nvSpPr>
        <p:spPr bwMode="auto">
          <a:xfrm>
            <a:off x="930842" y="2536624"/>
            <a:ext cx="1150938"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i="1" dirty="0">
                <a:latin typeface="Arial Narrow" panose="020B0606020202030204" pitchFamily="34" charset="0"/>
              </a:rPr>
              <a:t>state S</a:t>
            </a:r>
            <a:r>
              <a:rPr lang="en-US" altLang="en-US" i="1" baseline="-25000" dirty="0">
                <a:latin typeface="Arial Narrow" panose="020B0606020202030204" pitchFamily="34" charset="0"/>
              </a:rPr>
              <a:t>t</a:t>
            </a:r>
            <a:endParaRPr lang="en-US" altLang="en-US" i="1" dirty="0">
              <a:latin typeface="Arial Narrow" panose="020B0606020202030204" pitchFamily="34" charset="0"/>
            </a:endParaRPr>
          </a:p>
        </p:txBody>
      </p:sp>
      <p:sp>
        <p:nvSpPr>
          <p:cNvPr id="5130" name="Rectangle 9"/>
          <p:cNvSpPr>
            <a:spLocks noChangeArrowheads="1"/>
          </p:cNvSpPr>
          <p:nvPr/>
        </p:nvSpPr>
        <p:spPr bwMode="auto">
          <a:xfrm>
            <a:off x="6172200" y="6400800"/>
            <a:ext cx="2362201"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dirty="0" err="1"/>
              <a:t>Barto</a:t>
            </a:r>
            <a:r>
              <a:rPr lang="en-US" altLang="en-US" sz="2000" dirty="0"/>
              <a:t> &amp; Sutton p48            </a:t>
            </a:r>
          </a:p>
        </p:txBody>
      </p:sp>
      <p:sp>
        <p:nvSpPr>
          <p:cNvPr id="3" name="Rectangle 2"/>
          <p:cNvSpPr/>
          <p:nvPr/>
        </p:nvSpPr>
        <p:spPr bwMode="auto">
          <a:xfrm>
            <a:off x="4757497" y="1671739"/>
            <a:ext cx="914400" cy="52322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spcBef>
                <a:spcPct val="50000"/>
              </a:spcBef>
            </a:pPr>
            <a:r>
              <a:rPr lang="en-US" altLang="en-US">
                <a:latin typeface="Arial Narrow" panose="020B0606020202030204" pitchFamily="34" charset="0"/>
              </a:rPr>
              <a:t>agent</a:t>
            </a:r>
            <a:endParaRPr kumimoji="0" lang="en-US" sz="2800" b="0" i="0" u="none" strike="noStrike" cap="none" normalizeH="0" baseline="0">
              <a:ln>
                <a:noFill/>
              </a:ln>
              <a:solidFill>
                <a:schemeClr val="tx1"/>
              </a:solidFill>
              <a:effectLst/>
              <a:latin typeface="Times New Roman" pitchFamily="18" charset="0"/>
            </a:endParaRPr>
          </a:p>
        </p:txBody>
      </p:sp>
      <p:sp>
        <p:nvSpPr>
          <p:cNvPr id="17" name="Rectangle 16"/>
          <p:cNvSpPr/>
          <p:nvPr/>
        </p:nvSpPr>
        <p:spPr bwMode="auto">
          <a:xfrm>
            <a:off x="4300297" y="5496580"/>
            <a:ext cx="1828800" cy="52322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spcBef>
                <a:spcPct val="50000"/>
              </a:spcBef>
            </a:pPr>
            <a:r>
              <a:rPr lang="en-US" altLang="en-US" dirty="0">
                <a:latin typeface="Arial Narrow" panose="020B0606020202030204" pitchFamily="34" charset="0"/>
              </a:rPr>
              <a:t>environment</a:t>
            </a:r>
            <a:endParaRPr kumimoji="0" lang="en-US" sz="2800" b="0" i="0" u="none" strike="noStrike" cap="none" normalizeH="0" baseline="0" dirty="0">
              <a:ln>
                <a:noFill/>
              </a:ln>
              <a:solidFill>
                <a:schemeClr val="tx1"/>
              </a:solidFill>
              <a:effectLst/>
              <a:latin typeface="Times New Roman" pitchFamily="18" charset="0"/>
            </a:endParaRPr>
          </a:p>
        </p:txBody>
      </p:sp>
      <p:cxnSp>
        <p:nvCxnSpPr>
          <p:cNvPr id="25" name="Curved Connector 12"/>
          <p:cNvCxnSpPr>
            <a:cxnSpLocks noChangeShapeType="1"/>
            <a:stCxn id="17" idx="1"/>
            <a:endCxn id="20" idx="4"/>
          </p:cNvCxnSpPr>
          <p:nvPr/>
        </p:nvCxnSpPr>
        <p:spPr bwMode="auto">
          <a:xfrm rot="10800000">
            <a:off x="3453381" y="3799150"/>
            <a:ext cx="846917" cy="1959040"/>
          </a:xfrm>
          <a:prstGeom prst="curvedConnector2">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tangle 18"/>
          <p:cNvSpPr>
            <a:spLocks noChangeArrowheads="1"/>
          </p:cNvSpPr>
          <p:nvPr/>
        </p:nvSpPr>
        <p:spPr bwMode="auto">
          <a:xfrm>
            <a:off x="2572723" y="2536624"/>
            <a:ext cx="1761316"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i="1" dirty="0">
                <a:latin typeface="Arial Narrow" panose="020B0606020202030204" pitchFamily="34" charset="0"/>
              </a:rPr>
              <a:t>reward </a:t>
            </a:r>
            <a:r>
              <a:rPr lang="en-US" altLang="en-US" i="1" dirty="0" err="1">
                <a:latin typeface="Arial Narrow" panose="020B0606020202030204" pitchFamily="34" charset="0"/>
              </a:rPr>
              <a:t>R</a:t>
            </a:r>
            <a:r>
              <a:rPr lang="en-US" altLang="en-US" i="1" baseline="-25000" dirty="0" err="1">
                <a:latin typeface="Arial Narrow" panose="020B0606020202030204" pitchFamily="34" charset="0"/>
              </a:rPr>
              <a:t>t</a:t>
            </a:r>
            <a:endParaRPr lang="en-US" altLang="en-US" i="1" dirty="0">
              <a:latin typeface="Arial Narrow" panose="020B0606020202030204" pitchFamily="34" charset="0"/>
            </a:endParaRPr>
          </a:p>
        </p:txBody>
      </p:sp>
      <p:cxnSp>
        <p:nvCxnSpPr>
          <p:cNvPr id="40" name="Curved Connector 12"/>
          <p:cNvCxnSpPr>
            <a:cxnSpLocks noChangeShapeType="1"/>
            <a:stCxn id="17" idx="1"/>
            <a:endCxn id="4" idx="4"/>
          </p:cNvCxnSpPr>
          <p:nvPr/>
        </p:nvCxnSpPr>
        <p:spPr bwMode="auto">
          <a:xfrm rot="10800000">
            <a:off x="1588083" y="3741980"/>
            <a:ext cx="2712214" cy="2016210"/>
          </a:xfrm>
          <a:prstGeom prst="curvedConnector2">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Curved Connector 12"/>
          <p:cNvCxnSpPr>
            <a:cxnSpLocks noChangeShapeType="1"/>
            <a:stCxn id="29" idx="0"/>
            <a:endCxn id="3" idx="1"/>
          </p:cNvCxnSpPr>
          <p:nvPr/>
        </p:nvCxnSpPr>
        <p:spPr bwMode="auto">
          <a:xfrm rot="5400000" flipH="1" flipV="1">
            <a:off x="3803802" y="1582929"/>
            <a:ext cx="603275" cy="1304116"/>
          </a:xfrm>
          <a:prstGeom prst="curvedConnector2">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Curved Connector 12"/>
          <p:cNvCxnSpPr>
            <a:cxnSpLocks noChangeShapeType="1"/>
            <a:stCxn id="5128" idx="0"/>
            <a:endCxn id="3" idx="1"/>
          </p:cNvCxnSpPr>
          <p:nvPr/>
        </p:nvCxnSpPr>
        <p:spPr bwMode="auto">
          <a:xfrm rot="5400000" flipH="1" flipV="1">
            <a:off x="2830267" y="609394"/>
            <a:ext cx="603275" cy="3251186"/>
          </a:xfrm>
          <a:prstGeom prst="curvedConnector2">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Rectangle 6"/>
          <p:cNvSpPr>
            <a:spLocks noChangeArrowheads="1"/>
          </p:cNvSpPr>
          <p:nvPr/>
        </p:nvSpPr>
        <p:spPr bwMode="auto">
          <a:xfrm>
            <a:off x="3251101" y="4110139"/>
            <a:ext cx="72295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i="1" dirty="0">
                <a:latin typeface="Arial Narrow" panose="020B0606020202030204" pitchFamily="34" charset="0"/>
              </a:rPr>
              <a:t>R</a:t>
            </a:r>
            <a:r>
              <a:rPr lang="en-US" altLang="en-US" i="1" baseline="-25000" dirty="0">
                <a:latin typeface="Arial Narrow" panose="020B0606020202030204" pitchFamily="34" charset="0"/>
              </a:rPr>
              <a:t>t+1</a:t>
            </a:r>
            <a:endParaRPr lang="en-US" altLang="en-US" i="1" dirty="0"/>
          </a:p>
        </p:txBody>
      </p:sp>
      <p:sp>
        <p:nvSpPr>
          <p:cNvPr id="52" name="Rectangle 6"/>
          <p:cNvSpPr>
            <a:spLocks noChangeArrowheads="1"/>
          </p:cNvSpPr>
          <p:nvPr/>
        </p:nvSpPr>
        <p:spPr bwMode="auto">
          <a:xfrm>
            <a:off x="1611851" y="4110139"/>
            <a:ext cx="72295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i="1" dirty="0">
                <a:latin typeface="Arial Narrow" panose="020B0606020202030204" pitchFamily="34" charset="0"/>
              </a:rPr>
              <a:t>S</a:t>
            </a:r>
            <a:r>
              <a:rPr lang="en-US" altLang="en-US" i="1" baseline="-25000" dirty="0">
                <a:latin typeface="Arial Narrow" panose="020B0606020202030204" pitchFamily="34" charset="0"/>
              </a:rPr>
              <a:t>t+1</a:t>
            </a:r>
            <a:endParaRPr lang="en-US" altLang="en-US" i="1" dirty="0"/>
          </a:p>
        </p:txBody>
      </p:sp>
      <p:sp>
        <p:nvSpPr>
          <p:cNvPr id="2" name="Oval 1"/>
          <p:cNvSpPr/>
          <p:nvPr/>
        </p:nvSpPr>
        <p:spPr bwMode="auto">
          <a:xfrm>
            <a:off x="3807852" y="1126924"/>
            <a:ext cx="490297" cy="675620"/>
          </a:xfrm>
          <a:prstGeom prst="ellips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800" b="0" i="1" u="none" strike="noStrike" cap="none" normalizeH="0" baseline="0">
                <a:ln>
                  <a:noFill/>
                </a:ln>
                <a:solidFill>
                  <a:schemeClr val="tx1"/>
                </a:solidFill>
                <a:effectLst/>
                <a:latin typeface="Times New Roman" pitchFamily="18" charset="0"/>
              </a:rPr>
              <a:t>1</a:t>
            </a:r>
          </a:p>
        </p:txBody>
      </p:sp>
      <p:sp>
        <p:nvSpPr>
          <p:cNvPr id="18" name="Oval 17"/>
          <p:cNvSpPr/>
          <p:nvPr/>
        </p:nvSpPr>
        <p:spPr bwMode="auto">
          <a:xfrm>
            <a:off x="6863003" y="1610165"/>
            <a:ext cx="490297" cy="675620"/>
          </a:xfrm>
          <a:prstGeom prst="ellips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rPr>
              <a:t>2</a:t>
            </a:r>
          </a:p>
        </p:txBody>
      </p:sp>
      <p:sp>
        <p:nvSpPr>
          <p:cNvPr id="19" name="Oval 18"/>
          <p:cNvSpPr/>
          <p:nvPr/>
        </p:nvSpPr>
        <p:spPr bwMode="auto">
          <a:xfrm>
            <a:off x="2861943" y="4719605"/>
            <a:ext cx="490297" cy="675620"/>
          </a:xfrm>
          <a:prstGeom prst="ellips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800" b="0" i="1" u="none" strike="noStrike" cap="none" normalizeH="0" baseline="0" dirty="0">
                <a:ln>
                  <a:noFill/>
                </a:ln>
                <a:solidFill>
                  <a:schemeClr val="tx1"/>
                </a:solidFill>
                <a:effectLst/>
                <a:latin typeface="Times New Roman" pitchFamily="18" charset="0"/>
              </a:rPr>
              <a:t>3</a:t>
            </a:r>
          </a:p>
        </p:txBody>
      </p:sp>
      <p:sp>
        <p:nvSpPr>
          <p:cNvPr id="4" name="Oval 3"/>
          <p:cNvSpPr/>
          <p:nvPr/>
        </p:nvSpPr>
        <p:spPr bwMode="auto">
          <a:xfrm>
            <a:off x="1473783" y="3480370"/>
            <a:ext cx="228600" cy="261610"/>
          </a:xfrm>
          <a:prstGeom prst="ellipse">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20" name="Oval 19"/>
          <p:cNvSpPr/>
          <p:nvPr/>
        </p:nvSpPr>
        <p:spPr bwMode="auto">
          <a:xfrm>
            <a:off x="3339080" y="3537540"/>
            <a:ext cx="228600" cy="261610"/>
          </a:xfrm>
          <a:prstGeom prst="ellipse">
            <a:avLst/>
          </a:prstGeom>
          <a:noFill/>
          <a:ln w="1905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976267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Recycling Robot (</a:t>
            </a:r>
            <a:r>
              <a:rPr lang="en-US" dirty="0" err="1"/>
              <a:t>Barto</a:t>
            </a:r>
            <a:r>
              <a:rPr lang="en-US" dirty="0"/>
              <a:t> &amp; Sutton)</a:t>
            </a:r>
          </a:p>
        </p:txBody>
      </p:sp>
      <p:sp>
        <p:nvSpPr>
          <p:cNvPr id="7" name="Content Placeholder 6"/>
          <p:cNvSpPr>
            <a:spLocks noGrp="1"/>
          </p:cNvSpPr>
          <p:nvPr>
            <p:ph idx="1"/>
          </p:nvPr>
        </p:nvSpPr>
        <p:spPr>
          <a:xfrm>
            <a:off x="1524000" y="1143000"/>
            <a:ext cx="6019800" cy="5105400"/>
          </a:xfrm>
        </p:spPr>
        <p:txBody>
          <a:bodyPr/>
          <a:lstStyle/>
          <a:p>
            <a:r>
              <a:rPr lang="en-US" sz="2800" dirty="0"/>
              <a:t>At each step, robot must decide: </a:t>
            </a:r>
          </a:p>
          <a:p>
            <a:pPr marL="457200" lvl="1" indent="0">
              <a:buNone/>
            </a:pPr>
            <a:r>
              <a:rPr lang="en-US" sz="2400" i="1" dirty="0"/>
              <a:t>(1) actively search for a can, </a:t>
            </a:r>
          </a:p>
          <a:p>
            <a:pPr marL="457200" lvl="1" indent="0">
              <a:buNone/>
            </a:pPr>
            <a:r>
              <a:rPr lang="en-US" sz="2400" i="1" dirty="0"/>
              <a:t>(2) wait for someone to bring it a can, or </a:t>
            </a:r>
          </a:p>
          <a:p>
            <a:pPr marL="457200" lvl="1" indent="0">
              <a:buNone/>
            </a:pPr>
            <a:r>
              <a:rPr lang="en-US" sz="2400" i="1" dirty="0"/>
              <a:t>(3) go to home base and recharge</a:t>
            </a:r>
          </a:p>
          <a:p>
            <a:r>
              <a:rPr lang="en-US" sz="2800" dirty="0"/>
              <a:t>Searching is better* but runs down battery</a:t>
            </a:r>
          </a:p>
          <a:p>
            <a:pPr lvl="1"/>
            <a:r>
              <a:rPr lang="en-US" sz="2400" dirty="0"/>
              <a:t>runs out of power </a:t>
            </a:r>
            <a:r>
              <a:rPr lang="en-US" sz="2400" dirty="0">
                <a:sym typeface="Symbol" panose="05050102010706020507" pitchFamily="18" charset="2"/>
              </a:rPr>
              <a:t></a:t>
            </a:r>
            <a:r>
              <a:rPr lang="en-US" sz="2400" dirty="0"/>
              <a:t> needs rescue!</a:t>
            </a:r>
          </a:p>
          <a:p>
            <a:r>
              <a:rPr lang="en-US" sz="2800" dirty="0"/>
              <a:t>Decisions made per current energy level</a:t>
            </a:r>
          </a:p>
          <a:p>
            <a:pPr lvl="1"/>
            <a:r>
              <a:rPr lang="en-US" sz="2400" dirty="0"/>
              <a:t>high, low. </a:t>
            </a:r>
          </a:p>
          <a:p>
            <a:r>
              <a:rPr lang="en-US" sz="2800" dirty="0"/>
              <a:t>Value = # cans collected </a:t>
            </a:r>
          </a:p>
          <a:p>
            <a:endParaRPr lang="en-US" sz="2800" dirty="0"/>
          </a:p>
        </p:txBody>
      </p:sp>
      <p:sp>
        <p:nvSpPr>
          <p:cNvPr id="6" name="Rectangle 5"/>
          <p:cNvSpPr/>
          <p:nvPr/>
        </p:nvSpPr>
        <p:spPr>
          <a:xfrm>
            <a:off x="685800" y="6426086"/>
            <a:ext cx="7848600" cy="400110"/>
          </a:xfrm>
          <a:prstGeom prst="rect">
            <a:avLst/>
          </a:prstGeom>
          <a:solidFill>
            <a:schemeClr val="bg1"/>
          </a:solidFill>
        </p:spPr>
        <p:txBody>
          <a:bodyPr wrap="square">
            <a:spAutoFit/>
          </a:bodyPr>
          <a:lstStyle/>
          <a:p>
            <a:pPr algn="r"/>
            <a:r>
              <a:rPr lang="en-US" sz="2000" dirty="0">
                <a:latin typeface="Arial Narrow" panose="020B0606020202030204" pitchFamily="34" charset="0"/>
              </a:rPr>
              <a:t>* all other things being equal                               Adapted from </a:t>
            </a:r>
            <a:r>
              <a:rPr lang="en-US" sz="2000" dirty="0" err="1">
                <a:latin typeface="Arial Narrow" panose="020B0606020202030204" pitchFamily="34" charset="0"/>
              </a:rPr>
              <a:t>Barto</a:t>
            </a:r>
            <a:r>
              <a:rPr lang="en-US" sz="2000" dirty="0">
                <a:latin typeface="Arial Narrow" panose="020B0606020202030204" pitchFamily="34" charset="0"/>
              </a:rPr>
              <a:t> &amp; Sutton</a:t>
            </a:r>
            <a:endParaRPr lang="en-US" dirty="0"/>
          </a:p>
        </p:txBody>
      </p:sp>
    </p:spTree>
    <p:extLst>
      <p:ext uri="{BB962C8B-B14F-4D97-AF65-F5344CB8AC3E}">
        <p14:creationId xmlns:p14="http://schemas.microsoft.com/office/powerpoint/2010/main" val="3472835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Recycling Robot </a:t>
            </a:r>
            <a:r>
              <a:rPr lang="en-US" i="1" dirty="0" err="1"/>
              <a:t>ctd</a:t>
            </a:r>
            <a:r>
              <a:rPr lang="en-US" i="1" dirty="0"/>
              <a:t>.</a:t>
            </a:r>
            <a:endParaRPr lang="en-US" dirty="0"/>
          </a:p>
        </p:txBody>
      </p:sp>
      <p:sp>
        <p:nvSpPr>
          <p:cNvPr id="4" name="Rectangle 3"/>
          <p:cNvSpPr/>
          <p:nvPr/>
        </p:nvSpPr>
        <p:spPr>
          <a:xfrm>
            <a:off x="6982372" y="6426086"/>
            <a:ext cx="1552028" cy="400110"/>
          </a:xfrm>
          <a:prstGeom prst="rect">
            <a:avLst/>
          </a:prstGeom>
          <a:solidFill>
            <a:schemeClr val="bg1"/>
          </a:solidFill>
        </p:spPr>
        <p:txBody>
          <a:bodyPr wrap="none">
            <a:spAutoFit/>
          </a:bodyPr>
          <a:lstStyle/>
          <a:p>
            <a:r>
              <a:rPr lang="en-US" sz="2000" dirty="0" err="1">
                <a:latin typeface="Arial Narrow" panose="020B0606020202030204" pitchFamily="34" charset="0"/>
              </a:rPr>
              <a:t>Barto</a:t>
            </a:r>
            <a:r>
              <a:rPr lang="en-US" sz="2000" dirty="0">
                <a:latin typeface="Arial Narrow" panose="020B0606020202030204" pitchFamily="34" charset="0"/>
              </a:rPr>
              <a:t> &amp; Sutton</a:t>
            </a:r>
            <a:endParaRPr lang="en-US" dirty="0"/>
          </a:p>
        </p:txBody>
      </p:sp>
      <p:sp>
        <p:nvSpPr>
          <p:cNvPr id="5" name="Line Callout 1 4"/>
          <p:cNvSpPr/>
          <p:nvPr/>
        </p:nvSpPr>
        <p:spPr bwMode="auto">
          <a:xfrm>
            <a:off x="897774" y="1427843"/>
            <a:ext cx="990600" cy="830021"/>
          </a:xfrm>
          <a:prstGeom prst="borderCallout1">
            <a:avLst>
              <a:gd name="adj1" fmla="val 51800"/>
              <a:gd name="adj2" fmla="val 100338"/>
              <a:gd name="adj3" fmla="val 31378"/>
              <a:gd name="adj4" fmla="val 247168"/>
            </a:avLst>
          </a:prstGeom>
          <a:solidFill>
            <a:srgbClr val="CCECFF"/>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50000"/>
              </a:spcBef>
            </a:pPr>
            <a:r>
              <a:rPr lang="en-US" sz="2400" dirty="0">
                <a:latin typeface="Arial Narrow" panose="020B0606020202030204" pitchFamily="34" charset="0"/>
              </a:rPr>
              <a:t>set of states</a:t>
            </a:r>
            <a:endParaRPr kumimoji="0" lang="en-US" sz="2400" b="0" i="0" u="none" strike="noStrike" cap="none" normalizeH="0" baseline="0" dirty="0">
              <a:ln>
                <a:noFill/>
              </a:ln>
              <a:solidFill>
                <a:schemeClr val="tx1"/>
              </a:solidFill>
              <a:effectLst/>
              <a:latin typeface="Times New Roman" pitchFamily="18" charset="0"/>
            </a:endParaRPr>
          </a:p>
        </p:txBody>
      </p:sp>
      <p:sp>
        <p:nvSpPr>
          <p:cNvPr id="6" name="Line Callout 1 5"/>
          <p:cNvSpPr/>
          <p:nvPr/>
        </p:nvSpPr>
        <p:spPr bwMode="auto">
          <a:xfrm>
            <a:off x="897774" y="2658821"/>
            <a:ext cx="1388226" cy="1227379"/>
          </a:xfrm>
          <a:prstGeom prst="borderCallout1">
            <a:avLst>
              <a:gd name="adj1" fmla="val 51872"/>
              <a:gd name="adj2" fmla="val 100170"/>
              <a:gd name="adj3" fmla="val 30613"/>
              <a:gd name="adj4" fmla="val 165641"/>
            </a:avLst>
          </a:prstGeom>
          <a:solidFill>
            <a:srgbClr val="CCECFF"/>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50000"/>
              </a:spcBef>
            </a:pPr>
            <a:r>
              <a:rPr lang="en-US" sz="2400" dirty="0">
                <a:solidFill>
                  <a:schemeClr val="bg2"/>
                </a:solidFill>
                <a:latin typeface="Arial Narrow" panose="020B0606020202030204" pitchFamily="34" charset="0"/>
              </a:rPr>
              <a:t>actions available when high</a:t>
            </a:r>
            <a:endParaRPr kumimoji="0" lang="en-US" sz="2400" b="0" i="0" u="none" strike="noStrike" cap="none" normalizeH="0" baseline="0" dirty="0">
              <a:ln>
                <a:noFill/>
              </a:ln>
              <a:solidFill>
                <a:schemeClr val="tx1"/>
              </a:solidFill>
              <a:effectLst/>
              <a:latin typeface="Times New Roman" pitchFamily="18" charset="0"/>
            </a:endParaRPr>
          </a:p>
        </p:txBody>
      </p:sp>
      <p:sp>
        <p:nvSpPr>
          <p:cNvPr id="7" name="Line Callout 1 6"/>
          <p:cNvSpPr/>
          <p:nvPr/>
        </p:nvSpPr>
        <p:spPr bwMode="auto">
          <a:xfrm>
            <a:off x="897774" y="4545676"/>
            <a:ext cx="990600" cy="1321724"/>
          </a:xfrm>
          <a:prstGeom prst="borderCallout1">
            <a:avLst>
              <a:gd name="adj1" fmla="val 48779"/>
              <a:gd name="adj2" fmla="val 102017"/>
              <a:gd name="adj3" fmla="val 50085"/>
              <a:gd name="adj4" fmla="val 232192"/>
            </a:avLst>
          </a:prstGeom>
          <a:solidFill>
            <a:srgbClr val="CCECFF"/>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50000"/>
              </a:spcBef>
            </a:pPr>
            <a:r>
              <a:rPr lang="en-US" sz="2400" dirty="0">
                <a:latin typeface="Arial Narrow" panose="020B0606020202030204" pitchFamily="34" charset="0"/>
              </a:rPr>
              <a:t>reward from search</a:t>
            </a:r>
            <a:endParaRPr kumimoji="0" lang="en-US" sz="2400" b="0" i="0" u="none" strike="noStrike" cap="none" normalizeH="0" baseline="0" dirty="0">
              <a:ln>
                <a:noFill/>
              </a:ln>
              <a:solidFill>
                <a:schemeClr val="tx1"/>
              </a:solidFill>
              <a:effectLst/>
              <a:latin typeface="Times New Roman" pitchFamily="18" charset="0"/>
            </a:endParaRPr>
          </a:p>
        </p:txBody>
      </p:sp>
      <p:sp>
        <p:nvSpPr>
          <p:cNvPr id="8" name="Rectangle 7">
            <a:extLst>
              <a:ext uri="{FF2B5EF4-FFF2-40B4-BE49-F238E27FC236}">
                <a16:creationId xmlns:a16="http://schemas.microsoft.com/office/drawing/2014/main" id="{1C579BCA-D6AE-4B07-B364-C0B629DCB9A9}"/>
              </a:ext>
            </a:extLst>
          </p:cNvPr>
          <p:cNvSpPr/>
          <p:nvPr/>
        </p:nvSpPr>
        <p:spPr>
          <a:xfrm>
            <a:off x="3352800" y="1143000"/>
            <a:ext cx="4991100" cy="3754874"/>
          </a:xfrm>
          <a:prstGeom prst="rect">
            <a:avLst/>
          </a:prstGeom>
        </p:spPr>
        <p:txBody>
          <a:bodyPr wrap="square">
            <a:spAutoFit/>
          </a:bodyPr>
          <a:lstStyle/>
          <a:p>
            <a:pPr>
              <a:lnSpc>
                <a:spcPct val="150000"/>
              </a:lnSpc>
            </a:pPr>
            <a:r>
              <a:rPr lang="en-US" dirty="0">
                <a:latin typeface="Arial Narrow" panose="020B0606020202030204" pitchFamily="34" charset="0"/>
              </a:rPr>
              <a:t>…</a:t>
            </a:r>
          </a:p>
          <a:p>
            <a:pPr>
              <a:lnSpc>
                <a:spcPct val="150000"/>
              </a:lnSpc>
            </a:pPr>
            <a:endParaRPr lang="en-US" dirty="0">
              <a:latin typeface="Arial Narrow" panose="020B0606020202030204" pitchFamily="34" charset="0"/>
            </a:endParaRPr>
          </a:p>
          <a:p>
            <a:r>
              <a:rPr lang="en-US" dirty="0">
                <a:solidFill>
                  <a:schemeClr val="bg2"/>
                </a:solidFill>
                <a:latin typeface="Arial Narrow" panose="020B0606020202030204" pitchFamily="34" charset="0"/>
              </a:rPr>
              <a:t>… </a:t>
            </a:r>
          </a:p>
          <a:p>
            <a:r>
              <a:rPr lang="en-US" dirty="0">
                <a:solidFill>
                  <a:schemeClr val="bg2"/>
                </a:solidFill>
                <a:latin typeface="Arial Narrow" panose="020B0606020202030204" pitchFamily="34" charset="0"/>
              </a:rPr>
              <a:t> </a:t>
            </a:r>
          </a:p>
          <a:p>
            <a:endParaRPr lang="en-US" dirty="0">
              <a:solidFill>
                <a:schemeClr val="bg2"/>
              </a:solidFill>
              <a:latin typeface="Arial Narrow" panose="020B0606020202030204" pitchFamily="34" charset="0"/>
            </a:endParaRPr>
          </a:p>
          <a:p>
            <a:pPr>
              <a:lnSpc>
                <a:spcPct val="150000"/>
              </a:lnSpc>
            </a:pPr>
            <a:r>
              <a:rPr lang="en-US" dirty="0">
                <a:solidFill>
                  <a:schemeClr val="bg2"/>
                </a:solidFill>
                <a:latin typeface="Arial Narrow" panose="020B0606020202030204" pitchFamily="34" charset="0"/>
              </a:rPr>
              <a:t> </a:t>
            </a:r>
          </a:p>
          <a:p>
            <a:r>
              <a:rPr lang="en-US" dirty="0">
                <a:latin typeface="Arial Narrow" panose="020B0606020202030204" pitchFamily="34" charset="0"/>
              </a:rPr>
              <a:t> …</a:t>
            </a:r>
          </a:p>
        </p:txBody>
      </p:sp>
    </p:spTree>
    <p:extLst>
      <p:ext uri="{BB962C8B-B14F-4D97-AF65-F5344CB8AC3E}">
        <p14:creationId xmlns:p14="http://schemas.microsoft.com/office/powerpoint/2010/main" val="225726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Context</a:t>
            </a:r>
          </a:p>
        </p:txBody>
      </p:sp>
      <p:sp>
        <p:nvSpPr>
          <p:cNvPr id="4" name="TextBox 3"/>
          <p:cNvSpPr txBox="1"/>
          <p:nvPr/>
        </p:nvSpPr>
        <p:spPr>
          <a:xfrm>
            <a:off x="723900" y="990600"/>
            <a:ext cx="7620000" cy="1815882"/>
          </a:xfrm>
          <a:prstGeom prst="rect">
            <a:avLst/>
          </a:prstGeom>
          <a:noFill/>
        </p:spPr>
        <p:txBody>
          <a:bodyPr wrap="square" rtlCol="0">
            <a:spAutoFit/>
          </a:bodyPr>
          <a:lstStyle/>
          <a:p>
            <a:r>
              <a:rPr lang="en-US" dirty="0">
                <a:latin typeface="Arial Narrow" panose="020B0606020202030204" pitchFamily="34" charset="0"/>
              </a:rPr>
              <a:t>Learning what to do in an uncertain environment            … with a clear goal </a:t>
            </a:r>
          </a:p>
          <a:p>
            <a:endParaRPr lang="en-US" dirty="0">
              <a:latin typeface="Arial Narrow" panose="020B0606020202030204" pitchFamily="34" charset="0"/>
            </a:endParaRPr>
          </a:p>
          <a:p>
            <a:r>
              <a:rPr lang="en-US" dirty="0">
                <a:latin typeface="Arial Narrow" panose="020B0606020202030204" pitchFamily="34" charset="0"/>
              </a:rPr>
              <a:t>so as to maximize … a (numerical) reward.</a:t>
            </a:r>
          </a:p>
        </p:txBody>
      </p:sp>
    </p:spTree>
    <p:extLst>
      <p:ext uri="{BB962C8B-B14F-4D97-AF65-F5344CB8AC3E}">
        <p14:creationId xmlns:p14="http://schemas.microsoft.com/office/powerpoint/2010/main" val="2931148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Recycling Robot </a:t>
            </a:r>
            <a:r>
              <a:rPr lang="en-US" i="1" dirty="0" err="1"/>
              <a:t>ctd</a:t>
            </a:r>
            <a:r>
              <a:rPr lang="en-US" i="1" dirty="0"/>
              <a:t>.</a:t>
            </a:r>
            <a:endParaRPr lang="en-US" dirty="0"/>
          </a:p>
        </p:txBody>
      </p:sp>
      <p:sp>
        <p:nvSpPr>
          <p:cNvPr id="3" name="Rectangle 2"/>
          <p:cNvSpPr/>
          <p:nvPr/>
        </p:nvSpPr>
        <p:spPr>
          <a:xfrm>
            <a:off x="3352800" y="1295400"/>
            <a:ext cx="4991100" cy="4832092"/>
          </a:xfrm>
          <a:prstGeom prst="rect">
            <a:avLst/>
          </a:prstGeom>
        </p:spPr>
        <p:txBody>
          <a:bodyPr wrap="square">
            <a:spAutoFit/>
          </a:bodyPr>
          <a:lstStyle/>
          <a:p>
            <a:pPr>
              <a:lnSpc>
                <a:spcPct val="150000"/>
              </a:lnSpc>
            </a:pPr>
            <a:r>
              <a:rPr lang="en-US" dirty="0">
                <a:latin typeface="Arial Narrow" panose="020B0606020202030204" pitchFamily="34" charset="0"/>
              </a:rPr>
              <a:t>S</a:t>
            </a:r>
            <a:r>
              <a:rPr lang="en-US" sz="2400" dirty="0">
                <a:latin typeface="Arial Narrow" panose="020B0606020202030204" pitchFamily="34" charset="0"/>
              </a:rPr>
              <a:t> </a:t>
            </a:r>
            <a:r>
              <a:rPr lang="en-US" dirty="0">
                <a:latin typeface="Arial Narrow" panose="020B0606020202030204" pitchFamily="34" charset="0"/>
              </a:rPr>
              <a:t>= {high, low}  (battery)</a:t>
            </a:r>
          </a:p>
          <a:p>
            <a:pPr>
              <a:lnSpc>
                <a:spcPct val="150000"/>
              </a:lnSpc>
            </a:pPr>
            <a:endParaRPr lang="en-US" dirty="0">
              <a:latin typeface="Arial Narrow" panose="020B0606020202030204" pitchFamily="34" charset="0"/>
            </a:endParaRPr>
          </a:p>
          <a:p>
            <a:r>
              <a:rPr lang="en-US" dirty="0">
                <a:solidFill>
                  <a:schemeClr val="bg2"/>
                </a:solidFill>
                <a:latin typeface="Arial Narrow" panose="020B0606020202030204" pitchFamily="34" charset="0"/>
              </a:rPr>
              <a:t>A(high) = {search, wait} </a:t>
            </a:r>
          </a:p>
          <a:p>
            <a:pPr>
              <a:lnSpc>
                <a:spcPct val="150000"/>
              </a:lnSpc>
            </a:pPr>
            <a:r>
              <a:rPr lang="en-US" dirty="0">
                <a:solidFill>
                  <a:schemeClr val="bg2"/>
                </a:solidFill>
                <a:latin typeface="Arial Narrow" panose="020B0606020202030204" pitchFamily="34" charset="0"/>
              </a:rPr>
              <a:t>A(low) = {search, wait, recharge} </a:t>
            </a:r>
          </a:p>
          <a:p>
            <a:pPr>
              <a:lnSpc>
                <a:spcPct val="150000"/>
              </a:lnSpc>
            </a:pPr>
            <a:endParaRPr lang="en-US" dirty="0">
              <a:solidFill>
                <a:schemeClr val="bg2"/>
              </a:solidFill>
              <a:latin typeface="Arial Narrow" panose="020B0606020202030204" pitchFamily="34" charset="0"/>
            </a:endParaRPr>
          </a:p>
          <a:p>
            <a:r>
              <a:rPr lang="en-US" dirty="0" err="1">
                <a:latin typeface="Arial Narrow" panose="020B0606020202030204" pitchFamily="34" charset="0"/>
              </a:rPr>
              <a:t>R</a:t>
            </a:r>
            <a:r>
              <a:rPr lang="en-US" baseline="30000" dirty="0" err="1">
                <a:latin typeface="Arial Narrow" panose="020B0606020202030204" pitchFamily="34" charset="0"/>
              </a:rPr>
              <a:t>search</a:t>
            </a:r>
            <a:r>
              <a:rPr lang="en-US" dirty="0">
                <a:latin typeface="Arial Narrow" panose="020B0606020202030204" pitchFamily="34" charset="0"/>
              </a:rPr>
              <a:t> = expected # cans searching </a:t>
            </a:r>
          </a:p>
          <a:p>
            <a:pPr>
              <a:lnSpc>
                <a:spcPct val="150000"/>
              </a:lnSpc>
            </a:pPr>
            <a:r>
              <a:rPr lang="en-US" dirty="0" err="1">
                <a:latin typeface="Arial Narrow" panose="020B0606020202030204" pitchFamily="34" charset="0"/>
              </a:rPr>
              <a:t>R</a:t>
            </a:r>
            <a:r>
              <a:rPr lang="en-US" baseline="30000" dirty="0" err="1">
                <a:latin typeface="Arial Narrow" panose="020B0606020202030204" pitchFamily="34" charset="0"/>
              </a:rPr>
              <a:t>wait</a:t>
            </a:r>
            <a:r>
              <a:rPr lang="en-US" dirty="0">
                <a:latin typeface="Arial Narrow" panose="020B0606020202030204" pitchFamily="34" charset="0"/>
              </a:rPr>
              <a:t> = expected # cans while waiting </a:t>
            </a:r>
          </a:p>
          <a:p>
            <a:pPr>
              <a:lnSpc>
                <a:spcPct val="150000"/>
              </a:lnSpc>
            </a:pPr>
            <a:r>
              <a:rPr lang="en-US" dirty="0">
                <a:latin typeface="Arial Narrow" panose="020B0606020202030204" pitchFamily="34" charset="0"/>
              </a:rPr>
              <a:t>[</a:t>
            </a:r>
            <a:r>
              <a:rPr lang="en-US" dirty="0" err="1">
                <a:latin typeface="Arial Narrow" panose="020B0606020202030204" pitchFamily="34" charset="0"/>
              </a:rPr>
              <a:t>R</a:t>
            </a:r>
            <a:r>
              <a:rPr lang="en-US" baseline="30000" dirty="0" err="1">
                <a:latin typeface="Arial Narrow" panose="020B0606020202030204" pitchFamily="34" charset="0"/>
              </a:rPr>
              <a:t>search</a:t>
            </a:r>
            <a:r>
              <a:rPr lang="en-US" dirty="0">
                <a:latin typeface="Arial Narrow" panose="020B0606020202030204" pitchFamily="34" charset="0"/>
              </a:rPr>
              <a:t> &gt; </a:t>
            </a:r>
            <a:r>
              <a:rPr lang="en-US" dirty="0" err="1">
                <a:latin typeface="Arial Narrow" panose="020B0606020202030204" pitchFamily="34" charset="0"/>
              </a:rPr>
              <a:t>R</a:t>
            </a:r>
            <a:r>
              <a:rPr lang="en-US" baseline="30000" dirty="0" err="1">
                <a:latin typeface="Arial Narrow" panose="020B0606020202030204" pitchFamily="34" charset="0"/>
              </a:rPr>
              <a:t>wait</a:t>
            </a:r>
            <a:r>
              <a:rPr lang="en-US" dirty="0">
                <a:latin typeface="Arial Narrow" panose="020B0606020202030204" pitchFamily="34" charset="0"/>
              </a:rPr>
              <a:t>]</a:t>
            </a:r>
          </a:p>
        </p:txBody>
      </p:sp>
      <p:sp>
        <p:nvSpPr>
          <p:cNvPr id="4" name="Rectangle 3"/>
          <p:cNvSpPr/>
          <p:nvPr/>
        </p:nvSpPr>
        <p:spPr>
          <a:xfrm>
            <a:off x="6982372" y="6426086"/>
            <a:ext cx="1552028" cy="400110"/>
          </a:xfrm>
          <a:prstGeom prst="rect">
            <a:avLst/>
          </a:prstGeom>
          <a:solidFill>
            <a:schemeClr val="bg1"/>
          </a:solidFill>
        </p:spPr>
        <p:txBody>
          <a:bodyPr wrap="none">
            <a:spAutoFit/>
          </a:bodyPr>
          <a:lstStyle/>
          <a:p>
            <a:r>
              <a:rPr lang="en-US" sz="2000" dirty="0" err="1">
                <a:latin typeface="Arial Narrow" panose="020B0606020202030204" pitchFamily="34" charset="0"/>
              </a:rPr>
              <a:t>Barto</a:t>
            </a:r>
            <a:r>
              <a:rPr lang="en-US" sz="2000" dirty="0">
                <a:latin typeface="Arial Narrow" panose="020B0606020202030204" pitchFamily="34" charset="0"/>
              </a:rPr>
              <a:t> &amp; Sutton</a:t>
            </a:r>
            <a:endParaRPr lang="en-US" dirty="0"/>
          </a:p>
        </p:txBody>
      </p:sp>
      <p:sp>
        <p:nvSpPr>
          <p:cNvPr id="5" name="Line Callout 1 4"/>
          <p:cNvSpPr/>
          <p:nvPr/>
        </p:nvSpPr>
        <p:spPr bwMode="auto">
          <a:xfrm>
            <a:off x="897774" y="1427843"/>
            <a:ext cx="990600" cy="830021"/>
          </a:xfrm>
          <a:prstGeom prst="borderCallout1">
            <a:avLst>
              <a:gd name="adj1" fmla="val 51800"/>
              <a:gd name="adj2" fmla="val 100338"/>
              <a:gd name="adj3" fmla="val 31378"/>
              <a:gd name="adj4" fmla="val 247168"/>
            </a:avLst>
          </a:prstGeom>
          <a:solidFill>
            <a:srgbClr val="CCECFF"/>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50000"/>
              </a:spcBef>
            </a:pPr>
            <a:r>
              <a:rPr lang="en-US" sz="2400" dirty="0">
                <a:latin typeface="Arial Narrow" panose="020B0606020202030204" pitchFamily="34" charset="0"/>
              </a:rPr>
              <a:t>set of states</a:t>
            </a:r>
            <a:endParaRPr kumimoji="0" lang="en-US" sz="2400" b="0" i="0" u="none" strike="noStrike" cap="none" normalizeH="0" baseline="0" dirty="0">
              <a:ln>
                <a:noFill/>
              </a:ln>
              <a:solidFill>
                <a:schemeClr val="tx1"/>
              </a:solidFill>
              <a:effectLst/>
              <a:latin typeface="Times New Roman" pitchFamily="18" charset="0"/>
            </a:endParaRPr>
          </a:p>
        </p:txBody>
      </p:sp>
      <p:sp>
        <p:nvSpPr>
          <p:cNvPr id="6" name="Line Callout 1 5"/>
          <p:cNvSpPr/>
          <p:nvPr/>
        </p:nvSpPr>
        <p:spPr bwMode="auto">
          <a:xfrm>
            <a:off x="897774" y="2658821"/>
            <a:ext cx="1388226" cy="1227379"/>
          </a:xfrm>
          <a:prstGeom prst="borderCallout1">
            <a:avLst>
              <a:gd name="adj1" fmla="val 51872"/>
              <a:gd name="adj2" fmla="val 100170"/>
              <a:gd name="adj3" fmla="val 30613"/>
              <a:gd name="adj4" fmla="val 165641"/>
            </a:avLst>
          </a:prstGeom>
          <a:solidFill>
            <a:srgbClr val="CCECFF"/>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50000"/>
              </a:spcBef>
            </a:pPr>
            <a:r>
              <a:rPr lang="en-US" sz="2400" dirty="0">
                <a:solidFill>
                  <a:schemeClr val="bg2"/>
                </a:solidFill>
                <a:latin typeface="Arial Narrow" panose="020B0606020202030204" pitchFamily="34" charset="0"/>
              </a:rPr>
              <a:t>actions available when high</a:t>
            </a:r>
            <a:endParaRPr kumimoji="0" lang="en-US" sz="2400" b="0" i="0" u="none" strike="noStrike" cap="none" normalizeH="0" baseline="0" dirty="0">
              <a:ln>
                <a:noFill/>
              </a:ln>
              <a:solidFill>
                <a:schemeClr val="tx1"/>
              </a:solidFill>
              <a:effectLst/>
              <a:latin typeface="Times New Roman" pitchFamily="18" charset="0"/>
            </a:endParaRPr>
          </a:p>
        </p:txBody>
      </p:sp>
      <p:sp>
        <p:nvSpPr>
          <p:cNvPr id="7" name="Line Callout 1 6"/>
          <p:cNvSpPr/>
          <p:nvPr/>
        </p:nvSpPr>
        <p:spPr bwMode="auto">
          <a:xfrm>
            <a:off x="897774" y="4545676"/>
            <a:ext cx="990600" cy="1321724"/>
          </a:xfrm>
          <a:prstGeom prst="borderCallout1">
            <a:avLst>
              <a:gd name="adj1" fmla="val 48779"/>
              <a:gd name="adj2" fmla="val 102017"/>
              <a:gd name="adj3" fmla="val 50085"/>
              <a:gd name="adj4" fmla="val 232192"/>
            </a:avLst>
          </a:prstGeom>
          <a:solidFill>
            <a:srgbClr val="CCECFF"/>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50000"/>
              </a:spcBef>
            </a:pPr>
            <a:r>
              <a:rPr lang="en-US" sz="2400" dirty="0">
                <a:latin typeface="Arial Narrow" panose="020B0606020202030204" pitchFamily="34" charset="0"/>
              </a:rPr>
              <a:t>reward from search</a:t>
            </a:r>
            <a:endParaRPr kumimoji="0" lang="en-US"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244751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Notations</a:t>
            </a:r>
          </a:p>
        </p:txBody>
      </p:sp>
      <p:sp>
        <p:nvSpPr>
          <p:cNvPr id="3" name="Rectangle 2"/>
          <p:cNvSpPr/>
          <p:nvPr/>
        </p:nvSpPr>
        <p:spPr>
          <a:xfrm>
            <a:off x="1485900" y="1516082"/>
            <a:ext cx="6096000" cy="3970318"/>
          </a:xfrm>
          <a:prstGeom prst="rect">
            <a:avLst/>
          </a:prstGeom>
        </p:spPr>
        <p:txBody>
          <a:bodyPr wrap="square">
            <a:spAutoFit/>
          </a:bodyPr>
          <a:lstStyle/>
          <a:p>
            <a:pPr>
              <a:lnSpc>
                <a:spcPct val="150000"/>
              </a:lnSpc>
            </a:pPr>
            <a:r>
              <a:rPr lang="en-US" dirty="0">
                <a:latin typeface="Arial Narrow" panose="020B0606020202030204" pitchFamily="34" charset="0"/>
              </a:rPr>
              <a:t>1. Begin searching, at high energy</a:t>
            </a:r>
          </a:p>
          <a:p>
            <a:pPr>
              <a:lnSpc>
                <a:spcPct val="150000"/>
              </a:lnSpc>
            </a:pPr>
            <a:r>
              <a:rPr lang="en-US" dirty="0">
                <a:latin typeface="Arial Narrow" panose="020B0606020202030204" pitchFamily="34" charset="0"/>
              </a:rPr>
              <a:t>p(high energy afterwards) = </a:t>
            </a:r>
            <a:r>
              <a:rPr lang="en-US" dirty="0">
                <a:latin typeface="Arial Narrow" panose="020B0606020202030204" pitchFamily="34" charset="0"/>
                <a:sym typeface="Symbol" panose="05050102010706020507" pitchFamily="18" charset="2"/>
              </a:rPr>
              <a:t>   (vs. low)</a:t>
            </a:r>
          </a:p>
          <a:p>
            <a:pPr>
              <a:lnSpc>
                <a:spcPct val="150000"/>
              </a:lnSpc>
            </a:pPr>
            <a:endParaRPr lang="en-US" dirty="0">
              <a:latin typeface="Arial Narrow" panose="020B0606020202030204" pitchFamily="34" charset="0"/>
              <a:sym typeface="Symbol" panose="05050102010706020507" pitchFamily="18" charset="2"/>
            </a:endParaRPr>
          </a:p>
          <a:p>
            <a:pPr>
              <a:lnSpc>
                <a:spcPct val="150000"/>
              </a:lnSpc>
            </a:pPr>
            <a:r>
              <a:rPr lang="en-US" dirty="0">
                <a:latin typeface="Arial Narrow" panose="020B0606020202030204" pitchFamily="34" charset="0"/>
              </a:rPr>
              <a:t>2. Begin searching, at low energy</a:t>
            </a:r>
          </a:p>
          <a:p>
            <a:pPr>
              <a:lnSpc>
                <a:spcPct val="150000"/>
              </a:lnSpc>
            </a:pPr>
            <a:r>
              <a:rPr lang="en-US" dirty="0">
                <a:latin typeface="Arial Narrow" panose="020B0606020202030204" pitchFamily="34" charset="0"/>
              </a:rPr>
              <a:t>p(low energy afterwards) = </a:t>
            </a:r>
            <a:r>
              <a:rPr lang="en-US" dirty="0">
                <a:latin typeface="Arial Narrow" panose="020B0606020202030204" pitchFamily="34" charset="0"/>
                <a:sym typeface="Symbol" panose="05050102010706020507" pitchFamily="18" charset="2"/>
              </a:rPr>
              <a:t>     (vs. depleted)</a:t>
            </a:r>
            <a:endParaRPr lang="en-US" dirty="0">
              <a:latin typeface="Arial Narrow" panose="020B0606020202030204" pitchFamily="34" charset="0"/>
            </a:endParaRPr>
          </a:p>
          <a:p>
            <a:pPr>
              <a:lnSpc>
                <a:spcPct val="150000"/>
              </a:lnSpc>
            </a:pPr>
            <a:endParaRPr lang="en-US" dirty="0">
              <a:latin typeface="Arial Narrow" panose="020B0606020202030204" pitchFamily="34" charset="0"/>
            </a:endParaRPr>
          </a:p>
        </p:txBody>
      </p:sp>
      <p:sp>
        <p:nvSpPr>
          <p:cNvPr id="4" name="Rectangle 3"/>
          <p:cNvSpPr/>
          <p:nvPr/>
        </p:nvSpPr>
        <p:spPr>
          <a:xfrm>
            <a:off x="6982372" y="6426086"/>
            <a:ext cx="1552028" cy="400110"/>
          </a:xfrm>
          <a:prstGeom prst="rect">
            <a:avLst/>
          </a:prstGeom>
          <a:solidFill>
            <a:schemeClr val="bg1"/>
          </a:solidFill>
        </p:spPr>
        <p:txBody>
          <a:bodyPr wrap="none">
            <a:spAutoFit/>
          </a:bodyPr>
          <a:lstStyle/>
          <a:p>
            <a:r>
              <a:rPr lang="en-US" sz="2000" dirty="0" err="1">
                <a:latin typeface="Arial Narrow" panose="020B0606020202030204" pitchFamily="34" charset="0"/>
              </a:rPr>
              <a:t>Barto</a:t>
            </a:r>
            <a:r>
              <a:rPr lang="en-US" sz="2000" dirty="0">
                <a:latin typeface="Arial Narrow" panose="020B0606020202030204" pitchFamily="34" charset="0"/>
              </a:rPr>
              <a:t> &amp; Sutton</a:t>
            </a:r>
            <a:endParaRPr lang="en-US" dirty="0"/>
          </a:p>
        </p:txBody>
      </p:sp>
    </p:spTree>
    <p:extLst>
      <p:ext uri="{BB962C8B-B14F-4D97-AF65-F5344CB8AC3E}">
        <p14:creationId xmlns:p14="http://schemas.microsoft.com/office/powerpoint/2010/main" val="2763030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Probabilities</a:t>
            </a:r>
          </a:p>
        </p:txBody>
      </p:sp>
      <p:pic>
        <p:nvPicPr>
          <p:cNvPr id="3" name="Picture 2"/>
          <p:cNvPicPr>
            <a:picLocks noChangeAspect="1"/>
          </p:cNvPicPr>
          <p:nvPr/>
        </p:nvPicPr>
        <p:blipFill>
          <a:blip r:embed="rId3"/>
          <a:stretch>
            <a:fillRect/>
          </a:stretch>
        </p:blipFill>
        <p:spPr>
          <a:xfrm>
            <a:off x="152400" y="1524000"/>
            <a:ext cx="8763000" cy="4486275"/>
          </a:xfrm>
          <a:prstGeom prst="rect">
            <a:avLst/>
          </a:prstGeom>
        </p:spPr>
      </p:pic>
      <p:sp>
        <p:nvSpPr>
          <p:cNvPr id="4" name="Rectangle 3"/>
          <p:cNvSpPr/>
          <p:nvPr/>
        </p:nvSpPr>
        <p:spPr>
          <a:xfrm>
            <a:off x="6982372" y="6426086"/>
            <a:ext cx="1552028" cy="400110"/>
          </a:xfrm>
          <a:prstGeom prst="rect">
            <a:avLst/>
          </a:prstGeom>
          <a:solidFill>
            <a:schemeClr val="bg1"/>
          </a:solidFill>
        </p:spPr>
        <p:txBody>
          <a:bodyPr wrap="none">
            <a:spAutoFit/>
          </a:bodyPr>
          <a:lstStyle/>
          <a:p>
            <a:r>
              <a:rPr lang="en-US" sz="2000" dirty="0" err="1">
                <a:latin typeface="Arial Narrow" panose="020B0606020202030204" pitchFamily="34" charset="0"/>
              </a:rPr>
              <a:t>Barto</a:t>
            </a:r>
            <a:r>
              <a:rPr lang="en-US" sz="2000" dirty="0">
                <a:latin typeface="Arial Narrow" panose="020B0606020202030204" pitchFamily="34" charset="0"/>
              </a:rPr>
              <a:t> &amp; Sutton</a:t>
            </a:r>
            <a:endParaRPr lang="en-US" dirty="0"/>
          </a:p>
        </p:txBody>
      </p:sp>
      <p:sp>
        <p:nvSpPr>
          <p:cNvPr id="5" name="Line Callout 1 5">
            <a:extLst>
              <a:ext uri="{FF2B5EF4-FFF2-40B4-BE49-F238E27FC236}">
                <a16:creationId xmlns:a16="http://schemas.microsoft.com/office/drawing/2014/main" id="{36F9C130-CF62-46FF-8A6D-74A1D8D6AD69}"/>
              </a:ext>
            </a:extLst>
          </p:cNvPr>
          <p:cNvSpPr/>
          <p:nvPr/>
        </p:nvSpPr>
        <p:spPr bwMode="auto">
          <a:xfrm>
            <a:off x="762000" y="6172564"/>
            <a:ext cx="5715000" cy="494936"/>
          </a:xfrm>
          <a:prstGeom prst="borderCallout1">
            <a:avLst>
              <a:gd name="adj1" fmla="val -1010"/>
              <a:gd name="adj2" fmla="val 179"/>
              <a:gd name="adj3" fmla="val -39483"/>
              <a:gd name="adj4" fmla="val -6276"/>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dirty="0">
                <a:ln>
                  <a:noFill/>
                </a:ln>
                <a:solidFill>
                  <a:schemeClr val="tx1"/>
                </a:solidFill>
                <a:effectLst/>
                <a:latin typeface="Arial Narrow" panose="020B0606020202030204" pitchFamily="34" charset="0"/>
              </a:rPr>
              <a:t>Probability of </a:t>
            </a:r>
            <a:r>
              <a:rPr kumimoji="0" lang="en-US" sz="2400" b="0" u="none" strike="noStrike" cap="none" normalizeH="0" baseline="0" dirty="0">
                <a:ln>
                  <a:noFill/>
                </a:ln>
                <a:solidFill>
                  <a:schemeClr val="tx1"/>
                </a:solidFill>
                <a:effectLst/>
                <a:latin typeface="Arial Narrow" panose="020B0606020202030204" pitchFamily="34" charset="0"/>
              </a:rPr>
              <a:t>high</a:t>
            </a:r>
            <a:r>
              <a:rPr kumimoji="0" lang="en-US" sz="2400" b="0" i="1" u="none" strike="noStrike" cap="none" normalizeH="0" baseline="0" dirty="0">
                <a:ln>
                  <a:noFill/>
                </a:ln>
                <a:solidFill>
                  <a:schemeClr val="tx1"/>
                </a:solidFill>
                <a:effectLst/>
                <a:latin typeface="Arial Narrow" panose="020B0606020202030204" pitchFamily="34" charset="0"/>
              </a:rPr>
              <a:t> outcome, given </a:t>
            </a:r>
            <a:r>
              <a:rPr kumimoji="0" lang="en-US" sz="2400" b="0" u="none" strike="noStrike" cap="none" normalizeH="0" baseline="0" dirty="0">
                <a:ln>
                  <a:noFill/>
                </a:ln>
                <a:solidFill>
                  <a:schemeClr val="tx1"/>
                </a:solidFill>
                <a:effectLst/>
                <a:latin typeface="Arial Narrow" panose="020B0606020202030204" pitchFamily="34" charset="0"/>
              </a:rPr>
              <a:t>search</a:t>
            </a:r>
            <a:r>
              <a:rPr kumimoji="0" lang="en-US" sz="2400" b="0" i="1" u="none" strike="noStrike" cap="none" normalizeH="0" baseline="0" dirty="0">
                <a:ln>
                  <a:noFill/>
                </a:ln>
                <a:solidFill>
                  <a:schemeClr val="tx1"/>
                </a:solidFill>
                <a:effectLst/>
                <a:latin typeface="Arial Narrow" panose="020B0606020202030204" pitchFamily="34" charset="0"/>
              </a:rPr>
              <a:t> action.</a:t>
            </a:r>
          </a:p>
        </p:txBody>
      </p:sp>
    </p:spTree>
    <p:extLst>
      <p:ext uri="{BB962C8B-B14F-4D97-AF65-F5344CB8AC3E}">
        <p14:creationId xmlns:p14="http://schemas.microsoft.com/office/powerpoint/2010/main" val="3270828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109067"/>
            <a:ext cx="8915400" cy="705321"/>
          </a:xfrm>
        </p:spPr>
        <p:txBody>
          <a:bodyPr>
            <a:normAutofit/>
          </a:bodyPr>
          <a:lstStyle/>
          <a:p>
            <a:pPr lvl="0"/>
            <a:r>
              <a:rPr lang="en-US" u="sng" dirty="0">
                <a:solidFill>
                  <a:srgbClr val="1F497D"/>
                </a:solidFill>
                <a:latin typeface="Arial Narrow" panose="020B0606020202030204" pitchFamily="34" charset="0"/>
              </a:rPr>
              <a:t>Reinforcement Learning</a:t>
            </a:r>
          </a:p>
        </p:txBody>
      </p:sp>
      <p:sp>
        <p:nvSpPr>
          <p:cNvPr id="5" name="Slide Number Placeholder 4"/>
          <p:cNvSpPr>
            <a:spLocks noGrp="1"/>
          </p:cNvSpPr>
          <p:nvPr>
            <p:ph type="sldNum" sz="quarter" idx="4294967295"/>
          </p:nvPr>
        </p:nvSpPr>
        <p:spPr>
          <a:xfrm>
            <a:off x="6553200" y="6477001"/>
            <a:ext cx="2133600" cy="244475"/>
          </a:xfrm>
        </p:spPr>
        <p:txBody>
          <a:bodyPr/>
          <a:lstStyle/>
          <a:p>
            <a:fld id="{CEF8ADD8-F654-435D-BF88-36F59A17820E}" type="slidenum">
              <a:rPr lang="en-US" smtClean="0">
                <a:latin typeface="Arial Narrow" panose="020B0606020202030204" pitchFamily="34" charset="0"/>
              </a:rPr>
              <a:pPr/>
              <a:t>43</a:t>
            </a:fld>
            <a:endParaRPr lang="en-US">
              <a:latin typeface="Arial Narrow" panose="020B0606020202030204" pitchFamily="34" charset="0"/>
            </a:endParaRPr>
          </a:p>
        </p:txBody>
      </p:sp>
      <p:sp>
        <p:nvSpPr>
          <p:cNvPr id="7" name="Rectangle 4"/>
          <p:cNvSpPr txBox="1">
            <a:spLocks noChangeArrowheads="1"/>
          </p:cNvSpPr>
          <p:nvPr/>
        </p:nvSpPr>
        <p:spPr bwMode="auto">
          <a:xfrm>
            <a:off x="1330642" y="1600200"/>
            <a:ext cx="6558915" cy="3456256"/>
          </a:xfrm>
          <a:prstGeom prst="rect">
            <a:avLst/>
          </a:prstGeom>
          <a:solidFill>
            <a:schemeClr val="tx2">
              <a:lumMod val="20000"/>
              <a:lumOff val="80000"/>
            </a:schemeClr>
          </a:solidFill>
          <a:ln w="12700">
            <a:noFill/>
            <a:miter lim="800000"/>
            <a:headEnd/>
            <a:tailEnd/>
          </a:ln>
        </p:spPr>
        <p:txBody>
          <a:bodyPr vert="horz" wrap="square" lIns="90488" tIns="44450" rIns="90488" bIns="44450" numCol="1" anchor="t" anchorCtr="0" compatLnSpc="1">
            <a:prstTxWarp prst="textNoShape">
              <a:avLst/>
            </a:prstTxWarp>
          </a:bodyPr>
          <a:lstStyle/>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Definition</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Basic Technique</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kern="0" dirty="0">
                <a:latin typeface="Arial Narrow" pitchFamily="34" charset="0"/>
              </a:rPr>
              <a:t>Finite Monte Carlo Decision Processes</a:t>
            </a:r>
          </a:p>
          <a:p>
            <a:pPr marL="609600" lvl="0" indent="-609600" eaLnBrk="0" fontAlgn="base" hangingPunct="0">
              <a:lnSpc>
                <a:spcPct val="150000"/>
              </a:lnSpc>
              <a:spcBef>
                <a:spcPct val="20000"/>
              </a:spcBef>
              <a:spcAft>
                <a:spcPct val="0"/>
              </a:spcAft>
              <a:buClr>
                <a:schemeClr val="tx2"/>
              </a:buClr>
              <a:buSzPct val="75000"/>
              <a:buFont typeface="Wingdings" pitchFamily="2" charset="2"/>
              <a:buAutoNum type="arabicPeriod"/>
              <a:defRPr/>
            </a:pPr>
            <a:r>
              <a:rPr lang="en-US" sz="3200" b="1" kern="0" dirty="0">
                <a:latin typeface="Arial Narrow" pitchFamily="34" charset="0"/>
              </a:rPr>
              <a:t>Discounting, Example, References</a:t>
            </a:r>
          </a:p>
        </p:txBody>
      </p:sp>
      <p:sp>
        <p:nvSpPr>
          <p:cNvPr id="8" name="AutoShape 5"/>
          <p:cNvSpPr>
            <a:spLocks noChangeArrowheads="1"/>
          </p:cNvSpPr>
          <p:nvPr/>
        </p:nvSpPr>
        <p:spPr bwMode="auto">
          <a:xfrm>
            <a:off x="434023" y="4396056"/>
            <a:ext cx="509905" cy="355600"/>
          </a:xfrm>
          <a:prstGeom prst="rightArrow">
            <a:avLst>
              <a:gd name="adj1" fmla="val 50000"/>
              <a:gd name="adj2" fmla="val 32589"/>
            </a:avLst>
          </a:prstGeom>
          <a:noFill/>
          <a:ln w="38100">
            <a:solidFill>
              <a:schemeClr val="accent2"/>
            </a:solid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861719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with MDP’s</a:t>
            </a:r>
          </a:p>
        </p:txBody>
      </p:sp>
      <p:sp>
        <p:nvSpPr>
          <p:cNvPr id="3" name="Rectangle 2"/>
          <p:cNvSpPr/>
          <p:nvPr/>
        </p:nvSpPr>
        <p:spPr>
          <a:xfrm>
            <a:off x="1562100" y="1371600"/>
            <a:ext cx="5943600" cy="5262979"/>
          </a:xfrm>
          <a:prstGeom prst="rect">
            <a:avLst/>
          </a:prstGeom>
        </p:spPr>
        <p:txBody>
          <a:bodyPr wrap="square">
            <a:spAutoFit/>
          </a:bodyPr>
          <a:lstStyle/>
          <a:p>
            <a:pPr>
              <a:lnSpc>
                <a:spcPct val="150000"/>
              </a:lnSpc>
            </a:pPr>
            <a:r>
              <a:rPr lang="en-US" sz="3200" dirty="0">
                <a:latin typeface="Arial Narrow" panose="020B0606020202030204" pitchFamily="34" charset="0"/>
              </a:rPr>
              <a:t>IF “FINAL STEP” MAKES SENSE*:</a:t>
            </a:r>
          </a:p>
          <a:p>
            <a:pPr>
              <a:lnSpc>
                <a:spcPct val="150000"/>
              </a:lnSpc>
            </a:pPr>
            <a:r>
              <a:rPr lang="en-US" sz="3200" dirty="0">
                <a:latin typeface="Arial Narrow" panose="020B0606020202030204" pitchFamily="34" charset="0"/>
              </a:rPr>
              <a:t>	Add rewards over time-episodes</a:t>
            </a:r>
          </a:p>
          <a:p>
            <a:pPr>
              <a:lnSpc>
                <a:spcPct val="150000"/>
              </a:lnSpc>
            </a:pPr>
            <a:endParaRPr lang="en-US" sz="3200" dirty="0">
              <a:latin typeface="Arial Narrow" panose="020B0606020202030204" pitchFamily="34" charset="0"/>
            </a:endParaRPr>
          </a:p>
          <a:p>
            <a:pPr>
              <a:lnSpc>
                <a:spcPct val="150000"/>
              </a:lnSpc>
            </a:pPr>
            <a:r>
              <a:rPr lang="en-US" sz="3200" dirty="0">
                <a:latin typeface="Arial Narrow" panose="020B0606020202030204" pitchFamily="34" charset="0"/>
              </a:rPr>
              <a:t>IF NOT, APPLY </a:t>
            </a:r>
            <a:r>
              <a:rPr lang="en-US" sz="3200" i="1" dirty="0">
                <a:latin typeface="Arial Narrow" panose="020B0606020202030204" pitchFamily="34" charset="0"/>
              </a:rPr>
              <a:t>DISCOUNTING</a:t>
            </a:r>
            <a:r>
              <a:rPr lang="en-US" sz="3200" dirty="0">
                <a:latin typeface="Arial Narrow" panose="020B0606020202030204" pitchFamily="34" charset="0"/>
              </a:rPr>
              <a:t>.</a:t>
            </a:r>
          </a:p>
          <a:p>
            <a:pPr>
              <a:lnSpc>
                <a:spcPct val="150000"/>
              </a:lnSpc>
            </a:pPr>
            <a:endParaRPr lang="en-US" sz="3200" dirty="0">
              <a:latin typeface="Arial Narrow" panose="020B0606020202030204" pitchFamily="34" charset="0"/>
            </a:endParaRPr>
          </a:p>
          <a:p>
            <a:pPr>
              <a:lnSpc>
                <a:spcPct val="150000"/>
              </a:lnSpc>
            </a:pPr>
            <a:r>
              <a:rPr lang="en-US" sz="3200" dirty="0">
                <a:latin typeface="Arial Narrow" panose="020B0606020202030204" pitchFamily="34" charset="0"/>
              </a:rPr>
              <a:t>* (for the application in question)</a:t>
            </a:r>
          </a:p>
          <a:p>
            <a:pPr>
              <a:lnSpc>
                <a:spcPct val="150000"/>
              </a:lnSpc>
            </a:pPr>
            <a:endParaRPr lang="en-US" sz="3200" dirty="0">
              <a:latin typeface="Arial Narrow" panose="020B0606020202030204" pitchFamily="34" charset="0"/>
            </a:endParaRPr>
          </a:p>
        </p:txBody>
      </p:sp>
    </p:spTree>
    <p:extLst>
      <p:ext uri="{BB962C8B-B14F-4D97-AF65-F5344CB8AC3E}">
        <p14:creationId xmlns:p14="http://schemas.microsoft.com/office/powerpoint/2010/main" val="3435954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Discounting</a:t>
            </a:r>
          </a:p>
        </p:txBody>
      </p:sp>
      <p:sp>
        <p:nvSpPr>
          <p:cNvPr id="10243" name="Rectangle 3"/>
          <p:cNvSpPr>
            <a:spLocks noChangeArrowheads="1"/>
          </p:cNvSpPr>
          <p:nvPr/>
        </p:nvSpPr>
        <p:spPr bwMode="auto">
          <a:xfrm>
            <a:off x="6345238" y="6457950"/>
            <a:ext cx="2112962"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t>Marsland               </a:t>
            </a:r>
          </a:p>
        </p:txBody>
      </p:sp>
      <p:sp>
        <p:nvSpPr>
          <p:cNvPr id="7" name="TextBox 4"/>
          <p:cNvSpPr txBox="1">
            <a:spLocks noChangeArrowheads="1"/>
          </p:cNvSpPr>
          <p:nvPr/>
        </p:nvSpPr>
        <p:spPr bwMode="auto">
          <a:xfrm>
            <a:off x="1066800" y="1752600"/>
            <a:ext cx="6934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dirty="0">
                <a:latin typeface="Arial Narrow" panose="020B0606020202030204" pitchFamily="34" charset="0"/>
              </a:rPr>
              <a:t> </a:t>
            </a:r>
          </a:p>
          <a:p>
            <a:endParaRPr lang="en-US" altLang="en-US" dirty="0">
              <a:latin typeface="Arial Narrow" panose="020B0606020202030204" pitchFamily="34" charset="0"/>
            </a:endParaRPr>
          </a:p>
          <a:p>
            <a:r>
              <a:rPr lang="en-US" altLang="en-US" dirty="0">
                <a:latin typeface="Arial Narrow" panose="020B0606020202030204" pitchFamily="34" charset="0"/>
              </a:rPr>
              <a:t>Discounted reward at time </a:t>
            </a:r>
            <a:r>
              <a:rPr lang="en-US" altLang="en-US" i="1" dirty="0">
                <a:latin typeface="Arial Narrow" panose="020B0606020202030204" pitchFamily="34" charset="0"/>
              </a:rPr>
              <a:t>t </a:t>
            </a:r>
          </a:p>
          <a:p>
            <a:r>
              <a:rPr lang="en-US" altLang="en-US" i="1" dirty="0">
                <a:latin typeface="Arial Narrow" panose="020B0606020202030204" pitchFamily="34" charset="0"/>
              </a:rPr>
              <a:t>                                           = r</a:t>
            </a:r>
            <a:r>
              <a:rPr lang="en-US" altLang="en-US" i="1" baseline="-25000" dirty="0">
                <a:latin typeface="Arial Narrow" panose="020B0606020202030204" pitchFamily="34" charset="0"/>
              </a:rPr>
              <a:t>t</a:t>
            </a:r>
            <a:r>
              <a:rPr lang="en-US" altLang="en-US" baseline="-25000" dirty="0">
                <a:latin typeface="Arial Narrow" panose="020B0606020202030204" pitchFamily="34" charset="0"/>
              </a:rPr>
              <a:t>+1</a:t>
            </a:r>
            <a:r>
              <a:rPr lang="en-US" altLang="en-US" dirty="0">
                <a:latin typeface="Arial Narrow" panose="020B0606020202030204" pitchFamily="34" charset="0"/>
              </a:rPr>
              <a:t> + </a:t>
            </a:r>
            <a:r>
              <a:rPr lang="en-US" altLang="en-US" dirty="0">
                <a:latin typeface="Arial Narrow" panose="020B0606020202030204" pitchFamily="34" charset="0"/>
                <a:sym typeface="Symbol" panose="05050102010706020507" pitchFamily="18" charset="2"/>
              </a:rPr>
              <a:t>…</a:t>
            </a:r>
            <a:endParaRPr lang="en-US" altLang="en-US" dirty="0">
              <a:latin typeface="Arial Narrow" panose="020B0606020202030204" pitchFamily="34" charset="0"/>
            </a:endParaRPr>
          </a:p>
        </p:txBody>
      </p:sp>
      <p:sp>
        <p:nvSpPr>
          <p:cNvPr id="9" name="Rectangular Callout 7"/>
          <p:cNvSpPr>
            <a:spLocks noChangeArrowheads="1"/>
          </p:cNvSpPr>
          <p:nvPr/>
        </p:nvSpPr>
        <p:spPr bwMode="auto">
          <a:xfrm>
            <a:off x="1905000" y="4343400"/>
            <a:ext cx="1905000" cy="914400"/>
          </a:xfrm>
          <a:prstGeom prst="wedgeRectCallout">
            <a:avLst>
              <a:gd name="adj1" fmla="val 108528"/>
              <a:gd name="adj2" fmla="val -127148"/>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a:latin typeface="Arial Narrow" panose="020B0606020202030204" pitchFamily="34" charset="0"/>
              </a:rPr>
              <a:t>Reward from next action</a:t>
            </a:r>
          </a:p>
        </p:txBody>
      </p:sp>
    </p:spTree>
    <p:extLst>
      <p:ext uri="{BB962C8B-B14F-4D97-AF65-F5344CB8AC3E}">
        <p14:creationId xmlns:p14="http://schemas.microsoft.com/office/powerpoint/2010/main" val="4116059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t>Discounting: Factoring Subsequent  Rewards</a:t>
            </a:r>
          </a:p>
        </p:txBody>
      </p:sp>
      <p:sp>
        <p:nvSpPr>
          <p:cNvPr id="10243" name="Rectangle 3"/>
          <p:cNvSpPr>
            <a:spLocks noChangeArrowheads="1"/>
          </p:cNvSpPr>
          <p:nvPr/>
        </p:nvSpPr>
        <p:spPr bwMode="auto">
          <a:xfrm>
            <a:off x="4859338" y="6400800"/>
            <a:ext cx="4208462"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altLang="en-US" sz="2000" dirty="0">
                <a:latin typeface="Arial Narrow" panose="020B0606020202030204" pitchFamily="34" charset="0"/>
              </a:rPr>
              <a:t>Adapted from </a:t>
            </a:r>
            <a:r>
              <a:rPr lang="en-US" altLang="en-US" sz="2000" dirty="0" err="1">
                <a:latin typeface="Arial Narrow" panose="020B0606020202030204" pitchFamily="34" charset="0"/>
              </a:rPr>
              <a:t>Barto</a:t>
            </a:r>
            <a:r>
              <a:rPr lang="en-US" altLang="en-US" sz="2000" dirty="0">
                <a:latin typeface="Arial Narrow" panose="020B0606020202030204" pitchFamily="34" charset="0"/>
              </a:rPr>
              <a:t> &amp; Sutton               </a:t>
            </a:r>
          </a:p>
        </p:txBody>
      </p:sp>
      <p:sp>
        <p:nvSpPr>
          <p:cNvPr id="10244" name="TextBox 4"/>
          <p:cNvSpPr txBox="1">
            <a:spLocks noChangeArrowheads="1"/>
          </p:cNvSpPr>
          <p:nvPr/>
        </p:nvSpPr>
        <p:spPr bwMode="auto">
          <a:xfrm>
            <a:off x="1066800" y="1752600"/>
            <a:ext cx="69342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dirty="0">
                <a:latin typeface="Arial Narrow" panose="020B0606020202030204" pitchFamily="34" charset="0"/>
              </a:rPr>
              <a:t>Discount factor 0 </a:t>
            </a:r>
            <a:r>
              <a:rPr lang="en-US" altLang="en-US" dirty="0">
                <a:latin typeface="Arial Narrow" panose="020B0606020202030204" pitchFamily="34" charset="0"/>
                <a:sym typeface="Symbol" panose="05050102010706020507" pitchFamily="18" charset="2"/>
              </a:rPr>
              <a:t>  &lt; 1</a:t>
            </a:r>
            <a:endParaRPr lang="en-US" altLang="en-US" dirty="0">
              <a:latin typeface="Arial Narrow" panose="020B0606020202030204" pitchFamily="34" charset="0"/>
            </a:endParaRPr>
          </a:p>
          <a:p>
            <a:endParaRPr lang="en-US" altLang="en-US" dirty="0">
              <a:latin typeface="Arial Narrow" panose="020B0606020202030204" pitchFamily="34" charset="0"/>
            </a:endParaRPr>
          </a:p>
          <a:p>
            <a:r>
              <a:rPr lang="en-US" altLang="en-US" dirty="0">
                <a:latin typeface="Arial Narrow" panose="020B0606020202030204" pitchFamily="34" charset="0"/>
              </a:rPr>
              <a:t>Discounted reward at time </a:t>
            </a:r>
            <a:r>
              <a:rPr lang="en-US" altLang="en-US" i="1" dirty="0">
                <a:latin typeface="Arial Narrow" panose="020B0606020202030204" pitchFamily="34" charset="0"/>
              </a:rPr>
              <a:t>t </a:t>
            </a:r>
          </a:p>
          <a:p>
            <a:r>
              <a:rPr lang="en-US" altLang="en-US" i="1" dirty="0">
                <a:latin typeface="Arial Narrow" panose="020B0606020202030204" pitchFamily="34" charset="0"/>
              </a:rPr>
              <a:t>                                           = r</a:t>
            </a:r>
            <a:r>
              <a:rPr lang="en-US" altLang="en-US" i="1" baseline="-25000" dirty="0">
                <a:latin typeface="Arial Narrow" panose="020B0606020202030204" pitchFamily="34" charset="0"/>
              </a:rPr>
              <a:t>t</a:t>
            </a:r>
            <a:r>
              <a:rPr lang="en-US" altLang="en-US" baseline="-25000" dirty="0">
                <a:latin typeface="Arial Narrow" panose="020B0606020202030204" pitchFamily="34" charset="0"/>
              </a:rPr>
              <a:t>+1</a:t>
            </a:r>
            <a:r>
              <a:rPr lang="en-US" altLang="en-US" dirty="0">
                <a:latin typeface="Arial Narrow" panose="020B0606020202030204" pitchFamily="34" charset="0"/>
              </a:rPr>
              <a:t> + </a:t>
            </a:r>
            <a:r>
              <a:rPr lang="en-US" altLang="en-US" dirty="0">
                <a:latin typeface="Arial Narrow" panose="020B0606020202030204" pitchFamily="34" charset="0"/>
                <a:sym typeface="Symbol" panose="05050102010706020507" pitchFamily="18" charset="2"/>
              </a:rPr>
              <a:t></a:t>
            </a:r>
            <a:r>
              <a:rPr lang="en-US" altLang="en-US" i="1" dirty="0">
                <a:latin typeface="Arial Narrow" panose="020B0606020202030204" pitchFamily="34" charset="0"/>
              </a:rPr>
              <a:t>r</a:t>
            </a:r>
            <a:r>
              <a:rPr lang="en-US" altLang="en-US" i="1" baseline="-25000" dirty="0">
                <a:latin typeface="Arial Narrow" panose="020B0606020202030204" pitchFamily="34" charset="0"/>
              </a:rPr>
              <a:t>t</a:t>
            </a:r>
            <a:r>
              <a:rPr lang="en-US" altLang="en-US" baseline="-25000" dirty="0">
                <a:latin typeface="Arial Narrow" panose="020B0606020202030204" pitchFamily="34" charset="0"/>
              </a:rPr>
              <a:t>+2</a:t>
            </a:r>
            <a:r>
              <a:rPr lang="en-US" altLang="en-US" dirty="0">
                <a:latin typeface="Arial Narrow" panose="020B0606020202030204" pitchFamily="34" charset="0"/>
              </a:rPr>
              <a:t> + </a:t>
            </a:r>
            <a:r>
              <a:rPr lang="en-US" altLang="en-US" dirty="0">
                <a:latin typeface="Arial Narrow" panose="020B0606020202030204" pitchFamily="34" charset="0"/>
                <a:sym typeface="Symbol" panose="05050102010706020507" pitchFamily="18" charset="2"/>
              </a:rPr>
              <a:t></a:t>
            </a:r>
            <a:r>
              <a:rPr lang="en-US" altLang="en-US" baseline="30000" dirty="0">
                <a:latin typeface="Arial Narrow" panose="020B0606020202030204" pitchFamily="34" charset="0"/>
                <a:sym typeface="Symbol" panose="05050102010706020507" pitchFamily="18" charset="2"/>
              </a:rPr>
              <a:t>2</a:t>
            </a:r>
            <a:r>
              <a:rPr lang="en-US" altLang="en-US" i="1" dirty="0">
                <a:latin typeface="Arial Narrow" panose="020B0606020202030204" pitchFamily="34" charset="0"/>
              </a:rPr>
              <a:t>r</a:t>
            </a:r>
            <a:r>
              <a:rPr lang="en-US" altLang="en-US" i="1" baseline="-25000" dirty="0">
                <a:latin typeface="Arial Narrow" panose="020B0606020202030204" pitchFamily="34" charset="0"/>
              </a:rPr>
              <a:t>t</a:t>
            </a:r>
            <a:r>
              <a:rPr lang="en-US" altLang="en-US" baseline="-25000" dirty="0">
                <a:latin typeface="Arial Narrow" panose="020B0606020202030204" pitchFamily="34" charset="0"/>
              </a:rPr>
              <a:t>+3</a:t>
            </a:r>
            <a:r>
              <a:rPr lang="en-US" altLang="en-US" dirty="0">
                <a:latin typeface="Arial Narrow" panose="020B0606020202030204" pitchFamily="34" charset="0"/>
              </a:rPr>
              <a:t> + …</a:t>
            </a:r>
          </a:p>
          <a:p>
            <a:endParaRPr lang="en-US" altLang="en-US" dirty="0">
              <a:latin typeface="Arial Narrow" panose="020B0606020202030204" pitchFamily="34" charset="0"/>
            </a:endParaRPr>
          </a:p>
          <a:p>
            <a:endParaRPr lang="en-US" altLang="en-US" dirty="0">
              <a:latin typeface="Arial Narrow" panose="020B0606020202030204" pitchFamily="34" charset="0"/>
            </a:endParaRPr>
          </a:p>
          <a:p>
            <a:endParaRPr lang="en-US" altLang="en-US" dirty="0">
              <a:latin typeface="Arial Narrow" panose="020B0606020202030204" pitchFamily="34" charset="0"/>
            </a:endParaRPr>
          </a:p>
          <a:p>
            <a:endParaRPr lang="en-US" altLang="en-US" dirty="0">
              <a:latin typeface="Arial Narrow" panose="020B0606020202030204" pitchFamily="34" charset="0"/>
            </a:endParaRPr>
          </a:p>
          <a:p>
            <a:endParaRPr lang="en-US" altLang="en-US" dirty="0">
              <a:latin typeface="Arial Narrow" panose="020B0606020202030204" pitchFamily="34" charset="0"/>
            </a:endParaRPr>
          </a:p>
          <a:p>
            <a:r>
              <a:rPr lang="en-US" altLang="en-US" dirty="0">
                <a:latin typeface="Arial Narrow" panose="020B0606020202030204" pitchFamily="34" charset="0"/>
              </a:rPr>
              <a:t>Guaranteed to converge</a:t>
            </a:r>
          </a:p>
        </p:txBody>
      </p:sp>
      <p:sp>
        <p:nvSpPr>
          <p:cNvPr id="10246" name="Rectangular Callout 8"/>
          <p:cNvSpPr>
            <a:spLocks noChangeArrowheads="1"/>
          </p:cNvSpPr>
          <p:nvPr/>
        </p:nvSpPr>
        <p:spPr bwMode="auto">
          <a:xfrm>
            <a:off x="5867400" y="4343400"/>
            <a:ext cx="1981200" cy="914400"/>
          </a:xfrm>
          <a:prstGeom prst="wedgeRectCallout">
            <a:avLst>
              <a:gd name="adj1" fmla="val -47537"/>
              <a:gd name="adj2" fmla="val -130366"/>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a:latin typeface="Arial Narrow" panose="020B0606020202030204" pitchFamily="34" charset="0"/>
              </a:rPr>
              <a:t>Reward from action following</a:t>
            </a:r>
          </a:p>
        </p:txBody>
      </p:sp>
    </p:spTree>
    <p:extLst>
      <p:ext uri="{BB962C8B-B14F-4D97-AF65-F5344CB8AC3E}">
        <p14:creationId xmlns:p14="http://schemas.microsoft.com/office/powerpoint/2010/main" val="707602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Applications</a:t>
            </a:r>
          </a:p>
        </p:txBody>
      </p:sp>
      <p:sp>
        <p:nvSpPr>
          <p:cNvPr id="19459" name="TextBox 2"/>
          <p:cNvSpPr txBox="1">
            <a:spLocks noChangeArrowheads="1"/>
          </p:cNvSpPr>
          <p:nvPr/>
        </p:nvSpPr>
        <p:spPr bwMode="auto">
          <a:xfrm>
            <a:off x="990600" y="1676400"/>
            <a:ext cx="67818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dirty="0">
                <a:latin typeface="Arial Narrow" panose="020B0606020202030204" pitchFamily="34" charset="0"/>
              </a:rPr>
              <a:t>Crowdsourced reinforcement</a:t>
            </a:r>
          </a:p>
          <a:p>
            <a:pPr algn="ctr"/>
            <a:endParaRPr lang="en-US" altLang="en-US" dirty="0">
              <a:solidFill>
                <a:srgbClr val="FF0000"/>
              </a:solidFill>
              <a:latin typeface="Arial Narrow" panose="020B0606020202030204" pitchFamily="34" charset="0"/>
            </a:endParaRPr>
          </a:p>
          <a:p>
            <a:pPr algn="ctr"/>
            <a:endParaRPr lang="en-US" altLang="en-US" dirty="0">
              <a:solidFill>
                <a:srgbClr val="FF0000"/>
              </a:solidFill>
              <a:latin typeface="Arial Narrow" panose="020B0606020202030204" pitchFamily="34" charset="0"/>
            </a:endParaRPr>
          </a:p>
          <a:p>
            <a:pPr algn="ctr"/>
            <a:r>
              <a:rPr lang="en-US" altLang="en-US" dirty="0">
                <a:solidFill>
                  <a:srgbClr val="FF0000"/>
                </a:solidFill>
                <a:latin typeface="Arial Narrow" panose="020B0606020202030204" pitchFamily="34" charset="0"/>
                <a:hlinkClick r:id="rId3"/>
              </a:rPr>
              <a:t>https://www.youtube.com/watch?v=cbHlC_SJKMQ</a:t>
            </a:r>
            <a:r>
              <a:rPr lang="en-US" altLang="en-US" dirty="0">
                <a:solidFill>
                  <a:srgbClr val="FF0000"/>
                </a:solidFill>
                <a:latin typeface="Arial Narrow" panose="020B0606020202030204" pitchFamily="34" charset="0"/>
              </a:rPr>
              <a:t> </a:t>
            </a:r>
          </a:p>
        </p:txBody>
      </p:sp>
    </p:spTree>
    <p:extLst>
      <p:ext uri="{BB962C8B-B14F-4D97-AF65-F5344CB8AC3E}">
        <p14:creationId xmlns:p14="http://schemas.microsoft.com/office/powerpoint/2010/main" val="22539180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TensorFlow RL Libraries</a:t>
            </a:r>
          </a:p>
        </p:txBody>
      </p:sp>
      <p:sp>
        <p:nvSpPr>
          <p:cNvPr id="3" name="Rectangle 2"/>
          <p:cNvSpPr/>
          <p:nvPr/>
        </p:nvSpPr>
        <p:spPr>
          <a:xfrm>
            <a:off x="1409700" y="2590800"/>
            <a:ext cx="6248400" cy="3539430"/>
          </a:xfrm>
          <a:prstGeom prst="rect">
            <a:avLst/>
          </a:prstGeom>
        </p:spPr>
        <p:txBody>
          <a:bodyPr wrap="square">
            <a:spAutoFit/>
          </a:bodyPr>
          <a:lstStyle/>
          <a:p>
            <a:r>
              <a:rPr lang="en-US" dirty="0">
                <a:hlinkClick r:id="rId3"/>
              </a:rPr>
              <a:t>https://tensorlayer.readthedocs.io/en/stable/modules/rein.html</a:t>
            </a:r>
            <a:endParaRPr lang="en-US" dirty="0">
              <a:latin typeface="Arial Narrow" panose="020B0606020202030204" pitchFamily="34" charset="0"/>
            </a:endParaRPr>
          </a:p>
          <a:p>
            <a:endParaRPr lang="en-US" dirty="0">
              <a:latin typeface="Arial Narrow" panose="020B0606020202030204" pitchFamily="34" charset="0"/>
              <a:hlinkClick r:id="rId4"/>
            </a:endParaRPr>
          </a:p>
          <a:p>
            <a:endParaRPr lang="en-US" dirty="0">
              <a:latin typeface="Arial Narrow" panose="020B0606020202030204" pitchFamily="34" charset="0"/>
              <a:hlinkClick r:id="rId4"/>
            </a:endParaRPr>
          </a:p>
          <a:p>
            <a:endParaRPr lang="en-US" dirty="0">
              <a:latin typeface="Arial Narrow" panose="020B0606020202030204" pitchFamily="34" charset="0"/>
              <a:hlinkClick r:id="rId4"/>
            </a:endParaRPr>
          </a:p>
          <a:p>
            <a:r>
              <a:rPr lang="en-US" dirty="0">
                <a:latin typeface="Arial Narrow" panose="020B0606020202030204" pitchFamily="34" charset="0"/>
                <a:hlinkClick r:id="rId4"/>
              </a:rPr>
              <a:t>https://tensorlayer.readthedocs.io/en/stable/user/examples.html#reinforcement-learning</a:t>
            </a:r>
            <a:r>
              <a:rPr lang="en-US" dirty="0">
                <a:latin typeface="Arial Narrow" panose="020B0606020202030204" pitchFamily="34" charset="0"/>
              </a:rPr>
              <a:t> </a:t>
            </a:r>
          </a:p>
          <a:p>
            <a:endParaRPr lang="en-US" dirty="0">
              <a:latin typeface="Arial Narrow" panose="020B0606020202030204" pitchFamily="34" charset="0"/>
            </a:endParaRPr>
          </a:p>
        </p:txBody>
      </p:sp>
    </p:spTree>
    <p:extLst>
      <p:ext uri="{BB962C8B-B14F-4D97-AF65-F5344CB8AC3E}">
        <p14:creationId xmlns:p14="http://schemas.microsoft.com/office/powerpoint/2010/main" val="33478604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704850" y="1524000"/>
            <a:ext cx="7753350" cy="4114800"/>
          </a:xfrm>
        </p:spPr>
        <p:txBody>
          <a:bodyPr/>
          <a:lstStyle/>
          <a:p>
            <a:r>
              <a:rPr lang="en-US" dirty="0"/>
              <a:t>Reinforcement learning encourages </a:t>
            </a:r>
            <a:r>
              <a:rPr lang="en-US" b="1" dirty="0"/>
              <a:t>rewards</a:t>
            </a:r>
          </a:p>
          <a:p>
            <a:endParaRPr lang="en-US" dirty="0"/>
          </a:p>
          <a:p>
            <a:r>
              <a:rPr lang="en-US" dirty="0"/>
              <a:t>Define </a:t>
            </a:r>
            <a:r>
              <a:rPr lang="en-US" b="1" dirty="0"/>
              <a:t>states</a:t>
            </a:r>
            <a:r>
              <a:rPr lang="en-US" dirty="0"/>
              <a:t> and </a:t>
            </a:r>
            <a:r>
              <a:rPr lang="en-US" b="1" dirty="0"/>
              <a:t>actions</a:t>
            </a:r>
          </a:p>
          <a:p>
            <a:endParaRPr lang="en-US" dirty="0"/>
          </a:p>
          <a:p>
            <a:r>
              <a:rPr lang="en-US" dirty="0"/>
              <a:t>Monte Carlo RL applies probability</a:t>
            </a:r>
          </a:p>
          <a:p>
            <a:endParaRPr lang="en-US" dirty="0"/>
          </a:p>
          <a:p>
            <a:r>
              <a:rPr lang="en-US" dirty="0"/>
              <a:t>Use </a:t>
            </a:r>
            <a:r>
              <a:rPr lang="en-US" b="1" dirty="0"/>
              <a:t>discounting</a:t>
            </a:r>
            <a:r>
              <a:rPr lang="en-US" dirty="0"/>
              <a:t> when there is no clear ending</a:t>
            </a:r>
          </a:p>
          <a:p>
            <a:endParaRPr lang="en-US" dirty="0"/>
          </a:p>
        </p:txBody>
      </p:sp>
    </p:spTree>
    <p:extLst>
      <p:ext uri="{BB962C8B-B14F-4D97-AF65-F5344CB8AC3E}">
        <p14:creationId xmlns:p14="http://schemas.microsoft.com/office/powerpoint/2010/main" val="481748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4" name="TextBox 3"/>
          <p:cNvSpPr txBox="1"/>
          <p:nvPr/>
        </p:nvSpPr>
        <p:spPr>
          <a:xfrm>
            <a:off x="723900" y="990600"/>
            <a:ext cx="7810500" cy="3539430"/>
          </a:xfrm>
          <a:prstGeom prst="rect">
            <a:avLst/>
          </a:prstGeom>
          <a:noFill/>
        </p:spPr>
        <p:txBody>
          <a:bodyPr wrap="square" rtlCol="0">
            <a:spAutoFit/>
          </a:bodyPr>
          <a:lstStyle/>
          <a:p>
            <a:r>
              <a:rPr lang="en-US" dirty="0">
                <a:latin typeface="Arial Narrow" panose="020B0606020202030204" pitchFamily="34" charset="0"/>
              </a:rPr>
              <a:t>Learning what to do in an uncertain environment          </a:t>
            </a:r>
            <a:r>
              <a:rPr lang="en-US" b="1" dirty="0">
                <a:latin typeface="Arial Narrow" panose="020B0606020202030204" pitchFamily="34" charset="0"/>
              </a:rPr>
              <a:t>(i.e., map situations to actions) </a:t>
            </a:r>
            <a:r>
              <a:rPr lang="en-US" dirty="0">
                <a:latin typeface="Arial Narrow" panose="020B0606020202030204" pitchFamily="34" charset="0"/>
              </a:rPr>
              <a:t>with a clear goal             </a:t>
            </a:r>
          </a:p>
          <a:p>
            <a:r>
              <a:rPr lang="en-US" dirty="0">
                <a:latin typeface="Arial Narrow" panose="020B0606020202030204" pitchFamily="34" charset="0"/>
              </a:rPr>
              <a:t>so as to maximize a </a:t>
            </a:r>
            <a:r>
              <a:rPr lang="en-US" b="1" dirty="0">
                <a:latin typeface="Arial Narrow" panose="020B0606020202030204" pitchFamily="34" charset="0"/>
              </a:rPr>
              <a:t>(possibly delayed) </a:t>
            </a:r>
            <a:r>
              <a:rPr lang="en-US" dirty="0">
                <a:latin typeface="Arial Narrow" panose="020B0606020202030204" pitchFamily="34" charset="0"/>
              </a:rPr>
              <a:t>reward.</a:t>
            </a:r>
          </a:p>
          <a:p>
            <a:endParaRPr lang="en-US" dirty="0">
              <a:latin typeface="Arial Narrow" panose="020B0606020202030204" pitchFamily="34" charset="0"/>
            </a:endParaRPr>
          </a:p>
          <a:p>
            <a:r>
              <a:rPr lang="en-US" b="1" dirty="0">
                <a:latin typeface="Arial Narrow" panose="020B0606020202030204" pitchFamily="34" charset="0"/>
              </a:rPr>
              <a:t>Learner must discover what to do by trials (interacting with the environment).</a:t>
            </a:r>
          </a:p>
          <a:p>
            <a:endParaRPr lang="en-US" dirty="0">
              <a:latin typeface="Arial Narrow" panose="020B0606020202030204" pitchFamily="34" charset="0"/>
            </a:endParaRPr>
          </a:p>
          <a:p>
            <a:r>
              <a:rPr lang="en-US" dirty="0">
                <a:latin typeface="Arial Narrow" panose="020B0606020202030204" pitchFamily="34" charset="0"/>
              </a:rPr>
              <a:t>…</a:t>
            </a:r>
          </a:p>
        </p:txBody>
      </p:sp>
      <p:sp>
        <p:nvSpPr>
          <p:cNvPr id="5" name="Rectangle 4"/>
          <p:cNvSpPr/>
          <p:nvPr/>
        </p:nvSpPr>
        <p:spPr>
          <a:xfrm>
            <a:off x="304800" y="6358324"/>
            <a:ext cx="1843774" cy="400110"/>
          </a:xfrm>
          <a:prstGeom prst="rect">
            <a:avLst/>
          </a:prstGeom>
        </p:spPr>
        <p:txBody>
          <a:bodyPr wrap="none">
            <a:spAutoFit/>
          </a:bodyPr>
          <a:lstStyle/>
          <a:p>
            <a:r>
              <a:rPr lang="en-US" sz="2000" dirty="0">
                <a:latin typeface="Arial Narrow" panose="020B0606020202030204" pitchFamily="34" charset="0"/>
              </a:rPr>
              <a:t>Sutton &amp; </a:t>
            </a:r>
            <a:r>
              <a:rPr lang="en-US" sz="2000" dirty="0" err="1">
                <a:latin typeface="Arial Narrow" panose="020B0606020202030204" pitchFamily="34" charset="0"/>
              </a:rPr>
              <a:t>Barto</a:t>
            </a:r>
            <a:r>
              <a:rPr lang="en-US" sz="2000" dirty="0">
                <a:latin typeface="Arial Narrow" panose="020B0606020202030204" pitchFamily="34" charset="0"/>
              </a:rPr>
              <a:t> p3</a:t>
            </a:r>
            <a:endParaRPr lang="en-US" dirty="0"/>
          </a:p>
        </p:txBody>
      </p:sp>
    </p:spTree>
    <p:extLst>
      <p:ext uri="{BB962C8B-B14F-4D97-AF65-F5344CB8AC3E}">
        <p14:creationId xmlns:p14="http://schemas.microsoft.com/office/powerpoint/2010/main" val="1245916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4" name="TextBox 3"/>
          <p:cNvSpPr txBox="1"/>
          <p:nvPr/>
        </p:nvSpPr>
        <p:spPr>
          <a:xfrm>
            <a:off x="723900" y="990600"/>
            <a:ext cx="7620000" cy="3539430"/>
          </a:xfrm>
          <a:prstGeom prst="rect">
            <a:avLst/>
          </a:prstGeom>
          <a:noFill/>
        </p:spPr>
        <p:txBody>
          <a:bodyPr wrap="square" rtlCol="0">
            <a:spAutoFit/>
          </a:bodyPr>
          <a:lstStyle/>
          <a:p>
            <a:r>
              <a:rPr lang="en-US" dirty="0">
                <a:latin typeface="Arial Narrow" panose="020B0606020202030204" pitchFamily="34" charset="0"/>
              </a:rPr>
              <a:t>Learning what to do in an uncertain environment        (i.e., map situations to actions) with a clear goal            </a:t>
            </a:r>
          </a:p>
          <a:p>
            <a:r>
              <a:rPr lang="en-US" dirty="0">
                <a:latin typeface="Arial Narrow" panose="020B0606020202030204" pitchFamily="34" charset="0"/>
              </a:rPr>
              <a:t>so as to maximize a (possibly delayed) reward.</a:t>
            </a:r>
          </a:p>
          <a:p>
            <a:endParaRPr lang="en-US" dirty="0">
              <a:latin typeface="Arial Narrow" panose="020B0606020202030204" pitchFamily="34" charset="0"/>
            </a:endParaRPr>
          </a:p>
          <a:p>
            <a:r>
              <a:rPr lang="en-US" dirty="0">
                <a:latin typeface="Arial Narrow" panose="020B0606020202030204" pitchFamily="34" charset="0"/>
              </a:rPr>
              <a:t>Learner must discover what to do by trials.</a:t>
            </a:r>
          </a:p>
          <a:p>
            <a:endParaRPr lang="en-US" dirty="0">
              <a:latin typeface="Arial Narrow" panose="020B0606020202030204" pitchFamily="34" charset="0"/>
            </a:endParaRPr>
          </a:p>
          <a:p>
            <a:r>
              <a:rPr lang="en-US" b="1" dirty="0">
                <a:latin typeface="Arial Narrow" panose="020B0606020202030204" pitchFamily="34" charset="0"/>
              </a:rPr>
              <a:t>Trade-off of </a:t>
            </a:r>
            <a:r>
              <a:rPr lang="en-US" b="1" i="1" dirty="0">
                <a:latin typeface="Arial Narrow" panose="020B0606020202030204" pitchFamily="34" charset="0"/>
              </a:rPr>
              <a:t>exploitation</a:t>
            </a:r>
            <a:r>
              <a:rPr lang="en-US" b="1" dirty="0">
                <a:latin typeface="Arial Narrow" panose="020B0606020202030204" pitchFamily="34" charset="0"/>
              </a:rPr>
              <a:t> and </a:t>
            </a:r>
            <a:r>
              <a:rPr lang="en-US" b="1" i="1" dirty="0">
                <a:latin typeface="Arial Narrow" panose="020B0606020202030204" pitchFamily="34" charset="0"/>
              </a:rPr>
              <a:t>exploration</a:t>
            </a:r>
            <a:r>
              <a:rPr lang="en-US" b="1" dirty="0">
                <a:latin typeface="Arial Narrow" panose="020B0606020202030204" pitchFamily="34" charset="0"/>
              </a:rPr>
              <a:t> of an agent …</a:t>
            </a:r>
          </a:p>
        </p:txBody>
      </p:sp>
      <p:sp>
        <p:nvSpPr>
          <p:cNvPr id="5" name="Rectangle 4"/>
          <p:cNvSpPr/>
          <p:nvPr/>
        </p:nvSpPr>
        <p:spPr>
          <a:xfrm>
            <a:off x="304800" y="6358324"/>
            <a:ext cx="1843774" cy="400110"/>
          </a:xfrm>
          <a:prstGeom prst="rect">
            <a:avLst/>
          </a:prstGeom>
        </p:spPr>
        <p:txBody>
          <a:bodyPr wrap="none">
            <a:spAutoFit/>
          </a:bodyPr>
          <a:lstStyle/>
          <a:p>
            <a:r>
              <a:rPr lang="en-US" sz="2000" dirty="0">
                <a:latin typeface="Arial Narrow" panose="020B0606020202030204" pitchFamily="34" charset="0"/>
              </a:rPr>
              <a:t>Sutton &amp; </a:t>
            </a:r>
            <a:r>
              <a:rPr lang="en-US" sz="2000" dirty="0" err="1">
                <a:latin typeface="Arial Narrow" panose="020B0606020202030204" pitchFamily="34" charset="0"/>
              </a:rPr>
              <a:t>Barto</a:t>
            </a:r>
            <a:r>
              <a:rPr lang="en-US" sz="2000" dirty="0">
                <a:latin typeface="Arial Narrow" panose="020B0606020202030204" pitchFamily="34" charset="0"/>
              </a:rPr>
              <a:t> p3</a:t>
            </a:r>
            <a:endParaRPr lang="en-US" dirty="0"/>
          </a:p>
        </p:txBody>
      </p:sp>
      <p:sp>
        <p:nvSpPr>
          <p:cNvPr id="3" name="Line Callout 1 2"/>
          <p:cNvSpPr/>
          <p:nvPr/>
        </p:nvSpPr>
        <p:spPr bwMode="auto">
          <a:xfrm>
            <a:off x="1905000" y="5284157"/>
            <a:ext cx="1828800" cy="381000"/>
          </a:xfrm>
          <a:prstGeom prst="borderCallout1">
            <a:avLst>
              <a:gd name="adj1" fmla="val 1296"/>
              <a:gd name="adj2" fmla="val 61212"/>
              <a:gd name="adj3" fmla="val -306409"/>
              <a:gd name="adj4" fmla="val 61212"/>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dirty="0">
                <a:ln>
                  <a:noFill/>
                </a:ln>
                <a:solidFill>
                  <a:schemeClr val="tx1"/>
                </a:solidFill>
                <a:effectLst/>
                <a:latin typeface="Arial Narrow" panose="020B0606020202030204" pitchFamily="34" charset="0"/>
              </a:rPr>
              <a:t>What it knows</a:t>
            </a:r>
          </a:p>
        </p:txBody>
      </p:sp>
      <p:sp>
        <p:nvSpPr>
          <p:cNvPr id="6" name="Line Callout 1 5"/>
          <p:cNvSpPr/>
          <p:nvPr/>
        </p:nvSpPr>
        <p:spPr bwMode="auto">
          <a:xfrm>
            <a:off x="4876800" y="5284156"/>
            <a:ext cx="2743200" cy="507044"/>
          </a:xfrm>
          <a:prstGeom prst="borderCallout1">
            <a:avLst>
              <a:gd name="adj1" fmla="val 1629"/>
              <a:gd name="adj2" fmla="val 22122"/>
              <a:gd name="adj3" fmla="val -243260"/>
              <a:gd name="adj4" fmla="val 21667"/>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400" b="0" i="1" u="none" strike="noStrike" cap="none" normalizeH="0" baseline="0" dirty="0">
                <a:ln>
                  <a:noFill/>
                </a:ln>
                <a:solidFill>
                  <a:schemeClr val="tx1"/>
                </a:solidFill>
                <a:effectLst/>
                <a:latin typeface="Arial Narrow" panose="020B0606020202030204" pitchFamily="34" charset="0"/>
              </a:rPr>
              <a:t>What it tries to find out</a:t>
            </a:r>
          </a:p>
        </p:txBody>
      </p:sp>
    </p:spTree>
    <p:extLst>
      <p:ext uri="{BB962C8B-B14F-4D97-AF65-F5344CB8AC3E}">
        <p14:creationId xmlns:p14="http://schemas.microsoft.com/office/powerpoint/2010/main" val="8549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4" name="TextBox 3"/>
          <p:cNvSpPr txBox="1"/>
          <p:nvPr/>
        </p:nvSpPr>
        <p:spPr>
          <a:xfrm>
            <a:off x="723900" y="990600"/>
            <a:ext cx="7962900" cy="5262979"/>
          </a:xfrm>
          <a:prstGeom prst="rect">
            <a:avLst/>
          </a:prstGeom>
          <a:noFill/>
        </p:spPr>
        <p:txBody>
          <a:bodyPr wrap="square" rtlCol="0">
            <a:spAutoFit/>
          </a:bodyPr>
          <a:lstStyle/>
          <a:p>
            <a:r>
              <a:rPr lang="en-US" dirty="0">
                <a:latin typeface="Arial Narrow" panose="020B0606020202030204" pitchFamily="34" charset="0"/>
              </a:rPr>
              <a:t>Learning what to do in an uncertain environment             (i.e., map situations to actions) with a clear goal             </a:t>
            </a:r>
          </a:p>
          <a:p>
            <a:r>
              <a:rPr lang="en-US" dirty="0">
                <a:latin typeface="Arial Narrow" panose="020B0606020202030204" pitchFamily="34" charset="0"/>
              </a:rPr>
              <a:t>so as to maximize a (possibly delayed) reward.</a:t>
            </a:r>
          </a:p>
          <a:p>
            <a:endParaRPr lang="en-US" dirty="0">
              <a:latin typeface="Arial Narrow" panose="020B0606020202030204" pitchFamily="34" charset="0"/>
            </a:endParaRPr>
          </a:p>
          <a:p>
            <a:r>
              <a:rPr lang="en-US" dirty="0">
                <a:latin typeface="Arial Narrow" panose="020B0606020202030204" pitchFamily="34" charset="0"/>
              </a:rPr>
              <a:t>Learner must discover what to do by trials.</a:t>
            </a:r>
          </a:p>
          <a:p>
            <a:endParaRPr lang="en-US" dirty="0">
              <a:latin typeface="Arial Narrow" panose="020B0606020202030204" pitchFamily="34" charset="0"/>
            </a:endParaRPr>
          </a:p>
          <a:p>
            <a:r>
              <a:rPr lang="en-US" dirty="0">
                <a:latin typeface="Arial Narrow" panose="020B0606020202030204" pitchFamily="34" charset="0"/>
              </a:rPr>
              <a:t>Trade-off of </a:t>
            </a:r>
            <a:r>
              <a:rPr lang="en-US" i="1" dirty="0">
                <a:latin typeface="Arial Narrow" panose="020B0606020202030204" pitchFamily="34" charset="0"/>
              </a:rPr>
              <a:t>exploitation</a:t>
            </a:r>
            <a:r>
              <a:rPr lang="en-US" dirty="0">
                <a:latin typeface="Arial Narrow" panose="020B0606020202030204" pitchFamily="34" charset="0"/>
              </a:rPr>
              <a:t> and </a:t>
            </a:r>
            <a:r>
              <a:rPr lang="en-US" i="1" dirty="0">
                <a:latin typeface="Arial Narrow" panose="020B0606020202030204" pitchFamily="34" charset="0"/>
              </a:rPr>
              <a:t>exploration</a:t>
            </a:r>
            <a:r>
              <a:rPr lang="en-US" dirty="0">
                <a:latin typeface="Arial Narrow" panose="020B0606020202030204" pitchFamily="34" charset="0"/>
              </a:rPr>
              <a:t> of an agent …</a:t>
            </a:r>
          </a:p>
          <a:p>
            <a:endParaRPr lang="en-US" dirty="0">
              <a:latin typeface="Arial Narrow" panose="020B0606020202030204" pitchFamily="34" charset="0"/>
            </a:endParaRPr>
          </a:p>
          <a:p>
            <a:r>
              <a:rPr lang="en-US" b="1" dirty="0">
                <a:latin typeface="Arial Narrow" panose="020B0606020202030204" pitchFamily="34" charset="0"/>
              </a:rPr>
              <a:t>…that --</a:t>
            </a:r>
          </a:p>
          <a:p>
            <a:r>
              <a:rPr lang="en-US" b="1" dirty="0">
                <a:latin typeface="Arial Narrow" panose="020B0606020202030204" pitchFamily="34" charset="0"/>
              </a:rPr>
              <a:t>	-- has explicit goals</a:t>
            </a:r>
          </a:p>
          <a:p>
            <a:r>
              <a:rPr lang="en-US" b="1" dirty="0">
                <a:latin typeface="Arial Narrow" panose="020B0606020202030204" pitchFamily="34" charset="0"/>
              </a:rPr>
              <a:t>	-- can sense aspects of its environment </a:t>
            </a:r>
          </a:p>
          <a:p>
            <a:r>
              <a:rPr lang="en-US" b="1" dirty="0">
                <a:latin typeface="Arial Narrow" panose="020B0606020202030204" pitchFamily="34" charset="0"/>
              </a:rPr>
              <a:t>	-- can select actions to influence its environment</a:t>
            </a:r>
          </a:p>
        </p:txBody>
      </p:sp>
      <p:sp>
        <p:nvSpPr>
          <p:cNvPr id="5" name="Rectangle 4"/>
          <p:cNvSpPr/>
          <p:nvPr/>
        </p:nvSpPr>
        <p:spPr>
          <a:xfrm>
            <a:off x="304800" y="6358324"/>
            <a:ext cx="1843774" cy="400110"/>
          </a:xfrm>
          <a:prstGeom prst="rect">
            <a:avLst/>
          </a:prstGeom>
        </p:spPr>
        <p:txBody>
          <a:bodyPr wrap="none">
            <a:spAutoFit/>
          </a:bodyPr>
          <a:lstStyle/>
          <a:p>
            <a:r>
              <a:rPr lang="en-US" sz="2000" dirty="0">
                <a:latin typeface="Arial Narrow" panose="020B0606020202030204" pitchFamily="34" charset="0"/>
              </a:rPr>
              <a:t>Sutton &amp; </a:t>
            </a:r>
            <a:r>
              <a:rPr lang="en-US" sz="2000" dirty="0" err="1">
                <a:latin typeface="Arial Narrow" panose="020B0606020202030204" pitchFamily="34" charset="0"/>
              </a:rPr>
              <a:t>Barto</a:t>
            </a:r>
            <a:r>
              <a:rPr lang="en-US" sz="2000" dirty="0">
                <a:latin typeface="Arial Narrow" panose="020B0606020202030204" pitchFamily="34" charset="0"/>
              </a:rPr>
              <a:t> p3</a:t>
            </a:r>
            <a:endParaRPr lang="en-US" dirty="0"/>
          </a:p>
        </p:txBody>
      </p:sp>
    </p:spTree>
    <p:extLst>
      <p:ext uri="{BB962C8B-B14F-4D97-AF65-F5344CB8AC3E}">
        <p14:creationId xmlns:p14="http://schemas.microsoft.com/office/powerpoint/2010/main" val="2403985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 of Reinforcement Learning</a:t>
            </a:r>
          </a:p>
        </p:txBody>
      </p:sp>
      <p:sp>
        <p:nvSpPr>
          <p:cNvPr id="3" name="Content Placeholder 2"/>
          <p:cNvSpPr>
            <a:spLocks noGrp="1"/>
          </p:cNvSpPr>
          <p:nvPr>
            <p:ph idx="1"/>
          </p:nvPr>
        </p:nvSpPr>
        <p:spPr>
          <a:xfrm>
            <a:off x="1638300" y="1447800"/>
            <a:ext cx="5791200" cy="4648200"/>
          </a:xfrm>
        </p:spPr>
        <p:txBody>
          <a:bodyPr/>
          <a:lstStyle/>
          <a:p>
            <a:r>
              <a:rPr lang="en-US" dirty="0"/>
              <a:t>No model needed</a:t>
            </a:r>
          </a:p>
          <a:p>
            <a:pPr lvl="1"/>
            <a:r>
              <a:rPr lang="en-US" dirty="0"/>
              <a:t>Don’t need to understand the whole</a:t>
            </a:r>
          </a:p>
          <a:p>
            <a:endParaRPr lang="en-US" dirty="0"/>
          </a:p>
          <a:p>
            <a:r>
              <a:rPr lang="en-US" dirty="0"/>
              <a:t>No explicit search performed</a:t>
            </a:r>
          </a:p>
          <a:p>
            <a:pPr lvl="1"/>
            <a:r>
              <a:rPr lang="en-US" dirty="0"/>
              <a:t>Not a search method</a:t>
            </a:r>
          </a:p>
          <a:p>
            <a:endParaRPr lang="en-US" dirty="0"/>
          </a:p>
          <a:p>
            <a:r>
              <a:rPr lang="en-US" dirty="0"/>
              <a:t>Analogous to GA’s</a:t>
            </a:r>
          </a:p>
        </p:txBody>
      </p:sp>
    </p:spTree>
    <p:extLst>
      <p:ext uri="{BB962C8B-B14F-4D97-AF65-F5344CB8AC3E}">
        <p14:creationId xmlns:p14="http://schemas.microsoft.com/office/powerpoint/2010/main" val="142340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2057400" y="990600"/>
            <a:ext cx="4953000" cy="5105400"/>
          </a:xfrm>
        </p:spPr>
        <p:txBody>
          <a:bodyPr/>
          <a:lstStyle/>
          <a:p>
            <a:pPr>
              <a:lnSpc>
                <a:spcPct val="150000"/>
              </a:lnSpc>
            </a:pPr>
            <a:r>
              <a:rPr lang="en-US" dirty="0"/>
              <a:t>Playing chess</a:t>
            </a:r>
          </a:p>
          <a:p>
            <a:pPr>
              <a:lnSpc>
                <a:spcPct val="150000"/>
              </a:lnSpc>
            </a:pPr>
            <a:r>
              <a:rPr lang="en-US" dirty="0"/>
              <a:t>Controlling chemical process</a:t>
            </a:r>
          </a:p>
          <a:p>
            <a:pPr>
              <a:lnSpc>
                <a:spcPct val="150000"/>
              </a:lnSpc>
            </a:pPr>
            <a:r>
              <a:rPr lang="en-US" dirty="0"/>
              <a:t>Simulation</a:t>
            </a:r>
          </a:p>
          <a:p>
            <a:pPr lvl="1">
              <a:lnSpc>
                <a:spcPct val="150000"/>
              </a:lnSpc>
            </a:pPr>
            <a:r>
              <a:rPr lang="en-US" dirty="0"/>
              <a:t>E.g., newborn gazelle</a:t>
            </a:r>
          </a:p>
          <a:p>
            <a:pPr>
              <a:lnSpc>
                <a:spcPct val="150000"/>
              </a:lnSpc>
            </a:pPr>
            <a:r>
              <a:rPr lang="en-US" dirty="0"/>
              <a:t>Trash-collecting robot</a:t>
            </a:r>
          </a:p>
          <a:p>
            <a:pPr>
              <a:lnSpc>
                <a:spcPct val="150000"/>
              </a:lnSpc>
            </a:pPr>
            <a:r>
              <a:rPr lang="en-US" dirty="0"/>
              <a:t>Person making a meal</a:t>
            </a:r>
          </a:p>
        </p:txBody>
      </p:sp>
      <p:sp>
        <p:nvSpPr>
          <p:cNvPr id="4" name="Rectangle 3"/>
          <p:cNvSpPr/>
          <p:nvPr/>
        </p:nvSpPr>
        <p:spPr>
          <a:xfrm>
            <a:off x="304800" y="6358324"/>
            <a:ext cx="1843774" cy="400110"/>
          </a:xfrm>
          <a:prstGeom prst="rect">
            <a:avLst/>
          </a:prstGeom>
        </p:spPr>
        <p:txBody>
          <a:bodyPr wrap="none">
            <a:spAutoFit/>
          </a:bodyPr>
          <a:lstStyle/>
          <a:p>
            <a:r>
              <a:rPr lang="en-US" sz="2000" dirty="0">
                <a:latin typeface="Arial Narrow" panose="020B0606020202030204" pitchFamily="34" charset="0"/>
              </a:rPr>
              <a:t>Sutton &amp; </a:t>
            </a:r>
            <a:r>
              <a:rPr lang="en-US" sz="2000" dirty="0" err="1">
                <a:latin typeface="Arial Narrow" panose="020B0606020202030204" pitchFamily="34" charset="0"/>
              </a:rPr>
              <a:t>Barto</a:t>
            </a:r>
            <a:r>
              <a:rPr lang="en-US" sz="2000" dirty="0">
                <a:latin typeface="Arial Narrow" panose="020B0606020202030204" pitchFamily="34" charset="0"/>
              </a:rPr>
              <a:t> p4</a:t>
            </a:r>
            <a:endParaRPr lang="en-US" dirty="0"/>
          </a:p>
        </p:txBody>
      </p:sp>
    </p:spTree>
    <p:extLst>
      <p:ext uri="{BB962C8B-B14F-4D97-AF65-F5344CB8AC3E}">
        <p14:creationId xmlns:p14="http://schemas.microsoft.com/office/powerpoint/2010/main" val="1756559482"/>
      </p:ext>
    </p:extLst>
  </p:cSld>
  <p:clrMapOvr>
    <a:masterClrMapping/>
  </p:clrMapOvr>
</p:sld>
</file>

<file path=ppt/theme/theme1.xml><?xml version="1.0" encoding="utf-8"?>
<a:theme xmlns:a="http://schemas.openxmlformats.org/drawingml/2006/main" name="brknbarc">
  <a:themeElements>
    <a:clrScheme name="">
      <a:dk1>
        <a:srgbClr val="000000"/>
      </a:dk1>
      <a:lt1>
        <a:srgbClr val="FFFFFF"/>
      </a:lt1>
      <a:dk2>
        <a:srgbClr val="0000FF"/>
      </a:dk2>
      <a:lt2>
        <a:srgbClr val="000080"/>
      </a:lt2>
      <a:accent1>
        <a:srgbClr val="FF00FF"/>
      </a:accent1>
      <a:accent2>
        <a:srgbClr val="FF0000"/>
      </a:accent2>
      <a:accent3>
        <a:srgbClr val="FFFFFF"/>
      </a:accent3>
      <a:accent4>
        <a:srgbClr val="000000"/>
      </a:accent4>
      <a:accent5>
        <a:srgbClr val="FFAAFF"/>
      </a:accent5>
      <a:accent6>
        <a:srgbClr val="E70000"/>
      </a:accent6>
      <a:hlink>
        <a:srgbClr val="00FFFF"/>
      </a:hlink>
      <a:folHlink>
        <a:srgbClr val="C0C0C0"/>
      </a:folHlink>
    </a:clrScheme>
    <a:fontScheme name="brknbar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rknbar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rknbar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rknbar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rknbar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rknbar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rknbar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rknbar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c:\powpnt40\template\clrovrhd\brknbarc.ppt</Template>
  <TotalTime>21434</TotalTime>
  <Pages>24</Pages>
  <Words>3757</Words>
  <Application>Microsoft Office PowerPoint</Application>
  <PresentationFormat>On-screen Show (4:3)</PresentationFormat>
  <Paragraphs>514</Paragraphs>
  <Slides>49</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Arial Narrow</vt:lpstr>
      <vt:lpstr>Courier New</vt:lpstr>
      <vt:lpstr>Times New Roman</vt:lpstr>
      <vt:lpstr>Wingdings</vt:lpstr>
      <vt:lpstr>brknbarc</vt:lpstr>
      <vt:lpstr>Reinforcement Learning</vt:lpstr>
      <vt:lpstr>Learning Goals</vt:lpstr>
      <vt:lpstr>Reinforcement Learning</vt:lpstr>
      <vt:lpstr>Definition: Context</vt:lpstr>
      <vt:lpstr>Definition*</vt:lpstr>
      <vt:lpstr>Definition*</vt:lpstr>
      <vt:lpstr>Definition*</vt:lpstr>
      <vt:lpstr>Benefit of Reinforcement Learning</vt:lpstr>
      <vt:lpstr>Examples</vt:lpstr>
      <vt:lpstr>Reinforcement Learning</vt:lpstr>
      <vt:lpstr>Architecture  of Reinforcement Learning</vt:lpstr>
      <vt:lpstr>Architecture  of Reinforcement Learning</vt:lpstr>
      <vt:lpstr>Example: Tic-Tac-Toe. A state could be  a board configuration or a ranked set of rules …</vt:lpstr>
      <vt:lpstr>Architecture  of Reinforcement Learning</vt:lpstr>
      <vt:lpstr>Immediate and End-Point Reward Components</vt:lpstr>
      <vt:lpstr>Architecture  of Reinforcement Learning</vt:lpstr>
      <vt:lpstr>Example: Learning Routes to Hotel in Old City</vt:lpstr>
      <vt:lpstr>Example: Learning Routes to Hotel in Old City</vt:lpstr>
      <vt:lpstr>Example: Given Map</vt:lpstr>
      <vt:lpstr>Examples: Reward of State/Actions</vt:lpstr>
      <vt:lpstr>Examples: Reward of State/Actions</vt:lpstr>
      <vt:lpstr>Initialization of Values (Little Knowledge)</vt:lpstr>
      <vt:lpstr>Initialization</vt:lpstr>
      <vt:lpstr>To Move</vt:lpstr>
      <vt:lpstr>“Policy” Options (for Selecting Actions)</vt:lpstr>
      <vt:lpstr>Example Action; e.g., starting at D, (rand.) move to E</vt:lpstr>
      <vt:lpstr>Update Value of a State:  Get Closer to Value of Next State</vt:lpstr>
      <vt:lpstr>1. Move (e.g., from D) Greedily Most of the Time</vt:lpstr>
      <vt:lpstr>2. Move &amp; Propagate Backwards (e.g., α = 0.25)</vt:lpstr>
      <vt:lpstr>3: Propagate Backwards (e.g., α = 0.25)</vt:lpstr>
      <vt:lpstr>Reduce α Over Time</vt:lpstr>
      <vt:lpstr>Reinforcement Learning</vt:lpstr>
      <vt:lpstr>Simplifying Assumption: Markovian Process</vt:lpstr>
      <vt:lpstr>Advantages of Monte Carlo</vt:lpstr>
      <vt:lpstr>Example of Markov Process</vt:lpstr>
      <vt:lpstr>Reinforcement Learning with Markov Dec. Proc.</vt:lpstr>
      <vt:lpstr>Reinforcement Learning with MDP’s</vt:lpstr>
      <vt:lpstr>Recycling Robot (Barto &amp; Sutton)</vt:lpstr>
      <vt:lpstr>Recycling Robot ctd.</vt:lpstr>
      <vt:lpstr>Recycling Robot ctd.</vt:lpstr>
      <vt:lpstr>Probability Notations</vt:lpstr>
      <vt:lpstr>Transition Probabilities</vt:lpstr>
      <vt:lpstr>Reinforcement Learning</vt:lpstr>
      <vt:lpstr>Learning with MDP’s</vt:lpstr>
      <vt:lpstr>Discounting</vt:lpstr>
      <vt:lpstr>Discounting: Factoring Subsequent  Rewards</vt:lpstr>
      <vt:lpstr>Applications</vt:lpstr>
      <vt:lpstr>TensorFlow RL Libraries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 Introduction</dc:title>
  <dc:subject/>
  <dc:creator>Eric Braude</dc:creator>
  <cp:keywords/>
  <dc:description/>
  <cp:lastModifiedBy>Braude, Eric J</cp:lastModifiedBy>
  <cp:revision>276</cp:revision>
  <cp:lastPrinted>2019-04-15T13:39:33Z</cp:lastPrinted>
  <dcterms:created xsi:type="dcterms:W3CDTF">1997-06-10T19:27:06Z</dcterms:created>
  <dcterms:modified xsi:type="dcterms:W3CDTF">2021-10-06T18:23:05Z</dcterms:modified>
</cp:coreProperties>
</file>