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2"/>
  </p:notesMasterIdLst>
  <p:handoutMasterIdLst>
    <p:handoutMasterId r:id="rId93"/>
  </p:handoutMasterIdLst>
  <p:sldIdLst>
    <p:sldId id="256" r:id="rId2"/>
    <p:sldId id="395" r:id="rId3"/>
    <p:sldId id="257" r:id="rId4"/>
    <p:sldId id="387" r:id="rId5"/>
    <p:sldId id="327" r:id="rId6"/>
    <p:sldId id="339" r:id="rId7"/>
    <p:sldId id="350" r:id="rId8"/>
    <p:sldId id="340" r:id="rId9"/>
    <p:sldId id="341" r:id="rId10"/>
    <p:sldId id="342" r:id="rId11"/>
    <p:sldId id="343" r:id="rId12"/>
    <p:sldId id="376" r:id="rId13"/>
    <p:sldId id="377" r:id="rId14"/>
    <p:sldId id="378" r:id="rId15"/>
    <p:sldId id="379" r:id="rId16"/>
    <p:sldId id="380" r:id="rId17"/>
    <p:sldId id="381" r:id="rId18"/>
    <p:sldId id="398" r:id="rId19"/>
    <p:sldId id="383" r:id="rId20"/>
    <p:sldId id="388" r:id="rId21"/>
    <p:sldId id="345" r:id="rId22"/>
    <p:sldId id="318" r:id="rId23"/>
    <p:sldId id="389" r:id="rId24"/>
    <p:sldId id="259" r:id="rId25"/>
    <p:sldId id="260" r:id="rId26"/>
    <p:sldId id="262" r:id="rId27"/>
    <p:sldId id="263" r:id="rId28"/>
    <p:sldId id="369" r:id="rId29"/>
    <p:sldId id="264" r:id="rId30"/>
    <p:sldId id="297" r:id="rId31"/>
    <p:sldId id="372" r:id="rId32"/>
    <p:sldId id="384" r:id="rId33"/>
    <p:sldId id="370" r:id="rId34"/>
    <p:sldId id="353" r:id="rId35"/>
    <p:sldId id="371" r:id="rId36"/>
    <p:sldId id="364" r:id="rId37"/>
    <p:sldId id="390" r:id="rId38"/>
    <p:sldId id="391" r:id="rId39"/>
    <p:sldId id="355" r:id="rId40"/>
    <p:sldId id="356" r:id="rId41"/>
    <p:sldId id="359" r:id="rId42"/>
    <p:sldId id="358" r:id="rId43"/>
    <p:sldId id="361" r:id="rId44"/>
    <p:sldId id="360" r:id="rId45"/>
    <p:sldId id="362" r:id="rId46"/>
    <p:sldId id="385" r:id="rId47"/>
    <p:sldId id="401" r:id="rId48"/>
    <p:sldId id="346" r:id="rId49"/>
    <p:sldId id="334" r:id="rId50"/>
    <p:sldId id="266" r:id="rId51"/>
    <p:sldId id="326" r:id="rId52"/>
    <p:sldId id="392" r:id="rId53"/>
    <p:sldId id="347" r:id="rId54"/>
    <p:sldId id="393" r:id="rId55"/>
    <p:sldId id="270" r:id="rId56"/>
    <p:sldId id="280" r:id="rId57"/>
    <p:sldId id="394" r:id="rId58"/>
    <p:sldId id="309" r:id="rId59"/>
    <p:sldId id="365" r:id="rId60"/>
    <p:sldId id="310" r:id="rId61"/>
    <p:sldId id="284" r:id="rId62"/>
    <p:sldId id="373" r:id="rId63"/>
    <p:sldId id="281" r:id="rId64"/>
    <p:sldId id="304" r:id="rId65"/>
    <p:sldId id="299" r:id="rId66"/>
    <p:sldId id="313" r:id="rId67"/>
    <p:sldId id="282" r:id="rId68"/>
    <p:sldId id="311" r:id="rId69"/>
    <p:sldId id="312" r:id="rId70"/>
    <p:sldId id="303" r:id="rId71"/>
    <p:sldId id="306" r:id="rId72"/>
    <p:sldId id="305" r:id="rId73"/>
    <p:sldId id="368" r:id="rId74"/>
    <p:sldId id="285" r:id="rId75"/>
    <p:sldId id="366" r:id="rId76"/>
    <p:sldId id="396" r:id="rId77"/>
    <p:sldId id="367" r:id="rId78"/>
    <p:sldId id="315" r:id="rId79"/>
    <p:sldId id="320" r:id="rId80"/>
    <p:sldId id="386" r:id="rId81"/>
    <p:sldId id="321" r:id="rId82"/>
    <p:sldId id="348" r:id="rId83"/>
    <p:sldId id="271" r:id="rId84"/>
    <p:sldId id="290" r:id="rId85"/>
    <p:sldId id="308" r:id="rId86"/>
    <p:sldId id="291" r:id="rId87"/>
    <p:sldId id="374" r:id="rId88"/>
    <p:sldId id="375" r:id="rId89"/>
    <p:sldId id="292" r:id="rId90"/>
    <p:sldId id="278" r:id="rId91"/>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DFF5"/>
    <a:srgbClr val="0000CC"/>
    <a:srgbClr val="FFF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3234" autoAdjust="0"/>
  </p:normalViewPr>
  <p:slideViewPr>
    <p:cSldViewPr>
      <p:cViewPr varScale="1">
        <p:scale>
          <a:sx n="59" d="100"/>
          <a:sy n="59" d="100"/>
        </p:scale>
        <p:origin x="1022" y="75"/>
      </p:cViewPr>
      <p:guideLst>
        <p:guide orient="horz" pos="2160"/>
        <p:guide pos="2880"/>
      </p:guideLst>
    </p:cSldViewPr>
  </p:slideViewPr>
  <p:outlineViewPr>
    <p:cViewPr>
      <p:scale>
        <a:sx n="33" d="100"/>
        <a:sy n="33" d="100"/>
      </p:scale>
      <p:origin x="0" y="0"/>
    </p:cViewPr>
    <p:sldLst>
      <p:sld r:id="rId1" collapse="1"/>
    </p:sldLst>
  </p:outlineViewPr>
  <p:notesTextViewPr>
    <p:cViewPr>
      <p:scale>
        <a:sx n="150" d="100"/>
        <a:sy n="150" d="100"/>
      </p:scale>
      <p:origin x="0" y="0"/>
    </p:cViewPr>
  </p:notesTextViewPr>
  <p:sorterViewPr>
    <p:cViewPr varScale="1">
      <p:scale>
        <a:sx n="100" d="100"/>
        <a:sy n="100" d="100"/>
      </p:scale>
      <p:origin x="0" y="-1330"/>
    </p:cViewPr>
  </p:sorterViewPr>
  <p:notesViewPr>
    <p:cSldViewPr>
      <p:cViewPr varScale="1">
        <p:scale>
          <a:sx n="50" d="100"/>
          <a:sy n="50" d="100"/>
        </p:scale>
        <p:origin x="2640" y="5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55179" y="8987443"/>
            <a:ext cx="6698523" cy="260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202" tIns="45292" rIns="92202" bIns="45292">
            <a:spAutoFit/>
          </a:bodyPr>
          <a:lstStyle>
            <a:lvl1pPr defTabSz="966788">
              <a:defRPr sz="2800">
                <a:solidFill>
                  <a:schemeClr val="tx1"/>
                </a:solidFill>
                <a:latin typeface="Times New Roman" panose="02020603050405020304" pitchFamily="18" charset="0"/>
              </a:defRPr>
            </a:lvl1pPr>
            <a:lvl2pPr marL="742950" indent="-285750" defTabSz="966788">
              <a:defRPr sz="2800">
                <a:solidFill>
                  <a:schemeClr val="tx1"/>
                </a:solidFill>
                <a:latin typeface="Times New Roman" panose="02020603050405020304" pitchFamily="18" charset="0"/>
              </a:defRPr>
            </a:lvl2pPr>
            <a:lvl3pPr marL="1143000" indent="-228600" defTabSz="966788">
              <a:defRPr sz="2800">
                <a:solidFill>
                  <a:schemeClr val="tx1"/>
                </a:solidFill>
                <a:latin typeface="Times New Roman" panose="02020603050405020304" pitchFamily="18" charset="0"/>
              </a:defRPr>
            </a:lvl3pPr>
            <a:lvl4pPr marL="1600200" indent="-228600" defTabSz="966788">
              <a:defRPr sz="2800">
                <a:solidFill>
                  <a:schemeClr val="tx1"/>
                </a:solidFill>
                <a:latin typeface="Times New Roman" panose="02020603050405020304" pitchFamily="18" charset="0"/>
              </a:defRPr>
            </a:lvl4pPr>
            <a:lvl5pPr marL="2057400" indent="-228600" defTabSz="966788">
              <a:defRPr sz="2800">
                <a:solidFill>
                  <a:schemeClr val="tx1"/>
                </a:solidFill>
                <a:latin typeface="Times New Roman" panose="02020603050405020304" pitchFamily="18" charset="0"/>
              </a:defRPr>
            </a:lvl5pPr>
            <a:lvl6pPr marL="2514600" indent="-228600" defTabSz="966788"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defTabSz="966788"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defTabSz="966788"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defTabSz="966788" eaLnBrk="0" fontAlgn="base" hangingPunct="0">
              <a:spcBef>
                <a:spcPct val="50000"/>
              </a:spcBef>
              <a:spcAft>
                <a:spcPct val="0"/>
              </a:spcAft>
              <a:defRPr sz="2800">
                <a:solidFill>
                  <a:schemeClr val="tx1"/>
                </a:solidFill>
                <a:latin typeface="Times New Roman" panose="02020603050405020304" pitchFamily="18" charset="0"/>
              </a:defRPr>
            </a:lvl9pPr>
          </a:lstStyle>
          <a:p>
            <a:pPr algn="r">
              <a:spcBef>
                <a:spcPct val="50000"/>
              </a:spcBef>
              <a:defRPr/>
            </a:pPr>
            <a:r>
              <a:rPr lang="en-US" altLang="en-US" sz="1100"/>
              <a:t>Notes copyright (c) 1995-2007 by Eric J. Braude </a:t>
            </a:r>
            <a:fld id="{C8E10B11-51FF-46C4-8C2B-00F4A6E426D4}" type="datetime1">
              <a:rPr lang="en-US" altLang="en-US" sz="1100"/>
              <a:pPr algn="r">
                <a:spcBef>
                  <a:spcPct val="50000"/>
                </a:spcBef>
                <a:defRPr/>
              </a:pPr>
              <a:t>5/18/2021</a:t>
            </a:fld>
            <a:r>
              <a:rPr lang="en-US" altLang="en-US" sz="1100"/>
              <a:t>         </a:t>
            </a:r>
            <a:r>
              <a:rPr lang="en-US" altLang="en-US" sz="1100" i="1"/>
              <a:t>Neural Nets I       page </a:t>
            </a:r>
            <a:fld id="{C09A0BAE-1B2B-445C-8F8B-15FE53FDE98A}" type="slidenum">
              <a:rPr lang="en-US" altLang="en-US" sz="1100"/>
              <a:pPr algn="r">
                <a:spcBef>
                  <a:spcPct val="50000"/>
                </a:spcBef>
                <a:defRPr/>
              </a:pPr>
              <a:t>‹#›</a:t>
            </a:fld>
            <a:endParaRPr lang="en-US" altLang="en-US" sz="1100"/>
          </a:p>
        </p:txBody>
      </p:sp>
    </p:spTree>
    <p:extLst>
      <p:ext uri="{BB962C8B-B14F-4D97-AF65-F5344CB8AC3E}">
        <p14:creationId xmlns:p14="http://schemas.microsoft.com/office/powerpoint/2010/main" val="1395669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4112" y="4416099"/>
            <a:ext cx="5142177" cy="418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02" tIns="45292" rIns="92202" bIns="45292"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90625" y="703263"/>
            <a:ext cx="4629150"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637611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p:spPr>
        <p:txBody>
          <a:bodyPr/>
          <a:lstStyle/>
          <a:p>
            <a:r>
              <a:rPr lang="en-US" altLang="en-US" dirty="0" smtClean="0"/>
              <a:t>This module is the beginning of our discussion on learning from data. The discussion, comprising several modules, culminates in a discussion of neural,</a:t>
            </a:r>
            <a:r>
              <a:rPr lang="en-US" altLang="en-US" baseline="0" dirty="0" smtClean="0"/>
              <a:t> starting with unsupervised learning</a:t>
            </a:r>
            <a:r>
              <a:rPr lang="en-US" altLang="en-US" dirty="0" smtClean="0"/>
              <a:t>.</a:t>
            </a:r>
          </a:p>
        </p:txBody>
      </p:sp>
    </p:spTree>
    <p:extLst>
      <p:ext uri="{BB962C8B-B14F-4D97-AF65-F5344CB8AC3E}">
        <p14:creationId xmlns:p14="http://schemas.microsoft.com/office/powerpoint/2010/main" val="354879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separation</a:t>
            </a:r>
            <a:r>
              <a:rPr lang="en-US" baseline="0" dirty="0" smtClean="0"/>
              <a:t> is to allow a quick way to classify new data. Straight-line separation is convenient but other shapes would do well, such as circles, etc., as long as computing inside-or-outside is fast enough. How does one determine a good shape? Sometimes there is special information about the data that suggests an appropriate shape.</a:t>
            </a:r>
            <a:endParaRPr lang="en-US" dirty="0"/>
          </a:p>
        </p:txBody>
      </p:sp>
    </p:spTree>
    <p:extLst>
      <p:ext uri="{BB962C8B-B14F-4D97-AF65-F5344CB8AC3E}">
        <p14:creationId xmlns:p14="http://schemas.microsoft.com/office/powerpoint/2010/main" val="3628906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principle</a:t>
            </a:r>
            <a:r>
              <a:rPr lang="en-US" baseline="0" dirty="0" smtClean="0"/>
              <a:t> of SVM’s </a:t>
            </a:r>
            <a:r>
              <a:rPr lang="en-US" dirty="0" smtClean="0"/>
              <a:t>applies</a:t>
            </a:r>
            <a:r>
              <a:rPr lang="en-US" baseline="0" dirty="0" smtClean="0"/>
              <a:t> in higher dimensions, where the equations are of degree one (e.g., 3x + 2y + 4z – 9 = 0). In fact, given noisy, overlapping data, one looks for additional parameters (thus, dimensions) which achieve separation in a higher-enough dimensional space. This is outside the scope of the course.</a:t>
            </a:r>
            <a:r>
              <a:rPr lang="en-US" dirty="0" smtClean="0"/>
              <a:t> </a:t>
            </a:r>
            <a:endParaRPr lang="en-US" dirty="0"/>
          </a:p>
        </p:txBody>
      </p:sp>
    </p:spTree>
    <p:extLst>
      <p:ext uri="{BB962C8B-B14F-4D97-AF65-F5344CB8AC3E}">
        <p14:creationId xmlns:p14="http://schemas.microsoft.com/office/powerpoint/2010/main" val="260714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SVM is </a:t>
            </a:r>
            <a:r>
              <a:rPr lang="en-US" i="1" dirty="0" smtClean="0"/>
              <a:t>supervised </a:t>
            </a:r>
            <a:r>
              <a:rPr lang="en-US" i="0" dirty="0" smtClean="0"/>
              <a:t>learning. </a:t>
            </a:r>
            <a:r>
              <a:rPr lang="en-US" dirty="0" smtClean="0"/>
              <a:t>k-Means Clustering is </a:t>
            </a:r>
            <a:r>
              <a:rPr lang="en-US" i="1" dirty="0" smtClean="0"/>
              <a:t>unsupervised</a:t>
            </a:r>
            <a:r>
              <a:rPr lang="en-US" i="0" dirty="0" smtClean="0"/>
              <a:t>:</a:t>
            </a:r>
            <a:r>
              <a:rPr lang="en-US" dirty="0" smtClean="0"/>
              <a:t> a non-neural net approach</a:t>
            </a:r>
            <a:r>
              <a:rPr lang="en-US" baseline="0" dirty="0" smtClean="0"/>
              <a:t> to classifying unlabeled data.</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E1B3D61-7C3B-4073-BBFD-AA74D5E6F7DA}" type="slidenum">
              <a:rPr lang="en-US" smtClean="0"/>
              <a:t>12</a:t>
            </a:fld>
            <a:endParaRPr lang="en-US"/>
          </a:p>
        </p:txBody>
      </p:sp>
    </p:spTree>
    <p:extLst>
      <p:ext uri="{BB962C8B-B14F-4D97-AF65-F5344CB8AC3E}">
        <p14:creationId xmlns:p14="http://schemas.microsoft.com/office/powerpoint/2010/main" val="3361002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sample of unlabeled data. Suppose that we want it separated into 3 categories. An important feature of unsupervised learning in general are the choices we make like this, up front. Why 3? In fact there are ways of obtaining such a suggestion but they are beyond the scope of this course.</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E1B3D61-7C3B-4073-BBFD-AA74D5E6F7DA}" type="slidenum">
              <a:rPr lang="en-US" smtClean="0"/>
              <a:t>13</a:t>
            </a:fld>
            <a:endParaRPr lang="en-US"/>
          </a:p>
        </p:txBody>
      </p:sp>
    </p:spTree>
    <p:extLst>
      <p:ext uri="{BB962C8B-B14F-4D97-AF65-F5344CB8AC3E}">
        <p14:creationId xmlns:p14="http://schemas.microsoft.com/office/powerpoint/2010/main" val="1088321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 is to select three of the data points</a:t>
            </a:r>
            <a:r>
              <a:rPr lang="en-US" baseline="0" dirty="0" smtClean="0"/>
              <a:t> at random. </a:t>
            </a:r>
            <a:r>
              <a:rPr lang="en-US" dirty="0" smtClean="0"/>
              <a:t>The colored three points are examples of random selection. We’ll call these three points “classifier” points.</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E1B3D61-7C3B-4073-BBFD-AA74D5E6F7DA}" type="slidenum">
              <a:rPr lang="en-US" smtClean="0"/>
              <a:t>14</a:t>
            </a:fld>
            <a:endParaRPr lang="en-US"/>
          </a:p>
        </p:txBody>
      </p:sp>
    </p:spTree>
    <p:extLst>
      <p:ext uri="{BB962C8B-B14F-4D97-AF65-F5344CB8AC3E}">
        <p14:creationId xmlns:p14="http://schemas.microsoft.com/office/powerpoint/2010/main" val="4241782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point is closest to </a:t>
            </a:r>
            <a:r>
              <a:rPr lang="en-US" i="1" dirty="0" smtClean="0"/>
              <a:t>one of </a:t>
            </a:r>
            <a:r>
              <a:rPr lang="en-US" i="0" dirty="0" smtClean="0"/>
              <a:t>the classifier points, so we can group all</a:t>
            </a:r>
            <a:r>
              <a:rPr lang="en-US" i="0" baseline="0" dirty="0" smtClean="0"/>
              <a:t> of the data according to which of the classifier points is closest. The groupings are called </a:t>
            </a:r>
            <a:r>
              <a:rPr lang="en-US" i="1" baseline="0" dirty="0" smtClean="0"/>
              <a:t>k-clusters</a:t>
            </a:r>
            <a:r>
              <a:rPr lang="en-US" i="0" baseline="0" dirty="0" smtClean="0"/>
              <a:t>.</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E1B3D61-7C3B-4073-BBFD-AA74D5E6F7DA}" type="slidenum">
              <a:rPr lang="en-US" smtClean="0"/>
              <a:t>15</a:t>
            </a:fld>
            <a:endParaRPr lang="en-US"/>
          </a:p>
        </p:txBody>
      </p:sp>
    </p:spTree>
    <p:extLst>
      <p:ext uri="{BB962C8B-B14F-4D97-AF65-F5344CB8AC3E}">
        <p14:creationId xmlns:p14="http://schemas.microsoft.com/office/powerpoint/2010/main" val="3885348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change the classifier points to the centroids (center of gravity) of the clusters identified so far.</a:t>
            </a:r>
            <a:endParaRPr lang="en-US" dirty="0"/>
          </a:p>
        </p:txBody>
      </p:sp>
    </p:spTree>
    <p:extLst>
      <p:ext uri="{BB962C8B-B14F-4D97-AF65-F5344CB8AC3E}">
        <p14:creationId xmlns:p14="http://schemas.microsoft.com/office/powerpoint/2010/main" val="2743858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process is</a:t>
            </a:r>
            <a:r>
              <a:rPr lang="en-US" baseline="0" dirty="0" smtClean="0"/>
              <a:t> continued until </a:t>
            </a:r>
            <a:r>
              <a:rPr lang="en-US" baseline="0" smtClean="0"/>
              <a:t>it stabilizes.</a:t>
            </a:r>
            <a:endParaRPr lang="en-US"/>
          </a:p>
        </p:txBody>
      </p:sp>
    </p:spTree>
    <p:extLst>
      <p:ext uri="{BB962C8B-B14F-4D97-AF65-F5344CB8AC3E}">
        <p14:creationId xmlns:p14="http://schemas.microsoft.com/office/powerpoint/2010/main" val="2580538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k-means is relatively</a:t>
            </a:r>
            <a:r>
              <a:rPr lang="en-US" baseline="0" dirty="0" smtClean="0"/>
              <a:t> simple in concept, and can be quite effective.</a:t>
            </a:r>
          </a:p>
          <a:p>
            <a:endParaRPr lang="en-US" baseline="0" dirty="0" smtClean="0"/>
          </a:p>
          <a:p>
            <a:r>
              <a:rPr lang="en-US" baseline="0" dirty="0" smtClean="0"/>
              <a:t>On the other hand, how does one know </a:t>
            </a:r>
            <a:r>
              <a:rPr lang="en-US" i="1" baseline="0" dirty="0" smtClean="0"/>
              <a:t>a priori</a:t>
            </a:r>
            <a:r>
              <a:rPr lang="en-US" i="0" baseline="0" dirty="0" smtClean="0"/>
              <a:t> what </a:t>
            </a:r>
            <a:r>
              <a:rPr lang="en-US" i="1" baseline="0" dirty="0" smtClean="0"/>
              <a:t>k</a:t>
            </a:r>
            <a:r>
              <a:rPr lang="en-US" i="0" baseline="0" dirty="0" smtClean="0"/>
              <a:t> should be? There are sometimes clues; otherwise, one can try several values of </a:t>
            </a:r>
            <a:r>
              <a:rPr lang="en-US" i="1" baseline="0" dirty="0" smtClean="0"/>
              <a:t>k</a:t>
            </a:r>
            <a:r>
              <a:rPr lang="en-US" i="0" baseline="0" dirty="0" smtClean="0"/>
              <a:t> but using a relatively small random subset of the data, and compare separation characteristics of the results. The value which yields the best is a reasonable choice for </a:t>
            </a:r>
            <a:r>
              <a:rPr lang="en-US" i="1" baseline="0" dirty="0" smtClean="0"/>
              <a:t>k</a:t>
            </a:r>
            <a:r>
              <a:rPr lang="en-US" i="0" baseline="0" dirty="0" smtClean="0"/>
              <a:t>.</a:t>
            </a:r>
            <a:endParaRPr lang="en-US" baseline="0" dirty="0" smtClean="0"/>
          </a:p>
          <a:p>
            <a:endParaRPr lang="en-US" baseline="0" dirty="0" smtClean="0"/>
          </a:p>
          <a:p>
            <a:r>
              <a:rPr lang="en-US" baseline="0" dirty="0" smtClean="0"/>
              <a:t>Another disadvantage is that there is much computation to be done at every iteration, which can cause unacceptably slow operation.</a:t>
            </a:r>
          </a:p>
          <a:p>
            <a:endParaRPr lang="en-US" baseline="0" dirty="0" smtClean="0"/>
          </a:p>
          <a:p>
            <a:r>
              <a:rPr lang="en-US" baseline="0" dirty="0" smtClean="0"/>
              <a:t>Note that </a:t>
            </a:r>
            <a:r>
              <a:rPr lang="en-US" dirty="0" smtClean="0"/>
              <a:t>k-means is </a:t>
            </a:r>
            <a:r>
              <a:rPr lang="en-US" i="1" dirty="0" smtClean="0"/>
              <a:t>unsupervised</a:t>
            </a:r>
            <a:r>
              <a:rPr lang="en-US" i="0" dirty="0" smtClean="0"/>
              <a:t>: we tell the system nothing about</a:t>
            </a:r>
            <a:r>
              <a:rPr lang="en-US" i="0" baseline="0" dirty="0" smtClean="0"/>
              <a:t> the nature of each datum.</a:t>
            </a:r>
            <a:endParaRPr lang="en-US" dirty="0"/>
          </a:p>
        </p:txBody>
      </p:sp>
    </p:spTree>
    <p:extLst>
      <p:ext uri="{BB962C8B-B14F-4D97-AF65-F5344CB8AC3E}">
        <p14:creationId xmlns:p14="http://schemas.microsoft.com/office/powerpoint/2010/main" val="4014913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k-means is relatively</a:t>
            </a:r>
            <a:r>
              <a:rPr lang="en-US" baseline="0" dirty="0" smtClean="0"/>
              <a:t> simple in concept, and can be quite effective.</a:t>
            </a:r>
          </a:p>
          <a:p>
            <a:endParaRPr lang="en-US" baseline="0" dirty="0" smtClean="0"/>
          </a:p>
          <a:p>
            <a:r>
              <a:rPr lang="en-US" baseline="0" dirty="0" smtClean="0"/>
              <a:t>On the other hand, how does one know </a:t>
            </a:r>
            <a:r>
              <a:rPr lang="en-US" i="1" baseline="0" dirty="0" smtClean="0"/>
              <a:t>a priori</a:t>
            </a:r>
            <a:r>
              <a:rPr lang="en-US" i="0" baseline="0" dirty="0" smtClean="0"/>
              <a:t> what </a:t>
            </a:r>
            <a:r>
              <a:rPr lang="en-US" i="1" baseline="0" dirty="0" smtClean="0"/>
              <a:t>k</a:t>
            </a:r>
            <a:r>
              <a:rPr lang="en-US" i="0" baseline="0" dirty="0" smtClean="0"/>
              <a:t> should be? There are sometimes clues; otherwise, one can try several values of </a:t>
            </a:r>
            <a:r>
              <a:rPr lang="en-US" i="1" baseline="0" dirty="0" smtClean="0"/>
              <a:t>k</a:t>
            </a:r>
            <a:r>
              <a:rPr lang="en-US" i="0" baseline="0" dirty="0" smtClean="0"/>
              <a:t> but using a relatively small random subset of the data, and compare separation characteristics of the results. The value which yields the best is a reasonable choice for </a:t>
            </a:r>
            <a:r>
              <a:rPr lang="en-US" i="1" baseline="0" dirty="0" smtClean="0"/>
              <a:t>k</a:t>
            </a:r>
            <a:r>
              <a:rPr lang="en-US" i="0" baseline="0" dirty="0" smtClean="0"/>
              <a:t>.</a:t>
            </a:r>
            <a:endParaRPr lang="en-US" baseline="0" dirty="0" smtClean="0"/>
          </a:p>
          <a:p>
            <a:endParaRPr lang="en-US" baseline="0" dirty="0" smtClean="0"/>
          </a:p>
          <a:p>
            <a:r>
              <a:rPr lang="en-US" baseline="0" dirty="0" smtClean="0"/>
              <a:t>Another disadvantage is that there is much computation to be done at every iteration, which can cause unacceptably slow operation.</a:t>
            </a:r>
          </a:p>
          <a:p>
            <a:endParaRPr lang="en-US" baseline="0" dirty="0" smtClean="0"/>
          </a:p>
          <a:p>
            <a:r>
              <a:rPr lang="en-US" baseline="0" dirty="0" smtClean="0"/>
              <a:t>Note that </a:t>
            </a:r>
            <a:r>
              <a:rPr lang="en-US" dirty="0" smtClean="0"/>
              <a:t>k-means is </a:t>
            </a:r>
            <a:r>
              <a:rPr lang="en-US" i="1" dirty="0" smtClean="0"/>
              <a:t>unsupervised</a:t>
            </a:r>
            <a:r>
              <a:rPr lang="en-US" i="0" dirty="0" smtClean="0"/>
              <a:t>: we tell the system nothing about</a:t>
            </a:r>
            <a:r>
              <a:rPr lang="en-US" i="0" baseline="0" dirty="0" smtClean="0"/>
              <a:t> the nature of each datum.</a:t>
            </a:r>
            <a:endParaRPr lang="en-US" dirty="0"/>
          </a:p>
        </p:txBody>
      </p:sp>
    </p:spTree>
    <p:extLst>
      <p:ext uri="{BB962C8B-B14F-4D97-AF65-F5344CB8AC3E}">
        <p14:creationId xmlns:p14="http://schemas.microsoft.com/office/powerpoint/2010/main" val="242887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15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p:spPr>
        <p:txBody>
          <a:bodyPr/>
          <a:lstStyle/>
          <a:p>
            <a:r>
              <a:rPr lang="en-US" altLang="en-US" dirty="0" smtClean="0"/>
              <a:t>The most active technique in machine learning—as of the first half of 2018—is neural</a:t>
            </a:r>
            <a:r>
              <a:rPr lang="en-US" altLang="en-US" baseline="0" dirty="0" smtClean="0"/>
              <a:t> nets. In this module, we will review the types and then focus on unsupervised learning.</a:t>
            </a:r>
            <a:endParaRPr lang="en-US" altLang="en-US" dirty="0" smtClean="0"/>
          </a:p>
        </p:txBody>
      </p:sp>
    </p:spTree>
    <p:extLst>
      <p:ext uri="{BB962C8B-B14F-4D97-AF65-F5344CB8AC3E}">
        <p14:creationId xmlns:p14="http://schemas.microsoft.com/office/powerpoint/2010/main" val="3113580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figure begins to show, the breadth of applications</a:t>
            </a:r>
            <a:r>
              <a:rPr lang="en-US" baseline="0" dirty="0" smtClean="0"/>
              <a:t> of neural nets (also referred to as “artificial neural nets” or “connectionist approaches”) is very large. Almost any area in which large amounts of data are known, can benefit from the application of neural nets.</a:t>
            </a:r>
            <a:endParaRPr lang="en-US" dirty="0"/>
          </a:p>
        </p:txBody>
      </p:sp>
    </p:spTree>
    <p:extLst>
      <p:ext uri="{BB962C8B-B14F-4D97-AF65-F5344CB8AC3E}">
        <p14:creationId xmlns:p14="http://schemas.microsoft.com/office/powerpoint/2010/main" val="3470933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p:spPr>
        <p:txBody>
          <a:bodyPr/>
          <a:lstStyle/>
          <a:p>
            <a:r>
              <a:rPr lang="en-US" baseline="0" dirty="0" smtClean="0"/>
              <a:t>The architecture of neural nets is based on neurons in animal brains. A neuron is a cell which takes (electro-chemical) input from other neurons (including, possibly, itself), combines these, and then passes them via a synapse to other neurons. Synapses have varying degrees to which they transmit or inhibit signals. These change with time, reflecting learning.</a:t>
            </a:r>
            <a:endParaRPr lang="en-US" altLang="en-US" dirty="0" smtClean="0"/>
          </a:p>
        </p:txBody>
      </p:sp>
      <p:sp>
        <p:nvSpPr>
          <p:cNvPr id="286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8274875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contains a number of questions about neurons.</a:t>
            </a:r>
            <a:r>
              <a:rPr lang="en-US" baseline="0" dirty="0" smtClean="0"/>
              <a:t> The question “is topology enough?” asks “is it only the pattern of connectedness of neurons that counts?” We have partial, but practically usable answers to some of these questions.</a:t>
            </a:r>
            <a:endParaRPr lang="en-US" dirty="0"/>
          </a:p>
        </p:txBody>
      </p:sp>
    </p:spTree>
    <p:extLst>
      <p:ext uri="{BB962C8B-B14F-4D97-AF65-F5344CB8AC3E}">
        <p14:creationId xmlns:p14="http://schemas.microsoft.com/office/powerpoint/2010/main" val="2109752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strength of a synapse</a:t>
            </a:r>
            <a:r>
              <a:rPr lang="en-US" baseline="0" dirty="0" smtClean="0"/>
              <a:t> is simulated with a scalar—a single number. Relatively high positive indicates that the output of the left neuron is more fully transmitted to the neuron on the right.</a:t>
            </a:r>
            <a:endParaRPr lang="en-US" dirty="0"/>
          </a:p>
        </p:txBody>
      </p:sp>
    </p:spTree>
    <p:extLst>
      <p:ext uri="{BB962C8B-B14F-4D97-AF65-F5344CB8AC3E}">
        <p14:creationId xmlns:p14="http://schemas.microsoft.com/office/powerpoint/2010/main" val="4220579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neuron</a:t>
            </a:r>
            <a:r>
              <a:rPr lang="en-US" baseline="0" dirty="0" smtClean="0"/>
              <a:t> is modeled as a function (the </a:t>
            </a:r>
            <a:r>
              <a:rPr lang="en-US" i="1" baseline="0" dirty="0" smtClean="0"/>
              <a:t>transfer</a:t>
            </a:r>
            <a:r>
              <a:rPr lang="en-US" baseline="0" dirty="0" smtClean="0"/>
              <a:t> function) that takes as input the output from other neurons, affected by synapses, and places its output (i.e., the same value) on every exiting edge*.</a:t>
            </a:r>
          </a:p>
          <a:p>
            <a:endParaRPr lang="en-US" baseline="0" dirty="0" smtClean="0"/>
          </a:p>
          <a:p>
            <a:endParaRPr lang="en-US" baseline="0" dirty="0" smtClean="0"/>
          </a:p>
          <a:p>
            <a:endParaRPr lang="en-US" baseline="0" dirty="0" smtClean="0"/>
          </a:p>
          <a:p>
            <a:r>
              <a:rPr lang="en-US" baseline="0" dirty="0" smtClean="0"/>
              <a:t>* Viewed as computer science, a neural network is a kind of graph, with vertices and edges.</a:t>
            </a:r>
            <a:endParaRPr lang="en-US" dirty="0"/>
          </a:p>
        </p:txBody>
      </p:sp>
    </p:spTree>
    <p:extLst>
      <p:ext uri="{BB962C8B-B14F-4D97-AF65-F5344CB8AC3E}">
        <p14:creationId xmlns:p14="http://schemas.microsoft.com/office/powerpoint/2010/main" val="1744054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almost always model </a:t>
            </a:r>
            <a:r>
              <a:rPr lang="en-US" i="0" baseline="0" dirty="0" smtClean="0"/>
              <a:t>the output </a:t>
            </a:r>
            <a:r>
              <a:rPr lang="en-US" i="1" baseline="0" dirty="0" smtClean="0"/>
              <a:t>o</a:t>
            </a:r>
            <a:r>
              <a:rPr lang="en-US" i="0" baseline="0" dirty="0" smtClean="0"/>
              <a:t> of a neuron by taking the product </a:t>
            </a:r>
            <a:r>
              <a:rPr lang="en-US" i="1" baseline="0" dirty="0" err="1" smtClean="0"/>
              <a:t>wo</a:t>
            </a:r>
            <a:r>
              <a:rPr lang="en-US" i="1" baseline="0" dirty="0" smtClean="0"/>
              <a:t> </a:t>
            </a:r>
            <a:r>
              <a:rPr lang="en-US" i="0" baseline="0" dirty="0" smtClean="0"/>
              <a:t> where </a:t>
            </a:r>
            <a:r>
              <a:rPr lang="en-US" i="1" baseline="0" dirty="0" smtClean="0"/>
              <a:t>w</a:t>
            </a:r>
            <a:r>
              <a:rPr lang="en-US" i="0" baseline="0" dirty="0" smtClean="0"/>
              <a:t> is </a:t>
            </a:r>
            <a:r>
              <a:rPr lang="en-US" i="0" baseline="0" dirty="0" err="1" smtClean="0"/>
              <a:t>theweight</a:t>
            </a:r>
            <a:r>
              <a:rPr lang="en-US" i="0" baseline="0" dirty="0" smtClean="0"/>
              <a:t>. The sum of these (in effect, a linear combination of the outputs) is taken as the input of the transfer function. This has proven to be effective but there are many factors to consider, including the precise nature of the transfer function. </a:t>
            </a:r>
            <a:endParaRPr lang="en-US" dirty="0"/>
          </a:p>
        </p:txBody>
      </p:sp>
    </p:spTree>
    <p:extLst>
      <p:ext uri="{BB962C8B-B14F-4D97-AF65-F5344CB8AC3E}">
        <p14:creationId xmlns:p14="http://schemas.microsoft.com/office/powerpoint/2010/main" val="131196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dirty="0" smtClean="0"/>
              <a:t>The figure shows the</a:t>
            </a:r>
            <a:r>
              <a:rPr lang="en-US" baseline="0" dirty="0" smtClean="0"/>
              <a:t> early part of the long history of neural nets. </a:t>
            </a:r>
          </a:p>
          <a:p>
            <a:pPr defTabSz="881390">
              <a:defRPr/>
            </a:pPr>
            <a:endParaRPr lang="en-US" baseline="0" dirty="0" smtClean="0"/>
          </a:p>
          <a:p>
            <a:pPr defTabSz="881390">
              <a:defRPr/>
            </a:pPr>
            <a:r>
              <a:rPr lang="en-US" baseline="0" dirty="0" smtClean="0"/>
              <a:t>We will investigate perceptrons as a prelude to discussing modern-day neural nets. </a:t>
            </a:r>
          </a:p>
        </p:txBody>
      </p:sp>
    </p:spTree>
    <p:extLst>
      <p:ext uri="{BB962C8B-B14F-4D97-AF65-F5344CB8AC3E}">
        <p14:creationId xmlns:p14="http://schemas.microsoft.com/office/powerpoint/2010/main" val="1109105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1988, DARPA</a:t>
            </a:r>
            <a:r>
              <a:rPr lang="en-US" baseline="0" dirty="0" smtClean="0"/>
              <a:t> had recognized the importance of neural nets.</a:t>
            </a:r>
            <a:endParaRPr lang="en-US" dirty="0"/>
          </a:p>
        </p:txBody>
      </p:sp>
    </p:spTree>
    <p:extLst>
      <p:ext uri="{BB962C8B-B14F-4D97-AF65-F5344CB8AC3E}">
        <p14:creationId xmlns:p14="http://schemas.microsoft.com/office/powerpoint/2010/main" val="871862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dirty="0" smtClean="0">
                <a:latin typeface="Arial Narrow" panose="020B0606020202030204" pitchFamily="34" charset="0"/>
              </a:rPr>
              <a:t>The field made steady by slow advancement but increasing layers</a:t>
            </a:r>
            <a:r>
              <a:rPr lang="en-US" baseline="0" dirty="0" smtClean="0">
                <a:latin typeface="Arial Narrow" panose="020B0606020202030204" pitchFamily="34" charset="0"/>
              </a:rPr>
              <a:t> did not seem to improve performance…</a:t>
            </a:r>
            <a:r>
              <a:rPr lang="en-US" dirty="0" smtClean="0">
                <a:latin typeface="Arial Narrow" panose="020B0606020202030204" pitchFamily="34" charset="0"/>
              </a:rPr>
              <a:t>until the availability of large data sets and the advent of deep neural nets. </a:t>
            </a:r>
          </a:p>
          <a:p>
            <a:pPr defTabSz="881390">
              <a:defRPr/>
            </a:pPr>
            <a:endParaRPr lang="en-US" dirty="0" smtClean="0">
              <a:latin typeface="Arial Narrow" panose="020B0606020202030204" pitchFamily="34" charset="0"/>
            </a:endParaRPr>
          </a:p>
          <a:p>
            <a:pPr defTabSz="881390">
              <a:defRPr/>
            </a:pPr>
            <a:r>
              <a:rPr lang="en-US" dirty="0" smtClean="0">
                <a:latin typeface="Arial Narrow" panose="020B0606020202030204" pitchFamily="34" charset="0"/>
              </a:rPr>
              <a:t>A seminal paper was “</a:t>
            </a:r>
            <a:r>
              <a:rPr lang="en-US" dirty="0" err="1" smtClean="0">
                <a:latin typeface="Arial Narrow" panose="020B0606020202030204" pitchFamily="34" charset="0"/>
              </a:rPr>
              <a:t>ImageNet</a:t>
            </a:r>
            <a:r>
              <a:rPr lang="en-US" dirty="0" smtClean="0">
                <a:latin typeface="Arial Narrow" panose="020B0606020202030204" pitchFamily="34" charset="0"/>
              </a:rPr>
              <a:t> Classification with Deep Convolutional Neural Networks” by Alex </a:t>
            </a:r>
            <a:r>
              <a:rPr lang="en-US" dirty="0" err="1" smtClean="0">
                <a:latin typeface="Arial Narrow" panose="020B0606020202030204" pitchFamily="34" charset="0"/>
              </a:rPr>
              <a:t>Krizhevsky</a:t>
            </a:r>
            <a:r>
              <a:rPr lang="en-US" dirty="0" smtClean="0">
                <a:latin typeface="Arial Narrow" panose="020B0606020202030204" pitchFamily="34" charset="0"/>
              </a:rPr>
              <a:t>, </a:t>
            </a:r>
            <a:r>
              <a:rPr lang="en-US" dirty="0" err="1" smtClean="0">
                <a:latin typeface="Arial Narrow" panose="020B0606020202030204" pitchFamily="34" charset="0"/>
              </a:rPr>
              <a:t>Ilya</a:t>
            </a:r>
            <a:r>
              <a:rPr lang="en-US" dirty="0" smtClean="0">
                <a:latin typeface="Arial Narrow" panose="020B0606020202030204" pitchFamily="34" charset="0"/>
              </a:rPr>
              <a:t> </a:t>
            </a:r>
            <a:r>
              <a:rPr lang="en-US" dirty="0" err="1" smtClean="0">
                <a:latin typeface="Arial Narrow" panose="020B0606020202030204" pitchFamily="34" charset="0"/>
              </a:rPr>
              <a:t>Sutskever</a:t>
            </a:r>
            <a:r>
              <a:rPr lang="en-US" dirty="0" smtClean="0">
                <a:latin typeface="Arial Narrow" panose="020B0606020202030204" pitchFamily="34" charset="0"/>
              </a:rPr>
              <a:t>, and Geoffrey E. Hinton in Advances in Neural Information Processing Systems 25 (NIPS 2012). They showed how to successfully harness large volumes of data by means of layers.  There are somewhat competing claims for importance</a:t>
            </a:r>
            <a:r>
              <a:rPr lang="en-US" baseline="0" dirty="0" smtClean="0">
                <a:latin typeface="Arial Narrow" panose="020B0606020202030204" pitchFamily="34" charset="0"/>
              </a:rPr>
              <a:t> with </a:t>
            </a:r>
            <a:r>
              <a:rPr lang="en-US" baseline="0" dirty="0" err="1" smtClean="0">
                <a:latin typeface="Arial Narrow" panose="020B0606020202030204" pitchFamily="34" charset="0"/>
              </a:rPr>
              <a:t>LeCun’s</a:t>
            </a:r>
            <a:r>
              <a:rPr lang="en-US" baseline="0" dirty="0" smtClean="0">
                <a:latin typeface="Arial Narrow" panose="020B0606020202030204" pitchFamily="34" charset="0"/>
              </a:rPr>
              <a:t> work.</a:t>
            </a:r>
            <a:endParaRPr lang="en-US" dirty="0" smtClean="0">
              <a:latin typeface="Arial Narrow" panose="020B0606020202030204" pitchFamily="34" charset="0"/>
            </a:endParaRPr>
          </a:p>
          <a:p>
            <a:pPr defTabSz="881390">
              <a:defRPr/>
            </a:pPr>
            <a:endParaRPr lang="en-US" dirty="0" smtClean="0">
              <a:latin typeface="Arial Narrow" panose="020B0606020202030204" pitchFamily="34" charset="0"/>
            </a:endParaRPr>
          </a:p>
          <a:p>
            <a:pPr defTabSz="881390">
              <a:defRPr/>
            </a:pPr>
            <a:r>
              <a:rPr lang="en-US" dirty="0" smtClean="0">
                <a:latin typeface="Arial Narrow" panose="020B0606020202030204" pitchFamily="34" charset="0"/>
              </a:rPr>
              <a:t>We will return to deep learning.</a:t>
            </a:r>
          </a:p>
          <a:p>
            <a:endParaRPr lang="en-US" dirty="0"/>
          </a:p>
        </p:txBody>
      </p:sp>
    </p:spTree>
    <p:extLst>
      <p:ext uri="{BB962C8B-B14F-4D97-AF65-F5344CB8AC3E}">
        <p14:creationId xmlns:p14="http://schemas.microsoft.com/office/powerpoint/2010/main" val="450980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p:spPr>
        <p:txBody>
          <a:bodyPr/>
          <a:lstStyle/>
          <a:p>
            <a:r>
              <a:rPr lang="en-US" altLang="en-US" dirty="0" smtClean="0"/>
              <a:t>We will discuss a fairly wide array of learning technologies</a:t>
            </a:r>
            <a:r>
              <a:rPr lang="en-US" altLang="en-US" baseline="0" dirty="0" smtClean="0"/>
              <a:t> in this segment, all of which learn from data. The last part will be the first portion of the neural net part of the course.</a:t>
            </a:r>
            <a:endParaRPr lang="en-US" altLang="en-US" dirty="0" smtClean="0"/>
          </a:p>
        </p:txBody>
      </p:sp>
    </p:spTree>
    <p:extLst>
      <p:ext uri="{BB962C8B-B14F-4D97-AF65-F5344CB8AC3E}">
        <p14:creationId xmlns:p14="http://schemas.microsoft.com/office/powerpoint/2010/main" val="1868265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dirty="0" smtClean="0"/>
              <a:t>A </a:t>
            </a:r>
            <a:r>
              <a:rPr lang="en-US" i="1" dirty="0" smtClean="0"/>
              <a:t>perceptron</a:t>
            </a:r>
            <a:r>
              <a:rPr lang="en-US" i="0" baseline="0" dirty="0" smtClean="0"/>
              <a:t> is a simple neural net in which the input nodes are pass-</a:t>
            </a:r>
            <a:r>
              <a:rPr lang="en-US" i="0" baseline="0" dirty="0" err="1" smtClean="0"/>
              <a:t>through’s</a:t>
            </a:r>
            <a:r>
              <a:rPr lang="en-US" i="0" baseline="0" dirty="0" smtClean="0"/>
              <a:t>, there is one output node, and the latter has the binary step transfer (or “activation”) function. </a:t>
            </a:r>
            <a:r>
              <a:rPr lang="en-US" dirty="0" smtClean="0"/>
              <a:t>Perceptrons were developed by</a:t>
            </a:r>
            <a:r>
              <a:rPr lang="en-US" baseline="0" dirty="0" smtClean="0"/>
              <a:t> Rosenblatt. </a:t>
            </a:r>
            <a:endParaRPr lang="en-US" altLang="en-US" i="0" dirty="0" smtClean="0"/>
          </a:p>
          <a:p>
            <a:endParaRPr lang="en-US" dirty="0"/>
          </a:p>
        </p:txBody>
      </p:sp>
    </p:spTree>
    <p:extLst>
      <p:ext uri="{BB962C8B-B14F-4D97-AF65-F5344CB8AC3E}">
        <p14:creationId xmlns:p14="http://schemas.microsoft.com/office/powerpoint/2010/main" val="1330402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Since perceptron’s emit a binary output, they are appropriate</a:t>
            </a:r>
            <a:r>
              <a:rPr lang="en-US" baseline="0" dirty="0" smtClean="0"/>
              <a:t> for some classification tasks where the number of categories is 2. E.g., </a:t>
            </a:r>
            <a:r>
              <a:rPr lang="en-US" dirty="0" smtClean="0"/>
              <a:t>may be trained to classify points in three-dimensional space</a:t>
            </a:r>
            <a:r>
              <a:rPr lang="en-US" baseline="0" dirty="0" smtClean="0"/>
              <a:t>.</a:t>
            </a:r>
            <a:endParaRPr lang="en-US" dirty="0" smtClean="0"/>
          </a:p>
          <a:p>
            <a:endParaRPr lang="en-US" dirty="0"/>
          </a:p>
        </p:txBody>
      </p:sp>
    </p:spTree>
    <p:extLst>
      <p:ext uri="{BB962C8B-B14F-4D97-AF65-F5344CB8AC3E}">
        <p14:creationId xmlns:p14="http://schemas.microsoft.com/office/powerpoint/2010/main" val="972826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592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pPr defTabSz="881390">
              <a:defRPr/>
            </a:pPr>
            <a:r>
              <a:rPr lang="en-US" altLang="en-US" dirty="0" smtClean="0"/>
              <a:t>In that case,</a:t>
            </a:r>
            <a:r>
              <a:rPr lang="en-US" altLang="en-US" baseline="0" dirty="0" smtClean="0"/>
              <a:t> the </a:t>
            </a:r>
            <a:r>
              <a:rPr lang="en-US" altLang="en-US" i="1" baseline="0" dirty="0" smtClean="0"/>
              <a:t>perceptron learning rule </a:t>
            </a:r>
            <a:r>
              <a:rPr lang="en-US" altLang="en-US" i="0" baseline="0" dirty="0" smtClean="0"/>
              <a:t>can be tried. </a:t>
            </a:r>
          </a:p>
          <a:p>
            <a:pPr defTabSz="881390">
              <a:defRPr/>
            </a:pPr>
            <a:endParaRPr lang="en-US" altLang="en-US" i="0" baseline="0" dirty="0" smtClean="0"/>
          </a:p>
          <a:p>
            <a:pPr defTabSz="881390">
              <a:defRPr/>
            </a:pPr>
            <a:r>
              <a:rPr lang="en-US" altLang="en-US" i="0" baseline="0" dirty="0" smtClean="0"/>
              <a:t>We start with a random set of weights and a number </a:t>
            </a:r>
            <a:r>
              <a:rPr lang="en-US" altLang="en-US" i="0" baseline="0" dirty="0" smtClean="0">
                <a:sym typeface="Symbol" panose="05050102010706020507" pitchFamily="18" charset="2"/>
              </a:rPr>
              <a:t> that reflects the </a:t>
            </a:r>
            <a:r>
              <a:rPr lang="en-US" altLang="en-US" i="1" baseline="0" dirty="0" smtClean="0">
                <a:sym typeface="Symbol" panose="05050102010706020507" pitchFamily="18" charset="2"/>
              </a:rPr>
              <a:t>learning rate</a:t>
            </a:r>
            <a:r>
              <a:rPr lang="en-US" altLang="en-US" i="0" baseline="0" dirty="0" smtClean="0">
                <a:sym typeface="Symbol" panose="05050102010706020507" pitchFamily="18" charset="2"/>
              </a:rPr>
              <a:t>. </a:t>
            </a:r>
          </a:p>
          <a:p>
            <a:pPr defTabSz="881390">
              <a:defRPr/>
            </a:pPr>
            <a:endParaRPr lang="en-US" altLang="en-US" i="0" baseline="0" dirty="0" smtClean="0">
              <a:sym typeface="Symbol" panose="05050102010706020507" pitchFamily="18" charset="2"/>
            </a:endParaRPr>
          </a:p>
          <a:p>
            <a:pPr defTabSz="881390">
              <a:defRPr/>
            </a:pPr>
            <a:r>
              <a:rPr lang="en-US" altLang="en-US" i="0" baseline="0" dirty="0" smtClean="0">
                <a:sym typeface="Symbol" panose="05050102010706020507" pitchFamily="18" charset="2"/>
              </a:rPr>
              <a:t>We repeatedly do the following: </a:t>
            </a:r>
          </a:p>
          <a:p>
            <a:pPr defTabSz="881390">
              <a:defRPr/>
            </a:pPr>
            <a:r>
              <a:rPr lang="en-US" altLang="en-US" i="0" baseline="0" dirty="0" smtClean="0">
                <a:sym typeface="Symbol" panose="05050102010706020507" pitchFamily="18" charset="2"/>
              </a:rPr>
              <a:t>	run the </a:t>
            </a:r>
            <a:r>
              <a:rPr lang="en-US" altLang="en-US" i="0" baseline="0" dirty="0" err="1" smtClean="0">
                <a:sym typeface="Symbol" panose="05050102010706020507" pitchFamily="18" charset="2"/>
              </a:rPr>
              <a:t>nn</a:t>
            </a:r>
            <a:endParaRPr lang="en-US" altLang="en-US" i="0" baseline="0" dirty="0" smtClean="0">
              <a:sym typeface="Symbol" panose="05050102010706020507" pitchFamily="18" charset="2"/>
            </a:endParaRPr>
          </a:p>
          <a:p>
            <a:pPr defTabSz="881390">
              <a:defRPr/>
            </a:pPr>
            <a:r>
              <a:rPr lang="en-US" altLang="en-US" i="0" baseline="0" dirty="0" smtClean="0">
                <a:sym typeface="Symbol" panose="05050102010706020507" pitchFamily="18" charset="2"/>
              </a:rPr>
              <a:t>	adjust each weight according the formula shown. </a:t>
            </a:r>
          </a:p>
          <a:p>
            <a:pPr defTabSz="881390">
              <a:defRPr/>
            </a:pPr>
            <a:endParaRPr lang="en-US" altLang="en-US" i="0" baseline="0" dirty="0" smtClean="0">
              <a:sym typeface="Symbol" panose="05050102010706020507" pitchFamily="18" charset="2"/>
            </a:endParaRPr>
          </a:p>
          <a:p>
            <a:pPr defTabSz="881390">
              <a:defRPr/>
            </a:pPr>
            <a:r>
              <a:rPr lang="en-US" altLang="en-US" i="0" baseline="0" dirty="0" smtClean="0">
                <a:sym typeface="Symbol" panose="05050102010706020507" pitchFamily="18" charset="2"/>
              </a:rPr>
              <a:t>It changes the weight by a fraction of the corresponding input if the target differs from the actual.</a:t>
            </a:r>
            <a:endParaRPr lang="en-US" altLang="en-US" dirty="0" smtClean="0"/>
          </a:p>
        </p:txBody>
      </p:sp>
    </p:spTree>
    <p:extLst>
      <p:ext uri="{BB962C8B-B14F-4D97-AF65-F5344CB8AC3E}">
        <p14:creationId xmlns:p14="http://schemas.microsoft.com/office/powerpoint/2010/main" val="1031936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p:spPr>
        <p:txBody>
          <a:bodyPr/>
          <a:lstStyle/>
          <a:p>
            <a:pPr defTabSz="881390">
              <a:defRPr/>
            </a:pPr>
            <a:r>
              <a:rPr lang="en-US" altLang="en-US" dirty="0" smtClean="0"/>
              <a:t>In that case,</a:t>
            </a:r>
            <a:r>
              <a:rPr lang="en-US" altLang="en-US" baseline="0" dirty="0" smtClean="0"/>
              <a:t> the </a:t>
            </a:r>
            <a:r>
              <a:rPr lang="en-US" altLang="en-US" i="1" baseline="0" dirty="0" smtClean="0"/>
              <a:t>perceptron learning rule </a:t>
            </a:r>
            <a:r>
              <a:rPr lang="en-US" altLang="en-US" i="0" baseline="0" dirty="0" smtClean="0"/>
              <a:t>can be tried. </a:t>
            </a:r>
          </a:p>
          <a:p>
            <a:pPr defTabSz="881390">
              <a:defRPr/>
            </a:pPr>
            <a:endParaRPr lang="en-US" altLang="en-US" i="0" baseline="0" dirty="0" smtClean="0"/>
          </a:p>
          <a:p>
            <a:pPr defTabSz="881390">
              <a:defRPr/>
            </a:pPr>
            <a:r>
              <a:rPr lang="en-US" altLang="en-US" i="0" baseline="0" dirty="0" smtClean="0"/>
              <a:t>We start with a random set of weights and a number </a:t>
            </a:r>
            <a:r>
              <a:rPr lang="en-US" altLang="en-US" i="0" baseline="0" dirty="0" smtClean="0">
                <a:sym typeface="Symbol" panose="05050102010706020507" pitchFamily="18" charset="2"/>
              </a:rPr>
              <a:t> that reflects the </a:t>
            </a:r>
            <a:r>
              <a:rPr lang="en-US" altLang="en-US" i="1" baseline="0" dirty="0" smtClean="0">
                <a:sym typeface="Symbol" panose="05050102010706020507" pitchFamily="18" charset="2"/>
              </a:rPr>
              <a:t>learning rate</a:t>
            </a:r>
            <a:r>
              <a:rPr lang="en-US" altLang="en-US" i="0" baseline="0" dirty="0" smtClean="0">
                <a:sym typeface="Symbol" panose="05050102010706020507" pitchFamily="18" charset="2"/>
              </a:rPr>
              <a:t>. </a:t>
            </a:r>
          </a:p>
          <a:p>
            <a:pPr defTabSz="881390">
              <a:defRPr/>
            </a:pPr>
            <a:endParaRPr lang="en-US" altLang="en-US" i="0" baseline="0" dirty="0" smtClean="0">
              <a:sym typeface="Symbol" panose="05050102010706020507" pitchFamily="18" charset="2"/>
            </a:endParaRPr>
          </a:p>
          <a:p>
            <a:pPr defTabSz="881390">
              <a:defRPr/>
            </a:pPr>
            <a:r>
              <a:rPr lang="en-US" altLang="en-US" i="0" baseline="0" dirty="0" smtClean="0">
                <a:sym typeface="Symbol" panose="05050102010706020507" pitchFamily="18" charset="2"/>
              </a:rPr>
              <a:t>We repeatedly do the following: </a:t>
            </a:r>
          </a:p>
          <a:p>
            <a:pPr defTabSz="881390">
              <a:defRPr/>
            </a:pPr>
            <a:r>
              <a:rPr lang="en-US" altLang="en-US" i="0" baseline="0" dirty="0" smtClean="0">
                <a:sym typeface="Symbol" panose="05050102010706020507" pitchFamily="18" charset="2"/>
              </a:rPr>
              <a:t>	run the </a:t>
            </a:r>
            <a:r>
              <a:rPr lang="en-US" altLang="en-US" i="0" baseline="0" dirty="0" err="1" smtClean="0">
                <a:sym typeface="Symbol" panose="05050102010706020507" pitchFamily="18" charset="2"/>
              </a:rPr>
              <a:t>nn</a:t>
            </a:r>
            <a:endParaRPr lang="en-US" altLang="en-US" i="0" baseline="0" dirty="0" smtClean="0">
              <a:sym typeface="Symbol" panose="05050102010706020507" pitchFamily="18" charset="2"/>
            </a:endParaRPr>
          </a:p>
          <a:p>
            <a:pPr defTabSz="881390">
              <a:defRPr/>
            </a:pPr>
            <a:r>
              <a:rPr lang="en-US" altLang="en-US" i="0" baseline="0" dirty="0" smtClean="0">
                <a:sym typeface="Symbol" panose="05050102010706020507" pitchFamily="18" charset="2"/>
              </a:rPr>
              <a:t>	adjust each weight according the formula shown. </a:t>
            </a:r>
          </a:p>
          <a:p>
            <a:pPr defTabSz="881390">
              <a:defRPr/>
            </a:pPr>
            <a:endParaRPr lang="en-US" altLang="en-US" i="0" baseline="0" dirty="0" smtClean="0">
              <a:sym typeface="Symbol" panose="05050102010706020507" pitchFamily="18" charset="2"/>
            </a:endParaRPr>
          </a:p>
          <a:p>
            <a:pPr defTabSz="881390">
              <a:defRPr/>
            </a:pPr>
            <a:r>
              <a:rPr lang="en-US" altLang="en-US" i="0" baseline="0" dirty="0" smtClean="0">
                <a:sym typeface="Symbol" panose="05050102010706020507" pitchFamily="18" charset="2"/>
              </a:rPr>
              <a:t>It changes the weight by a fraction of the corresponding input if the target differs from the actual.</a:t>
            </a:r>
            <a:endParaRPr lang="en-US" altLang="en-US" dirty="0" smtClean="0"/>
          </a:p>
        </p:txBody>
      </p:sp>
    </p:spTree>
    <p:extLst>
      <p:ext uri="{BB962C8B-B14F-4D97-AF65-F5344CB8AC3E}">
        <p14:creationId xmlns:p14="http://schemas.microsoft.com/office/powerpoint/2010/main" val="354978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figure shows what a perceptron confronted with learning </a:t>
            </a:r>
            <a:r>
              <a:rPr lang="en-US" i="1" baseline="0" dirty="0" smtClean="0"/>
              <a:t>logical or </a:t>
            </a:r>
            <a:r>
              <a:rPr lang="en-US" baseline="0" dirty="0" smtClean="0"/>
              <a:t>for binary inputs. The problem is that when the inputs are (0, 0), the output is always zero. When you try to apply the learning formula</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w</a:t>
            </a:r>
            <a:r>
              <a:rPr lang="en-US" baseline="-25000" dirty="0" err="1" smtClean="0"/>
              <a:t>ij</a:t>
            </a:r>
            <a:r>
              <a:rPr lang="en-US" dirty="0" smtClean="0"/>
              <a:t> ← </a:t>
            </a:r>
            <a:r>
              <a:rPr lang="en-US" dirty="0" err="1" smtClean="0"/>
              <a:t>w</a:t>
            </a:r>
            <a:r>
              <a:rPr lang="en-US" baseline="-25000" dirty="0" err="1" smtClean="0"/>
              <a:t>ij</a:t>
            </a:r>
            <a:r>
              <a:rPr lang="en-US" baseline="-25000" dirty="0" smtClean="0"/>
              <a:t> </a:t>
            </a:r>
            <a:r>
              <a:rPr lang="en-US" dirty="0" smtClean="0"/>
              <a:t>– </a:t>
            </a:r>
            <a:r>
              <a:rPr lang="el-GR" dirty="0" smtClean="0"/>
              <a:t>η</a:t>
            </a:r>
            <a:r>
              <a:rPr lang="en-US" dirty="0" smtClean="0"/>
              <a:t>(</a:t>
            </a:r>
            <a:r>
              <a:rPr lang="en-US" dirty="0" err="1" smtClean="0"/>
              <a:t>y</a:t>
            </a:r>
            <a:r>
              <a:rPr lang="en-US" baseline="-25000" dirty="0" err="1" smtClean="0"/>
              <a:t>i</a:t>
            </a:r>
            <a:r>
              <a:rPr lang="en-US" dirty="0" smtClean="0"/>
              <a:t> – </a:t>
            </a:r>
            <a:r>
              <a:rPr lang="en-US" dirty="0" err="1" smtClean="0"/>
              <a:t>t</a:t>
            </a:r>
            <a:r>
              <a:rPr lang="en-US" baseline="-25000" dirty="0" err="1" smtClean="0"/>
              <a:t>j</a:t>
            </a:r>
            <a:r>
              <a:rPr lang="en-US" dirty="0" smtClean="0"/>
              <a:t>)∙x</a:t>
            </a:r>
            <a:r>
              <a:rPr lang="en-US" baseline="-25000" dirty="0" smtClean="0"/>
              <a:t>i</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just gives … (new)</a:t>
            </a:r>
            <a:r>
              <a:rPr lang="en-US" dirty="0" err="1" smtClean="0"/>
              <a:t>w</a:t>
            </a:r>
            <a:r>
              <a:rPr lang="en-US" baseline="-25000" dirty="0" err="1" smtClean="0"/>
              <a:t>ij</a:t>
            </a:r>
            <a:r>
              <a:rPr lang="en-US" dirty="0" smtClean="0"/>
              <a:t> ← (prior)</a:t>
            </a:r>
            <a:r>
              <a:rPr lang="en-US" dirty="0" err="1" smtClean="0"/>
              <a:t>w</a:t>
            </a:r>
            <a:r>
              <a:rPr lang="en-US" baseline="-25000" dirty="0" err="1" smtClean="0"/>
              <a:t>ij</a:t>
            </a:r>
            <a:r>
              <a:rPr lang="en-US" baseline="-25000" dirty="0" smtClean="0"/>
              <a:t> </a:t>
            </a:r>
            <a:r>
              <a:rPr lang="en-US" baseline="0" dirty="0" smtClean="0"/>
              <a:t>, and nothing is learned. The problem of zero (or very small values) is a common one in neural nets.</a:t>
            </a:r>
          </a:p>
          <a:p>
            <a:endParaRPr lang="en-US" dirty="0"/>
          </a:p>
        </p:txBody>
      </p:sp>
    </p:spTree>
    <p:extLst>
      <p:ext uri="{BB962C8B-B14F-4D97-AF65-F5344CB8AC3E}">
        <p14:creationId xmlns:p14="http://schemas.microsoft.com/office/powerpoint/2010/main" val="3191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figure shows what a perceptron confronted with learning </a:t>
            </a:r>
            <a:r>
              <a:rPr lang="en-US" i="1" baseline="0" dirty="0" smtClean="0"/>
              <a:t>logical or </a:t>
            </a:r>
            <a:r>
              <a:rPr lang="en-US" baseline="0" dirty="0" smtClean="0"/>
              <a:t>for binary inputs. The problem is that when the inputs are (0, 0), the output is always zero. When you try to apply the learning formula</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w</a:t>
            </a:r>
            <a:r>
              <a:rPr lang="en-US" baseline="-25000" dirty="0" err="1" smtClean="0"/>
              <a:t>ij</a:t>
            </a:r>
            <a:r>
              <a:rPr lang="en-US" dirty="0" smtClean="0"/>
              <a:t> ← </a:t>
            </a:r>
            <a:r>
              <a:rPr lang="en-US" dirty="0" err="1" smtClean="0"/>
              <a:t>w</a:t>
            </a:r>
            <a:r>
              <a:rPr lang="en-US" baseline="-25000" dirty="0" err="1" smtClean="0"/>
              <a:t>ij</a:t>
            </a:r>
            <a:r>
              <a:rPr lang="en-US" baseline="-25000" dirty="0" smtClean="0"/>
              <a:t> </a:t>
            </a:r>
            <a:r>
              <a:rPr lang="en-US" dirty="0" smtClean="0"/>
              <a:t>– </a:t>
            </a:r>
            <a:r>
              <a:rPr lang="el-GR" dirty="0" smtClean="0"/>
              <a:t>η</a:t>
            </a:r>
            <a:r>
              <a:rPr lang="en-US" dirty="0" smtClean="0"/>
              <a:t>(</a:t>
            </a:r>
            <a:r>
              <a:rPr lang="en-US" dirty="0" err="1" smtClean="0"/>
              <a:t>y</a:t>
            </a:r>
            <a:r>
              <a:rPr lang="en-US" baseline="-25000" dirty="0" err="1" smtClean="0"/>
              <a:t>i</a:t>
            </a:r>
            <a:r>
              <a:rPr lang="en-US" dirty="0" smtClean="0"/>
              <a:t> – </a:t>
            </a:r>
            <a:r>
              <a:rPr lang="en-US" dirty="0" err="1" smtClean="0"/>
              <a:t>t</a:t>
            </a:r>
            <a:r>
              <a:rPr lang="en-US" baseline="-25000" dirty="0" err="1" smtClean="0"/>
              <a:t>j</a:t>
            </a:r>
            <a:r>
              <a:rPr lang="en-US" dirty="0" smtClean="0"/>
              <a:t>)∙x</a:t>
            </a:r>
            <a:r>
              <a:rPr lang="en-US" baseline="-25000" dirty="0" smtClean="0"/>
              <a:t>i</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This just gives … (new)</a:t>
            </a:r>
            <a:r>
              <a:rPr lang="en-US" dirty="0" err="1" smtClean="0"/>
              <a:t>w</a:t>
            </a:r>
            <a:r>
              <a:rPr lang="en-US" baseline="-25000" dirty="0" err="1" smtClean="0"/>
              <a:t>ij</a:t>
            </a:r>
            <a:r>
              <a:rPr lang="en-US" dirty="0" smtClean="0"/>
              <a:t> ← (prior)</a:t>
            </a:r>
            <a:r>
              <a:rPr lang="en-US" dirty="0" err="1" smtClean="0"/>
              <a:t>w</a:t>
            </a:r>
            <a:r>
              <a:rPr lang="en-US" baseline="-25000" dirty="0" err="1" smtClean="0"/>
              <a:t>ij</a:t>
            </a:r>
            <a:r>
              <a:rPr lang="en-US" baseline="-25000" dirty="0" smtClean="0"/>
              <a:t> </a:t>
            </a:r>
            <a:r>
              <a:rPr lang="en-US" baseline="0" dirty="0" smtClean="0"/>
              <a:t>, and nothing is learned. The problem of zero (or very small values) is a common one in neural nets.</a:t>
            </a:r>
          </a:p>
          <a:p>
            <a:endParaRPr lang="en-US" dirty="0"/>
          </a:p>
        </p:txBody>
      </p:sp>
    </p:spTree>
    <p:extLst>
      <p:ext uri="{BB962C8B-B14F-4D97-AF65-F5344CB8AC3E}">
        <p14:creationId xmlns:p14="http://schemas.microsoft.com/office/powerpoint/2010/main" val="3289306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can be remedied when a </a:t>
            </a:r>
            <a:r>
              <a:rPr lang="en-US" i="1" dirty="0" smtClean="0"/>
              <a:t>bias node</a:t>
            </a:r>
            <a:r>
              <a:rPr lang="en-US" i="0" dirty="0" smtClean="0"/>
              <a:t> is</a:t>
            </a:r>
            <a:r>
              <a:rPr lang="en-US" i="0" baseline="0" dirty="0" smtClean="0"/>
              <a:t> introduced, as in the figure. This is a node with </a:t>
            </a:r>
            <a:r>
              <a:rPr lang="en-US" i="1" baseline="0" dirty="0" smtClean="0"/>
              <a:t>fixed input </a:t>
            </a:r>
            <a:r>
              <a:rPr lang="en-US" i="0" baseline="0" dirty="0" smtClean="0"/>
              <a:t>(but not fixed weight on its edge). As long as the fixed input is not zero, its value may not matter. The NN still operates with two effective inputs and one output.</a:t>
            </a:r>
            <a:endParaRPr lang="en-US" dirty="0"/>
          </a:p>
        </p:txBody>
      </p:sp>
    </p:spTree>
    <p:extLst>
      <p:ext uri="{BB962C8B-B14F-4D97-AF65-F5344CB8AC3E}">
        <p14:creationId xmlns:p14="http://schemas.microsoft.com/office/powerpoint/2010/main" val="4111986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a:t>
            </a:r>
            <a:r>
              <a:rPr lang="en-US" baseline="0" dirty="0" smtClean="0"/>
              <a:t> the learning process, starting with the random weights shown.</a:t>
            </a:r>
            <a:endParaRPr lang="en-US" dirty="0"/>
          </a:p>
        </p:txBody>
      </p:sp>
    </p:spTree>
    <p:extLst>
      <p:ext uri="{BB962C8B-B14F-4D97-AF65-F5344CB8AC3E}">
        <p14:creationId xmlns:p14="http://schemas.microsoft.com/office/powerpoint/2010/main" val="627314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produce an output of 1 for the input (0, 0).</a:t>
            </a:r>
            <a:endParaRPr lang="en-US" dirty="0"/>
          </a:p>
        </p:txBody>
      </p:sp>
    </p:spTree>
    <p:extLst>
      <p:ext uri="{BB962C8B-B14F-4D97-AF65-F5344CB8AC3E}">
        <p14:creationId xmlns:p14="http://schemas.microsoft.com/office/powerpoint/2010/main" val="92596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r>
              <a:rPr lang="en-US" altLang="en-US" dirty="0" smtClean="0"/>
              <a:t>We want systems to learn from data so that we can understand the data, and to predict behavior with input other than the given data. You can think of data as part of the input/output of a (probably complex) </a:t>
            </a:r>
            <a:r>
              <a:rPr lang="en-US" altLang="en-US" i="1" dirty="0" smtClean="0"/>
              <a:t>function </a:t>
            </a:r>
            <a:r>
              <a:rPr lang="en-US" altLang="en-US" i="0" dirty="0" smtClean="0"/>
              <a:t>(a means of giving an output</a:t>
            </a:r>
            <a:r>
              <a:rPr lang="en-US" altLang="en-US" i="0" baseline="0" dirty="0" smtClean="0"/>
              <a:t> value for every input value)</a:t>
            </a:r>
            <a:r>
              <a:rPr lang="en-US" altLang="en-US" dirty="0" smtClean="0"/>
              <a:t>, with random displacements (presumed to be</a:t>
            </a:r>
            <a:r>
              <a:rPr lang="en-US" altLang="en-US" baseline="0" dirty="0" smtClean="0"/>
              <a:t> </a:t>
            </a:r>
            <a:r>
              <a:rPr lang="en-US" altLang="en-US" dirty="0" smtClean="0"/>
              <a:t>“noise”). Our task is to determine the function—or possible functions that best fit the data. </a:t>
            </a:r>
          </a:p>
          <a:p>
            <a:endParaRPr lang="en-US" altLang="en-US" dirty="0" smtClean="0"/>
          </a:p>
          <a:p>
            <a:r>
              <a:rPr lang="en-US" altLang="en-US" dirty="0" smtClean="0"/>
              <a:t>The problem is accounting for noise. For example, suppose that we observe the following data: </a:t>
            </a:r>
          </a:p>
          <a:p>
            <a:r>
              <a:rPr lang="en-US" altLang="en-US" dirty="0" smtClean="0"/>
              <a:t>	input vector (3, 4)—output 5.1; </a:t>
            </a:r>
          </a:p>
          <a:p>
            <a:r>
              <a:rPr lang="en-US" altLang="en-US" dirty="0" smtClean="0"/>
              <a:t>	input (5, 12)—output 13.3; and </a:t>
            </a:r>
          </a:p>
          <a:p>
            <a:r>
              <a:rPr lang="en-US" altLang="en-US" dirty="0" smtClean="0"/>
              <a:t>	input (8, 15) —output 16.7. </a:t>
            </a:r>
          </a:p>
          <a:p>
            <a:endParaRPr lang="en-US" altLang="en-US" dirty="0" smtClean="0"/>
          </a:p>
          <a:p>
            <a:r>
              <a:rPr lang="en-US" altLang="en-US" dirty="0" smtClean="0"/>
              <a:t>It is possible to fit these exactly with a function f(x, y) = …, which might be a little complicated in form</a:t>
            </a:r>
            <a:r>
              <a:rPr lang="en-US" altLang="en-US" baseline="0" dirty="0" smtClean="0"/>
              <a:t> </a:t>
            </a:r>
            <a:r>
              <a:rPr lang="en-US" altLang="en-US" dirty="0" smtClean="0"/>
              <a:t>but, more importantly, would </a:t>
            </a:r>
            <a:r>
              <a:rPr lang="en-US" altLang="en-US" i="1" dirty="0" smtClean="0"/>
              <a:t>not </a:t>
            </a:r>
            <a:r>
              <a:rPr lang="en-US" altLang="en-US" dirty="0" smtClean="0"/>
              <a:t>be what we want. This would be </a:t>
            </a:r>
            <a:r>
              <a:rPr lang="en-US" altLang="en-US" i="1" dirty="0" err="1" smtClean="0"/>
              <a:t>overfitting</a:t>
            </a:r>
            <a:r>
              <a:rPr lang="en-US" altLang="en-US" i="0" dirty="0" smtClean="0"/>
              <a:t>. Overfitting in learning</a:t>
            </a:r>
            <a:r>
              <a:rPr lang="en-US" altLang="en-US" i="0" baseline="0" dirty="0" smtClean="0"/>
              <a:t> is like the following example: You observe that John worked for 10 hours on a presentation and got promoted, Jill 15 hours and did not, and Jane 3 hours and did. And what you </a:t>
            </a:r>
            <a:r>
              <a:rPr lang="en-US" altLang="en-US" i="1" baseline="0" dirty="0" smtClean="0"/>
              <a:t>learned</a:t>
            </a:r>
            <a:r>
              <a:rPr lang="en-US" altLang="en-US" i="0" baseline="0" dirty="0" smtClean="0"/>
              <a:t> from this is “If you work 10 hours or 3 hours (or close to either) on a presentation, you get promoted, and if you work 15 (or close), you don’t. This is poor learning.</a:t>
            </a:r>
            <a:endParaRPr lang="en-US" altLang="en-US" i="1" dirty="0" smtClean="0"/>
          </a:p>
          <a:p>
            <a:endParaRPr lang="en-US" altLang="en-US" i="1" dirty="0" smtClean="0"/>
          </a:p>
          <a:p>
            <a:r>
              <a:rPr lang="en-US" altLang="en-US" i="1" dirty="0" smtClean="0"/>
              <a:t>A</a:t>
            </a:r>
            <a:r>
              <a:rPr lang="en-US" altLang="en-US" dirty="0" smtClean="0"/>
              <a:t> desirable fit (though not the only one) to the problem above would be g(x, y) = </a:t>
            </a:r>
            <a:r>
              <a:rPr lang="en-US" altLang="en-US" dirty="0" smtClean="0">
                <a:sym typeface="Symbol" panose="05050102010706020507" pitchFamily="18" charset="2"/>
              </a:rPr>
              <a:t>(x</a:t>
            </a:r>
            <a:r>
              <a:rPr lang="en-US" altLang="en-US" baseline="30000" dirty="0" smtClean="0">
                <a:sym typeface="Symbol" panose="05050102010706020507" pitchFamily="18" charset="2"/>
              </a:rPr>
              <a:t>2</a:t>
            </a:r>
            <a:r>
              <a:rPr lang="en-US" altLang="en-US" dirty="0" smtClean="0">
                <a:sym typeface="Symbol" panose="05050102010706020507" pitchFamily="18" charset="2"/>
              </a:rPr>
              <a:t> + y</a:t>
            </a:r>
            <a:r>
              <a:rPr lang="en-US" altLang="en-US" baseline="30000" dirty="0" smtClean="0">
                <a:sym typeface="Symbol" panose="05050102010706020507" pitchFamily="18" charset="2"/>
              </a:rPr>
              <a:t>2</a:t>
            </a:r>
            <a:r>
              <a:rPr lang="en-US" altLang="en-US" dirty="0" smtClean="0">
                <a:sym typeface="Symbol" panose="05050102010706020507" pitchFamily="18" charset="2"/>
              </a:rPr>
              <a:t>). This assumes noise relative the real I/O </a:t>
            </a:r>
          </a:p>
          <a:p>
            <a:r>
              <a:rPr lang="en-US" altLang="en-US" dirty="0" smtClean="0">
                <a:sym typeface="Symbol" panose="05050102010706020507" pitchFamily="18" charset="2"/>
              </a:rPr>
              <a:t>	</a:t>
            </a:r>
            <a:r>
              <a:rPr lang="en-US" altLang="en-US" dirty="0" smtClean="0"/>
              <a:t>input (3, 4), output 5; </a:t>
            </a:r>
          </a:p>
          <a:p>
            <a:r>
              <a:rPr lang="en-US" altLang="en-US" dirty="0" smtClean="0"/>
              <a:t>	input (5, 12), output 13; and </a:t>
            </a:r>
          </a:p>
          <a:p>
            <a:r>
              <a:rPr lang="en-US" altLang="en-US" dirty="0" smtClean="0"/>
              <a:t>	input (8, 15), output 17. </a:t>
            </a:r>
          </a:p>
          <a:p>
            <a:endParaRPr lang="en-US" altLang="en-US" dirty="0" smtClean="0"/>
          </a:p>
          <a:p>
            <a:r>
              <a:rPr lang="en-US" altLang="en-US" dirty="0" smtClean="0"/>
              <a:t>We generally look for a </a:t>
            </a:r>
            <a:r>
              <a:rPr lang="en-US" altLang="en-US" i="1" dirty="0" smtClean="0"/>
              <a:t>continuous and smooth</a:t>
            </a:r>
            <a:r>
              <a:rPr lang="en-US" altLang="en-US" dirty="0" smtClean="0"/>
              <a:t> function that maps input to output.</a:t>
            </a:r>
          </a:p>
          <a:p>
            <a:endParaRPr lang="en-US" altLang="en-US" dirty="0" smtClean="0"/>
          </a:p>
          <a:p>
            <a:r>
              <a:rPr lang="en-US" altLang="en-US" dirty="0" smtClean="0"/>
              <a:t>There is an interesting theorem that says, essentially, that for any given desired approximation accuracy </a:t>
            </a:r>
            <a:r>
              <a:rPr lang="en-US" altLang="en-US" i="1" dirty="0" smtClean="0"/>
              <a:t>a </a:t>
            </a:r>
            <a:r>
              <a:rPr lang="en-US" altLang="en-US" dirty="0" smtClean="0"/>
              <a:t>(e.g., 0.0001,</a:t>
            </a:r>
            <a:r>
              <a:rPr lang="en-US" altLang="en-US" baseline="0" dirty="0" smtClean="0"/>
              <a:t> measured as the </a:t>
            </a:r>
            <a:r>
              <a:rPr lang="en-US" altLang="en-US" dirty="0" smtClean="0"/>
              <a:t>average error) and any desired probability </a:t>
            </a:r>
            <a:r>
              <a:rPr lang="en-US" altLang="en-US" i="1" dirty="0" smtClean="0"/>
              <a:t>p</a:t>
            </a:r>
            <a:r>
              <a:rPr lang="en-US" altLang="en-US" dirty="0" smtClean="0"/>
              <a:t> (e.g., 0.01%), there is an large enough amount of I/O data so that any function fitting it has a (100-</a:t>
            </a:r>
            <a:r>
              <a:rPr lang="en-US" altLang="en-US" i="1" dirty="0" smtClean="0"/>
              <a:t>p</a:t>
            </a:r>
            <a:r>
              <a:rPr lang="en-US" altLang="en-US" dirty="0" smtClean="0"/>
              <a:t>)% probability of having accuracy </a:t>
            </a:r>
            <a:r>
              <a:rPr lang="en-US" altLang="en-US" i="1" dirty="0" smtClean="0"/>
              <a:t>a</a:t>
            </a:r>
            <a:r>
              <a:rPr lang="en-US" altLang="en-US" dirty="0" smtClean="0"/>
              <a:t> on all inputs of the type involved. This reassures us that using larger amounts of data is productive; but the data has to have common sense properties, especially regarding diversity. For example, even 10</a:t>
            </a:r>
            <a:r>
              <a:rPr lang="en-US" altLang="en-US" baseline="30000" dirty="0" smtClean="0"/>
              <a:t>10</a:t>
            </a:r>
            <a:r>
              <a:rPr lang="en-US" altLang="en-US" dirty="0" smtClean="0"/>
              <a:t> I/O pairs would be useless if they were identical on one hand (trivial),</a:t>
            </a:r>
            <a:r>
              <a:rPr lang="en-US" altLang="en-US" baseline="0" dirty="0" smtClean="0"/>
              <a:t> or entirely random on the other (nothing to learn)</a:t>
            </a:r>
            <a:r>
              <a:rPr lang="en-US" altLang="en-US" dirty="0" smtClean="0"/>
              <a:t>. </a:t>
            </a:r>
          </a:p>
        </p:txBody>
      </p:sp>
    </p:spTree>
    <p:extLst>
      <p:ext uri="{BB962C8B-B14F-4D97-AF65-F5344CB8AC3E}">
        <p14:creationId xmlns:p14="http://schemas.microsoft.com/office/powerpoint/2010/main" val="10936661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(0, 0) </a:t>
            </a:r>
            <a:r>
              <a:rPr lang="en-US" dirty="0" smtClean="0">
                <a:sym typeface="Wingdings" panose="05000000000000000000" pitchFamily="2" charset="2"/>
              </a:rPr>
              <a:t> 1, we train the weights and find that</a:t>
            </a:r>
            <a:r>
              <a:rPr lang="en-US" baseline="0" dirty="0" smtClean="0">
                <a:sym typeface="Wingdings" panose="05000000000000000000" pitchFamily="2" charset="2"/>
              </a:rPr>
              <a:t> the new weights do yield 0 on (0, 0).</a:t>
            </a:r>
          </a:p>
          <a:p>
            <a:endParaRPr lang="en-US" baseline="0" dirty="0" smtClean="0">
              <a:sym typeface="Wingdings" panose="05000000000000000000" pitchFamily="2" charset="2"/>
            </a:endParaRPr>
          </a:p>
          <a:p>
            <a:r>
              <a:rPr lang="en-US" baseline="0" dirty="0" smtClean="0">
                <a:sym typeface="Wingdings" panose="05000000000000000000" pitchFamily="2" charset="2"/>
              </a:rPr>
              <a:t>We move on to the next training pair. </a:t>
            </a:r>
            <a:r>
              <a:rPr lang="en-US" dirty="0" smtClean="0"/>
              <a:t>The</a:t>
            </a:r>
            <a:r>
              <a:rPr lang="en-US" baseline="0" dirty="0" smtClean="0"/>
              <a:t> input (0, 1) produces the output 0.</a:t>
            </a:r>
            <a:endParaRPr lang="en-US" dirty="0"/>
          </a:p>
        </p:txBody>
      </p:sp>
    </p:spTree>
    <p:extLst>
      <p:ext uri="{BB962C8B-B14F-4D97-AF65-F5344CB8AC3E}">
        <p14:creationId xmlns:p14="http://schemas.microsoft.com/office/powerpoint/2010/main" val="676852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this pair to train the </a:t>
            </a:r>
            <a:r>
              <a:rPr lang="en-US" baseline="0" dirty="0" err="1" smtClean="0"/>
              <a:t>nn</a:t>
            </a:r>
            <a:r>
              <a:rPr lang="en-US" baseline="0" dirty="0" smtClean="0"/>
              <a:t> for one generation, using the update formula as shown.</a:t>
            </a:r>
            <a:endParaRPr lang="en-US" dirty="0"/>
          </a:p>
        </p:txBody>
      </p:sp>
    </p:spTree>
    <p:extLst>
      <p:ext uri="{BB962C8B-B14F-4D97-AF65-F5344CB8AC3E}">
        <p14:creationId xmlns:p14="http://schemas.microsoft.com/office/powerpoint/2010/main" val="40126040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new weights</a:t>
            </a:r>
            <a:r>
              <a:rPr lang="en-US" baseline="0" dirty="0" smtClean="0"/>
              <a:t> give the correct output of 1 on (0, 0). They also behave correctly on (0, 0) and (1, 1).</a:t>
            </a:r>
            <a:endParaRPr lang="en-US" dirty="0"/>
          </a:p>
        </p:txBody>
      </p:sp>
    </p:spTree>
    <p:extLst>
      <p:ext uri="{BB962C8B-B14F-4D97-AF65-F5344CB8AC3E}">
        <p14:creationId xmlns:p14="http://schemas.microsoft.com/office/powerpoint/2010/main" val="2419059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Minsky</a:t>
            </a:r>
            <a:r>
              <a:rPr lang="en-US" baseline="0" dirty="0" smtClean="0"/>
              <a:t> and </a:t>
            </a:r>
            <a:r>
              <a:rPr lang="en-US" baseline="0" dirty="0" err="1" smtClean="0"/>
              <a:t>Papert</a:t>
            </a:r>
            <a:r>
              <a:rPr lang="en-US" baseline="0" dirty="0" smtClean="0"/>
              <a:t> showed that perceptrons cannot be trained to recognize the </a:t>
            </a:r>
            <a:r>
              <a:rPr lang="en-US" i="1" baseline="0" dirty="0" smtClean="0"/>
              <a:t>exclusive or </a:t>
            </a:r>
            <a:r>
              <a:rPr lang="en-US" i="0" baseline="0" dirty="0" smtClean="0"/>
              <a:t>binary operation, where the output for (1, 1) is 0. (You can see that no straight line could be found that separated black from </a:t>
            </a:r>
            <a:r>
              <a:rPr lang="en-US" baseline="0" dirty="0" smtClean="0"/>
              <a:t>white if a zero output was desired at (1,1).)</a:t>
            </a:r>
            <a:endParaRPr lang="en-US" dirty="0"/>
          </a:p>
        </p:txBody>
      </p:sp>
    </p:spTree>
    <p:extLst>
      <p:ext uri="{BB962C8B-B14F-4D97-AF65-F5344CB8AC3E}">
        <p14:creationId xmlns:p14="http://schemas.microsoft.com/office/powerpoint/2010/main" val="32154616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r>
              <a:rPr lang="en-US" altLang="en-US" dirty="0" smtClean="0"/>
              <a:t>In</a:t>
            </a:r>
            <a:r>
              <a:rPr lang="en-US" altLang="en-US" baseline="0" dirty="0" smtClean="0"/>
              <a:t> this section we explore overall architectures for neural nets.</a:t>
            </a:r>
            <a:endParaRPr lang="en-US" altLang="en-US" dirty="0" smtClean="0"/>
          </a:p>
        </p:txBody>
      </p:sp>
    </p:spTree>
    <p:extLst>
      <p:ext uri="{BB962C8B-B14F-4D97-AF65-F5344CB8AC3E}">
        <p14:creationId xmlns:p14="http://schemas.microsoft.com/office/powerpoint/2010/main" val="29309197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reviews the</a:t>
            </a:r>
            <a:r>
              <a:rPr lang="en-US" baseline="0" dirty="0" smtClean="0"/>
              <a:t> usual reasons that a neural net is a good candidate ML approach.</a:t>
            </a:r>
            <a:endParaRPr lang="en-US" dirty="0"/>
          </a:p>
        </p:txBody>
      </p:sp>
    </p:spTree>
    <p:extLst>
      <p:ext uri="{BB962C8B-B14F-4D97-AF65-F5344CB8AC3E}">
        <p14:creationId xmlns:p14="http://schemas.microsoft.com/office/powerpoint/2010/main" val="912925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neural net has </a:t>
            </a:r>
            <a:r>
              <a:rPr lang="en-US" i="1" dirty="0" smtClean="0"/>
              <a:t>feedback</a:t>
            </a:r>
            <a:r>
              <a:rPr lang="en-US" i="0" dirty="0" smtClean="0"/>
              <a:t> if it contains</a:t>
            </a:r>
            <a:r>
              <a:rPr lang="en-US" i="0" baseline="0" dirty="0" smtClean="0"/>
              <a:t> at least one cycle. Otherwise it is called a </a:t>
            </a:r>
            <a:r>
              <a:rPr lang="en-US" i="1" baseline="0" dirty="0" err="1" smtClean="0"/>
              <a:t>feedforward</a:t>
            </a:r>
            <a:r>
              <a:rPr lang="en-US" i="1" baseline="0" dirty="0" smtClean="0"/>
              <a:t> neural net</a:t>
            </a:r>
            <a:r>
              <a:rPr lang="en-US" i="0" baseline="0" dirty="0" smtClean="0"/>
              <a:t>. These are most common as of 2018.</a:t>
            </a:r>
            <a:endParaRPr lang="en-US" dirty="0"/>
          </a:p>
        </p:txBody>
      </p:sp>
    </p:spTree>
    <p:extLst>
      <p:ext uri="{BB962C8B-B14F-4D97-AF65-F5344CB8AC3E}">
        <p14:creationId xmlns:p14="http://schemas.microsoft.com/office/powerpoint/2010/main" val="31417201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Lawrence decomposed neural</a:t>
            </a:r>
            <a:r>
              <a:rPr lang="en-US" baseline="0" dirty="0" smtClean="0"/>
              <a:t> nets into the tree of possibilities shown. Hopfield nets are a influential example of NN's with feedback. </a:t>
            </a:r>
            <a:r>
              <a:rPr lang="en-US" baseline="0" dirty="0" err="1" smtClean="0"/>
              <a:t>Feedforward</a:t>
            </a:r>
            <a:r>
              <a:rPr lang="en-US" baseline="0" dirty="0" smtClean="0"/>
              <a:t> NN's can be classified as to whether or not they use step functions (as in perceptrons). In </a:t>
            </a:r>
            <a:r>
              <a:rPr lang="en-US" i="1" baseline="0" dirty="0" smtClean="0"/>
              <a:t>supervised</a:t>
            </a:r>
            <a:r>
              <a:rPr lang="en-US" i="0" baseline="0" dirty="0" smtClean="0"/>
              <a:t> learning we know the required output for each input in the training set. </a:t>
            </a:r>
            <a:r>
              <a:rPr lang="en-US" i="0" u="none" baseline="0" dirty="0" smtClean="0"/>
              <a:t>In </a:t>
            </a:r>
            <a:r>
              <a:rPr lang="en-US" i="1" u="none" baseline="0" dirty="0" smtClean="0"/>
              <a:t>unsupervised</a:t>
            </a:r>
            <a:r>
              <a:rPr lang="en-US" i="0" u="none" baseline="0" dirty="0" smtClean="0"/>
              <a:t> NN's we have merely data (which can be thought of as input) but nothing else. This is a bit like landing on Pluto, discovering thousands of rocks, and knowing nothing significant about any of them.</a:t>
            </a:r>
            <a:endParaRPr lang="en-US" dirty="0"/>
          </a:p>
        </p:txBody>
      </p:sp>
    </p:spTree>
    <p:extLst>
      <p:ext uri="{BB962C8B-B14F-4D97-AF65-F5344CB8AC3E}">
        <p14:creationId xmlns:p14="http://schemas.microsoft.com/office/powerpoint/2010/main" val="23919712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Lawrence decomposed neural</a:t>
            </a:r>
            <a:r>
              <a:rPr lang="en-US" baseline="0" dirty="0" smtClean="0"/>
              <a:t> nets into the tree of possibilities shown. Hopfield nets are a influential example of NN's with feedback. </a:t>
            </a:r>
            <a:r>
              <a:rPr lang="en-US" baseline="0" dirty="0" err="1" smtClean="0"/>
              <a:t>Feedforward</a:t>
            </a:r>
            <a:r>
              <a:rPr lang="en-US" baseline="0" dirty="0" smtClean="0"/>
              <a:t> NN's can be classified as to whether or not they use step functions (as in perceptrons). In </a:t>
            </a:r>
            <a:r>
              <a:rPr lang="en-US" i="1" baseline="0" dirty="0" smtClean="0"/>
              <a:t>supervised</a:t>
            </a:r>
            <a:r>
              <a:rPr lang="en-US" i="0" baseline="0" dirty="0" smtClean="0"/>
              <a:t> learning we know the required output for each input in the training set. </a:t>
            </a:r>
            <a:r>
              <a:rPr lang="en-US" i="0" u="none" baseline="0" dirty="0" smtClean="0"/>
              <a:t>In </a:t>
            </a:r>
            <a:r>
              <a:rPr lang="en-US" i="1" u="none" baseline="0" dirty="0" smtClean="0"/>
              <a:t>unsupervised</a:t>
            </a:r>
            <a:r>
              <a:rPr lang="en-US" i="0" u="none" baseline="0" dirty="0" smtClean="0"/>
              <a:t> NN's we have merely data (which can be thought of as input) but nothing else. This is a bit like landing on Pluto, discovering thousands of rocks, and knowing nothing significant about any of them.</a:t>
            </a:r>
            <a:endParaRPr lang="en-US" dirty="0"/>
          </a:p>
        </p:txBody>
      </p:sp>
    </p:spTree>
    <p:extLst>
      <p:ext uri="{BB962C8B-B14F-4D97-AF65-F5344CB8AC3E}">
        <p14:creationId xmlns:p14="http://schemas.microsoft.com/office/powerpoint/2010/main" val="42031785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r>
              <a:rPr lang="en-US" altLang="en-US" dirty="0" smtClean="0"/>
              <a:t>We start by discussing </a:t>
            </a:r>
            <a:r>
              <a:rPr lang="en-US" altLang="en-US" baseline="0" dirty="0" smtClean="0"/>
              <a:t>learning from </a:t>
            </a:r>
            <a:r>
              <a:rPr lang="en-US" altLang="en-US" i="1" baseline="0" dirty="0" smtClean="0"/>
              <a:t>unlabeled</a:t>
            </a:r>
            <a:r>
              <a:rPr lang="en-US" altLang="en-US" i="0" baseline="0" dirty="0" smtClean="0"/>
              <a:t> data (the “rocks on Pluto” problem). What kinds of things </a:t>
            </a:r>
            <a:r>
              <a:rPr lang="en-US" altLang="en-US" i="1" baseline="0" dirty="0" smtClean="0"/>
              <a:t>can </a:t>
            </a:r>
            <a:r>
              <a:rPr lang="en-US" altLang="en-US" i="0" baseline="0" dirty="0" smtClean="0"/>
              <a:t>be learned in cases like that?</a:t>
            </a:r>
            <a:endParaRPr lang="en-US" altLang="en-US" dirty="0" smtClean="0"/>
          </a:p>
        </p:txBody>
      </p:sp>
    </p:spTree>
    <p:extLst>
      <p:ext uri="{BB962C8B-B14F-4D97-AF65-F5344CB8AC3E}">
        <p14:creationId xmlns:p14="http://schemas.microsoft.com/office/powerpoint/2010/main" val="3007816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p:spPr>
        <p:txBody>
          <a:bodyPr/>
          <a:lstStyle/>
          <a:p>
            <a:r>
              <a:rPr lang="en-US" altLang="en-US" dirty="0" smtClean="0"/>
              <a:t>We want systems to learn from data so that we can understand the data, and to predict behavior with input other than the given data. You can think of data as part of the input/output of a (probably complex) </a:t>
            </a:r>
            <a:r>
              <a:rPr lang="en-US" altLang="en-US" i="1" dirty="0" smtClean="0"/>
              <a:t>function </a:t>
            </a:r>
            <a:r>
              <a:rPr lang="en-US" altLang="en-US" i="0" dirty="0" smtClean="0"/>
              <a:t>(a means of giving an output</a:t>
            </a:r>
            <a:r>
              <a:rPr lang="en-US" altLang="en-US" i="0" baseline="0" dirty="0" smtClean="0"/>
              <a:t> value for every input value)</a:t>
            </a:r>
            <a:r>
              <a:rPr lang="en-US" altLang="en-US" dirty="0" smtClean="0"/>
              <a:t>, with random displacements (presumed to be</a:t>
            </a:r>
            <a:r>
              <a:rPr lang="en-US" altLang="en-US" baseline="0" dirty="0" smtClean="0"/>
              <a:t> </a:t>
            </a:r>
            <a:r>
              <a:rPr lang="en-US" altLang="en-US" dirty="0" smtClean="0"/>
              <a:t>“noise”). Our task is to determine the function—or possible functions that best fit the data. </a:t>
            </a:r>
          </a:p>
          <a:p>
            <a:endParaRPr lang="en-US" altLang="en-US" dirty="0" smtClean="0"/>
          </a:p>
          <a:p>
            <a:r>
              <a:rPr lang="en-US" altLang="en-US" dirty="0" smtClean="0"/>
              <a:t>The problem is accounting for noise. For example, suppose that we observe the following data: </a:t>
            </a:r>
          </a:p>
          <a:p>
            <a:r>
              <a:rPr lang="en-US" altLang="en-US" dirty="0" smtClean="0"/>
              <a:t>	input vector (3, 4)—output 5.1; </a:t>
            </a:r>
          </a:p>
          <a:p>
            <a:r>
              <a:rPr lang="en-US" altLang="en-US" dirty="0" smtClean="0"/>
              <a:t>	input (5, 12)—output 13.3; and </a:t>
            </a:r>
          </a:p>
          <a:p>
            <a:r>
              <a:rPr lang="en-US" altLang="en-US" dirty="0" smtClean="0"/>
              <a:t>	input (8, 15) —output 16.7. </a:t>
            </a:r>
          </a:p>
          <a:p>
            <a:endParaRPr lang="en-US" altLang="en-US" dirty="0" smtClean="0"/>
          </a:p>
          <a:p>
            <a:r>
              <a:rPr lang="en-US" altLang="en-US" dirty="0" smtClean="0"/>
              <a:t>It is possible to fit these exactly with a function f(x, y) = …, which might be a little complicated in form</a:t>
            </a:r>
            <a:r>
              <a:rPr lang="en-US" altLang="en-US" baseline="0" dirty="0" smtClean="0"/>
              <a:t> </a:t>
            </a:r>
            <a:r>
              <a:rPr lang="en-US" altLang="en-US" dirty="0" smtClean="0"/>
              <a:t>but, more importantly, would </a:t>
            </a:r>
            <a:r>
              <a:rPr lang="en-US" altLang="en-US" i="1" dirty="0" smtClean="0"/>
              <a:t>not </a:t>
            </a:r>
            <a:r>
              <a:rPr lang="en-US" altLang="en-US" dirty="0" smtClean="0"/>
              <a:t>be what we want. This would be </a:t>
            </a:r>
            <a:r>
              <a:rPr lang="en-US" altLang="en-US" i="1" dirty="0" err="1" smtClean="0"/>
              <a:t>overfitting</a:t>
            </a:r>
            <a:r>
              <a:rPr lang="en-US" altLang="en-US" i="0" dirty="0" smtClean="0"/>
              <a:t>. Overfitting in learning</a:t>
            </a:r>
            <a:r>
              <a:rPr lang="en-US" altLang="en-US" i="0" baseline="0" dirty="0" smtClean="0"/>
              <a:t> is like the following example: You observe that John worked for 10 hours on a presentation and got promoted, Jill 15 hours and did not, and Jane 3 hours and did. And what you </a:t>
            </a:r>
            <a:r>
              <a:rPr lang="en-US" altLang="en-US" i="1" baseline="0" dirty="0" smtClean="0"/>
              <a:t>learned</a:t>
            </a:r>
            <a:r>
              <a:rPr lang="en-US" altLang="en-US" i="0" baseline="0" dirty="0" smtClean="0"/>
              <a:t> from this is “If you work 10 hours or 3 hours (or close to either) on a presentation, you get promoted, and if you work 15 (or close), you don’t. This is poor learning.</a:t>
            </a:r>
            <a:endParaRPr lang="en-US" altLang="en-US" i="1" dirty="0" smtClean="0"/>
          </a:p>
          <a:p>
            <a:endParaRPr lang="en-US" altLang="en-US" i="1" dirty="0" smtClean="0"/>
          </a:p>
          <a:p>
            <a:r>
              <a:rPr lang="en-US" altLang="en-US" i="1" dirty="0" smtClean="0"/>
              <a:t>A</a:t>
            </a:r>
            <a:r>
              <a:rPr lang="en-US" altLang="en-US" dirty="0" smtClean="0"/>
              <a:t> desirable fit (though not the only one) to the problem above would be g(x, y) = </a:t>
            </a:r>
            <a:r>
              <a:rPr lang="en-US" altLang="en-US" dirty="0" smtClean="0">
                <a:sym typeface="Symbol" panose="05050102010706020507" pitchFamily="18" charset="2"/>
              </a:rPr>
              <a:t>(x</a:t>
            </a:r>
            <a:r>
              <a:rPr lang="en-US" altLang="en-US" baseline="30000" dirty="0" smtClean="0">
                <a:sym typeface="Symbol" panose="05050102010706020507" pitchFamily="18" charset="2"/>
              </a:rPr>
              <a:t>2</a:t>
            </a:r>
            <a:r>
              <a:rPr lang="en-US" altLang="en-US" dirty="0" smtClean="0">
                <a:sym typeface="Symbol" panose="05050102010706020507" pitchFamily="18" charset="2"/>
              </a:rPr>
              <a:t> + y</a:t>
            </a:r>
            <a:r>
              <a:rPr lang="en-US" altLang="en-US" baseline="30000" dirty="0" smtClean="0">
                <a:sym typeface="Symbol" panose="05050102010706020507" pitchFamily="18" charset="2"/>
              </a:rPr>
              <a:t>2</a:t>
            </a:r>
            <a:r>
              <a:rPr lang="en-US" altLang="en-US" dirty="0" smtClean="0">
                <a:sym typeface="Symbol" panose="05050102010706020507" pitchFamily="18" charset="2"/>
              </a:rPr>
              <a:t>). This assumes noise relative the real I/O </a:t>
            </a:r>
          </a:p>
          <a:p>
            <a:r>
              <a:rPr lang="en-US" altLang="en-US" dirty="0" smtClean="0">
                <a:sym typeface="Symbol" panose="05050102010706020507" pitchFamily="18" charset="2"/>
              </a:rPr>
              <a:t>	</a:t>
            </a:r>
            <a:r>
              <a:rPr lang="en-US" altLang="en-US" dirty="0" smtClean="0"/>
              <a:t>input (3, 4), output 5; </a:t>
            </a:r>
          </a:p>
          <a:p>
            <a:r>
              <a:rPr lang="en-US" altLang="en-US" dirty="0" smtClean="0"/>
              <a:t>	input (5, 12), output 13; and </a:t>
            </a:r>
          </a:p>
          <a:p>
            <a:r>
              <a:rPr lang="en-US" altLang="en-US" dirty="0" smtClean="0"/>
              <a:t>	input (8, 15), output 17. </a:t>
            </a:r>
          </a:p>
          <a:p>
            <a:endParaRPr lang="en-US" altLang="en-US" dirty="0" smtClean="0"/>
          </a:p>
          <a:p>
            <a:r>
              <a:rPr lang="en-US" altLang="en-US" dirty="0" smtClean="0"/>
              <a:t>We generally look for a </a:t>
            </a:r>
            <a:r>
              <a:rPr lang="en-US" altLang="en-US" i="1" dirty="0" smtClean="0"/>
              <a:t>continuous and smooth</a:t>
            </a:r>
            <a:r>
              <a:rPr lang="en-US" altLang="en-US" dirty="0" smtClean="0"/>
              <a:t> function that maps input to output.</a:t>
            </a:r>
          </a:p>
          <a:p>
            <a:endParaRPr lang="en-US" altLang="en-US" dirty="0" smtClean="0"/>
          </a:p>
          <a:p>
            <a:r>
              <a:rPr lang="en-US" altLang="en-US" dirty="0" smtClean="0"/>
              <a:t>There is an interesting theorem that says, essentially, that for any given desired approximation accuracy </a:t>
            </a:r>
            <a:r>
              <a:rPr lang="en-US" altLang="en-US" i="1" dirty="0" smtClean="0"/>
              <a:t>a </a:t>
            </a:r>
            <a:r>
              <a:rPr lang="en-US" altLang="en-US" dirty="0" smtClean="0"/>
              <a:t>(e.g., 0.0001,</a:t>
            </a:r>
            <a:r>
              <a:rPr lang="en-US" altLang="en-US" baseline="0" dirty="0" smtClean="0"/>
              <a:t> measured as the </a:t>
            </a:r>
            <a:r>
              <a:rPr lang="en-US" altLang="en-US" dirty="0" smtClean="0"/>
              <a:t>average error) and any desired probability </a:t>
            </a:r>
            <a:r>
              <a:rPr lang="en-US" altLang="en-US" i="1" dirty="0" smtClean="0"/>
              <a:t>p</a:t>
            </a:r>
            <a:r>
              <a:rPr lang="en-US" altLang="en-US" dirty="0" smtClean="0"/>
              <a:t> (e.g., 0.01%), there is an large enough amount of I/O data so that any function fitting it has a (100-</a:t>
            </a:r>
            <a:r>
              <a:rPr lang="en-US" altLang="en-US" i="1" dirty="0" smtClean="0"/>
              <a:t>p</a:t>
            </a:r>
            <a:r>
              <a:rPr lang="en-US" altLang="en-US" dirty="0" smtClean="0"/>
              <a:t>)% probability of having accuracy </a:t>
            </a:r>
            <a:r>
              <a:rPr lang="en-US" altLang="en-US" i="1" dirty="0" smtClean="0"/>
              <a:t>a</a:t>
            </a:r>
            <a:r>
              <a:rPr lang="en-US" altLang="en-US" dirty="0" smtClean="0"/>
              <a:t> on all inputs of the type involved. This reassures us that using larger amounts of data is productive; but the data has to have common sense properties, especially regarding diversity. For example, even 10</a:t>
            </a:r>
            <a:r>
              <a:rPr lang="en-US" altLang="en-US" baseline="30000" dirty="0" smtClean="0"/>
              <a:t>10</a:t>
            </a:r>
            <a:r>
              <a:rPr lang="en-US" altLang="en-US" dirty="0" smtClean="0"/>
              <a:t> I/O pairs would be useless if they were identical on one hand (trivial),</a:t>
            </a:r>
            <a:r>
              <a:rPr lang="en-US" altLang="en-US" baseline="0" dirty="0" smtClean="0"/>
              <a:t> or entirely random on the other (nothing to learn)</a:t>
            </a:r>
            <a:r>
              <a:rPr lang="en-US" altLang="en-US" dirty="0" smtClean="0"/>
              <a:t>. </a:t>
            </a:r>
          </a:p>
        </p:txBody>
      </p:sp>
    </p:spTree>
    <p:extLst>
      <p:ext uri="{BB962C8B-B14F-4D97-AF65-F5344CB8AC3E}">
        <p14:creationId xmlns:p14="http://schemas.microsoft.com/office/powerpoint/2010/main" val="12773856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what</a:t>
            </a:r>
            <a:r>
              <a:rPr lang="en-US" baseline="0" dirty="0" smtClean="0"/>
              <a:t> goes into unsupervised learning, and what comes out of it. The product is a neural net that performs classification but the neural net does not come with an explanation of </a:t>
            </a:r>
            <a:r>
              <a:rPr lang="en-US" i="1" baseline="0" dirty="0" smtClean="0"/>
              <a:t>what</a:t>
            </a:r>
            <a:r>
              <a:rPr lang="en-US" i="0" baseline="0" dirty="0" smtClean="0"/>
              <a:t> it classifies. To determine its usefulness is an empirical process. It is either useful in practice or it is not.</a:t>
            </a:r>
            <a:endParaRPr lang="en-US" dirty="0"/>
          </a:p>
        </p:txBody>
      </p:sp>
    </p:spTree>
    <p:extLst>
      <p:ext uri="{BB962C8B-B14F-4D97-AF65-F5344CB8AC3E}">
        <p14:creationId xmlns:p14="http://schemas.microsoft.com/office/powerpoint/2010/main" val="40249587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what</a:t>
            </a:r>
            <a:r>
              <a:rPr lang="en-US" baseline="0" dirty="0" smtClean="0"/>
              <a:t> goes into unsupervised learning, and what comes out of it. The product is a neural net that performs classification but the neural net does not come with an explanation of </a:t>
            </a:r>
            <a:r>
              <a:rPr lang="en-US" i="1" baseline="0" dirty="0" smtClean="0"/>
              <a:t>what</a:t>
            </a:r>
            <a:r>
              <a:rPr lang="en-US" i="0" baseline="0" dirty="0" smtClean="0"/>
              <a:t> it classifies. To determine its usefulness is an empirical process. It is either useful in practice or it is not.</a:t>
            </a:r>
            <a:endParaRPr lang="en-US" dirty="0"/>
          </a:p>
        </p:txBody>
      </p:sp>
    </p:spTree>
    <p:extLst>
      <p:ext uri="{BB962C8B-B14F-4D97-AF65-F5344CB8AC3E}">
        <p14:creationId xmlns:p14="http://schemas.microsoft.com/office/powerpoint/2010/main" val="28367168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commonly used approach to unsupervised learning is </a:t>
            </a:r>
            <a:r>
              <a:rPr lang="en-US" i="1" dirty="0" err="1" smtClean="0"/>
              <a:t>Hebbian</a:t>
            </a:r>
            <a:r>
              <a:rPr lang="en-US" i="0" baseline="0" dirty="0" smtClean="0"/>
              <a:t> or </a:t>
            </a:r>
            <a:r>
              <a:rPr lang="en-US" i="1" baseline="0" dirty="0" smtClean="0"/>
              <a:t>reinforcement</a:t>
            </a:r>
            <a:r>
              <a:rPr lang="en-US" i="0" baseline="0" dirty="0" smtClean="0"/>
              <a:t> learning, as described in the figure. The term </a:t>
            </a:r>
            <a:r>
              <a:rPr lang="en-US" i="1" baseline="0" dirty="0" err="1" smtClean="0"/>
              <a:t>Pavlovian</a:t>
            </a:r>
            <a:r>
              <a:rPr lang="en-US" i="0" baseline="0" dirty="0" smtClean="0"/>
              <a:t> is sometimes loosely used for it.</a:t>
            </a:r>
            <a:endParaRPr lang="en-US" dirty="0"/>
          </a:p>
        </p:txBody>
      </p:sp>
    </p:spTree>
    <p:extLst>
      <p:ext uri="{BB962C8B-B14F-4D97-AF65-F5344CB8AC3E}">
        <p14:creationId xmlns:p14="http://schemas.microsoft.com/office/powerpoint/2010/main" val="39646773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commonly used approach to unsupervised learning is </a:t>
            </a:r>
            <a:r>
              <a:rPr lang="en-US" i="1" dirty="0" err="1" smtClean="0"/>
              <a:t>Hebbian</a:t>
            </a:r>
            <a:r>
              <a:rPr lang="en-US" i="0" baseline="0" dirty="0" smtClean="0"/>
              <a:t> or </a:t>
            </a:r>
            <a:r>
              <a:rPr lang="en-US" i="1" baseline="0" dirty="0" smtClean="0"/>
              <a:t>reinforcement</a:t>
            </a:r>
            <a:r>
              <a:rPr lang="en-US" i="0" baseline="0" dirty="0" smtClean="0"/>
              <a:t> learning, as described in the figure. The term </a:t>
            </a:r>
            <a:r>
              <a:rPr lang="en-US" i="1" baseline="0" dirty="0" err="1" smtClean="0"/>
              <a:t>Pavlovian</a:t>
            </a:r>
            <a:r>
              <a:rPr lang="en-US" i="0" baseline="0" dirty="0" smtClean="0"/>
              <a:t> is sometimes loosely used for it.</a:t>
            </a:r>
            <a:endParaRPr lang="en-US" dirty="0"/>
          </a:p>
        </p:txBody>
      </p:sp>
    </p:spTree>
    <p:extLst>
      <p:ext uri="{BB962C8B-B14F-4D97-AF65-F5344CB8AC3E}">
        <p14:creationId xmlns:p14="http://schemas.microsoft.com/office/powerpoint/2010/main" val="37412514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translates the</a:t>
            </a:r>
            <a:r>
              <a:rPr lang="en-US" baseline="0" dirty="0" smtClean="0"/>
              <a:t> reinforcement principle </a:t>
            </a:r>
            <a:r>
              <a:rPr lang="en-US" dirty="0" smtClean="0"/>
              <a:t>into operational</a:t>
            </a:r>
            <a:r>
              <a:rPr lang="en-US" baseline="0" dirty="0" smtClean="0"/>
              <a:t> term for neural nets. The ML practitioner has to specify </a:t>
            </a:r>
            <a:r>
              <a:rPr lang="en-US" i="1" baseline="0" dirty="0" smtClean="0"/>
              <a:t>something</a:t>
            </a:r>
            <a:r>
              <a:rPr lang="en-US" i="0" baseline="0" dirty="0" smtClean="0"/>
              <a:t> about what it to be learned such as the number of clusters expected—in other words, has to supply something architectural about the intended system.</a:t>
            </a:r>
            <a:endParaRPr lang="en-US" dirty="0"/>
          </a:p>
        </p:txBody>
      </p:sp>
    </p:spTree>
    <p:extLst>
      <p:ext uri="{BB962C8B-B14F-4D97-AF65-F5344CB8AC3E}">
        <p14:creationId xmlns:p14="http://schemas.microsoft.com/office/powerpoint/2010/main" val="25935553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already discussed an approach to unsupervised learning: k-means. We’ll look at the some kind of problem</a:t>
            </a:r>
            <a:r>
              <a:rPr lang="en-US" baseline="0" dirty="0" smtClean="0"/>
              <a:t> but this time we will use neural nets. Suppo</a:t>
            </a:r>
            <a:r>
              <a:rPr lang="en-US" dirty="0" smtClean="0"/>
              <a:t>se that we give the 2D data shown to an</a:t>
            </a:r>
            <a:r>
              <a:rPr lang="en-US" baseline="0" dirty="0" smtClean="0"/>
              <a:t> unsupervised learning system. This implies that we want the data classified. We usually specify a maximum number of clusters.</a:t>
            </a:r>
            <a:endParaRPr lang="en-US" dirty="0"/>
          </a:p>
        </p:txBody>
      </p:sp>
    </p:spTree>
    <p:extLst>
      <p:ext uri="{BB962C8B-B14F-4D97-AF65-F5344CB8AC3E}">
        <p14:creationId xmlns:p14="http://schemas.microsoft.com/office/powerpoint/2010/main" val="9474023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specify (a maximum of) 17 clusters, the result at right would be a feasible</a:t>
            </a:r>
            <a:r>
              <a:rPr lang="en-US" baseline="0" dirty="0" smtClean="0"/>
              <a:t> outcome.</a:t>
            </a:r>
            <a:endParaRPr lang="en-US" dirty="0"/>
          </a:p>
        </p:txBody>
      </p:sp>
    </p:spTree>
    <p:extLst>
      <p:ext uri="{BB962C8B-B14F-4D97-AF65-F5344CB8AC3E}">
        <p14:creationId xmlns:p14="http://schemas.microsoft.com/office/powerpoint/2010/main" val="33273930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presume</a:t>
            </a:r>
            <a:r>
              <a:rPr lang="en-US" baseline="0" dirty="0" smtClean="0"/>
              <a:t> that we want (up to) 4 categories in 3-dimensional data. </a:t>
            </a:r>
            <a:r>
              <a:rPr lang="en-US" dirty="0" smtClean="0"/>
              <a:t>To deal with this</a:t>
            </a:r>
            <a:r>
              <a:rPr lang="en-US" baseline="0" dirty="0" smtClean="0"/>
              <a:t> kind of problem with a </a:t>
            </a:r>
            <a:r>
              <a:rPr lang="en-US" i="1" baseline="0" dirty="0" err="1" smtClean="0"/>
              <a:t>Kohonen</a:t>
            </a:r>
            <a:r>
              <a:rPr lang="en-US" i="0" baseline="0" dirty="0" smtClean="0"/>
              <a:t> net, we create a no-hidden-node neural net in which the input has enough dimensions and the output consists of 4 nodes (the number of categories).</a:t>
            </a:r>
            <a:endParaRPr lang="en-US" dirty="0"/>
          </a:p>
        </p:txBody>
      </p:sp>
    </p:spTree>
    <p:extLst>
      <p:ext uri="{BB962C8B-B14F-4D97-AF65-F5344CB8AC3E}">
        <p14:creationId xmlns:p14="http://schemas.microsoft.com/office/powerpoint/2010/main" val="3713413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i="0" dirty="0" smtClean="0"/>
              <a:t>We will need to “normalize.” </a:t>
            </a:r>
            <a:r>
              <a:rPr lang="en-US" i="1" dirty="0" smtClean="0"/>
              <a:t>Normalizing</a:t>
            </a:r>
            <a:r>
              <a:rPr lang="en-US" baseline="0" dirty="0" smtClean="0"/>
              <a:t> data means to restrict their range in space while at the same time maintaining their relative spatial relationships. There are many ways to do this.</a:t>
            </a:r>
          </a:p>
          <a:p>
            <a:pPr defTabSz="881390">
              <a:defRPr/>
            </a:pPr>
            <a:endParaRPr lang="en-US" baseline="0" dirty="0" smtClean="0"/>
          </a:p>
          <a:p>
            <a:pPr defTabSz="881390">
              <a:defRPr/>
            </a:pPr>
            <a:r>
              <a:rPr lang="en-US" baseline="0" dirty="0" smtClean="0"/>
              <a:t>Normalization is a fairly strong requirement. It often means to give all of the vectors the same magnitude—meaning in 2D that they all reside on the same sphere (which we might as well take to be the unit sphere). </a:t>
            </a:r>
            <a:endParaRPr lang="en-US" dirty="0" smtClean="0"/>
          </a:p>
          <a:p>
            <a:endParaRPr lang="en-US" dirty="0"/>
          </a:p>
        </p:txBody>
      </p:sp>
    </p:spTree>
    <p:extLst>
      <p:ext uri="{BB962C8B-B14F-4D97-AF65-F5344CB8AC3E}">
        <p14:creationId xmlns:p14="http://schemas.microsoft.com/office/powerpoint/2010/main" val="36294236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Both</a:t>
            </a:r>
            <a:r>
              <a:rPr lang="en-US" baseline="0" dirty="0" smtClean="0"/>
              <a:t> the inputs and the weights are normalized. </a:t>
            </a:r>
            <a:endParaRPr lang="en-US" dirty="0"/>
          </a:p>
        </p:txBody>
      </p:sp>
    </p:spTree>
    <p:extLst>
      <p:ext uri="{BB962C8B-B14F-4D97-AF65-F5344CB8AC3E}">
        <p14:creationId xmlns:p14="http://schemas.microsoft.com/office/powerpoint/2010/main" val="274141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p:spPr>
        <p:txBody>
          <a:bodyPr/>
          <a:lstStyle/>
          <a:p>
            <a:r>
              <a:rPr lang="en-US" altLang="en-US" dirty="0" smtClean="0"/>
              <a:t>In may cases, we want to learn </a:t>
            </a:r>
            <a:r>
              <a:rPr lang="en-US" altLang="en-US" i="1" dirty="0" smtClean="0"/>
              <a:t>classification</a:t>
            </a:r>
            <a:r>
              <a:rPr lang="en-US" altLang="en-US" i="0" dirty="0" smtClean="0"/>
              <a:t> from data. The simplest</a:t>
            </a:r>
            <a:r>
              <a:rPr lang="en-US" altLang="en-US" i="0" baseline="0" dirty="0" smtClean="0"/>
              <a:t> situation obtains when the data can be divided in two so that new data can easily be classified as belonging to one of the two classifications.</a:t>
            </a:r>
            <a:endParaRPr lang="en-US" altLang="en-US" dirty="0" smtClean="0"/>
          </a:p>
        </p:txBody>
      </p:sp>
    </p:spTree>
    <p:extLst>
      <p:ext uri="{BB962C8B-B14F-4D97-AF65-F5344CB8AC3E}">
        <p14:creationId xmlns:p14="http://schemas.microsoft.com/office/powerpoint/2010/main" val="3213186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that the inputs and the weight vectors associated with each output have the same dimensionality (3 in this case). Since they have all been normalized</a:t>
            </a:r>
            <a:r>
              <a:rPr lang="en-US" baseline="0" smtClean="0"/>
              <a:t>, they </a:t>
            </a:r>
            <a:r>
              <a:rPr lang="en-US" baseline="0" dirty="0" smtClean="0"/>
              <a:t>“cohabit” the same region of n-dimensional space even though inputs and weights are really different kinds of things. This is </a:t>
            </a:r>
            <a:r>
              <a:rPr lang="en-US" baseline="0" dirty="0" err="1" smtClean="0"/>
              <a:t>Kohonen’s</a:t>
            </a:r>
            <a:r>
              <a:rPr lang="en-US" baseline="0" dirty="0" smtClean="0"/>
              <a:t> essential observation. In the following, we ignore the normalization requirement for now in order to make the illustrations clearer. We will return to it later.</a:t>
            </a:r>
            <a:endParaRPr lang="en-US" dirty="0"/>
          </a:p>
        </p:txBody>
      </p:sp>
    </p:spTree>
    <p:extLst>
      <p:ext uri="{BB962C8B-B14F-4D97-AF65-F5344CB8AC3E}">
        <p14:creationId xmlns:p14="http://schemas.microsoft.com/office/powerpoint/2010/main" val="13603437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summarizes the situation.</a:t>
            </a:r>
            <a:endParaRPr lang="en-US" dirty="0"/>
          </a:p>
        </p:txBody>
      </p:sp>
    </p:spTree>
    <p:extLst>
      <p:ext uri="{BB962C8B-B14F-4D97-AF65-F5344CB8AC3E}">
        <p14:creationId xmlns:p14="http://schemas.microsoft.com/office/powerpoint/2010/main" val="31767231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essence of </a:t>
            </a:r>
            <a:r>
              <a:rPr lang="en-US" baseline="0" dirty="0" err="1" smtClean="0"/>
              <a:t>Kohonen’s</a:t>
            </a:r>
            <a:r>
              <a:rPr lang="en-US" baseline="0" dirty="0" smtClean="0"/>
              <a:t> technique is to move the weights towards their nearest cluster by moving each weigh in the direction of the input vector closest to it.</a:t>
            </a:r>
            <a:endParaRPr lang="en-US" dirty="0"/>
          </a:p>
        </p:txBody>
      </p:sp>
    </p:spTree>
    <p:extLst>
      <p:ext uri="{BB962C8B-B14F-4D97-AF65-F5344CB8AC3E}">
        <p14:creationId xmlns:p14="http://schemas.microsoft.com/office/powerpoint/2010/main" val="40027328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process is</a:t>
            </a:r>
            <a:r>
              <a:rPr lang="en-US" baseline="0" dirty="0" smtClean="0"/>
              <a:t> easiest to see in one dimension. The learning rate is </a:t>
            </a:r>
            <a:r>
              <a:rPr lang="en-US" baseline="0" dirty="0" smtClean="0">
                <a:sym typeface="Symbol" panose="05050102010706020507" pitchFamily="18" charset="2"/>
              </a:rPr>
              <a:t>. If  = ½, this means that each cycle moves each </a:t>
            </a:r>
            <a:r>
              <a:rPr lang="en-US" b="1" baseline="0" dirty="0" err="1" smtClean="0">
                <a:sym typeface="Symbol" panose="05050102010706020507" pitchFamily="18" charset="2"/>
              </a:rPr>
              <a:t>w</a:t>
            </a:r>
            <a:r>
              <a:rPr lang="en-US" b="1" baseline="-25000" dirty="0" err="1" smtClean="0">
                <a:sym typeface="Symbol" panose="05050102010706020507" pitchFamily="18" charset="2"/>
              </a:rPr>
              <a:t>i</a:t>
            </a:r>
            <a:r>
              <a:rPr lang="en-US" b="0" baseline="-25000" dirty="0" smtClean="0">
                <a:sym typeface="Symbol" panose="05050102010706020507" pitchFamily="18" charset="2"/>
              </a:rPr>
              <a:t> </a:t>
            </a:r>
            <a:r>
              <a:rPr lang="en-US" b="0" baseline="0" dirty="0" smtClean="0">
                <a:sym typeface="Symbol" panose="05050102010706020507" pitchFamily="18" charset="2"/>
              </a:rPr>
              <a:t>halfway towards the closest </a:t>
            </a:r>
            <a:r>
              <a:rPr lang="en-US" b="1" baseline="0" dirty="0" smtClean="0">
                <a:sym typeface="Symbol" panose="05050102010706020507" pitchFamily="18" charset="2"/>
              </a:rPr>
              <a:t>x</a:t>
            </a:r>
            <a:r>
              <a:rPr lang="en-US" b="0" baseline="0" dirty="0" smtClean="0">
                <a:sym typeface="Symbol" panose="05050102010706020507" pitchFamily="18" charset="2"/>
              </a:rPr>
              <a:t>. Sometimes a degree of noise is introduced so that once such a move has been made, a different node from the same cluster may then be closest.</a:t>
            </a:r>
            <a:endParaRPr lang="en-US" baseline="0" dirty="0"/>
          </a:p>
        </p:txBody>
      </p:sp>
    </p:spTree>
    <p:extLst>
      <p:ext uri="{BB962C8B-B14F-4D97-AF65-F5344CB8AC3E}">
        <p14:creationId xmlns:p14="http://schemas.microsoft.com/office/powerpoint/2010/main" val="12241881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figures show the movement of</a:t>
            </a:r>
            <a:r>
              <a:rPr lang="en-US" baseline="0" dirty="0" smtClean="0"/>
              <a:t> a weight </a:t>
            </a:r>
            <a:r>
              <a:rPr lang="en-US" b="1" baseline="0" dirty="0" smtClean="0"/>
              <a:t>w</a:t>
            </a:r>
            <a:r>
              <a:rPr lang="en-US" b="1" baseline="-25000" dirty="0" smtClean="0"/>
              <a:t>1</a:t>
            </a:r>
            <a:r>
              <a:rPr lang="en-US" b="0" baseline="0" dirty="0" smtClean="0"/>
              <a:t>.</a:t>
            </a:r>
            <a:endParaRPr lang="en-US" b="0" dirty="0"/>
          </a:p>
        </p:txBody>
      </p:sp>
    </p:spTree>
    <p:extLst>
      <p:ext uri="{BB962C8B-B14F-4D97-AF65-F5344CB8AC3E}">
        <p14:creationId xmlns:p14="http://schemas.microsoft.com/office/powerpoint/2010/main" val="23701611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end of this process,</a:t>
            </a:r>
            <a:r>
              <a:rPr lang="en-US" baseline="0" dirty="0" smtClean="0"/>
              <a:t> </a:t>
            </a:r>
            <a:r>
              <a:rPr lang="en-US" dirty="0" smtClean="0"/>
              <a:t>particularly if some noise is added,</a:t>
            </a:r>
            <a:r>
              <a:rPr lang="en-US" baseline="0" dirty="0" smtClean="0"/>
              <a:t> the weights are likely to be more or less within the clusters and the neural net is ready to classify all input. However, if you try this out with simple data you may find it actually fails to classify because …</a:t>
            </a:r>
            <a:endParaRPr lang="en-US" dirty="0"/>
          </a:p>
        </p:txBody>
      </p:sp>
    </p:spTree>
    <p:extLst>
      <p:ext uri="{BB962C8B-B14F-4D97-AF65-F5344CB8AC3E}">
        <p14:creationId xmlns:p14="http://schemas.microsoft.com/office/powerpoint/2010/main" val="24109218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you may have forgotten to normalize</a:t>
            </a:r>
            <a:r>
              <a:rPr lang="en-US" baseline="0" dirty="0" smtClean="0"/>
              <a:t> the data and weights. Here, we have normalized 1-dimensional x and w values so that they all exist on a sphere. (This appears to be 2D but it’s actually 1D since it is all on a (curved) line.)</a:t>
            </a:r>
          </a:p>
          <a:p>
            <a:endParaRPr lang="en-US" baseline="0" dirty="0" smtClean="0"/>
          </a:p>
          <a:p>
            <a:r>
              <a:rPr lang="en-US" dirty="0" smtClean="0"/>
              <a:t>In the first example, </a:t>
            </a:r>
            <a:r>
              <a:rPr lang="en-US" b="1" dirty="0" smtClean="0"/>
              <a:t>w</a:t>
            </a:r>
            <a:r>
              <a:rPr lang="en-US" b="0" dirty="0" smtClean="0"/>
              <a:t> represents a cluster and </a:t>
            </a:r>
            <a:r>
              <a:rPr lang="en-US" b="1" dirty="0" smtClean="0"/>
              <a:t>x</a:t>
            </a:r>
            <a:r>
              <a:rPr lang="en-US" b="0" dirty="0" smtClean="0"/>
              <a:t> is not part of it.</a:t>
            </a:r>
            <a:r>
              <a:rPr lang="en-US" b="0" baseline="0" dirty="0" smtClean="0"/>
              <a:t> The “inner product” (the usual linear combination of weights and values in a neural net), which is the output value of the </a:t>
            </a:r>
            <a:r>
              <a:rPr lang="en-US" b="0" baseline="0" dirty="0" err="1" smtClean="0"/>
              <a:t>Kohonen</a:t>
            </a:r>
            <a:r>
              <a:rPr lang="en-US" b="0" baseline="0" dirty="0" smtClean="0"/>
              <a:t> net, </a:t>
            </a:r>
            <a:r>
              <a:rPr lang="en-US" b="1" baseline="0" dirty="0" err="1" smtClean="0"/>
              <a:t>wx</a:t>
            </a:r>
            <a:r>
              <a:rPr lang="en-US" b="0" baseline="0" dirty="0" smtClean="0"/>
              <a:t>, is -1.</a:t>
            </a:r>
          </a:p>
          <a:p>
            <a:endParaRPr lang="en-US" b="0" baseline="0" dirty="0" smtClean="0"/>
          </a:p>
          <a:p>
            <a:pPr defTabSz="881390">
              <a:defRPr/>
            </a:pPr>
            <a:r>
              <a:rPr lang="en-US" dirty="0" smtClean="0"/>
              <a:t>In the second example, </a:t>
            </a:r>
            <a:r>
              <a:rPr lang="en-US" b="1" dirty="0" smtClean="0"/>
              <a:t>w</a:t>
            </a:r>
            <a:r>
              <a:rPr lang="en-US" b="0" dirty="0" smtClean="0"/>
              <a:t> represents a cluster and </a:t>
            </a:r>
            <a:r>
              <a:rPr lang="en-US" b="1" dirty="0" smtClean="0"/>
              <a:t>x</a:t>
            </a:r>
            <a:r>
              <a:rPr lang="en-US" b="0" dirty="0" smtClean="0"/>
              <a:t> </a:t>
            </a:r>
            <a:r>
              <a:rPr lang="en-US" b="0" i="1" dirty="0" smtClean="0"/>
              <a:t>is</a:t>
            </a:r>
            <a:r>
              <a:rPr lang="en-US" b="0" dirty="0" smtClean="0"/>
              <a:t> part of it.</a:t>
            </a:r>
            <a:r>
              <a:rPr lang="en-US" b="0" baseline="0" dirty="0" smtClean="0"/>
              <a:t> The inner product </a:t>
            </a:r>
            <a:r>
              <a:rPr lang="en-US" b="1" baseline="0" dirty="0" err="1" smtClean="0"/>
              <a:t>wx</a:t>
            </a:r>
            <a:r>
              <a:rPr lang="en-US" b="0" baseline="0" dirty="0" smtClean="0"/>
              <a:t> is 1.</a:t>
            </a:r>
          </a:p>
          <a:p>
            <a:pPr defTabSz="881390">
              <a:defRPr/>
            </a:pPr>
            <a:endParaRPr lang="en-US" b="0" baseline="0" dirty="0" smtClean="0"/>
          </a:p>
          <a:p>
            <a:pPr defTabSz="881390">
              <a:defRPr/>
            </a:pPr>
            <a:r>
              <a:rPr lang="en-US" b="0" baseline="0" dirty="0" smtClean="0"/>
              <a:t>This difference suggests (we are not mathematically proving here) that, in normalized space, the closer a weight vector is to a cluster, the more distinguished its application in the neural net.</a:t>
            </a:r>
            <a:endParaRPr lang="en-US" dirty="0" smtClean="0"/>
          </a:p>
          <a:p>
            <a:endParaRPr lang="en-US" dirty="0"/>
          </a:p>
        </p:txBody>
      </p:sp>
    </p:spTree>
    <p:extLst>
      <p:ext uri="{BB962C8B-B14F-4D97-AF65-F5344CB8AC3E}">
        <p14:creationId xmlns:p14="http://schemas.microsoft.com/office/powerpoint/2010/main" val="3937705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Kohonen</a:t>
            </a:r>
            <a:r>
              <a:rPr lang="en-US" dirty="0" smtClean="0"/>
              <a:t> nets are a type of </a:t>
            </a:r>
            <a:r>
              <a:rPr lang="en-US" i="1" dirty="0" smtClean="0"/>
              <a:t>competitive</a:t>
            </a:r>
            <a:r>
              <a:rPr lang="en-US" i="0" dirty="0" smtClean="0"/>
              <a:t> learning in that different clusters “compete” to have a weight represent them.</a:t>
            </a:r>
            <a:r>
              <a:rPr lang="en-US" i="0" baseline="0" dirty="0" smtClean="0"/>
              <a:t> These notes made reference to noise as a way to (smoothly) move a weight to a cluster but avoid approaching only the nearest vector. There are several other ways to encourage the weight to nestle in the cluster. A common way is to account for more than the closest node—to include all nodes within a radius, but to decrease the radius as generations progress.</a:t>
            </a:r>
            <a:endParaRPr lang="en-US" dirty="0"/>
          </a:p>
        </p:txBody>
      </p:sp>
    </p:spTree>
    <p:extLst>
      <p:ext uri="{BB962C8B-B14F-4D97-AF65-F5344CB8AC3E}">
        <p14:creationId xmlns:p14="http://schemas.microsoft.com/office/powerpoint/2010/main" val="19985440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dirty="0" smtClean="0"/>
              <a:t>The demonstration at https://www.youtube.com/watch?v=-6a7LATC-9g consists of many</a:t>
            </a:r>
            <a:r>
              <a:rPr lang="en-US" baseline="0" dirty="0" smtClean="0"/>
              <a:t> square cells, each representing a data point. You can think of the data as 3-dimensional, converted to (R, G, B), and the output as having two nodes, representing the x- and y-coordinate of the cell.</a:t>
            </a:r>
            <a:endParaRPr lang="en-US" dirty="0" smtClean="0"/>
          </a:p>
          <a:p>
            <a:pPr defTabSz="881390">
              <a:defRPr/>
            </a:pPr>
            <a:r>
              <a:rPr lang="en-US" dirty="0" smtClean="0"/>
              <a:t> </a:t>
            </a:r>
            <a:endParaRPr lang="en-US" altLang="en-US" dirty="0" smtClean="0"/>
          </a:p>
        </p:txBody>
      </p:sp>
    </p:spTree>
    <p:extLst>
      <p:ext uri="{BB962C8B-B14F-4D97-AF65-F5344CB8AC3E}">
        <p14:creationId xmlns:p14="http://schemas.microsoft.com/office/powerpoint/2010/main" val="138687480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mentions a paper in which fake</a:t>
            </a:r>
            <a:r>
              <a:rPr lang="en-US" baseline="0" dirty="0" smtClean="0"/>
              <a:t> profiles are recognized. This has application to various security problems. What is interesting is the injection of fake profiles in order to promote appropriate clustering around them the identification of such clusters as fake.</a:t>
            </a:r>
            <a:endParaRPr lang="en-US" dirty="0"/>
          </a:p>
        </p:txBody>
      </p:sp>
    </p:spTree>
    <p:extLst>
      <p:ext uri="{BB962C8B-B14F-4D97-AF65-F5344CB8AC3E}">
        <p14:creationId xmlns:p14="http://schemas.microsoft.com/office/powerpoint/2010/main" val="2504812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p:spPr>
        <p:txBody>
          <a:bodyPr/>
          <a:lstStyle/>
          <a:p>
            <a:r>
              <a:rPr lang="en-US" altLang="en-US" dirty="0" smtClean="0"/>
              <a:t>Suppose that the data</a:t>
            </a:r>
            <a:r>
              <a:rPr lang="en-US" altLang="en-US" baseline="0" dirty="0" smtClean="0"/>
              <a:t> is labeled. The simplest type is binary: </a:t>
            </a:r>
            <a:r>
              <a:rPr lang="en-US" altLang="en-US" i="1" baseline="0" dirty="0" smtClean="0"/>
              <a:t>white</a:t>
            </a:r>
            <a:r>
              <a:rPr lang="en-US" altLang="en-US" i="0" baseline="0" dirty="0" smtClean="0"/>
              <a:t> or </a:t>
            </a:r>
            <a:r>
              <a:rPr lang="en-US" altLang="en-US" i="1" baseline="0" dirty="0" smtClean="0"/>
              <a:t>black</a:t>
            </a:r>
            <a:r>
              <a:rPr lang="en-US" altLang="en-US" i="0" baseline="0" dirty="0" smtClean="0"/>
              <a:t>. Learning is clearest if these can be separated by a straight line or plane surface, as in the figure. In that case, we find the “best” such line (or linear surface if in more than 2 dimensions). The reason for the separation of data is to deal with new data (the existing data needs no line because it is already labeled).</a:t>
            </a:r>
            <a:endParaRPr lang="en-US" altLang="en-US" dirty="0" smtClean="0"/>
          </a:p>
        </p:txBody>
      </p:sp>
    </p:spTree>
    <p:extLst>
      <p:ext uri="{BB962C8B-B14F-4D97-AF65-F5344CB8AC3E}">
        <p14:creationId xmlns:p14="http://schemas.microsoft.com/office/powerpoint/2010/main" val="20347272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a medical application. It demonstrates</a:t>
            </a:r>
            <a:r>
              <a:rPr lang="en-US" baseline="0" dirty="0" smtClean="0"/>
              <a:t> the possibility of self-organizing maps as sometimes having better capabilities than humans or explicit rules. Compared results are shown in the following figures.</a:t>
            </a:r>
            <a:endParaRPr lang="en-US" dirty="0"/>
          </a:p>
        </p:txBody>
      </p:sp>
    </p:spTree>
    <p:extLst>
      <p:ext uri="{BB962C8B-B14F-4D97-AF65-F5344CB8AC3E}">
        <p14:creationId xmlns:p14="http://schemas.microsoft.com/office/powerpoint/2010/main" val="271836424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p:spPr>
        <p:txBody>
          <a:bodyPr/>
          <a:lstStyle/>
          <a:p>
            <a:r>
              <a:rPr lang="en-US" altLang="en-US" dirty="0" smtClean="0"/>
              <a:t>The rest of our work will concern</a:t>
            </a:r>
            <a:r>
              <a:rPr lang="en-US" altLang="en-US" baseline="0" dirty="0" smtClean="0"/>
              <a:t> supervised (or </a:t>
            </a:r>
            <a:r>
              <a:rPr lang="en-US" altLang="en-US" i="1" baseline="0" dirty="0" smtClean="0"/>
              <a:t>labeled</a:t>
            </a:r>
            <a:r>
              <a:rPr lang="en-US" altLang="en-US" i="0" baseline="0" dirty="0" smtClean="0"/>
              <a:t>) learning.</a:t>
            </a:r>
            <a:endParaRPr lang="en-US" altLang="en-US" dirty="0" smtClean="0"/>
          </a:p>
        </p:txBody>
      </p:sp>
    </p:spTree>
    <p:extLst>
      <p:ext uri="{BB962C8B-B14F-4D97-AF65-F5344CB8AC3E}">
        <p14:creationId xmlns:p14="http://schemas.microsoft.com/office/powerpoint/2010/main" val="24713701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idea is to get the neural</a:t>
            </a:r>
            <a:r>
              <a:rPr lang="en-US" baseline="0" dirty="0" smtClean="0"/>
              <a:t> net to behave as desired on the training set by adjusting the weights. The (reasonable) assumption is that if the training set contains enough diverse data in sufficient quantity, input not in the training set will behave appropriately.</a:t>
            </a:r>
            <a:endParaRPr lang="en-US" dirty="0"/>
          </a:p>
        </p:txBody>
      </p:sp>
    </p:spTree>
    <p:extLst>
      <p:ext uri="{BB962C8B-B14F-4D97-AF65-F5344CB8AC3E}">
        <p14:creationId xmlns:p14="http://schemas.microsoft.com/office/powerpoint/2010/main" val="41824468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Modern neural nets contain at least</a:t>
            </a:r>
            <a:r>
              <a:rPr lang="en-US" baseline="0" dirty="0" smtClean="0"/>
              <a:t> one layer that is neither input nor output (hidden layers).</a:t>
            </a:r>
            <a:endParaRPr lang="en-US" dirty="0"/>
          </a:p>
        </p:txBody>
      </p:sp>
    </p:spTree>
    <p:extLst>
      <p:ext uri="{BB962C8B-B14F-4D97-AF65-F5344CB8AC3E}">
        <p14:creationId xmlns:p14="http://schemas.microsoft.com/office/powerpoint/2010/main" val="8298362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 an imagined neural net for assessing terrorist threats</a:t>
            </a:r>
            <a:r>
              <a:rPr lang="en-US" baseline="0" dirty="0" smtClean="0"/>
              <a:t> to an event for a given individual. One issue is finding a way to represent the inputs appropriately as (numerical) vectors.</a:t>
            </a:r>
            <a:endParaRPr lang="en-US" dirty="0"/>
          </a:p>
        </p:txBody>
      </p:sp>
    </p:spTree>
    <p:extLst>
      <p:ext uri="{BB962C8B-B14F-4D97-AF65-F5344CB8AC3E}">
        <p14:creationId xmlns:p14="http://schemas.microsoft.com/office/powerpoint/2010/main" val="141385749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Transfer (or “activation”) functions</a:t>
            </a:r>
            <a:r>
              <a:rPr lang="en-US" baseline="0" dirty="0" smtClean="0"/>
              <a:t> are generally </a:t>
            </a:r>
            <a:r>
              <a:rPr lang="en-US" i="1" baseline="0" dirty="0" smtClean="0"/>
              <a:t>bounded</a:t>
            </a:r>
            <a:r>
              <a:rPr lang="en-US" i="0" baseline="0" dirty="0" smtClean="0"/>
              <a:t>: in other words, not allowed to output values of unlimited size. This is biologically faithful: no brain neuron can output a signal that could be tens, hundreds, or thousands of volts etc. For convenience, the bounds are often 0 and 1 throughout.</a:t>
            </a:r>
            <a:endParaRPr lang="en-US" dirty="0" smtClean="0"/>
          </a:p>
          <a:p>
            <a:endParaRPr lang="en-US" dirty="0" smtClean="0"/>
          </a:p>
          <a:p>
            <a:r>
              <a:rPr lang="en-US" dirty="0" smtClean="0"/>
              <a:t>The</a:t>
            </a:r>
            <a:r>
              <a:rPr lang="en-US" baseline="0" dirty="0" smtClean="0"/>
              <a:t> simplest transfer function is a </a:t>
            </a:r>
            <a:r>
              <a:rPr lang="en-US" i="1" baseline="0" dirty="0" smtClean="0"/>
              <a:t>binary (threshold) function </a:t>
            </a:r>
            <a:r>
              <a:rPr lang="en-US" i="0" baseline="0" dirty="0" smtClean="0"/>
              <a:t>which jumps at an input value from 0 to 1 but it otherwise constant. The problem with this function is that it is not differentiable: calculus cannot be applied to it, whereas the computation of well-fitting </a:t>
            </a:r>
            <a:endParaRPr lang="en-US" i="0" dirty="0"/>
          </a:p>
        </p:txBody>
      </p:sp>
    </p:spTree>
    <p:extLst>
      <p:ext uri="{BB962C8B-B14F-4D97-AF65-F5344CB8AC3E}">
        <p14:creationId xmlns:p14="http://schemas.microsoft.com/office/powerpoint/2010/main" val="7869081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fairly commonly used transfer function is the </a:t>
            </a:r>
            <a:r>
              <a:rPr lang="en-US" dirty="0" err="1" smtClean="0"/>
              <a:t>ReLU</a:t>
            </a:r>
            <a:r>
              <a:rPr lang="en-US" dirty="0" smtClean="0"/>
              <a:t> function, shown in</a:t>
            </a:r>
            <a:r>
              <a:rPr lang="en-US" baseline="0" dirty="0" smtClean="0"/>
              <a:t> the figure. Basically, it is the closest we can come to a straight line—but with the constraint that it must be bounded.</a:t>
            </a:r>
            <a:endParaRPr lang="en-US" dirty="0" smtClean="0"/>
          </a:p>
          <a:p>
            <a:endParaRPr lang="en-US" i="0" baseline="0" dirty="0" smtClean="0"/>
          </a:p>
          <a:p>
            <a:r>
              <a:rPr lang="en-US" i="0" baseline="0" dirty="0" smtClean="0"/>
              <a:t>A problem with this function is that, strictly speaking, it is not differentiable, and so calculus cannot be applied to it.</a:t>
            </a:r>
            <a:endParaRPr lang="en-US" i="0" dirty="0"/>
          </a:p>
        </p:txBody>
      </p:sp>
    </p:spTree>
    <p:extLst>
      <p:ext uri="{BB962C8B-B14F-4D97-AF65-F5344CB8AC3E}">
        <p14:creationId xmlns:p14="http://schemas.microsoft.com/office/powerpoint/2010/main" val="38805663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a:t>
            </a:r>
            <a:r>
              <a:rPr lang="en-US" dirty="0" err="1" smtClean="0"/>
              <a:t>ReLU</a:t>
            </a:r>
            <a:r>
              <a:rPr lang="en-US" dirty="0" smtClean="0"/>
              <a:t> activation functions are not differentiable at a point, they can be approximates by</a:t>
            </a:r>
            <a:r>
              <a:rPr lang="en-US" baseline="0" dirty="0" smtClean="0"/>
              <a:t> the </a:t>
            </a:r>
            <a:r>
              <a:rPr lang="en-US" i="1" baseline="0" dirty="0" err="1" smtClean="0"/>
              <a:t>softplus</a:t>
            </a:r>
            <a:r>
              <a:rPr lang="en-US" i="0" baseline="0" dirty="0" smtClean="0"/>
              <a:t> function f(x)= </a:t>
            </a:r>
            <a:r>
              <a:rPr lang="en-US" i="0" baseline="0" dirty="0" err="1" smtClean="0"/>
              <a:t>ln</a:t>
            </a:r>
            <a:r>
              <a:rPr lang="en-US" i="0" baseline="0" dirty="0" smtClean="0"/>
              <a:t>(1+exp(x)) if necessary, although this does not take care of the upper bound.</a:t>
            </a:r>
            <a:endParaRPr lang="en-US" dirty="0"/>
          </a:p>
        </p:txBody>
      </p:sp>
    </p:spTree>
    <p:extLst>
      <p:ext uri="{BB962C8B-B14F-4D97-AF65-F5344CB8AC3E}">
        <p14:creationId xmlns:p14="http://schemas.microsoft.com/office/powerpoint/2010/main" val="18179197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Sigmoid</a:t>
            </a:r>
            <a:r>
              <a:rPr lang="en-US" i="0" dirty="0" smtClean="0"/>
              <a:t> (shaped)</a:t>
            </a:r>
            <a:r>
              <a:rPr lang="en-US" i="0" baseline="0" dirty="0" smtClean="0"/>
              <a:t> activation functions are ideal in many ways. A common one is the </a:t>
            </a:r>
            <a:r>
              <a:rPr lang="en-US" i="1" baseline="0" dirty="0" smtClean="0"/>
              <a:t>logistic</a:t>
            </a:r>
            <a:r>
              <a:rPr lang="en-US" i="0" baseline="0" dirty="0" smtClean="0"/>
              <a:t> function shown in the figure. It is nicely bounded and differentiable.</a:t>
            </a:r>
            <a:endParaRPr lang="en-US" i="1" dirty="0" smtClean="0"/>
          </a:p>
          <a:p>
            <a:endParaRPr lang="en-US" dirty="0" smtClean="0"/>
          </a:p>
          <a:p>
            <a:r>
              <a:rPr lang="en-US" dirty="0" smtClean="0"/>
              <a:t>Other activation functions can be seen in the table at https://en.wikipedia.org/wiki/Activation_function.</a:t>
            </a:r>
            <a:r>
              <a:rPr lang="en-US" baseline="0" dirty="0" smtClean="0"/>
              <a:t> The </a:t>
            </a:r>
            <a:r>
              <a:rPr lang="en-US" i="1" baseline="0" dirty="0" smtClean="0"/>
              <a:t>hyperbolic tan</a:t>
            </a:r>
            <a:r>
              <a:rPr lang="en-US" i="0" baseline="0" dirty="0" smtClean="0"/>
              <a:t> function (the inverse of </a:t>
            </a:r>
            <a:r>
              <a:rPr lang="en-US" i="1" baseline="0" dirty="0" smtClean="0"/>
              <a:t>tan</a:t>
            </a:r>
            <a:r>
              <a:rPr lang="en-US" i="0" baseline="0" dirty="0" smtClean="0"/>
              <a:t>() in trigonometry) is another useful sigmoid function.</a:t>
            </a:r>
            <a:endParaRPr lang="en-US" dirty="0"/>
          </a:p>
        </p:txBody>
      </p:sp>
    </p:spTree>
    <p:extLst>
      <p:ext uri="{BB962C8B-B14F-4D97-AF65-F5344CB8AC3E}">
        <p14:creationId xmlns:p14="http://schemas.microsoft.com/office/powerpoint/2010/main" val="1960069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figure shows</a:t>
            </a:r>
            <a:r>
              <a:rPr lang="en-US" baseline="0" dirty="0" smtClean="0"/>
              <a:t> several lines that separate the B&amp;W data.</a:t>
            </a:r>
            <a:endParaRPr lang="en-US" dirty="0"/>
          </a:p>
        </p:txBody>
      </p:sp>
    </p:spTree>
    <p:extLst>
      <p:ext uri="{BB962C8B-B14F-4D97-AF65-F5344CB8AC3E}">
        <p14:creationId xmlns:p14="http://schemas.microsoft.com/office/powerpoint/2010/main" val="60770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that </a:t>
            </a:r>
            <a:r>
              <a:rPr lang="en-US" i="1" dirty="0" smtClean="0"/>
              <a:t>a</a:t>
            </a:r>
            <a:r>
              <a:rPr lang="en-US" dirty="0" smtClean="0"/>
              <a:t> separating straight</a:t>
            </a:r>
            <a:r>
              <a:rPr lang="en-US" baseline="0" dirty="0" smtClean="0"/>
              <a:t> line exists, t</a:t>
            </a:r>
            <a:r>
              <a:rPr lang="en-US" dirty="0" smtClean="0"/>
              <a:t>he </a:t>
            </a:r>
            <a:r>
              <a:rPr lang="en-US" i="1" dirty="0" smtClean="0"/>
              <a:t>support vector machine</a:t>
            </a:r>
            <a:r>
              <a:rPr lang="en-US" i="0" dirty="0" smtClean="0"/>
              <a:t> technique finds a straight line that gives as much separation as possible between the populations</a:t>
            </a:r>
            <a:r>
              <a:rPr lang="en-US" i="0" baseline="0" dirty="0" smtClean="0"/>
              <a:t>. This is a reasonable interpretation to “learning as much as possible.” To not do so would favor one over the other and would raise the potential for misclassification. The simplest version is learning from two 1-dimensional data points, as follows: suppose that you know about two customers, aged 30 and 40 respectively. The 30-year-old selected microfiber sheets from your linens website, the other did not. If you were forced to learn a classification from this data alone, the best you could do is to “learn” that shoppers under 35 probably pick microfiber and those over 35 not. 35-year-olds can be assigned to either at random.</a:t>
            </a:r>
          </a:p>
          <a:p>
            <a:endParaRPr lang="en-US" i="0" baseline="0" dirty="0" smtClean="0"/>
          </a:p>
          <a:p>
            <a:r>
              <a:rPr lang="en-US" i="0" baseline="0" dirty="0" smtClean="0"/>
              <a:t>For any separating line, the sum of the distance to the closest black datum and the closest white one is called the </a:t>
            </a:r>
            <a:r>
              <a:rPr lang="en-US" i="1" baseline="0" dirty="0" smtClean="0"/>
              <a:t>margin</a:t>
            </a:r>
            <a:r>
              <a:rPr lang="en-US" i="0" baseline="0" dirty="0" smtClean="0"/>
              <a:t>. This is the quantity we maximize. </a:t>
            </a:r>
          </a:p>
          <a:p>
            <a:endParaRPr lang="en-US" i="0" baseline="0" dirty="0" smtClean="0"/>
          </a:p>
          <a:p>
            <a:r>
              <a:rPr lang="en-US" i="0" baseline="0" dirty="0" smtClean="0"/>
              <a:t>We are assuming that there is a separating straight line. Using it, we can then identify a line that separates but intersects at least 2 black data. Likewise for two white nodes. This produces two straight lines, shown dashed, in red. One of these is selected—the one that yields the widest gap when applied to both black and white, by shifting as far as possible keeping in parallel. The separator is selected halfway between.  </a:t>
            </a:r>
            <a:endParaRPr lang="en-US" dirty="0"/>
          </a:p>
        </p:txBody>
      </p:sp>
    </p:spTree>
    <p:extLst>
      <p:ext uri="{BB962C8B-B14F-4D97-AF65-F5344CB8AC3E}">
        <p14:creationId xmlns:p14="http://schemas.microsoft.com/office/powerpoint/2010/main" val="2343949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Narrow"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b="0">
                <a:latin typeface="Arial Narrow"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2402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432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90500"/>
            <a:ext cx="2266950" cy="6210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90500"/>
            <a:ext cx="6648450" cy="6210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70095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90500"/>
            <a:ext cx="9067800" cy="4953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95400"/>
            <a:ext cx="7772400" cy="5105400"/>
          </a:xfrm>
        </p:spPr>
        <p:txBody>
          <a:bodyPr/>
          <a:lstStyle/>
          <a:p>
            <a:pPr lvl="0"/>
            <a:endParaRPr lang="en-US" noProof="0" smtClean="0"/>
          </a:p>
        </p:txBody>
      </p:sp>
    </p:spTree>
    <p:extLst>
      <p:ext uri="{BB962C8B-B14F-4D97-AF65-F5344CB8AC3E}">
        <p14:creationId xmlns:p14="http://schemas.microsoft.com/office/powerpoint/2010/main" val="179449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0">
                <a:solidFill>
                  <a:schemeClr val="tx2">
                    <a:lumMod val="75000"/>
                  </a:schemeClr>
                </a:solidFill>
                <a:latin typeface="Arial Narrow"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tx2">
                  <a:lumMod val="75000"/>
                </a:schemeClr>
              </a:buClr>
              <a:defRPr b="0">
                <a:latin typeface="Arial Narrow" pitchFamily="34" charset="0"/>
              </a:defRPr>
            </a:lvl1pPr>
            <a:lvl2pPr>
              <a:buClr>
                <a:schemeClr val="tx2">
                  <a:lumMod val="75000"/>
                </a:schemeClr>
              </a:buClr>
              <a:defRPr b="0">
                <a:latin typeface="Arial Narrow" pitchFamily="34" charset="0"/>
              </a:defRPr>
            </a:lvl2pPr>
            <a:lvl3pPr>
              <a:buClr>
                <a:schemeClr val="tx2">
                  <a:lumMod val="75000"/>
                </a:schemeClr>
              </a:buClr>
              <a:defRPr b="0">
                <a:latin typeface="Arial Narrow" pitchFamily="34" charset="0"/>
              </a:defRPr>
            </a:lvl3pPr>
            <a:lvl4pPr>
              <a:buClr>
                <a:schemeClr val="tx2">
                  <a:lumMod val="75000"/>
                </a:schemeClr>
              </a:buClr>
              <a:defRPr b="0">
                <a:latin typeface="Arial Narrow" pitchFamily="34" charset="0"/>
              </a:defRPr>
            </a:lvl4pPr>
            <a:lvl5pPr>
              <a:buClr>
                <a:schemeClr val="tx2">
                  <a:lumMod val="75000"/>
                </a:schemeClr>
              </a:buClr>
              <a:defRPr b="0">
                <a:latin typeface="Arial Narrow"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9348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Arial Narrow"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0">
                <a:latin typeface="Arial Narrow"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20758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031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082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20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09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228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77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90500"/>
            <a:ext cx="906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295400"/>
            <a:ext cx="7772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ChangeArrowheads="1"/>
          </p:cNvSpPr>
          <p:nvPr/>
        </p:nvSpPr>
        <p:spPr bwMode="auto">
          <a:xfrm>
            <a:off x="8535988" y="6462713"/>
            <a:ext cx="5302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5000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5000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5000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50000"/>
              </a:spcBef>
              <a:spcAft>
                <a:spcPct val="0"/>
              </a:spcAft>
              <a:defRPr sz="2800">
                <a:solidFill>
                  <a:schemeClr val="tx1"/>
                </a:solidFill>
                <a:latin typeface="Times New Roman" panose="02020603050405020304" pitchFamily="18" charset="0"/>
              </a:defRPr>
            </a:lvl9pPr>
          </a:lstStyle>
          <a:p>
            <a:pPr>
              <a:defRPr/>
            </a:pPr>
            <a:fld id="{26920E06-6064-48C4-B4A0-CC5E6B061FC4}" type="slidenum">
              <a:rPr lang="en-US" altLang="en-US" sz="1400" smtClean="0"/>
              <a:pPr>
                <a:defRPr/>
              </a:pPr>
              <a:t>‹#›</a:t>
            </a:fld>
            <a:endParaRPr lang="en-US" altLang="en-US" sz="1400" smtClean="0"/>
          </a:p>
        </p:txBody>
      </p:sp>
      <p:sp>
        <p:nvSpPr>
          <p:cNvPr id="1029" name="Text Box 5"/>
          <p:cNvSpPr txBox="1">
            <a:spLocks noChangeArrowheads="1"/>
          </p:cNvSpPr>
          <p:nvPr userDrawn="1"/>
        </p:nvSpPr>
        <p:spPr bwMode="auto">
          <a:xfrm>
            <a:off x="6083300" y="6489700"/>
            <a:ext cx="2438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50000"/>
              </a:spcBef>
              <a:spcAft>
                <a:spcPct val="0"/>
              </a:spcAft>
              <a:defRPr sz="2800">
                <a:solidFill>
                  <a:schemeClr val="tx1"/>
                </a:solidFill>
                <a:latin typeface="Times New Roman" pitchFamily="18" charset="0"/>
              </a:defRPr>
            </a:lvl6pPr>
            <a:lvl7pPr marL="2971800" indent="-228600" eaLnBrk="0" fontAlgn="base" hangingPunct="0">
              <a:spcBef>
                <a:spcPct val="50000"/>
              </a:spcBef>
              <a:spcAft>
                <a:spcPct val="0"/>
              </a:spcAft>
              <a:defRPr sz="2800">
                <a:solidFill>
                  <a:schemeClr val="tx1"/>
                </a:solidFill>
                <a:latin typeface="Times New Roman" pitchFamily="18" charset="0"/>
              </a:defRPr>
            </a:lvl7pPr>
            <a:lvl8pPr marL="3429000" indent="-228600" eaLnBrk="0" fontAlgn="base" hangingPunct="0">
              <a:spcBef>
                <a:spcPct val="50000"/>
              </a:spcBef>
              <a:spcAft>
                <a:spcPct val="0"/>
              </a:spcAft>
              <a:defRPr sz="2800">
                <a:solidFill>
                  <a:schemeClr val="tx1"/>
                </a:solidFill>
                <a:latin typeface="Times New Roman" pitchFamily="18" charset="0"/>
              </a:defRPr>
            </a:lvl8pPr>
            <a:lvl9pPr marL="3886200" indent="-228600" eaLnBrk="0" fontAlgn="base" hangingPunct="0">
              <a:spcBef>
                <a:spcPct val="50000"/>
              </a:spcBef>
              <a:spcAft>
                <a:spcPct val="0"/>
              </a:spcAft>
              <a:defRPr sz="2800">
                <a:solidFill>
                  <a:schemeClr val="tx1"/>
                </a:solidFill>
                <a:latin typeface="Times New Roman" pitchFamily="18" charset="0"/>
              </a:defRPr>
            </a:lvl9pPr>
          </a:lstStyle>
          <a:p>
            <a:pPr algn="r">
              <a:spcBef>
                <a:spcPct val="50000"/>
              </a:spcBef>
              <a:defRPr/>
            </a:pPr>
            <a:r>
              <a:rPr lang="en-US" sz="1200" dirty="0" smtClean="0"/>
              <a:t>© Eric Braude 2012-17</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3600" u="sng">
          <a:solidFill>
            <a:srgbClr val="0000BF"/>
          </a:solidFill>
          <a:latin typeface="Arial Narrow" pitchFamily="34" charset="0"/>
          <a:ea typeface="+mj-ea"/>
          <a:cs typeface="+mj-cs"/>
        </a:defRPr>
      </a:lvl1pPr>
      <a:lvl2pPr algn="ctr" rtl="0" eaLnBrk="0" fontAlgn="base" hangingPunct="0">
        <a:spcBef>
          <a:spcPct val="0"/>
        </a:spcBef>
        <a:spcAft>
          <a:spcPct val="0"/>
        </a:spcAft>
        <a:defRPr sz="3600" u="sng">
          <a:solidFill>
            <a:srgbClr val="0000BF"/>
          </a:solidFill>
          <a:latin typeface="Arial Narrow" pitchFamily="34" charset="0"/>
        </a:defRPr>
      </a:lvl2pPr>
      <a:lvl3pPr algn="ctr" rtl="0" eaLnBrk="0" fontAlgn="base" hangingPunct="0">
        <a:spcBef>
          <a:spcPct val="0"/>
        </a:spcBef>
        <a:spcAft>
          <a:spcPct val="0"/>
        </a:spcAft>
        <a:defRPr sz="3600" u="sng">
          <a:solidFill>
            <a:srgbClr val="0000BF"/>
          </a:solidFill>
          <a:latin typeface="Arial Narrow" pitchFamily="34" charset="0"/>
        </a:defRPr>
      </a:lvl3pPr>
      <a:lvl4pPr algn="ctr" rtl="0" eaLnBrk="0" fontAlgn="base" hangingPunct="0">
        <a:spcBef>
          <a:spcPct val="0"/>
        </a:spcBef>
        <a:spcAft>
          <a:spcPct val="0"/>
        </a:spcAft>
        <a:defRPr sz="3600" u="sng">
          <a:solidFill>
            <a:srgbClr val="0000BF"/>
          </a:solidFill>
          <a:latin typeface="Arial Narrow" pitchFamily="34" charset="0"/>
        </a:defRPr>
      </a:lvl4pPr>
      <a:lvl5pPr algn="ctr" rtl="0" eaLnBrk="0" fontAlgn="base" hangingPunct="0">
        <a:spcBef>
          <a:spcPct val="0"/>
        </a:spcBef>
        <a:spcAft>
          <a:spcPct val="0"/>
        </a:spcAft>
        <a:defRPr sz="3600" u="sng">
          <a:solidFill>
            <a:srgbClr val="0000BF"/>
          </a:solidFill>
          <a:latin typeface="Arial Narrow" pitchFamily="34" charset="0"/>
        </a:defRPr>
      </a:lvl5pPr>
      <a:lvl6pPr marL="457200" algn="ctr" rtl="0" eaLnBrk="0" fontAlgn="base" hangingPunct="0">
        <a:spcBef>
          <a:spcPct val="0"/>
        </a:spcBef>
        <a:spcAft>
          <a:spcPct val="0"/>
        </a:spcAft>
        <a:defRPr sz="3600" b="1" u="sng">
          <a:solidFill>
            <a:schemeClr val="tx2"/>
          </a:solidFill>
          <a:latin typeface="Times New Roman" pitchFamily="18" charset="0"/>
        </a:defRPr>
      </a:lvl6pPr>
      <a:lvl7pPr marL="914400" algn="ctr" rtl="0" eaLnBrk="0" fontAlgn="base" hangingPunct="0">
        <a:spcBef>
          <a:spcPct val="0"/>
        </a:spcBef>
        <a:spcAft>
          <a:spcPct val="0"/>
        </a:spcAft>
        <a:defRPr sz="3600" b="1" u="sng">
          <a:solidFill>
            <a:schemeClr val="tx2"/>
          </a:solidFill>
          <a:latin typeface="Times New Roman" pitchFamily="18" charset="0"/>
        </a:defRPr>
      </a:lvl7pPr>
      <a:lvl8pPr marL="1371600" algn="ctr" rtl="0" eaLnBrk="0" fontAlgn="base" hangingPunct="0">
        <a:spcBef>
          <a:spcPct val="0"/>
        </a:spcBef>
        <a:spcAft>
          <a:spcPct val="0"/>
        </a:spcAft>
        <a:defRPr sz="3600" b="1" u="sng">
          <a:solidFill>
            <a:schemeClr val="tx2"/>
          </a:solidFill>
          <a:latin typeface="Times New Roman" pitchFamily="18" charset="0"/>
        </a:defRPr>
      </a:lvl8pPr>
      <a:lvl9pPr marL="1828800" algn="ctr" rtl="0" eaLnBrk="0" fontAlgn="base" hangingPunct="0">
        <a:spcBef>
          <a:spcPct val="0"/>
        </a:spcBef>
        <a:spcAft>
          <a:spcPct val="0"/>
        </a:spcAft>
        <a:defRPr sz="3600" b="1" u="sng">
          <a:solidFill>
            <a:schemeClr val="tx2"/>
          </a:solidFill>
          <a:latin typeface="Times New Roman" pitchFamily="18" charset="0"/>
        </a:defRPr>
      </a:lvl9pPr>
    </p:titleStyle>
    <p:bodyStyle>
      <a:lvl1pPr marL="457200" indent="-457200" algn="l" rtl="0" eaLnBrk="0" fontAlgn="base" hangingPunct="0">
        <a:spcBef>
          <a:spcPct val="20000"/>
        </a:spcBef>
        <a:spcAft>
          <a:spcPct val="0"/>
        </a:spcAft>
        <a:buClr>
          <a:schemeClr val="tx2"/>
        </a:buClr>
        <a:buSzPct val="90000"/>
        <a:buFont typeface="Wingdings" panose="05000000000000000000" pitchFamily="2" charset="2"/>
        <a:buChar char="§"/>
        <a:defRPr sz="3200">
          <a:solidFill>
            <a:schemeClr val="tx1"/>
          </a:solidFill>
          <a:latin typeface="Arial Narrow" pitchFamily="34" charset="0"/>
          <a:ea typeface="+mn-ea"/>
          <a:cs typeface="+mn-cs"/>
        </a:defRPr>
      </a:lvl1pPr>
      <a:lvl2pPr marL="914400" indent="-457200" algn="l" rtl="0" eaLnBrk="0" fontAlgn="base" hangingPunct="0">
        <a:spcBef>
          <a:spcPct val="20000"/>
        </a:spcBef>
        <a:spcAft>
          <a:spcPct val="0"/>
        </a:spcAft>
        <a:buClr>
          <a:schemeClr val="tx2"/>
        </a:buClr>
        <a:buSzPct val="100000"/>
        <a:buFont typeface="Courier New" panose="02070309020205020404" pitchFamily="49" charset="0"/>
        <a:buChar char="o"/>
        <a:defRPr sz="2800">
          <a:solidFill>
            <a:schemeClr val="tx1"/>
          </a:solidFill>
          <a:latin typeface="Arial Narrow" pitchFamily="34" charset="0"/>
        </a:defRPr>
      </a:lvl2pPr>
      <a:lvl3pPr marL="1257300" indent="-342900" algn="l" rtl="0" eaLnBrk="0" fontAlgn="base" hangingPunct="0">
        <a:spcBef>
          <a:spcPct val="20000"/>
        </a:spcBef>
        <a:spcAft>
          <a:spcPct val="0"/>
        </a:spcAft>
        <a:buClr>
          <a:schemeClr val="tx2"/>
        </a:buClr>
        <a:buSzPct val="100000"/>
        <a:buFont typeface="Wingdings" panose="05000000000000000000" pitchFamily="2" charset="2"/>
        <a:buChar char="§"/>
        <a:defRPr sz="2400">
          <a:solidFill>
            <a:schemeClr val="tx1"/>
          </a:solidFill>
          <a:latin typeface="Arial Narrow" pitchFamily="34" charset="0"/>
        </a:defRPr>
      </a:lvl3pPr>
      <a:lvl4pPr marL="17145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4pPr>
      <a:lvl5pPr marL="2171700" indent="-342900" algn="l" rtl="0" eaLnBrk="0" fontAlgn="base" hangingPunct="0">
        <a:spcBef>
          <a:spcPct val="20000"/>
        </a:spcBef>
        <a:spcAft>
          <a:spcPct val="0"/>
        </a:spcAft>
        <a:buClr>
          <a:schemeClr val="tx2"/>
        </a:buClr>
        <a:buSzPct val="100000"/>
        <a:buFont typeface="Wingdings" panose="05000000000000000000" pitchFamily="2" charset="2"/>
        <a:buChar char="§"/>
        <a:defRPr sz="2000">
          <a:solidFill>
            <a:schemeClr val="tx1"/>
          </a:solidFill>
          <a:latin typeface="Arial Narrow" pitchFamily="34" charset="0"/>
        </a:defRPr>
      </a:lvl5pPr>
      <a:lvl6pPr marL="25146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6pPr>
      <a:lvl7pPr marL="29718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7pPr>
      <a:lvl8pPr marL="34290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8pPr>
      <a:lvl9pPr marL="3886200" indent="-228600" algn="l" rtl="0" eaLnBrk="0" fontAlgn="base" hangingPunct="0">
        <a:spcBef>
          <a:spcPct val="20000"/>
        </a:spcBef>
        <a:spcAft>
          <a:spcPct val="0"/>
        </a:spcAft>
        <a:buClr>
          <a:schemeClr val="tx2"/>
        </a:buClr>
        <a:buSzPct val="100000"/>
        <a:buChar char="o"/>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s://www.tutorialspoint.com/tensorflow/tensorflow_single_layer_perceptron.htm"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youtube.com/watch?v=abF_FdCb5OI" TargetMode="External"/><Relationship Id="rId2" Type="http://schemas.openxmlformats.org/officeDocument/2006/relationships/notesSlide" Target="../notesSlides/notesSlide6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6a7LATC-9g" TargetMode="Externa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7.xml.rels><?xml version="1.0" encoding="UTF-8" standalone="yes"?>
<Relationships xmlns="http://schemas.openxmlformats.org/package/2006/relationships"><Relationship Id="rId3" Type="http://schemas.openxmlformats.org/officeDocument/2006/relationships/hyperlink" Target="http://ieeexplore.ieee.org/document/7019264/" TargetMode="External"/><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09600" y="2743200"/>
            <a:ext cx="7772400" cy="1143000"/>
          </a:xfrm>
          <a:noFill/>
        </p:spPr>
        <p:txBody>
          <a:bodyPr anchor="ctr"/>
          <a:lstStyle/>
          <a:p>
            <a:r>
              <a:rPr lang="en-US" altLang="en-US" sz="5400" dirty="0" smtClean="0"/>
              <a:t>Learning from Data</a:t>
            </a:r>
            <a:br>
              <a:rPr lang="en-US" altLang="en-US" sz="5400" dirty="0" smtClean="0"/>
            </a:br>
            <a:r>
              <a:rPr lang="en-US" altLang="en-US" sz="5400" dirty="0" smtClean="0"/>
              <a:t/>
            </a:r>
            <a:br>
              <a:rPr lang="en-US" altLang="en-US" sz="5400" dirty="0" smtClean="0"/>
            </a:br>
            <a:r>
              <a:rPr lang="en-US" altLang="en-US" sz="5400" dirty="0" smtClean="0"/>
              <a:t>and Neural Nets I</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altLang="en-US" smtClean="0"/>
              <a:t>Data Not Necessarily Linearly Separable ...</a:t>
            </a:r>
          </a:p>
        </p:txBody>
      </p:sp>
      <p:pic>
        <p:nvPicPr>
          <p:cNvPr id="225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3" y="1066800"/>
            <a:ext cx="5951537"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2" name="TextBox 3"/>
          <p:cNvSpPr txBox="1">
            <a:spLocks noChangeArrowheads="1"/>
          </p:cNvSpPr>
          <p:nvPr/>
        </p:nvSpPr>
        <p:spPr bwMode="auto">
          <a:xfrm>
            <a:off x="4038600" y="6472238"/>
            <a:ext cx="2971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spcBef>
                <a:spcPct val="50000"/>
              </a:spcBef>
            </a:pPr>
            <a:r>
              <a:rPr lang="en-US" altLang="en-US" sz="1600">
                <a:latin typeface="Arial Narrow" panose="020B0606020202030204" pitchFamily="34" charset="0"/>
              </a:rPr>
              <a:t>Source: Russell &amp; Norvig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Linearly Separable in Higher-Dimensional Space</a:t>
            </a:r>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3" y="990600"/>
            <a:ext cx="7113587" cy="567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6" name="TextBox 3"/>
          <p:cNvSpPr txBox="1">
            <a:spLocks noChangeArrowheads="1"/>
          </p:cNvSpPr>
          <p:nvPr/>
        </p:nvSpPr>
        <p:spPr bwMode="auto">
          <a:xfrm>
            <a:off x="4038600" y="6472238"/>
            <a:ext cx="2971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spcBef>
                <a:spcPct val="50000"/>
              </a:spcBef>
            </a:pPr>
            <a:r>
              <a:rPr lang="en-US" altLang="en-US" sz="1600">
                <a:latin typeface="Arial Narrow" panose="020B0606020202030204" pitchFamily="34" charset="0"/>
              </a:rPr>
              <a:t>Source: Russell &amp; Norvig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k-Means Clustering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157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6300"/>
            <a:ext cx="9067800" cy="495300"/>
          </a:xfrm>
        </p:spPr>
        <p:txBody>
          <a:bodyPr>
            <a:normAutofit fontScale="90000"/>
          </a:bodyPr>
          <a:lstStyle/>
          <a:p>
            <a:r>
              <a:rPr lang="en-US" dirty="0" smtClean="0"/>
              <a:t>Given: Data + Number of Clusters (e.g., 3)</a:t>
            </a:r>
            <a:endParaRPr lang="en-US" dirty="0"/>
          </a:p>
        </p:txBody>
      </p:sp>
      <p:sp>
        <p:nvSpPr>
          <p:cNvPr id="3" name="Slide Number Placeholder 2"/>
          <p:cNvSpPr>
            <a:spLocks noGrp="1"/>
          </p:cNvSpPr>
          <p:nvPr>
            <p:ph type="sldNum" sz="quarter" idx="4294967295"/>
          </p:nvPr>
        </p:nvSpPr>
        <p:spPr>
          <a:xfrm>
            <a:off x="6457950" y="5624513"/>
            <a:ext cx="2057400" cy="273844"/>
          </a:xfrm>
          <a:prstGeom prst="rect">
            <a:avLst/>
          </a:prstGeom>
        </p:spPr>
        <p:txBody>
          <a:bodyPr/>
          <a:lstStyle/>
          <a:p>
            <a:fld id="{CEF8ADD8-F654-435D-BF88-36F59A17820E}" type="slidenum">
              <a:rPr lang="en-US" smtClean="0"/>
              <a:pPr/>
              <a:t>13</a:t>
            </a:fld>
            <a:endParaRPr lang="en-US"/>
          </a:p>
        </p:txBody>
      </p:sp>
      <p:sp>
        <p:nvSpPr>
          <p:cNvPr id="6" name="Rectangle 5"/>
          <p:cNvSpPr/>
          <p:nvPr/>
        </p:nvSpPr>
        <p:spPr>
          <a:xfrm>
            <a:off x="1371600" y="5666601"/>
            <a:ext cx="3895505" cy="738664"/>
          </a:xfrm>
          <a:prstGeom prst="rect">
            <a:avLst/>
          </a:prstGeom>
        </p:spPr>
        <p:txBody>
          <a:bodyPr wrap="square">
            <a:spAutoFit/>
          </a:bodyPr>
          <a:lstStyle/>
          <a:p>
            <a:r>
              <a:rPr lang="en-US" sz="2100" dirty="0"/>
              <a:t>* http://en.wikipedia.org/wiki/K-means_clustering</a:t>
            </a:r>
          </a:p>
        </p:txBody>
      </p:sp>
      <p:grpSp>
        <p:nvGrpSpPr>
          <p:cNvPr id="16" name="Group 15"/>
          <p:cNvGrpSpPr/>
          <p:nvPr/>
        </p:nvGrpSpPr>
        <p:grpSpPr>
          <a:xfrm>
            <a:off x="2068830" y="2103120"/>
            <a:ext cx="3669030" cy="3108960"/>
            <a:chOff x="3683294" y="2325310"/>
            <a:chExt cx="2732746" cy="2292410"/>
          </a:xfrm>
        </p:grpSpPr>
        <p:pic>
          <p:nvPicPr>
            <p:cNvPr id="5" name="Picture 4"/>
            <p:cNvPicPr>
              <a:picLocks noChangeAspect="1"/>
            </p:cNvPicPr>
            <p:nvPr/>
          </p:nvPicPr>
          <p:blipFill rotWithShape="1">
            <a:blip r:embed="rId3"/>
            <a:srcRect r="48025" b="43751"/>
            <a:stretch/>
          </p:blipFill>
          <p:spPr>
            <a:xfrm>
              <a:off x="3683294" y="2325310"/>
              <a:ext cx="2732746" cy="2292410"/>
            </a:xfrm>
            <a:prstGeom prst="rect">
              <a:avLst/>
            </a:prstGeom>
          </p:spPr>
        </p:pic>
        <p:sp>
          <p:nvSpPr>
            <p:cNvPr id="7" name="Oval 6"/>
            <p:cNvSpPr/>
            <p:nvPr/>
          </p:nvSpPr>
          <p:spPr>
            <a:xfrm>
              <a:off x="4805827" y="2773680"/>
              <a:ext cx="16764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a:p>
          </p:txBody>
        </p:sp>
        <p:sp>
          <p:nvSpPr>
            <p:cNvPr id="8" name="Oval 7"/>
            <p:cNvSpPr/>
            <p:nvPr/>
          </p:nvSpPr>
          <p:spPr>
            <a:xfrm>
              <a:off x="4805827" y="3459480"/>
              <a:ext cx="16764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a:p>
          </p:txBody>
        </p:sp>
        <p:sp>
          <p:nvSpPr>
            <p:cNvPr id="9" name="Oval 8"/>
            <p:cNvSpPr/>
            <p:nvPr/>
          </p:nvSpPr>
          <p:spPr>
            <a:xfrm>
              <a:off x="5506867" y="3474720"/>
              <a:ext cx="167640" cy="182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a:p>
          </p:txBody>
        </p:sp>
      </p:grpSp>
      <p:cxnSp>
        <p:nvCxnSpPr>
          <p:cNvPr id="10" name="Straight Connector 9"/>
          <p:cNvCxnSpPr/>
          <p:nvPr/>
        </p:nvCxnSpPr>
        <p:spPr bwMode="auto">
          <a:xfrm>
            <a:off x="2743200" y="1295400"/>
            <a:ext cx="1171575"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36810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5816"/>
            <a:ext cx="7886700" cy="857726"/>
          </a:xfrm>
        </p:spPr>
        <p:txBody>
          <a:bodyPr>
            <a:normAutofit/>
          </a:bodyPr>
          <a:lstStyle/>
          <a:p>
            <a:r>
              <a:rPr lang="en-US" dirty="0" smtClean="0"/>
              <a:t>1. Select </a:t>
            </a:r>
            <a:r>
              <a:rPr lang="en-US" i="1" dirty="0" smtClean="0"/>
              <a:t>k “classifier” points at random</a:t>
            </a:r>
            <a:endParaRPr lang="en-US" dirty="0"/>
          </a:p>
        </p:txBody>
      </p:sp>
      <p:sp>
        <p:nvSpPr>
          <p:cNvPr id="3" name="Slide Number Placeholder 2"/>
          <p:cNvSpPr>
            <a:spLocks noGrp="1"/>
          </p:cNvSpPr>
          <p:nvPr>
            <p:ph type="sldNum" sz="quarter" idx="4294967295"/>
          </p:nvPr>
        </p:nvSpPr>
        <p:spPr>
          <a:xfrm>
            <a:off x="6457950" y="5624513"/>
            <a:ext cx="2057400" cy="273844"/>
          </a:xfrm>
          <a:prstGeom prst="rect">
            <a:avLst/>
          </a:prstGeom>
        </p:spPr>
        <p:txBody>
          <a:bodyPr/>
          <a:lstStyle/>
          <a:p>
            <a:fld id="{CEF8ADD8-F654-435D-BF88-36F59A17820E}" type="slidenum">
              <a:rPr lang="en-US" smtClean="0"/>
              <a:pPr/>
              <a:t>14</a:t>
            </a:fld>
            <a:endParaRPr lang="en-US"/>
          </a:p>
        </p:txBody>
      </p:sp>
      <p:pic>
        <p:nvPicPr>
          <p:cNvPr id="5" name="Picture 4"/>
          <p:cNvPicPr>
            <a:picLocks noChangeAspect="1"/>
          </p:cNvPicPr>
          <p:nvPr/>
        </p:nvPicPr>
        <p:blipFill rotWithShape="1">
          <a:blip r:embed="rId3"/>
          <a:srcRect r="49184" b="44873"/>
          <a:stretch/>
        </p:blipFill>
        <p:spPr>
          <a:xfrm>
            <a:off x="2171700" y="2195896"/>
            <a:ext cx="3486150" cy="2931485"/>
          </a:xfrm>
          <a:prstGeom prst="rect">
            <a:avLst/>
          </a:prstGeom>
        </p:spPr>
      </p:pic>
      <p:sp>
        <p:nvSpPr>
          <p:cNvPr id="6" name="Rectangle 5"/>
          <p:cNvSpPr/>
          <p:nvPr/>
        </p:nvSpPr>
        <p:spPr>
          <a:xfrm>
            <a:off x="1371600" y="5666601"/>
            <a:ext cx="3895505" cy="738664"/>
          </a:xfrm>
          <a:prstGeom prst="rect">
            <a:avLst/>
          </a:prstGeom>
        </p:spPr>
        <p:txBody>
          <a:bodyPr wrap="square">
            <a:spAutoFit/>
          </a:bodyPr>
          <a:lstStyle/>
          <a:p>
            <a:r>
              <a:rPr lang="en-US" sz="2100" dirty="0"/>
              <a:t>* http://en.wikipedia.org/wiki/K-means_clustering</a:t>
            </a:r>
          </a:p>
        </p:txBody>
      </p:sp>
      <p:cxnSp>
        <p:nvCxnSpPr>
          <p:cNvPr id="7" name="Straight Connector 6"/>
          <p:cNvCxnSpPr/>
          <p:nvPr/>
        </p:nvCxnSpPr>
        <p:spPr bwMode="auto">
          <a:xfrm>
            <a:off x="2743200" y="1295400"/>
            <a:ext cx="1171575"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2589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3874"/>
            <a:ext cx="7886700" cy="857726"/>
          </a:xfrm>
        </p:spPr>
        <p:txBody>
          <a:bodyPr>
            <a:normAutofit fontScale="90000"/>
          </a:bodyPr>
          <a:lstStyle/>
          <a:p>
            <a:r>
              <a:rPr lang="en-US" dirty="0" smtClean="0"/>
              <a:t>2. Classify according to closest classifier point.</a:t>
            </a:r>
            <a:endParaRPr lang="en-US" dirty="0"/>
          </a:p>
        </p:txBody>
      </p:sp>
      <p:sp>
        <p:nvSpPr>
          <p:cNvPr id="3" name="Slide Number Placeholder 2"/>
          <p:cNvSpPr>
            <a:spLocks noGrp="1"/>
          </p:cNvSpPr>
          <p:nvPr>
            <p:ph type="sldNum" sz="quarter" idx="4294967295"/>
          </p:nvPr>
        </p:nvSpPr>
        <p:spPr>
          <a:xfrm>
            <a:off x="6457950" y="5624513"/>
            <a:ext cx="2057400" cy="273844"/>
          </a:xfrm>
          <a:prstGeom prst="rect">
            <a:avLst/>
          </a:prstGeom>
        </p:spPr>
        <p:txBody>
          <a:bodyPr/>
          <a:lstStyle/>
          <a:p>
            <a:fld id="{CEF8ADD8-F654-435D-BF88-36F59A17820E}" type="slidenum">
              <a:rPr lang="en-US" smtClean="0"/>
              <a:pPr/>
              <a:t>15</a:t>
            </a:fld>
            <a:endParaRPr lang="en-US"/>
          </a:p>
        </p:txBody>
      </p:sp>
      <p:sp>
        <p:nvSpPr>
          <p:cNvPr id="6" name="Rectangle 5"/>
          <p:cNvSpPr/>
          <p:nvPr/>
        </p:nvSpPr>
        <p:spPr>
          <a:xfrm>
            <a:off x="1371600" y="5666601"/>
            <a:ext cx="3895505" cy="738664"/>
          </a:xfrm>
          <a:prstGeom prst="rect">
            <a:avLst/>
          </a:prstGeom>
        </p:spPr>
        <p:txBody>
          <a:bodyPr wrap="square">
            <a:spAutoFit/>
          </a:bodyPr>
          <a:lstStyle/>
          <a:p>
            <a:r>
              <a:rPr lang="en-US" sz="2100" dirty="0"/>
              <a:t>* http://en.wikipedia.org/wiki/K-means_clustering</a:t>
            </a:r>
          </a:p>
        </p:txBody>
      </p:sp>
      <p:grpSp>
        <p:nvGrpSpPr>
          <p:cNvPr id="12" name="Group 11"/>
          <p:cNvGrpSpPr/>
          <p:nvPr/>
        </p:nvGrpSpPr>
        <p:grpSpPr>
          <a:xfrm>
            <a:off x="2091690" y="2122349"/>
            <a:ext cx="3669030" cy="2999244"/>
            <a:chOff x="3683294" y="2325310"/>
            <a:chExt cx="2671786" cy="2246690"/>
          </a:xfrm>
        </p:grpSpPr>
        <p:pic>
          <p:nvPicPr>
            <p:cNvPr id="5" name="Picture 4"/>
            <p:cNvPicPr>
              <a:picLocks noChangeAspect="1"/>
            </p:cNvPicPr>
            <p:nvPr/>
          </p:nvPicPr>
          <p:blipFill rotWithShape="1">
            <a:blip r:embed="rId3"/>
            <a:srcRect r="49184" b="44873"/>
            <a:stretch/>
          </p:blipFill>
          <p:spPr>
            <a:xfrm>
              <a:off x="3683294" y="2325310"/>
              <a:ext cx="2671786" cy="2246690"/>
            </a:xfrm>
            <a:prstGeom prst="rect">
              <a:avLst/>
            </a:prstGeom>
          </p:spPr>
        </p:pic>
        <p:sp>
          <p:nvSpPr>
            <p:cNvPr id="4" name="Oval 3"/>
            <p:cNvSpPr/>
            <p:nvPr/>
          </p:nvSpPr>
          <p:spPr>
            <a:xfrm>
              <a:off x="4267200" y="2636520"/>
              <a:ext cx="80772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a:p>
          </p:txBody>
        </p:sp>
        <p:sp>
          <p:nvSpPr>
            <p:cNvPr id="7" name="Oval 6"/>
            <p:cNvSpPr/>
            <p:nvPr/>
          </p:nvSpPr>
          <p:spPr>
            <a:xfrm>
              <a:off x="4343400" y="3158728"/>
              <a:ext cx="960120" cy="12608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a:p>
          </p:txBody>
        </p:sp>
        <p:sp>
          <p:nvSpPr>
            <p:cNvPr id="8" name="Oval 7"/>
            <p:cNvSpPr/>
            <p:nvPr/>
          </p:nvSpPr>
          <p:spPr>
            <a:xfrm>
              <a:off x="5288280" y="2819400"/>
              <a:ext cx="960120" cy="1752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2100"/>
            </a:p>
          </p:txBody>
        </p:sp>
      </p:grpSp>
      <p:cxnSp>
        <p:nvCxnSpPr>
          <p:cNvPr id="10" name="Straight Connector 9"/>
          <p:cNvCxnSpPr/>
          <p:nvPr/>
        </p:nvCxnSpPr>
        <p:spPr bwMode="auto">
          <a:xfrm>
            <a:off x="2743200" y="1295400"/>
            <a:ext cx="1171575"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0248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 y="377428"/>
            <a:ext cx="8869680" cy="994172"/>
          </a:xfrm>
        </p:spPr>
        <p:txBody>
          <a:bodyPr>
            <a:normAutofit/>
          </a:bodyPr>
          <a:lstStyle/>
          <a:p>
            <a:r>
              <a:rPr lang="en-US" dirty="0" smtClean="0"/>
              <a:t>3. The classifier points are replaced by the centroids</a:t>
            </a:r>
            <a:endParaRPr lang="en-US" dirty="0"/>
          </a:p>
        </p:txBody>
      </p:sp>
      <p:sp>
        <p:nvSpPr>
          <p:cNvPr id="3" name="Slide Number Placeholder 2"/>
          <p:cNvSpPr>
            <a:spLocks noGrp="1"/>
          </p:cNvSpPr>
          <p:nvPr>
            <p:ph type="sldNum" sz="quarter" idx="4294967295"/>
          </p:nvPr>
        </p:nvSpPr>
        <p:spPr>
          <a:xfrm>
            <a:off x="6457950" y="5624513"/>
            <a:ext cx="2057400" cy="273844"/>
          </a:xfrm>
          <a:prstGeom prst="rect">
            <a:avLst/>
          </a:prstGeom>
        </p:spPr>
        <p:txBody>
          <a:bodyPr/>
          <a:lstStyle/>
          <a:p>
            <a:fld id="{CEF8ADD8-F654-435D-BF88-36F59A17820E}" type="slidenum">
              <a:rPr lang="en-US" smtClean="0"/>
              <a:pPr/>
              <a:t>16</a:t>
            </a:fld>
            <a:endParaRPr lang="en-US"/>
          </a:p>
        </p:txBody>
      </p:sp>
      <p:sp>
        <p:nvSpPr>
          <p:cNvPr id="6" name="Rectangle 5"/>
          <p:cNvSpPr/>
          <p:nvPr/>
        </p:nvSpPr>
        <p:spPr>
          <a:xfrm>
            <a:off x="1371600" y="5666601"/>
            <a:ext cx="3895505" cy="738664"/>
          </a:xfrm>
          <a:prstGeom prst="rect">
            <a:avLst/>
          </a:prstGeom>
        </p:spPr>
        <p:txBody>
          <a:bodyPr wrap="square">
            <a:spAutoFit/>
          </a:bodyPr>
          <a:lstStyle/>
          <a:p>
            <a:r>
              <a:rPr lang="en-US" sz="2100" dirty="0"/>
              <a:t>* http://en.wikipedia.org/wiki/K-means_clustering</a:t>
            </a:r>
          </a:p>
        </p:txBody>
      </p:sp>
      <p:pic>
        <p:nvPicPr>
          <p:cNvPr id="7" name="Picture 6"/>
          <p:cNvPicPr>
            <a:picLocks noChangeAspect="1"/>
          </p:cNvPicPr>
          <p:nvPr/>
        </p:nvPicPr>
        <p:blipFill rotWithShape="1">
          <a:blip r:embed="rId3"/>
          <a:srcRect r="50371" b="32308"/>
          <a:stretch/>
        </p:blipFill>
        <p:spPr>
          <a:xfrm>
            <a:off x="2230121" y="2251710"/>
            <a:ext cx="3427729" cy="2901937"/>
          </a:xfrm>
          <a:prstGeom prst="rect">
            <a:avLst/>
          </a:prstGeom>
        </p:spPr>
      </p:pic>
      <p:cxnSp>
        <p:nvCxnSpPr>
          <p:cNvPr id="8" name="Straight Connector 7"/>
          <p:cNvCxnSpPr/>
          <p:nvPr/>
        </p:nvCxnSpPr>
        <p:spPr bwMode="auto">
          <a:xfrm>
            <a:off x="2743200" y="1295400"/>
            <a:ext cx="1171575"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9838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77428"/>
            <a:ext cx="7886700" cy="994172"/>
          </a:xfrm>
        </p:spPr>
        <p:txBody>
          <a:bodyPr>
            <a:normAutofit fontScale="90000"/>
          </a:bodyPr>
          <a:lstStyle/>
          <a:p>
            <a:r>
              <a:rPr lang="en-US" dirty="0" smtClean="0"/>
              <a:t>Repeat steps 2 and 3</a:t>
            </a:r>
            <a:br>
              <a:rPr lang="en-US" dirty="0" smtClean="0"/>
            </a:br>
            <a:r>
              <a:rPr lang="en-US" dirty="0" smtClean="0"/>
              <a:t>until set membership stabilizes</a:t>
            </a:r>
            <a:endParaRPr lang="en-US" dirty="0"/>
          </a:p>
        </p:txBody>
      </p:sp>
      <p:sp>
        <p:nvSpPr>
          <p:cNvPr id="3" name="Slide Number Placeholder 2"/>
          <p:cNvSpPr>
            <a:spLocks noGrp="1"/>
          </p:cNvSpPr>
          <p:nvPr>
            <p:ph type="sldNum" sz="quarter" idx="4294967295"/>
          </p:nvPr>
        </p:nvSpPr>
        <p:spPr>
          <a:xfrm>
            <a:off x="6457950" y="5624513"/>
            <a:ext cx="2057400" cy="273844"/>
          </a:xfrm>
          <a:prstGeom prst="rect">
            <a:avLst/>
          </a:prstGeom>
        </p:spPr>
        <p:txBody>
          <a:bodyPr/>
          <a:lstStyle/>
          <a:p>
            <a:fld id="{CEF8ADD8-F654-435D-BF88-36F59A17820E}" type="slidenum">
              <a:rPr lang="en-US" smtClean="0"/>
              <a:pPr/>
              <a:t>17</a:t>
            </a:fld>
            <a:endParaRPr lang="en-US"/>
          </a:p>
        </p:txBody>
      </p:sp>
      <p:sp>
        <p:nvSpPr>
          <p:cNvPr id="6" name="Rectangle 5"/>
          <p:cNvSpPr/>
          <p:nvPr/>
        </p:nvSpPr>
        <p:spPr>
          <a:xfrm>
            <a:off x="1371600" y="5666601"/>
            <a:ext cx="3895505" cy="738664"/>
          </a:xfrm>
          <a:prstGeom prst="rect">
            <a:avLst/>
          </a:prstGeom>
        </p:spPr>
        <p:txBody>
          <a:bodyPr wrap="square">
            <a:spAutoFit/>
          </a:bodyPr>
          <a:lstStyle/>
          <a:p>
            <a:r>
              <a:rPr lang="en-US" sz="2100" dirty="0"/>
              <a:t>* http://en.wikipedia.org/wiki/K-means_clustering</a:t>
            </a:r>
          </a:p>
        </p:txBody>
      </p:sp>
      <p:pic>
        <p:nvPicPr>
          <p:cNvPr id="7" name="Picture 6"/>
          <p:cNvPicPr>
            <a:picLocks noChangeAspect="1"/>
          </p:cNvPicPr>
          <p:nvPr/>
        </p:nvPicPr>
        <p:blipFill rotWithShape="1">
          <a:blip r:embed="rId3"/>
          <a:srcRect l="50106" b="32692"/>
          <a:stretch/>
        </p:blipFill>
        <p:spPr>
          <a:xfrm>
            <a:off x="2244933" y="2223611"/>
            <a:ext cx="3412918" cy="2857706"/>
          </a:xfrm>
          <a:prstGeom prst="rect">
            <a:avLst/>
          </a:prstGeom>
        </p:spPr>
      </p:pic>
      <p:cxnSp>
        <p:nvCxnSpPr>
          <p:cNvPr id="8" name="Straight Connector 7"/>
          <p:cNvCxnSpPr/>
          <p:nvPr/>
        </p:nvCxnSpPr>
        <p:spPr bwMode="auto">
          <a:xfrm>
            <a:off x="2743200" y="1295400"/>
            <a:ext cx="1171575" cy="0"/>
          </a:xfrm>
          <a:prstGeom prst="lin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1403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Using TensorFlow</a:t>
            </a:r>
            <a:endParaRPr lang="en-US" dirty="0"/>
          </a:p>
        </p:txBody>
      </p:sp>
      <p:sp>
        <p:nvSpPr>
          <p:cNvPr id="3" name="Rectangle 2"/>
          <p:cNvSpPr/>
          <p:nvPr/>
        </p:nvSpPr>
        <p:spPr>
          <a:xfrm>
            <a:off x="228600" y="6488668"/>
            <a:ext cx="8610600" cy="369332"/>
          </a:xfrm>
          <a:prstGeom prst="rect">
            <a:avLst/>
          </a:prstGeom>
          <a:solidFill>
            <a:schemeClr val="bg1"/>
          </a:solidFill>
        </p:spPr>
        <p:txBody>
          <a:bodyPr wrap="square">
            <a:spAutoFit/>
          </a:bodyPr>
          <a:lstStyle/>
          <a:p>
            <a:r>
              <a:rPr lang="en-US" sz="1800" dirty="0">
                <a:latin typeface="Arial Narrow" panose="020B0606020202030204" pitchFamily="34" charset="0"/>
              </a:rPr>
              <a:t>https://www.tensorflow.org/api_docs/python/tf/compat/v1/estimator/experimental/KMeans</a:t>
            </a:r>
          </a:p>
        </p:txBody>
      </p:sp>
      <p:sp>
        <p:nvSpPr>
          <p:cNvPr id="4" name="Rectangle 1"/>
          <p:cNvSpPr>
            <a:spLocks noChangeArrowheads="1"/>
          </p:cNvSpPr>
          <p:nvPr/>
        </p:nvSpPr>
        <p:spPr bwMode="auto">
          <a:xfrm>
            <a:off x="1066800" y="1525131"/>
            <a:ext cx="6096000" cy="4124206"/>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7474F"/>
                </a:solidFill>
                <a:effectLst/>
                <a:latin typeface="Roboto Mono"/>
              </a:rPr>
              <a:t>tf.compat.v1.estimator.experimental.</a:t>
            </a:r>
            <a:r>
              <a:rPr kumimoji="0" lang="en-US" altLang="en-US" sz="2400" b="0" i="0" u="none" strike="noStrike" cap="none" normalizeH="0" baseline="0" dirty="0" smtClean="0">
                <a:ln>
                  <a:noFill/>
                </a:ln>
                <a:solidFill>
                  <a:srgbClr val="9C27B0"/>
                </a:solidFill>
                <a:effectLst/>
                <a:latin typeface="Roboto Mono"/>
              </a:rPr>
              <a:t>KMeans</a:t>
            </a:r>
            <a:r>
              <a:rPr kumimoji="0" lang="en-US" altLang="en-US" sz="2000" b="0" i="0" u="none" strike="noStrike" cap="none" normalizeH="0" baseline="0" dirty="0" smtClean="0">
                <a:ln>
                  <a:noFill/>
                </a:ln>
                <a:solidFill>
                  <a:srgbClr val="37474F"/>
                </a:solidFill>
                <a:effectLst/>
                <a:latin typeface="Roboto Mono"/>
              </a:rPr>
              <a:t>(</a:t>
            </a:r>
            <a:br>
              <a:rPr kumimoji="0" lang="en-US" altLang="en-US" sz="2000" b="0" i="0" u="none" strike="noStrike" cap="none" normalizeH="0" baseline="0" dirty="0" smtClean="0">
                <a:ln>
                  <a:noFill/>
                </a:ln>
                <a:solidFill>
                  <a:srgbClr val="37474F"/>
                </a:solidFill>
                <a:effectLst/>
                <a:latin typeface="Roboto Mono"/>
              </a:rPr>
            </a:br>
            <a:r>
              <a:rPr kumimoji="0" lang="en-US" altLang="en-US" sz="2000" b="0" i="0" u="none" strike="noStrike" cap="none" normalizeH="0" baseline="0" dirty="0" smtClean="0">
                <a:ln>
                  <a:noFill/>
                </a:ln>
                <a:solidFill>
                  <a:srgbClr val="37474F"/>
                </a:solidFill>
                <a:effectLst/>
                <a:latin typeface="Roboto Mono"/>
              </a:rPr>
              <a:t>    </a:t>
            </a:r>
            <a:r>
              <a:rPr kumimoji="0" lang="en-US" altLang="en-US" sz="2000" b="0" i="0" u="none" strike="noStrike" cap="none" normalizeH="0" baseline="0" dirty="0" err="1" smtClean="0">
                <a:ln>
                  <a:noFill/>
                </a:ln>
                <a:solidFill>
                  <a:srgbClr val="37474F"/>
                </a:solidFill>
                <a:effectLst/>
                <a:latin typeface="Roboto Mono"/>
              </a:rPr>
              <a:t>num_clusters</a:t>
            </a:r>
            <a:r>
              <a:rPr kumimoji="0" lang="en-US" altLang="en-US" sz="2000" b="0" i="0" u="none" strike="noStrike" cap="none" normalizeH="0" baseline="0" dirty="0" smtClean="0">
                <a:ln>
                  <a:noFill/>
                </a:ln>
                <a:solidFill>
                  <a:srgbClr val="37474F"/>
                </a:solidFill>
                <a:effectLst/>
                <a:latin typeface="Roboto Mono"/>
              </a:rPr>
              <a:t>, </a:t>
            </a:r>
            <a:r>
              <a:rPr kumimoji="0" lang="en-US" altLang="en-US" sz="2000" b="0" i="0" u="none" strike="noStrike" cap="none" normalizeH="0" baseline="0" dirty="0" err="1" smtClean="0">
                <a:ln>
                  <a:noFill/>
                </a:ln>
                <a:solidFill>
                  <a:srgbClr val="37474F"/>
                </a:solidFill>
                <a:effectLst/>
                <a:latin typeface="Roboto Mono"/>
              </a:rPr>
              <a:t>model_dir</a:t>
            </a:r>
            <a:r>
              <a:rPr kumimoji="0" lang="en-US" altLang="en-US" sz="2000" b="0" i="0" u="none" strike="noStrike" cap="none" normalizeH="0" baseline="0" dirty="0" smtClean="0">
                <a:ln>
                  <a:noFill/>
                </a:ln>
                <a:solidFill>
                  <a:srgbClr val="37474F"/>
                </a:solidFill>
                <a:effectLst/>
                <a:latin typeface="Roboto Mono"/>
              </a:rPr>
              <a:t>=</a:t>
            </a:r>
            <a:r>
              <a:rPr kumimoji="0" lang="en-US" altLang="en-US" sz="2000" b="0" i="0" u="none" strike="noStrike" cap="none" normalizeH="0" baseline="0" dirty="0" smtClean="0">
                <a:ln>
                  <a:noFill/>
                </a:ln>
                <a:solidFill>
                  <a:srgbClr val="3B78E7"/>
                </a:solidFill>
                <a:effectLst/>
                <a:latin typeface="Roboto Mono"/>
              </a:rPr>
              <a:t>None</a:t>
            </a:r>
            <a:r>
              <a:rPr kumimoji="0" lang="en-US" altLang="en-US" sz="2000" b="0" i="0" u="none" strike="noStrike" cap="none" normalizeH="0" baseline="0" dirty="0" smtClean="0">
                <a:ln>
                  <a:noFill/>
                </a:ln>
                <a:solidFill>
                  <a:srgbClr val="37474F"/>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7474F"/>
                </a:solidFill>
                <a:latin typeface="Roboto Mono"/>
              </a:rPr>
              <a:t> </a:t>
            </a:r>
            <a:r>
              <a:rPr lang="en-US" altLang="en-US" sz="2000" dirty="0" smtClean="0">
                <a:solidFill>
                  <a:srgbClr val="37474F"/>
                </a:solidFill>
                <a:latin typeface="Roboto Mono"/>
              </a:rPr>
              <a:t>   </a:t>
            </a:r>
            <a:r>
              <a:rPr kumimoji="0" lang="en-US" altLang="en-US" sz="2000" b="0" i="0" u="none" strike="noStrike" cap="none" normalizeH="0" baseline="0" dirty="0" err="1" smtClean="0">
                <a:ln>
                  <a:noFill/>
                </a:ln>
                <a:solidFill>
                  <a:srgbClr val="37474F"/>
                </a:solidFill>
                <a:effectLst/>
                <a:latin typeface="Roboto Mono"/>
              </a:rPr>
              <a:t>initial_clusters</a:t>
            </a:r>
            <a:r>
              <a:rPr kumimoji="0" lang="en-US" altLang="en-US" sz="2000" b="0" i="0" u="none" strike="noStrike" cap="none" normalizeH="0" baseline="0" dirty="0" smtClean="0">
                <a:ln>
                  <a:noFill/>
                </a:ln>
                <a:solidFill>
                  <a:srgbClr val="37474F"/>
                </a:solidFill>
                <a:effectLst/>
                <a:latin typeface="Roboto Mono"/>
              </a:rPr>
              <a:t>=RANDOM_INIT,</a:t>
            </a:r>
            <a:br>
              <a:rPr kumimoji="0" lang="en-US" altLang="en-US" sz="2000" b="0" i="0" u="none" strike="noStrike" cap="none" normalizeH="0" baseline="0" dirty="0" smtClean="0">
                <a:ln>
                  <a:noFill/>
                </a:ln>
                <a:solidFill>
                  <a:srgbClr val="37474F"/>
                </a:solidFill>
                <a:effectLst/>
                <a:latin typeface="Roboto Mono"/>
              </a:rPr>
            </a:br>
            <a:r>
              <a:rPr kumimoji="0" lang="en-US" altLang="en-US" sz="2000" b="0" i="0" u="none" strike="noStrike" cap="none" normalizeH="0" baseline="0" dirty="0" smtClean="0">
                <a:ln>
                  <a:noFill/>
                </a:ln>
                <a:solidFill>
                  <a:srgbClr val="37474F"/>
                </a:solidFill>
                <a:effectLst/>
                <a:latin typeface="Roboto Mono"/>
              </a:rPr>
              <a:t>    </a:t>
            </a:r>
            <a:r>
              <a:rPr kumimoji="0" lang="en-US" altLang="en-US" sz="2000" b="0" i="0" u="none" strike="noStrike" cap="none" normalizeH="0" baseline="0" dirty="0" err="1" smtClean="0">
                <a:ln>
                  <a:noFill/>
                </a:ln>
                <a:solidFill>
                  <a:srgbClr val="37474F"/>
                </a:solidFill>
                <a:effectLst/>
                <a:latin typeface="Roboto Mono"/>
              </a:rPr>
              <a:t>distance_metric</a:t>
            </a:r>
            <a:r>
              <a:rPr kumimoji="0" lang="en-US" altLang="en-US" sz="2000" b="0" i="0" u="none" strike="noStrike" cap="none" normalizeH="0" baseline="0" dirty="0" smtClean="0">
                <a:ln>
                  <a:noFill/>
                </a:ln>
                <a:solidFill>
                  <a:srgbClr val="37474F"/>
                </a:solidFill>
                <a:effectLst/>
                <a:latin typeface="Roboto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7474F"/>
                </a:solidFill>
                <a:latin typeface="Roboto Mono"/>
              </a:rPr>
              <a:t> </a:t>
            </a:r>
            <a:r>
              <a:rPr lang="en-US" altLang="en-US" sz="2000" dirty="0" smtClean="0">
                <a:solidFill>
                  <a:srgbClr val="37474F"/>
                </a:solidFill>
                <a:latin typeface="Roboto Mono"/>
              </a:rPr>
              <a:t>   </a:t>
            </a:r>
            <a:r>
              <a:rPr kumimoji="0" lang="en-US" altLang="en-US" sz="2000" b="0" i="0" u="none" strike="noStrike" cap="none" normalizeH="0" baseline="0" dirty="0" smtClean="0">
                <a:ln>
                  <a:noFill/>
                </a:ln>
                <a:solidFill>
                  <a:srgbClr val="37474F"/>
                </a:solidFill>
                <a:effectLst/>
                <a:latin typeface="Roboto Mono"/>
              </a:rPr>
              <a:t>SQUARED_EUCLIDEAN_DISTANCE,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7474F"/>
                </a:solidFill>
                <a:latin typeface="Roboto Mono"/>
              </a:rPr>
              <a:t> </a:t>
            </a:r>
            <a:r>
              <a:rPr lang="en-US" altLang="en-US" sz="2000" dirty="0" smtClean="0">
                <a:solidFill>
                  <a:srgbClr val="37474F"/>
                </a:solidFill>
                <a:latin typeface="Roboto Mono"/>
              </a:rPr>
              <a:t>   </a:t>
            </a:r>
            <a:r>
              <a:rPr kumimoji="0" lang="en-US" altLang="en-US" sz="2000" b="0" i="0" u="none" strike="noStrike" cap="none" normalizeH="0" baseline="0" dirty="0" smtClean="0">
                <a:ln>
                  <a:noFill/>
                </a:ln>
                <a:solidFill>
                  <a:srgbClr val="37474F"/>
                </a:solidFill>
                <a:effectLst/>
                <a:latin typeface="Roboto Mono"/>
              </a:rPr>
              <a:t>seed=</a:t>
            </a:r>
            <a:r>
              <a:rPr kumimoji="0" lang="en-US" altLang="en-US" sz="2000" b="0" i="0" u="none" strike="noStrike" cap="none" normalizeH="0" baseline="0" dirty="0" smtClean="0">
                <a:ln>
                  <a:noFill/>
                </a:ln>
                <a:solidFill>
                  <a:srgbClr val="3B78E7"/>
                </a:solidFill>
                <a:effectLst/>
                <a:latin typeface="Roboto Mono"/>
              </a:rPr>
              <a:t>None</a:t>
            </a:r>
            <a:r>
              <a:rPr kumimoji="0" lang="en-US" altLang="en-US" sz="2000" b="0" i="0" u="none" strike="noStrike" cap="none" normalizeH="0" baseline="0" dirty="0" smtClean="0">
                <a:ln>
                  <a:noFill/>
                </a:ln>
                <a:solidFill>
                  <a:srgbClr val="37474F"/>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7474F"/>
                </a:solidFill>
                <a:latin typeface="Roboto Mono"/>
              </a:rPr>
              <a:t> </a:t>
            </a:r>
            <a:r>
              <a:rPr lang="en-US" altLang="en-US" sz="2000" dirty="0" smtClean="0">
                <a:solidFill>
                  <a:srgbClr val="37474F"/>
                </a:solidFill>
                <a:latin typeface="Roboto Mono"/>
              </a:rPr>
              <a:t>   </a:t>
            </a:r>
            <a:r>
              <a:rPr kumimoji="0" lang="en-US" altLang="en-US" sz="2000" b="0" i="0" u="none" strike="noStrike" cap="none" normalizeH="0" baseline="0" dirty="0" err="1" smtClean="0">
                <a:ln>
                  <a:noFill/>
                </a:ln>
                <a:solidFill>
                  <a:srgbClr val="37474F"/>
                </a:solidFill>
                <a:effectLst/>
                <a:latin typeface="Roboto Mono"/>
              </a:rPr>
              <a:t>use_mini_batch</a:t>
            </a:r>
            <a:r>
              <a:rPr kumimoji="0" lang="en-US" altLang="en-US" sz="2000" b="0" i="0" u="none" strike="noStrike" cap="none" normalizeH="0" baseline="0" dirty="0" smtClean="0">
                <a:ln>
                  <a:noFill/>
                </a:ln>
                <a:solidFill>
                  <a:srgbClr val="37474F"/>
                </a:solidFill>
                <a:effectLst/>
                <a:latin typeface="Roboto Mono"/>
              </a:rPr>
              <a:t>=</a:t>
            </a:r>
            <a:r>
              <a:rPr kumimoji="0" lang="en-US" altLang="en-US" sz="2000" b="0" i="0" u="none" strike="noStrike" cap="none" normalizeH="0" baseline="0" dirty="0" smtClean="0">
                <a:ln>
                  <a:noFill/>
                </a:ln>
                <a:solidFill>
                  <a:srgbClr val="3B78E7"/>
                </a:solidFill>
                <a:effectLst/>
                <a:latin typeface="Roboto Mono"/>
              </a:rPr>
              <a:t>True</a:t>
            </a:r>
            <a:r>
              <a:rPr kumimoji="0" lang="en-US" altLang="en-US" sz="2000" b="0" i="0" u="none" strike="noStrike" cap="none" normalizeH="0" baseline="0" dirty="0" smtClean="0">
                <a:ln>
                  <a:noFill/>
                </a:ln>
                <a:solidFill>
                  <a:srgbClr val="37474F"/>
                </a:solidFill>
                <a:effectLst/>
                <a:latin typeface="Roboto Mono"/>
              </a:rPr>
              <a:t>,</a:t>
            </a:r>
            <a:br>
              <a:rPr kumimoji="0" lang="en-US" altLang="en-US" sz="2000" b="0" i="0" u="none" strike="noStrike" cap="none" normalizeH="0" baseline="0" dirty="0" smtClean="0">
                <a:ln>
                  <a:noFill/>
                </a:ln>
                <a:solidFill>
                  <a:srgbClr val="37474F"/>
                </a:solidFill>
                <a:effectLst/>
                <a:latin typeface="Roboto Mono"/>
              </a:rPr>
            </a:br>
            <a:r>
              <a:rPr kumimoji="0" lang="en-US" altLang="en-US" sz="2000" b="0" i="0" u="none" strike="noStrike" cap="none" normalizeH="0" baseline="0" dirty="0" smtClean="0">
                <a:ln>
                  <a:noFill/>
                </a:ln>
                <a:solidFill>
                  <a:srgbClr val="37474F"/>
                </a:solidFill>
                <a:effectLst/>
                <a:latin typeface="Roboto Mono"/>
              </a:rPr>
              <a:t>    </a:t>
            </a:r>
            <a:r>
              <a:rPr kumimoji="0" lang="en-US" altLang="en-US" sz="2000" b="0" i="0" u="none" strike="noStrike" cap="none" normalizeH="0" baseline="0" dirty="0" err="1" smtClean="0">
                <a:ln>
                  <a:noFill/>
                </a:ln>
                <a:solidFill>
                  <a:srgbClr val="37474F"/>
                </a:solidFill>
                <a:effectLst/>
                <a:latin typeface="Roboto Mono"/>
              </a:rPr>
              <a:t>mini_batch_steps_per_iteration</a:t>
            </a:r>
            <a:r>
              <a:rPr kumimoji="0" lang="en-US" altLang="en-US" sz="2000" b="0" i="0" u="none" strike="noStrike" cap="none" normalizeH="0" baseline="0" dirty="0" smtClean="0">
                <a:ln>
                  <a:noFill/>
                </a:ln>
                <a:solidFill>
                  <a:srgbClr val="37474F"/>
                </a:solidFill>
                <a:effectLst/>
                <a:latin typeface="Roboto Mono"/>
              </a:rPr>
              <a:t>=</a:t>
            </a:r>
            <a:r>
              <a:rPr kumimoji="0" lang="en-US" altLang="en-US" sz="2000" b="0" i="0" u="none" strike="noStrike" cap="none" normalizeH="0" baseline="0" dirty="0" smtClean="0">
                <a:ln>
                  <a:noFill/>
                </a:ln>
                <a:solidFill>
                  <a:srgbClr val="C53929"/>
                </a:solidFill>
                <a:effectLst/>
                <a:latin typeface="Roboto Mono"/>
              </a:rPr>
              <a:t>1</a:t>
            </a:r>
            <a:r>
              <a:rPr kumimoji="0" lang="en-US" altLang="en-US" sz="2000" b="0" i="0" u="none" strike="noStrike" cap="none" normalizeH="0" baseline="0" dirty="0" smtClean="0">
                <a:ln>
                  <a:noFill/>
                </a:ln>
                <a:solidFill>
                  <a:srgbClr val="37474F"/>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7474F"/>
                </a:solidFill>
                <a:latin typeface="Roboto Mono"/>
              </a:rPr>
              <a:t> </a:t>
            </a:r>
            <a:r>
              <a:rPr lang="en-US" altLang="en-US" sz="2000" dirty="0" smtClean="0">
                <a:solidFill>
                  <a:srgbClr val="37474F"/>
                </a:solidFill>
                <a:latin typeface="Roboto Mono"/>
              </a:rPr>
              <a:t>   </a:t>
            </a:r>
            <a:r>
              <a:rPr kumimoji="0" lang="en-US" altLang="en-US" sz="2000" b="0" i="0" u="none" strike="noStrike" cap="none" normalizeH="0" baseline="0" dirty="0" err="1" smtClean="0">
                <a:ln>
                  <a:noFill/>
                </a:ln>
                <a:solidFill>
                  <a:srgbClr val="37474F"/>
                </a:solidFill>
                <a:effectLst/>
                <a:latin typeface="Roboto Mono"/>
              </a:rPr>
              <a:t>kmeans_plus_plus_num_retries</a:t>
            </a:r>
            <a:r>
              <a:rPr kumimoji="0" lang="en-US" altLang="en-US" sz="2000" b="0" i="0" u="none" strike="noStrike" cap="none" normalizeH="0" baseline="0" dirty="0" smtClean="0">
                <a:ln>
                  <a:noFill/>
                </a:ln>
                <a:solidFill>
                  <a:srgbClr val="37474F"/>
                </a:solidFill>
                <a:effectLst/>
                <a:latin typeface="Roboto Mono"/>
              </a:rPr>
              <a:t>=</a:t>
            </a:r>
            <a:r>
              <a:rPr kumimoji="0" lang="en-US" altLang="en-US" sz="2000" b="0" i="0" u="none" strike="noStrike" cap="none" normalizeH="0" baseline="0" dirty="0" smtClean="0">
                <a:ln>
                  <a:noFill/>
                </a:ln>
                <a:solidFill>
                  <a:srgbClr val="C53929"/>
                </a:solidFill>
                <a:effectLst/>
                <a:latin typeface="Roboto Mono"/>
              </a:rPr>
              <a:t>2</a:t>
            </a:r>
            <a:r>
              <a:rPr kumimoji="0" lang="en-US" altLang="en-US" sz="2000" b="0" i="0" u="none" strike="noStrike" cap="none" normalizeH="0" baseline="0" dirty="0" smtClean="0">
                <a:ln>
                  <a:noFill/>
                </a:ln>
                <a:solidFill>
                  <a:srgbClr val="37474F"/>
                </a:solidFill>
                <a:effectLst/>
                <a:latin typeface="Roboto Mono"/>
              </a:rPr>
              <a:t>,</a:t>
            </a:r>
            <a:br>
              <a:rPr kumimoji="0" lang="en-US" altLang="en-US" sz="2000" b="0" i="0" u="none" strike="noStrike" cap="none" normalizeH="0" baseline="0" dirty="0" smtClean="0">
                <a:ln>
                  <a:noFill/>
                </a:ln>
                <a:solidFill>
                  <a:srgbClr val="37474F"/>
                </a:solidFill>
                <a:effectLst/>
                <a:latin typeface="Roboto Mono"/>
              </a:rPr>
            </a:br>
            <a:r>
              <a:rPr kumimoji="0" lang="en-US" altLang="en-US" sz="2000" b="0" i="0" u="none" strike="noStrike" cap="none" normalizeH="0" baseline="0" dirty="0" smtClean="0">
                <a:ln>
                  <a:noFill/>
                </a:ln>
                <a:solidFill>
                  <a:srgbClr val="37474F"/>
                </a:solidFill>
                <a:effectLst/>
                <a:latin typeface="Roboto Mono"/>
              </a:rPr>
              <a:t>    </a:t>
            </a:r>
            <a:r>
              <a:rPr kumimoji="0" lang="en-US" altLang="en-US" sz="2000" b="0" i="0" u="none" strike="noStrike" cap="none" normalizeH="0" baseline="0" dirty="0" err="1" smtClean="0">
                <a:ln>
                  <a:noFill/>
                </a:ln>
                <a:solidFill>
                  <a:srgbClr val="37474F"/>
                </a:solidFill>
                <a:effectLst/>
                <a:latin typeface="Roboto Mono"/>
              </a:rPr>
              <a:t>relative_tolerance</a:t>
            </a:r>
            <a:r>
              <a:rPr kumimoji="0" lang="en-US" altLang="en-US" sz="2000" b="0" i="0" u="none" strike="noStrike" cap="none" normalizeH="0" baseline="0" dirty="0" smtClean="0">
                <a:ln>
                  <a:noFill/>
                </a:ln>
                <a:solidFill>
                  <a:srgbClr val="37474F"/>
                </a:solidFill>
                <a:effectLst/>
                <a:latin typeface="Roboto Mono"/>
              </a:rPr>
              <a:t>=</a:t>
            </a:r>
            <a:r>
              <a:rPr kumimoji="0" lang="en-US" altLang="en-US" sz="2000" b="0" i="0" u="none" strike="noStrike" cap="none" normalizeH="0" baseline="0" dirty="0" smtClean="0">
                <a:ln>
                  <a:noFill/>
                </a:ln>
                <a:solidFill>
                  <a:srgbClr val="3B78E7"/>
                </a:solidFill>
                <a:effectLst/>
                <a:latin typeface="Roboto Mono"/>
              </a:rPr>
              <a:t>None</a:t>
            </a:r>
            <a:r>
              <a:rPr kumimoji="0" lang="en-US" altLang="en-US" sz="2000" b="0" i="0" u="none" strike="noStrike" cap="none" normalizeH="0" baseline="0" dirty="0" smtClean="0">
                <a:ln>
                  <a:noFill/>
                </a:ln>
                <a:solidFill>
                  <a:srgbClr val="37474F"/>
                </a:solidFill>
                <a:effectLst/>
                <a:latin typeface="Roboto Mono"/>
              </a:rPr>
              <a:t>, </a:t>
            </a:r>
            <a:r>
              <a:rPr kumimoji="0" lang="en-US" altLang="en-US" sz="2000" b="0" i="0" u="none" strike="noStrike" cap="none" normalizeH="0" baseline="0" dirty="0" err="1" smtClean="0">
                <a:ln>
                  <a:noFill/>
                </a:ln>
                <a:solidFill>
                  <a:srgbClr val="37474F"/>
                </a:solidFill>
                <a:effectLst/>
                <a:latin typeface="Roboto Mono"/>
              </a:rPr>
              <a:t>config</a:t>
            </a:r>
            <a:r>
              <a:rPr kumimoji="0" lang="en-US" altLang="en-US" sz="2000" b="0" i="0" u="none" strike="noStrike" cap="none" normalizeH="0" baseline="0" dirty="0" smtClean="0">
                <a:ln>
                  <a:noFill/>
                </a:ln>
                <a:solidFill>
                  <a:srgbClr val="37474F"/>
                </a:solidFill>
                <a:effectLst/>
                <a:latin typeface="Roboto Mono"/>
              </a:rPr>
              <a:t>=</a:t>
            </a:r>
            <a:r>
              <a:rPr kumimoji="0" lang="en-US" altLang="en-US" sz="2000" b="0" i="0" u="none" strike="noStrike" cap="none" normalizeH="0" baseline="0" dirty="0" smtClean="0">
                <a:ln>
                  <a:noFill/>
                </a:ln>
                <a:solidFill>
                  <a:srgbClr val="3B78E7"/>
                </a:solidFill>
                <a:effectLst/>
                <a:latin typeface="Roboto Mono"/>
              </a:rPr>
              <a:t>None</a:t>
            </a:r>
            <a:r>
              <a:rPr kumimoji="0" lang="en-US" altLang="en-US" sz="2000" b="0" i="0" u="none" strike="noStrike" cap="none" normalizeH="0" baseline="0" dirty="0" smtClean="0">
                <a:ln>
                  <a:noFill/>
                </a:ln>
                <a:solidFill>
                  <a:srgbClr val="37474F"/>
                </a:solidFill>
                <a:effectLst/>
                <a:latin typeface="Roboto Mon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37474F"/>
                </a:solidFill>
                <a:latin typeface="Roboto Mono"/>
              </a:rPr>
              <a:t> </a:t>
            </a:r>
            <a:r>
              <a:rPr lang="en-US" altLang="en-US" sz="2000" dirty="0" smtClean="0">
                <a:solidFill>
                  <a:srgbClr val="37474F"/>
                </a:solidFill>
                <a:latin typeface="Roboto Mono"/>
              </a:rPr>
              <a:t>   </a:t>
            </a:r>
            <a:r>
              <a:rPr kumimoji="0" lang="en-US" altLang="en-US" sz="2000" b="0" i="0" u="none" strike="noStrike" cap="none" normalizeH="0" baseline="0" dirty="0" err="1" smtClean="0">
                <a:ln>
                  <a:noFill/>
                </a:ln>
                <a:solidFill>
                  <a:srgbClr val="37474F"/>
                </a:solidFill>
                <a:effectLst/>
                <a:latin typeface="Roboto Mono"/>
              </a:rPr>
              <a:t>feature_columns</a:t>
            </a:r>
            <a:r>
              <a:rPr kumimoji="0" lang="en-US" altLang="en-US" sz="2000" b="0" i="0" u="none" strike="noStrike" cap="none" normalizeH="0" baseline="0" dirty="0" smtClean="0">
                <a:ln>
                  <a:noFill/>
                </a:ln>
                <a:solidFill>
                  <a:srgbClr val="37474F"/>
                </a:solidFill>
                <a:effectLst/>
                <a:latin typeface="Roboto Mono"/>
              </a:rPr>
              <a:t>=</a:t>
            </a:r>
            <a:r>
              <a:rPr kumimoji="0" lang="en-US" altLang="en-US" sz="2000" b="0" i="0" u="none" strike="noStrike" cap="none" normalizeH="0" baseline="0" dirty="0" smtClean="0">
                <a:ln>
                  <a:noFill/>
                </a:ln>
                <a:solidFill>
                  <a:srgbClr val="3B78E7"/>
                </a:solidFill>
                <a:effectLst/>
                <a:latin typeface="Roboto Mono"/>
              </a:rPr>
              <a:t>None</a:t>
            </a:r>
            <a:r>
              <a:rPr kumimoji="0" lang="en-US" altLang="en-US" sz="2000" b="0" i="0" u="none" strike="noStrike" cap="none" normalizeH="0" baseline="0" dirty="0" smtClean="0">
                <a:ln>
                  <a:noFill/>
                </a:ln>
                <a:solidFill>
                  <a:srgbClr val="37474F"/>
                </a:solidFill>
                <a:effectLst/>
                <a:latin typeface="Roboto Mono"/>
              </a:rPr>
              <a:t/>
            </a:r>
            <a:br>
              <a:rPr kumimoji="0" lang="en-US" altLang="en-US" sz="2000" b="0" i="0" u="none" strike="noStrike" cap="none" normalizeH="0" baseline="0" dirty="0" smtClean="0">
                <a:ln>
                  <a:noFill/>
                </a:ln>
                <a:solidFill>
                  <a:srgbClr val="37474F"/>
                </a:solidFill>
                <a:effectLst/>
                <a:latin typeface="Roboto Mono"/>
              </a:rPr>
            </a:br>
            <a:r>
              <a:rPr kumimoji="0" lang="en-US" altLang="en-US" sz="2000" b="0" i="0" u="none" strike="noStrike" cap="none" normalizeH="0" baseline="0" dirty="0" smtClean="0">
                <a:ln>
                  <a:noFill/>
                </a:ln>
                <a:solidFill>
                  <a:srgbClr val="37474F"/>
                </a:solidFill>
                <a:effectLst/>
                <a:latin typeface="Roboto Mono"/>
              </a:rPr>
              <a:t>)</a:t>
            </a:r>
            <a:r>
              <a:rPr kumimoji="0" lang="en-US" altLang="en-US" sz="12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349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62000"/>
            <a:ext cx="9067800" cy="495300"/>
          </a:xfrm>
        </p:spPr>
        <p:txBody>
          <a:bodyPr/>
          <a:lstStyle/>
          <a:p>
            <a:r>
              <a:rPr lang="en-US" dirty="0" smtClean="0"/>
              <a:t>k-Means (an Unsupervised Technique)</a:t>
            </a:r>
            <a:br>
              <a:rPr lang="en-US" dirty="0" smtClean="0"/>
            </a:br>
            <a:r>
              <a:rPr lang="en-US" dirty="0" smtClean="0"/>
              <a:t>Pro’s and Con’s</a:t>
            </a:r>
            <a:endParaRPr lang="en-US" dirty="0"/>
          </a:p>
        </p:txBody>
      </p:sp>
      <p:sp>
        <p:nvSpPr>
          <p:cNvPr id="4" name="Content Placeholder 3"/>
          <p:cNvSpPr>
            <a:spLocks noGrp="1"/>
          </p:cNvSpPr>
          <p:nvPr>
            <p:ph idx="1"/>
          </p:nvPr>
        </p:nvSpPr>
        <p:spPr>
          <a:xfrm>
            <a:off x="1962150" y="1828800"/>
            <a:ext cx="5143500" cy="4114800"/>
          </a:xfrm>
        </p:spPr>
        <p:txBody>
          <a:bodyPr/>
          <a:lstStyle/>
          <a:p>
            <a:pPr>
              <a:lnSpc>
                <a:spcPct val="150000"/>
              </a:lnSpc>
            </a:pPr>
            <a:r>
              <a:rPr lang="en-US" dirty="0" smtClean="0"/>
              <a:t>(+) Straightforward</a:t>
            </a:r>
          </a:p>
          <a:p>
            <a:pPr>
              <a:lnSpc>
                <a:spcPct val="150000"/>
              </a:lnSpc>
            </a:pPr>
            <a:r>
              <a:rPr lang="en-US" dirty="0" smtClean="0"/>
              <a:t>(+) Frequently effective</a:t>
            </a:r>
          </a:p>
          <a:p>
            <a:pPr>
              <a:lnSpc>
                <a:spcPct val="150000"/>
              </a:lnSpc>
            </a:pPr>
            <a:r>
              <a:rPr lang="en-US" dirty="0" smtClean="0"/>
              <a:t>(-) …</a:t>
            </a:r>
            <a:endParaRPr lang="en-US" dirty="0"/>
          </a:p>
        </p:txBody>
      </p:sp>
    </p:spTree>
    <p:extLst>
      <p:ext uri="{BB962C8B-B14F-4D97-AF65-F5344CB8AC3E}">
        <p14:creationId xmlns:p14="http://schemas.microsoft.com/office/powerpoint/2010/main" val="1878071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190499"/>
            <a:ext cx="9067800" cy="619125"/>
          </a:xfrm>
        </p:spPr>
        <p:txBody>
          <a:bodyPr/>
          <a:lstStyle/>
          <a:p>
            <a:r>
              <a:rPr lang="en-US" altLang="en-US" dirty="0" smtClean="0">
                <a:solidFill>
                  <a:srgbClr val="0000BF"/>
                </a:solidFill>
              </a:rPr>
              <a:t>Machine Learning Pictorially</a:t>
            </a:r>
          </a:p>
        </p:txBody>
      </p:sp>
      <p:sp>
        <p:nvSpPr>
          <p:cNvPr id="57347" name="Rectangle 3"/>
          <p:cNvSpPr>
            <a:spLocks noChangeArrowheads="1"/>
          </p:cNvSpPr>
          <p:nvPr/>
        </p:nvSpPr>
        <p:spPr bwMode="auto">
          <a:xfrm>
            <a:off x="1118394" y="2538413"/>
            <a:ext cx="2286000" cy="1423987"/>
          </a:xfrm>
          <a:prstGeom prst="rect">
            <a:avLst/>
          </a:prstGeom>
          <a:solidFill>
            <a:srgbClr val="99CCFF"/>
          </a:solidFill>
          <a:ln>
            <a:noFill/>
          </a:ln>
          <a:effectLst/>
          <a:extLst>
            <a:ext uri="{91240B29-F687-4F45-9708-019B960494DF}">
              <a14:hiddenLine xmlns:a14="http://schemas.microsoft.com/office/drawing/2010/main" w="508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ts val="0"/>
              </a:spcBef>
            </a:pPr>
            <a:r>
              <a:rPr lang="en-US" altLang="en-US" sz="3200" dirty="0" smtClean="0">
                <a:latin typeface="Arial Narrow" panose="020B0606020202030204" pitchFamily="34" charset="0"/>
              </a:rPr>
              <a:t>ML</a:t>
            </a:r>
            <a:endParaRPr lang="en-US" altLang="en-US" sz="3200" dirty="0">
              <a:latin typeface="Arial Narrow" panose="020B0606020202030204" pitchFamily="34" charset="0"/>
            </a:endParaRPr>
          </a:p>
          <a:p>
            <a:pPr algn="ctr">
              <a:spcBef>
                <a:spcPts val="0"/>
              </a:spcBef>
            </a:pPr>
            <a:r>
              <a:rPr lang="en-US" altLang="en-US" sz="3200" dirty="0" smtClean="0">
                <a:latin typeface="Arial Narrow" panose="020B0606020202030204" pitchFamily="34" charset="0"/>
              </a:rPr>
              <a:t>Model</a:t>
            </a:r>
            <a:endParaRPr lang="en-US" altLang="en-US" sz="3200" dirty="0">
              <a:latin typeface="Arial Narrow" panose="020B0606020202030204" pitchFamily="34" charset="0"/>
            </a:endParaRPr>
          </a:p>
        </p:txBody>
      </p:sp>
      <p:sp>
        <p:nvSpPr>
          <p:cNvPr id="57348" name="Rectangle 4"/>
          <p:cNvSpPr>
            <a:spLocks noChangeArrowheads="1"/>
          </p:cNvSpPr>
          <p:nvPr/>
        </p:nvSpPr>
        <p:spPr bwMode="auto">
          <a:xfrm>
            <a:off x="1146733" y="4824412"/>
            <a:ext cx="2229322" cy="1270001"/>
          </a:xfrm>
          <a:prstGeom prst="rect">
            <a:avLst/>
          </a:prstGeom>
          <a:solidFill>
            <a:srgbClr val="99CCFF"/>
          </a:solidFill>
          <a:ln>
            <a:noFill/>
          </a:ln>
          <a:effectLst/>
          <a:extLst>
            <a:ext uri="{91240B29-F687-4F45-9708-019B960494DF}">
              <a14:hiddenLine xmlns:a14="http://schemas.microsoft.com/office/drawing/2010/main" w="508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ts val="0"/>
              </a:spcBef>
            </a:pPr>
            <a:r>
              <a:rPr lang="en-US" altLang="en-US" sz="3200" dirty="0" smtClean="0">
                <a:latin typeface="Arial Narrow" panose="020B0606020202030204" pitchFamily="34" charset="0"/>
              </a:rPr>
              <a:t>Data</a:t>
            </a:r>
          </a:p>
          <a:p>
            <a:pPr algn="ctr">
              <a:spcBef>
                <a:spcPts val="0"/>
              </a:spcBef>
            </a:pPr>
            <a:r>
              <a:rPr lang="en-US" altLang="en-US" sz="3200" dirty="0" smtClean="0">
                <a:latin typeface="Arial Narrow" panose="020B0606020202030204" pitchFamily="34" charset="0"/>
              </a:rPr>
              <a:t>(often, a lot)</a:t>
            </a:r>
            <a:endParaRPr lang="en-US" altLang="en-US" sz="3200" dirty="0">
              <a:latin typeface="Arial Narrow" panose="020B0606020202030204" pitchFamily="34" charset="0"/>
            </a:endParaRPr>
          </a:p>
        </p:txBody>
      </p:sp>
      <p:sp>
        <p:nvSpPr>
          <p:cNvPr id="57349" name="Rectangle 5"/>
          <p:cNvSpPr>
            <a:spLocks noChangeArrowheads="1"/>
          </p:cNvSpPr>
          <p:nvPr/>
        </p:nvSpPr>
        <p:spPr bwMode="auto">
          <a:xfrm>
            <a:off x="5780087" y="3539759"/>
            <a:ext cx="2487613" cy="1119187"/>
          </a:xfrm>
          <a:prstGeom prst="rect">
            <a:avLst/>
          </a:prstGeom>
          <a:solidFill>
            <a:srgbClr val="99CCFF"/>
          </a:solidFill>
          <a:ln>
            <a:noFill/>
          </a:ln>
          <a:effectLst/>
          <a:extLst>
            <a:ext uri="{91240B29-F687-4F45-9708-019B960494DF}">
              <a14:hiddenLine xmlns:a14="http://schemas.microsoft.com/office/drawing/2010/main" w="508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dirty="0" smtClean="0">
                <a:latin typeface="Arial Narrow" panose="020B0606020202030204" pitchFamily="34" charset="0"/>
              </a:rPr>
              <a:t>An Application</a:t>
            </a:r>
            <a:endParaRPr lang="en-US" altLang="en-US" sz="3200" dirty="0">
              <a:latin typeface="Arial Narrow" panose="020B0606020202030204" pitchFamily="34" charset="0"/>
            </a:endParaRPr>
          </a:p>
        </p:txBody>
      </p:sp>
      <p:sp>
        <p:nvSpPr>
          <p:cNvPr id="57350" name="Rectangle 6"/>
          <p:cNvSpPr>
            <a:spLocks noChangeArrowheads="1"/>
          </p:cNvSpPr>
          <p:nvPr/>
        </p:nvSpPr>
        <p:spPr bwMode="auto">
          <a:xfrm>
            <a:off x="1005682" y="1371600"/>
            <a:ext cx="25114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u="sng" dirty="0">
                <a:solidFill>
                  <a:srgbClr val="00279F"/>
                </a:solidFill>
                <a:latin typeface="Arial Narrow" panose="020B0606020202030204" pitchFamily="34" charset="0"/>
              </a:rPr>
              <a:t>INGREDIENTS</a:t>
            </a:r>
          </a:p>
        </p:txBody>
      </p:sp>
      <p:sp>
        <p:nvSpPr>
          <p:cNvPr id="57351" name="Rectangle 7"/>
          <p:cNvSpPr>
            <a:spLocks noChangeArrowheads="1"/>
          </p:cNvSpPr>
          <p:nvPr/>
        </p:nvSpPr>
        <p:spPr bwMode="auto">
          <a:xfrm>
            <a:off x="5958681" y="1371600"/>
            <a:ext cx="19018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u="sng">
                <a:solidFill>
                  <a:srgbClr val="00279F"/>
                </a:solidFill>
                <a:latin typeface="Arial Narrow" panose="020B0606020202030204" pitchFamily="34" charset="0"/>
              </a:rPr>
              <a:t>PRODUCT</a:t>
            </a:r>
          </a:p>
        </p:txBody>
      </p:sp>
      <p:cxnSp>
        <p:nvCxnSpPr>
          <p:cNvPr id="57352" name="AutoShape 8"/>
          <p:cNvCxnSpPr>
            <a:cxnSpLocks noChangeShapeType="1"/>
            <a:stCxn id="57347" idx="3"/>
            <a:endCxn id="57349" idx="1"/>
          </p:cNvCxnSpPr>
          <p:nvPr/>
        </p:nvCxnSpPr>
        <p:spPr bwMode="auto">
          <a:xfrm>
            <a:off x="3404394" y="3250407"/>
            <a:ext cx="2375693" cy="848946"/>
          </a:xfrm>
          <a:prstGeom prst="curvedConnector3">
            <a:avLst>
              <a:gd name="adj1" fmla="val 5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3" name="AutoShape 9"/>
          <p:cNvCxnSpPr>
            <a:cxnSpLocks noChangeShapeType="1"/>
            <a:stCxn id="57348" idx="3"/>
            <a:endCxn id="57349" idx="1"/>
          </p:cNvCxnSpPr>
          <p:nvPr/>
        </p:nvCxnSpPr>
        <p:spPr bwMode="auto">
          <a:xfrm flipV="1">
            <a:off x="3376055" y="4099353"/>
            <a:ext cx="2404032" cy="1360060"/>
          </a:xfrm>
          <a:prstGeom prst="curvedConnector3">
            <a:avLst>
              <a:gd name="adj1" fmla="val 5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ectangle 3"/>
          <p:cNvSpPr/>
          <p:nvPr/>
        </p:nvSpPr>
        <p:spPr>
          <a:xfrm>
            <a:off x="5766593" y="4982358"/>
            <a:ext cx="2514600" cy="954107"/>
          </a:xfrm>
          <a:prstGeom prst="rect">
            <a:avLst/>
          </a:prstGeom>
        </p:spPr>
        <p:txBody>
          <a:bodyPr wrap="square">
            <a:spAutoFit/>
          </a:bodyPr>
          <a:lstStyle/>
          <a:p>
            <a:r>
              <a:rPr lang="en-US" altLang="en-US" dirty="0" smtClean="0">
                <a:latin typeface="Arial Narrow" panose="020B0606020202030204" pitchFamily="34" charset="0"/>
              </a:rPr>
              <a:t>… that </a:t>
            </a:r>
            <a:r>
              <a:rPr lang="en-US" altLang="en-US" dirty="0" smtClean="0">
                <a:latin typeface="Arial Narrow" panose="020B0606020202030204" pitchFamily="34" charset="0"/>
              </a:rPr>
              <a:t>classifies or regresses</a:t>
            </a:r>
            <a:endParaRPr lang="en-US" dirty="0"/>
          </a:p>
        </p:txBody>
      </p:sp>
    </p:spTree>
    <p:extLst>
      <p:ext uri="{BB962C8B-B14F-4D97-AF65-F5344CB8AC3E}">
        <p14:creationId xmlns:p14="http://schemas.microsoft.com/office/powerpoint/2010/main" val="186767956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762000"/>
            <a:ext cx="9067800" cy="495300"/>
          </a:xfrm>
        </p:spPr>
        <p:txBody>
          <a:bodyPr/>
          <a:lstStyle/>
          <a:p>
            <a:r>
              <a:rPr lang="en-US" dirty="0" smtClean="0"/>
              <a:t>k-Means (an Unsupervised Technique)</a:t>
            </a:r>
            <a:br>
              <a:rPr lang="en-US" dirty="0" smtClean="0"/>
            </a:br>
            <a:r>
              <a:rPr lang="en-US" dirty="0" smtClean="0"/>
              <a:t>Pro’s and Con’s</a:t>
            </a:r>
            <a:endParaRPr lang="en-US" dirty="0"/>
          </a:p>
        </p:txBody>
      </p:sp>
      <p:sp>
        <p:nvSpPr>
          <p:cNvPr id="4" name="Content Placeholder 3"/>
          <p:cNvSpPr>
            <a:spLocks noGrp="1"/>
          </p:cNvSpPr>
          <p:nvPr>
            <p:ph idx="1"/>
          </p:nvPr>
        </p:nvSpPr>
        <p:spPr>
          <a:xfrm>
            <a:off x="1962150" y="1828800"/>
            <a:ext cx="5143500" cy="4114800"/>
          </a:xfrm>
        </p:spPr>
        <p:txBody>
          <a:bodyPr/>
          <a:lstStyle/>
          <a:p>
            <a:pPr>
              <a:lnSpc>
                <a:spcPct val="150000"/>
              </a:lnSpc>
            </a:pPr>
            <a:r>
              <a:rPr lang="en-US" dirty="0" smtClean="0"/>
              <a:t>(+) Straightforward</a:t>
            </a:r>
          </a:p>
          <a:p>
            <a:pPr>
              <a:lnSpc>
                <a:spcPct val="150000"/>
              </a:lnSpc>
            </a:pPr>
            <a:r>
              <a:rPr lang="en-US" dirty="0" smtClean="0"/>
              <a:t>(+) Frequently effective</a:t>
            </a:r>
          </a:p>
          <a:p>
            <a:pPr>
              <a:lnSpc>
                <a:spcPct val="150000"/>
              </a:lnSpc>
            </a:pPr>
            <a:r>
              <a:rPr lang="en-US" dirty="0" smtClean="0"/>
              <a:t>(-) Selecting </a:t>
            </a:r>
            <a:r>
              <a:rPr lang="en-US" i="1" dirty="0" smtClean="0"/>
              <a:t>k</a:t>
            </a:r>
          </a:p>
          <a:p>
            <a:pPr lvl="1">
              <a:lnSpc>
                <a:spcPct val="150000"/>
              </a:lnSpc>
            </a:pPr>
            <a:r>
              <a:rPr lang="en-US" dirty="0" smtClean="0"/>
              <a:t>Try with small random samples</a:t>
            </a:r>
          </a:p>
          <a:p>
            <a:pPr>
              <a:lnSpc>
                <a:spcPct val="150000"/>
              </a:lnSpc>
            </a:pPr>
            <a:r>
              <a:rPr lang="en-US" dirty="0"/>
              <a:t>(-) </a:t>
            </a:r>
            <a:r>
              <a:rPr lang="en-US" dirty="0" smtClean="0"/>
              <a:t>Compute-intensive</a:t>
            </a:r>
            <a:endParaRPr lang="en-US" dirty="0"/>
          </a:p>
        </p:txBody>
      </p:sp>
    </p:spTree>
    <p:extLst>
      <p:ext uri="{BB962C8B-B14F-4D97-AF65-F5344CB8AC3E}">
        <p14:creationId xmlns:p14="http://schemas.microsoft.com/office/powerpoint/2010/main" val="3323184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24579" name="AutoShape 5"/>
          <p:cNvSpPr>
            <a:spLocks noChangeArrowheads="1"/>
          </p:cNvSpPr>
          <p:nvPr/>
        </p:nvSpPr>
        <p:spPr bwMode="auto">
          <a:xfrm>
            <a:off x="685800" y="29210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1473200" y="1524000"/>
            <a:ext cx="6705600" cy="44196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Decision Trees </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Support Vector Machines</a:t>
            </a: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a:latin typeface="Arial Narrow" pitchFamily="34" charset="0"/>
              </a:rPr>
              <a:t>Neural Nets	</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Architectures</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Unsupervised learning</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Supervised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Conclusions</a:t>
            </a: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solidFill>
                  <a:srgbClr val="0000BF"/>
                </a:solidFill>
              </a:rPr>
              <a:t>Application Examples</a:t>
            </a:r>
            <a:endParaRPr lang="en-US" altLang="en-US" u="none" smtClean="0">
              <a:solidFill>
                <a:srgbClr val="0000BF"/>
              </a:solidFill>
            </a:endParaRPr>
          </a:p>
        </p:txBody>
      </p:sp>
      <p:sp>
        <p:nvSpPr>
          <p:cNvPr id="7171" name="Rectangle 3"/>
          <p:cNvSpPr>
            <a:spLocks noGrp="1" noChangeArrowheads="1"/>
          </p:cNvSpPr>
          <p:nvPr>
            <p:ph type="body" idx="1"/>
          </p:nvPr>
        </p:nvSpPr>
        <p:spPr>
          <a:xfrm>
            <a:off x="1219200" y="1143000"/>
            <a:ext cx="6781800" cy="5257800"/>
          </a:xfrm>
        </p:spPr>
        <p:txBody>
          <a:bodyPr/>
          <a:lstStyle/>
          <a:p>
            <a:pPr>
              <a:lnSpc>
                <a:spcPct val="140000"/>
              </a:lnSpc>
              <a:defRPr/>
            </a:pPr>
            <a:r>
              <a:rPr lang="en-US" dirty="0" smtClean="0"/>
              <a:t>Recognizing handwriting </a:t>
            </a:r>
            <a:endParaRPr lang="en-US" dirty="0"/>
          </a:p>
          <a:p>
            <a:pPr lvl="1">
              <a:lnSpc>
                <a:spcPct val="140000"/>
              </a:lnSpc>
              <a:defRPr/>
            </a:pPr>
            <a:r>
              <a:rPr lang="en-US" dirty="0" smtClean="0"/>
              <a:t>Input: sample pairs of script / print</a:t>
            </a:r>
          </a:p>
          <a:p>
            <a:pPr>
              <a:lnSpc>
                <a:spcPct val="140000"/>
              </a:lnSpc>
              <a:defRPr/>
            </a:pPr>
            <a:r>
              <a:rPr lang="en-US" dirty="0" smtClean="0"/>
              <a:t>Detecting credit card fraud</a:t>
            </a:r>
          </a:p>
          <a:p>
            <a:pPr>
              <a:lnSpc>
                <a:spcPct val="140000"/>
              </a:lnSpc>
              <a:defRPr/>
            </a:pPr>
            <a:r>
              <a:rPr lang="en-US" dirty="0" smtClean="0"/>
              <a:t>Predicting investments</a:t>
            </a:r>
          </a:p>
          <a:p>
            <a:pPr>
              <a:lnSpc>
                <a:spcPct val="140000"/>
              </a:lnSpc>
              <a:defRPr/>
            </a:pPr>
            <a:r>
              <a:rPr lang="en-US" dirty="0" smtClean="0"/>
              <a:t>Appraising real estate</a:t>
            </a:r>
          </a:p>
          <a:p>
            <a:pPr>
              <a:lnSpc>
                <a:spcPct val="140000"/>
              </a:lnSpc>
              <a:defRPr/>
            </a:pPr>
            <a:r>
              <a:rPr lang="en-US" dirty="0" smtClean="0"/>
              <a:t>Predicting hospital stays </a:t>
            </a:r>
          </a:p>
          <a:p>
            <a:pPr>
              <a:lnSpc>
                <a:spcPct val="140000"/>
              </a:lnSpc>
              <a:defRPr/>
            </a:pPr>
            <a:r>
              <a:rPr lang="en-US" dirty="0" smtClean="0"/>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Working of the Brain</a:t>
            </a:r>
            <a:endParaRPr lang="en-US" dirty="0"/>
          </a:p>
        </p:txBody>
      </p:sp>
      <p:pic>
        <p:nvPicPr>
          <p:cNvPr id="2050" name="Picture 2" descr="How Does the Brain Work? | Dana Foun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938" y="1447800"/>
            <a:ext cx="7193462" cy="37798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56169" y="5562600"/>
            <a:ext cx="8001000" cy="1077218"/>
          </a:xfrm>
          <a:prstGeom prst="rect">
            <a:avLst/>
          </a:prstGeom>
        </p:spPr>
        <p:txBody>
          <a:bodyPr wrap="square">
            <a:spAutoFit/>
          </a:bodyPr>
          <a:lstStyle/>
          <a:p>
            <a:r>
              <a:rPr lang="en-US" sz="1600" dirty="0">
                <a:latin typeface="Arial Narrow" panose="020B0606020202030204" pitchFamily="34" charset="0"/>
              </a:rPr>
              <a:t>https://www.google.com/url?sa=i&amp;url=https%3A%2F%2Fwww.dana.org%2Farticle%2Fhow-does-the-brain-work%2F&amp;psig=AOvVaw3Domf1PDjWugEYLEc32F18&amp;ust=1605096957467000&amp;source=images&amp;cd=vfe&amp;ved=0CAIQjRxqFwoTCLD6hrP69-wCFQAAAAAdAAAAABAD</a:t>
            </a:r>
          </a:p>
        </p:txBody>
      </p:sp>
    </p:spTree>
    <p:extLst>
      <p:ext uri="{BB962C8B-B14F-4D97-AF65-F5344CB8AC3E}">
        <p14:creationId xmlns:p14="http://schemas.microsoft.com/office/powerpoint/2010/main" val="2237917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smtClean="0">
                <a:solidFill>
                  <a:srgbClr val="0000BF"/>
                </a:solidFill>
              </a:rPr>
              <a:t>The Brain’s Neuron</a:t>
            </a:r>
          </a:p>
        </p:txBody>
      </p:sp>
      <p:sp>
        <p:nvSpPr>
          <p:cNvPr id="27651" name="Freeform 3"/>
          <p:cNvSpPr>
            <a:spLocks/>
          </p:cNvSpPr>
          <p:nvPr/>
        </p:nvSpPr>
        <p:spPr bwMode="auto">
          <a:xfrm>
            <a:off x="447368" y="1206500"/>
            <a:ext cx="8574087" cy="4668838"/>
          </a:xfrm>
          <a:custGeom>
            <a:avLst/>
            <a:gdLst>
              <a:gd name="T0" fmla="*/ 2147483646 w 5401"/>
              <a:gd name="T1" fmla="*/ 2147483646 h 2941"/>
              <a:gd name="T2" fmla="*/ 2147483646 w 5401"/>
              <a:gd name="T3" fmla="*/ 2147483646 h 2941"/>
              <a:gd name="T4" fmla="*/ 2147483646 w 5401"/>
              <a:gd name="T5" fmla="*/ 2147483646 h 2941"/>
              <a:gd name="T6" fmla="*/ 2147483646 w 5401"/>
              <a:gd name="T7" fmla="*/ 2147483646 h 2941"/>
              <a:gd name="T8" fmla="*/ 2147483646 w 5401"/>
              <a:gd name="T9" fmla="*/ 2147483646 h 2941"/>
              <a:gd name="T10" fmla="*/ 2147483646 w 5401"/>
              <a:gd name="T11" fmla="*/ 2147483646 h 2941"/>
              <a:gd name="T12" fmla="*/ 2147483646 w 5401"/>
              <a:gd name="T13" fmla="*/ 2147483646 h 2941"/>
              <a:gd name="T14" fmla="*/ 2147483646 w 5401"/>
              <a:gd name="T15" fmla="*/ 2147483646 h 2941"/>
              <a:gd name="T16" fmla="*/ 2147483646 w 5401"/>
              <a:gd name="T17" fmla="*/ 2147483646 h 2941"/>
              <a:gd name="T18" fmla="*/ 2147483646 w 5401"/>
              <a:gd name="T19" fmla="*/ 2147483646 h 2941"/>
              <a:gd name="T20" fmla="*/ 2147483646 w 5401"/>
              <a:gd name="T21" fmla="*/ 2147483646 h 2941"/>
              <a:gd name="T22" fmla="*/ 2147483646 w 5401"/>
              <a:gd name="T23" fmla="*/ 2147483646 h 2941"/>
              <a:gd name="T24" fmla="*/ 2147483646 w 5401"/>
              <a:gd name="T25" fmla="*/ 2147483646 h 2941"/>
              <a:gd name="T26" fmla="*/ 2147483646 w 5401"/>
              <a:gd name="T27" fmla="*/ 2147483646 h 2941"/>
              <a:gd name="T28" fmla="*/ 2147483646 w 5401"/>
              <a:gd name="T29" fmla="*/ 2147483646 h 2941"/>
              <a:gd name="T30" fmla="*/ 2147483646 w 5401"/>
              <a:gd name="T31" fmla="*/ 2147483646 h 2941"/>
              <a:gd name="T32" fmla="*/ 2147483646 w 5401"/>
              <a:gd name="T33" fmla="*/ 2147483646 h 2941"/>
              <a:gd name="T34" fmla="*/ 2147483646 w 5401"/>
              <a:gd name="T35" fmla="*/ 2147483646 h 2941"/>
              <a:gd name="T36" fmla="*/ 2147483646 w 5401"/>
              <a:gd name="T37" fmla="*/ 2147483646 h 2941"/>
              <a:gd name="T38" fmla="*/ 2147483646 w 5401"/>
              <a:gd name="T39" fmla="*/ 2147483646 h 2941"/>
              <a:gd name="T40" fmla="*/ 2147483646 w 5401"/>
              <a:gd name="T41" fmla="*/ 2147483646 h 2941"/>
              <a:gd name="T42" fmla="*/ 2147483646 w 5401"/>
              <a:gd name="T43" fmla="*/ 2147483646 h 2941"/>
              <a:gd name="T44" fmla="*/ 2147483646 w 5401"/>
              <a:gd name="T45" fmla="*/ 2147483646 h 2941"/>
              <a:gd name="T46" fmla="*/ 2147483646 w 5401"/>
              <a:gd name="T47" fmla="*/ 2147483646 h 2941"/>
              <a:gd name="T48" fmla="*/ 2147483646 w 5401"/>
              <a:gd name="T49" fmla="*/ 2147483646 h 2941"/>
              <a:gd name="T50" fmla="*/ 2147483646 w 5401"/>
              <a:gd name="T51" fmla="*/ 2147483646 h 2941"/>
              <a:gd name="T52" fmla="*/ 2147483646 w 5401"/>
              <a:gd name="T53" fmla="*/ 2147483646 h 2941"/>
              <a:gd name="T54" fmla="*/ 2147483646 w 5401"/>
              <a:gd name="T55" fmla="*/ 2147483646 h 2941"/>
              <a:gd name="T56" fmla="*/ 2147483646 w 5401"/>
              <a:gd name="T57" fmla="*/ 2147483646 h 2941"/>
              <a:gd name="T58" fmla="*/ 2147483646 w 5401"/>
              <a:gd name="T59" fmla="*/ 2147483646 h 2941"/>
              <a:gd name="T60" fmla="*/ 2147483646 w 5401"/>
              <a:gd name="T61" fmla="*/ 2147483646 h 2941"/>
              <a:gd name="T62" fmla="*/ 2147483646 w 5401"/>
              <a:gd name="T63" fmla="*/ 2147483646 h 2941"/>
              <a:gd name="T64" fmla="*/ 2147483646 w 5401"/>
              <a:gd name="T65" fmla="*/ 2147483646 h 2941"/>
              <a:gd name="T66" fmla="*/ 2147483646 w 5401"/>
              <a:gd name="T67" fmla="*/ 2147483646 h 2941"/>
              <a:gd name="T68" fmla="*/ 2147483646 w 5401"/>
              <a:gd name="T69" fmla="*/ 2147483646 h 2941"/>
              <a:gd name="T70" fmla="*/ 2147483646 w 5401"/>
              <a:gd name="T71" fmla="*/ 2147483646 h 2941"/>
              <a:gd name="T72" fmla="*/ 2147483646 w 5401"/>
              <a:gd name="T73" fmla="*/ 2147483646 h 2941"/>
              <a:gd name="T74" fmla="*/ 2147483646 w 5401"/>
              <a:gd name="T75" fmla="*/ 2147483646 h 2941"/>
              <a:gd name="T76" fmla="*/ 2147483646 w 5401"/>
              <a:gd name="T77" fmla="*/ 2147483646 h 2941"/>
              <a:gd name="T78" fmla="*/ 2147483646 w 5401"/>
              <a:gd name="T79" fmla="*/ 2147483646 h 2941"/>
              <a:gd name="T80" fmla="*/ 2147483646 w 5401"/>
              <a:gd name="T81" fmla="*/ 2147483646 h 2941"/>
              <a:gd name="T82" fmla="*/ 2147483646 w 5401"/>
              <a:gd name="T83" fmla="*/ 2147483646 h 2941"/>
              <a:gd name="T84" fmla="*/ 2147483646 w 5401"/>
              <a:gd name="T85" fmla="*/ 2147483646 h 2941"/>
              <a:gd name="T86" fmla="*/ 2147483646 w 5401"/>
              <a:gd name="T87" fmla="*/ 2147483646 h 2941"/>
              <a:gd name="T88" fmla="*/ 2147483646 w 5401"/>
              <a:gd name="T89" fmla="*/ 2147483646 h 2941"/>
              <a:gd name="T90" fmla="*/ 2147483646 w 5401"/>
              <a:gd name="T91" fmla="*/ 2147483646 h 2941"/>
              <a:gd name="T92" fmla="*/ 2147483646 w 5401"/>
              <a:gd name="T93" fmla="*/ 2147483646 h 2941"/>
              <a:gd name="T94" fmla="*/ 2147483646 w 5401"/>
              <a:gd name="T95" fmla="*/ 2147483646 h 2941"/>
              <a:gd name="T96" fmla="*/ 2147483646 w 5401"/>
              <a:gd name="T97" fmla="*/ 2147483646 h 2941"/>
              <a:gd name="T98" fmla="*/ 2147483646 w 5401"/>
              <a:gd name="T99" fmla="*/ 2147483646 h 2941"/>
              <a:gd name="T100" fmla="*/ 2147483646 w 5401"/>
              <a:gd name="T101" fmla="*/ 2147483646 h 2941"/>
              <a:gd name="T102" fmla="*/ 2147483646 w 5401"/>
              <a:gd name="T103" fmla="*/ 2147483646 h 2941"/>
              <a:gd name="T104" fmla="*/ 2147483646 w 5401"/>
              <a:gd name="T105" fmla="*/ 2147483646 h 2941"/>
              <a:gd name="T106" fmla="*/ 2147483646 w 5401"/>
              <a:gd name="T107" fmla="*/ 2147483646 h 2941"/>
              <a:gd name="T108" fmla="*/ 2147483646 w 5401"/>
              <a:gd name="T109" fmla="*/ 2147483646 h 2941"/>
              <a:gd name="T110" fmla="*/ 2147483646 w 5401"/>
              <a:gd name="T111" fmla="*/ 2147483646 h 2941"/>
              <a:gd name="T112" fmla="*/ 2147483646 w 5401"/>
              <a:gd name="T113" fmla="*/ 2147483646 h 2941"/>
              <a:gd name="T114" fmla="*/ 2147483646 w 5401"/>
              <a:gd name="T115" fmla="*/ 2147483646 h 2941"/>
              <a:gd name="T116" fmla="*/ 2147483646 w 5401"/>
              <a:gd name="T117" fmla="*/ 2147483646 h 2941"/>
              <a:gd name="T118" fmla="*/ 2147483646 w 5401"/>
              <a:gd name="T119" fmla="*/ 2147483646 h 2941"/>
              <a:gd name="T120" fmla="*/ 2147483646 w 5401"/>
              <a:gd name="T121" fmla="*/ 2147483646 h 29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401" h="2941">
                <a:moveTo>
                  <a:pt x="288" y="252"/>
                </a:moveTo>
                <a:lnTo>
                  <a:pt x="420" y="528"/>
                </a:lnTo>
                <a:lnTo>
                  <a:pt x="468" y="588"/>
                </a:lnTo>
                <a:lnTo>
                  <a:pt x="492" y="624"/>
                </a:lnTo>
                <a:lnTo>
                  <a:pt x="528" y="660"/>
                </a:lnTo>
                <a:lnTo>
                  <a:pt x="564" y="708"/>
                </a:lnTo>
                <a:lnTo>
                  <a:pt x="576" y="744"/>
                </a:lnTo>
                <a:lnTo>
                  <a:pt x="624" y="768"/>
                </a:lnTo>
                <a:lnTo>
                  <a:pt x="624" y="804"/>
                </a:lnTo>
                <a:lnTo>
                  <a:pt x="660" y="852"/>
                </a:lnTo>
                <a:lnTo>
                  <a:pt x="672" y="888"/>
                </a:lnTo>
                <a:lnTo>
                  <a:pt x="708" y="912"/>
                </a:lnTo>
                <a:lnTo>
                  <a:pt x="744" y="948"/>
                </a:lnTo>
                <a:lnTo>
                  <a:pt x="780" y="972"/>
                </a:lnTo>
                <a:lnTo>
                  <a:pt x="840" y="1032"/>
                </a:lnTo>
                <a:lnTo>
                  <a:pt x="888" y="1056"/>
                </a:lnTo>
                <a:lnTo>
                  <a:pt x="912" y="1092"/>
                </a:lnTo>
                <a:lnTo>
                  <a:pt x="960" y="1116"/>
                </a:lnTo>
                <a:lnTo>
                  <a:pt x="984" y="1164"/>
                </a:lnTo>
                <a:lnTo>
                  <a:pt x="1032" y="1188"/>
                </a:lnTo>
                <a:lnTo>
                  <a:pt x="1068" y="1188"/>
                </a:lnTo>
                <a:lnTo>
                  <a:pt x="1116" y="1212"/>
                </a:lnTo>
                <a:lnTo>
                  <a:pt x="1152" y="1212"/>
                </a:lnTo>
                <a:lnTo>
                  <a:pt x="1188" y="1236"/>
                </a:lnTo>
                <a:lnTo>
                  <a:pt x="1224" y="1236"/>
                </a:lnTo>
                <a:lnTo>
                  <a:pt x="1260" y="1260"/>
                </a:lnTo>
                <a:lnTo>
                  <a:pt x="1308" y="1260"/>
                </a:lnTo>
                <a:lnTo>
                  <a:pt x="1344" y="1284"/>
                </a:lnTo>
                <a:lnTo>
                  <a:pt x="1380" y="1284"/>
                </a:lnTo>
                <a:lnTo>
                  <a:pt x="1416" y="1284"/>
                </a:lnTo>
                <a:lnTo>
                  <a:pt x="1452" y="1284"/>
                </a:lnTo>
                <a:lnTo>
                  <a:pt x="1488" y="1284"/>
                </a:lnTo>
                <a:lnTo>
                  <a:pt x="1524" y="1284"/>
                </a:lnTo>
                <a:lnTo>
                  <a:pt x="1572" y="1272"/>
                </a:lnTo>
                <a:lnTo>
                  <a:pt x="1608" y="1260"/>
                </a:lnTo>
                <a:lnTo>
                  <a:pt x="1644" y="1248"/>
                </a:lnTo>
                <a:lnTo>
                  <a:pt x="1680" y="1236"/>
                </a:lnTo>
                <a:lnTo>
                  <a:pt x="1728" y="1212"/>
                </a:lnTo>
                <a:lnTo>
                  <a:pt x="1776" y="1200"/>
                </a:lnTo>
                <a:lnTo>
                  <a:pt x="1812" y="1176"/>
                </a:lnTo>
                <a:lnTo>
                  <a:pt x="1848" y="1164"/>
                </a:lnTo>
                <a:lnTo>
                  <a:pt x="1872" y="1128"/>
                </a:lnTo>
                <a:lnTo>
                  <a:pt x="1932" y="1092"/>
                </a:lnTo>
                <a:lnTo>
                  <a:pt x="1980" y="1068"/>
                </a:lnTo>
                <a:lnTo>
                  <a:pt x="2028" y="1044"/>
                </a:lnTo>
                <a:lnTo>
                  <a:pt x="2064" y="1020"/>
                </a:lnTo>
                <a:lnTo>
                  <a:pt x="2112" y="1008"/>
                </a:lnTo>
                <a:lnTo>
                  <a:pt x="2148" y="1008"/>
                </a:lnTo>
                <a:lnTo>
                  <a:pt x="2208" y="1008"/>
                </a:lnTo>
                <a:lnTo>
                  <a:pt x="2256" y="996"/>
                </a:lnTo>
                <a:lnTo>
                  <a:pt x="2328" y="984"/>
                </a:lnTo>
                <a:lnTo>
                  <a:pt x="2376" y="984"/>
                </a:lnTo>
                <a:lnTo>
                  <a:pt x="2424" y="984"/>
                </a:lnTo>
                <a:lnTo>
                  <a:pt x="2460" y="984"/>
                </a:lnTo>
                <a:lnTo>
                  <a:pt x="2508" y="984"/>
                </a:lnTo>
                <a:lnTo>
                  <a:pt x="2556" y="996"/>
                </a:lnTo>
                <a:lnTo>
                  <a:pt x="2604" y="1020"/>
                </a:lnTo>
                <a:lnTo>
                  <a:pt x="2640" y="1044"/>
                </a:lnTo>
                <a:lnTo>
                  <a:pt x="2700" y="1092"/>
                </a:lnTo>
                <a:lnTo>
                  <a:pt x="2736" y="1104"/>
                </a:lnTo>
                <a:lnTo>
                  <a:pt x="2772" y="1128"/>
                </a:lnTo>
                <a:lnTo>
                  <a:pt x="2808" y="1152"/>
                </a:lnTo>
                <a:lnTo>
                  <a:pt x="2844" y="1188"/>
                </a:lnTo>
                <a:lnTo>
                  <a:pt x="2880" y="1200"/>
                </a:lnTo>
                <a:lnTo>
                  <a:pt x="2904" y="1236"/>
                </a:lnTo>
                <a:lnTo>
                  <a:pt x="2964" y="1284"/>
                </a:lnTo>
                <a:lnTo>
                  <a:pt x="3000" y="1296"/>
                </a:lnTo>
                <a:lnTo>
                  <a:pt x="3036" y="1320"/>
                </a:lnTo>
                <a:lnTo>
                  <a:pt x="3084" y="1344"/>
                </a:lnTo>
                <a:lnTo>
                  <a:pt x="3132" y="1368"/>
                </a:lnTo>
                <a:lnTo>
                  <a:pt x="3180" y="1368"/>
                </a:lnTo>
                <a:lnTo>
                  <a:pt x="3228" y="1368"/>
                </a:lnTo>
                <a:lnTo>
                  <a:pt x="3276" y="1368"/>
                </a:lnTo>
                <a:lnTo>
                  <a:pt x="3324" y="1368"/>
                </a:lnTo>
                <a:lnTo>
                  <a:pt x="3360" y="1368"/>
                </a:lnTo>
                <a:lnTo>
                  <a:pt x="3420" y="1368"/>
                </a:lnTo>
                <a:lnTo>
                  <a:pt x="3456" y="1368"/>
                </a:lnTo>
                <a:lnTo>
                  <a:pt x="3492" y="1368"/>
                </a:lnTo>
                <a:lnTo>
                  <a:pt x="3528" y="1368"/>
                </a:lnTo>
                <a:lnTo>
                  <a:pt x="3576" y="1356"/>
                </a:lnTo>
                <a:lnTo>
                  <a:pt x="3624" y="1344"/>
                </a:lnTo>
                <a:lnTo>
                  <a:pt x="3672" y="1332"/>
                </a:lnTo>
                <a:lnTo>
                  <a:pt x="3732" y="1308"/>
                </a:lnTo>
                <a:lnTo>
                  <a:pt x="3780" y="1296"/>
                </a:lnTo>
                <a:lnTo>
                  <a:pt x="3816" y="1284"/>
                </a:lnTo>
                <a:lnTo>
                  <a:pt x="3876" y="1248"/>
                </a:lnTo>
                <a:lnTo>
                  <a:pt x="3912" y="1212"/>
                </a:lnTo>
                <a:lnTo>
                  <a:pt x="3948" y="1200"/>
                </a:lnTo>
                <a:lnTo>
                  <a:pt x="3984" y="1200"/>
                </a:lnTo>
                <a:lnTo>
                  <a:pt x="4020" y="1164"/>
                </a:lnTo>
                <a:lnTo>
                  <a:pt x="4044" y="1128"/>
                </a:lnTo>
                <a:lnTo>
                  <a:pt x="4080" y="1116"/>
                </a:lnTo>
                <a:lnTo>
                  <a:pt x="4104" y="1080"/>
                </a:lnTo>
                <a:lnTo>
                  <a:pt x="4128" y="1044"/>
                </a:lnTo>
                <a:lnTo>
                  <a:pt x="4164" y="1008"/>
                </a:lnTo>
                <a:lnTo>
                  <a:pt x="4212" y="936"/>
                </a:lnTo>
                <a:lnTo>
                  <a:pt x="4248" y="900"/>
                </a:lnTo>
                <a:lnTo>
                  <a:pt x="4284" y="768"/>
                </a:lnTo>
                <a:lnTo>
                  <a:pt x="4308" y="720"/>
                </a:lnTo>
                <a:lnTo>
                  <a:pt x="4356" y="684"/>
                </a:lnTo>
                <a:lnTo>
                  <a:pt x="4392" y="648"/>
                </a:lnTo>
                <a:lnTo>
                  <a:pt x="4416" y="516"/>
                </a:lnTo>
                <a:lnTo>
                  <a:pt x="4464" y="468"/>
                </a:lnTo>
                <a:lnTo>
                  <a:pt x="4488" y="336"/>
                </a:lnTo>
                <a:lnTo>
                  <a:pt x="4524" y="300"/>
                </a:lnTo>
                <a:lnTo>
                  <a:pt x="4560" y="264"/>
                </a:lnTo>
                <a:lnTo>
                  <a:pt x="4584" y="216"/>
                </a:lnTo>
                <a:lnTo>
                  <a:pt x="4620" y="180"/>
                </a:lnTo>
                <a:lnTo>
                  <a:pt x="4656" y="144"/>
                </a:lnTo>
                <a:lnTo>
                  <a:pt x="4680" y="108"/>
                </a:lnTo>
                <a:lnTo>
                  <a:pt x="4716" y="72"/>
                </a:lnTo>
                <a:lnTo>
                  <a:pt x="4752" y="36"/>
                </a:lnTo>
                <a:lnTo>
                  <a:pt x="4788" y="0"/>
                </a:lnTo>
                <a:lnTo>
                  <a:pt x="4788" y="48"/>
                </a:lnTo>
                <a:lnTo>
                  <a:pt x="4788" y="84"/>
                </a:lnTo>
                <a:lnTo>
                  <a:pt x="4788" y="120"/>
                </a:lnTo>
                <a:lnTo>
                  <a:pt x="4776" y="156"/>
                </a:lnTo>
                <a:lnTo>
                  <a:pt x="4776" y="192"/>
                </a:lnTo>
                <a:lnTo>
                  <a:pt x="4776" y="252"/>
                </a:lnTo>
                <a:lnTo>
                  <a:pt x="4764" y="300"/>
                </a:lnTo>
                <a:lnTo>
                  <a:pt x="4740" y="348"/>
                </a:lnTo>
                <a:lnTo>
                  <a:pt x="4728" y="396"/>
                </a:lnTo>
                <a:lnTo>
                  <a:pt x="4716" y="432"/>
                </a:lnTo>
                <a:lnTo>
                  <a:pt x="4716" y="480"/>
                </a:lnTo>
                <a:lnTo>
                  <a:pt x="4692" y="528"/>
                </a:lnTo>
                <a:lnTo>
                  <a:pt x="4680" y="576"/>
                </a:lnTo>
                <a:lnTo>
                  <a:pt x="4656" y="648"/>
                </a:lnTo>
                <a:lnTo>
                  <a:pt x="4644" y="684"/>
                </a:lnTo>
                <a:lnTo>
                  <a:pt x="4632" y="732"/>
                </a:lnTo>
                <a:lnTo>
                  <a:pt x="4608" y="768"/>
                </a:lnTo>
                <a:lnTo>
                  <a:pt x="4608" y="804"/>
                </a:lnTo>
                <a:lnTo>
                  <a:pt x="4584" y="864"/>
                </a:lnTo>
                <a:lnTo>
                  <a:pt x="4572" y="900"/>
                </a:lnTo>
                <a:lnTo>
                  <a:pt x="4560" y="936"/>
                </a:lnTo>
                <a:lnTo>
                  <a:pt x="4536" y="984"/>
                </a:lnTo>
                <a:lnTo>
                  <a:pt x="4512" y="1032"/>
                </a:lnTo>
                <a:lnTo>
                  <a:pt x="4500" y="1068"/>
                </a:lnTo>
                <a:lnTo>
                  <a:pt x="4476" y="1116"/>
                </a:lnTo>
                <a:lnTo>
                  <a:pt x="4440" y="1140"/>
                </a:lnTo>
                <a:lnTo>
                  <a:pt x="4404" y="1152"/>
                </a:lnTo>
                <a:lnTo>
                  <a:pt x="4368" y="1200"/>
                </a:lnTo>
                <a:lnTo>
                  <a:pt x="4332" y="1224"/>
                </a:lnTo>
                <a:lnTo>
                  <a:pt x="4308" y="1272"/>
                </a:lnTo>
                <a:lnTo>
                  <a:pt x="4272" y="1296"/>
                </a:lnTo>
                <a:lnTo>
                  <a:pt x="4236" y="1332"/>
                </a:lnTo>
                <a:lnTo>
                  <a:pt x="4212" y="1380"/>
                </a:lnTo>
                <a:lnTo>
                  <a:pt x="4176" y="1404"/>
                </a:lnTo>
                <a:lnTo>
                  <a:pt x="4140" y="1416"/>
                </a:lnTo>
                <a:lnTo>
                  <a:pt x="4104" y="1440"/>
                </a:lnTo>
                <a:lnTo>
                  <a:pt x="4068" y="1464"/>
                </a:lnTo>
                <a:lnTo>
                  <a:pt x="4032" y="1476"/>
                </a:lnTo>
                <a:lnTo>
                  <a:pt x="3996" y="1500"/>
                </a:lnTo>
                <a:lnTo>
                  <a:pt x="3960" y="1512"/>
                </a:lnTo>
                <a:lnTo>
                  <a:pt x="3924" y="1512"/>
                </a:lnTo>
                <a:lnTo>
                  <a:pt x="3888" y="1548"/>
                </a:lnTo>
                <a:lnTo>
                  <a:pt x="3924" y="1548"/>
                </a:lnTo>
                <a:lnTo>
                  <a:pt x="3960" y="1548"/>
                </a:lnTo>
                <a:lnTo>
                  <a:pt x="4008" y="1548"/>
                </a:lnTo>
                <a:lnTo>
                  <a:pt x="4056" y="1548"/>
                </a:lnTo>
                <a:lnTo>
                  <a:pt x="4116" y="1548"/>
                </a:lnTo>
                <a:lnTo>
                  <a:pt x="4176" y="1548"/>
                </a:lnTo>
                <a:lnTo>
                  <a:pt x="4212" y="1548"/>
                </a:lnTo>
                <a:lnTo>
                  <a:pt x="4248" y="1548"/>
                </a:lnTo>
                <a:lnTo>
                  <a:pt x="4284" y="1548"/>
                </a:lnTo>
                <a:lnTo>
                  <a:pt x="4320" y="1536"/>
                </a:lnTo>
                <a:lnTo>
                  <a:pt x="4368" y="1524"/>
                </a:lnTo>
                <a:lnTo>
                  <a:pt x="4428" y="1524"/>
                </a:lnTo>
                <a:lnTo>
                  <a:pt x="4464" y="1512"/>
                </a:lnTo>
                <a:lnTo>
                  <a:pt x="4512" y="1488"/>
                </a:lnTo>
                <a:lnTo>
                  <a:pt x="4548" y="1488"/>
                </a:lnTo>
                <a:lnTo>
                  <a:pt x="4584" y="1464"/>
                </a:lnTo>
                <a:lnTo>
                  <a:pt x="4632" y="1452"/>
                </a:lnTo>
                <a:lnTo>
                  <a:pt x="4668" y="1440"/>
                </a:lnTo>
                <a:lnTo>
                  <a:pt x="4704" y="1440"/>
                </a:lnTo>
                <a:lnTo>
                  <a:pt x="4740" y="1428"/>
                </a:lnTo>
                <a:lnTo>
                  <a:pt x="4800" y="1416"/>
                </a:lnTo>
                <a:lnTo>
                  <a:pt x="4848" y="1416"/>
                </a:lnTo>
                <a:lnTo>
                  <a:pt x="4908" y="1404"/>
                </a:lnTo>
                <a:lnTo>
                  <a:pt x="4944" y="1392"/>
                </a:lnTo>
                <a:lnTo>
                  <a:pt x="4992" y="1392"/>
                </a:lnTo>
                <a:lnTo>
                  <a:pt x="5040" y="1380"/>
                </a:lnTo>
                <a:lnTo>
                  <a:pt x="5088" y="1380"/>
                </a:lnTo>
                <a:lnTo>
                  <a:pt x="5136" y="1368"/>
                </a:lnTo>
                <a:lnTo>
                  <a:pt x="5172" y="1368"/>
                </a:lnTo>
                <a:lnTo>
                  <a:pt x="5208" y="1368"/>
                </a:lnTo>
                <a:lnTo>
                  <a:pt x="5256" y="1356"/>
                </a:lnTo>
                <a:lnTo>
                  <a:pt x="5292" y="1356"/>
                </a:lnTo>
                <a:lnTo>
                  <a:pt x="5352" y="1344"/>
                </a:lnTo>
                <a:lnTo>
                  <a:pt x="5400" y="1344"/>
                </a:lnTo>
                <a:lnTo>
                  <a:pt x="5400" y="1380"/>
                </a:lnTo>
                <a:lnTo>
                  <a:pt x="5364" y="1416"/>
                </a:lnTo>
                <a:lnTo>
                  <a:pt x="5340" y="1452"/>
                </a:lnTo>
                <a:lnTo>
                  <a:pt x="5316" y="1500"/>
                </a:lnTo>
                <a:lnTo>
                  <a:pt x="5280" y="1500"/>
                </a:lnTo>
                <a:lnTo>
                  <a:pt x="5244" y="1512"/>
                </a:lnTo>
                <a:lnTo>
                  <a:pt x="5220" y="1560"/>
                </a:lnTo>
                <a:lnTo>
                  <a:pt x="5184" y="1560"/>
                </a:lnTo>
                <a:lnTo>
                  <a:pt x="5160" y="1596"/>
                </a:lnTo>
                <a:lnTo>
                  <a:pt x="5124" y="1608"/>
                </a:lnTo>
                <a:lnTo>
                  <a:pt x="5088" y="1632"/>
                </a:lnTo>
                <a:lnTo>
                  <a:pt x="5052" y="1656"/>
                </a:lnTo>
                <a:lnTo>
                  <a:pt x="5016" y="1692"/>
                </a:lnTo>
                <a:lnTo>
                  <a:pt x="4980" y="1704"/>
                </a:lnTo>
                <a:lnTo>
                  <a:pt x="4920" y="1728"/>
                </a:lnTo>
                <a:lnTo>
                  <a:pt x="4884" y="1752"/>
                </a:lnTo>
                <a:lnTo>
                  <a:pt x="4824" y="1752"/>
                </a:lnTo>
                <a:lnTo>
                  <a:pt x="4788" y="1776"/>
                </a:lnTo>
                <a:lnTo>
                  <a:pt x="4752" y="1776"/>
                </a:lnTo>
                <a:lnTo>
                  <a:pt x="4716" y="1776"/>
                </a:lnTo>
                <a:lnTo>
                  <a:pt x="4668" y="1788"/>
                </a:lnTo>
                <a:lnTo>
                  <a:pt x="4632" y="1788"/>
                </a:lnTo>
                <a:lnTo>
                  <a:pt x="4596" y="1788"/>
                </a:lnTo>
                <a:lnTo>
                  <a:pt x="4560" y="1788"/>
                </a:lnTo>
                <a:lnTo>
                  <a:pt x="4500" y="1788"/>
                </a:lnTo>
                <a:lnTo>
                  <a:pt x="4452" y="1788"/>
                </a:lnTo>
                <a:lnTo>
                  <a:pt x="4404" y="1788"/>
                </a:lnTo>
                <a:lnTo>
                  <a:pt x="4344" y="1788"/>
                </a:lnTo>
                <a:lnTo>
                  <a:pt x="4308" y="1788"/>
                </a:lnTo>
                <a:lnTo>
                  <a:pt x="4272" y="1812"/>
                </a:lnTo>
                <a:lnTo>
                  <a:pt x="4236" y="1812"/>
                </a:lnTo>
                <a:lnTo>
                  <a:pt x="4200" y="1812"/>
                </a:lnTo>
                <a:lnTo>
                  <a:pt x="4164" y="1812"/>
                </a:lnTo>
                <a:lnTo>
                  <a:pt x="4128" y="1812"/>
                </a:lnTo>
                <a:lnTo>
                  <a:pt x="4092" y="1812"/>
                </a:lnTo>
                <a:lnTo>
                  <a:pt x="4056" y="1812"/>
                </a:lnTo>
                <a:lnTo>
                  <a:pt x="4020" y="1812"/>
                </a:lnTo>
                <a:lnTo>
                  <a:pt x="3984" y="1812"/>
                </a:lnTo>
                <a:lnTo>
                  <a:pt x="3948" y="1812"/>
                </a:lnTo>
                <a:lnTo>
                  <a:pt x="3996" y="1812"/>
                </a:lnTo>
                <a:lnTo>
                  <a:pt x="4032" y="1836"/>
                </a:lnTo>
                <a:lnTo>
                  <a:pt x="4068" y="1836"/>
                </a:lnTo>
                <a:lnTo>
                  <a:pt x="4116" y="1884"/>
                </a:lnTo>
                <a:lnTo>
                  <a:pt x="4152" y="1884"/>
                </a:lnTo>
                <a:lnTo>
                  <a:pt x="4176" y="1920"/>
                </a:lnTo>
                <a:lnTo>
                  <a:pt x="4224" y="1968"/>
                </a:lnTo>
                <a:lnTo>
                  <a:pt x="4272" y="1992"/>
                </a:lnTo>
                <a:lnTo>
                  <a:pt x="4308" y="1992"/>
                </a:lnTo>
                <a:lnTo>
                  <a:pt x="4332" y="2040"/>
                </a:lnTo>
                <a:lnTo>
                  <a:pt x="4392" y="2064"/>
                </a:lnTo>
                <a:lnTo>
                  <a:pt x="4440" y="2100"/>
                </a:lnTo>
                <a:lnTo>
                  <a:pt x="4488" y="2148"/>
                </a:lnTo>
                <a:lnTo>
                  <a:pt x="4524" y="2172"/>
                </a:lnTo>
                <a:lnTo>
                  <a:pt x="4560" y="2196"/>
                </a:lnTo>
                <a:lnTo>
                  <a:pt x="4596" y="2232"/>
                </a:lnTo>
                <a:lnTo>
                  <a:pt x="4644" y="2256"/>
                </a:lnTo>
                <a:lnTo>
                  <a:pt x="4704" y="2304"/>
                </a:lnTo>
                <a:lnTo>
                  <a:pt x="4752" y="2352"/>
                </a:lnTo>
                <a:lnTo>
                  <a:pt x="4800" y="2400"/>
                </a:lnTo>
                <a:lnTo>
                  <a:pt x="4848" y="2424"/>
                </a:lnTo>
                <a:lnTo>
                  <a:pt x="4860" y="2484"/>
                </a:lnTo>
                <a:lnTo>
                  <a:pt x="4884" y="2532"/>
                </a:lnTo>
                <a:lnTo>
                  <a:pt x="4908" y="2580"/>
                </a:lnTo>
                <a:lnTo>
                  <a:pt x="4932" y="2616"/>
                </a:lnTo>
                <a:lnTo>
                  <a:pt x="4944" y="2652"/>
                </a:lnTo>
                <a:lnTo>
                  <a:pt x="4956" y="2688"/>
                </a:lnTo>
                <a:lnTo>
                  <a:pt x="4980" y="2736"/>
                </a:lnTo>
                <a:lnTo>
                  <a:pt x="5016" y="2736"/>
                </a:lnTo>
                <a:lnTo>
                  <a:pt x="5016" y="2772"/>
                </a:lnTo>
                <a:lnTo>
                  <a:pt x="5016" y="2808"/>
                </a:lnTo>
                <a:lnTo>
                  <a:pt x="5040" y="2856"/>
                </a:lnTo>
                <a:lnTo>
                  <a:pt x="5004" y="2856"/>
                </a:lnTo>
                <a:lnTo>
                  <a:pt x="4968" y="2844"/>
                </a:lnTo>
                <a:lnTo>
                  <a:pt x="4908" y="2832"/>
                </a:lnTo>
                <a:lnTo>
                  <a:pt x="4872" y="2820"/>
                </a:lnTo>
                <a:lnTo>
                  <a:pt x="4824" y="2820"/>
                </a:lnTo>
                <a:lnTo>
                  <a:pt x="4776" y="2796"/>
                </a:lnTo>
                <a:lnTo>
                  <a:pt x="4740" y="2772"/>
                </a:lnTo>
                <a:lnTo>
                  <a:pt x="4704" y="2736"/>
                </a:lnTo>
                <a:lnTo>
                  <a:pt x="4656" y="2712"/>
                </a:lnTo>
                <a:lnTo>
                  <a:pt x="4620" y="2700"/>
                </a:lnTo>
                <a:lnTo>
                  <a:pt x="4584" y="2676"/>
                </a:lnTo>
                <a:lnTo>
                  <a:pt x="4536" y="2640"/>
                </a:lnTo>
                <a:lnTo>
                  <a:pt x="4500" y="2640"/>
                </a:lnTo>
                <a:lnTo>
                  <a:pt x="4464" y="2604"/>
                </a:lnTo>
                <a:lnTo>
                  <a:pt x="4428" y="2580"/>
                </a:lnTo>
                <a:lnTo>
                  <a:pt x="4404" y="2544"/>
                </a:lnTo>
                <a:lnTo>
                  <a:pt x="4368" y="2532"/>
                </a:lnTo>
                <a:lnTo>
                  <a:pt x="4332" y="2508"/>
                </a:lnTo>
                <a:lnTo>
                  <a:pt x="4296" y="2484"/>
                </a:lnTo>
                <a:lnTo>
                  <a:pt x="4236" y="2448"/>
                </a:lnTo>
                <a:lnTo>
                  <a:pt x="4200" y="2412"/>
                </a:lnTo>
                <a:lnTo>
                  <a:pt x="4164" y="2376"/>
                </a:lnTo>
                <a:lnTo>
                  <a:pt x="4128" y="2352"/>
                </a:lnTo>
                <a:lnTo>
                  <a:pt x="4092" y="2316"/>
                </a:lnTo>
                <a:lnTo>
                  <a:pt x="4068" y="2280"/>
                </a:lnTo>
                <a:lnTo>
                  <a:pt x="4032" y="2256"/>
                </a:lnTo>
                <a:lnTo>
                  <a:pt x="4008" y="2220"/>
                </a:lnTo>
                <a:lnTo>
                  <a:pt x="3972" y="2184"/>
                </a:lnTo>
                <a:lnTo>
                  <a:pt x="3936" y="2172"/>
                </a:lnTo>
                <a:lnTo>
                  <a:pt x="3900" y="2136"/>
                </a:lnTo>
                <a:lnTo>
                  <a:pt x="3864" y="2112"/>
                </a:lnTo>
                <a:lnTo>
                  <a:pt x="3828" y="2076"/>
                </a:lnTo>
                <a:lnTo>
                  <a:pt x="3792" y="2052"/>
                </a:lnTo>
                <a:lnTo>
                  <a:pt x="3756" y="2016"/>
                </a:lnTo>
                <a:lnTo>
                  <a:pt x="3720" y="1992"/>
                </a:lnTo>
                <a:lnTo>
                  <a:pt x="3684" y="1956"/>
                </a:lnTo>
                <a:lnTo>
                  <a:pt x="3660" y="1920"/>
                </a:lnTo>
                <a:lnTo>
                  <a:pt x="3624" y="1896"/>
                </a:lnTo>
                <a:lnTo>
                  <a:pt x="3576" y="1872"/>
                </a:lnTo>
                <a:lnTo>
                  <a:pt x="3552" y="1836"/>
                </a:lnTo>
                <a:lnTo>
                  <a:pt x="3516" y="1812"/>
                </a:lnTo>
                <a:lnTo>
                  <a:pt x="3480" y="1800"/>
                </a:lnTo>
                <a:lnTo>
                  <a:pt x="3444" y="1764"/>
                </a:lnTo>
                <a:lnTo>
                  <a:pt x="3408" y="1752"/>
                </a:lnTo>
                <a:lnTo>
                  <a:pt x="3372" y="1728"/>
                </a:lnTo>
                <a:lnTo>
                  <a:pt x="3336" y="1716"/>
                </a:lnTo>
                <a:lnTo>
                  <a:pt x="3300" y="1704"/>
                </a:lnTo>
                <a:lnTo>
                  <a:pt x="3264" y="1692"/>
                </a:lnTo>
                <a:lnTo>
                  <a:pt x="3228" y="1680"/>
                </a:lnTo>
                <a:lnTo>
                  <a:pt x="3192" y="1668"/>
                </a:lnTo>
                <a:lnTo>
                  <a:pt x="3144" y="1656"/>
                </a:lnTo>
                <a:lnTo>
                  <a:pt x="3108" y="1644"/>
                </a:lnTo>
                <a:lnTo>
                  <a:pt x="3072" y="1632"/>
                </a:lnTo>
                <a:lnTo>
                  <a:pt x="3012" y="1632"/>
                </a:lnTo>
                <a:lnTo>
                  <a:pt x="2964" y="1632"/>
                </a:lnTo>
                <a:lnTo>
                  <a:pt x="2928" y="1632"/>
                </a:lnTo>
                <a:lnTo>
                  <a:pt x="2868" y="1644"/>
                </a:lnTo>
                <a:lnTo>
                  <a:pt x="2832" y="1644"/>
                </a:lnTo>
                <a:lnTo>
                  <a:pt x="2796" y="1656"/>
                </a:lnTo>
                <a:lnTo>
                  <a:pt x="2760" y="1656"/>
                </a:lnTo>
                <a:lnTo>
                  <a:pt x="2724" y="1680"/>
                </a:lnTo>
                <a:lnTo>
                  <a:pt x="2712" y="1716"/>
                </a:lnTo>
                <a:lnTo>
                  <a:pt x="2688" y="1776"/>
                </a:lnTo>
                <a:lnTo>
                  <a:pt x="2652" y="1788"/>
                </a:lnTo>
                <a:lnTo>
                  <a:pt x="2616" y="1812"/>
                </a:lnTo>
                <a:lnTo>
                  <a:pt x="2580" y="1836"/>
                </a:lnTo>
                <a:lnTo>
                  <a:pt x="2544" y="1836"/>
                </a:lnTo>
                <a:lnTo>
                  <a:pt x="2508" y="1836"/>
                </a:lnTo>
                <a:lnTo>
                  <a:pt x="2472" y="1836"/>
                </a:lnTo>
                <a:lnTo>
                  <a:pt x="2436" y="1836"/>
                </a:lnTo>
                <a:lnTo>
                  <a:pt x="2400" y="1836"/>
                </a:lnTo>
                <a:lnTo>
                  <a:pt x="2364" y="1812"/>
                </a:lnTo>
                <a:lnTo>
                  <a:pt x="2328" y="1812"/>
                </a:lnTo>
                <a:lnTo>
                  <a:pt x="2268" y="1800"/>
                </a:lnTo>
                <a:lnTo>
                  <a:pt x="2232" y="1800"/>
                </a:lnTo>
                <a:lnTo>
                  <a:pt x="2196" y="1800"/>
                </a:lnTo>
                <a:lnTo>
                  <a:pt x="2160" y="1788"/>
                </a:lnTo>
                <a:lnTo>
                  <a:pt x="2124" y="1788"/>
                </a:lnTo>
                <a:lnTo>
                  <a:pt x="2088" y="1764"/>
                </a:lnTo>
                <a:lnTo>
                  <a:pt x="2052" y="1740"/>
                </a:lnTo>
                <a:lnTo>
                  <a:pt x="2016" y="1716"/>
                </a:lnTo>
                <a:lnTo>
                  <a:pt x="1980" y="1692"/>
                </a:lnTo>
                <a:lnTo>
                  <a:pt x="1944" y="1680"/>
                </a:lnTo>
                <a:lnTo>
                  <a:pt x="1908" y="1656"/>
                </a:lnTo>
                <a:lnTo>
                  <a:pt x="1884" y="1620"/>
                </a:lnTo>
                <a:lnTo>
                  <a:pt x="1848" y="1620"/>
                </a:lnTo>
                <a:lnTo>
                  <a:pt x="1812" y="1620"/>
                </a:lnTo>
                <a:lnTo>
                  <a:pt x="1776" y="1608"/>
                </a:lnTo>
                <a:lnTo>
                  <a:pt x="1740" y="1608"/>
                </a:lnTo>
                <a:lnTo>
                  <a:pt x="1692" y="1608"/>
                </a:lnTo>
                <a:lnTo>
                  <a:pt x="1644" y="1608"/>
                </a:lnTo>
                <a:lnTo>
                  <a:pt x="1608" y="1608"/>
                </a:lnTo>
                <a:lnTo>
                  <a:pt x="1572" y="1644"/>
                </a:lnTo>
                <a:lnTo>
                  <a:pt x="1536" y="1644"/>
                </a:lnTo>
                <a:lnTo>
                  <a:pt x="1500" y="1692"/>
                </a:lnTo>
                <a:lnTo>
                  <a:pt x="1464" y="1728"/>
                </a:lnTo>
                <a:lnTo>
                  <a:pt x="1428" y="1728"/>
                </a:lnTo>
                <a:lnTo>
                  <a:pt x="1416" y="1776"/>
                </a:lnTo>
                <a:lnTo>
                  <a:pt x="1380" y="1788"/>
                </a:lnTo>
                <a:lnTo>
                  <a:pt x="1344" y="1812"/>
                </a:lnTo>
                <a:lnTo>
                  <a:pt x="1320" y="1860"/>
                </a:lnTo>
                <a:lnTo>
                  <a:pt x="1272" y="1860"/>
                </a:lnTo>
                <a:lnTo>
                  <a:pt x="1236" y="1884"/>
                </a:lnTo>
                <a:lnTo>
                  <a:pt x="1200" y="1884"/>
                </a:lnTo>
                <a:lnTo>
                  <a:pt x="1164" y="1896"/>
                </a:lnTo>
                <a:lnTo>
                  <a:pt x="1128" y="1896"/>
                </a:lnTo>
                <a:lnTo>
                  <a:pt x="1116" y="1944"/>
                </a:lnTo>
                <a:lnTo>
                  <a:pt x="1092" y="1980"/>
                </a:lnTo>
                <a:lnTo>
                  <a:pt x="1056" y="2016"/>
                </a:lnTo>
                <a:lnTo>
                  <a:pt x="1032" y="2052"/>
                </a:lnTo>
                <a:lnTo>
                  <a:pt x="996" y="2064"/>
                </a:lnTo>
                <a:lnTo>
                  <a:pt x="972" y="2112"/>
                </a:lnTo>
                <a:lnTo>
                  <a:pt x="924" y="2160"/>
                </a:lnTo>
                <a:lnTo>
                  <a:pt x="876" y="2184"/>
                </a:lnTo>
                <a:lnTo>
                  <a:pt x="864" y="2232"/>
                </a:lnTo>
                <a:lnTo>
                  <a:pt x="828" y="2280"/>
                </a:lnTo>
                <a:lnTo>
                  <a:pt x="792" y="2328"/>
                </a:lnTo>
                <a:lnTo>
                  <a:pt x="780" y="2364"/>
                </a:lnTo>
                <a:lnTo>
                  <a:pt x="756" y="2400"/>
                </a:lnTo>
                <a:lnTo>
                  <a:pt x="732" y="2436"/>
                </a:lnTo>
                <a:lnTo>
                  <a:pt x="696" y="2472"/>
                </a:lnTo>
                <a:lnTo>
                  <a:pt x="660" y="2496"/>
                </a:lnTo>
                <a:lnTo>
                  <a:pt x="648" y="2532"/>
                </a:lnTo>
                <a:lnTo>
                  <a:pt x="612" y="2532"/>
                </a:lnTo>
                <a:lnTo>
                  <a:pt x="576" y="2556"/>
                </a:lnTo>
                <a:lnTo>
                  <a:pt x="540" y="2604"/>
                </a:lnTo>
                <a:lnTo>
                  <a:pt x="492" y="2628"/>
                </a:lnTo>
                <a:lnTo>
                  <a:pt x="456" y="2652"/>
                </a:lnTo>
                <a:lnTo>
                  <a:pt x="420" y="2676"/>
                </a:lnTo>
                <a:lnTo>
                  <a:pt x="384" y="2700"/>
                </a:lnTo>
                <a:lnTo>
                  <a:pt x="348" y="2736"/>
                </a:lnTo>
                <a:lnTo>
                  <a:pt x="312" y="2736"/>
                </a:lnTo>
                <a:lnTo>
                  <a:pt x="312" y="2772"/>
                </a:lnTo>
                <a:lnTo>
                  <a:pt x="276" y="2796"/>
                </a:lnTo>
                <a:lnTo>
                  <a:pt x="240" y="2820"/>
                </a:lnTo>
                <a:lnTo>
                  <a:pt x="216" y="2856"/>
                </a:lnTo>
                <a:lnTo>
                  <a:pt x="192" y="2892"/>
                </a:lnTo>
                <a:lnTo>
                  <a:pt x="156" y="2928"/>
                </a:lnTo>
                <a:lnTo>
                  <a:pt x="120" y="2928"/>
                </a:lnTo>
                <a:lnTo>
                  <a:pt x="156" y="2940"/>
                </a:lnTo>
                <a:lnTo>
                  <a:pt x="156" y="2904"/>
                </a:lnTo>
                <a:lnTo>
                  <a:pt x="156" y="2868"/>
                </a:lnTo>
                <a:lnTo>
                  <a:pt x="156" y="2832"/>
                </a:lnTo>
                <a:lnTo>
                  <a:pt x="156" y="2796"/>
                </a:lnTo>
                <a:lnTo>
                  <a:pt x="144" y="2760"/>
                </a:lnTo>
                <a:lnTo>
                  <a:pt x="108" y="2736"/>
                </a:lnTo>
                <a:lnTo>
                  <a:pt x="72" y="2724"/>
                </a:lnTo>
                <a:lnTo>
                  <a:pt x="36" y="2724"/>
                </a:lnTo>
                <a:lnTo>
                  <a:pt x="0" y="2712"/>
                </a:lnTo>
                <a:lnTo>
                  <a:pt x="48" y="2712"/>
                </a:lnTo>
                <a:lnTo>
                  <a:pt x="96" y="2700"/>
                </a:lnTo>
                <a:lnTo>
                  <a:pt x="132" y="2688"/>
                </a:lnTo>
                <a:lnTo>
                  <a:pt x="168" y="2688"/>
                </a:lnTo>
                <a:lnTo>
                  <a:pt x="204" y="2676"/>
                </a:lnTo>
                <a:lnTo>
                  <a:pt x="264" y="2652"/>
                </a:lnTo>
                <a:lnTo>
                  <a:pt x="300" y="2640"/>
                </a:lnTo>
                <a:lnTo>
                  <a:pt x="336" y="2628"/>
                </a:lnTo>
                <a:lnTo>
                  <a:pt x="384" y="2604"/>
                </a:lnTo>
                <a:lnTo>
                  <a:pt x="396" y="2568"/>
                </a:lnTo>
                <a:lnTo>
                  <a:pt x="432" y="2544"/>
                </a:lnTo>
                <a:lnTo>
                  <a:pt x="480" y="2508"/>
                </a:lnTo>
                <a:lnTo>
                  <a:pt x="516" y="2472"/>
                </a:lnTo>
                <a:lnTo>
                  <a:pt x="540" y="2436"/>
                </a:lnTo>
                <a:lnTo>
                  <a:pt x="564" y="2400"/>
                </a:lnTo>
                <a:lnTo>
                  <a:pt x="600" y="2364"/>
                </a:lnTo>
                <a:lnTo>
                  <a:pt x="624" y="2328"/>
                </a:lnTo>
                <a:lnTo>
                  <a:pt x="660" y="2292"/>
                </a:lnTo>
                <a:lnTo>
                  <a:pt x="672" y="2256"/>
                </a:lnTo>
                <a:lnTo>
                  <a:pt x="696" y="2220"/>
                </a:lnTo>
                <a:lnTo>
                  <a:pt x="720" y="2184"/>
                </a:lnTo>
                <a:lnTo>
                  <a:pt x="720" y="2148"/>
                </a:lnTo>
                <a:lnTo>
                  <a:pt x="756" y="2088"/>
                </a:lnTo>
                <a:lnTo>
                  <a:pt x="792" y="2052"/>
                </a:lnTo>
                <a:lnTo>
                  <a:pt x="816" y="2016"/>
                </a:lnTo>
                <a:lnTo>
                  <a:pt x="840" y="1956"/>
                </a:lnTo>
                <a:lnTo>
                  <a:pt x="840" y="1920"/>
                </a:lnTo>
                <a:lnTo>
                  <a:pt x="876" y="1896"/>
                </a:lnTo>
                <a:lnTo>
                  <a:pt x="900" y="1860"/>
                </a:lnTo>
                <a:lnTo>
                  <a:pt x="936" y="1836"/>
                </a:lnTo>
                <a:lnTo>
                  <a:pt x="948" y="1800"/>
                </a:lnTo>
                <a:lnTo>
                  <a:pt x="984" y="1788"/>
                </a:lnTo>
                <a:lnTo>
                  <a:pt x="1008" y="1752"/>
                </a:lnTo>
                <a:lnTo>
                  <a:pt x="1032" y="1704"/>
                </a:lnTo>
                <a:lnTo>
                  <a:pt x="1068" y="1680"/>
                </a:lnTo>
                <a:lnTo>
                  <a:pt x="1092" y="1644"/>
                </a:lnTo>
                <a:lnTo>
                  <a:pt x="1140" y="1608"/>
                </a:lnTo>
                <a:lnTo>
                  <a:pt x="1140" y="1572"/>
                </a:lnTo>
                <a:lnTo>
                  <a:pt x="1152" y="1536"/>
                </a:lnTo>
                <a:lnTo>
                  <a:pt x="1188" y="1524"/>
                </a:lnTo>
                <a:lnTo>
                  <a:pt x="1188" y="1488"/>
                </a:lnTo>
                <a:lnTo>
                  <a:pt x="1164" y="1452"/>
                </a:lnTo>
                <a:lnTo>
                  <a:pt x="1128" y="1428"/>
                </a:lnTo>
                <a:lnTo>
                  <a:pt x="1092" y="1404"/>
                </a:lnTo>
                <a:lnTo>
                  <a:pt x="1068" y="1368"/>
                </a:lnTo>
                <a:lnTo>
                  <a:pt x="1032" y="1344"/>
                </a:lnTo>
                <a:lnTo>
                  <a:pt x="996" y="1332"/>
                </a:lnTo>
                <a:lnTo>
                  <a:pt x="960" y="1296"/>
                </a:lnTo>
                <a:lnTo>
                  <a:pt x="936" y="1260"/>
                </a:lnTo>
                <a:lnTo>
                  <a:pt x="900" y="1248"/>
                </a:lnTo>
                <a:lnTo>
                  <a:pt x="852" y="1212"/>
                </a:lnTo>
                <a:lnTo>
                  <a:pt x="804" y="1188"/>
                </a:lnTo>
                <a:lnTo>
                  <a:pt x="768" y="1152"/>
                </a:lnTo>
                <a:lnTo>
                  <a:pt x="732" y="1140"/>
                </a:lnTo>
                <a:lnTo>
                  <a:pt x="696" y="1116"/>
                </a:lnTo>
                <a:lnTo>
                  <a:pt x="672" y="1080"/>
                </a:lnTo>
                <a:lnTo>
                  <a:pt x="648" y="1044"/>
                </a:lnTo>
                <a:lnTo>
                  <a:pt x="612" y="1008"/>
                </a:lnTo>
                <a:lnTo>
                  <a:pt x="588" y="972"/>
                </a:lnTo>
                <a:lnTo>
                  <a:pt x="552" y="948"/>
                </a:lnTo>
                <a:lnTo>
                  <a:pt x="516" y="912"/>
                </a:lnTo>
                <a:lnTo>
                  <a:pt x="492" y="876"/>
                </a:lnTo>
                <a:lnTo>
                  <a:pt x="468" y="840"/>
                </a:lnTo>
                <a:lnTo>
                  <a:pt x="444" y="804"/>
                </a:lnTo>
                <a:lnTo>
                  <a:pt x="408" y="780"/>
                </a:lnTo>
                <a:lnTo>
                  <a:pt x="396" y="744"/>
                </a:lnTo>
                <a:lnTo>
                  <a:pt x="360" y="708"/>
                </a:lnTo>
                <a:lnTo>
                  <a:pt x="336" y="672"/>
                </a:lnTo>
                <a:lnTo>
                  <a:pt x="312" y="636"/>
                </a:lnTo>
                <a:lnTo>
                  <a:pt x="276" y="600"/>
                </a:lnTo>
                <a:lnTo>
                  <a:pt x="240" y="576"/>
                </a:lnTo>
                <a:lnTo>
                  <a:pt x="216" y="540"/>
                </a:lnTo>
                <a:lnTo>
                  <a:pt x="192" y="504"/>
                </a:lnTo>
                <a:lnTo>
                  <a:pt x="156" y="492"/>
                </a:lnTo>
                <a:lnTo>
                  <a:pt x="132" y="456"/>
                </a:lnTo>
                <a:lnTo>
                  <a:pt x="108" y="420"/>
                </a:lnTo>
                <a:lnTo>
                  <a:pt x="72" y="408"/>
                </a:lnTo>
                <a:lnTo>
                  <a:pt x="48" y="372"/>
                </a:lnTo>
                <a:lnTo>
                  <a:pt x="96" y="348"/>
                </a:lnTo>
                <a:lnTo>
                  <a:pt x="144" y="348"/>
                </a:lnTo>
                <a:lnTo>
                  <a:pt x="180" y="348"/>
                </a:lnTo>
                <a:lnTo>
                  <a:pt x="228" y="348"/>
                </a:lnTo>
                <a:lnTo>
                  <a:pt x="264" y="324"/>
                </a:lnTo>
                <a:lnTo>
                  <a:pt x="300" y="312"/>
                </a:lnTo>
                <a:lnTo>
                  <a:pt x="288" y="252"/>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3" name="Line 5"/>
          <p:cNvSpPr>
            <a:spLocks noChangeShapeType="1"/>
          </p:cNvSpPr>
          <p:nvPr/>
        </p:nvSpPr>
        <p:spPr bwMode="auto">
          <a:xfrm>
            <a:off x="987118" y="2070100"/>
            <a:ext cx="368300" cy="520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Line 6"/>
          <p:cNvSpPr>
            <a:spLocks noChangeShapeType="1"/>
          </p:cNvSpPr>
          <p:nvPr/>
        </p:nvSpPr>
        <p:spPr bwMode="auto">
          <a:xfrm flipV="1">
            <a:off x="1520518" y="4495800"/>
            <a:ext cx="292100" cy="469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 name="Line 7"/>
          <p:cNvSpPr>
            <a:spLocks noChangeShapeType="1"/>
          </p:cNvSpPr>
          <p:nvPr/>
        </p:nvSpPr>
        <p:spPr bwMode="auto">
          <a:xfrm>
            <a:off x="3501718" y="3505200"/>
            <a:ext cx="4445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Line 8"/>
          <p:cNvSpPr>
            <a:spLocks noChangeShapeType="1"/>
          </p:cNvSpPr>
          <p:nvPr/>
        </p:nvSpPr>
        <p:spPr bwMode="auto">
          <a:xfrm flipV="1">
            <a:off x="7616518" y="1752600"/>
            <a:ext cx="2159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Line 9"/>
          <p:cNvSpPr>
            <a:spLocks noChangeShapeType="1"/>
          </p:cNvSpPr>
          <p:nvPr/>
        </p:nvSpPr>
        <p:spPr bwMode="auto">
          <a:xfrm flipV="1">
            <a:off x="8149918" y="3581400"/>
            <a:ext cx="444500" cy="165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Line 10"/>
          <p:cNvSpPr>
            <a:spLocks noChangeShapeType="1"/>
          </p:cNvSpPr>
          <p:nvPr/>
        </p:nvSpPr>
        <p:spPr bwMode="auto">
          <a:xfrm>
            <a:off x="7845118" y="5194300"/>
            <a:ext cx="292100"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9" name="Rectangle 11"/>
          <p:cNvSpPr>
            <a:spLocks noChangeArrowheads="1"/>
          </p:cNvSpPr>
          <p:nvPr/>
        </p:nvSpPr>
        <p:spPr bwMode="auto">
          <a:xfrm>
            <a:off x="2412947" y="3128708"/>
            <a:ext cx="11398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b="1" dirty="0" err="1">
                <a:solidFill>
                  <a:srgbClr val="00279F"/>
                </a:solidFill>
                <a:latin typeface="Arial" panose="020B0604020202020204" pitchFamily="34" charset="0"/>
              </a:rPr>
              <a:t>combi</a:t>
            </a:r>
            <a:r>
              <a:rPr lang="en-US" altLang="en-US" sz="2000" b="1" dirty="0">
                <a:solidFill>
                  <a:srgbClr val="00279F"/>
                </a:solidFill>
                <a:latin typeface="Arial" panose="020B0604020202020204" pitchFamily="34" charset="0"/>
              </a:rPr>
              <a:t>-nation</a:t>
            </a:r>
          </a:p>
        </p:txBody>
      </p:sp>
      <p:sp>
        <p:nvSpPr>
          <p:cNvPr id="27660" name="Rectangle 12"/>
          <p:cNvSpPr>
            <a:spLocks noChangeArrowheads="1"/>
          </p:cNvSpPr>
          <p:nvPr/>
        </p:nvSpPr>
        <p:spPr bwMode="auto">
          <a:xfrm>
            <a:off x="3954155" y="3208338"/>
            <a:ext cx="13684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b="1">
                <a:solidFill>
                  <a:srgbClr val="00279F"/>
                </a:solidFill>
                <a:latin typeface="Arial" panose="020B0604020202020204" pitchFamily="34" charset="0"/>
              </a:rPr>
              <a:t>process-ing</a:t>
            </a:r>
          </a:p>
        </p:txBody>
      </p:sp>
      <p:sp>
        <p:nvSpPr>
          <p:cNvPr id="27661" name="Line 13"/>
          <p:cNvSpPr>
            <a:spLocks noChangeShapeType="1"/>
          </p:cNvSpPr>
          <p:nvPr/>
        </p:nvSpPr>
        <p:spPr bwMode="auto">
          <a:xfrm>
            <a:off x="5330518" y="3594100"/>
            <a:ext cx="596900" cy="63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2" name="Rectangle 14"/>
          <p:cNvSpPr>
            <a:spLocks noChangeArrowheads="1"/>
          </p:cNvSpPr>
          <p:nvPr/>
        </p:nvSpPr>
        <p:spPr bwMode="auto">
          <a:xfrm>
            <a:off x="6506857" y="1073150"/>
            <a:ext cx="13684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b="1" u="sng" dirty="0">
                <a:solidFill>
                  <a:srgbClr val="00279F"/>
                </a:solidFill>
                <a:latin typeface="Arial" panose="020B0604020202020204" pitchFamily="34" charset="0"/>
              </a:rPr>
              <a:t>synapse</a:t>
            </a:r>
          </a:p>
        </p:txBody>
      </p:sp>
      <p:sp>
        <p:nvSpPr>
          <p:cNvPr id="27663" name="Freeform 15"/>
          <p:cNvSpPr>
            <a:spLocks/>
          </p:cNvSpPr>
          <p:nvPr/>
        </p:nvSpPr>
        <p:spPr bwMode="auto">
          <a:xfrm>
            <a:off x="294968" y="1073150"/>
            <a:ext cx="515937" cy="611188"/>
          </a:xfrm>
          <a:custGeom>
            <a:avLst/>
            <a:gdLst>
              <a:gd name="T0" fmla="*/ 0 w 325"/>
              <a:gd name="T1" fmla="*/ 2147483646 h 385"/>
              <a:gd name="T2" fmla="*/ 0 w 325"/>
              <a:gd name="T3" fmla="*/ 2147483646 h 385"/>
              <a:gd name="T4" fmla="*/ 2147483646 w 325"/>
              <a:gd name="T5" fmla="*/ 2147483646 h 385"/>
              <a:gd name="T6" fmla="*/ 2147483646 w 325"/>
              <a:gd name="T7" fmla="*/ 2147483646 h 385"/>
              <a:gd name="T8" fmla="*/ 2147483646 w 325"/>
              <a:gd name="T9" fmla="*/ 2147483646 h 385"/>
              <a:gd name="T10" fmla="*/ 2147483646 w 325"/>
              <a:gd name="T11" fmla="*/ 2147483646 h 385"/>
              <a:gd name="T12" fmla="*/ 2147483646 w 325"/>
              <a:gd name="T13" fmla="*/ 2147483646 h 385"/>
              <a:gd name="T14" fmla="*/ 2147483646 w 325"/>
              <a:gd name="T15" fmla="*/ 2147483646 h 385"/>
              <a:gd name="T16" fmla="*/ 2147483646 w 325"/>
              <a:gd name="T17" fmla="*/ 2147483646 h 385"/>
              <a:gd name="T18" fmla="*/ 2147483646 w 325"/>
              <a:gd name="T19" fmla="*/ 2147483646 h 385"/>
              <a:gd name="T20" fmla="*/ 2147483646 w 325"/>
              <a:gd name="T21" fmla="*/ 2147483646 h 385"/>
              <a:gd name="T22" fmla="*/ 2147483646 w 325"/>
              <a:gd name="T23" fmla="*/ 2147483646 h 385"/>
              <a:gd name="T24" fmla="*/ 2147483646 w 325"/>
              <a:gd name="T25" fmla="*/ 2147483646 h 385"/>
              <a:gd name="T26" fmla="*/ 2147483646 w 325"/>
              <a:gd name="T27" fmla="*/ 2147483646 h 385"/>
              <a:gd name="T28" fmla="*/ 2147483646 w 325"/>
              <a:gd name="T29" fmla="*/ 2147483646 h 385"/>
              <a:gd name="T30" fmla="*/ 2147483646 w 325"/>
              <a:gd name="T31" fmla="*/ 2147483646 h 385"/>
              <a:gd name="T32" fmla="*/ 2147483646 w 325"/>
              <a:gd name="T33" fmla="*/ 2147483646 h 385"/>
              <a:gd name="T34" fmla="*/ 2147483646 w 325"/>
              <a:gd name="T35" fmla="*/ 2147483646 h 385"/>
              <a:gd name="T36" fmla="*/ 2147483646 w 325"/>
              <a:gd name="T37" fmla="*/ 2147483646 h 385"/>
              <a:gd name="T38" fmla="*/ 2147483646 w 325"/>
              <a:gd name="T39" fmla="*/ 2147483646 h 385"/>
              <a:gd name="T40" fmla="*/ 2147483646 w 325"/>
              <a:gd name="T41" fmla="*/ 0 h 385"/>
              <a:gd name="T42" fmla="*/ 2147483646 w 325"/>
              <a:gd name="T43" fmla="*/ 0 h 3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5" h="385">
                <a:moveTo>
                  <a:pt x="0" y="96"/>
                </a:moveTo>
                <a:lnTo>
                  <a:pt x="0" y="132"/>
                </a:lnTo>
                <a:lnTo>
                  <a:pt x="48" y="168"/>
                </a:lnTo>
                <a:lnTo>
                  <a:pt x="72" y="216"/>
                </a:lnTo>
                <a:lnTo>
                  <a:pt x="108" y="240"/>
                </a:lnTo>
                <a:lnTo>
                  <a:pt x="132" y="276"/>
                </a:lnTo>
                <a:lnTo>
                  <a:pt x="168" y="300"/>
                </a:lnTo>
                <a:lnTo>
                  <a:pt x="216" y="336"/>
                </a:lnTo>
                <a:lnTo>
                  <a:pt x="252" y="372"/>
                </a:lnTo>
                <a:lnTo>
                  <a:pt x="300" y="384"/>
                </a:lnTo>
                <a:lnTo>
                  <a:pt x="300" y="348"/>
                </a:lnTo>
                <a:lnTo>
                  <a:pt x="300" y="312"/>
                </a:lnTo>
                <a:lnTo>
                  <a:pt x="300" y="276"/>
                </a:lnTo>
                <a:lnTo>
                  <a:pt x="324" y="240"/>
                </a:lnTo>
                <a:lnTo>
                  <a:pt x="324" y="204"/>
                </a:lnTo>
                <a:lnTo>
                  <a:pt x="324" y="168"/>
                </a:lnTo>
                <a:lnTo>
                  <a:pt x="312" y="132"/>
                </a:lnTo>
                <a:lnTo>
                  <a:pt x="300" y="96"/>
                </a:lnTo>
                <a:lnTo>
                  <a:pt x="276" y="60"/>
                </a:lnTo>
                <a:lnTo>
                  <a:pt x="264" y="24"/>
                </a:lnTo>
                <a:lnTo>
                  <a:pt x="240"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4" name="Freeform 16"/>
          <p:cNvSpPr>
            <a:spLocks/>
          </p:cNvSpPr>
          <p:nvPr/>
        </p:nvSpPr>
        <p:spPr bwMode="auto">
          <a:xfrm>
            <a:off x="7876868" y="558800"/>
            <a:ext cx="382587" cy="973138"/>
          </a:xfrm>
          <a:custGeom>
            <a:avLst/>
            <a:gdLst>
              <a:gd name="T0" fmla="*/ 2147483646 w 241"/>
              <a:gd name="T1" fmla="*/ 2147483646 h 613"/>
              <a:gd name="T2" fmla="*/ 2147483646 w 241"/>
              <a:gd name="T3" fmla="*/ 2147483646 h 613"/>
              <a:gd name="T4" fmla="*/ 2147483646 w 241"/>
              <a:gd name="T5" fmla="*/ 2147483646 h 613"/>
              <a:gd name="T6" fmla="*/ 2147483646 w 241"/>
              <a:gd name="T7" fmla="*/ 2147483646 h 613"/>
              <a:gd name="T8" fmla="*/ 2147483646 w 241"/>
              <a:gd name="T9" fmla="*/ 2147483646 h 613"/>
              <a:gd name="T10" fmla="*/ 2147483646 w 241"/>
              <a:gd name="T11" fmla="*/ 2147483646 h 613"/>
              <a:gd name="T12" fmla="*/ 2147483646 w 241"/>
              <a:gd name="T13" fmla="*/ 2147483646 h 613"/>
              <a:gd name="T14" fmla="*/ 2147483646 w 241"/>
              <a:gd name="T15" fmla="*/ 2147483646 h 613"/>
              <a:gd name="T16" fmla="*/ 0 w 241"/>
              <a:gd name="T17" fmla="*/ 2147483646 h 613"/>
              <a:gd name="T18" fmla="*/ 0 w 241"/>
              <a:gd name="T19" fmla="*/ 2147483646 h 613"/>
              <a:gd name="T20" fmla="*/ 0 w 241"/>
              <a:gd name="T21" fmla="*/ 2147483646 h 613"/>
              <a:gd name="T22" fmla="*/ 2147483646 w 241"/>
              <a:gd name="T23" fmla="*/ 2147483646 h 613"/>
              <a:gd name="T24" fmla="*/ 2147483646 w 241"/>
              <a:gd name="T25" fmla="*/ 2147483646 h 613"/>
              <a:gd name="T26" fmla="*/ 2147483646 w 241"/>
              <a:gd name="T27" fmla="*/ 2147483646 h 613"/>
              <a:gd name="T28" fmla="*/ 2147483646 w 241"/>
              <a:gd name="T29" fmla="*/ 2147483646 h 613"/>
              <a:gd name="T30" fmla="*/ 2147483646 w 241"/>
              <a:gd name="T31" fmla="*/ 2147483646 h 613"/>
              <a:gd name="T32" fmla="*/ 2147483646 w 241"/>
              <a:gd name="T33" fmla="*/ 2147483646 h 613"/>
              <a:gd name="T34" fmla="*/ 2147483646 w 241"/>
              <a:gd name="T35" fmla="*/ 2147483646 h 613"/>
              <a:gd name="T36" fmla="*/ 2147483646 w 241"/>
              <a:gd name="T37" fmla="*/ 2147483646 h 613"/>
              <a:gd name="T38" fmla="*/ 2147483646 w 241"/>
              <a:gd name="T39" fmla="*/ 2147483646 h 613"/>
              <a:gd name="T40" fmla="*/ 2147483646 w 241"/>
              <a:gd name="T41" fmla="*/ 2147483646 h 613"/>
              <a:gd name="T42" fmla="*/ 2147483646 w 241"/>
              <a:gd name="T43" fmla="*/ 2147483646 h 613"/>
              <a:gd name="T44" fmla="*/ 2147483646 w 241"/>
              <a:gd name="T45" fmla="*/ 2147483646 h 613"/>
              <a:gd name="T46" fmla="*/ 2147483646 w 241"/>
              <a:gd name="T47" fmla="*/ 2147483646 h 613"/>
              <a:gd name="T48" fmla="*/ 2147483646 w 241"/>
              <a:gd name="T49" fmla="*/ 2147483646 h 613"/>
              <a:gd name="T50" fmla="*/ 2147483646 w 241"/>
              <a:gd name="T51" fmla="*/ 2147483646 h 613"/>
              <a:gd name="T52" fmla="*/ 2147483646 w 241"/>
              <a:gd name="T53" fmla="*/ 2147483646 h 613"/>
              <a:gd name="T54" fmla="*/ 2147483646 w 241"/>
              <a:gd name="T55" fmla="*/ 2147483646 h 613"/>
              <a:gd name="T56" fmla="*/ 2147483646 w 241"/>
              <a:gd name="T57" fmla="*/ 2147483646 h 613"/>
              <a:gd name="T58" fmla="*/ 2147483646 w 241"/>
              <a:gd name="T59" fmla="*/ 2147483646 h 613"/>
              <a:gd name="T60" fmla="*/ 2147483646 w 241"/>
              <a:gd name="T61" fmla="*/ 2147483646 h 613"/>
              <a:gd name="T62" fmla="*/ 2147483646 w 241"/>
              <a:gd name="T63" fmla="*/ 2147483646 h 613"/>
              <a:gd name="T64" fmla="*/ 2147483646 w 241"/>
              <a:gd name="T65" fmla="*/ 2147483646 h 613"/>
              <a:gd name="T66" fmla="*/ 2147483646 w 241"/>
              <a:gd name="T67" fmla="*/ 2147483646 h 613"/>
              <a:gd name="T68" fmla="*/ 2147483646 w 241"/>
              <a:gd name="T69" fmla="*/ 2147483646 h 613"/>
              <a:gd name="T70" fmla="*/ 2147483646 w 241"/>
              <a:gd name="T71" fmla="*/ 2147483646 h 613"/>
              <a:gd name="T72" fmla="*/ 2147483646 w 241"/>
              <a:gd name="T73" fmla="*/ 2147483646 h 613"/>
              <a:gd name="T74" fmla="*/ 2147483646 w 241"/>
              <a:gd name="T75" fmla="*/ 0 h 6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1" h="613">
                <a:moveTo>
                  <a:pt x="24" y="36"/>
                </a:moveTo>
                <a:lnTo>
                  <a:pt x="36" y="72"/>
                </a:lnTo>
                <a:lnTo>
                  <a:pt x="36" y="108"/>
                </a:lnTo>
                <a:lnTo>
                  <a:pt x="36" y="156"/>
                </a:lnTo>
                <a:lnTo>
                  <a:pt x="36" y="204"/>
                </a:lnTo>
                <a:lnTo>
                  <a:pt x="36" y="252"/>
                </a:lnTo>
                <a:lnTo>
                  <a:pt x="36" y="288"/>
                </a:lnTo>
                <a:lnTo>
                  <a:pt x="24" y="336"/>
                </a:lnTo>
                <a:lnTo>
                  <a:pt x="0" y="372"/>
                </a:lnTo>
                <a:lnTo>
                  <a:pt x="0" y="408"/>
                </a:lnTo>
                <a:lnTo>
                  <a:pt x="0" y="444"/>
                </a:lnTo>
                <a:lnTo>
                  <a:pt x="12" y="408"/>
                </a:lnTo>
                <a:lnTo>
                  <a:pt x="60" y="396"/>
                </a:lnTo>
                <a:lnTo>
                  <a:pt x="96" y="384"/>
                </a:lnTo>
                <a:lnTo>
                  <a:pt x="144" y="384"/>
                </a:lnTo>
                <a:lnTo>
                  <a:pt x="180" y="408"/>
                </a:lnTo>
                <a:lnTo>
                  <a:pt x="180" y="444"/>
                </a:lnTo>
                <a:lnTo>
                  <a:pt x="180" y="492"/>
                </a:lnTo>
                <a:lnTo>
                  <a:pt x="180" y="528"/>
                </a:lnTo>
                <a:lnTo>
                  <a:pt x="180" y="564"/>
                </a:lnTo>
                <a:lnTo>
                  <a:pt x="192" y="612"/>
                </a:lnTo>
                <a:lnTo>
                  <a:pt x="240" y="588"/>
                </a:lnTo>
                <a:lnTo>
                  <a:pt x="240" y="552"/>
                </a:lnTo>
                <a:lnTo>
                  <a:pt x="240" y="516"/>
                </a:lnTo>
                <a:lnTo>
                  <a:pt x="240" y="480"/>
                </a:lnTo>
                <a:lnTo>
                  <a:pt x="240" y="444"/>
                </a:lnTo>
                <a:lnTo>
                  <a:pt x="240" y="408"/>
                </a:lnTo>
                <a:lnTo>
                  <a:pt x="240" y="372"/>
                </a:lnTo>
                <a:lnTo>
                  <a:pt x="240" y="336"/>
                </a:lnTo>
                <a:lnTo>
                  <a:pt x="240" y="300"/>
                </a:lnTo>
                <a:lnTo>
                  <a:pt x="240" y="264"/>
                </a:lnTo>
                <a:lnTo>
                  <a:pt x="240" y="228"/>
                </a:lnTo>
                <a:lnTo>
                  <a:pt x="240" y="192"/>
                </a:lnTo>
                <a:lnTo>
                  <a:pt x="240" y="156"/>
                </a:lnTo>
                <a:lnTo>
                  <a:pt x="240" y="108"/>
                </a:lnTo>
                <a:lnTo>
                  <a:pt x="228" y="72"/>
                </a:lnTo>
                <a:lnTo>
                  <a:pt x="228" y="36"/>
                </a:lnTo>
                <a:lnTo>
                  <a:pt x="228"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65" name="Line 17"/>
          <p:cNvSpPr>
            <a:spLocks noChangeShapeType="1"/>
          </p:cNvSpPr>
          <p:nvPr/>
        </p:nvSpPr>
        <p:spPr bwMode="auto">
          <a:xfrm>
            <a:off x="453718" y="850900"/>
            <a:ext cx="139700" cy="596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6" name="Line 18"/>
          <p:cNvSpPr>
            <a:spLocks noChangeShapeType="1"/>
          </p:cNvSpPr>
          <p:nvPr/>
        </p:nvSpPr>
        <p:spPr bwMode="auto">
          <a:xfrm flipV="1">
            <a:off x="8067368" y="533400"/>
            <a:ext cx="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7" name="Rectangle 19"/>
          <p:cNvSpPr>
            <a:spLocks noChangeArrowheads="1"/>
          </p:cNvSpPr>
          <p:nvPr/>
        </p:nvSpPr>
        <p:spPr bwMode="auto">
          <a:xfrm>
            <a:off x="7927975" y="2863850"/>
            <a:ext cx="13684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b="1" u="sng" dirty="0" smtClean="0">
                <a:solidFill>
                  <a:srgbClr val="00279F"/>
                </a:solidFill>
                <a:latin typeface="Arial" panose="020B0604020202020204" pitchFamily="34" charset="0"/>
              </a:rPr>
              <a:t>axon</a:t>
            </a:r>
            <a:endParaRPr lang="en-US" altLang="en-US" sz="2000" b="1" u="sng" dirty="0">
              <a:solidFill>
                <a:srgbClr val="00279F"/>
              </a:solidFill>
              <a:latin typeface="Arial" panose="020B0604020202020204" pitchFamily="34" charset="0"/>
            </a:endParaRPr>
          </a:p>
        </p:txBody>
      </p:sp>
      <p:sp>
        <p:nvSpPr>
          <p:cNvPr id="27668" name="Rectangle 20"/>
          <p:cNvSpPr>
            <a:spLocks noChangeArrowheads="1"/>
          </p:cNvSpPr>
          <p:nvPr/>
        </p:nvSpPr>
        <p:spPr bwMode="auto">
          <a:xfrm>
            <a:off x="392060" y="2968728"/>
            <a:ext cx="13684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b="1" u="sng" dirty="0" smtClean="0">
                <a:solidFill>
                  <a:srgbClr val="00279F"/>
                </a:solidFill>
                <a:latin typeface="Arial" panose="020B0604020202020204" pitchFamily="34" charset="0"/>
              </a:rPr>
              <a:t>dendrite</a:t>
            </a:r>
            <a:endParaRPr lang="en-US" altLang="en-US" sz="2000" b="1" u="sng" dirty="0">
              <a:solidFill>
                <a:srgbClr val="00279F"/>
              </a:solidFill>
              <a:latin typeface="Arial" panose="020B0604020202020204" pitchFamily="34" charset="0"/>
            </a:endParaRPr>
          </a:p>
        </p:txBody>
      </p:sp>
      <p:sp>
        <p:nvSpPr>
          <p:cNvPr id="27669" name="Rectangle 21"/>
          <p:cNvSpPr>
            <a:spLocks noChangeArrowheads="1"/>
          </p:cNvSpPr>
          <p:nvPr/>
        </p:nvSpPr>
        <p:spPr bwMode="auto">
          <a:xfrm>
            <a:off x="3805469" y="4330700"/>
            <a:ext cx="13684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b="1" u="sng" dirty="0">
                <a:solidFill>
                  <a:srgbClr val="00279F"/>
                </a:solidFill>
                <a:latin typeface="Arial" panose="020B0604020202020204" pitchFamily="34" charset="0"/>
              </a:rPr>
              <a:t>soma</a:t>
            </a:r>
          </a:p>
        </p:txBody>
      </p:sp>
      <p:sp>
        <p:nvSpPr>
          <p:cNvPr id="4" name="Freeform 3"/>
          <p:cNvSpPr/>
          <p:nvPr/>
        </p:nvSpPr>
        <p:spPr bwMode="auto">
          <a:xfrm>
            <a:off x="147842" y="3871452"/>
            <a:ext cx="5648632" cy="2580967"/>
          </a:xfrm>
          <a:custGeom>
            <a:avLst/>
            <a:gdLst>
              <a:gd name="connsiteX0" fmla="*/ 5648632 w 5648632"/>
              <a:gd name="connsiteY0" fmla="*/ 265471 h 2580967"/>
              <a:gd name="connsiteX1" fmla="*/ 5589639 w 5648632"/>
              <a:gd name="connsiteY1" fmla="*/ 368709 h 2580967"/>
              <a:gd name="connsiteX2" fmla="*/ 5574890 w 5648632"/>
              <a:gd name="connsiteY2" fmla="*/ 412954 h 2580967"/>
              <a:gd name="connsiteX3" fmla="*/ 5515897 w 5648632"/>
              <a:gd name="connsiteY3" fmla="*/ 501445 h 2580967"/>
              <a:gd name="connsiteX4" fmla="*/ 5471652 w 5648632"/>
              <a:gd name="connsiteY4" fmla="*/ 604683 h 2580967"/>
              <a:gd name="connsiteX5" fmla="*/ 5412658 w 5648632"/>
              <a:gd name="connsiteY5" fmla="*/ 722671 h 2580967"/>
              <a:gd name="connsiteX6" fmla="*/ 5368413 w 5648632"/>
              <a:gd name="connsiteY6" fmla="*/ 811161 h 2580967"/>
              <a:gd name="connsiteX7" fmla="*/ 5338916 w 5648632"/>
              <a:gd name="connsiteY7" fmla="*/ 899651 h 2580967"/>
              <a:gd name="connsiteX8" fmla="*/ 5279923 w 5648632"/>
              <a:gd name="connsiteY8" fmla="*/ 988142 h 2580967"/>
              <a:gd name="connsiteX9" fmla="*/ 5265174 w 5648632"/>
              <a:gd name="connsiteY9" fmla="*/ 1032387 h 2580967"/>
              <a:gd name="connsiteX10" fmla="*/ 5235678 w 5648632"/>
              <a:gd name="connsiteY10" fmla="*/ 1091380 h 2580967"/>
              <a:gd name="connsiteX11" fmla="*/ 5220929 w 5648632"/>
              <a:gd name="connsiteY11" fmla="*/ 1150374 h 2580967"/>
              <a:gd name="connsiteX12" fmla="*/ 5206181 w 5648632"/>
              <a:gd name="connsiteY12" fmla="*/ 1194619 h 2580967"/>
              <a:gd name="connsiteX13" fmla="*/ 5191432 w 5648632"/>
              <a:gd name="connsiteY13" fmla="*/ 1253613 h 2580967"/>
              <a:gd name="connsiteX14" fmla="*/ 5161936 w 5648632"/>
              <a:gd name="connsiteY14" fmla="*/ 1312606 h 2580967"/>
              <a:gd name="connsiteX15" fmla="*/ 5147187 w 5648632"/>
              <a:gd name="connsiteY15" fmla="*/ 1356851 h 2580967"/>
              <a:gd name="connsiteX16" fmla="*/ 5088194 w 5648632"/>
              <a:gd name="connsiteY16" fmla="*/ 1489587 h 2580967"/>
              <a:gd name="connsiteX17" fmla="*/ 5058697 w 5648632"/>
              <a:gd name="connsiteY17" fmla="*/ 1637071 h 2580967"/>
              <a:gd name="connsiteX18" fmla="*/ 5029200 w 5648632"/>
              <a:gd name="connsiteY18" fmla="*/ 1681316 h 2580967"/>
              <a:gd name="connsiteX19" fmla="*/ 4999703 w 5648632"/>
              <a:gd name="connsiteY19" fmla="*/ 1740309 h 2580967"/>
              <a:gd name="connsiteX20" fmla="*/ 4970207 w 5648632"/>
              <a:gd name="connsiteY20" fmla="*/ 1887793 h 2580967"/>
              <a:gd name="connsiteX21" fmla="*/ 4955458 w 5648632"/>
              <a:gd name="connsiteY21" fmla="*/ 1932038 h 2580967"/>
              <a:gd name="connsiteX22" fmla="*/ 4866968 w 5648632"/>
              <a:gd name="connsiteY22" fmla="*/ 2079522 h 2580967"/>
              <a:gd name="connsiteX23" fmla="*/ 4807974 w 5648632"/>
              <a:gd name="connsiteY23" fmla="*/ 2182761 h 2580967"/>
              <a:gd name="connsiteX24" fmla="*/ 4704736 w 5648632"/>
              <a:gd name="connsiteY24" fmla="*/ 2300748 h 2580967"/>
              <a:gd name="connsiteX25" fmla="*/ 4616245 w 5648632"/>
              <a:gd name="connsiteY25" fmla="*/ 2359742 h 2580967"/>
              <a:gd name="connsiteX26" fmla="*/ 4572000 w 5648632"/>
              <a:gd name="connsiteY26" fmla="*/ 2389238 h 2580967"/>
              <a:gd name="connsiteX27" fmla="*/ 4454013 w 5648632"/>
              <a:gd name="connsiteY27" fmla="*/ 2403987 h 2580967"/>
              <a:gd name="connsiteX28" fmla="*/ 4395019 w 5648632"/>
              <a:gd name="connsiteY28" fmla="*/ 2418735 h 2580967"/>
              <a:gd name="connsiteX29" fmla="*/ 4173794 w 5648632"/>
              <a:gd name="connsiteY29" fmla="*/ 2433483 h 2580967"/>
              <a:gd name="connsiteX30" fmla="*/ 3539613 w 5648632"/>
              <a:gd name="connsiteY30" fmla="*/ 2477729 h 2580967"/>
              <a:gd name="connsiteX31" fmla="*/ 3421626 w 5648632"/>
              <a:gd name="connsiteY31" fmla="*/ 2507225 h 2580967"/>
              <a:gd name="connsiteX32" fmla="*/ 3274142 w 5648632"/>
              <a:gd name="connsiteY32" fmla="*/ 2536722 h 2580967"/>
              <a:gd name="connsiteX33" fmla="*/ 3156155 w 5648632"/>
              <a:gd name="connsiteY33" fmla="*/ 2551471 h 2580967"/>
              <a:gd name="connsiteX34" fmla="*/ 2846439 w 5648632"/>
              <a:gd name="connsiteY34" fmla="*/ 2580967 h 2580967"/>
              <a:gd name="connsiteX35" fmla="*/ 103239 w 5648632"/>
              <a:gd name="connsiteY35" fmla="*/ 2566219 h 2580967"/>
              <a:gd name="connsiteX36" fmla="*/ 44245 w 5648632"/>
              <a:gd name="connsiteY36" fmla="*/ 2477729 h 2580967"/>
              <a:gd name="connsiteX37" fmla="*/ 14748 w 5648632"/>
              <a:gd name="connsiteY37" fmla="*/ 2418735 h 2580967"/>
              <a:gd name="connsiteX38" fmla="*/ 0 w 5648632"/>
              <a:gd name="connsiteY38" fmla="*/ 2374490 h 2580967"/>
              <a:gd name="connsiteX39" fmla="*/ 14748 w 5648632"/>
              <a:gd name="connsiteY39" fmla="*/ 2079522 h 2580967"/>
              <a:gd name="connsiteX40" fmla="*/ 44245 w 5648632"/>
              <a:gd name="connsiteY40" fmla="*/ 1991032 h 2580967"/>
              <a:gd name="connsiteX41" fmla="*/ 103239 w 5648632"/>
              <a:gd name="connsiteY41" fmla="*/ 1902542 h 2580967"/>
              <a:gd name="connsiteX42" fmla="*/ 191729 w 5648632"/>
              <a:gd name="connsiteY42" fmla="*/ 1843548 h 2580967"/>
              <a:gd name="connsiteX43" fmla="*/ 324465 w 5648632"/>
              <a:gd name="connsiteY43" fmla="*/ 1799303 h 2580967"/>
              <a:gd name="connsiteX44" fmla="*/ 368710 w 5648632"/>
              <a:gd name="connsiteY44" fmla="*/ 1784554 h 2580967"/>
              <a:gd name="connsiteX45" fmla="*/ 501445 w 5648632"/>
              <a:gd name="connsiteY45" fmla="*/ 1755058 h 2580967"/>
              <a:gd name="connsiteX46" fmla="*/ 383458 w 5648632"/>
              <a:gd name="connsiteY46" fmla="*/ 1858296 h 2580967"/>
              <a:gd name="connsiteX47" fmla="*/ 309716 w 5648632"/>
              <a:gd name="connsiteY47" fmla="*/ 1946787 h 2580967"/>
              <a:gd name="connsiteX48" fmla="*/ 265471 w 5648632"/>
              <a:gd name="connsiteY48" fmla="*/ 2079522 h 2580967"/>
              <a:gd name="connsiteX49" fmla="*/ 250723 w 5648632"/>
              <a:gd name="connsiteY49" fmla="*/ 2123767 h 2580967"/>
              <a:gd name="connsiteX50" fmla="*/ 235974 w 5648632"/>
              <a:gd name="connsiteY50" fmla="*/ 2168013 h 2580967"/>
              <a:gd name="connsiteX51" fmla="*/ 250723 w 5648632"/>
              <a:gd name="connsiteY51" fmla="*/ 2271251 h 2580967"/>
              <a:gd name="connsiteX52" fmla="*/ 294968 w 5648632"/>
              <a:gd name="connsiteY52" fmla="*/ 2286000 h 2580967"/>
              <a:gd name="connsiteX53" fmla="*/ 383458 w 5648632"/>
              <a:gd name="connsiteY53" fmla="*/ 2300748 h 2580967"/>
              <a:gd name="connsiteX54" fmla="*/ 516194 w 5648632"/>
              <a:gd name="connsiteY54" fmla="*/ 2330245 h 2580967"/>
              <a:gd name="connsiteX55" fmla="*/ 766916 w 5648632"/>
              <a:gd name="connsiteY55" fmla="*/ 2359742 h 2580967"/>
              <a:gd name="connsiteX56" fmla="*/ 870155 w 5648632"/>
              <a:gd name="connsiteY56" fmla="*/ 2374490 h 2580967"/>
              <a:gd name="connsiteX57" fmla="*/ 1356852 w 5648632"/>
              <a:gd name="connsiteY57" fmla="*/ 2344993 h 2580967"/>
              <a:gd name="connsiteX58" fmla="*/ 1401097 w 5648632"/>
              <a:gd name="connsiteY58" fmla="*/ 2330245 h 2580967"/>
              <a:gd name="connsiteX59" fmla="*/ 1474839 w 5648632"/>
              <a:gd name="connsiteY59" fmla="*/ 2315496 h 2580967"/>
              <a:gd name="connsiteX60" fmla="*/ 1592826 w 5648632"/>
              <a:gd name="connsiteY60" fmla="*/ 2300748 h 2580967"/>
              <a:gd name="connsiteX61" fmla="*/ 1666568 w 5648632"/>
              <a:gd name="connsiteY61" fmla="*/ 2286000 h 2580967"/>
              <a:gd name="connsiteX62" fmla="*/ 1710813 w 5648632"/>
              <a:gd name="connsiteY62" fmla="*/ 2271251 h 2580967"/>
              <a:gd name="connsiteX63" fmla="*/ 2020529 w 5648632"/>
              <a:gd name="connsiteY63" fmla="*/ 2256503 h 2580967"/>
              <a:gd name="connsiteX64" fmla="*/ 2138516 w 5648632"/>
              <a:gd name="connsiteY64" fmla="*/ 2241754 h 2580967"/>
              <a:gd name="connsiteX65" fmla="*/ 2212258 w 5648632"/>
              <a:gd name="connsiteY65" fmla="*/ 2227006 h 2580967"/>
              <a:gd name="connsiteX66" fmla="*/ 3849329 w 5648632"/>
              <a:gd name="connsiteY66" fmla="*/ 2197509 h 2580967"/>
              <a:gd name="connsiteX67" fmla="*/ 4011561 w 5648632"/>
              <a:gd name="connsiteY67" fmla="*/ 2182761 h 2580967"/>
              <a:gd name="connsiteX68" fmla="*/ 4114800 w 5648632"/>
              <a:gd name="connsiteY68" fmla="*/ 2138516 h 2580967"/>
              <a:gd name="connsiteX69" fmla="*/ 4173794 w 5648632"/>
              <a:gd name="connsiteY69" fmla="*/ 2123767 h 2580967"/>
              <a:gd name="connsiteX70" fmla="*/ 4218039 w 5648632"/>
              <a:gd name="connsiteY70" fmla="*/ 2094271 h 2580967"/>
              <a:gd name="connsiteX71" fmla="*/ 4306529 w 5648632"/>
              <a:gd name="connsiteY71" fmla="*/ 2064774 h 2580967"/>
              <a:gd name="connsiteX72" fmla="*/ 4350774 w 5648632"/>
              <a:gd name="connsiteY72" fmla="*/ 2050025 h 2580967"/>
              <a:gd name="connsiteX73" fmla="*/ 4409768 w 5648632"/>
              <a:gd name="connsiteY73" fmla="*/ 2020529 h 2580967"/>
              <a:gd name="connsiteX74" fmla="*/ 4513007 w 5648632"/>
              <a:gd name="connsiteY74" fmla="*/ 1946787 h 2580967"/>
              <a:gd name="connsiteX75" fmla="*/ 4542503 w 5648632"/>
              <a:gd name="connsiteY75" fmla="*/ 1902542 h 2580967"/>
              <a:gd name="connsiteX76" fmla="*/ 4586748 w 5648632"/>
              <a:gd name="connsiteY76" fmla="*/ 1858296 h 2580967"/>
              <a:gd name="connsiteX77" fmla="*/ 4630994 w 5648632"/>
              <a:gd name="connsiteY77" fmla="*/ 1799303 h 2580967"/>
              <a:gd name="connsiteX78" fmla="*/ 4704736 w 5648632"/>
              <a:gd name="connsiteY78" fmla="*/ 1710813 h 2580967"/>
              <a:gd name="connsiteX79" fmla="*/ 4763729 w 5648632"/>
              <a:gd name="connsiteY79" fmla="*/ 1622322 h 2580967"/>
              <a:gd name="connsiteX80" fmla="*/ 4793226 w 5648632"/>
              <a:gd name="connsiteY80" fmla="*/ 1533832 h 2580967"/>
              <a:gd name="connsiteX81" fmla="*/ 4822723 w 5648632"/>
              <a:gd name="connsiteY81" fmla="*/ 1430593 h 2580967"/>
              <a:gd name="connsiteX82" fmla="*/ 4837471 w 5648632"/>
              <a:gd name="connsiteY82" fmla="*/ 1371600 h 2580967"/>
              <a:gd name="connsiteX83" fmla="*/ 4881716 w 5648632"/>
              <a:gd name="connsiteY83" fmla="*/ 1283109 h 2580967"/>
              <a:gd name="connsiteX84" fmla="*/ 4940710 w 5648632"/>
              <a:gd name="connsiteY84" fmla="*/ 1179871 h 2580967"/>
              <a:gd name="connsiteX85" fmla="*/ 4999703 w 5648632"/>
              <a:gd name="connsiteY85" fmla="*/ 1061883 h 2580967"/>
              <a:gd name="connsiteX86" fmla="*/ 5014452 w 5648632"/>
              <a:gd name="connsiteY86" fmla="*/ 1017638 h 2580967"/>
              <a:gd name="connsiteX87" fmla="*/ 5043948 w 5648632"/>
              <a:gd name="connsiteY87" fmla="*/ 973393 h 2580967"/>
              <a:gd name="connsiteX88" fmla="*/ 5058697 w 5648632"/>
              <a:gd name="connsiteY88" fmla="*/ 929148 h 2580967"/>
              <a:gd name="connsiteX89" fmla="*/ 5117690 w 5648632"/>
              <a:gd name="connsiteY89" fmla="*/ 840658 h 2580967"/>
              <a:gd name="connsiteX90" fmla="*/ 5132439 w 5648632"/>
              <a:gd name="connsiteY90" fmla="*/ 781664 h 2580967"/>
              <a:gd name="connsiteX91" fmla="*/ 5161936 w 5648632"/>
              <a:gd name="connsiteY91" fmla="*/ 737419 h 2580967"/>
              <a:gd name="connsiteX92" fmla="*/ 5176684 w 5648632"/>
              <a:gd name="connsiteY92" fmla="*/ 663677 h 2580967"/>
              <a:gd name="connsiteX93" fmla="*/ 5206181 w 5648632"/>
              <a:gd name="connsiteY93" fmla="*/ 560438 h 2580967"/>
              <a:gd name="connsiteX94" fmla="*/ 5250426 w 5648632"/>
              <a:gd name="connsiteY94" fmla="*/ 383458 h 2580967"/>
              <a:gd name="connsiteX95" fmla="*/ 5265174 w 5648632"/>
              <a:gd name="connsiteY95" fmla="*/ 324464 h 2580967"/>
              <a:gd name="connsiteX96" fmla="*/ 5294671 w 5648632"/>
              <a:gd name="connsiteY96" fmla="*/ 280219 h 2580967"/>
              <a:gd name="connsiteX97" fmla="*/ 5309419 w 5648632"/>
              <a:gd name="connsiteY97" fmla="*/ 206477 h 2580967"/>
              <a:gd name="connsiteX98" fmla="*/ 5353665 w 5648632"/>
              <a:gd name="connsiteY98" fmla="*/ 44245 h 2580967"/>
              <a:gd name="connsiteX99" fmla="*/ 5353665 w 5648632"/>
              <a:gd name="connsiteY99" fmla="*/ 0 h 258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648632" h="2580967">
                <a:moveTo>
                  <a:pt x="5648632" y="265471"/>
                </a:moveTo>
                <a:cubicBezTo>
                  <a:pt x="5628968" y="299884"/>
                  <a:pt x="5607364" y="333259"/>
                  <a:pt x="5589639" y="368709"/>
                </a:cubicBezTo>
                <a:cubicBezTo>
                  <a:pt x="5582686" y="382614"/>
                  <a:pt x="5582440" y="399364"/>
                  <a:pt x="5574890" y="412954"/>
                </a:cubicBezTo>
                <a:cubicBezTo>
                  <a:pt x="5557674" y="443944"/>
                  <a:pt x="5534136" y="471046"/>
                  <a:pt x="5515897" y="501445"/>
                </a:cubicBezTo>
                <a:cubicBezTo>
                  <a:pt x="5456189" y="600959"/>
                  <a:pt x="5509799" y="520760"/>
                  <a:pt x="5471652" y="604683"/>
                </a:cubicBezTo>
                <a:cubicBezTo>
                  <a:pt x="5453457" y="644713"/>
                  <a:pt x="5432323" y="683342"/>
                  <a:pt x="5412658" y="722671"/>
                </a:cubicBezTo>
                <a:cubicBezTo>
                  <a:pt x="5397910" y="752168"/>
                  <a:pt x="5378842" y="779875"/>
                  <a:pt x="5368413" y="811161"/>
                </a:cubicBezTo>
                <a:cubicBezTo>
                  <a:pt x="5358581" y="840658"/>
                  <a:pt x="5352821" y="871841"/>
                  <a:pt x="5338916" y="899651"/>
                </a:cubicBezTo>
                <a:cubicBezTo>
                  <a:pt x="5323062" y="931359"/>
                  <a:pt x="5297139" y="957152"/>
                  <a:pt x="5279923" y="988142"/>
                </a:cubicBezTo>
                <a:cubicBezTo>
                  <a:pt x="5272373" y="1001732"/>
                  <a:pt x="5271298" y="1018098"/>
                  <a:pt x="5265174" y="1032387"/>
                </a:cubicBezTo>
                <a:cubicBezTo>
                  <a:pt x="5256514" y="1052595"/>
                  <a:pt x="5243398" y="1070794"/>
                  <a:pt x="5235678" y="1091380"/>
                </a:cubicBezTo>
                <a:cubicBezTo>
                  <a:pt x="5228561" y="1110359"/>
                  <a:pt x="5226498" y="1130884"/>
                  <a:pt x="5220929" y="1150374"/>
                </a:cubicBezTo>
                <a:cubicBezTo>
                  <a:pt x="5216658" y="1165322"/>
                  <a:pt x="5210452" y="1179671"/>
                  <a:pt x="5206181" y="1194619"/>
                </a:cubicBezTo>
                <a:cubicBezTo>
                  <a:pt x="5200612" y="1214109"/>
                  <a:pt x="5198549" y="1234634"/>
                  <a:pt x="5191432" y="1253613"/>
                </a:cubicBezTo>
                <a:cubicBezTo>
                  <a:pt x="5183712" y="1274199"/>
                  <a:pt x="5170596" y="1292398"/>
                  <a:pt x="5161936" y="1312606"/>
                </a:cubicBezTo>
                <a:cubicBezTo>
                  <a:pt x="5155812" y="1326895"/>
                  <a:pt x="5152646" y="1342295"/>
                  <a:pt x="5147187" y="1356851"/>
                </a:cubicBezTo>
                <a:cubicBezTo>
                  <a:pt x="5118940" y="1432175"/>
                  <a:pt x="5121710" y="1422552"/>
                  <a:pt x="5088194" y="1489587"/>
                </a:cubicBezTo>
                <a:cubicBezTo>
                  <a:pt x="5084868" y="1509543"/>
                  <a:pt x="5070696" y="1609074"/>
                  <a:pt x="5058697" y="1637071"/>
                </a:cubicBezTo>
                <a:cubicBezTo>
                  <a:pt x="5051715" y="1653363"/>
                  <a:pt x="5037994" y="1665926"/>
                  <a:pt x="5029200" y="1681316"/>
                </a:cubicBezTo>
                <a:cubicBezTo>
                  <a:pt x="5018292" y="1700405"/>
                  <a:pt x="5009535" y="1720645"/>
                  <a:pt x="4999703" y="1740309"/>
                </a:cubicBezTo>
                <a:cubicBezTo>
                  <a:pt x="4989871" y="1789470"/>
                  <a:pt x="4986062" y="1840231"/>
                  <a:pt x="4970207" y="1887793"/>
                </a:cubicBezTo>
                <a:cubicBezTo>
                  <a:pt x="4965291" y="1902541"/>
                  <a:pt x="4963008" y="1918448"/>
                  <a:pt x="4955458" y="1932038"/>
                </a:cubicBezTo>
                <a:cubicBezTo>
                  <a:pt x="4889931" y="2049987"/>
                  <a:pt x="4908809" y="1981897"/>
                  <a:pt x="4866968" y="2079522"/>
                </a:cubicBezTo>
                <a:cubicBezTo>
                  <a:pt x="4824284" y="2179115"/>
                  <a:pt x="4893425" y="2060687"/>
                  <a:pt x="4807974" y="2182761"/>
                </a:cubicBezTo>
                <a:cubicBezTo>
                  <a:pt x="4732697" y="2290301"/>
                  <a:pt x="4781704" y="2249436"/>
                  <a:pt x="4704736" y="2300748"/>
                </a:cubicBezTo>
                <a:cubicBezTo>
                  <a:pt x="4652891" y="2378514"/>
                  <a:pt x="4705133" y="2321647"/>
                  <a:pt x="4616245" y="2359742"/>
                </a:cubicBezTo>
                <a:cubicBezTo>
                  <a:pt x="4599953" y="2366724"/>
                  <a:pt x="4589101" y="2384574"/>
                  <a:pt x="4572000" y="2389238"/>
                </a:cubicBezTo>
                <a:cubicBezTo>
                  <a:pt x="4533761" y="2399667"/>
                  <a:pt x="4493109" y="2397471"/>
                  <a:pt x="4454013" y="2403987"/>
                </a:cubicBezTo>
                <a:cubicBezTo>
                  <a:pt x="4434019" y="2407319"/>
                  <a:pt x="4415177" y="2416613"/>
                  <a:pt x="4395019" y="2418735"/>
                </a:cubicBezTo>
                <a:cubicBezTo>
                  <a:pt x="4321520" y="2426472"/>
                  <a:pt x="4247536" y="2428567"/>
                  <a:pt x="4173794" y="2433483"/>
                </a:cubicBezTo>
                <a:cubicBezTo>
                  <a:pt x="3781350" y="2504837"/>
                  <a:pt x="4282288" y="2422029"/>
                  <a:pt x="3539613" y="2477729"/>
                </a:cubicBezTo>
                <a:cubicBezTo>
                  <a:pt x="3499187" y="2480761"/>
                  <a:pt x="3460955" y="2497393"/>
                  <a:pt x="3421626" y="2507225"/>
                </a:cubicBezTo>
                <a:cubicBezTo>
                  <a:pt x="3349951" y="2525144"/>
                  <a:pt x="3358535" y="2524666"/>
                  <a:pt x="3274142" y="2536722"/>
                </a:cubicBezTo>
                <a:cubicBezTo>
                  <a:pt x="3234905" y="2542327"/>
                  <a:pt x="3195580" y="2547393"/>
                  <a:pt x="3156155" y="2551471"/>
                </a:cubicBezTo>
                <a:lnTo>
                  <a:pt x="2846439" y="2580967"/>
                </a:lnTo>
                <a:lnTo>
                  <a:pt x="103239" y="2566219"/>
                </a:lnTo>
                <a:cubicBezTo>
                  <a:pt x="67812" y="2564914"/>
                  <a:pt x="60099" y="2509437"/>
                  <a:pt x="44245" y="2477729"/>
                </a:cubicBezTo>
                <a:cubicBezTo>
                  <a:pt x="34413" y="2458064"/>
                  <a:pt x="23409" y="2438943"/>
                  <a:pt x="14748" y="2418735"/>
                </a:cubicBezTo>
                <a:cubicBezTo>
                  <a:pt x="8624" y="2404446"/>
                  <a:pt x="4916" y="2389238"/>
                  <a:pt x="0" y="2374490"/>
                </a:cubicBezTo>
                <a:cubicBezTo>
                  <a:pt x="4916" y="2276167"/>
                  <a:pt x="3464" y="2177319"/>
                  <a:pt x="14748" y="2079522"/>
                </a:cubicBezTo>
                <a:cubicBezTo>
                  <a:pt x="18312" y="2048635"/>
                  <a:pt x="26998" y="2016902"/>
                  <a:pt x="44245" y="1991032"/>
                </a:cubicBezTo>
                <a:cubicBezTo>
                  <a:pt x="63910" y="1961535"/>
                  <a:pt x="73742" y="1922207"/>
                  <a:pt x="103239" y="1902542"/>
                </a:cubicBezTo>
                <a:cubicBezTo>
                  <a:pt x="132736" y="1882877"/>
                  <a:pt x="158098" y="1854759"/>
                  <a:pt x="191729" y="1843548"/>
                </a:cubicBezTo>
                <a:lnTo>
                  <a:pt x="324465" y="1799303"/>
                </a:lnTo>
                <a:cubicBezTo>
                  <a:pt x="339213" y="1794387"/>
                  <a:pt x="353628" y="1788324"/>
                  <a:pt x="368710" y="1784554"/>
                </a:cubicBezTo>
                <a:cubicBezTo>
                  <a:pt x="452022" y="1763726"/>
                  <a:pt x="407827" y="1773781"/>
                  <a:pt x="501445" y="1755058"/>
                </a:cubicBezTo>
                <a:cubicBezTo>
                  <a:pt x="417865" y="1880427"/>
                  <a:pt x="555533" y="1686217"/>
                  <a:pt x="383458" y="1858296"/>
                </a:cubicBezTo>
                <a:cubicBezTo>
                  <a:pt x="326679" y="1915076"/>
                  <a:pt x="350783" y="1885188"/>
                  <a:pt x="309716" y="1946787"/>
                </a:cubicBezTo>
                <a:lnTo>
                  <a:pt x="265471" y="2079522"/>
                </a:lnTo>
                <a:lnTo>
                  <a:pt x="250723" y="2123767"/>
                </a:lnTo>
                <a:lnTo>
                  <a:pt x="235974" y="2168013"/>
                </a:lnTo>
                <a:cubicBezTo>
                  <a:pt x="240890" y="2202426"/>
                  <a:pt x="235177" y="2240159"/>
                  <a:pt x="250723" y="2271251"/>
                </a:cubicBezTo>
                <a:cubicBezTo>
                  <a:pt x="257676" y="2285156"/>
                  <a:pt x="279792" y="2282628"/>
                  <a:pt x="294968" y="2286000"/>
                </a:cubicBezTo>
                <a:cubicBezTo>
                  <a:pt x="324159" y="2292487"/>
                  <a:pt x="354135" y="2294884"/>
                  <a:pt x="383458" y="2300748"/>
                </a:cubicBezTo>
                <a:cubicBezTo>
                  <a:pt x="481312" y="2320318"/>
                  <a:pt x="404594" y="2313076"/>
                  <a:pt x="516194" y="2330245"/>
                </a:cubicBezTo>
                <a:cubicBezTo>
                  <a:pt x="589936" y="2341590"/>
                  <a:pt x="694098" y="2350640"/>
                  <a:pt x="766916" y="2359742"/>
                </a:cubicBezTo>
                <a:cubicBezTo>
                  <a:pt x="801410" y="2364054"/>
                  <a:pt x="835742" y="2369574"/>
                  <a:pt x="870155" y="2374490"/>
                </a:cubicBezTo>
                <a:cubicBezTo>
                  <a:pt x="973757" y="2370173"/>
                  <a:pt x="1217898" y="2368152"/>
                  <a:pt x="1356852" y="2344993"/>
                </a:cubicBezTo>
                <a:cubicBezTo>
                  <a:pt x="1372187" y="2342437"/>
                  <a:pt x="1386015" y="2334016"/>
                  <a:pt x="1401097" y="2330245"/>
                </a:cubicBezTo>
                <a:cubicBezTo>
                  <a:pt x="1425416" y="2324165"/>
                  <a:pt x="1450063" y="2319308"/>
                  <a:pt x="1474839" y="2315496"/>
                </a:cubicBezTo>
                <a:cubicBezTo>
                  <a:pt x="1514013" y="2309469"/>
                  <a:pt x="1553652" y="2306775"/>
                  <a:pt x="1592826" y="2300748"/>
                </a:cubicBezTo>
                <a:cubicBezTo>
                  <a:pt x="1617602" y="2296936"/>
                  <a:pt x="1642249" y="2292080"/>
                  <a:pt x="1666568" y="2286000"/>
                </a:cubicBezTo>
                <a:cubicBezTo>
                  <a:pt x="1681650" y="2282229"/>
                  <a:pt x="1695321" y="2272542"/>
                  <a:pt x="1710813" y="2271251"/>
                </a:cubicBezTo>
                <a:cubicBezTo>
                  <a:pt x="1813812" y="2262668"/>
                  <a:pt x="1917290" y="2261419"/>
                  <a:pt x="2020529" y="2256503"/>
                </a:cubicBezTo>
                <a:cubicBezTo>
                  <a:pt x="2059858" y="2251587"/>
                  <a:pt x="2099342" y="2247781"/>
                  <a:pt x="2138516" y="2241754"/>
                </a:cubicBezTo>
                <a:cubicBezTo>
                  <a:pt x="2163292" y="2237942"/>
                  <a:pt x="2187214" y="2228095"/>
                  <a:pt x="2212258" y="2227006"/>
                </a:cubicBezTo>
                <a:cubicBezTo>
                  <a:pt x="2540630" y="2212729"/>
                  <a:pt x="3674308" y="2200009"/>
                  <a:pt x="3849329" y="2197509"/>
                </a:cubicBezTo>
                <a:cubicBezTo>
                  <a:pt x="3903406" y="2192593"/>
                  <a:pt x="3957806" y="2190440"/>
                  <a:pt x="4011561" y="2182761"/>
                </a:cubicBezTo>
                <a:cubicBezTo>
                  <a:pt x="4051007" y="2177126"/>
                  <a:pt x="4078186" y="2152247"/>
                  <a:pt x="4114800" y="2138516"/>
                </a:cubicBezTo>
                <a:cubicBezTo>
                  <a:pt x="4133779" y="2131399"/>
                  <a:pt x="4154129" y="2128683"/>
                  <a:pt x="4173794" y="2123767"/>
                </a:cubicBezTo>
                <a:cubicBezTo>
                  <a:pt x="4188542" y="2113935"/>
                  <a:pt x="4201842" y="2101470"/>
                  <a:pt x="4218039" y="2094271"/>
                </a:cubicBezTo>
                <a:cubicBezTo>
                  <a:pt x="4246451" y="2081643"/>
                  <a:pt x="4277032" y="2074606"/>
                  <a:pt x="4306529" y="2064774"/>
                </a:cubicBezTo>
                <a:cubicBezTo>
                  <a:pt x="4321277" y="2059858"/>
                  <a:pt x="4336869" y="2056977"/>
                  <a:pt x="4350774" y="2050025"/>
                </a:cubicBezTo>
                <a:lnTo>
                  <a:pt x="4409768" y="2020529"/>
                </a:lnTo>
                <a:cubicBezTo>
                  <a:pt x="4528961" y="1861604"/>
                  <a:pt x="4378391" y="2036530"/>
                  <a:pt x="4513007" y="1946787"/>
                </a:cubicBezTo>
                <a:cubicBezTo>
                  <a:pt x="4527755" y="1936955"/>
                  <a:pt x="4531156" y="1916159"/>
                  <a:pt x="4542503" y="1902542"/>
                </a:cubicBezTo>
                <a:cubicBezTo>
                  <a:pt x="4555856" y="1886519"/>
                  <a:pt x="4573174" y="1874132"/>
                  <a:pt x="4586748" y="1858296"/>
                </a:cubicBezTo>
                <a:cubicBezTo>
                  <a:pt x="4602745" y="1839633"/>
                  <a:pt x="4614997" y="1817966"/>
                  <a:pt x="4630994" y="1799303"/>
                </a:cubicBezTo>
                <a:cubicBezTo>
                  <a:pt x="4716159" y="1699945"/>
                  <a:pt x="4639545" y="1808598"/>
                  <a:pt x="4704736" y="1710813"/>
                </a:cubicBezTo>
                <a:cubicBezTo>
                  <a:pt x="4753524" y="1564442"/>
                  <a:pt x="4671671" y="1788027"/>
                  <a:pt x="4763729" y="1622322"/>
                </a:cubicBezTo>
                <a:cubicBezTo>
                  <a:pt x="4778829" y="1595143"/>
                  <a:pt x="4785685" y="1563996"/>
                  <a:pt x="4793226" y="1533832"/>
                </a:cubicBezTo>
                <a:cubicBezTo>
                  <a:pt x="4839327" y="1349422"/>
                  <a:pt x="4780409" y="1578690"/>
                  <a:pt x="4822723" y="1430593"/>
                </a:cubicBezTo>
                <a:cubicBezTo>
                  <a:pt x="4828292" y="1411103"/>
                  <a:pt x="4831903" y="1391090"/>
                  <a:pt x="4837471" y="1371600"/>
                </a:cubicBezTo>
                <a:cubicBezTo>
                  <a:pt x="4862184" y="1285102"/>
                  <a:pt x="4838624" y="1369290"/>
                  <a:pt x="4881716" y="1283109"/>
                </a:cubicBezTo>
                <a:cubicBezTo>
                  <a:pt x="4938021" y="1170502"/>
                  <a:pt x="4833723" y="1322519"/>
                  <a:pt x="4940710" y="1179871"/>
                </a:cubicBezTo>
                <a:cubicBezTo>
                  <a:pt x="4970032" y="1062578"/>
                  <a:pt x="4932852" y="1178872"/>
                  <a:pt x="4999703" y="1061883"/>
                </a:cubicBezTo>
                <a:cubicBezTo>
                  <a:pt x="5007416" y="1048385"/>
                  <a:pt x="5007500" y="1031543"/>
                  <a:pt x="5014452" y="1017638"/>
                </a:cubicBezTo>
                <a:cubicBezTo>
                  <a:pt x="5022379" y="1001784"/>
                  <a:pt x="5036021" y="989247"/>
                  <a:pt x="5043948" y="973393"/>
                </a:cubicBezTo>
                <a:cubicBezTo>
                  <a:pt x="5050900" y="959488"/>
                  <a:pt x="5051147" y="942738"/>
                  <a:pt x="5058697" y="929148"/>
                </a:cubicBezTo>
                <a:cubicBezTo>
                  <a:pt x="5075913" y="898159"/>
                  <a:pt x="5117690" y="840658"/>
                  <a:pt x="5117690" y="840658"/>
                </a:cubicBezTo>
                <a:cubicBezTo>
                  <a:pt x="5122606" y="820993"/>
                  <a:pt x="5124454" y="800295"/>
                  <a:pt x="5132439" y="781664"/>
                </a:cubicBezTo>
                <a:cubicBezTo>
                  <a:pt x="5139421" y="765372"/>
                  <a:pt x="5155712" y="754016"/>
                  <a:pt x="5161936" y="737419"/>
                </a:cubicBezTo>
                <a:cubicBezTo>
                  <a:pt x="5170738" y="713948"/>
                  <a:pt x="5171246" y="688148"/>
                  <a:pt x="5176684" y="663677"/>
                </a:cubicBezTo>
                <a:cubicBezTo>
                  <a:pt x="5189031" y="608115"/>
                  <a:pt x="5189755" y="609713"/>
                  <a:pt x="5206181" y="560438"/>
                </a:cubicBezTo>
                <a:cubicBezTo>
                  <a:pt x="5244776" y="328865"/>
                  <a:pt x="5191993" y="617200"/>
                  <a:pt x="5250426" y="383458"/>
                </a:cubicBezTo>
                <a:cubicBezTo>
                  <a:pt x="5255342" y="363793"/>
                  <a:pt x="5257189" y="343095"/>
                  <a:pt x="5265174" y="324464"/>
                </a:cubicBezTo>
                <a:cubicBezTo>
                  <a:pt x="5272156" y="308172"/>
                  <a:pt x="5284839" y="294967"/>
                  <a:pt x="5294671" y="280219"/>
                </a:cubicBezTo>
                <a:cubicBezTo>
                  <a:pt x="5299587" y="255638"/>
                  <a:pt x="5302823" y="230661"/>
                  <a:pt x="5309419" y="206477"/>
                </a:cubicBezTo>
                <a:cubicBezTo>
                  <a:pt x="5334700" y="113781"/>
                  <a:pt x="5342608" y="132693"/>
                  <a:pt x="5353665" y="44245"/>
                </a:cubicBezTo>
                <a:cubicBezTo>
                  <a:pt x="5355494" y="29611"/>
                  <a:pt x="5353665" y="14748"/>
                  <a:pt x="5353665" y="0"/>
                </a:cubicBez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5" name="Oval 4"/>
          <p:cNvSpPr/>
          <p:nvPr/>
        </p:nvSpPr>
        <p:spPr bwMode="auto">
          <a:xfrm>
            <a:off x="5499047" y="3733800"/>
            <a:ext cx="420691" cy="294148"/>
          </a:xfrm>
          <a:prstGeom prst="ellipse">
            <a:avLst/>
          </a:prstGeom>
          <a:solidFill>
            <a:schemeClr val="bg1"/>
          </a:solidFill>
          <a:ln w="1905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26" name="Line 13"/>
          <p:cNvSpPr>
            <a:spLocks noChangeShapeType="1"/>
          </p:cNvSpPr>
          <p:nvPr/>
        </p:nvSpPr>
        <p:spPr bwMode="auto">
          <a:xfrm flipH="1">
            <a:off x="5522035" y="3944938"/>
            <a:ext cx="205612" cy="3984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609600"/>
            <a:ext cx="9067800" cy="647700"/>
          </a:xfrm>
        </p:spPr>
        <p:txBody>
          <a:bodyPr/>
          <a:lstStyle/>
          <a:p>
            <a:r>
              <a:rPr lang="en-US" altLang="en-US" dirty="0" smtClean="0">
                <a:solidFill>
                  <a:srgbClr val="0000BF"/>
                </a:solidFill>
              </a:rPr>
              <a:t>An Artificial Neural Net</a:t>
            </a:r>
          </a:p>
        </p:txBody>
      </p:sp>
      <p:sp>
        <p:nvSpPr>
          <p:cNvPr id="29699" name="Rectangle 3"/>
          <p:cNvSpPr>
            <a:spLocks noChangeArrowheads="1"/>
          </p:cNvSpPr>
          <p:nvPr/>
        </p:nvSpPr>
        <p:spPr bwMode="auto">
          <a:xfrm>
            <a:off x="1410494" y="2590800"/>
            <a:ext cx="6246812" cy="205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lnSpc>
                <a:spcPct val="200000"/>
              </a:lnSpc>
              <a:spcBef>
                <a:spcPct val="50000"/>
              </a:spcBef>
            </a:pPr>
            <a:r>
              <a:rPr lang="en-US" altLang="en-US" sz="3200" dirty="0">
                <a:latin typeface="Arial Narrow" panose="020B0606020202030204" pitchFamily="34" charset="0"/>
              </a:rPr>
              <a:t>A system whose architecture is based on a </a:t>
            </a:r>
            <a:r>
              <a:rPr lang="en-US" altLang="en-US" sz="3200" dirty="0" smtClean="0">
                <a:latin typeface="Arial Narrow" panose="020B0606020202030204" pitchFamily="34" charset="0"/>
              </a:rPr>
              <a:t>simulation </a:t>
            </a:r>
            <a:r>
              <a:rPr lang="en-US" altLang="en-US" sz="3200" dirty="0">
                <a:latin typeface="Arial Narrow" panose="020B0606020202030204" pitchFamily="34" charset="0"/>
              </a:rPr>
              <a:t>of neurons.</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190499"/>
            <a:ext cx="9067800" cy="777083"/>
          </a:xfrm>
        </p:spPr>
        <p:txBody>
          <a:bodyPr/>
          <a:lstStyle/>
          <a:p>
            <a:r>
              <a:rPr lang="en-US" altLang="en-US" dirty="0" smtClean="0">
                <a:solidFill>
                  <a:srgbClr val="0000BF"/>
                </a:solidFill>
              </a:rPr>
              <a:t>Questions</a:t>
            </a:r>
          </a:p>
        </p:txBody>
      </p:sp>
      <p:sp>
        <p:nvSpPr>
          <p:cNvPr id="30723" name="Oval 3"/>
          <p:cNvSpPr>
            <a:spLocks noChangeArrowheads="1"/>
          </p:cNvSpPr>
          <p:nvPr/>
        </p:nvSpPr>
        <p:spPr bwMode="auto">
          <a:xfrm>
            <a:off x="4521200" y="3530600"/>
            <a:ext cx="177800" cy="1778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000">
              <a:latin typeface="Arial Narrow" panose="020B0606020202030204" pitchFamily="34" charset="0"/>
            </a:endParaRPr>
          </a:p>
        </p:txBody>
      </p:sp>
      <p:sp>
        <p:nvSpPr>
          <p:cNvPr id="30724" name="Line 4"/>
          <p:cNvSpPr>
            <a:spLocks noChangeShapeType="1"/>
          </p:cNvSpPr>
          <p:nvPr/>
        </p:nvSpPr>
        <p:spPr bwMode="auto">
          <a:xfrm flipV="1">
            <a:off x="4749800" y="2946400"/>
            <a:ext cx="1473200" cy="6604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 name="Oval 5"/>
          <p:cNvSpPr>
            <a:spLocks noChangeArrowheads="1"/>
          </p:cNvSpPr>
          <p:nvPr/>
        </p:nvSpPr>
        <p:spPr bwMode="auto">
          <a:xfrm>
            <a:off x="6273800" y="2921000"/>
            <a:ext cx="177800" cy="1778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000">
              <a:latin typeface="Arial Narrow" panose="020B0606020202030204" pitchFamily="34" charset="0"/>
            </a:endParaRPr>
          </a:p>
        </p:txBody>
      </p:sp>
      <p:sp>
        <p:nvSpPr>
          <p:cNvPr id="30726" name="Oval 6"/>
          <p:cNvSpPr>
            <a:spLocks noChangeArrowheads="1"/>
          </p:cNvSpPr>
          <p:nvPr/>
        </p:nvSpPr>
        <p:spPr bwMode="auto">
          <a:xfrm>
            <a:off x="2768600" y="2463800"/>
            <a:ext cx="177800" cy="1778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000">
              <a:latin typeface="Arial Narrow" panose="020B0606020202030204" pitchFamily="34" charset="0"/>
            </a:endParaRPr>
          </a:p>
        </p:txBody>
      </p:sp>
      <p:sp>
        <p:nvSpPr>
          <p:cNvPr id="30727" name="Oval 7"/>
          <p:cNvSpPr>
            <a:spLocks noChangeArrowheads="1"/>
          </p:cNvSpPr>
          <p:nvPr/>
        </p:nvSpPr>
        <p:spPr bwMode="auto">
          <a:xfrm>
            <a:off x="2463800" y="4445000"/>
            <a:ext cx="177800" cy="1778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000">
              <a:latin typeface="Arial Narrow" panose="020B0606020202030204" pitchFamily="34" charset="0"/>
            </a:endParaRPr>
          </a:p>
        </p:txBody>
      </p:sp>
      <p:sp>
        <p:nvSpPr>
          <p:cNvPr id="30728" name="Oval 8"/>
          <p:cNvSpPr>
            <a:spLocks noChangeArrowheads="1"/>
          </p:cNvSpPr>
          <p:nvPr/>
        </p:nvSpPr>
        <p:spPr bwMode="auto">
          <a:xfrm>
            <a:off x="6045200" y="5054600"/>
            <a:ext cx="177800" cy="1778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000">
              <a:latin typeface="Arial Narrow" panose="020B0606020202030204" pitchFamily="34" charset="0"/>
            </a:endParaRPr>
          </a:p>
        </p:txBody>
      </p:sp>
      <p:sp>
        <p:nvSpPr>
          <p:cNvPr id="30729" name="Line 9"/>
          <p:cNvSpPr>
            <a:spLocks noChangeShapeType="1"/>
          </p:cNvSpPr>
          <p:nvPr/>
        </p:nvSpPr>
        <p:spPr bwMode="auto">
          <a:xfrm flipH="1">
            <a:off x="2641600" y="3683000"/>
            <a:ext cx="1879600" cy="7874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Line 10"/>
          <p:cNvSpPr>
            <a:spLocks noChangeShapeType="1"/>
          </p:cNvSpPr>
          <p:nvPr/>
        </p:nvSpPr>
        <p:spPr bwMode="auto">
          <a:xfrm>
            <a:off x="2921000" y="2692400"/>
            <a:ext cx="1625600" cy="8636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Line 11"/>
          <p:cNvSpPr>
            <a:spLocks noChangeShapeType="1"/>
          </p:cNvSpPr>
          <p:nvPr/>
        </p:nvSpPr>
        <p:spPr bwMode="auto">
          <a:xfrm>
            <a:off x="4673600" y="3759200"/>
            <a:ext cx="1397000" cy="13208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Line 12"/>
          <p:cNvSpPr>
            <a:spLocks noChangeShapeType="1"/>
          </p:cNvSpPr>
          <p:nvPr/>
        </p:nvSpPr>
        <p:spPr bwMode="auto">
          <a:xfrm flipV="1">
            <a:off x="1016000" y="2565400"/>
            <a:ext cx="1701800" cy="15748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3" name="Line 13"/>
          <p:cNvSpPr>
            <a:spLocks noChangeShapeType="1"/>
          </p:cNvSpPr>
          <p:nvPr/>
        </p:nvSpPr>
        <p:spPr bwMode="auto">
          <a:xfrm flipH="1">
            <a:off x="6451600" y="2235200"/>
            <a:ext cx="2032000" cy="7112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 name="Line 14"/>
          <p:cNvSpPr>
            <a:spLocks noChangeShapeType="1"/>
          </p:cNvSpPr>
          <p:nvPr/>
        </p:nvSpPr>
        <p:spPr bwMode="auto">
          <a:xfrm>
            <a:off x="2997200" y="2540000"/>
            <a:ext cx="3225800" cy="4064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5" name="Rectangle 15"/>
          <p:cNvSpPr>
            <a:spLocks noChangeArrowheads="1"/>
          </p:cNvSpPr>
          <p:nvPr/>
        </p:nvSpPr>
        <p:spPr bwMode="auto">
          <a:xfrm>
            <a:off x="612776" y="5159102"/>
            <a:ext cx="1524002"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Is </a:t>
            </a:r>
            <a:r>
              <a:rPr lang="en-US" altLang="en-US" sz="2400" dirty="0" smtClean="0">
                <a:latin typeface="Arial Narrow" panose="020B0606020202030204" pitchFamily="34" charset="0"/>
              </a:rPr>
              <a:t>there</a:t>
            </a:r>
          </a:p>
          <a:p>
            <a:pPr>
              <a:spcBef>
                <a:spcPct val="50000"/>
              </a:spcBef>
            </a:pPr>
            <a:r>
              <a:rPr lang="en-US" altLang="en-US" sz="2400" dirty="0" smtClean="0">
                <a:latin typeface="Arial Narrow" panose="020B0606020202030204" pitchFamily="34" charset="0"/>
              </a:rPr>
              <a:t>“direction</a:t>
            </a:r>
            <a:r>
              <a:rPr lang="en-US" altLang="en-US" sz="2400" dirty="0">
                <a:latin typeface="Arial Narrow" panose="020B0606020202030204" pitchFamily="34" charset="0"/>
              </a:rPr>
              <a:t>”?</a:t>
            </a:r>
          </a:p>
        </p:txBody>
      </p:sp>
      <p:sp>
        <p:nvSpPr>
          <p:cNvPr id="30736" name="Rectangle 16"/>
          <p:cNvSpPr>
            <a:spLocks noChangeArrowheads="1"/>
          </p:cNvSpPr>
          <p:nvPr/>
        </p:nvSpPr>
        <p:spPr bwMode="auto">
          <a:xfrm>
            <a:off x="3584576" y="5159102"/>
            <a:ext cx="1978024"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What happens at </a:t>
            </a:r>
            <a:r>
              <a:rPr lang="en-US" altLang="en-US" sz="2400" dirty="0" smtClean="0">
                <a:latin typeface="Arial Narrow" panose="020B0606020202030204" pitchFamily="34" charset="0"/>
              </a:rPr>
              <a:t>each node</a:t>
            </a:r>
            <a:r>
              <a:rPr lang="en-US" altLang="en-US" sz="2400" dirty="0">
                <a:latin typeface="Arial Narrow" panose="020B0606020202030204" pitchFamily="34" charset="0"/>
              </a:rPr>
              <a:t>?</a:t>
            </a:r>
          </a:p>
        </p:txBody>
      </p:sp>
      <p:sp>
        <p:nvSpPr>
          <p:cNvPr id="30737" name="Rectangle 17"/>
          <p:cNvSpPr>
            <a:spLocks noChangeArrowheads="1"/>
          </p:cNvSpPr>
          <p:nvPr/>
        </p:nvSpPr>
        <p:spPr bwMode="auto">
          <a:xfrm>
            <a:off x="6707189" y="1119983"/>
            <a:ext cx="1903411" cy="101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What’s it for? </a:t>
            </a:r>
            <a:endParaRPr lang="en-US" altLang="en-US" sz="2400" dirty="0" smtClean="0">
              <a:latin typeface="Arial Narrow" panose="020B0606020202030204" pitchFamily="34" charset="0"/>
            </a:endParaRPr>
          </a:p>
          <a:p>
            <a:pPr>
              <a:spcBef>
                <a:spcPct val="50000"/>
              </a:spcBef>
            </a:pPr>
            <a:r>
              <a:rPr lang="en-US" altLang="en-US" sz="2400" dirty="0" smtClean="0">
                <a:latin typeface="Arial Narrow" panose="020B0606020202030204" pitchFamily="34" charset="0"/>
              </a:rPr>
              <a:t>Learning </a:t>
            </a:r>
            <a:r>
              <a:rPr lang="en-US" altLang="en-US" sz="2400" dirty="0">
                <a:latin typeface="Arial Narrow" panose="020B0606020202030204" pitchFamily="34" charset="0"/>
              </a:rPr>
              <a:t>only?</a:t>
            </a:r>
          </a:p>
        </p:txBody>
      </p:sp>
      <p:sp>
        <p:nvSpPr>
          <p:cNvPr id="30738" name="Rectangle 18"/>
          <p:cNvSpPr>
            <a:spLocks noChangeArrowheads="1"/>
          </p:cNvSpPr>
          <p:nvPr/>
        </p:nvSpPr>
        <p:spPr bwMode="auto">
          <a:xfrm>
            <a:off x="685801" y="1119983"/>
            <a:ext cx="1444625"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Where is “input”, “output”?</a:t>
            </a:r>
          </a:p>
        </p:txBody>
      </p:sp>
      <p:sp>
        <p:nvSpPr>
          <p:cNvPr id="30739" name="Freeform 19"/>
          <p:cNvSpPr>
            <a:spLocks/>
          </p:cNvSpPr>
          <p:nvPr/>
        </p:nvSpPr>
        <p:spPr bwMode="auto">
          <a:xfrm>
            <a:off x="2922588" y="2011363"/>
            <a:ext cx="3479800" cy="885825"/>
          </a:xfrm>
          <a:custGeom>
            <a:avLst/>
            <a:gdLst>
              <a:gd name="T0" fmla="*/ 2147483646 w 2192"/>
              <a:gd name="T1" fmla="*/ 2147483646 h 558"/>
              <a:gd name="T2" fmla="*/ 2147483646 w 2192"/>
              <a:gd name="T3" fmla="*/ 2147483646 h 558"/>
              <a:gd name="T4" fmla="*/ 2147483646 w 2192"/>
              <a:gd name="T5" fmla="*/ 2147483646 h 558"/>
              <a:gd name="T6" fmla="*/ 2147483646 w 2192"/>
              <a:gd name="T7" fmla="*/ 2147483646 h 558"/>
              <a:gd name="T8" fmla="*/ 2147483646 w 2192"/>
              <a:gd name="T9" fmla="*/ 2147483646 h 558"/>
              <a:gd name="T10" fmla="*/ 2147483646 w 2192"/>
              <a:gd name="T11" fmla="*/ 2147483646 h 558"/>
              <a:gd name="T12" fmla="*/ 2147483646 w 2192"/>
              <a:gd name="T13" fmla="*/ 2147483646 h 558"/>
              <a:gd name="T14" fmla="*/ 2147483646 w 2192"/>
              <a:gd name="T15" fmla="*/ 2147483646 h 558"/>
              <a:gd name="T16" fmla="*/ 2147483646 w 2192"/>
              <a:gd name="T17" fmla="*/ 2147483646 h 558"/>
              <a:gd name="T18" fmla="*/ 2147483646 w 2192"/>
              <a:gd name="T19" fmla="*/ 2147483646 h 558"/>
              <a:gd name="T20" fmla="*/ 2147483646 w 2192"/>
              <a:gd name="T21" fmla="*/ 2147483646 h 558"/>
              <a:gd name="T22" fmla="*/ 2147483646 w 2192"/>
              <a:gd name="T23" fmla="*/ 2147483646 h 558"/>
              <a:gd name="T24" fmla="*/ 2147483646 w 2192"/>
              <a:gd name="T25" fmla="*/ 2147483646 h 558"/>
              <a:gd name="T26" fmla="*/ 2147483646 w 2192"/>
              <a:gd name="T27" fmla="*/ 2147483646 h 558"/>
              <a:gd name="T28" fmla="*/ 2147483646 w 2192"/>
              <a:gd name="T29" fmla="*/ 2147483646 h 558"/>
              <a:gd name="T30" fmla="*/ 2147483646 w 2192"/>
              <a:gd name="T31" fmla="*/ 2147483646 h 558"/>
              <a:gd name="T32" fmla="*/ 2147483646 w 2192"/>
              <a:gd name="T33" fmla="*/ 0 h 558"/>
              <a:gd name="T34" fmla="*/ 2147483646 w 2192"/>
              <a:gd name="T35" fmla="*/ 0 h 558"/>
              <a:gd name="T36" fmla="*/ 2147483646 w 2192"/>
              <a:gd name="T37" fmla="*/ 0 h 558"/>
              <a:gd name="T38" fmla="*/ 2147483646 w 2192"/>
              <a:gd name="T39" fmla="*/ 0 h 558"/>
              <a:gd name="T40" fmla="*/ 2147483646 w 2192"/>
              <a:gd name="T41" fmla="*/ 0 h 558"/>
              <a:gd name="T42" fmla="*/ 2147483646 w 2192"/>
              <a:gd name="T43" fmla="*/ 2147483646 h 558"/>
              <a:gd name="T44" fmla="*/ 2147483646 w 2192"/>
              <a:gd name="T45" fmla="*/ 2147483646 h 558"/>
              <a:gd name="T46" fmla="*/ 2147483646 w 2192"/>
              <a:gd name="T47" fmla="*/ 2147483646 h 558"/>
              <a:gd name="T48" fmla="*/ 2147483646 w 2192"/>
              <a:gd name="T49" fmla="*/ 2147483646 h 558"/>
              <a:gd name="T50" fmla="*/ 2147483646 w 2192"/>
              <a:gd name="T51" fmla="*/ 2147483646 h 558"/>
              <a:gd name="T52" fmla="*/ 2147483646 w 2192"/>
              <a:gd name="T53" fmla="*/ 2147483646 h 558"/>
              <a:gd name="T54" fmla="*/ 2147483646 w 2192"/>
              <a:gd name="T55" fmla="*/ 2147483646 h 558"/>
              <a:gd name="T56" fmla="*/ 2147483646 w 2192"/>
              <a:gd name="T57" fmla="*/ 2147483646 h 558"/>
              <a:gd name="T58" fmla="*/ 2147483646 w 2192"/>
              <a:gd name="T59" fmla="*/ 2147483646 h 558"/>
              <a:gd name="T60" fmla="*/ 0 w 2192"/>
              <a:gd name="T61" fmla="*/ 2147483646 h 55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92" h="558">
                <a:moveTo>
                  <a:pt x="2191" y="557"/>
                </a:moveTo>
                <a:lnTo>
                  <a:pt x="2151" y="395"/>
                </a:lnTo>
                <a:lnTo>
                  <a:pt x="2063" y="337"/>
                </a:lnTo>
                <a:lnTo>
                  <a:pt x="2034" y="249"/>
                </a:lnTo>
                <a:lnTo>
                  <a:pt x="1946" y="220"/>
                </a:lnTo>
                <a:lnTo>
                  <a:pt x="1829" y="191"/>
                </a:lnTo>
                <a:lnTo>
                  <a:pt x="1785" y="176"/>
                </a:lnTo>
                <a:lnTo>
                  <a:pt x="1683" y="132"/>
                </a:lnTo>
                <a:lnTo>
                  <a:pt x="1624" y="88"/>
                </a:lnTo>
                <a:lnTo>
                  <a:pt x="1566" y="59"/>
                </a:lnTo>
                <a:lnTo>
                  <a:pt x="1522" y="44"/>
                </a:lnTo>
                <a:lnTo>
                  <a:pt x="1405" y="30"/>
                </a:lnTo>
                <a:lnTo>
                  <a:pt x="1259" y="15"/>
                </a:lnTo>
                <a:lnTo>
                  <a:pt x="1171" y="15"/>
                </a:lnTo>
                <a:lnTo>
                  <a:pt x="1112" y="15"/>
                </a:lnTo>
                <a:lnTo>
                  <a:pt x="1024" y="15"/>
                </a:lnTo>
                <a:lnTo>
                  <a:pt x="878" y="0"/>
                </a:lnTo>
                <a:lnTo>
                  <a:pt x="819" y="0"/>
                </a:lnTo>
                <a:lnTo>
                  <a:pt x="732" y="0"/>
                </a:lnTo>
                <a:lnTo>
                  <a:pt x="585" y="0"/>
                </a:lnTo>
                <a:lnTo>
                  <a:pt x="498" y="0"/>
                </a:lnTo>
                <a:lnTo>
                  <a:pt x="439" y="15"/>
                </a:lnTo>
                <a:lnTo>
                  <a:pt x="380" y="30"/>
                </a:lnTo>
                <a:lnTo>
                  <a:pt x="322" y="44"/>
                </a:lnTo>
                <a:lnTo>
                  <a:pt x="278" y="73"/>
                </a:lnTo>
                <a:lnTo>
                  <a:pt x="234" y="103"/>
                </a:lnTo>
                <a:lnTo>
                  <a:pt x="190" y="132"/>
                </a:lnTo>
                <a:lnTo>
                  <a:pt x="146" y="147"/>
                </a:lnTo>
                <a:lnTo>
                  <a:pt x="88" y="176"/>
                </a:lnTo>
                <a:lnTo>
                  <a:pt x="44" y="205"/>
                </a:lnTo>
                <a:lnTo>
                  <a:pt x="0" y="234"/>
                </a:lnTo>
              </a:path>
            </a:pathLst>
          </a:custGeom>
          <a:noFill/>
          <a:ln w="50800" cap="rnd"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0" name="Freeform 20"/>
          <p:cNvSpPr>
            <a:spLocks/>
          </p:cNvSpPr>
          <p:nvPr/>
        </p:nvSpPr>
        <p:spPr bwMode="auto">
          <a:xfrm>
            <a:off x="3689350" y="3733800"/>
            <a:ext cx="1163638" cy="1090613"/>
          </a:xfrm>
          <a:custGeom>
            <a:avLst/>
            <a:gdLst>
              <a:gd name="T0" fmla="*/ 2147483646 w 733"/>
              <a:gd name="T1" fmla="*/ 0 h 687"/>
              <a:gd name="T2" fmla="*/ 2147483646 w 733"/>
              <a:gd name="T3" fmla="*/ 2147483646 h 687"/>
              <a:gd name="T4" fmla="*/ 2147483646 w 733"/>
              <a:gd name="T5" fmla="*/ 2147483646 h 687"/>
              <a:gd name="T6" fmla="*/ 2147483646 w 733"/>
              <a:gd name="T7" fmla="*/ 2147483646 h 687"/>
              <a:gd name="T8" fmla="*/ 2147483646 w 733"/>
              <a:gd name="T9" fmla="*/ 2147483646 h 687"/>
              <a:gd name="T10" fmla="*/ 2147483646 w 733"/>
              <a:gd name="T11" fmla="*/ 2147483646 h 687"/>
              <a:gd name="T12" fmla="*/ 2147483646 w 733"/>
              <a:gd name="T13" fmla="*/ 2147483646 h 687"/>
              <a:gd name="T14" fmla="*/ 2147483646 w 733"/>
              <a:gd name="T15" fmla="*/ 2147483646 h 687"/>
              <a:gd name="T16" fmla="*/ 2147483646 w 733"/>
              <a:gd name="T17" fmla="*/ 2147483646 h 687"/>
              <a:gd name="T18" fmla="*/ 2147483646 w 733"/>
              <a:gd name="T19" fmla="*/ 2147483646 h 687"/>
              <a:gd name="T20" fmla="*/ 2147483646 w 733"/>
              <a:gd name="T21" fmla="*/ 2147483646 h 687"/>
              <a:gd name="T22" fmla="*/ 2147483646 w 733"/>
              <a:gd name="T23" fmla="*/ 2147483646 h 687"/>
              <a:gd name="T24" fmla="*/ 2147483646 w 733"/>
              <a:gd name="T25" fmla="*/ 2147483646 h 687"/>
              <a:gd name="T26" fmla="*/ 2147483646 w 733"/>
              <a:gd name="T27" fmla="*/ 2147483646 h 687"/>
              <a:gd name="T28" fmla="*/ 2147483646 w 733"/>
              <a:gd name="T29" fmla="*/ 2147483646 h 687"/>
              <a:gd name="T30" fmla="*/ 2147483646 w 733"/>
              <a:gd name="T31" fmla="*/ 2147483646 h 687"/>
              <a:gd name="T32" fmla="*/ 2147483646 w 733"/>
              <a:gd name="T33" fmla="*/ 2147483646 h 687"/>
              <a:gd name="T34" fmla="*/ 2147483646 w 733"/>
              <a:gd name="T35" fmla="*/ 2147483646 h 687"/>
              <a:gd name="T36" fmla="*/ 0 w 733"/>
              <a:gd name="T37" fmla="*/ 2147483646 h 687"/>
              <a:gd name="T38" fmla="*/ 0 w 733"/>
              <a:gd name="T39" fmla="*/ 2147483646 h 687"/>
              <a:gd name="T40" fmla="*/ 2147483646 w 733"/>
              <a:gd name="T41" fmla="*/ 2147483646 h 687"/>
              <a:gd name="T42" fmla="*/ 2147483646 w 733"/>
              <a:gd name="T43" fmla="*/ 2147483646 h 687"/>
              <a:gd name="T44" fmla="*/ 2147483646 w 733"/>
              <a:gd name="T45" fmla="*/ 2147483646 h 687"/>
              <a:gd name="T46" fmla="*/ 2147483646 w 733"/>
              <a:gd name="T47" fmla="*/ 2147483646 h 687"/>
              <a:gd name="T48" fmla="*/ 2147483646 w 733"/>
              <a:gd name="T49" fmla="*/ 2147483646 h 687"/>
              <a:gd name="T50" fmla="*/ 2147483646 w 733"/>
              <a:gd name="T51" fmla="*/ 2147483646 h 687"/>
              <a:gd name="T52" fmla="*/ 2147483646 w 733"/>
              <a:gd name="T53" fmla="*/ 2147483646 h 687"/>
              <a:gd name="T54" fmla="*/ 2147483646 w 733"/>
              <a:gd name="T55" fmla="*/ 2147483646 h 687"/>
              <a:gd name="T56" fmla="*/ 2147483646 w 733"/>
              <a:gd name="T57" fmla="*/ 2147483646 h 687"/>
              <a:gd name="T58" fmla="*/ 2147483646 w 733"/>
              <a:gd name="T59" fmla="*/ 2147483646 h 687"/>
              <a:gd name="T60" fmla="*/ 2147483646 w 733"/>
              <a:gd name="T61" fmla="*/ 2147483646 h 687"/>
              <a:gd name="T62" fmla="*/ 2147483646 w 733"/>
              <a:gd name="T63" fmla="*/ 2147483646 h 687"/>
              <a:gd name="T64" fmla="*/ 2147483646 w 733"/>
              <a:gd name="T65" fmla="*/ 2147483646 h 6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33" h="687">
                <a:moveTo>
                  <a:pt x="604" y="0"/>
                </a:moveTo>
                <a:lnTo>
                  <a:pt x="629" y="57"/>
                </a:lnTo>
                <a:lnTo>
                  <a:pt x="644" y="145"/>
                </a:lnTo>
                <a:lnTo>
                  <a:pt x="658" y="232"/>
                </a:lnTo>
                <a:lnTo>
                  <a:pt x="688" y="291"/>
                </a:lnTo>
                <a:lnTo>
                  <a:pt x="702" y="349"/>
                </a:lnTo>
                <a:lnTo>
                  <a:pt x="717" y="408"/>
                </a:lnTo>
                <a:lnTo>
                  <a:pt x="732" y="510"/>
                </a:lnTo>
                <a:lnTo>
                  <a:pt x="717" y="554"/>
                </a:lnTo>
                <a:lnTo>
                  <a:pt x="688" y="598"/>
                </a:lnTo>
                <a:lnTo>
                  <a:pt x="658" y="642"/>
                </a:lnTo>
                <a:lnTo>
                  <a:pt x="600" y="671"/>
                </a:lnTo>
                <a:lnTo>
                  <a:pt x="454" y="686"/>
                </a:lnTo>
                <a:lnTo>
                  <a:pt x="366" y="686"/>
                </a:lnTo>
                <a:lnTo>
                  <a:pt x="234" y="686"/>
                </a:lnTo>
                <a:lnTo>
                  <a:pt x="146" y="686"/>
                </a:lnTo>
                <a:lnTo>
                  <a:pt x="58" y="671"/>
                </a:lnTo>
                <a:lnTo>
                  <a:pt x="15" y="613"/>
                </a:lnTo>
                <a:lnTo>
                  <a:pt x="0" y="569"/>
                </a:lnTo>
                <a:lnTo>
                  <a:pt x="0" y="525"/>
                </a:lnTo>
                <a:lnTo>
                  <a:pt x="29" y="481"/>
                </a:lnTo>
                <a:lnTo>
                  <a:pt x="44" y="437"/>
                </a:lnTo>
                <a:lnTo>
                  <a:pt x="88" y="408"/>
                </a:lnTo>
                <a:lnTo>
                  <a:pt x="132" y="364"/>
                </a:lnTo>
                <a:lnTo>
                  <a:pt x="176" y="335"/>
                </a:lnTo>
                <a:lnTo>
                  <a:pt x="205" y="291"/>
                </a:lnTo>
                <a:lnTo>
                  <a:pt x="263" y="247"/>
                </a:lnTo>
                <a:lnTo>
                  <a:pt x="307" y="218"/>
                </a:lnTo>
                <a:lnTo>
                  <a:pt x="336" y="174"/>
                </a:lnTo>
                <a:lnTo>
                  <a:pt x="380" y="159"/>
                </a:lnTo>
                <a:lnTo>
                  <a:pt x="410" y="115"/>
                </a:lnTo>
                <a:lnTo>
                  <a:pt x="454" y="86"/>
                </a:lnTo>
                <a:lnTo>
                  <a:pt x="497" y="42"/>
                </a:lnTo>
              </a:path>
            </a:pathLst>
          </a:custGeom>
          <a:noFill/>
          <a:ln w="50800" cap="rnd" cmpd="sng">
            <a:solidFill>
              <a:schemeClr val="tx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41" name="Rectangle 21"/>
          <p:cNvSpPr>
            <a:spLocks noChangeArrowheads="1"/>
          </p:cNvSpPr>
          <p:nvPr/>
        </p:nvSpPr>
        <p:spPr bwMode="auto">
          <a:xfrm>
            <a:off x="7164388" y="5159102"/>
            <a:ext cx="144621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Is topology enough?</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mtClean="0">
                <a:solidFill>
                  <a:srgbClr val="0000BF"/>
                </a:solidFill>
              </a:rPr>
              <a:t>Modelling Synapses</a:t>
            </a:r>
          </a:p>
        </p:txBody>
      </p:sp>
      <p:sp>
        <p:nvSpPr>
          <p:cNvPr id="31747" name="Freeform 3"/>
          <p:cNvSpPr>
            <a:spLocks/>
          </p:cNvSpPr>
          <p:nvPr/>
        </p:nvSpPr>
        <p:spPr bwMode="auto">
          <a:xfrm>
            <a:off x="838200" y="2940050"/>
            <a:ext cx="4222750" cy="884238"/>
          </a:xfrm>
          <a:custGeom>
            <a:avLst/>
            <a:gdLst>
              <a:gd name="T0" fmla="*/ 0 w 2660"/>
              <a:gd name="T1" fmla="*/ 2147483646 h 557"/>
              <a:gd name="T2" fmla="*/ 2147483646 w 2660"/>
              <a:gd name="T3" fmla="*/ 0 h 557"/>
              <a:gd name="T4" fmla="*/ 2147483646 w 2660"/>
              <a:gd name="T5" fmla="*/ 2147483646 h 557"/>
              <a:gd name="T6" fmla="*/ 2147483646 w 2660"/>
              <a:gd name="T7" fmla="*/ 2147483646 h 557"/>
              <a:gd name="T8" fmla="*/ 2147483646 w 2660"/>
              <a:gd name="T9" fmla="*/ 2147483646 h 557"/>
              <a:gd name="T10" fmla="*/ 2147483646 w 2660"/>
              <a:gd name="T11" fmla="*/ 2147483646 h 557"/>
              <a:gd name="T12" fmla="*/ 2147483646 w 2660"/>
              <a:gd name="T13" fmla="*/ 2147483646 h 557"/>
              <a:gd name="T14" fmla="*/ 2147483646 w 2660"/>
              <a:gd name="T15" fmla="*/ 2147483646 h 557"/>
              <a:gd name="T16" fmla="*/ 2147483646 w 2660"/>
              <a:gd name="T17" fmla="*/ 2147483646 h 557"/>
              <a:gd name="T18" fmla="*/ 2147483646 w 2660"/>
              <a:gd name="T19" fmla="*/ 2147483646 h 557"/>
              <a:gd name="T20" fmla="*/ 2147483646 w 2660"/>
              <a:gd name="T21" fmla="*/ 2147483646 h 557"/>
              <a:gd name="T22" fmla="*/ 2147483646 w 2660"/>
              <a:gd name="T23" fmla="*/ 2147483646 h 557"/>
              <a:gd name="T24" fmla="*/ 2147483646 w 2660"/>
              <a:gd name="T25" fmla="*/ 2147483646 h 557"/>
              <a:gd name="T26" fmla="*/ 2147483646 w 2660"/>
              <a:gd name="T27" fmla="*/ 2147483646 h 557"/>
              <a:gd name="T28" fmla="*/ 2147483646 w 2660"/>
              <a:gd name="T29" fmla="*/ 2147483646 h 557"/>
              <a:gd name="T30" fmla="*/ 2147483646 w 2660"/>
              <a:gd name="T31" fmla="*/ 2147483646 h 557"/>
              <a:gd name="T32" fmla="*/ 2147483646 w 2660"/>
              <a:gd name="T33" fmla="*/ 2147483646 h 557"/>
              <a:gd name="T34" fmla="*/ 2147483646 w 2660"/>
              <a:gd name="T35" fmla="*/ 2147483646 h 557"/>
              <a:gd name="T36" fmla="*/ 2147483646 w 2660"/>
              <a:gd name="T37" fmla="*/ 2147483646 h 557"/>
              <a:gd name="T38" fmla="*/ 2147483646 w 2660"/>
              <a:gd name="T39" fmla="*/ 2147483646 h 557"/>
              <a:gd name="T40" fmla="*/ 2147483646 w 2660"/>
              <a:gd name="T41" fmla="*/ 2147483646 h 557"/>
              <a:gd name="T42" fmla="*/ 2147483646 w 2660"/>
              <a:gd name="T43" fmla="*/ 2147483646 h 557"/>
              <a:gd name="T44" fmla="*/ 2147483646 w 2660"/>
              <a:gd name="T45" fmla="*/ 2147483646 h 557"/>
              <a:gd name="T46" fmla="*/ 2147483646 w 2660"/>
              <a:gd name="T47" fmla="*/ 2147483646 h 557"/>
              <a:gd name="T48" fmla="*/ 2147483646 w 2660"/>
              <a:gd name="T49" fmla="*/ 2147483646 h 557"/>
              <a:gd name="T50" fmla="*/ 2147483646 w 2660"/>
              <a:gd name="T51" fmla="*/ 2147483646 h 557"/>
              <a:gd name="T52" fmla="*/ 2147483646 w 2660"/>
              <a:gd name="T53" fmla="*/ 2147483646 h 557"/>
              <a:gd name="T54" fmla="*/ 2147483646 w 2660"/>
              <a:gd name="T55" fmla="*/ 2147483646 h 557"/>
              <a:gd name="T56" fmla="*/ 2147483646 w 2660"/>
              <a:gd name="T57" fmla="*/ 2147483646 h 557"/>
              <a:gd name="T58" fmla="*/ 2147483646 w 2660"/>
              <a:gd name="T59" fmla="*/ 2147483646 h 557"/>
              <a:gd name="T60" fmla="*/ 2147483646 w 2660"/>
              <a:gd name="T61" fmla="*/ 2147483646 h 557"/>
              <a:gd name="T62" fmla="*/ 2147483646 w 2660"/>
              <a:gd name="T63" fmla="*/ 2147483646 h 557"/>
              <a:gd name="T64" fmla="*/ 2147483646 w 2660"/>
              <a:gd name="T65" fmla="*/ 2147483646 h 557"/>
              <a:gd name="T66" fmla="*/ 2147483646 w 2660"/>
              <a:gd name="T67" fmla="*/ 2147483646 h 557"/>
              <a:gd name="T68" fmla="*/ 2147483646 w 2660"/>
              <a:gd name="T69" fmla="*/ 2147483646 h 557"/>
              <a:gd name="T70" fmla="*/ 2147483646 w 2660"/>
              <a:gd name="T71" fmla="*/ 2147483646 h 557"/>
              <a:gd name="T72" fmla="*/ 2147483646 w 2660"/>
              <a:gd name="T73" fmla="*/ 2147483646 h 557"/>
              <a:gd name="T74" fmla="*/ 2147483646 w 2660"/>
              <a:gd name="T75" fmla="*/ 2147483646 h 557"/>
              <a:gd name="T76" fmla="*/ 2147483646 w 2660"/>
              <a:gd name="T77" fmla="*/ 2147483646 h 557"/>
              <a:gd name="T78" fmla="*/ 2147483646 w 2660"/>
              <a:gd name="T79" fmla="*/ 2147483646 h 557"/>
              <a:gd name="T80" fmla="*/ 2147483646 w 2660"/>
              <a:gd name="T81" fmla="*/ 2147483646 h 557"/>
              <a:gd name="T82" fmla="*/ 2147483646 w 2660"/>
              <a:gd name="T83" fmla="*/ 2147483646 h 557"/>
              <a:gd name="T84" fmla="*/ 2147483646 w 2660"/>
              <a:gd name="T85" fmla="*/ 2147483646 h 557"/>
              <a:gd name="T86" fmla="*/ 2147483646 w 2660"/>
              <a:gd name="T87" fmla="*/ 2147483646 h 557"/>
              <a:gd name="T88" fmla="*/ 2147483646 w 2660"/>
              <a:gd name="T89" fmla="*/ 2147483646 h 557"/>
              <a:gd name="T90" fmla="*/ 2147483646 w 2660"/>
              <a:gd name="T91" fmla="*/ 2147483646 h 557"/>
              <a:gd name="T92" fmla="*/ 2147483646 w 2660"/>
              <a:gd name="T93" fmla="*/ 2147483646 h 557"/>
              <a:gd name="T94" fmla="*/ 2147483646 w 2660"/>
              <a:gd name="T95" fmla="*/ 2147483646 h 557"/>
              <a:gd name="T96" fmla="*/ 2147483646 w 2660"/>
              <a:gd name="T97" fmla="*/ 2147483646 h 557"/>
              <a:gd name="T98" fmla="*/ 2147483646 w 2660"/>
              <a:gd name="T99" fmla="*/ 2147483646 h 557"/>
              <a:gd name="T100" fmla="*/ 2147483646 w 2660"/>
              <a:gd name="T101" fmla="*/ 2147483646 h 557"/>
              <a:gd name="T102" fmla="*/ 2147483646 w 2660"/>
              <a:gd name="T103" fmla="*/ 2147483646 h 557"/>
              <a:gd name="T104" fmla="*/ 2147483646 w 2660"/>
              <a:gd name="T105" fmla="*/ 2147483646 h 557"/>
              <a:gd name="T106" fmla="*/ 2147483646 w 2660"/>
              <a:gd name="T107" fmla="*/ 2147483646 h 557"/>
              <a:gd name="T108" fmla="*/ 2147483646 w 2660"/>
              <a:gd name="T109" fmla="*/ 2147483646 h 5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660" h="557">
                <a:moveTo>
                  <a:pt x="0" y="20"/>
                </a:moveTo>
                <a:lnTo>
                  <a:pt x="479" y="0"/>
                </a:lnTo>
                <a:lnTo>
                  <a:pt x="596" y="15"/>
                </a:lnTo>
                <a:lnTo>
                  <a:pt x="772" y="29"/>
                </a:lnTo>
                <a:lnTo>
                  <a:pt x="918" y="29"/>
                </a:lnTo>
                <a:lnTo>
                  <a:pt x="1006" y="44"/>
                </a:lnTo>
                <a:lnTo>
                  <a:pt x="1152" y="59"/>
                </a:lnTo>
                <a:lnTo>
                  <a:pt x="1298" y="59"/>
                </a:lnTo>
                <a:lnTo>
                  <a:pt x="1445" y="59"/>
                </a:lnTo>
                <a:lnTo>
                  <a:pt x="1562" y="59"/>
                </a:lnTo>
                <a:lnTo>
                  <a:pt x="1650" y="73"/>
                </a:lnTo>
                <a:lnTo>
                  <a:pt x="1737" y="88"/>
                </a:lnTo>
                <a:lnTo>
                  <a:pt x="1854" y="88"/>
                </a:lnTo>
                <a:lnTo>
                  <a:pt x="1942" y="103"/>
                </a:lnTo>
                <a:lnTo>
                  <a:pt x="2089" y="117"/>
                </a:lnTo>
                <a:lnTo>
                  <a:pt x="2147" y="146"/>
                </a:lnTo>
                <a:lnTo>
                  <a:pt x="2293" y="176"/>
                </a:lnTo>
                <a:lnTo>
                  <a:pt x="2337" y="205"/>
                </a:lnTo>
                <a:lnTo>
                  <a:pt x="2425" y="220"/>
                </a:lnTo>
                <a:lnTo>
                  <a:pt x="2572" y="234"/>
                </a:lnTo>
                <a:lnTo>
                  <a:pt x="2659" y="264"/>
                </a:lnTo>
                <a:lnTo>
                  <a:pt x="2586" y="293"/>
                </a:lnTo>
                <a:lnTo>
                  <a:pt x="2542" y="307"/>
                </a:lnTo>
                <a:lnTo>
                  <a:pt x="2498" y="322"/>
                </a:lnTo>
                <a:lnTo>
                  <a:pt x="2454" y="351"/>
                </a:lnTo>
                <a:lnTo>
                  <a:pt x="2396" y="381"/>
                </a:lnTo>
                <a:lnTo>
                  <a:pt x="2337" y="395"/>
                </a:lnTo>
                <a:lnTo>
                  <a:pt x="2293" y="410"/>
                </a:lnTo>
                <a:lnTo>
                  <a:pt x="2206" y="410"/>
                </a:lnTo>
                <a:lnTo>
                  <a:pt x="2118" y="424"/>
                </a:lnTo>
                <a:lnTo>
                  <a:pt x="2001" y="454"/>
                </a:lnTo>
                <a:lnTo>
                  <a:pt x="1898" y="468"/>
                </a:lnTo>
                <a:lnTo>
                  <a:pt x="1811" y="468"/>
                </a:lnTo>
                <a:lnTo>
                  <a:pt x="1693" y="498"/>
                </a:lnTo>
                <a:lnTo>
                  <a:pt x="1620" y="512"/>
                </a:lnTo>
                <a:lnTo>
                  <a:pt x="1562" y="527"/>
                </a:lnTo>
                <a:lnTo>
                  <a:pt x="1445" y="527"/>
                </a:lnTo>
                <a:lnTo>
                  <a:pt x="1357" y="527"/>
                </a:lnTo>
                <a:lnTo>
                  <a:pt x="1269" y="527"/>
                </a:lnTo>
                <a:lnTo>
                  <a:pt x="1123" y="527"/>
                </a:lnTo>
                <a:lnTo>
                  <a:pt x="1064" y="527"/>
                </a:lnTo>
                <a:lnTo>
                  <a:pt x="947" y="527"/>
                </a:lnTo>
                <a:lnTo>
                  <a:pt x="830" y="527"/>
                </a:lnTo>
                <a:lnTo>
                  <a:pt x="772" y="527"/>
                </a:lnTo>
                <a:lnTo>
                  <a:pt x="713" y="527"/>
                </a:lnTo>
                <a:lnTo>
                  <a:pt x="567" y="527"/>
                </a:lnTo>
                <a:lnTo>
                  <a:pt x="523" y="527"/>
                </a:lnTo>
                <a:lnTo>
                  <a:pt x="464" y="527"/>
                </a:lnTo>
                <a:lnTo>
                  <a:pt x="420" y="542"/>
                </a:lnTo>
                <a:lnTo>
                  <a:pt x="376" y="542"/>
                </a:lnTo>
                <a:lnTo>
                  <a:pt x="332" y="542"/>
                </a:lnTo>
                <a:lnTo>
                  <a:pt x="245" y="542"/>
                </a:lnTo>
                <a:lnTo>
                  <a:pt x="186" y="542"/>
                </a:lnTo>
                <a:lnTo>
                  <a:pt x="128" y="556"/>
                </a:lnTo>
                <a:lnTo>
                  <a:pt x="84" y="556"/>
                </a:lnTo>
              </a:path>
            </a:pathLst>
          </a:custGeom>
          <a:noFill/>
          <a:ln w="508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8" name="Freeform 4"/>
          <p:cNvSpPr>
            <a:spLocks/>
          </p:cNvSpPr>
          <p:nvPr/>
        </p:nvSpPr>
        <p:spPr bwMode="auto">
          <a:xfrm>
            <a:off x="4876800" y="2568575"/>
            <a:ext cx="3460750" cy="1489075"/>
          </a:xfrm>
          <a:custGeom>
            <a:avLst/>
            <a:gdLst>
              <a:gd name="T0" fmla="*/ 2147483646 w 2180"/>
              <a:gd name="T1" fmla="*/ 0 h 938"/>
              <a:gd name="T2" fmla="*/ 2147483646 w 2180"/>
              <a:gd name="T3" fmla="*/ 2147483646 h 938"/>
              <a:gd name="T4" fmla="*/ 2147483646 w 2180"/>
              <a:gd name="T5" fmla="*/ 2147483646 h 938"/>
              <a:gd name="T6" fmla="*/ 2147483646 w 2180"/>
              <a:gd name="T7" fmla="*/ 2147483646 h 938"/>
              <a:gd name="T8" fmla="*/ 2147483646 w 2180"/>
              <a:gd name="T9" fmla="*/ 2147483646 h 938"/>
              <a:gd name="T10" fmla="*/ 2147483646 w 2180"/>
              <a:gd name="T11" fmla="*/ 2147483646 h 938"/>
              <a:gd name="T12" fmla="*/ 2147483646 w 2180"/>
              <a:gd name="T13" fmla="*/ 2147483646 h 938"/>
              <a:gd name="T14" fmla="*/ 2147483646 w 2180"/>
              <a:gd name="T15" fmla="*/ 2147483646 h 938"/>
              <a:gd name="T16" fmla="*/ 2147483646 w 2180"/>
              <a:gd name="T17" fmla="*/ 2147483646 h 938"/>
              <a:gd name="T18" fmla="*/ 2147483646 w 2180"/>
              <a:gd name="T19" fmla="*/ 2147483646 h 938"/>
              <a:gd name="T20" fmla="*/ 2147483646 w 2180"/>
              <a:gd name="T21" fmla="*/ 2147483646 h 938"/>
              <a:gd name="T22" fmla="*/ 2147483646 w 2180"/>
              <a:gd name="T23" fmla="*/ 2147483646 h 938"/>
              <a:gd name="T24" fmla="*/ 2147483646 w 2180"/>
              <a:gd name="T25" fmla="*/ 2147483646 h 938"/>
              <a:gd name="T26" fmla="*/ 2147483646 w 2180"/>
              <a:gd name="T27" fmla="*/ 2147483646 h 938"/>
              <a:gd name="T28" fmla="*/ 2147483646 w 2180"/>
              <a:gd name="T29" fmla="*/ 2147483646 h 938"/>
              <a:gd name="T30" fmla="*/ 2147483646 w 2180"/>
              <a:gd name="T31" fmla="*/ 2147483646 h 938"/>
              <a:gd name="T32" fmla="*/ 2147483646 w 2180"/>
              <a:gd name="T33" fmla="*/ 2147483646 h 938"/>
              <a:gd name="T34" fmla="*/ 2147483646 w 2180"/>
              <a:gd name="T35" fmla="*/ 2147483646 h 938"/>
              <a:gd name="T36" fmla="*/ 2147483646 w 2180"/>
              <a:gd name="T37" fmla="*/ 2147483646 h 938"/>
              <a:gd name="T38" fmla="*/ 2147483646 w 2180"/>
              <a:gd name="T39" fmla="*/ 2147483646 h 938"/>
              <a:gd name="T40" fmla="*/ 2147483646 w 2180"/>
              <a:gd name="T41" fmla="*/ 2147483646 h 938"/>
              <a:gd name="T42" fmla="*/ 2147483646 w 2180"/>
              <a:gd name="T43" fmla="*/ 2147483646 h 938"/>
              <a:gd name="T44" fmla="*/ 2147483646 w 2180"/>
              <a:gd name="T45" fmla="*/ 2147483646 h 938"/>
              <a:gd name="T46" fmla="*/ 2147483646 w 2180"/>
              <a:gd name="T47" fmla="*/ 2147483646 h 938"/>
              <a:gd name="T48" fmla="*/ 2147483646 w 2180"/>
              <a:gd name="T49" fmla="*/ 2147483646 h 938"/>
              <a:gd name="T50" fmla="*/ 2147483646 w 2180"/>
              <a:gd name="T51" fmla="*/ 2147483646 h 938"/>
              <a:gd name="T52" fmla="*/ 2147483646 w 2180"/>
              <a:gd name="T53" fmla="*/ 2147483646 h 938"/>
              <a:gd name="T54" fmla="*/ 2147483646 w 2180"/>
              <a:gd name="T55" fmla="*/ 2147483646 h 938"/>
              <a:gd name="T56" fmla="*/ 2147483646 w 2180"/>
              <a:gd name="T57" fmla="*/ 2147483646 h 938"/>
              <a:gd name="T58" fmla="*/ 2147483646 w 2180"/>
              <a:gd name="T59" fmla="*/ 2147483646 h 938"/>
              <a:gd name="T60" fmla="*/ 2147483646 w 2180"/>
              <a:gd name="T61" fmla="*/ 2147483646 h 938"/>
              <a:gd name="T62" fmla="*/ 2147483646 w 2180"/>
              <a:gd name="T63" fmla="*/ 2147483646 h 938"/>
              <a:gd name="T64" fmla="*/ 2147483646 w 2180"/>
              <a:gd name="T65" fmla="*/ 2147483646 h 9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80" h="938">
                <a:moveTo>
                  <a:pt x="1751" y="14"/>
                </a:moveTo>
                <a:lnTo>
                  <a:pt x="1694" y="0"/>
                </a:lnTo>
                <a:lnTo>
                  <a:pt x="1638" y="29"/>
                </a:lnTo>
                <a:lnTo>
                  <a:pt x="1582" y="29"/>
                </a:lnTo>
                <a:lnTo>
                  <a:pt x="1471" y="29"/>
                </a:lnTo>
                <a:lnTo>
                  <a:pt x="1416" y="29"/>
                </a:lnTo>
                <a:lnTo>
                  <a:pt x="1332" y="29"/>
                </a:lnTo>
                <a:lnTo>
                  <a:pt x="1249" y="29"/>
                </a:lnTo>
                <a:lnTo>
                  <a:pt x="1138" y="29"/>
                </a:lnTo>
                <a:lnTo>
                  <a:pt x="1027" y="44"/>
                </a:lnTo>
                <a:lnTo>
                  <a:pt x="916" y="44"/>
                </a:lnTo>
                <a:lnTo>
                  <a:pt x="805" y="44"/>
                </a:lnTo>
                <a:lnTo>
                  <a:pt x="722" y="44"/>
                </a:lnTo>
                <a:lnTo>
                  <a:pt x="638" y="44"/>
                </a:lnTo>
                <a:lnTo>
                  <a:pt x="556" y="44"/>
                </a:lnTo>
                <a:lnTo>
                  <a:pt x="472" y="44"/>
                </a:lnTo>
                <a:lnTo>
                  <a:pt x="375" y="44"/>
                </a:lnTo>
                <a:lnTo>
                  <a:pt x="320" y="44"/>
                </a:lnTo>
                <a:lnTo>
                  <a:pt x="264" y="58"/>
                </a:lnTo>
                <a:lnTo>
                  <a:pt x="222" y="58"/>
                </a:lnTo>
                <a:lnTo>
                  <a:pt x="180" y="58"/>
                </a:lnTo>
                <a:lnTo>
                  <a:pt x="125" y="58"/>
                </a:lnTo>
                <a:lnTo>
                  <a:pt x="69" y="58"/>
                </a:lnTo>
                <a:lnTo>
                  <a:pt x="14" y="58"/>
                </a:lnTo>
                <a:lnTo>
                  <a:pt x="0" y="102"/>
                </a:lnTo>
                <a:lnTo>
                  <a:pt x="42" y="146"/>
                </a:lnTo>
                <a:lnTo>
                  <a:pt x="83" y="205"/>
                </a:lnTo>
                <a:lnTo>
                  <a:pt x="125" y="234"/>
                </a:lnTo>
                <a:lnTo>
                  <a:pt x="167" y="278"/>
                </a:lnTo>
                <a:lnTo>
                  <a:pt x="209" y="293"/>
                </a:lnTo>
                <a:lnTo>
                  <a:pt x="236" y="337"/>
                </a:lnTo>
                <a:lnTo>
                  <a:pt x="264" y="395"/>
                </a:lnTo>
                <a:lnTo>
                  <a:pt x="278" y="439"/>
                </a:lnTo>
                <a:lnTo>
                  <a:pt x="291" y="498"/>
                </a:lnTo>
                <a:lnTo>
                  <a:pt x="291" y="556"/>
                </a:lnTo>
                <a:lnTo>
                  <a:pt x="291" y="615"/>
                </a:lnTo>
                <a:lnTo>
                  <a:pt x="278" y="673"/>
                </a:lnTo>
                <a:lnTo>
                  <a:pt x="264" y="732"/>
                </a:lnTo>
                <a:lnTo>
                  <a:pt x="236" y="790"/>
                </a:lnTo>
                <a:lnTo>
                  <a:pt x="209" y="834"/>
                </a:lnTo>
                <a:lnTo>
                  <a:pt x="167" y="878"/>
                </a:lnTo>
                <a:lnTo>
                  <a:pt x="125" y="922"/>
                </a:lnTo>
                <a:lnTo>
                  <a:pt x="180" y="937"/>
                </a:lnTo>
                <a:lnTo>
                  <a:pt x="236" y="922"/>
                </a:lnTo>
                <a:lnTo>
                  <a:pt x="278" y="922"/>
                </a:lnTo>
                <a:lnTo>
                  <a:pt x="389" y="893"/>
                </a:lnTo>
                <a:lnTo>
                  <a:pt x="472" y="878"/>
                </a:lnTo>
                <a:lnTo>
                  <a:pt x="556" y="863"/>
                </a:lnTo>
                <a:lnTo>
                  <a:pt x="611" y="834"/>
                </a:lnTo>
                <a:lnTo>
                  <a:pt x="694" y="819"/>
                </a:lnTo>
                <a:lnTo>
                  <a:pt x="778" y="805"/>
                </a:lnTo>
                <a:lnTo>
                  <a:pt x="888" y="790"/>
                </a:lnTo>
                <a:lnTo>
                  <a:pt x="943" y="761"/>
                </a:lnTo>
                <a:lnTo>
                  <a:pt x="1027" y="732"/>
                </a:lnTo>
                <a:lnTo>
                  <a:pt x="1110" y="717"/>
                </a:lnTo>
                <a:lnTo>
                  <a:pt x="1194" y="702"/>
                </a:lnTo>
                <a:lnTo>
                  <a:pt x="1277" y="702"/>
                </a:lnTo>
                <a:lnTo>
                  <a:pt x="1388" y="688"/>
                </a:lnTo>
                <a:lnTo>
                  <a:pt x="1527" y="688"/>
                </a:lnTo>
                <a:lnTo>
                  <a:pt x="1638" y="673"/>
                </a:lnTo>
                <a:lnTo>
                  <a:pt x="1776" y="658"/>
                </a:lnTo>
                <a:lnTo>
                  <a:pt x="1859" y="644"/>
                </a:lnTo>
                <a:lnTo>
                  <a:pt x="1998" y="629"/>
                </a:lnTo>
                <a:lnTo>
                  <a:pt x="2054" y="600"/>
                </a:lnTo>
                <a:lnTo>
                  <a:pt x="2096" y="585"/>
                </a:lnTo>
                <a:lnTo>
                  <a:pt x="2179" y="585"/>
                </a:lnTo>
              </a:path>
            </a:pathLst>
          </a:custGeom>
          <a:noFill/>
          <a:ln w="508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9" name="Line 5"/>
          <p:cNvSpPr>
            <a:spLocks noChangeShapeType="1"/>
          </p:cNvSpPr>
          <p:nvPr/>
        </p:nvSpPr>
        <p:spPr bwMode="auto">
          <a:xfrm>
            <a:off x="1041400" y="5181600"/>
            <a:ext cx="7137400" cy="0"/>
          </a:xfrm>
          <a:prstGeom prst="line">
            <a:avLst/>
          </a:prstGeom>
          <a:noFill/>
          <a:ln w="1016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6"/>
          <p:cNvSpPr>
            <a:spLocks noChangeArrowheads="1"/>
          </p:cNvSpPr>
          <p:nvPr/>
        </p:nvSpPr>
        <p:spPr bwMode="auto">
          <a:xfrm>
            <a:off x="4191000" y="4343400"/>
            <a:ext cx="91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1751" name="Oval 7"/>
          <p:cNvSpPr>
            <a:spLocks noChangeArrowheads="1"/>
          </p:cNvSpPr>
          <p:nvPr/>
        </p:nvSpPr>
        <p:spPr bwMode="auto">
          <a:xfrm>
            <a:off x="635000" y="4902200"/>
            <a:ext cx="406400" cy="4826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1752" name="Oval 8"/>
          <p:cNvSpPr>
            <a:spLocks noChangeArrowheads="1"/>
          </p:cNvSpPr>
          <p:nvPr/>
        </p:nvSpPr>
        <p:spPr bwMode="auto">
          <a:xfrm>
            <a:off x="8178800" y="4902200"/>
            <a:ext cx="406400" cy="482600"/>
          </a:xfrm>
          <a:prstGeom prst="ellipse">
            <a:avLst/>
          </a:prstGeom>
          <a:noFill/>
          <a:ln w="50800">
            <a:solidFill>
              <a:srgbClr val="00279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1753" name="Rectangle 9"/>
          <p:cNvSpPr>
            <a:spLocks noChangeArrowheads="1"/>
          </p:cNvSpPr>
          <p:nvPr/>
        </p:nvSpPr>
        <p:spPr bwMode="auto">
          <a:xfrm>
            <a:off x="382588" y="5792788"/>
            <a:ext cx="12922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node </a:t>
            </a:r>
            <a:r>
              <a:rPr lang="en-US" altLang="en-US" sz="3200" i="1">
                <a:latin typeface="Arial Narrow" panose="020B0606020202030204" pitchFamily="34" charset="0"/>
              </a:rPr>
              <a:t>i</a:t>
            </a:r>
          </a:p>
        </p:txBody>
      </p:sp>
      <p:sp>
        <p:nvSpPr>
          <p:cNvPr id="31754" name="Rectangle 10"/>
          <p:cNvSpPr>
            <a:spLocks noChangeArrowheads="1"/>
          </p:cNvSpPr>
          <p:nvPr/>
        </p:nvSpPr>
        <p:spPr bwMode="auto">
          <a:xfrm>
            <a:off x="7469188" y="5792788"/>
            <a:ext cx="12922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node </a:t>
            </a:r>
            <a:r>
              <a:rPr lang="en-US" altLang="en-US" sz="3200" i="1">
                <a:latin typeface="Arial Narrow" panose="020B0606020202030204" pitchFamily="34" charset="0"/>
              </a:rPr>
              <a:t>j</a:t>
            </a:r>
          </a:p>
        </p:txBody>
      </p:sp>
      <p:sp>
        <p:nvSpPr>
          <p:cNvPr id="31755" name="Rectangle 11"/>
          <p:cNvSpPr>
            <a:spLocks noChangeArrowheads="1"/>
          </p:cNvSpPr>
          <p:nvPr/>
        </p:nvSpPr>
        <p:spPr bwMode="auto">
          <a:xfrm>
            <a:off x="153988" y="1754188"/>
            <a:ext cx="19780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neuron </a:t>
            </a:r>
            <a:r>
              <a:rPr lang="en-US" altLang="en-US" sz="3200" i="1">
                <a:latin typeface="Arial Narrow" panose="020B0606020202030204" pitchFamily="34" charset="0"/>
              </a:rPr>
              <a:t>i</a:t>
            </a:r>
          </a:p>
        </p:txBody>
      </p:sp>
      <p:sp>
        <p:nvSpPr>
          <p:cNvPr id="31756" name="Rectangle 12"/>
          <p:cNvSpPr>
            <a:spLocks noChangeArrowheads="1"/>
          </p:cNvSpPr>
          <p:nvPr/>
        </p:nvSpPr>
        <p:spPr bwMode="auto">
          <a:xfrm>
            <a:off x="6402388" y="1754188"/>
            <a:ext cx="19780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neuron</a:t>
            </a:r>
            <a:r>
              <a:rPr lang="en-US" altLang="en-US" sz="3200" i="1">
                <a:latin typeface="Arial Narrow" panose="020B0606020202030204" pitchFamily="34" charset="0"/>
              </a:rPr>
              <a:t> j</a:t>
            </a:r>
          </a:p>
        </p:txBody>
      </p:sp>
      <p:sp>
        <p:nvSpPr>
          <p:cNvPr id="31757" name="Rectangle 13"/>
          <p:cNvSpPr>
            <a:spLocks noChangeArrowheads="1"/>
          </p:cNvSpPr>
          <p:nvPr/>
        </p:nvSpPr>
        <p:spPr bwMode="auto">
          <a:xfrm>
            <a:off x="4405313" y="4375150"/>
            <a:ext cx="61118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4000">
                <a:latin typeface="Arial Narrow" panose="020B0606020202030204" pitchFamily="34" charset="0"/>
              </a:rPr>
              <a:t>w</a:t>
            </a:r>
            <a:r>
              <a:rPr lang="en-US" altLang="en-US" sz="4000" baseline="-25000">
                <a:latin typeface="Arial Narrow" panose="020B0606020202030204" pitchFamily="34" charset="0"/>
              </a:rPr>
              <a:t>ji</a:t>
            </a:r>
          </a:p>
        </p:txBody>
      </p:sp>
      <p:sp>
        <p:nvSpPr>
          <p:cNvPr id="31758" name="Freeform 14"/>
          <p:cNvSpPr>
            <a:spLocks/>
          </p:cNvSpPr>
          <p:nvPr/>
        </p:nvSpPr>
        <p:spPr bwMode="auto">
          <a:xfrm>
            <a:off x="3886200" y="2127250"/>
            <a:ext cx="1677988" cy="3765550"/>
          </a:xfrm>
          <a:custGeom>
            <a:avLst/>
            <a:gdLst>
              <a:gd name="T0" fmla="*/ 2147483646 w 1057"/>
              <a:gd name="T1" fmla="*/ 2147483646 h 2372"/>
              <a:gd name="T2" fmla="*/ 2147483646 w 1057"/>
              <a:gd name="T3" fmla="*/ 2147483646 h 2372"/>
              <a:gd name="T4" fmla="*/ 2147483646 w 1057"/>
              <a:gd name="T5" fmla="*/ 2147483646 h 2372"/>
              <a:gd name="T6" fmla="*/ 2147483646 w 1057"/>
              <a:gd name="T7" fmla="*/ 2147483646 h 2372"/>
              <a:gd name="T8" fmla="*/ 2147483646 w 1057"/>
              <a:gd name="T9" fmla="*/ 2147483646 h 2372"/>
              <a:gd name="T10" fmla="*/ 2147483646 w 1057"/>
              <a:gd name="T11" fmla="*/ 2147483646 h 2372"/>
              <a:gd name="T12" fmla="*/ 2147483646 w 1057"/>
              <a:gd name="T13" fmla="*/ 2147483646 h 2372"/>
              <a:gd name="T14" fmla="*/ 2147483646 w 1057"/>
              <a:gd name="T15" fmla="*/ 2147483646 h 2372"/>
              <a:gd name="T16" fmla="*/ 2147483646 w 1057"/>
              <a:gd name="T17" fmla="*/ 2147483646 h 2372"/>
              <a:gd name="T18" fmla="*/ 2147483646 w 1057"/>
              <a:gd name="T19" fmla="*/ 2147483646 h 2372"/>
              <a:gd name="T20" fmla="*/ 2147483646 w 1057"/>
              <a:gd name="T21" fmla="*/ 2147483646 h 2372"/>
              <a:gd name="T22" fmla="*/ 2147483646 w 1057"/>
              <a:gd name="T23" fmla="*/ 2147483646 h 2372"/>
              <a:gd name="T24" fmla="*/ 2147483646 w 1057"/>
              <a:gd name="T25" fmla="*/ 2147483646 h 2372"/>
              <a:gd name="T26" fmla="*/ 2147483646 w 1057"/>
              <a:gd name="T27" fmla="*/ 2147483646 h 2372"/>
              <a:gd name="T28" fmla="*/ 2147483646 w 1057"/>
              <a:gd name="T29" fmla="*/ 0 h 2372"/>
              <a:gd name="T30" fmla="*/ 2147483646 w 1057"/>
              <a:gd name="T31" fmla="*/ 0 h 2372"/>
              <a:gd name="T32" fmla="*/ 2147483646 w 1057"/>
              <a:gd name="T33" fmla="*/ 2147483646 h 2372"/>
              <a:gd name="T34" fmla="*/ 2147483646 w 1057"/>
              <a:gd name="T35" fmla="*/ 2147483646 h 2372"/>
              <a:gd name="T36" fmla="*/ 2147483646 w 1057"/>
              <a:gd name="T37" fmla="*/ 2147483646 h 2372"/>
              <a:gd name="T38" fmla="*/ 2147483646 w 1057"/>
              <a:gd name="T39" fmla="*/ 2147483646 h 2372"/>
              <a:gd name="T40" fmla="*/ 2147483646 w 1057"/>
              <a:gd name="T41" fmla="*/ 2147483646 h 2372"/>
              <a:gd name="T42" fmla="*/ 2147483646 w 1057"/>
              <a:gd name="T43" fmla="*/ 2147483646 h 2372"/>
              <a:gd name="T44" fmla="*/ 0 w 1057"/>
              <a:gd name="T45" fmla="*/ 2147483646 h 2372"/>
              <a:gd name="T46" fmla="*/ 0 w 1057"/>
              <a:gd name="T47" fmla="*/ 2147483646 h 2372"/>
              <a:gd name="T48" fmla="*/ 0 w 1057"/>
              <a:gd name="T49" fmla="*/ 2147483646 h 2372"/>
              <a:gd name="T50" fmla="*/ 2147483646 w 1057"/>
              <a:gd name="T51" fmla="*/ 2147483646 h 2372"/>
              <a:gd name="T52" fmla="*/ 2147483646 w 1057"/>
              <a:gd name="T53" fmla="*/ 2147483646 h 2372"/>
              <a:gd name="T54" fmla="*/ 2147483646 w 1057"/>
              <a:gd name="T55" fmla="*/ 2147483646 h 2372"/>
              <a:gd name="T56" fmla="*/ 2147483646 w 1057"/>
              <a:gd name="T57" fmla="*/ 2147483646 h 2372"/>
              <a:gd name="T58" fmla="*/ 2147483646 w 1057"/>
              <a:gd name="T59" fmla="*/ 2147483646 h 2372"/>
              <a:gd name="T60" fmla="*/ 2147483646 w 1057"/>
              <a:gd name="T61" fmla="*/ 2147483646 h 2372"/>
              <a:gd name="T62" fmla="*/ 2147483646 w 1057"/>
              <a:gd name="T63" fmla="*/ 2147483646 h 2372"/>
              <a:gd name="T64" fmla="*/ 2147483646 w 1057"/>
              <a:gd name="T65" fmla="*/ 2147483646 h 23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57" h="2372">
                <a:moveTo>
                  <a:pt x="567" y="2356"/>
                </a:moveTo>
                <a:lnTo>
                  <a:pt x="988" y="1976"/>
                </a:lnTo>
                <a:lnTo>
                  <a:pt x="1007" y="1888"/>
                </a:lnTo>
                <a:lnTo>
                  <a:pt x="1017" y="1800"/>
                </a:lnTo>
                <a:lnTo>
                  <a:pt x="1017" y="1683"/>
                </a:lnTo>
                <a:lnTo>
                  <a:pt x="1027" y="1596"/>
                </a:lnTo>
                <a:lnTo>
                  <a:pt x="1036" y="1479"/>
                </a:lnTo>
                <a:lnTo>
                  <a:pt x="1036" y="1391"/>
                </a:lnTo>
                <a:lnTo>
                  <a:pt x="1046" y="1274"/>
                </a:lnTo>
                <a:lnTo>
                  <a:pt x="1056" y="1127"/>
                </a:lnTo>
                <a:lnTo>
                  <a:pt x="1056" y="981"/>
                </a:lnTo>
                <a:lnTo>
                  <a:pt x="1056" y="893"/>
                </a:lnTo>
                <a:lnTo>
                  <a:pt x="1056" y="805"/>
                </a:lnTo>
                <a:lnTo>
                  <a:pt x="1056" y="703"/>
                </a:lnTo>
                <a:lnTo>
                  <a:pt x="1056" y="644"/>
                </a:lnTo>
                <a:lnTo>
                  <a:pt x="1056" y="586"/>
                </a:lnTo>
                <a:lnTo>
                  <a:pt x="1056" y="527"/>
                </a:lnTo>
                <a:lnTo>
                  <a:pt x="1036" y="410"/>
                </a:lnTo>
                <a:lnTo>
                  <a:pt x="1027" y="322"/>
                </a:lnTo>
                <a:lnTo>
                  <a:pt x="1017" y="220"/>
                </a:lnTo>
                <a:lnTo>
                  <a:pt x="988" y="161"/>
                </a:lnTo>
                <a:lnTo>
                  <a:pt x="960" y="103"/>
                </a:lnTo>
                <a:lnTo>
                  <a:pt x="883" y="44"/>
                </a:lnTo>
                <a:lnTo>
                  <a:pt x="825" y="44"/>
                </a:lnTo>
                <a:lnTo>
                  <a:pt x="768" y="44"/>
                </a:lnTo>
                <a:lnTo>
                  <a:pt x="710" y="30"/>
                </a:lnTo>
                <a:lnTo>
                  <a:pt x="634" y="15"/>
                </a:lnTo>
                <a:lnTo>
                  <a:pt x="576" y="15"/>
                </a:lnTo>
                <a:lnTo>
                  <a:pt x="518" y="0"/>
                </a:lnTo>
                <a:lnTo>
                  <a:pt x="460" y="0"/>
                </a:lnTo>
                <a:lnTo>
                  <a:pt x="422" y="0"/>
                </a:lnTo>
                <a:lnTo>
                  <a:pt x="365" y="0"/>
                </a:lnTo>
                <a:lnTo>
                  <a:pt x="336" y="15"/>
                </a:lnTo>
                <a:lnTo>
                  <a:pt x="297" y="44"/>
                </a:lnTo>
                <a:lnTo>
                  <a:pt x="249" y="88"/>
                </a:lnTo>
                <a:lnTo>
                  <a:pt x="220" y="118"/>
                </a:lnTo>
                <a:lnTo>
                  <a:pt x="144" y="191"/>
                </a:lnTo>
                <a:lnTo>
                  <a:pt x="106" y="308"/>
                </a:lnTo>
                <a:lnTo>
                  <a:pt x="77" y="410"/>
                </a:lnTo>
                <a:lnTo>
                  <a:pt x="58" y="513"/>
                </a:lnTo>
                <a:lnTo>
                  <a:pt x="29" y="644"/>
                </a:lnTo>
                <a:lnTo>
                  <a:pt x="29" y="732"/>
                </a:lnTo>
                <a:lnTo>
                  <a:pt x="19" y="820"/>
                </a:lnTo>
                <a:lnTo>
                  <a:pt x="9" y="937"/>
                </a:lnTo>
                <a:lnTo>
                  <a:pt x="9" y="1025"/>
                </a:lnTo>
                <a:lnTo>
                  <a:pt x="0" y="1171"/>
                </a:lnTo>
                <a:lnTo>
                  <a:pt x="0" y="1288"/>
                </a:lnTo>
                <a:lnTo>
                  <a:pt x="0" y="1435"/>
                </a:lnTo>
                <a:lnTo>
                  <a:pt x="0" y="1581"/>
                </a:lnTo>
                <a:lnTo>
                  <a:pt x="0" y="1640"/>
                </a:lnTo>
                <a:lnTo>
                  <a:pt x="9" y="1727"/>
                </a:lnTo>
                <a:lnTo>
                  <a:pt x="19" y="1844"/>
                </a:lnTo>
                <a:lnTo>
                  <a:pt x="29" y="1903"/>
                </a:lnTo>
                <a:lnTo>
                  <a:pt x="48" y="2049"/>
                </a:lnTo>
                <a:lnTo>
                  <a:pt x="67" y="2137"/>
                </a:lnTo>
                <a:lnTo>
                  <a:pt x="87" y="2181"/>
                </a:lnTo>
                <a:lnTo>
                  <a:pt x="115" y="2225"/>
                </a:lnTo>
                <a:lnTo>
                  <a:pt x="144" y="2327"/>
                </a:lnTo>
                <a:lnTo>
                  <a:pt x="173" y="2342"/>
                </a:lnTo>
                <a:lnTo>
                  <a:pt x="249" y="2371"/>
                </a:lnTo>
                <a:lnTo>
                  <a:pt x="278" y="2371"/>
                </a:lnTo>
                <a:lnTo>
                  <a:pt x="346" y="2371"/>
                </a:lnTo>
                <a:lnTo>
                  <a:pt x="375" y="2371"/>
                </a:lnTo>
                <a:lnTo>
                  <a:pt x="413" y="2342"/>
                </a:lnTo>
                <a:lnTo>
                  <a:pt x="441" y="2342"/>
                </a:lnTo>
                <a:lnTo>
                  <a:pt x="470" y="2342"/>
                </a:lnTo>
              </a:path>
            </a:pathLst>
          </a:custGeom>
          <a:noFill/>
          <a:ln w="50800" cap="rnd" cmpd="sng">
            <a:solidFill>
              <a:srgbClr val="00279F"/>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9" name="Rectangle 15"/>
          <p:cNvSpPr>
            <a:spLocks noChangeArrowheads="1"/>
          </p:cNvSpPr>
          <p:nvPr/>
        </p:nvSpPr>
        <p:spPr bwMode="auto">
          <a:xfrm>
            <a:off x="382588" y="3125788"/>
            <a:ext cx="28924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signal strength</a:t>
            </a:r>
            <a:r>
              <a:rPr lang="en-US" altLang="en-US" i="1">
                <a:latin typeface="Arial Narrow" panose="020B0606020202030204" pitchFamily="34" charset="0"/>
              </a:rPr>
              <a:t> s</a:t>
            </a:r>
          </a:p>
        </p:txBody>
      </p:sp>
      <p:sp>
        <p:nvSpPr>
          <p:cNvPr id="31760" name="Rectangle 16"/>
          <p:cNvSpPr>
            <a:spLocks noChangeArrowheads="1"/>
          </p:cNvSpPr>
          <p:nvPr/>
        </p:nvSpPr>
        <p:spPr bwMode="auto">
          <a:xfrm>
            <a:off x="5868988" y="4497388"/>
            <a:ext cx="26638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signal </a:t>
            </a:r>
            <a:r>
              <a:rPr lang="en-US" altLang="en-US" i="1">
                <a:latin typeface="Arial Narrow" panose="020B0606020202030204" pitchFamily="34" charset="0"/>
              </a:rPr>
              <a:t>w</a:t>
            </a:r>
            <a:r>
              <a:rPr lang="en-US" altLang="en-US" i="1" baseline="-25000">
                <a:latin typeface="Arial Narrow" panose="020B0606020202030204" pitchFamily="34" charset="0"/>
              </a:rPr>
              <a:t>ji</a:t>
            </a:r>
            <a:r>
              <a:rPr lang="en-US" altLang="en-US" i="1">
                <a:latin typeface="Arial Narrow" panose="020B0606020202030204" pitchFamily="34" charset="0"/>
              </a:rPr>
              <a:t>s</a:t>
            </a:r>
          </a:p>
        </p:txBody>
      </p:sp>
      <p:sp>
        <p:nvSpPr>
          <p:cNvPr id="31761" name="Rectangle 17"/>
          <p:cNvSpPr>
            <a:spLocks noChangeArrowheads="1"/>
          </p:cNvSpPr>
          <p:nvPr/>
        </p:nvSpPr>
        <p:spPr bwMode="auto">
          <a:xfrm>
            <a:off x="1220788" y="4497388"/>
            <a:ext cx="28924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signal </a:t>
            </a:r>
            <a:r>
              <a:rPr lang="en-US" altLang="en-US" i="1">
                <a:latin typeface="Arial Narrow" panose="020B0606020202030204" pitchFamily="34" charset="0"/>
              </a:rPr>
              <a:t>s</a:t>
            </a:r>
          </a:p>
        </p:txBody>
      </p:sp>
      <p:sp>
        <p:nvSpPr>
          <p:cNvPr id="31762" name="Rectangle 18"/>
          <p:cNvSpPr>
            <a:spLocks noChangeArrowheads="1"/>
          </p:cNvSpPr>
          <p:nvPr/>
        </p:nvSpPr>
        <p:spPr bwMode="auto">
          <a:xfrm>
            <a:off x="5945188" y="2897188"/>
            <a:ext cx="28924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signal strength</a:t>
            </a:r>
            <a:r>
              <a:rPr lang="en-US" altLang="en-US" i="1">
                <a:latin typeface="Arial Narrow" panose="020B0606020202030204" pitchFamily="34" charset="0"/>
              </a:rPr>
              <a:t>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smtClean="0">
                <a:solidFill>
                  <a:srgbClr val="0000BF"/>
                </a:solidFill>
              </a:rPr>
              <a:t>Modelling Neuronal I/O </a:t>
            </a:r>
            <a:r>
              <a:rPr lang="en-US" altLang="en-US" i="1" dirty="0" smtClean="0">
                <a:solidFill>
                  <a:srgbClr val="0000BF"/>
                </a:solidFill>
              </a:rPr>
              <a:t>1/2</a:t>
            </a:r>
            <a:endParaRPr lang="en-US" altLang="en-US" dirty="0" smtClean="0">
              <a:solidFill>
                <a:srgbClr val="0000BF"/>
              </a:solidFill>
            </a:endParaRPr>
          </a:p>
        </p:txBody>
      </p:sp>
      <p:sp>
        <p:nvSpPr>
          <p:cNvPr id="36" name="Rectangle 3"/>
          <p:cNvSpPr>
            <a:spLocks noChangeArrowheads="1"/>
          </p:cNvSpPr>
          <p:nvPr/>
        </p:nvSpPr>
        <p:spPr bwMode="auto">
          <a:xfrm>
            <a:off x="3130550" y="29718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latin typeface="Arial Narrow" panose="020B0606020202030204" pitchFamily="34" charset="0"/>
              </a:rPr>
              <a:t>Process</a:t>
            </a:r>
          </a:p>
        </p:txBody>
      </p:sp>
      <p:sp>
        <p:nvSpPr>
          <p:cNvPr id="37" name="Line 4"/>
          <p:cNvSpPr>
            <a:spLocks noChangeShapeType="1"/>
          </p:cNvSpPr>
          <p:nvPr/>
        </p:nvSpPr>
        <p:spPr bwMode="auto">
          <a:xfrm flipV="1">
            <a:off x="1682750" y="3340100"/>
            <a:ext cx="1974850" cy="1841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5"/>
          <p:cNvSpPr>
            <a:spLocks noChangeShapeType="1"/>
          </p:cNvSpPr>
          <p:nvPr/>
        </p:nvSpPr>
        <p:spPr bwMode="auto">
          <a:xfrm flipH="1" flipV="1">
            <a:off x="3663950" y="3340100"/>
            <a:ext cx="3422650" cy="2222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6"/>
          <p:cNvSpPr>
            <a:spLocks noChangeShapeType="1"/>
          </p:cNvSpPr>
          <p:nvPr/>
        </p:nvSpPr>
        <p:spPr bwMode="auto">
          <a:xfrm flipV="1">
            <a:off x="4197350" y="1892300"/>
            <a:ext cx="1435100" cy="1079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7"/>
          <p:cNvSpPr>
            <a:spLocks noChangeShapeType="1"/>
          </p:cNvSpPr>
          <p:nvPr/>
        </p:nvSpPr>
        <p:spPr bwMode="auto">
          <a:xfrm flipH="1" flipV="1">
            <a:off x="1974850" y="1968500"/>
            <a:ext cx="115570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3"/>
          <p:cNvSpPr>
            <a:spLocks noChangeShapeType="1"/>
          </p:cNvSpPr>
          <p:nvPr/>
        </p:nvSpPr>
        <p:spPr bwMode="auto">
          <a:xfrm flipV="1">
            <a:off x="3657600" y="1968500"/>
            <a:ext cx="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Rectangle 14"/>
          <p:cNvSpPr>
            <a:spLocks noChangeArrowheads="1"/>
          </p:cNvSpPr>
          <p:nvPr/>
        </p:nvSpPr>
        <p:spPr bwMode="auto">
          <a:xfrm>
            <a:off x="6856412" y="1676400"/>
            <a:ext cx="2287587"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 Output = </a:t>
            </a:r>
          </a:p>
          <a:p>
            <a:pPr>
              <a:spcBef>
                <a:spcPct val="50000"/>
              </a:spcBef>
            </a:pPr>
            <a:r>
              <a:rPr lang="en-US" altLang="en-US" sz="2400" i="1" dirty="0">
                <a:latin typeface="Arial Narrow" panose="020B0606020202030204" pitchFamily="34" charset="0"/>
              </a:rPr>
              <a:t>f </a:t>
            </a:r>
            <a:r>
              <a:rPr lang="en-US" altLang="en-US" sz="2400" i="1" dirty="0" smtClean="0">
                <a:latin typeface="Arial Narrow" panose="020B0606020202030204" pitchFamily="34" charset="0"/>
              </a:rPr>
              <a:t>()</a:t>
            </a:r>
            <a:endParaRPr lang="en-US" altLang="en-US" sz="2400" i="1" dirty="0">
              <a:latin typeface="Arial Narrow" panose="020B0606020202030204" pitchFamily="34" charset="0"/>
            </a:endParaRPr>
          </a:p>
        </p:txBody>
      </p:sp>
      <p:sp>
        <p:nvSpPr>
          <p:cNvPr id="45" name="Freeform 34"/>
          <p:cNvSpPr>
            <a:spLocks/>
          </p:cNvSpPr>
          <p:nvPr/>
        </p:nvSpPr>
        <p:spPr bwMode="auto">
          <a:xfrm>
            <a:off x="5424948" y="2192592"/>
            <a:ext cx="3065208" cy="2227263"/>
          </a:xfrm>
          <a:custGeom>
            <a:avLst/>
            <a:gdLst>
              <a:gd name="T0" fmla="*/ 2147483646 w 1289"/>
              <a:gd name="T1" fmla="*/ 2147483646 h 1319"/>
              <a:gd name="T2" fmla="*/ 2147483646 w 1289"/>
              <a:gd name="T3" fmla="*/ 2147483646 h 1319"/>
              <a:gd name="T4" fmla="*/ 2147483646 w 1289"/>
              <a:gd name="T5" fmla="*/ 2147483646 h 1319"/>
              <a:gd name="T6" fmla="*/ 2147483646 w 1289"/>
              <a:gd name="T7" fmla="*/ 2147483646 h 1319"/>
              <a:gd name="T8" fmla="*/ 2147483646 w 1289"/>
              <a:gd name="T9" fmla="*/ 2147483646 h 1319"/>
              <a:gd name="T10" fmla="*/ 2147483646 w 1289"/>
              <a:gd name="T11" fmla="*/ 2147483646 h 1319"/>
              <a:gd name="T12" fmla="*/ 2147483646 w 1289"/>
              <a:gd name="T13" fmla="*/ 2147483646 h 1319"/>
              <a:gd name="T14" fmla="*/ 2147483646 w 1289"/>
              <a:gd name="T15" fmla="*/ 2147483646 h 1319"/>
              <a:gd name="T16" fmla="*/ 2147483646 w 1289"/>
              <a:gd name="T17" fmla="*/ 0 h 1319"/>
              <a:gd name="T18" fmla="*/ 2147483646 w 1289"/>
              <a:gd name="T19" fmla="*/ 2147483646 h 1319"/>
              <a:gd name="T20" fmla="*/ 2147483646 w 1289"/>
              <a:gd name="T21" fmla="*/ 2147483646 h 1319"/>
              <a:gd name="T22" fmla="*/ 2147483646 w 1289"/>
              <a:gd name="T23" fmla="*/ 2147483646 h 1319"/>
              <a:gd name="T24" fmla="*/ 2147483646 w 1289"/>
              <a:gd name="T25" fmla="*/ 2147483646 h 1319"/>
              <a:gd name="T26" fmla="*/ 2147483646 w 1289"/>
              <a:gd name="T27" fmla="*/ 2147483646 h 1319"/>
              <a:gd name="T28" fmla="*/ 2147483646 w 1289"/>
              <a:gd name="T29" fmla="*/ 2147483646 h 1319"/>
              <a:gd name="T30" fmla="*/ 2147483646 w 1289"/>
              <a:gd name="T31" fmla="*/ 2147483646 h 1319"/>
              <a:gd name="T32" fmla="*/ 2147483646 w 1289"/>
              <a:gd name="T33" fmla="*/ 2147483646 h 1319"/>
              <a:gd name="T34" fmla="*/ 2147483646 w 1289"/>
              <a:gd name="T35" fmla="*/ 2147483646 h 1319"/>
              <a:gd name="T36" fmla="*/ 2147483646 w 1289"/>
              <a:gd name="T37" fmla="*/ 2147483646 h 1319"/>
              <a:gd name="T38" fmla="*/ 2147483646 w 1289"/>
              <a:gd name="T39" fmla="*/ 2147483646 h 1319"/>
              <a:gd name="T40" fmla="*/ 2147483646 w 1289"/>
              <a:gd name="T41" fmla="*/ 2147483646 h 1319"/>
              <a:gd name="T42" fmla="*/ 2147483646 w 1289"/>
              <a:gd name="T43" fmla="*/ 2147483646 h 1319"/>
              <a:gd name="T44" fmla="*/ 2147483646 w 1289"/>
              <a:gd name="T45" fmla="*/ 2147483646 h 1319"/>
              <a:gd name="T46" fmla="*/ 2147483646 w 1289"/>
              <a:gd name="T47" fmla="*/ 2147483646 h 1319"/>
              <a:gd name="T48" fmla="*/ 2147483646 w 1289"/>
              <a:gd name="T49" fmla="*/ 2147483646 h 1319"/>
              <a:gd name="T50" fmla="*/ 2147483646 w 1289"/>
              <a:gd name="T51" fmla="*/ 2147483646 h 1319"/>
              <a:gd name="T52" fmla="*/ 2147483646 w 1289"/>
              <a:gd name="T53" fmla="*/ 2147483646 h 1319"/>
              <a:gd name="T54" fmla="*/ 2147483646 w 1289"/>
              <a:gd name="T55" fmla="*/ 2147483646 h 1319"/>
              <a:gd name="T56" fmla="*/ 2147483646 w 1289"/>
              <a:gd name="T57" fmla="*/ 2147483646 h 1319"/>
              <a:gd name="T58" fmla="*/ 0 w 1289"/>
              <a:gd name="T59" fmla="*/ 2147483646 h 1319"/>
              <a:gd name="T60" fmla="*/ 0 w 1289"/>
              <a:gd name="T61" fmla="*/ 2147483646 h 1319"/>
              <a:gd name="T62" fmla="*/ 2147483646 w 1289"/>
              <a:gd name="T63" fmla="*/ 2147483646 h 1319"/>
              <a:gd name="T64" fmla="*/ 2147483646 w 1289"/>
              <a:gd name="T65" fmla="*/ 2147483646 h 1319"/>
              <a:gd name="T66" fmla="*/ 2147483646 w 1289"/>
              <a:gd name="T67" fmla="*/ 2147483646 h 1319"/>
              <a:gd name="T68" fmla="*/ 2147483646 w 1289"/>
              <a:gd name="T69" fmla="*/ 2147483646 h 1319"/>
              <a:gd name="T70" fmla="*/ 2147483646 w 1289"/>
              <a:gd name="T71" fmla="*/ 2147483646 h 1319"/>
              <a:gd name="T72" fmla="*/ 2147483646 w 1289"/>
              <a:gd name="T73" fmla="*/ 2147483646 h 1319"/>
              <a:gd name="T74" fmla="*/ 2147483646 w 1289"/>
              <a:gd name="T75" fmla="*/ 2147483646 h 1319"/>
              <a:gd name="T76" fmla="*/ 2147483646 w 1289"/>
              <a:gd name="T77" fmla="*/ 2147483646 h 1319"/>
              <a:gd name="T78" fmla="*/ 2147483646 w 1289"/>
              <a:gd name="T79" fmla="*/ 2147483646 h 1319"/>
              <a:gd name="T80" fmla="*/ 2147483646 w 1289"/>
              <a:gd name="T81" fmla="*/ 2147483646 h 1319"/>
              <a:gd name="T82" fmla="*/ 2147483646 w 1289"/>
              <a:gd name="T83" fmla="*/ 2147483646 h 1319"/>
              <a:gd name="T84" fmla="*/ 2147483646 w 1289"/>
              <a:gd name="T85" fmla="*/ 2147483646 h 1319"/>
              <a:gd name="T86" fmla="*/ 2147483646 w 1289"/>
              <a:gd name="T87" fmla="*/ 2147483646 h 1319"/>
              <a:gd name="T88" fmla="*/ 2147483646 w 1289"/>
              <a:gd name="T89" fmla="*/ 2147483646 h 1319"/>
              <a:gd name="T90" fmla="*/ 2147483646 w 1289"/>
              <a:gd name="T91" fmla="*/ 2147483646 h 1319"/>
              <a:gd name="T92" fmla="*/ 2147483646 w 1289"/>
              <a:gd name="T93" fmla="*/ 2147483646 h 1319"/>
              <a:gd name="T94" fmla="*/ 2147483646 w 1289"/>
              <a:gd name="T95" fmla="*/ 2147483646 h 1319"/>
              <a:gd name="T96" fmla="*/ 2147483646 w 1289"/>
              <a:gd name="T97" fmla="*/ 2147483646 h 1319"/>
              <a:gd name="T98" fmla="*/ 2147483646 w 1289"/>
              <a:gd name="T99" fmla="*/ 2147483646 h 1319"/>
              <a:gd name="T100" fmla="*/ 2147483646 w 1289"/>
              <a:gd name="T101" fmla="*/ 2147483646 h 1319"/>
              <a:gd name="T102" fmla="*/ 2147483646 w 1289"/>
              <a:gd name="T103" fmla="*/ 2147483646 h 1319"/>
              <a:gd name="T104" fmla="*/ 2147483646 w 1289"/>
              <a:gd name="T105" fmla="*/ 2147483646 h 1319"/>
              <a:gd name="T106" fmla="*/ 2147483646 w 1289"/>
              <a:gd name="T107" fmla="*/ 2147483646 h 1319"/>
              <a:gd name="T108" fmla="*/ 2147483646 w 1289"/>
              <a:gd name="T109" fmla="*/ 2147483646 h 1319"/>
              <a:gd name="T110" fmla="*/ 2147483646 w 1289"/>
              <a:gd name="T111" fmla="*/ 2147483646 h 1319"/>
              <a:gd name="T112" fmla="*/ 2147483646 w 1289"/>
              <a:gd name="T113" fmla="*/ 2147483646 h 1319"/>
              <a:gd name="T114" fmla="*/ 2147483646 w 1289"/>
              <a:gd name="T115" fmla="*/ 2147483646 h 1319"/>
              <a:gd name="T116" fmla="*/ 2147483646 w 1289"/>
              <a:gd name="T117" fmla="*/ 2147483646 h 1319"/>
              <a:gd name="T118" fmla="*/ 2147483646 w 1289"/>
              <a:gd name="T119" fmla="*/ 2147483646 h 1319"/>
              <a:gd name="T120" fmla="*/ 2147483646 w 1289"/>
              <a:gd name="T121" fmla="*/ 2147483646 h 1319"/>
              <a:gd name="T122" fmla="*/ 2147483646 w 1289"/>
              <a:gd name="T123" fmla="*/ 2147483646 h 1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89" h="1319">
                <a:moveTo>
                  <a:pt x="908" y="491"/>
                </a:moveTo>
                <a:lnTo>
                  <a:pt x="878" y="439"/>
                </a:lnTo>
                <a:lnTo>
                  <a:pt x="805" y="235"/>
                </a:lnTo>
                <a:lnTo>
                  <a:pt x="805" y="191"/>
                </a:lnTo>
                <a:lnTo>
                  <a:pt x="790" y="147"/>
                </a:lnTo>
                <a:lnTo>
                  <a:pt x="776" y="103"/>
                </a:lnTo>
                <a:lnTo>
                  <a:pt x="776" y="59"/>
                </a:lnTo>
                <a:lnTo>
                  <a:pt x="732" y="15"/>
                </a:lnTo>
                <a:lnTo>
                  <a:pt x="688" y="0"/>
                </a:lnTo>
                <a:lnTo>
                  <a:pt x="644" y="15"/>
                </a:lnTo>
                <a:lnTo>
                  <a:pt x="615" y="59"/>
                </a:lnTo>
                <a:lnTo>
                  <a:pt x="615" y="103"/>
                </a:lnTo>
                <a:lnTo>
                  <a:pt x="615" y="161"/>
                </a:lnTo>
                <a:lnTo>
                  <a:pt x="615" y="220"/>
                </a:lnTo>
                <a:lnTo>
                  <a:pt x="615" y="264"/>
                </a:lnTo>
                <a:lnTo>
                  <a:pt x="600" y="308"/>
                </a:lnTo>
                <a:lnTo>
                  <a:pt x="542" y="352"/>
                </a:lnTo>
                <a:lnTo>
                  <a:pt x="483" y="381"/>
                </a:lnTo>
                <a:lnTo>
                  <a:pt x="439" y="410"/>
                </a:lnTo>
                <a:lnTo>
                  <a:pt x="395" y="425"/>
                </a:lnTo>
                <a:lnTo>
                  <a:pt x="351" y="454"/>
                </a:lnTo>
                <a:lnTo>
                  <a:pt x="307" y="469"/>
                </a:lnTo>
                <a:lnTo>
                  <a:pt x="249" y="483"/>
                </a:lnTo>
                <a:lnTo>
                  <a:pt x="205" y="513"/>
                </a:lnTo>
                <a:lnTo>
                  <a:pt x="161" y="542"/>
                </a:lnTo>
                <a:lnTo>
                  <a:pt x="117" y="586"/>
                </a:lnTo>
                <a:lnTo>
                  <a:pt x="73" y="630"/>
                </a:lnTo>
                <a:lnTo>
                  <a:pt x="29" y="659"/>
                </a:lnTo>
                <a:lnTo>
                  <a:pt x="15" y="718"/>
                </a:lnTo>
                <a:lnTo>
                  <a:pt x="0" y="805"/>
                </a:lnTo>
                <a:lnTo>
                  <a:pt x="0" y="849"/>
                </a:lnTo>
                <a:lnTo>
                  <a:pt x="15" y="908"/>
                </a:lnTo>
                <a:lnTo>
                  <a:pt x="29" y="966"/>
                </a:lnTo>
                <a:lnTo>
                  <a:pt x="59" y="1025"/>
                </a:lnTo>
                <a:lnTo>
                  <a:pt x="88" y="1083"/>
                </a:lnTo>
                <a:lnTo>
                  <a:pt x="132" y="1142"/>
                </a:lnTo>
                <a:lnTo>
                  <a:pt x="176" y="1186"/>
                </a:lnTo>
                <a:lnTo>
                  <a:pt x="234" y="1230"/>
                </a:lnTo>
                <a:lnTo>
                  <a:pt x="351" y="1259"/>
                </a:lnTo>
                <a:lnTo>
                  <a:pt x="468" y="1288"/>
                </a:lnTo>
                <a:lnTo>
                  <a:pt x="585" y="1288"/>
                </a:lnTo>
                <a:lnTo>
                  <a:pt x="703" y="1318"/>
                </a:lnTo>
                <a:lnTo>
                  <a:pt x="820" y="1318"/>
                </a:lnTo>
                <a:lnTo>
                  <a:pt x="907" y="1318"/>
                </a:lnTo>
                <a:lnTo>
                  <a:pt x="1024" y="1318"/>
                </a:lnTo>
                <a:lnTo>
                  <a:pt x="1112" y="1288"/>
                </a:lnTo>
                <a:lnTo>
                  <a:pt x="1200" y="1274"/>
                </a:lnTo>
                <a:lnTo>
                  <a:pt x="1259" y="1230"/>
                </a:lnTo>
                <a:lnTo>
                  <a:pt x="1288" y="1171"/>
                </a:lnTo>
                <a:lnTo>
                  <a:pt x="1288" y="1113"/>
                </a:lnTo>
                <a:lnTo>
                  <a:pt x="1273" y="1054"/>
                </a:lnTo>
                <a:lnTo>
                  <a:pt x="1244" y="996"/>
                </a:lnTo>
                <a:lnTo>
                  <a:pt x="1215" y="879"/>
                </a:lnTo>
                <a:lnTo>
                  <a:pt x="1185" y="820"/>
                </a:lnTo>
                <a:lnTo>
                  <a:pt x="1156" y="761"/>
                </a:lnTo>
                <a:lnTo>
                  <a:pt x="1112" y="732"/>
                </a:lnTo>
                <a:lnTo>
                  <a:pt x="1098" y="688"/>
                </a:lnTo>
                <a:lnTo>
                  <a:pt x="1068" y="644"/>
                </a:lnTo>
                <a:lnTo>
                  <a:pt x="1039" y="586"/>
                </a:lnTo>
                <a:lnTo>
                  <a:pt x="995" y="557"/>
                </a:lnTo>
                <a:lnTo>
                  <a:pt x="951" y="527"/>
                </a:lnTo>
                <a:lnTo>
                  <a:pt x="908" y="491"/>
                </a:lnTo>
              </a:path>
            </a:pathLst>
          </a:custGeom>
          <a:noFill/>
          <a:ln w="50800" cap="rnd" cmpd="sng">
            <a:solidFill>
              <a:srgbClr val="79001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Rectangle 33"/>
          <p:cNvSpPr>
            <a:spLocks noChangeArrowheads="1"/>
          </p:cNvSpPr>
          <p:nvPr/>
        </p:nvSpPr>
        <p:spPr bwMode="auto">
          <a:xfrm>
            <a:off x="6229350" y="3276600"/>
            <a:ext cx="12954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Transfer function</a:t>
            </a:r>
          </a:p>
        </p:txBody>
      </p:sp>
      <p:sp>
        <p:nvSpPr>
          <p:cNvPr id="47" name="Rectangle 15"/>
          <p:cNvSpPr>
            <a:spLocks noChangeArrowheads="1"/>
          </p:cNvSpPr>
          <p:nvPr/>
        </p:nvSpPr>
        <p:spPr bwMode="auto">
          <a:xfrm>
            <a:off x="1068387" y="5346700"/>
            <a:ext cx="1520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dirty="0">
                <a:latin typeface="Arial Narrow" panose="020B0606020202030204" pitchFamily="34" charset="0"/>
              </a:rPr>
              <a:t>output o</a:t>
            </a:r>
          </a:p>
        </p:txBody>
      </p:sp>
      <p:sp>
        <p:nvSpPr>
          <p:cNvPr id="48" name="Rectangle 16"/>
          <p:cNvSpPr>
            <a:spLocks noChangeArrowheads="1"/>
          </p:cNvSpPr>
          <p:nvPr/>
        </p:nvSpPr>
        <p:spPr bwMode="auto">
          <a:xfrm>
            <a:off x="6099175" y="5346700"/>
            <a:ext cx="1597025" cy="393700"/>
          </a:xfrm>
          <a:prstGeom prst="rect">
            <a:avLst/>
          </a:prstGeom>
          <a:solidFill>
            <a:schemeClr val="bg1"/>
          </a:solidFill>
          <a:ln>
            <a:noFill/>
          </a:ln>
          <a:effectLs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dirty="0">
                <a:latin typeface="Arial Narrow" panose="020B0606020202030204" pitchFamily="34" charset="0"/>
              </a:rPr>
              <a:t>output o’</a:t>
            </a:r>
          </a:p>
        </p:txBody>
      </p:sp>
      <p:sp>
        <p:nvSpPr>
          <p:cNvPr id="49" name="Rectangle 20"/>
          <p:cNvSpPr>
            <a:spLocks noChangeArrowheads="1"/>
          </p:cNvSpPr>
          <p:nvPr/>
        </p:nvSpPr>
        <p:spPr bwMode="auto">
          <a:xfrm>
            <a:off x="1905000" y="43434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dirty="0">
                <a:latin typeface="Arial Narrow" panose="020B0606020202030204" pitchFamily="34" charset="0"/>
              </a:rPr>
              <a:t>weight w</a:t>
            </a:r>
          </a:p>
        </p:txBody>
      </p:sp>
      <p:sp>
        <p:nvSpPr>
          <p:cNvPr id="50" name="Rectangle 32"/>
          <p:cNvSpPr>
            <a:spLocks noChangeArrowheads="1"/>
          </p:cNvSpPr>
          <p:nvPr/>
        </p:nvSpPr>
        <p:spPr bwMode="auto">
          <a:xfrm>
            <a:off x="4267200" y="43434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weight w’</a:t>
            </a:r>
          </a:p>
        </p:txBody>
      </p:sp>
    </p:spTree>
    <p:extLst>
      <p:ext uri="{BB962C8B-B14F-4D97-AF65-F5344CB8AC3E}">
        <p14:creationId xmlns:p14="http://schemas.microsoft.com/office/powerpoint/2010/main" val="87784523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smtClean="0">
                <a:solidFill>
                  <a:srgbClr val="0000BF"/>
                </a:solidFill>
              </a:rPr>
              <a:t>Modelling Neuronal I/O </a:t>
            </a:r>
            <a:r>
              <a:rPr lang="en-US" altLang="en-US" i="1" dirty="0" smtClean="0">
                <a:solidFill>
                  <a:srgbClr val="0000BF"/>
                </a:solidFill>
              </a:rPr>
              <a:t>2/2</a:t>
            </a:r>
            <a:endParaRPr lang="en-US" altLang="en-US" dirty="0" smtClean="0">
              <a:solidFill>
                <a:srgbClr val="0000BF"/>
              </a:solidFill>
            </a:endParaRPr>
          </a:p>
        </p:txBody>
      </p:sp>
      <p:sp>
        <p:nvSpPr>
          <p:cNvPr id="32771" name="Rectangle 3"/>
          <p:cNvSpPr>
            <a:spLocks noChangeArrowheads="1"/>
          </p:cNvSpPr>
          <p:nvPr/>
        </p:nvSpPr>
        <p:spPr bwMode="auto">
          <a:xfrm>
            <a:off x="3130550" y="35052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latin typeface="Arial Narrow" panose="020B0606020202030204" pitchFamily="34" charset="0"/>
              </a:rPr>
              <a:t>Process</a:t>
            </a:r>
          </a:p>
        </p:txBody>
      </p:sp>
      <p:sp>
        <p:nvSpPr>
          <p:cNvPr id="32772" name="Line 4"/>
          <p:cNvSpPr>
            <a:spLocks noChangeShapeType="1"/>
          </p:cNvSpPr>
          <p:nvPr/>
        </p:nvSpPr>
        <p:spPr bwMode="auto">
          <a:xfrm flipV="1">
            <a:off x="1682750" y="4343400"/>
            <a:ext cx="1517650" cy="1371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Line 5"/>
          <p:cNvSpPr>
            <a:spLocks noChangeShapeType="1"/>
          </p:cNvSpPr>
          <p:nvPr/>
        </p:nvSpPr>
        <p:spPr bwMode="auto">
          <a:xfrm flipH="1" flipV="1">
            <a:off x="4114800" y="4343400"/>
            <a:ext cx="2971800" cy="1752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4" name="Line 6"/>
          <p:cNvSpPr>
            <a:spLocks noChangeShapeType="1"/>
          </p:cNvSpPr>
          <p:nvPr/>
        </p:nvSpPr>
        <p:spPr bwMode="auto">
          <a:xfrm flipV="1">
            <a:off x="4197350" y="2425700"/>
            <a:ext cx="1435100" cy="1079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5" name="Line 7"/>
          <p:cNvSpPr>
            <a:spLocks noChangeShapeType="1"/>
          </p:cNvSpPr>
          <p:nvPr/>
        </p:nvSpPr>
        <p:spPr bwMode="auto">
          <a:xfrm flipH="1" flipV="1">
            <a:off x="1974850" y="2501900"/>
            <a:ext cx="115570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1377950" y="21336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latin typeface="Arial Narrow" panose="020B0606020202030204" pitchFamily="34" charset="0"/>
              </a:rPr>
              <a:t>Process</a:t>
            </a:r>
          </a:p>
        </p:txBody>
      </p:sp>
      <p:sp>
        <p:nvSpPr>
          <p:cNvPr id="32777" name="Rectangle 9"/>
          <p:cNvSpPr>
            <a:spLocks noChangeArrowheads="1"/>
          </p:cNvSpPr>
          <p:nvPr/>
        </p:nvSpPr>
        <p:spPr bwMode="auto">
          <a:xfrm>
            <a:off x="5187950" y="20574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latin typeface="Arial Narrow" panose="020B0606020202030204" pitchFamily="34" charset="0"/>
              </a:rPr>
              <a:t>Process</a:t>
            </a:r>
          </a:p>
        </p:txBody>
      </p:sp>
      <p:sp>
        <p:nvSpPr>
          <p:cNvPr id="32778" name="Rectangle 10"/>
          <p:cNvSpPr>
            <a:spLocks noChangeArrowheads="1"/>
          </p:cNvSpPr>
          <p:nvPr/>
        </p:nvSpPr>
        <p:spPr bwMode="auto">
          <a:xfrm>
            <a:off x="6718300" y="59436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latin typeface="Arial Narrow" panose="020B0606020202030204" pitchFamily="34" charset="0"/>
              </a:rPr>
              <a:t>Process</a:t>
            </a:r>
          </a:p>
        </p:txBody>
      </p:sp>
      <p:sp>
        <p:nvSpPr>
          <p:cNvPr id="32779" name="Rectangle 11"/>
          <p:cNvSpPr>
            <a:spLocks noChangeArrowheads="1"/>
          </p:cNvSpPr>
          <p:nvPr/>
        </p:nvSpPr>
        <p:spPr bwMode="auto">
          <a:xfrm>
            <a:off x="1377950" y="57150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latin typeface="Arial Narrow" panose="020B0606020202030204" pitchFamily="34" charset="0"/>
              </a:rPr>
              <a:t>Process</a:t>
            </a:r>
          </a:p>
        </p:txBody>
      </p:sp>
      <p:sp>
        <p:nvSpPr>
          <p:cNvPr id="32780" name="Rectangle 12"/>
          <p:cNvSpPr>
            <a:spLocks noChangeArrowheads="1"/>
          </p:cNvSpPr>
          <p:nvPr/>
        </p:nvSpPr>
        <p:spPr bwMode="auto">
          <a:xfrm>
            <a:off x="3282950" y="2133600"/>
            <a:ext cx="1054100" cy="3683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000">
                <a:latin typeface="Arial Narrow" panose="020B0606020202030204" pitchFamily="34" charset="0"/>
              </a:rPr>
              <a:t>Process</a:t>
            </a:r>
          </a:p>
        </p:txBody>
      </p:sp>
      <p:sp>
        <p:nvSpPr>
          <p:cNvPr id="32781" name="Line 13"/>
          <p:cNvSpPr>
            <a:spLocks noChangeShapeType="1"/>
          </p:cNvSpPr>
          <p:nvPr/>
        </p:nvSpPr>
        <p:spPr bwMode="auto">
          <a:xfrm flipV="1">
            <a:off x="3657600" y="2501900"/>
            <a:ext cx="0" cy="1003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2" name="Rectangle 14"/>
          <p:cNvSpPr>
            <a:spLocks noChangeArrowheads="1"/>
          </p:cNvSpPr>
          <p:nvPr/>
        </p:nvSpPr>
        <p:spPr bwMode="auto">
          <a:xfrm>
            <a:off x="6856413" y="2209800"/>
            <a:ext cx="2132012"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 Output = </a:t>
            </a:r>
          </a:p>
          <a:p>
            <a:pPr>
              <a:spcBef>
                <a:spcPct val="50000"/>
              </a:spcBef>
            </a:pPr>
            <a:r>
              <a:rPr lang="en-US" altLang="en-US" sz="2400" i="1">
                <a:latin typeface="Arial Narrow" panose="020B0606020202030204" pitchFamily="34" charset="0"/>
              </a:rPr>
              <a:t>f (wo + w’o’)</a:t>
            </a:r>
          </a:p>
        </p:txBody>
      </p:sp>
      <p:sp>
        <p:nvSpPr>
          <p:cNvPr id="32783" name="Rectangle 15"/>
          <p:cNvSpPr>
            <a:spLocks noChangeArrowheads="1"/>
          </p:cNvSpPr>
          <p:nvPr/>
        </p:nvSpPr>
        <p:spPr bwMode="auto">
          <a:xfrm>
            <a:off x="533400" y="5251450"/>
            <a:ext cx="15208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output o</a:t>
            </a:r>
          </a:p>
        </p:txBody>
      </p:sp>
      <p:sp>
        <p:nvSpPr>
          <p:cNvPr id="32784" name="Rectangle 16"/>
          <p:cNvSpPr>
            <a:spLocks noChangeArrowheads="1"/>
          </p:cNvSpPr>
          <p:nvPr/>
        </p:nvSpPr>
        <p:spPr bwMode="auto">
          <a:xfrm>
            <a:off x="4953000" y="5562600"/>
            <a:ext cx="15970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output o’</a:t>
            </a:r>
          </a:p>
        </p:txBody>
      </p:sp>
      <p:sp>
        <p:nvSpPr>
          <p:cNvPr id="32785" name="Rectangle 17"/>
          <p:cNvSpPr>
            <a:spLocks noChangeArrowheads="1"/>
          </p:cNvSpPr>
          <p:nvPr/>
        </p:nvSpPr>
        <p:spPr bwMode="auto">
          <a:xfrm>
            <a:off x="25923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a:t>
            </a:r>
          </a:p>
        </p:txBody>
      </p:sp>
      <p:sp>
        <p:nvSpPr>
          <p:cNvPr id="32786" name="Rectangle 18"/>
          <p:cNvSpPr>
            <a:spLocks noChangeArrowheads="1"/>
          </p:cNvSpPr>
          <p:nvPr/>
        </p:nvSpPr>
        <p:spPr bwMode="auto">
          <a:xfrm>
            <a:off x="36591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a:t>
            </a:r>
          </a:p>
        </p:txBody>
      </p:sp>
      <p:sp>
        <p:nvSpPr>
          <p:cNvPr id="32787" name="Rectangle 19"/>
          <p:cNvSpPr>
            <a:spLocks noChangeArrowheads="1"/>
          </p:cNvSpPr>
          <p:nvPr/>
        </p:nvSpPr>
        <p:spPr bwMode="auto">
          <a:xfrm>
            <a:off x="4649788" y="3195638"/>
            <a:ext cx="3016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a:t>
            </a:r>
          </a:p>
        </p:txBody>
      </p:sp>
      <p:sp>
        <p:nvSpPr>
          <p:cNvPr id="32788" name="Line 21"/>
          <p:cNvSpPr>
            <a:spLocks noChangeShapeType="1"/>
          </p:cNvSpPr>
          <p:nvPr/>
        </p:nvSpPr>
        <p:spPr bwMode="auto">
          <a:xfrm flipH="1" flipV="1">
            <a:off x="1517650" y="1587500"/>
            <a:ext cx="889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9" name="Line 22"/>
          <p:cNvSpPr>
            <a:spLocks noChangeShapeType="1"/>
          </p:cNvSpPr>
          <p:nvPr/>
        </p:nvSpPr>
        <p:spPr bwMode="auto">
          <a:xfrm flipV="1">
            <a:off x="2292350" y="1816100"/>
            <a:ext cx="292100"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0" name="Line 23"/>
          <p:cNvSpPr>
            <a:spLocks noChangeShapeType="1"/>
          </p:cNvSpPr>
          <p:nvPr/>
        </p:nvSpPr>
        <p:spPr bwMode="auto">
          <a:xfrm flipV="1">
            <a:off x="3581400" y="1816100"/>
            <a:ext cx="0"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1" name="Line 24"/>
          <p:cNvSpPr>
            <a:spLocks noChangeShapeType="1"/>
          </p:cNvSpPr>
          <p:nvPr/>
        </p:nvSpPr>
        <p:spPr bwMode="auto">
          <a:xfrm flipH="1" flipV="1">
            <a:off x="5099050" y="1663700"/>
            <a:ext cx="2413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2" name="Line 25"/>
          <p:cNvSpPr>
            <a:spLocks noChangeShapeType="1"/>
          </p:cNvSpPr>
          <p:nvPr/>
        </p:nvSpPr>
        <p:spPr bwMode="auto">
          <a:xfrm flipV="1">
            <a:off x="5791200" y="1663700"/>
            <a:ext cx="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3" name="Line 26"/>
          <p:cNvSpPr>
            <a:spLocks noChangeShapeType="1"/>
          </p:cNvSpPr>
          <p:nvPr/>
        </p:nvSpPr>
        <p:spPr bwMode="auto">
          <a:xfrm flipV="1">
            <a:off x="6102350" y="1663700"/>
            <a:ext cx="3683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4" name="Line 27"/>
          <p:cNvSpPr>
            <a:spLocks noChangeShapeType="1"/>
          </p:cNvSpPr>
          <p:nvPr/>
        </p:nvSpPr>
        <p:spPr bwMode="auto">
          <a:xfrm flipV="1">
            <a:off x="1149350" y="6083300"/>
            <a:ext cx="3683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5" name="Line 28"/>
          <p:cNvSpPr>
            <a:spLocks noChangeShapeType="1"/>
          </p:cNvSpPr>
          <p:nvPr/>
        </p:nvSpPr>
        <p:spPr bwMode="auto">
          <a:xfrm flipH="1" flipV="1">
            <a:off x="2127250" y="6083300"/>
            <a:ext cx="165100" cy="393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6" name="Line 29"/>
          <p:cNvSpPr>
            <a:spLocks noChangeShapeType="1"/>
          </p:cNvSpPr>
          <p:nvPr/>
        </p:nvSpPr>
        <p:spPr bwMode="auto">
          <a:xfrm flipV="1">
            <a:off x="6642100" y="6311900"/>
            <a:ext cx="292100" cy="241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7" name="Freeform 30"/>
          <p:cNvSpPr>
            <a:spLocks/>
          </p:cNvSpPr>
          <p:nvPr/>
        </p:nvSpPr>
        <p:spPr bwMode="auto">
          <a:xfrm>
            <a:off x="1981200" y="2965450"/>
            <a:ext cx="3733800" cy="2597150"/>
          </a:xfrm>
          <a:custGeom>
            <a:avLst/>
            <a:gdLst>
              <a:gd name="T0" fmla="*/ 2147483646 w 2281"/>
              <a:gd name="T1" fmla="*/ 2147483646 h 1501"/>
              <a:gd name="T2" fmla="*/ 2147483646 w 2281"/>
              <a:gd name="T3" fmla="*/ 2147483646 h 1501"/>
              <a:gd name="T4" fmla="*/ 2147483646 w 2281"/>
              <a:gd name="T5" fmla="*/ 2147483646 h 1501"/>
              <a:gd name="T6" fmla="*/ 2147483646 w 2281"/>
              <a:gd name="T7" fmla="*/ 2147483646 h 1501"/>
              <a:gd name="T8" fmla="*/ 2147483646 w 2281"/>
              <a:gd name="T9" fmla="*/ 2147483646 h 1501"/>
              <a:gd name="T10" fmla="*/ 2147483646 w 2281"/>
              <a:gd name="T11" fmla="*/ 2147483646 h 1501"/>
              <a:gd name="T12" fmla="*/ 2147483646 w 2281"/>
              <a:gd name="T13" fmla="*/ 2147483646 h 1501"/>
              <a:gd name="T14" fmla="*/ 2147483646 w 2281"/>
              <a:gd name="T15" fmla="*/ 2147483646 h 1501"/>
              <a:gd name="T16" fmla="*/ 2147483646 w 2281"/>
              <a:gd name="T17" fmla="*/ 0 h 1501"/>
              <a:gd name="T18" fmla="*/ 2147483646 w 2281"/>
              <a:gd name="T19" fmla="*/ 0 h 1501"/>
              <a:gd name="T20" fmla="*/ 2147483646 w 2281"/>
              <a:gd name="T21" fmla="*/ 0 h 1501"/>
              <a:gd name="T22" fmla="*/ 2147483646 w 2281"/>
              <a:gd name="T23" fmla="*/ 0 h 1501"/>
              <a:gd name="T24" fmla="*/ 2147483646 w 2281"/>
              <a:gd name="T25" fmla="*/ 2147483646 h 1501"/>
              <a:gd name="T26" fmla="*/ 2147483646 w 2281"/>
              <a:gd name="T27" fmla="*/ 2147483646 h 1501"/>
              <a:gd name="T28" fmla="*/ 2147483646 w 2281"/>
              <a:gd name="T29" fmla="*/ 2147483646 h 1501"/>
              <a:gd name="T30" fmla="*/ 2147483646 w 2281"/>
              <a:gd name="T31" fmla="*/ 2147483646 h 1501"/>
              <a:gd name="T32" fmla="*/ 2147483646 w 2281"/>
              <a:gd name="T33" fmla="*/ 2147483646 h 1501"/>
              <a:gd name="T34" fmla="*/ 2147483646 w 2281"/>
              <a:gd name="T35" fmla="*/ 2147483646 h 1501"/>
              <a:gd name="T36" fmla="*/ 2147483646 w 2281"/>
              <a:gd name="T37" fmla="*/ 2147483646 h 1501"/>
              <a:gd name="T38" fmla="*/ 2147483646 w 2281"/>
              <a:gd name="T39" fmla="*/ 2147483646 h 1501"/>
              <a:gd name="T40" fmla="*/ 2147483646 w 2281"/>
              <a:gd name="T41" fmla="*/ 2147483646 h 1501"/>
              <a:gd name="T42" fmla="*/ 2147483646 w 2281"/>
              <a:gd name="T43" fmla="*/ 2147483646 h 1501"/>
              <a:gd name="T44" fmla="*/ 2147483646 w 2281"/>
              <a:gd name="T45" fmla="*/ 2147483646 h 1501"/>
              <a:gd name="T46" fmla="*/ 2147483646 w 2281"/>
              <a:gd name="T47" fmla="*/ 2147483646 h 1501"/>
              <a:gd name="T48" fmla="*/ 2147483646 w 2281"/>
              <a:gd name="T49" fmla="*/ 2147483646 h 1501"/>
              <a:gd name="T50" fmla="*/ 2147483646 w 2281"/>
              <a:gd name="T51" fmla="*/ 2147483646 h 1501"/>
              <a:gd name="T52" fmla="*/ 2147483646 w 2281"/>
              <a:gd name="T53" fmla="*/ 2147483646 h 1501"/>
              <a:gd name="T54" fmla="*/ 2147483646 w 2281"/>
              <a:gd name="T55" fmla="*/ 2147483646 h 1501"/>
              <a:gd name="T56" fmla="*/ 2147483646 w 2281"/>
              <a:gd name="T57" fmla="*/ 2147483646 h 1501"/>
              <a:gd name="T58" fmla="*/ 2147483646 w 2281"/>
              <a:gd name="T59" fmla="*/ 2147483646 h 1501"/>
              <a:gd name="T60" fmla="*/ 2147483646 w 2281"/>
              <a:gd name="T61" fmla="*/ 2147483646 h 1501"/>
              <a:gd name="T62" fmla="*/ 2147483646 w 2281"/>
              <a:gd name="T63" fmla="*/ 2147483646 h 1501"/>
              <a:gd name="T64" fmla="*/ 2147483646 w 2281"/>
              <a:gd name="T65" fmla="*/ 2147483646 h 1501"/>
              <a:gd name="T66" fmla="*/ 2147483646 w 2281"/>
              <a:gd name="T67" fmla="*/ 2147483646 h 1501"/>
              <a:gd name="T68" fmla="*/ 2147483646 w 2281"/>
              <a:gd name="T69" fmla="*/ 2147483646 h 1501"/>
              <a:gd name="T70" fmla="*/ 2147483646 w 2281"/>
              <a:gd name="T71" fmla="*/ 2147483646 h 1501"/>
              <a:gd name="T72" fmla="*/ 2147483646 w 2281"/>
              <a:gd name="T73" fmla="*/ 2147483646 h 1501"/>
              <a:gd name="T74" fmla="*/ 2147483646 w 2281"/>
              <a:gd name="T75" fmla="*/ 2147483646 h 1501"/>
              <a:gd name="T76" fmla="*/ 2147483646 w 2281"/>
              <a:gd name="T77" fmla="*/ 2147483646 h 1501"/>
              <a:gd name="T78" fmla="*/ 2147483646 w 2281"/>
              <a:gd name="T79" fmla="*/ 2147483646 h 1501"/>
              <a:gd name="T80" fmla="*/ 2147483646 w 2281"/>
              <a:gd name="T81" fmla="*/ 2147483646 h 1501"/>
              <a:gd name="T82" fmla="*/ 2147483646 w 2281"/>
              <a:gd name="T83" fmla="*/ 2147483646 h 1501"/>
              <a:gd name="T84" fmla="*/ 2147483646 w 2281"/>
              <a:gd name="T85" fmla="*/ 2147483646 h 15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281" h="1501">
                <a:moveTo>
                  <a:pt x="12" y="528"/>
                </a:moveTo>
                <a:lnTo>
                  <a:pt x="24" y="492"/>
                </a:lnTo>
                <a:lnTo>
                  <a:pt x="24" y="456"/>
                </a:lnTo>
                <a:lnTo>
                  <a:pt x="24" y="420"/>
                </a:lnTo>
                <a:lnTo>
                  <a:pt x="24" y="384"/>
                </a:lnTo>
                <a:lnTo>
                  <a:pt x="48" y="336"/>
                </a:lnTo>
                <a:lnTo>
                  <a:pt x="72" y="276"/>
                </a:lnTo>
                <a:lnTo>
                  <a:pt x="96" y="228"/>
                </a:lnTo>
                <a:lnTo>
                  <a:pt x="108" y="192"/>
                </a:lnTo>
                <a:lnTo>
                  <a:pt x="132" y="156"/>
                </a:lnTo>
                <a:lnTo>
                  <a:pt x="156" y="120"/>
                </a:lnTo>
                <a:lnTo>
                  <a:pt x="180" y="84"/>
                </a:lnTo>
                <a:lnTo>
                  <a:pt x="240" y="48"/>
                </a:lnTo>
                <a:lnTo>
                  <a:pt x="288" y="24"/>
                </a:lnTo>
                <a:lnTo>
                  <a:pt x="336" y="24"/>
                </a:lnTo>
                <a:lnTo>
                  <a:pt x="372" y="24"/>
                </a:lnTo>
                <a:lnTo>
                  <a:pt x="504" y="24"/>
                </a:lnTo>
                <a:lnTo>
                  <a:pt x="636" y="24"/>
                </a:lnTo>
                <a:lnTo>
                  <a:pt x="768" y="24"/>
                </a:lnTo>
                <a:lnTo>
                  <a:pt x="924" y="24"/>
                </a:lnTo>
                <a:lnTo>
                  <a:pt x="972" y="24"/>
                </a:lnTo>
                <a:lnTo>
                  <a:pt x="1032" y="24"/>
                </a:lnTo>
                <a:lnTo>
                  <a:pt x="1092" y="24"/>
                </a:lnTo>
                <a:lnTo>
                  <a:pt x="1140" y="24"/>
                </a:lnTo>
                <a:lnTo>
                  <a:pt x="1176" y="12"/>
                </a:lnTo>
                <a:lnTo>
                  <a:pt x="1212" y="0"/>
                </a:lnTo>
                <a:lnTo>
                  <a:pt x="1248" y="0"/>
                </a:lnTo>
                <a:lnTo>
                  <a:pt x="1308" y="0"/>
                </a:lnTo>
                <a:lnTo>
                  <a:pt x="1344" y="0"/>
                </a:lnTo>
                <a:lnTo>
                  <a:pt x="1380" y="0"/>
                </a:lnTo>
                <a:lnTo>
                  <a:pt x="1428" y="0"/>
                </a:lnTo>
                <a:lnTo>
                  <a:pt x="1464" y="0"/>
                </a:lnTo>
                <a:lnTo>
                  <a:pt x="1536" y="0"/>
                </a:lnTo>
                <a:lnTo>
                  <a:pt x="1572" y="0"/>
                </a:lnTo>
                <a:lnTo>
                  <a:pt x="1608" y="0"/>
                </a:lnTo>
                <a:lnTo>
                  <a:pt x="1644" y="0"/>
                </a:lnTo>
                <a:lnTo>
                  <a:pt x="1680" y="12"/>
                </a:lnTo>
                <a:lnTo>
                  <a:pt x="1716" y="12"/>
                </a:lnTo>
                <a:lnTo>
                  <a:pt x="1776" y="12"/>
                </a:lnTo>
                <a:lnTo>
                  <a:pt x="1812" y="24"/>
                </a:lnTo>
                <a:lnTo>
                  <a:pt x="1872" y="48"/>
                </a:lnTo>
                <a:lnTo>
                  <a:pt x="1908" y="48"/>
                </a:lnTo>
                <a:lnTo>
                  <a:pt x="1956" y="72"/>
                </a:lnTo>
                <a:lnTo>
                  <a:pt x="2004" y="96"/>
                </a:lnTo>
                <a:lnTo>
                  <a:pt x="2064" y="132"/>
                </a:lnTo>
                <a:lnTo>
                  <a:pt x="2112" y="180"/>
                </a:lnTo>
                <a:lnTo>
                  <a:pt x="2172" y="216"/>
                </a:lnTo>
                <a:lnTo>
                  <a:pt x="2196" y="252"/>
                </a:lnTo>
                <a:lnTo>
                  <a:pt x="2208" y="288"/>
                </a:lnTo>
                <a:lnTo>
                  <a:pt x="2232" y="324"/>
                </a:lnTo>
                <a:lnTo>
                  <a:pt x="2232" y="372"/>
                </a:lnTo>
                <a:lnTo>
                  <a:pt x="2256" y="420"/>
                </a:lnTo>
                <a:lnTo>
                  <a:pt x="2280" y="480"/>
                </a:lnTo>
                <a:lnTo>
                  <a:pt x="2280" y="516"/>
                </a:lnTo>
                <a:lnTo>
                  <a:pt x="2280" y="576"/>
                </a:lnTo>
                <a:lnTo>
                  <a:pt x="2280" y="612"/>
                </a:lnTo>
                <a:lnTo>
                  <a:pt x="2280" y="660"/>
                </a:lnTo>
                <a:lnTo>
                  <a:pt x="2280" y="696"/>
                </a:lnTo>
                <a:lnTo>
                  <a:pt x="2280" y="732"/>
                </a:lnTo>
                <a:lnTo>
                  <a:pt x="2268" y="792"/>
                </a:lnTo>
                <a:lnTo>
                  <a:pt x="2256" y="840"/>
                </a:lnTo>
                <a:lnTo>
                  <a:pt x="2232" y="888"/>
                </a:lnTo>
                <a:lnTo>
                  <a:pt x="2208" y="924"/>
                </a:lnTo>
                <a:lnTo>
                  <a:pt x="2172" y="948"/>
                </a:lnTo>
                <a:lnTo>
                  <a:pt x="2160" y="984"/>
                </a:lnTo>
                <a:lnTo>
                  <a:pt x="2136" y="1044"/>
                </a:lnTo>
                <a:lnTo>
                  <a:pt x="2124" y="1080"/>
                </a:lnTo>
                <a:lnTo>
                  <a:pt x="2100" y="1128"/>
                </a:lnTo>
                <a:lnTo>
                  <a:pt x="2064" y="1140"/>
                </a:lnTo>
                <a:lnTo>
                  <a:pt x="2040" y="1176"/>
                </a:lnTo>
                <a:lnTo>
                  <a:pt x="2004" y="1200"/>
                </a:lnTo>
                <a:lnTo>
                  <a:pt x="1968" y="1248"/>
                </a:lnTo>
                <a:lnTo>
                  <a:pt x="1932" y="1272"/>
                </a:lnTo>
                <a:lnTo>
                  <a:pt x="1896" y="1296"/>
                </a:lnTo>
                <a:lnTo>
                  <a:pt x="1860" y="1320"/>
                </a:lnTo>
                <a:lnTo>
                  <a:pt x="1824" y="1344"/>
                </a:lnTo>
                <a:lnTo>
                  <a:pt x="1788" y="1344"/>
                </a:lnTo>
                <a:lnTo>
                  <a:pt x="1752" y="1368"/>
                </a:lnTo>
                <a:lnTo>
                  <a:pt x="1740" y="1404"/>
                </a:lnTo>
                <a:lnTo>
                  <a:pt x="1704" y="1404"/>
                </a:lnTo>
                <a:lnTo>
                  <a:pt x="1668" y="1416"/>
                </a:lnTo>
                <a:lnTo>
                  <a:pt x="1632" y="1428"/>
                </a:lnTo>
                <a:lnTo>
                  <a:pt x="1596" y="1428"/>
                </a:lnTo>
                <a:lnTo>
                  <a:pt x="1560" y="1452"/>
                </a:lnTo>
                <a:lnTo>
                  <a:pt x="1524" y="1452"/>
                </a:lnTo>
                <a:lnTo>
                  <a:pt x="1476" y="1476"/>
                </a:lnTo>
                <a:lnTo>
                  <a:pt x="1428" y="1476"/>
                </a:lnTo>
                <a:lnTo>
                  <a:pt x="1392" y="1500"/>
                </a:lnTo>
                <a:lnTo>
                  <a:pt x="1320" y="1500"/>
                </a:lnTo>
                <a:lnTo>
                  <a:pt x="1284" y="1500"/>
                </a:lnTo>
                <a:lnTo>
                  <a:pt x="1236" y="1500"/>
                </a:lnTo>
                <a:lnTo>
                  <a:pt x="1188" y="1500"/>
                </a:lnTo>
                <a:lnTo>
                  <a:pt x="1152" y="1500"/>
                </a:lnTo>
                <a:lnTo>
                  <a:pt x="1116" y="1500"/>
                </a:lnTo>
                <a:lnTo>
                  <a:pt x="1056" y="1500"/>
                </a:lnTo>
                <a:lnTo>
                  <a:pt x="1020" y="1500"/>
                </a:lnTo>
                <a:lnTo>
                  <a:pt x="960" y="1488"/>
                </a:lnTo>
                <a:lnTo>
                  <a:pt x="912" y="1476"/>
                </a:lnTo>
                <a:lnTo>
                  <a:pt x="852" y="1464"/>
                </a:lnTo>
                <a:lnTo>
                  <a:pt x="816" y="1464"/>
                </a:lnTo>
                <a:lnTo>
                  <a:pt x="780" y="1452"/>
                </a:lnTo>
                <a:lnTo>
                  <a:pt x="744" y="1440"/>
                </a:lnTo>
                <a:lnTo>
                  <a:pt x="708" y="1428"/>
                </a:lnTo>
                <a:lnTo>
                  <a:pt x="672" y="1416"/>
                </a:lnTo>
                <a:lnTo>
                  <a:pt x="636" y="1404"/>
                </a:lnTo>
                <a:lnTo>
                  <a:pt x="600" y="1380"/>
                </a:lnTo>
                <a:lnTo>
                  <a:pt x="564" y="1380"/>
                </a:lnTo>
                <a:lnTo>
                  <a:pt x="528" y="1368"/>
                </a:lnTo>
                <a:lnTo>
                  <a:pt x="492" y="1368"/>
                </a:lnTo>
                <a:lnTo>
                  <a:pt x="456" y="1368"/>
                </a:lnTo>
                <a:lnTo>
                  <a:pt x="420" y="1368"/>
                </a:lnTo>
                <a:lnTo>
                  <a:pt x="372" y="1356"/>
                </a:lnTo>
                <a:lnTo>
                  <a:pt x="324" y="1344"/>
                </a:lnTo>
                <a:lnTo>
                  <a:pt x="288" y="1332"/>
                </a:lnTo>
                <a:lnTo>
                  <a:pt x="252" y="1332"/>
                </a:lnTo>
                <a:lnTo>
                  <a:pt x="228" y="1296"/>
                </a:lnTo>
                <a:lnTo>
                  <a:pt x="204" y="1260"/>
                </a:lnTo>
                <a:lnTo>
                  <a:pt x="168" y="1224"/>
                </a:lnTo>
                <a:lnTo>
                  <a:pt x="144" y="1188"/>
                </a:lnTo>
                <a:lnTo>
                  <a:pt x="96" y="1140"/>
                </a:lnTo>
                <a:lnTo>
                  <a:pt x="72" y="1104"/>
                </a:lnTo>
                <a:lnTo>
                  <a:pt x="36" y="1068"/>
                </a:lnTo>
                <a:lnTo>
                  <a:pt x="12" y="1032"/>
                </a:lnTo>
                <a:lnTo>
                  <a:pt x="0" y="984"/>
                </a:lnTo>
                <a:lnTo>
                  <a:pt x="0" y="936"/>
                </a:lnTo>
                <a:lnTo>
                  <a:pt x="12" y="960"/>
                </a:lnTo>
                <a:lnTo>
                  <a:pt x="12" y="1008"/>
                </a:lnTo>
                <a:lnTo>
                  <a:pt x="12" y="1056"/>
                </a:lnTo>
                <a:lnTo>
                  <a:pt x="12" y="912"/>
                </a:lnTo>
              </a:path>
            </a:pathLst>
          </a:custGeom>
          <a:noFill/>
          <a:ln w="50800" cap="rnd" cmpd="sng">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8" name="Rectangle 31"/>
          <p:cNvSpPr>
            <a:spLocks noChangeArrowheads="1"/>
          </p:cNvSpPr>
          <p:nvPr/>
        </p:nvSpPr>
        <p:spPr bwMode="auto">
          <a:xfrm>
            <a:off x="755650" y="3652838"/>
            <a:ext cx="1225550"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i="1" u="sng">
                <a:latin typeface="Arial Narrow" panose="020B0606020202030204" pitchFamily="34" charset="0"/>
              </a:rPr>
              <a:t>Neuron simulation</a:t>
            </a:r>
          </a:p>
        </p:txBody>
      </p:sp>
      <p:sp>
        <p:nvSpPr>
          <p:cNvPr id="32799" name="Rectangle 33"/>
          <p:cNvSpPr>
            <a:spLocks noChangeArrowheads="1"/>
          </p:cNvSpPr>
          <p:nvPr/>
        </p:nvSpPr>
        <p:spPr bwMode="auto">
          <a:xfrm>
            <a:off x="6229350" y="3810000"/>
            <a:ext cx="12954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dirty="0">
                <a:latin typeface="Arial Narrow" panose="020B0606020202030204" pitchFamily="34" charset="0"/>
              </a:rPr>
              <a:t>Transfer function</a:t>
            </a:r>
          </a:p>
        </p:txBody>
      </p:sp>
      <p:sp>
        <p:nvSpPr>
          <p:cNvPr id="32800" name="Freeform 34"/>
          <p:cNvSpPr>
            <a:spLocks/>
          </p:cNvSpPr>
          <p:nvPr/>
        </p:nvSpPr>
        <p:spPr bwMode="auto">
          <a:xfrm>
            <a:off x="5991225" y="2743200"/>
            <a:ext cx="1900238" cy="2227263"/>
          </a:xfrm>
          <a:custGeom>
            <a:avLst/>
            <a:gdLst>
              <a:gd name="T0" fmla="*/ 2147483646 w 1289"/>
              <a:gd name="T1" fmla="*/ 2147483646 h 1319"/>
              <a:gd name="T2" fmla="*/ 2147483646 w 1289"/>
              <a:gd name="T3" fmla="*/ 2147483646 h 1319"/>
              <a:gd name="T4" fmla="*/ 2147483646 w 1289"/>
              <a:gd name="T5" fmla="*/ 2147483646 h 1319"/>
              <a:gd name="T6" fmla="*/ 2147483646 w 1289"/>
              <a:gd name="T7" fmla="*/ 2147483646 h 1319"/>
              <a:gd name="T8" fmla="*/ 2147483646 w 1289"/>
              <a:gd name="T9" fmla="*/ 2147483646 h 1319"/>
              <a:gd name="T10" fmla="*/ 2147483646 w 1289"/>
              <a:gd name="T11" fmla="*/ 2147483646 h 1319"/>
              <a:gd name="T12" fmla="*/ 2147483646 w 1289"/>
              <a:gd name="T13" fmla="*/ 2147483646 h 1319"/>
              <a:gd name="T14" fmla="*/ 2147483646 w 1289"/>
              <a:gd name="T15" fmla="*/ 2147483646 h 1319"/>
              <a:gd name="T16" fmla="*/ 2147483646 w 1289"/>
              <a:gd name="T17" fmla="*/ 0 h 1319"/>
              <a:gd name="T18" fmla="*/ 2147483646 w 1289"/>
              <a:gd name="T19" fmla="*/ 2147483646 h 1319"/>
              <a:gd name="T20" fmla="*/ 2147483646 w 1289"/>
              <a:gd name="T21" fmla="*/ 2147483646 h 1319"/>
              <a:gd name="T22" fmla="*/ 2147483646 w 1289"/>
              <a:gd name="T23" fmla="*/ 2147483646 h 1319"/>
              <a:gd name="T24" fmla="*/ 2147483646 w 1289"/>
              <a:gd name="T25" fmla="*/ 2147483646 h 1319"/>
              <a:gd name="T26" fmla="*/ 2147483646 w 1289"/>
              <a:gd name="T27" fmla="*/ 2147483646 h 1319"/>
              <a:gd name="T28" fmla="*/ 2147483646 w 1289"/>
              <a:gd name="T29" fmla="*/ 2147483646 h 1319"/>
              <a:gd name="T30" fmla="*/ 2147483646 w 1289"/>
              <a:gd name="T31" fmla="*/ 2147483646 h 1319"/>
              <a:gd name="T32" fmla="*/ 2147483646 w 1289"/>
              <a:gd name="T33" fmla="*/ 2147483646 h 1319"/>
              <a:gd name="T34" fmla="*/ 2147483646 w 1289"/>
              <a:gd name="T35" fmla="*/ 2147483646 h 1319"/>
              <a:gd name="T36" fmla="*/ 2147483646 w 1289"/>
              <a:gd name="T37" fmla="*/ 2147483646 h 1319"/>
              <a:gd name="T38" fmla="*/ 2147483646 w 1289"/>
              <a:gd name="T39" fmla="*/ 2147483646 h 1319"/>
              <a:gd name="T40" fmla="*/ 2147483646 w 1289"/>
              <a:gd name="T41" fmla="*/ 2147483646 h 1319"/>
              <a:gd name="T42" fmla="*/ 2147483646 w 1289"/>
              <a:gd name="T43" fmla="*/ 2147483646 h 1319"/>
              <a:gd name="T44" fmla="*/ 2147483646 w 1289"/>
              <a:gd name="T45" fmla="*/ 2147483646 h 1319"/>
              <a:gd name="T46" fmla="*/ 2147483646 w 1289"/>
              <a:gd name="T47" fmla="*/ 2147483646 h 1319"/>
              <a:gd name="T48" fmla="*/ 2147483646 w 1289"/>
              <a:gd name="T49" fmla="*/ 2147483646 h 1319"/>
              <a:gd name="T50" fmla="*/ 2147483646 w 1289"/>
              <a:gd name="T51" fmla="*/ 2147483646 h 1319"/>
              <a:gd name="T52" fmla="*/ 2147483646 w 1289"/>
              <a:gd name="T53" fmla="*/ 2147483646 h 1319"/>
              <a:gd name="T54" fmla="*/ 2147483646 w 1289"/>
              <a:gd name="T55" fmla="*/ 2147483646 h 1319"/>
              <a:gd name="T56" fmla="*/ 2147483646 w 1289"/>
              <a:gd name="T57" fmla="*/ 2147483646 h 1319"/>
              <a:gd name="T58" fmla="*/ 0 w 1289"/>
              <a:gd name="T59" fmla="*/ 2147483646 h 1319"/>
              <a:gd name="T60" fmla="*/ 0 w 1289"/>
              <a:gd name="T61" fmla="*/ 2147483646 h 1319"/>
              <a:gd name="T62" fmla="*/ 2147483646 w 1289"/>
              <a:gd name="T63" fmla="*/ 2147483646 h 1319"/>
              <a:gd name="T64" fmla="*/ 2147483646 w 1289"/>
              <a:gd name="T65" fmla="*/ 2147483646 h 1319"/>
              <a:gd name="T66" fmla="*/ 2147483646 w 1289"/>
              <a:gd name="T67" fmla="*/ 2147483646 h 1319"/>
              <a:gd name="T68" fmla="*/ 2147483646 w 1289"/>
              <a:gd name="T69" fmla="*/ 2147483646 h 1319"/>
              <a:gd name="T70" fmla="*/ 2147483646 w 1289"/>
              <a:gd name="T71" fmla="*/ 2147483646 h 1319"/>
              <a:gd name="T72" fmla="*/ 2147483646 w 1289"/>
              <a:gd name="T73" fmla="*/ 2147483646 h 1319"/>
              <a:gd name="T74" fmla="*/ 2147483646 w 1289"/>
              <a:gd name="T75" fmla="*/ 2147483646 h 1319"/>
              <a:gd name="T76" fmla="*/ 2147483646 w 1289"/>
              <a:gd name="T77" fmla="*/ 2147483646 h 1319"/>
              <a:gd name="T78" fmla="*/ 2147483646 w 1289"/>
              <a:gd name="T79" fmla="*/ 2147483646 h 1319"/>
              <a:gd name="T80" fmla="*/ 2147483646 w 1289"/>
              <a:gd name="T81" fmla="*/ 2147483646 h 1319"/>
              <a:gd name="T82" fmla="*/ 2147483646 w 1289"/>
              <a:gd name="T83" fmla="*/ 2147483646 h 1319"/>
              <a:gd name="T84" fmla="*/ 2147483646 w 1289"/>
              <a:gd name="T85" fmla="*/ 2147483646 h 1319"/>
              <a:gd name="T86" fmla="*/ 2147483646 w 1289"/>
              <a:gd name="T87" fmla="*/ 2147483646 h 1319"/>
              <a:gd name="T88" fmla="*/ 2147483646 w 1289"/>
              <a:gd name="T89" fmla="*/ 2147483646 h 1319"/>
              <a:gd name="T90" fmla="*/ 2147483646 w 1289"/>
              <a:gd name="T91" fmla="*/ 2147483646 h 1319"/>
              <a:gd name="T92" fmla="*/ 2147483646 w 1289"/>
              <a:gd name="T93" fmla="*/ 2147483646 h 1319"/>
              <a:gd name="T94" fmla="*/ 2147483646 w 1289"/>
              <a:gd name="T95" fmla="*/ 2147483646 h 1319"/>
              <a:gd name="T96" fmla="*/ 2147483646 w 1289"/>
              <a:gd name="T97" fmla="*/ 2147483646 h 1319"/>
              <a:gd name="T98" fmla="*/ 2147483646 w 1289"/>
              <a:gd name="T99" fmla="*/ 2147483646 h 1319"/>
              <a:gd name="T100" fmla="*/ 2147483646 w 1289"/>
              <a:gd name="T101" fmla="*/ 2147483646 h 1319"/>
              <a:gd name="T102" fmla="*/ 2147483646 w 1289"/>
              <a:gd name="T103" fmla="*/ 2147483646 h 1319"/>
              <a:gd name="T104" fmla="*/ 2147483646 w 1289"/>
              <a:gd name="T105" fmla="*/ 2147483646 h 1319"/>
              <a:gd name="T106" fmla="*/ 2147483646 w 1289"/>
              <a:gd name="T107" fmla="*/ 2147483646 h 1319"/>
              <a:gd name="T108" fmla="*/ 2147483646 w 1289"/>
              <a:gd name="T109" fmla="*/ 2147483646 h 1319"/>
              <a:gd name="T110" fmla="*/ 2147483646 w 1289"/>
              <a:gd name="T111" fmla="*/ 2147483646 h 1319"/>
              <a:gd name="T112" fmla="*/ 2147483646 w 1289"/>
              <a:gd name="T113" fmla="*/ 2147483646 h 1319"/>
              <a:gd name="T114" fmla="*/ 2147483646 w 1289"/>
              <a:gd name="T115" fmla="*/ 2147483646 h 1319"/>
              <a:gd name="T116" fmla="*/ 2147483646 w 1289"/>
              <a:gd name="T117" fmla="*/ 2147483646 h 1319"/>
              <a:gd name="T118" fmla="*/ 2147483646 w 1289"/>
              <a:gd name="T119" fmla="*/ 2147483646 h 1319"/>
              <a:gd name="T120" fmla="*/ 2147483646 w 1289"/>
              <a:gd name="T121" fmla="*/ 2147483646 h 1319"/>
              <a:gd name="T122" fmla="*/ 2147483646 w 1289"/>
              <a:gd name="T123" fmla="*/ 2147483646 h 13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89" h="1319">
                <a:moveTo>
                  <a:pt x="908" y="491"/>
                </a:moveTo>
                <a:lnTo>
                  <a:pt x="878" y="439"/>
                </a:lnTo>
                <a:lnTo>
                  <a:pt x="805" y="235"/>
                </a:lnTo>
                <a:lnTo>
                  <a:pt x="805" y="191"/>
                </a:lnTo>
                <a:lnTo>
                  <a:pt x="790" y="147"/>
                </a:lnTo>
                <a:lnTo>
                  <a:pt x="776" y="103"/>
                </a:lnTo>
                <a:lnTo>
                  <a:pt x="776" y="59"/>
                </a:lnTo>
                <a:lnTo>
                  <a:pt x="732" y="15"/>
                </a:lnTo>
                <a:lnTo>
                  <a:pt x="688" y="0"/>
                </a:lnTo>
                <a:lnTo>
                  <a:pt x="644" y="15"/>
                </a:lnTo>
                <a:lnTo>
                  <a:pt x="615" y="59"/>
                </a:lnTo>
                <a:lnTo>
                  <a:pt x="615" y="103"/>
                </a:lnTo>
                <a:lnTo>
                  <a:pt x="615" y="161"/>
                </a:lnTo>
                <a:lnTo>
                  <a:pt x="615" y="220"/>
                </a:lnTo>
                <a:lnTo>
                  <a:pt x="615" y="264"/>
                </a:lnTo>
                <a:lnTo>
                  <a:pt x="600" y="308"/>
                </a:lnTo>
                <a:lnTo>
                  <a:pt x="542" y="352"/>
                </a:lnTo>
                <a:lnTo>
                  <a:pt x="483" y="381"/>
                </a:lnTo>
                <a:lnTo>
                  <a:pt x="439" y="410"/>
                </a:lnTo>
                <a:lnTo>
                  <a:pt x="395" y="425"/>
                </a:lnTo>
                <a:lnTo>
                  <a:pt x="351" y="454"/>
                </a:lnTo>
                <a:lnTo>
                  <a:pt x="307" y="469"/>
                </a:lnTo>
                <a:lnTo>
                  <a:pt x="249" y="483"/>
                </a:lnTo>
                <a:lnTo>
                  <a:pt x="205" y="513"/>
                </a:lnTo>
                <a:lnTo>
                  <a:pt x="161" y="542"/>
                </a:lnTo>
                <a:lnTo>
                  <a:pt x="117" y="586"/>
                </a:lnTo>
                <a:lnTo>
                  <a:pt x="73" y="630"/>
                </a:lnTo>
                <a:lnTo>
                  <a:pt x="29" y="659"/>
                </a:lnTo>
                <a:lnTo>
                  <a:pt x="15" y="718"/>
                </a:lnTo>
                <a:lnTo>
                  <a:pt x="0" y="805"/>
                </a:lnTo>
                <a:lnTo>
                  <a:pt x="0" y="849"/>
                </a:lnTo>
                <a:lnTo>
                  <a:pt x="15" y="908"/>
                </a:lnTo>
                <a:lnTo>
                  <a:pt x="29" y="966"/>
                </a:lnTo>
                <a:lnTo>
                  <a:pt x="59" y="1025"/>
                </a:lnTo>
                <a:lnTo>
                  <a:pt x="88" y="1083"/>
                </a:lnTo>
                <a:lnTo>
                  <a:pt x="132" y="1142"/>
                </a:lnTo>
                <a:lnTo>
                  <a:pt x="176" y="1186"/>
                </a:lnTo>
                <a:lnTo>
                  <a:pt x="234" y="1230"/>
                </a:lnTo>
                <a:lnTo>
                  <a:pt x="351" y="1259"/>
                </a:lnTo>
                <a:lnTo>
                  <a:pt x="468" y="1288"/>
                </a:lnTo>
                <a:lnTo>
                  <a:pt x="585" y="1288"/>
                </a:lnTo>
                <a:lnTo>
                  <a:pt x="703" y="1318"/>
                </a:lnTo>
                <a:lnTo>
                  <a:pt x="820" y="1318"/>
                </a:lnTo>
                <a:lnTo>
                  <a:pt x="907" y="1318"/>
                </a:lnTo>
                <a:lnTo>
                  <a:pt x="1024" y="1318"/>
                </a:lnTo>
                <a:lnTo>
                  <a:pt x="1112" y="1288"/>
                </a:lnTo>
                <a:lnTo>
                  <a:pt x="1200" y="1274"/>
                </a:lnTo>
                <a:lnTo>
                  <a:pt x="1259" y="1230"/>
                </a:lnTo>
                <a:lnTo>
                  <a:pt x="1288" y="1171"/>
                </a:lnTo>
                <a:lnTo>
                  <a:pt x="1288" y="1113"/>
                </a:lnTo>
                <a:lnTo>
                  <a:pt x="1273" y="1054"/>
                </a:lnTo>
                <a:lnTo>
                  <a:pt x="1244" y="996"/>
                </a:lnTo>
                <a:lnTo>
                  <a:pt x="1215" y="879"/>
                </a:lnTo>
                <a:lnTo>
                  <a:pt x="1185" y="820"/>
                </a:lnTo>
                <a:lnTo>
                  <a:pt x="1156" y="761"/>
                </a:lnTo>
                <a:lnTo>
                  <a:pt x="1112" y="732"/>
                </a:lnTo>
                <a:lnTo>
                  <a:pt x="1098" y="688"/>
                </a:lnTo>
                <a:lnTo>
                  <a:pt x="1068" y="644"/>
                </a:lnTo>
                <a:lnTo>
                  <a:pt x="1039" y="586"/>
                </a:lnTo>
                <a:lnTo>
                  <a:pt x="995" y="557"/>
                </a:lnTo>
                <a:lnTo>
                  <a:pt x="951" y="527"/>
                </a:lnTo>
                <a:lnTo>
                  <a:pt x="908" y="491"/>
                </a:lnTo>
              </a:path>
            </a:pathLst>
          </a:custGeom>
          <a:noFill/>
          <a:ln w="50800" cap="rnd" cmpd="sng">
            <a:solidFill>
              <a:srgbClr val="790015"/>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37" name="Rectangle 35"/>
          <p:cNvSpPr>
            <a:spLocks noChangeArrowheads="1"/>
          </p:cNvSpPr>
          <p:nvPr/>
        </p:nvSpPr>
        <p:spPr bwMode="auto">
          <a:xfrm>
            <a:off x="2484438" y="3810000"/>
            <a:ext cx="2363787" cy="520700"/>
          </a:xfrm>
          <a:prstGeom prst="rect">
            <a:avLst/>
          </a:prstGeom>
          <a:solidFill>
            <a:schemeClr val="tx2">
              <a:lumMod val="20000"/>
              <a:lumOff val="80000"/>
            </a:schemeClr>
          </a:solidFill>
          <a:ln>
            <a:noFill/>
          </a:ln>
          <a:effectLst/>
        </p:spPr>
        <p:txBody>
          <a:bodyPr lIns="90488" tIns="44450" rIns="90488" bIns="44450">
            <a:spAutoFit/>
          </a:bodyPr>
          <a:lstStyle/>
          <a:p>
            <a:pPr algn="ctr">
              <a:spcBef>
                <a:spcPct val="50000"/>
              </a:spcBef>
              <a:defRPr/>
            </a:pPr>
            <a:r>
              <a:rPr lang="en-US" dirty="0">
                <a:latin typeface="Arial Narrow" pitchFamily="34" charset="0"/>
              </a:rPr>
              <a:t>input </a:t>
            </a:r>
            <a:r>
              <a:rPr lang="en-US" i="1" dirty="0" err="1">
                <a:latin typeface="Arial Narrow" pitchFamily="34" charset="0"/>
              </a:rPr>
              <a:t>wo+w’o</a:t>
            </a:r>
            <a:r>
              <a:rPr lang="en-US" i="1" dirty="0">
                <a:latin typeface="Arial Narrow" pitchFamily="34" charset="0"/>
              </a:rPr>
              <a:t>’</a:t>
            </a:r>
          </a:p>
        </p:txBody>
      </p:sp>
      <p:sp>
        <p:nvSpPr>
          <p:cNvPr id="32802" name="Rectangle 20"/>
          <p:cNvSpPr>
            <a:spLocks noChangeArrowheads="1"/>
          </p:cNvSpPr>
          <p:nvPr/>
        </p:nvSpPr>
        <p:spPr bwMode="auto">
          <a:xfrm>
            <a:off x="1905000" y="48768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dirty="0">
                <a:latin typeface="Arial Narrow" panose="020B0606020202030204" pitchFamily="34" charset="0"/>
              </a:rPr>
              <a:t>weight w</a:t>
            </a:r>
          </a:p>
        </p:txBody>
      </p:sp>
      <p:sp>
        <p:nvSpPr>
          <p:cNvPr id="32803" name="Rectangle 32"/>
          <p:cNvSpPr>
            <a:spLocks noChangeArrowheads="1"/>
          </p:cNvSpPr>
          <p:nvPr/>
        </p:nvSpPr>
        <p:spPr bwMode="auto">
          <a:xfrm>
            <a:off x="4267200" y="4876800"/>
            <a:ext cx="1368425" cy="3937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weight w’</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solidFill>
                  <a:srgbClr val="0000BF"/>
                </a:solidFill>
              </a:rPr>
              <a:t>Learning Goals</a:t>
            </a:r>
          </a:p>
        </p:txBody>
      </p:sp>
      <p:sp>
        <p:nvSpPr>
          <p:cNvPr id="6147" name="Rectangle 3"/>
          <p:cNvSpPr>
            <a:spLocks noGrp="1" noChangeArrowheads="1"/>
          </p:cNvSpPr>
          <p:nvPr>
            <p:ph type="body" idx="1"/>
          </p:nvPr>
        </p:nvSpPr>
        <p:spPr>
          <a:xfrm>
            <a:off x="1885950" y="990600"/>
            <a:ext cx="5295900" cy="5410200"/>
          </a:xfrm>
        </p:spPr>
        <p:txBody>
          <a:bodyPr/>
          <a:lstStyle/>
          <a:p>
            <a:pPr>
              <a:lnSpc>
                <a:spcPct val="200000"/>
              </a:lnSpc>
              <a:defRPr/>
            </a:pPr>
            <a:r>
              <a:rPr lang="en-US" dirty="0" smtClean="0"/>
              <a:t>Use </a:t>
            </a:r>
            <a:r>
              <a:rPr lang="en-US" dirty="0" smtClean="0"/>
              <a:t>k-means clustering</a:t>
            </a:r>
          </a:p>
          <a:p>
            <a:pPr>
              <a:lnSpc>
                <a:spcPct val="200000"/>
              </a:lnSpc>
              <a:defRPr/>
            </a:pPr>
            <a:r>
              <a:rPr lang="en-US" dirty="0" smtClean="0"/>
              <a:t>Use support vector machines</a:t>
            </a:r>
          </a:p>
          <a:p>
            <a:pPr>
              <a:lnSpc>
                <a:spcPct val="200000"/>
              </a:lnSpc>
              <a:defRPr/>
            </a:pPr>
            <a:r>
              <a:rPr lang="en-US" dirty="0" smtClean="0"/>
              <a:t>Describe basic NN Architecture</a:t>
            </a:r>
          </a:p>
          <a:p>
            <a:pPr>
              <a:lnSpc>
                <a:spcPct val="200000"/>
              </a:lnSpc>
              <a:defRPr/>
            </a:pPr>
            <a:r>
              <a:rPr lang="en-US" dirty="0" smtClean="0"/>
              <a:t>Apply </a:t>
            </a:r>
            <a:r>
              <a:rPr lang="en-US" dirty="0" err="1" smtClean="0"/>
              <a:t>Kohonen</a:t>
            </a:r>
            <a:r>
              <a:rPr lang="en-US" dirty="0" smtClean="0"/>
              <a:t> Nets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027"/>
          <p:cNvSpPr>
            <a:spLocks noGrp="1" noChangeArrowheads="1"/>
          </p:cNvSpPr>
          <p:nvPr>
            <p:ph type="body" idx="1"/>
          </p:nvPr>
        </p:nvSpPr>
        <p:spPr>
          <a:xfrm>
            <a:off x="457200" y="152400"/>
            <a:ext cx="8305800" cy="6096000"/>
          </a:xfrm>
        </p:spPr>
        <p:txBody>
          <a:bodyPr/>
          <a:lstStyle/>
          <a:p>
            <a:pPr>
              <a:lnSpc>
                <a:spcPct val="90000"/>
              </a:lnSpc>
              <a:defRPr/>
            </a:pPr>
            <a:r>
              <a:rPr lang="en-US" dirty="0" smtClean="0"/>
              <a:t>1943: McCullough and Pitts “…neural nets”</a:t>
            </a:r>
          </a:p>
          <a:p>
            <a:pPr>
              <a:lnSpc>
                <a:spcPct val="90000"/>
              </a:lnSpc>
              <a:defRPr/>
            </a:pPr>
            <a:r>
              <a:rPr lang="en-US" dirty="0" smtClean="0"/>
              <a:t>Late 1950’s: Rosenblatt</a:t>
            </a:r>
          </a:p>
          <a:p>
            <a:pPr lvl="1">
              <a:lnSpc>
                <a:spcPct val="90000"/>
              </a:lnSpc>
              <a:defRPr/>
            </a:pPr>
            <a:r>
              <a:rPr lang="en-US" dirty="0" smtClean="0"/>
              <a:t>perceptrons</a:t>
            </a:r>
          </a:p>
          <a:p>
            <a:pPr lvl="1">
              <a:lnSpc>
                <a:spcPct val="90000"/>
              </a:lnSpc>
              <a:defRPr/>
            </a:pPr>
            <a:r>
              <a:rPr lang="en-US" dirty="0" smtClean="0"/>
              <a:t>single layer</a:t>
            </a:r>
          </a:p>
          <a:p>
            <a:pPr lvl="1">
              <a:lnSpc>
                <a:spcPct val="90000"/>
              </a:lnSpc>
              <a:defRPr/>
            </a:pPr>
            <a:r>
              <a:rPr lang="en-US" dirty="0" smtClean="0"/>
              <a:t>step function</a:t>
            </a:r>
          </a:p>
          <a:p>
            <a:pPr>
              <a:lnSpc>
                <a:spcPct val="90000"/>
              </a:lnSpc>
              <a:defRPr/>
            </a:pPr>
            <a:r>
              <a:rPr lang="en-US" dirty="0" smtClean="0"/>
              <a:t>1969: </a:t>
            </a:r>
            <a:r>
              <a:rPr lang="en-US" dirty="0" err="1" smtClean="0"/>
              <a:t>Minsky</a:t>
            </a:r>
            <a:r>
              <a:rPr lang="en-US" dirty="0" smtClean="0"/>
              <a:t> and </a:t>
            </a:r>
            <a:r>
              <a:rPr lang="en-US" dirty="0" err="1" smtClean="0"/>
              <a:t>Papert</a:t>
            </a:r>
            <a:endParaRPr lang="en-US" dirty="0" smtClean="0"/>
          </a:p>
          <a:p>
            <a:pPr lvl="1">
              <a:lnSpc>
                <a:spcPct val="90000"/>
              </a:lnSpc>
              <a:defRPr/>
            </a:pPr>
            <a:r>
              <a:rPr lang="en-US" dirty="0" smtClean="0"/>
              <a:t>“Perceptrons” book: limitations</a:t>
            </a:r>
          </a:p>
          <a:p>
            <a:pPr>
              <a:lnSpc>
                <a:spcPct val="90000"/>
              </a:lnSpc>
              <a:defRPr/>
            </a:pPr>
            <a:r>
              <a:rPr lang="en-US" dirty="0" smtClean="0"/>
              <a:t>1960’s through 80’s: </a:t>
            </a:r>
            <a:r>
              <a:rPr lang="en-US" dirty="0" err="1" smtClean="0"/>
              <a:t>Widrow</a:t>
            </a:r>
            <a:endParaRPr lang="en-US" dirty="0" smtClean="0"/>
          </a:p>
          <a:p>
            <a:pPr>
              <a:lnSpc>
                <a:spcPct val="90000"/>
              </a:lnSpc>
              <a:defRPr/>
            </a:pPr>
            <a:r>
              <a:rPr lang="en-US" dirty="0" smtClean="0"/>
              <a:t>1982: Hopfield N.A.S. paper</a:t>
            </a:r>
          </a:p>
          <a:p>
            <a:pPr>
              <a:lnSpc>
                <a:spcPct val="90000"/>
              </a:lnSpc>
              <a:defRPr/>
            </a:pPr>
            <a:r>
              <a:rPr lang="en-US" dirty="0" smtClean="0"/>
              <a:t>1986: </a:t>
            </a:r>
            <a:r>
              <a:rPr lang="en-US" dirty="0" err="1" smtClean="0"/>
              <a:t>Rumelhart</a:t>
            </a:r>
            <a:r>
              <a:rPr lang="en-US" dirty="0" smtClean="0"/>
              <a:t> &amp; McClellan: “Parallel Distributed Processing” books</a:t>
            </a:r>
          </a:p>
          <a:p>
            <a:pPr>
              <a:lnSpc>
                <a:spcPct val="90000"/>
              </a:lnSpc>
              <a:defRPr/>
            </a:pPr>
            <a:r>
              <a:rPr lang="en-US" dirty="0" smtClean="0"/>
              <a:t>1986: </a:t>
            </a:r>
            <a:r>
              <a:rPr lang="en-US" dirty="0" err="1" smtClean="0"/>
              <a:t>Sejnowski</a:t>
            </a:r>
            <a:r>
              <a:rPr lang="en-US" dirty="0" smtClean="0"/>
              <a:t> and Rosenberg: </a:t>
            </a:r>
            <a:r>
              <a:rPr lang="en-US" dirty="0" err="1" smtClean="0"/>
              <a:t>NETtalk</a:t>
            </a:r>
            <a:endParaRPr lang="en-US" dirty="0" smtClean="0"/>
          </a:p>
          <a:p>
            <a:pPr>
              <a:lnSpc>
                <a:spcPct val="90000"/>
              </a:lnSpc>
              <a:defRPr/>
            </a:pPr>
            <a:r>
              <a:rPr lang="en-US" dirty="0"/>
              <a:t>1988 DARPA </a:t>
            </a:r>
            <a:r>
              <a:rPr lang="en-US" dirty="0" smtClean="0"/>
              <a:t>Study …</a:t>
            </a:r>
          </a:p>
        </p:txBody>
      </p:sp>
      <p:sp>
        <p:nvSpPr>
          <p:cNvPr id="33795" name="Rectangle 1026"/>
          <p:cNvSpPr>
            <a:spLocks noGrp="1" noChangeArrowheads="1"/>
          </p:cNvSpPr>
          <p:nvPr>
            <p:ph type="title"/>
          </p:nvPr>
        </p:nvSpPr>
        <p:spPr>
          <a:xfrm>
            <a:off x="6107113" y="1822450"/>
            <a:ext cx="2563812" cy="704850"/>
          </a:xfrm>
        </p:spPr>
        <p:txBody>
          <a:bodyPr wrap="none">
            <a:spAutoFit/>
          </a:bodyPr>
          <a:lstStyle/>
          <a:p>
            <a:pPr algn="r"/>
            <a:r>
              <a:rPr lang="en-US" altLang="en-US" smtClean="0">
                <a:solidFill>
                  <a:srgbClr val="0000BF"/>
                </a:solidFill>
              </a:rPr>
              <a:t>Early History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1988 DARPA Study</a:t>
            </a:r>
            <a:endParaRPr lang="en-US" dirty="0"/>
          </a:p>
        </p:txBody>
      </p:sp>
      <p:sp>
        <p:nvSpPr>
          <p:cNvPr id="3" name="Content Placeholder 2"/>
          <p:cNvSpPr>
            <a:spLocks noGrp="1"/>
          </p:cNvSpPr>
          <p:nvPr>
            <p:ph idx="1"/>
          </p:nvPr>
        </p:nvSpPr>
        <p:spPr>
          <a:xfrm>
            <a:off x="1866900" y="1219200"/>
            <a:ext cx="5334000" cy="5105400"/>
          </a:xfrm>
        </p:spPr>
        <p:txBody>
          <a:bodyPr/>
          <a:lstStyle/>
          <a:p>
            <a:pPr marL="0" indent="0">
              <a:buNone/>
            </a:pPr>
            <a:r>
              <a:rPr lang="en-US" dirty="0" smtClean="0"/>
              <a:t>1988: MIT/Lincoln </a:t>
            </a:r>
            <a:r>
              <a:rPr lang="en-US" dirty="0"/>
              <a:t>Laboratory was directed by DARPA to establish a Terms of </a:t>
            </a:r>
            <a:r>
              <a:rPr lang="en-US" dirty="0" smtClean="0"/>
              <a:t>Reference to </a:t>
            </a:r>
            <a:r>
              <a:rPr lang="en-US" dirty="0"/>
              <a:t>guide </a:t>
            </a:r>
            <a:r>
              <a:rPr lang="en-US" dirty="0" smtClean="0"/>
              <a:t>their </a:t>
            </a:r>
            <a:r>
              <a:rPr lang="en-US" dirty="0"/>
              <a:t>Study and to assist DARPA in the overall management and execution of the </a:t>
            </a:r>
            <a:r>
              <a:rPr lang="en-US" dirty="0" smtClean="0"/>
              <a:t>neural net effort. </a:t>
            </a:r>
            <a:r>
              <a:rPr lang="en-US" dirty="0"/>
              <a:t>The Study was initiated with a two-day symposium at Lincoln </a:t>
            </a:r>
            <a:r>
              <a:rPr lang="en-US" dirty="0" smtClean="0"/>
              <a:t>Laboratory.</a:t>
            </a:r>
            <a:endParaRPr lang="en-US" dirty="0"/>
          </a:p>
        </p:txBody>
      </p:sp>
    </p:spTree>
    <p:extLst>
      <p:ext uri="{BB962C8B-B14F-4D97-AF65-F5344CB8AC3E}">
        <p14:creationId xmlns:p14="http://schemas.microsoft.com/office/powerpoint/2010/main" val="431567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Breakthrough</a:t>
            </a:r>
            <a:endParaRPr lang="en-US" dirty="0"/>
          </a:p>
        </p:txBody>
      </p:sp>
      <p:sp>
        <p:nvSpPr>
          <p:cNvPr id="5" name="TextBox 4"/>
          <p:cNvSpPr txBox="1"/>
          <p:nvPr/>
        </p:nvSpPr>
        <p:spPr>
          <a:xfrm>
            <a:off x="647700" y="1143000"/>
            <a:ext cx="8191500" cy="5693866"/>
          </a:xfrm>
          <a:prstGeom prst="rect">
            <a:avLst/>
          </a:prstGeom>
          <a:noFill/>
        </p:spPr>
        <p:txBody>
          <a:bodyPr wrap="square" rtlCol="0">
            <a:spAutoFit/>
          </a:bodyPr>
          <a:lstStyle/>
          <a:p>
            <a:pPr defTabSz="881390">
              <a:defRPr/>
            </a:pPr>
            <a:r>
              <a:rPr lang="en-US" dirty="0" smtClean="0">
                <a:latin typeface="Arial Narrow" panose="020B0606020202030204" pitchFamily="34" charset="0"/>
              </a:rPr>
              <a:t>Steady </a:t>
            </a:r>
            <a:r>
              <a:rPr lang="en-US" dirty="0">
                <a:latin typeface="Arial Narrow" panose="020B0606020202030204" pitchFamily="34" charset="0"/>
              </a:rPr>
              <a:t>by slow advancement </a:t>
            </a:r>
            <a:r>
              <a:rPr lang="en-US" dirty="0" smtClean="0">
                <a:latin typeface="Arial Narrow" panose="020B0606020202030204" pitchFamily="34" charset="0"/>
              </a:rPr>
              <a:t>(but increasing the layers did not seem to matter) until </a:t>
            </a:r>
          </a:p>
          <a:p>
            <a:pPr marL="914400" lvl="1" indent="-457200" defTabSz="881390">
              <a:buFont typeface="Arial" panose="020B0604020202020204" pitchFamily="34" charset="0"/>
              <a:buChar char="•"/>
              <a:defRPr/>
            </a:pPr>
            <a:r>
              <a:rPr lang="en-US" dirty="0" smtClean="0">
                <a:latin typeface="Arial Narrow" panose="020B0606020202030204" pitchFamily="34" charset="0"/>
              </a:rPr>
              <a:t>availability of large data sets and </a:t>
            </a:r>
          </a:p>
          <a:p>
            <a:pPr marL="914400" lvl="1" indent="-457200" defTabSz="881390">
              <a:buFont typeface="Arial" panose="020B0604020202020204" pitchFamily="34" charset="0"/>
              <a:buChar char="•"/>
              <a:defRPr/>
            </a:pPr>
            <a:r>
              <a:rPr lang="en-US" dirty="0" smtClean="0">
                <a:latin typeface="Arial Narrow" panose="020B0606020202030204" pitchFamily="34" charset="0"/>
              </a:rPr>
              <a:t>advent </a:t>
            </a:r>
            <a:r>
              <a:rPr lang="en-US" dirty="0">
                <a:latin typeface="Arial Narrow" panose="020B0606020202030204" pitchFamily="34" charset="0"/>
              </a:rPr>
              <a:t>of deep neural nets. </a:t>
            </a:r>
            <a:endParaRPr lang="en-US" dirty="0" smtClean="0">
              <a:latin typeface="Arial Narrow" panose="020B0606020202030204" pitchFamily="34" charset="0"/>
            </a:endParaRPr>
          </a:p>
          <a:p>
            <a:pPr defTabSz="881390">
              <a:defRPr/>
            </a:pPr>
            <a:endParaRPr lang="en-US" dirty="0">
              <a:latin typeface="Arial Narrow" panose="020B0606020202030204" pitchFamily="34" charset="0"/>
            </a:endParaRPr>
          </a:p>
          <a:p>
            <a:pPr defTabSz="881390">
              <a:defRPr/>
            </a:pPr>
            <a:r>
              <a:rPr lang="en-US" dirty="0" smtClean="0">
                <a:latin typeface="Arial Narrow" panose="020B0606020202030204" pitchFamily="34" charset="0"/>
              </a:rPr>
              <a:t>Seminal paper: </a:t>
            </a:r>
            <a:r>
              <a:rPr lang="en-US" dirty="0">
                <a:latin typeface="Arial Narrow" panose="020B0606020202030204" pitchFamily="34" charset="0"/>
              </a:rPr>
              <a:t>“</a:t>
            </a:r>
            <a:r>
              <a:rPr lang="en-US" dirty="0" err="1">
                <a:latin typeface="Arial Narrow" panose="020B0606020202030204" pitchFamily="34" charset="0"/>
              </a:rPr>
              <a:t>ImageNet</a:t>
            </a:r>
            <a:r>
              <a:rPr lang="en-US" dirty="0">
                <a:latin typeface="Arial Narrow" panose="020B0606020202030204" pitchFamily="34" charset="0"/>
              </a:rPr>
              <a:t> Classification with Deep Convolutional Neural Networks</a:t>
            </a:r>
            <a:r>
              <a:rPr lang="en-US" dirty="0" smtClean="0">
                <a:latin typeface="Arial Narrow" panose="020B0606020202030204" pitchFamily="34" charset="0"/>
              </a:rPr>
              <a:t>”</a:t>
            </a:r>
          </a:p>
          <a:p>
            <a:pPr defTabSz="881390">
              <a:defRPr/>
            </a:pPr>
            <a:r>
              <a:rPr lang="en-US" dirty="0" smtClean="0">
                <a:latin typeface="Arial Narrow" panose="020B0606020202030204" pitchFamily="34" charset="0"/>
              </a:rPr>
              <a:t>by </a:t>
            </a:r>
            <a:r>
              <a:rPr lang="en-US" dirty="0" err="1" smtClean="0">
                <a:latin typeface="Arial Narrow" panose="020B0606020202030204" pitchFamily="34" charset="0"/>
              </a:rPr>
              <a:t>Krizhevsky</a:t>
            </a:r>
            <a:r>
              <a:rPr lang="en-US" dirty="0">
                <a:latin typeface="Arial Narrow" panose="020B0606020202030204" pitchFamily="34" charset="0"/>
              </a:rPr>
              <a:t>, </a:t>
            </a:r>
            <a:r>
              <a:rPr lang="en-US" dirty="0" err="1" smtClean="0">
                <a:latin typeface="Arial Narrow" panose="020B0606020202030204" pitchFamily="34" charset="0"/>
              </a:rPr>
              <a:t>Sutskever</a:t>
            </a:r>
            <a:r>
              <a:rPr lang="en-US" dirty="0">
                <a:latin typeface="Arial Narrow" panose="020B0606020202030204" pitchFamily="34" charset="0"/>
              </a:rPr>
              <a:t>, and </a:t>
            </a:r>
            <a:r>
              <a:rPr lang="en-US" dirty="0" smtClean="0">
                <a:latin typeface="Arial Narrow" panose="020B0606020202030204" pitchFamily="34" charset="0"/>
              </a:rPr>
              <a:t>Hinton* (or see </a:t>
            </a:r>
            <a:r>
              <a:rPr lang="en-US" dirty="0" err="1" smtClean="0">
                <a:latin typeface="Arial Narrow" panose="020B0606020202030204" pitchFamily="34" charset="0"/>
              </a:rPr>
              <a:t>LeCun</a:t>
            </a:r>
            <a:r>
              <a:rPr lang="en-US" dirty="0" smtClean="0">
                <a:latin typeface="Arial Narrow" panose="020B0606020202030204" pitchFamily="34" charset="0"/>
              </a:rPr>
              <a:t>)</a:t>
            </a:r>
          </a:p>
          <a:p>
            <a:pPr defTabSz="881390">
              <a:defRPr/>
            </a:pPr>
            <a:endParaRPr lang="en-US" dirty="0" smtClean="0">
              <a:latin typeface="Arial Narrow" panose="020B0606020202030204" pitchFamily="34" charset="0"/>
            </a:endParaRPr>
          </a:p>
          <a:p>
            <a:pPr defTabSz="881390">
              <a:defRPr/>
            </a:pPr>
            <a:r>
              <a:rPr lang="en-US" dirty="0" smtClean="0">
                <a:latin typeface="Arial Narrow" panose="020B0606020202030204" pitchFamily="34" charset="0"/>
              </a:rPr>
              <a:t>Showed </a:t>
            </a:r>
            <a:r>
              <a:rPr lang="en-US" dirty="0">
                <a:latin typeface="Arial Narrow" panose="020B0606020202030204" pitchFamily="34" charset="0"/>
              </a:rPr>
              <a:t>how </a:t>
            </a:r>
            <a:r>
              <a:rPr lang="en-US" dirty="0" smtClean="0">
                <a:latin typeface="Arial Narrow" panose="020B0606020202030204" pitchFamily="34" charset="0"/>
              </a:rPr>
              <a:t>use layers to harness </a:t>
            </a:r>
            <a:r>
              <a:rPr lang="en-US" dirty="0">
                <a:latin typeface="Arial Narrow" panose="020B0606020202030204" pitchFamily="34" charset="0"/>
              </a:rPr>
              <a:t>large volumes of </a:t>
            </a:r>
            <a:r>
              <a:rPr lang="en-US" dirty="0" smtClean="0">
                <a:latin typeface="Arial Narrow" panose="020B0606020202030204" pitchFamily="34" charset="0"/>
              </a:rPr>
              <a:t>data.</a:t>
            </a:r>
          </a:p>
          <a:p>
            <a:pPr defTabSz="881390">
              <a:defRPr/>
            </a:pPr>
            <a:endParaRPr lang="en-US" dirty="0">
              <a:latin typeface="Arial Narrow" panose="020B0606020202030204" pitchFamily="34" charset="0"/>
            </a:endParaRPr>
          </a:p>
          <a:p>
            <a:pPr defTabSz="881390">
              <a:defRPr/>
            </a:pPr>
            <a:r>
              <a:rPr lang="en-US" dirty="0">
                <a:latin typeface="Arial Narrow" panose="020B0606020202030204" pitchFamily="34" charset="0"/>
              </a:rPr>
              <a:t>* </a:t>
            </a:r>
            <a:r>
              <a:rPr lang="en-US" sz="1800" dirty="0">
                <a:latin typeface="Arial Narrow" panose="020B0606020202030204" pitchFamily="34" charset="0"/>
              </a:rPr>
              <a:t>Advances in Neural Information Processing Systems 25 (NIPS 2012)</a:t>
            </a:r>
          </a:p>
          <a:p>
            <a:endParaRPr lang="en-US" dirty="0">
              <a:latin typeface="Arial Narrow" panose="020B0606020202030204" pitchFamily="34" charset="0"/>
            </a:endParaRPr>
          </a:p>
        </p:txBody>
      </p:sp>
    </p:spTree>
    <p:extLst>
      <p:ext uri="{BB962C8B-B14F-4D97-AF65-F5344CB8AC3E}">
        <p14:creationId xmlns:p14="http://schemas.microsoft.com/office/powerpoint/2010/main" val="3442231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6" name="Oval 4"/>
          <p:cNvSpPr>
            <a:spLocks noChangeArrowheads="1"/>
          </p:cNvSpPr>
          <p:nvPr/>
        </p:nvSpPr>
        <p:spPr bwMode="auto">
          <a:xfrm>
            <a:off x="5435600" y="2249487"/>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35847" name="Straight Arrow Connector 27"/>
          <p:cNvCxnSpPr>
            <a:cxnSpLocks noChangeShapeType="1"/>
            <a:endCxn id="35846" idx="2"/>
          </p:cNvCxnSpPr>
          <p:nvPr/>
        </p:nvCxnSpPr>
        <p:spPr bwMode="auto">
          <a:xfrm>
            <a:off x="3327400" y="1274762"/>
            <a:ext cx="2108200" cy="10763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8" name="Straight Arrow Connector 29"/>
          <p:cNvCxnSpPr>
            <a:cxnSpLocks noChangeShapeType="1"/>
            <a:endCxn id="35846" idx="2"/>
          </p:cNvCxnSpPr>
          <p:nvPr/>
        </p:nvCxnSpPr>
        <p:spPr bwMode="auto">
          <a:xfrm flipV="1">
            <a:off x="3327400" y="2351087"/>
            <a:ext cx="2108200" cy="1587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9" name="Straight Arrow Connector 41"/>
          <p:cNvCxnSpPr>
            <a:cxnSpLocks noChangeShapeType="1"/>
            <a:endCxn id="35846" idx="2"/>
          </p:cNvCxnSpPr>
          <p:nvPr/>
        </p:nvCxnSpPr>
        <p:spPr bwMode="auto">
          <a:xfrm flipV="1">
            <a:off x="3327400" y="2351087"/>
            <a:ext cx="2108200" cy="105727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53" name="TextBox 68"/>
          <p:cNvSpPr txBox="1">
            <a:spLocks noChangeArrowheads="1"/>
          </p:cNvSpPr>
          <p:nvPr/>
        </p:nvSpPr>
        <p:spPr bwMode="auto">
          <a:xfrm>
            <a:off x="5715000" y="2128837"/>
            <a:ext cx="220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dirty="0" smtClean="0">
                <a:latin typeface="Arial Narrow" panose="020B0606020202030204" pitchFamily="34" charset="0"/>
              </a:rPr>
              <a:t>y = 0 </a:t>
            </a:r>
            <a:r>
              <a:rPr lang="en-US" altLang="en-US" sz="2400" dirty="0">
                <a:latin typeface="Arial Narrow" panose="020B0606020202030204" pitchFamily="34" charset="0"/>
              </a:rPr>
              <a:t>or 1</a:t>
            </a:r>
          </a:p>
        </p:txBody>
      </p:sp>
      <p:sp>
        <p:nvSpPr>
          <p:cNvPr id="35854" name="TextBox 33"/>
          <p:cNvSpPr txBox="1">
            <a:spLocks noChangeArrowheads="1"/>
          </p:cNvSpPr>
          <p:nvPr/>
        </p:nvSpPr>
        <p:spPr bwMode="auto">
          <a:xfrm>
            <a:off x="4040187" y="1219200"/>
            <a:ext cx="600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0</a:t>
            </a:r>
          </a:p>
        </p:txBody>
      </p:sp>
      <p:sp>
        <p:nvSpPr>
          <p:cNvPr id="35855" name="TextBox 34"/>
          <p:cNvSpPr txBox="1">
            <a:spLocks noChangeArrowheads="1"/>
          </p:cNvSpPr>
          <p:nvPr/>
        </p:nvSpPr>
        <p:spPr bwMode="auto">
          <a:xfrm>
            <a:off x="4038600" y="2900362"/>
            <a:ext cx="601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2</a:t>
            </a:r>
          </a:p>
        </p:txBody>
      </p:sp>
      <p:sp>
        <p:nvSpPr>
          <p:cNvPr id="35877" name="TextBox 33"/>
          <p:cNvSpPr txBox="1">
            <a:spLocks noChangeArrowheads="1"/>
          </p:cNvSpPr>
          <p:nvPr/>
        </p:nvSpPr>
        <p:spPr bwMode="auto">
          <a:xfrm>
            <a:off x="4040187" y="2085975"/>
            <a:ext cx="6000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1</a:t>
            </a:r>
          </a:p>
        </p:txBody>
      </p:sp>
      <p:sp>
        <p:nvSpPr>
          <p:cNvPr id="2" name="Title 1"/>
          <p:cNvSpPr>
            <a:spLocks noGrp="1"/>
          </p:cNvSpPr>
          <p:nvPr>
            <p:ph type="title"/>
          </p:nvPr>
        </p:nvSpPr>
        <p:spPr/>
        <p:txBody>
          <a:bodyPr/>
          <a:lstStyle/>
          <a:p>
            <a:r>
              <a:rPr lang="en-US" dirty="0" smtClean="0"/>
              <a:t>Perceptron</a:t>
            </a:r>
            <a:endParaRPr lang="en-US" dirty="0"/>
          </a:p>
        </p:txBody>
      </p:sp>
      <p:cxnSp>
        <p:nvCxnSpPr>
          <p:cNvPr id="37" name="Straight Arrow Connector 41"/>
          <p:cNvCxnSpPr>
            <a:cxnSpLocks noChangeShapeType="1"/>
          </p:cNvCxnSpPr>
          <p:nvPr/>
        </p:nvCxnSpPr>
        <p:spPr bwMode="auto">
          <a:xfrm>
            <a:off x="2152009" y="6010276"/>
            <a:ext cx="6534791" cy="42861"/>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Arrow Connector 41"/>
          <p:cNvCxnSpPr>
            <a:cxnSpLocks noChangeShapeType="1"/>
          </p:cNvCxnSpPr>
          <p:nvPr/>
        </p:nvCxnSpPr>
        <p:spPr bwMode="auto">
          <a:xfrm flipH="1" flipV="1">
            <a:off x="4263231" y="3962400"/>
            <a:ext cx="3969" cy="205740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a:endCxn id="9" idx="2"/>
          </p:cNvCxnSpPr>
          <p:nvPr/>
        </p:nvCxnSpPr>
        <p:spPr bwMode="auto">
          <a:xfrm>
            <a:off x="551809" y="6019800"/>
            <a:ext cx="3635222" cy="0"/>
          </a:xfrm>
          <a:prstGeom prst="line">
            <a:avLst/>
          </a:prstGeom>
          <a:noFill/>
          <a:ln w="476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Oval 8"/>
          <p:cNvSpPr/>
          <p:nvPr/>
        </p:nvSpPr>
        <p:spPr bwMode="auto">
          <a:xfrm>
            <a:off x="4187031" y="5943600"/>
            <a:ext cx="152400" cy="152400"/>
          </a:xfrm>
          <a:prstGeom prst="ellipse">
            <a:avLst/>
          </a:prstGeom>
          <a:solidFill>
            <a:schemeClr val="tx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46" name="Oval 45"/>
          <p:cNvSpPr/>
          <p:nvPr/>
        </p:nvSpPr>
        <p:spPr bwMode="auto">
          <a:xfrm>
            <a:off x="4191000" y="4800600"/>
            <a:ext cx="152400" cy="152400"/>
          </a:xfrm>
          <a:prstGeom prst="ellipse">
            <a:avLst/>
          </a:prstGeom>
          <a:solidFill>
            <a:schemeClr val="bg1"/>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48" name="Straight Connector 47"/>
          <p:cNvCxnSpPr>
            <a:stCxn id="46" idx="6"/>
          </p:cNvCxnSpPr>
          <p:nvPr/>
        </p:nvCxnSpPr>
        <p:spPr bwMode="auto">
          <a:xfrm>
            <a:off x="4343400" y="4876800"/>
            <a:ext cx="3786111" cy="0"/>
          </a:xfrm>
          <a:prstGeom prst="line">
            <a:avLst/>
          </a:prstGeom>
          <a:noFill/>
          <a:ln w="476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p:cNvSpPr/>
          <p:nvPr/>
        </p:nvSpPr>
        <p:spPr>
          <a:xfrm>
            <a:off x="2527300" y="4068415"/>
            <a:ext cx="6019800" cy="461665"/>
          </a:xfrm>
          <a:prstGeom prst="rect">
            <a:avLst/>
          </a:prstGeom>
        </p:spPr>
        <p:txBody>
          <a:bodyPr wrap="square">
            <a:spAutoFit/>
          </a:bodyPr>
          <a:lstStyle/>
          <a:p>
            <a:pPr algn="r"/>
            <a:r>
              <a:rPr lang="en-US" sz="2400" dirty="0">
                <a:latin typeface="Arial Narrow" panose="020B0606020202030204" pitchFamily="34" charset="0"/>
              </a:rPr>
              <a:t>y</a:t>
            </a:r>
            <a:r>
              <a:rPr lang="en-US" sz="2400" baseline="-25000" dirty="0">
                <a:latin typeface="Arial Narrow" panose="020B0606020202030204" pitchFamily="34" charset="0"/>
              </a:rPr>
              <a:t>1</a:t>
            </a:r>
            <a:r>
              <a:rPr lang="en-US" sz="2400" dirty="0">
                <a:latin typeface="Arial Narrow" panose="020B0606020202030204" pitchFamily="34" charset="0"/>
              </a:rPr>
              <a:t> = 1 if  w</a:t>
            </a:r>
            <a:r>
              <a:rPr lang="en-US" sz="2400" baseline="-25000" dirty="0">
                <a:latin typeface="Arial Narrow" panose="020B0606020202030204" pitchFamily="34" charset="0"/>
              </a:rPr>
              <a:t>01</a:t>
            </a:r>
            <a:r>
              <a:rPr lang="en-US" sz="2400" dirty="0">
                <a:latin typeface="Arial Narrow" panose="020B0606020202030204" pitchFamily="34" charset="0"/>
              </a:rPr>
              <a:t>x</a:t>
            </a:r>
            <a:r>
              <a:rPr lang="en-US" sz="2400" baseline="-25000" dirty="0">
                <a:latin typeface="Arial Narrow" panose="020B0606020202030204" pitchFamily="34" charset="0"/>
              </a:rPr>
              <a:t>0</a:t>
            </a:r>
            <a:r>
              <a:rPr lang="en-US" sz="2400" dirty="0">
                <a:latin typeface="Arial Narrow" panose="020B0606020202030204" pitchFamily="34" charset="0"/>
              </a:rPr>
              <a:t> + w</a:t>
            </a:r>
            <a:r>
              <a:rPr lang="en-US" sz="2400" baseline="-25000" dirty="0">
                <a:latin typeface="Arial Narrow" panose="020B0606020202030204" pitchFamily="34" charset="0"/>
              </a:rPr>
              <a:t>11</a:t>
            </a:r>
            <a:r>
              <a:rPr lang="en-US" sz="2400" dirty="0">
                <a:latin typeface="Arial Narrow" panose="020B0606020202030204" pitchFamily="34" charset="0"/>
              </a:rPr>
              <a:t>x</a:t>
            </a:r>
            <a:r>
              <a:rPr lang="en-US" sz="2400" baseline="-25000" dirty="0">
                <a:latin typeface="Arial Narrow" panose="020B0606020202030204" pitchFamily="34" charset="0"/>
              </a:rPr>
              <a:t>1</a:t>
            </a:r>
            <a:r>
              <a:rPr lang="en-US" sz="2400" dirty="0">
                <a:latin typeface="Arial Narrow" panose="020B0606020202030204" pitchFamily="34" charset="0"/>
              </a:rPr>
              <a:t> + w</a:t>
            </a:r>
            <a:r>
              <a:rPr lang="en-US" sz="2400" baseline="-25000" dirty="0">
                <a:latin typeface="Arial Narrow" panose="020B0606020202030204" pitchFamily="34" charset="0"/>
              </a:rPr>
              <a:t>21</a:t>
            </a:r>
            <a:r>
              <a:rPr lang="en-US" sz="2400" dirty="0">
                <a:latin typeface="Arial Narrow" panose="020B0606020202030204" pitchFamily="34" charset="0"/>
              </a:rPr>
              <a:t>x</a:t>
            </a:r>
            <a:r>
              <a:rPr lang="en-US" sz="2400" baseline="-25000" dirty="0">
                <a:latin typeface="Arial Narrow" panose="020B0606020202030204" pitchFamily="34" charset="0"/>
              </a:rPr>
              <a:t>2 </a:t>
            </a:r>
            <a:r>
              <a:rPr lang="en-US" sz="2400" dirty="0">
                <a:latin typeface="Arial Narrow" panose="020B0606020202030204" pitchFamily="34" charset="0"/>
              </a:rPr>
              <a:t>&gt; 0 </a:t>
            </a:r>
          </a:p>
        </p:txBody>
      </p:sp>
      <p:sp>
        <p:nvSpPr>
          <p:cNvPr id="54" name="Rectangle 53"/>
          <p:cNvSpPr/>
          <p:nvPr/>
        </p:nvSpPr>
        <p:spPr>
          <a:xfrm>
            <a:off x="2597151" y="988516"/>
            <a:ext cx="565149" cy="461665"/>
          </a:xfrm>
          <a:prstGeom prst="rect">
            <a:avLst/>
          </a:prstGeom>
        </p:spPr>
        <p:txBody>
          <a:bodyPr wrap="square">
            <a:spAutoFit/>
          </a:bodyPr>
          <a:lstStyle/>
          <a:p>
            <a:pPr algn="r"/>
            <a:r>
              <a:rPr lang="en-US" sz="2400" dirty="0" smtClean="0">
                <a:latin typeface="Arial Narrow" panose="020B0606020202030204" pitchFamily="34" charset="0"/>
              </a:rPr>
              <a:t>x</a:t>
            </a:r>
            <a:r>
              <a:rPr lang="en-US" sz="2400" baseline="-25000" dirty="0" smtClean="0">
                <a:latin typeface="Arial Narrow" panose="020B0606020202030204" pitchFamily="34" charset="0"/>
              </a:rPr>
              <a:t>0</a:t>
            </a:r>
            <a:endParaRPr lang="en-US" sz="2400" dirty="0">
              <a:latin typeface="Arial Narrow" panose="020B0606020202030204" pitchFamily="34" charset="0"/>
            </a:endParaRPr>
          </a:p>
        </p:txBody>
      </p:sp>
      <p:sp>
        <p:nvSpPr>
          <p:cNvPr id="55" name="Rectangle 54"/>
          <p:cNvSpPr/>
          <p:nvPr/>
        </p:nvSpPr>
        <p:spPr>
          <a:xfrm>
            <a:off x="2597151" y="2089571"/>
            <a:ext cx="565149" cy="461665"/>
          </a:xfrm>
          <a:prstGeom prst="rect">
            <a:avLst/>
          </a:prstGeom>
        </p:spPr>
        <p:txBody>
          <a:bodyPr wrap="square">
            <a:spAutoFit/>
          </a:bodyPr>
          <a:lstStyle/>
          <a:p>
            <a:pPr algn="r"/>
            <a:r>
              <a:rPr lang="en-US" sz="2400" dirty="0" smtClean="0">
                <a:latin typeface="Arial Narrow" panose="020B0606020202030204" pitchFamily="34" charset="0"/>
              </a:rPr>
              <a:t>x</a:t>
            </a:r>
            <a:r>
              <a:rPr lang="en-US" sz="2400" baseline="-25000" dirty="0" smtClean="0">
                <a:latin typeface="Arial Narrow" panose="020B0606020202030204" pitchFamily="34" charset="0"/>
              </a:rPr>
              <a:t>1</a:t>
            </a:r>
            <a:endParaRPr lang="en-US" sz="2400" dirty="0">
              <a:latin typeface="Arial Narrow" panose="020B0606020202030204" pitchFamily="34" charset="0"/>
            </a:endParaRPr>
          </a:p>
        </p:txBody>
      </p:sp>
      <p:sp>
        <p:nvSpPr>
          <p:cNvPr id="56" name="Rectangle 55"/>
          <p:cNvSpPr/>
          <p:nvPr/>
        </p:nvSpPr>
        <p:spPr>
          <a:xfrm>
            <a:off x="2597151" y="3124200"/>
            <a:ext cx="565149" cy="461665"/>
          </a:xfrm>
          <a:prstGeom prst="rect">
            <a:avLst/>
          </a:prstGeom>
        </p:spPr>
        <p:txBody>
          <a:bodyPr wrap="square">
            <a:spAutoFit/>
          </a:bodyPr>
          <a:lstStyle/>
          <a:p>
            <a:pPr algn="r"/>
            <a:r>
              <a:rPr lang="en-US" sz="2400" dirty="0" smtClean="0">
                <a:latin typeface="Arial Narrow" panose="020B0606020202030204" pitchFamily="34" charset="0"/>
              </a:rPr>
              <a:t>x</a:t>
            </a:r>
            <a:r>
              <a:rPr lang="en-US" sz="2400" baseline="-25000" dirty="0" smtClean="0">
                <a:latin typeface="Arial Narrow" panose="020B0606020202030204" pitchFamily="34" charset="0"/>
              </a:rPr>
              <a:t>2</a:t>
            </a:r>
            <a:endParaRPr lang="en-US" sz="2400" dirty="0">
              <a:latin typeface="Arial Narrow" panose="020B0606020202030204" pitchFamily="34" charset="0"/>
            </a:endParaRPr>
          </a:p>
        </p:txBody>
      </p:sp>
    </p:spTree>
    <p:extLst>
      <p:ext uri="{BB962C8B-B14F-4D97-AF65-F5344CB8AC3E}">
        <p14:creationId xmlns:p14="http://schemas.microsoft.com/office/powerpoint/2010/main" val="33558494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54"/>
          <p:cNvSpPr>
            <a:spLocks noChangeArrowheads="1"/>
          </p:cNvSpPr>
          <p:nvPr/>
        </p:nvSpPr>
        <p:spPr bwMode="auto">
          <a:xfrm>
            <a:off x="4876800" y="3165475"/>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4819" name="Oval 55"/>
          <p:cNvSpPr>
            <a:spLocks noChangeArrowheads="1"/>
          </p:cNvSpPr>
          <p:nvPr/>
        </p:nvSpPr>
        <p:spPr bwMode="auto">
          <a:xfrm>
            <a:off x="4191000" y="26670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4820" name="Oval 48"/>
          <p:cNvSpPr>
            <a:spLocks noChangeArrowheads="1"/>
          </p:cNvSpPr>
          <p:nvPr/>
        </p:nvSpPr>
        <p:spPr bwMode="auto">
          <a:xfrm>
            <a:off x="3556000" y="3165475"/>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4821" name="Oval 52"/>
          <p:cNvSpPr>
            <a:spLocks noChangeArrowheads="1"/>
          </p:cNvSpPr>
          <p:nvPr/>
        </p:nvSpPr>
        <p:spPr bwMode="auto">
          <a:xfrm>
            <a:off x="4165600" y="3419475"/>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18" name="Parallelogram 57"/>
          <p:cNvSpPr>
            <a:spLocks noChangeArrowheads="1"/>
          </p:cNvSpPr>
          <p:nvPr/>
        </p:nvSpPr>
        <p:spPr bwMode="auto">
          <a:xfrm rot="20696160">
            <a:off x="2971800" y="2471738"/>
            <a:ext cx="3429000" cy="1828800"/>
          </a:xfrm>
          <a:prstGeom prst="parallelogram">
            <a:avLst>
              <a:gd name="adj" fmla="val 25000"/>
            </a:avLst>
          </a:prstGeom>
          <a:blipFill dpi="0" rotWithShape="1">
            <a:blip r:embed="rId3">
              <a:alphaModFix amt="59000"/>
            </a:blip>
            <a:srcRect/>
            <a:tile tx="0" ty="0" sx="100000" sy="100000" flip="none" algn="tl"/>
          </a:blipFill>
          <a:ln w="19050"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defRPr/>
            </a:pPr>
            <a:endParaRPr lang="en-US" altLang="en-US" smtClean="0"/>
          </a:p>
        </p:txBody>
      </p:sp>
      <p:sp>
        <p:nvSpPr>
          <p:cNvPr id="34825" name="Oval 53"/>
          <p:cNvSpPr>
            <a:spLocks noChangeArrowheads="1"/>
          </p:cNvSpPr>
          <p:nvPr/>
        </p:nvSpPr>
        <p:spPr bwMode="auto">
          <a:xfrm>
            <a:off x="4724400" y="2657475"/>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4826" name="Oval 56"/>
          <p:cNvSpPr>
            <a:spLocks noChangeArrowheads="1"/>
          </p:cNvSpPr>
          <p:nvPr/>
        </p:nvSpPr>
        <p:spPr bwMode="auto">
          <a:xfrm>
            <a:off x="5080000" y="3317875"/>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5" name="Line 3"/>
          <p:cNvSpPr>
            <a:spLocks noChangeShapeType="1"/>
          </p:cNvSpPr>
          <p:nvPr/>
        </p:nvSpPr>
        <p:spPr bwMode="auto">
          <a:xfrm flipV="1">
            <a:off x="4800600" y="2124075"/>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6" name="Line 5"/>
          <p:cNvSpPr>
            <a:spLocks noChangeShapeType="1"/>
          </p:cNvSpPr>
          <p:nvPr/>
        </p:nvSpPr>
        <p:spPr bwMode="auto">
          <a:xfrm>
            <a:off x="4800600" y="4181475"/>
            <a:ext cx="1828800" cy="7366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7" name="Line 5"/>
          <p:cNvSpPr>
            <a:spLocks noChangeShapeType="1"/>
          </p:cNvSpPr>
          <p:nvPr/>
        </p:nvSpPr>
        <p:spPr bwMode="auto">
          <a:xfrm flipH="1">
            <a:off x="1905000" y="4181475"/>
            <a:ext cx="2895600" cy="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4830" name="Oval 49"/>
          <p:cNvSpPr>
            <a:spLocks noChangeArrowheads="1"/>
          </p:cNvSpPr>
          <p:nvPr/>
        </p:nvSpPr>
        <p:spPr bwMode="auto">
          <a:xfrm>
            <a:off x="3886200" y="3400425"/>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4831" name="Oval 50"/>
          <p:cNvSpPr>
            <a:spLocks noChangeArrowheads="1"/>
          </p:cNvSpPr>
          <p:nvPr/>
        </p:nvSpPr>
        <p:spPr bwMode="auto">
          <a:xfrm>
            <a:off x="3860800" y="3114675"/>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4832" name="Oval 51"/>
          <p:cNvSpPr>
            <a:spLocks noChangeArrowheads="1"/>
          </p:cNvSpPr>
          <p:nvPr/>
        </p:nvSpPr>
        <p:spPr bwMode="auto">
          <a:xfrm>
            <a:off x="4057650" y="3749675"/>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4833" name="TextBox 58"/>
          <p:cNvSpPr txBox="1">
            <a:spLocks noChangeArrowheads="1"/>
          </p:cNvSpPr>
          <p:nvPr/>
        </p:nvSpPr>
        <p:spPr bwMode="auto">
          <a:xfrm>
            <a:off x="1192213" y="2428875"/>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(20,0,10)</a:t>
            </a:r>
          </a:p>
        </p:txBody>
      </p:sp>
      <p:cxnSp>
        <p:nvCxnSpPr>
          <p:cNvPr id="34834" name="Curved Connector 60"/>
          <p:cNvCxnSpPr>
            <a:cxnSpLocks noChangeShapeType="1"/>
            <a:stCxn id="34833" idx="2"/>
            <a:endCxn id="34832" idx="3"/>
          </p:cNvCxnSpPr>
          <p:nvPr/>
        </p:nvCxnSpPr>
        <p:spPr bwMode="auto">
          <a:xfrm rot="16200000" flipH="1">
            <a:off x="2464595" y="2228056"/>
            <a:ext cx="944562" cy="2270125"/>
          </a:xfrm>
          <a:prstGeom prst="curvedConnector3">
            <a:avLst>
              <a:gd name="adj1" fmla="val 125741"/>
            </a:avLst>
          </a:prstGeom>
          <a:noFill/>
          <a:ln w="19050"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35" name="Title 20"/>
          <p:cNvSpPr>
            <a:spLocks noGrp="1"/>
          </p:cNvSpPr>
          <p:nvPr>
            <p:ph type="title"/>
          </p:nvPr>
        </p:nvSpPr>
        <p:spPr>
          <a:xfrm>
            <a:off x="-33867" y="599793"/>
            <a:ext cx="9067800" cy="495300"/>
          </a:xfrm>
        </p:spPr>
        <p:txBody>
          <a:bodyPr/>
          <a:lstStyle/>
          <a:p>
            <a:r>
              <a:rPr lang="en-US" altLang="en-US" dirty="0" smtClean="0"/>
              <a:t>Perceptron Applicable to 2-category Classifications</a:t>
            </a:r>
          </a:p>
        </p:txBody>
      </p:sp>
      <p:sp>
        <p:nvSpPr>
          <p:cNvPr id="19" name="TextBox 36"/>
          <p:cNvSpPr txBox="1">
            <a:spLocks noChangeArrowheads="1"/>
          </p:cNvSpPr>
          <p:nvPr/>
        </p:nvSpPr>
        <p:spPr bwMode="auto">
          <a:xfrm>
            <a:off x="1294606" y="5240867"/>
            <a:ext cx="53347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dirty="0" smtClean="0">
                <a:latin typeface="Arial Narrow" panose="020B0606020202030204" pitchFamily="34" charset="0"/>
              </a:rPr>
              <a:t>Black: in front of plane.</a:t>
            </a:r>
          </a:p>
          <a:p>
            <a:r>
              <a:rPr lang="en-US" altLang="en-US" sz="2400" dirty="0" smtClean="0">
                <a:latin typeface="Arial Narrow" panose="020B0606020202030204" pitchFamily="34" charset="0"/>
              </a:rPr>
              <a:t>Gray: behind plane.</a:t>
            </a:r>
            <a:endParaRPr lang="en-US" altLang="en-US" sz="2400"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4"/>
          <p:cNvSpPr>
            <a:spLocks noChangeArrowheads="1"/>
          </p:cNvSpPr>
          <p:nvPr/>
        </p:nvSpPr>
        <p:spPr bwMode="auto">
          <a:xfrm>
            <a:off x="3427413" y="3987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5843" name="Title 20"/>
          <p:cNvSpPr>
            <a:spLocks noGrp="1"/>
          </p:cNvSpPr>
          <p:nvPr>
            <p:ph type="title"/>
          </p:nvPr>
        </p:nvSpPr>
        <p:spPr/>
        <p:txBody>
          <a:bodyPr/>
          <a:lstStyle/>
          <a:p>
            <a:r>
              <a:rPr lang="en-US" altLang="en-US" dirty="0" smtClean="0"/>
              <a:t>Using Perceptron to Classify</a:t>
            </a:r>
          </a:p>
        </p:txBody>
      </p:sp>
      <p:sp>
        <p:nvSpPr>
          <p:cNvPr id="35844" name="Oval 4"/>
          <p:cNvSpPr>
            <a:spLocks noChangeArrowheads="1"/>
          </p:cNvSpPr>
          <p:nvPr/>
        </p:nvSpPr>
        <p:spPr bwMode="auto">
          <a:xfrm>
            <a:off x="3427413" y="50800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5845" name="Oval 4"/>
          <p:cNvSpPr>
            <a:spLocks noChangeArrowheads="1"/>
          </p:cNvSpPr>
          <p:nvPr/>
        </p:nvSpPr>
        <p:spPr bwMode="auto">
          <a:xfrm>
            <a:off x="3427413" y="6121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5846" name="Oval 4"/>
          <p:cNvSpPr>
            <a:spLocks noChangeArrowheads="1"/>
          </p:cNvSpPr>
          <p:nvPr/>
        </p:nvSpPr>
        <p:spPr bwMode="auto">
          <a:xfrm>
            <a:off x="5738813" y="506412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35847" name="Straight Arrow Connector 27"/>
          <p:cNvCxnSpPr>
            <a:cxnSpLocks noChangeShapeType="1"/>
            <a:stCxn id="35842" idx="6"/>
            <a:endCxn id="35846" idx="2"/>
          </p:cNvCxnSpPr>
          <p:nvPr/>
        </p:nvCxnSpPr>
        <p:spPr bwMode="auto">
          <a:xfrm>
            <a:off x="3630613" y="4089400"/>
            <a:ext cx="2108200" cy="10763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8" name="Straight Arrow Connector 29"/>
          <p:cNvCxnSpPr>
            <a:cxnSpLocks noChangeShapeType="1"/>
            <a:stCxn id="35844" idx="6"/>
            <a:endCxn id="35846" idx="2"/>
          </p:cNvCxnSpPr>
          <p:nvPr/>
        </p:nvCxnSpPr>
        <p:spPr bwMode="auto">
          <a:xfrm flipV="1">
            <a:off x="3630613" y="5165725"/>
            <a:ext cx="2108200" cy="1587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849" name="Straight Arrow Connector 41"/>
          <p:cNvCxnSpPr>
            <a:cxnSpLocks noChangeShapeType="1"/>
            <a:stCxn id="35845" idx="6"/>
            <a:endCxn id="35846" idx="2"/>
          </p:cNvCxnSpPr>
          <p:nvPr/>
        </p:nvCxnSpPr>
        <p:spPr bwMode="auto">
          <a:xfrm flipV="1">
            <a:off x="3630613" y="5165725"/>
            <a:ext cx="2108200" cy="105727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50" name="TextBox 63"/>
          <p:cNvSpPr txBox="1">
            <a:spLocks noChangeArrowheads="1"/>
          </p:cNvSpPr>
          <p:nvPr/>
        </p:nvSpPr>
        <p:spPr bwMode="auto">
          <a:xfrm>
            <a:off x="2208213" y="384968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20</a:t>
            </a:r>
          </a:p>
        </p:txBody>
      </p:sp>
      <p:sp>
        <p:nvSpPr>
          <p:cNvPr id="35851" name="TextBox 64"/>
          <p:cNvSpPr txBox="1">
            <a:spLocks noChangeArrowheads="1"/>
          </p:cNvSpPr>
          <p:nvPr/>
        </p:nvSpPr>
        <p:spPr bwMode="auto">
          <a:xfrm>
            <a:off x="2216150" y="4938713"/>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0</a:t>
            </a:r>
          </a:p>
        </p:txBody>
      </p:sp>
      <p:sp>
        <p:nvSpPr>
          <p:cNvPr id="35852" name="TextBox 65"/>
          <p:cNvSpPr txBox="1">
            <a:spLocks noChangeArrowheads="1"/>
          </p:cNvSpPr>
          <p:nvPr/>
        </p:nvSpPr>
        <p:spPr bwMode="auto">
          <a:xfrm>
            <a:off x="2216150" y="6015038"/>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10</a:t>
            </a:r>
          </a:p>
        </p:txBody>
      </p:sp>
      <p:sp>
        <p:nvSpPr>
          <p:cNvPr id="35853" name="TextBox 68"/>
          <p:cNvSpPr txBox="1">
            <a:spLocks noChangeArrowheads="1"/>
          </p:cNvSpPr>
          <p:nvPr/>
        </p:nvSpPr>
        <p:spPr bwMode="auto">
          <a:xfrm>
            <a:off x="6018213" y="4943475"/>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0 or 1</a:t>
            </a:r>
          </a:p>
        </p:txBody>
      </p:sp>
      <p:sp>
        <p:nvSpPr>
          <p:cNvPr id="35854" name="TextBox 33"/>
          <p:cNvSpPr txBox="1">
            <a:spLocks noChangeArrowheads="1"/>
          </p:cNvSpPr>
          <p:nvPr/>
        </p:nvSpPr>
        <p:spPr bwMode="auto">
          <a:xfrm>
            <a:off x="4343400" y="4033838"/>
            <a:ext cx="600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0</a:t>
            </a:r>
          </a:p>
        </p:txBody>
      </p:sp>
      <p:sp>
        <p:nvSpPr>
          <p:cNvPr id="35855" name="TextBox 34"/>
          <p:cNvSpPr txBox="1">
            <a:spLocks noChangeArrowheads="1"/>
          </p:cNvSpPr>
          <p:nvPr/>
        </p:nvSpPr>
        <p:spPr bwMode="auto">
          <a:xfrm>
            <a:off x="4341813" y="5715000"/>
            <a:ext cx="6016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2</a:t>
            </a:r>
          </a:p>
        </p:txBody>
      </p:sp>
      <p:sp>
        <p:nvSpPr>
          <p:cNvPr id="35856" name="TextBox 36"/>
          <p:cNvSpPr txBox="1">
            <a:spLocks noChangeArrowheads="1"/>
          </p:cNvSpPr>
          <p:nvPr/>
        </p:nvSpPr>
        <p:spPr bwMode="auto">
          <a:xfrm>
            <a:off x="836613" y="4514850"/>
            <a:ext cx="12207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dirty="0">
                <a:latin typeface="Arial Narrow" panose="020B0606020202030204" pitchFamily="34" charset="0"/>
              </a:rPr>
              <a:t>Example</a:t>
            </a:r>
          </a:p>
          <a:p>
            <a:pPr algn="r"/>
            <a:r>
              <a:rPr lang="en-US" altLang="en-US" sz="2400" dirty="0">
                <a:latin typeface="Arial Narrow" panose="020B0606020202030204" pitchFamily="34" charset="0"/>
              </a:rPr>
              <a:t>input</a:t>
            </a:r>
          </a:p>
        </p:txBody>
      </p:sp>
      <p:sp>
        <p:nvSpPr>
          <p:cNvPr id="35857" name="Rectangle 1"/>
          <p:cNvSpPr>
            <a:spLocks noChangeArrowheads="1"/>
          </p:cNvSpPr>
          <p:nvPr/>
        </p:nvSpPr>
        <p:spPr bwMode="auto">
          <a:xfrm>
            <a:off x="2101850" y="3987800"/>
            <a:ext cx="101600" cy="2336800"/>
          </a:xfrm>
          <a:prstGeom prst="rect">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35858" name="Curved Connector 37"/>
          <p:cNvCxnSpPr>
            <a:cxnSpLocks noChangeShapeType="1"/>
            <a:endCxn id="35856" idx="0"/>
          </p:cNvCxnSpPr>
          <p:nvPr/>
        </p:nvCxnSpPr>
        <p:spPr bwMode="auto">
          <a:xfrm rot="5400000">
            <a:off x="322263" y="2806700"/>
            <a:ext cx="2833687" cy="582613"/>
          </a:xfrm>
          <a:prstGeom prst="curvedConnector3">
            <a:avLst>
              <a:gd name="adj1" fmla="val 50000"/>
            </a:avLst>
          </a:prstGeom>
          <a:noFill/>
          <a:ln w="19050"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60" name="Oval 54"/>
          <p:cNvSpPr>
            <a:spLocks noChangeArrowheads="1"/>
          </p:cNvSpPr>
          <p:nvPr/>
        </p:nvSpPr>
        <p:spPr bwMode="auto">
          <a:xfrm>
            <a:off x="5113338" y="19177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5861" name="Oval 55"/>
          <p:cNvSpPr>
            <a:spLocks noChangeArrowheads="1"/>
          </p:cNvSpPr>
          <p:nvPr/>
        </p:nvSpPr>
        <p:spPr bwMode="auto">
          <a:xfrm>
            <a:off x="4427538" y="1419225"/>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5862" name="Oval 48"/>
          <p:cNvSpPr>
            <a:spLocks noChangeArrowheads="1"/>
          </p:cNvSpPr>
          <p:nvPr/>
        </p:nvSpPr>
        <p:spPr bwMode="auto">
          <a:xfrm>
            <a:off x="3792538" y="19177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5863" name="Oval 52"/>
          <p:cNvSpPr>
            <a:spLocks noChangeArrowheads="1"/>
          </p:cNvSpPr>
          <p:nvPr/>
        </p:nvSpPr>
        <p:spPr bwMode="auto">
          <a:xfrm>
            <a:off x="4402138" y="21717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9" name="Parallelogram 57"/>
          <p:cNvSpPr>
            <a:spLocks noChangeArrowheads="1"/>
          </p:cNvSpPr>
          <p:nvPr/>
        </p:nvSpPr>
        <p:spPr bwMode="auto">
          <a:xfrm rot="20696160">
            <a:off x="3207749" y="1223308"/>
            <a:ext cx="3429000" cy="1828800"/>
          </a:xfrm>
          <a:prstGeom prst="parallelogram">
            <a:avLst>
              <a:gd name="adj" fmla="val 25000"/>
            </a:avLst>
          </a:prstGeom>
          <a:blipFill dpi="0" rotWithShape="1">
            <a:blip r:embed="rId3">
              <a:alphaModFix amt="59000"/>
            </a:blip>
            <a:srcRect/>
            <a:tile tx="0" ty="0" sx="100000" sy="100000" flip="none" algn="tl"/>
          </a:blipFill>
          <a:ln w="19050"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defRPr/>
            </a:pPr>
            <a:endParaRPr lang="en-US" altLang="en-US" smtClean="0"/>
          </a:p>
        </p:txBody>
      </p:sp>
      <p:sp>
        <p:nvSpPr>
          <p:cNvPr id="35867" name="Oval 53"/>
          <p:cNvSpPr>
            <a:spLocks noChangeArrowheads="1"/>
          </p:cNvSpPr>
          <p:nvPr/>
        </p:nvSpPr>
        <p:spPr bwMode="auto">
          <a:xfrm>
            <a:off x="4960938" y="14097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5868" name="Oval 56"/>
          <p:cNvSpPr>
            <a:spLocks noChangeArrowheads="1"/>
          </p:cNvSpPr>
          <p:nvPr/>
        </p:nvSpPr>
        <p:spPr bwMode="auto">
          <a:xfrm>
            <a:off x="5316538" y="20701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2" name="Line 3"/>
          <p:cNvSpPr>
            <a:spLocks noChangeShapeType="1"/>
          </p:cNvSpPr>
          <p:nvPr/>
        </p:nvSpPr>
        <p:spPr bwMode="auto">
          <a:xfrm flipV="1">
            <a:off x="5037138" y="876300"/>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Line 5"/>
          <p:cNvSpPr>
            <a:spLocks noChangeShapeType="1"/>
          </p:cNvSpPr>
          <p:nvPr/>
        </p:nvSpPr>
        <p:spPr bwMode="auto">
          <a:xfrm>
            <a:off x="5037138" y="2933700"/>
            <a:ext cx="1828800" cy="7366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4" name="Line 5"/>
          <p:cNvSpPr>
            <a:spLocks noChangeShapeType="1"/>
          </p:cNvSpPr>
          <p:nvPr/>
        </p:nvSpPr>
        <p:spPr bwMode="auto">
          <a:xfrm flipH="1">
            <a:off x="2141538" y="2933700"/>
            <a:ext cx="2895600" cy="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5872" name="Oval 49"/>
          <p:cNvSpPr>
            <a:spLocks noChangeArrowheads="1"/>
          </p:cNvSpPr>
          <p:nvPr/>
        </p:nvSpPr>
        <p:spPr bwMode="auto">
          <a:xfrm>
            <a:off x="4122738" y="215265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5873" name="Oval 50"/>
          <p:cNvSpPr>
            <a:spLocks noChangeArrowheads="1"/>
          </p:cNvSpPr>
          <p:nvPr/>
        </p:nvSpPr>
        <p:spPr bwMode="auto">
          <a:xfrm>
            <a:off x="4097338" y="18669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5874" name="Oval 51"/>
          <p:cNvSpPr>
            <a:spLocks noChangeArrowheads="1"/>
          </p:cNvSpPr>
          <p:nvPr/>
        </p:nvSpPr>
        <p:spPr bwMode="auto">
          <a:xfrm>
            <a:off x="4294188" y="25019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5875" name="TextBox 58"/>
          <p:cNvSpPr txBox="1">
            <a:spLocks noChangeArrowheads="1"/>
          </p:cNvSpPr>
          <p:nvPr/>
        </p:nvSpPr>
        <p:spPr bwMode="auto">
          <a:xfrm>
            <a:off x="1428750" y="11811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(20,0,10)</a:t>
            </a:r>
          </a:p>
        </p:txBody>
      </p:sp>
      <p:cxnSp>
        <p:nvCxnSpPr>
          <p:cNvPr id="35876" name="Curved Connector 60"/>
          <p:cNvCxnSpPr>
            <a:cxnSpLocks noChangeShapeType="1"/>
            <a:stCxn id="35875" idx="2"/>
            <a:endCxn id="35874" idx="3"/>
          </p:cNvCxnSpPr>
          <p:nvPr/>
        </p:nvCxnSpPr>
        <p:spPr bwMode="auto">
          <a:xfrm rot="16200000" flipH="1">
            <a:off x="2701132" y="980281"/>
            <a:ext cx="944562" cy="2270125"/>
          </a:xfrm>
          <a:prstGeom prst="curvedConnector3">
            <a:avLst>
              <a:gd name="adj1" fmla="val 125741"/>
            </a:avLst>
          </a:prstGeom>
          <a:noFill/>
          <a:ln w="19050"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877" name="TextBox 33"/>
          <p:cNvSpPr txBox="1">
            <a:spLocks noChangeArrowheads="1"/>
          </p:cNvSpPr>
          <p:nvPr/>
        </p:nvSpPr>
        <p:spPr bwMode="auto">
          <a:xfrm>
            <a:off x="4343400" y="4900613"/>
            <a:ext cx="6000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1</a:t>
            </a:r>
          </a:p>
        </p:txBody>
      </p:sp>
    </p:spTree>
    <p:extLst>
      <p:ext uri="{BB962C8B-B14F-4D97-AF65-F5344CB8AC3E}">
        <p14:creationId xmlns:p14="http://schemas.microsoft.com/office/powerpoint/2010/main" val="25321350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3000" y="685800"/>
            <a:ext cx="7620000" cy="4191000"/>
          </a:xfrm>
        </p:spPr>
        <p:txBody>
          <a:bodyPr anchor="t" anchorCtr="0"/>
          <a:lstStyle/>
          <a:p>
            <a:pPr>
              <a:lnSpc>
                <a:spcPct val="150000"/>
              </a:lnSpc>
              <a:defRPr/>
            </a:pPr>
            <a:r>
              <a:rPr lang="en-US" dirty="0" smtClean="0"/>
              <a:t>Start with small, random </a:t>
            </a:r>
            <a:r>
              <a:rPr lang="en-US" dirty="0" err="1" smtClean="0"/>
              <a:t>w</a:t>
            </a:r>
            <a:r>
              <a:rPr lang="en-US" baseline="-25000" dirty="0" err="1" smtClean="0"/>
              <a:t>ij</a:t>
            </a:r>
            <a:r>
              <a:rPr lang="en-US" dirty="0"/>
              <a:t> </a:t>
            </a:r>
            <a:r>
              <a:rPr lang="en-US" dirty="0" smtClean="0"/>
              <a:t>on edge from input </a:t>
            </a:r>
            <a:r>
              <a:rPr lang="en-US" i="1" dirty="0" err="1" smtClean="0"/>
              <a:t>i</a:t>
            </a:r>
            <a:r>
              <a:rPr lang="en-US" dirty="0" smtClean="0"/>
              <a:t> to output </a:t>
            </a:r>
            <a:r>
              <a:rPr lang="en-US" i="1" dirty="0" smtClean="0"/>
              <a:t>j</a:t>
            </a:r>
            <a:r>
              <a:rPr lang="en-US" dirty="0" smtClean="0"/>
              <a:t>.</a:t>
            </a:r>
            <a:endParaRPr lang="en-US" baseline="-25000" dirty="0" smtClean="0"/>
          </a:p>
          <a:p>
            <a:pPr>
              <a:lnSpc>
                <a:spcPct val="150000"/>
              </a:lnSpc>
              <a:defRPr/>
            </a:pPr>
            <a:endParaRPr lang="en-US" baseline="-25000" dirty="0"/>
          </a:p>
          <a:p>
            <a:pPr>
              <a:lnSpc>
                <a:spcPct val="150000"/>
              </a:lnSpc>
              <a:defRPr/>
            </a:pPr>
            <a:endParaRPr lang="en-US" dirty="0" smtClean="0"/>
          </a:p>
          <a:p>
            <a:pPr>
              <a:lnSpc>
                <a:spcPct val="150000"/>
              </a:lnSpc>
              <a:defRPr/>
            </a:pPr>
            <a:r>
              <a:rPr lang="en-US" dirty="0" smtClean="0"/>
              <a:t>Train:      </a:t>
            </a:r>
            <a:r>
              <a:rPr lang="en-US" i="1" dirty="0" err="1" smtClean="0"/>
              <a:t>w</a:t>
            </a:r>
            <a:r>
              <a:rPr lang="en-US" i="1" baseline="-25000" dirty="0" err="1" smtClean="0"/>
              <a:t>ij</a:t>
            </a:r>
            <a:r>
              <a:rPr lang="en-US" i="1" dirty="0" smtClean="0"/>
              <a:t> </a:t>
            </a:r>
            <a:r>
              <a:rPr lang="en-US" i="1" dirty="0"/>
              <a:t>← </a:t>
            </a:r>
            <a:r>
              <a:rPr lang="en-US" dirty="0" err="1"/>
              <a:t>w</a:t>
            </a:r>
            <a:r>
              <a:rPr lang="en-US" baseline="-25000" dirty="0" err="1"/>
              <a:t>ij</a:t>
            </a:r>
            <a:r>
              <a:rPr lang="en-US" baseline="-25000" dirty="0"/>
              <a:t> </a:t>
            </a:r>
            <a:r>
              <a:rPr lang="en-US" dirty="0"/>
              <a:t>– </a:t>
            </a:r>
            <a:r>
              <a:rPr lang="el-GR" dirty="0"/>
              <a:t>η</a:t>
            </a:r>
            <a:r>
              <a:rPr lang="en-US" dirty="0"/>
              <a:t>(</a:t>
            </a:r>
            <a:r>
              <a:rPr lang="en-US" dirty="0" err="1"/>
              <a:t>y</a:t>
            </a:r>
            <a:r>
              <a:rPr lang="en-US" baseline="-25000" dirty="0" err="1"/>
              <a:t>i</a:t>
            </a:r>
            <a:r>
              <a:rPr lang="en-US" dirty="0"/>
              <a:t> – </a:t>
            </a:r>
            <a:r>
              <a:rPr lang="en-US" dirty="0" err="1"/>
              <a:t>t</a:t>
            </a:r>
            <a:r>
              <a:rPr lang="en-US" baseline="-25000" dirty="0" err="1"/>
              <a:t>j</a:t>
            </a:r>
            <a:r>
              <a:rPr lang="en-US" dirty="0"/>
              <a:t>)∙x</a:t>
            </a:r>
            <a:r>
              <a:rPr lang="en-US" baseline="-25000" dirty="0"/>
              <a:t>i</a:t>
            </a:r>
            <a:endParaRPr lang="en-US" dirty="0"/>
          </a:p>
        </p:txBody>
      </p:sp>
      <p:sp>
        <p:nvSpPr>
          <p:cNvPr id="4" name="Title 3"/>
          <p:cNvSpPr>
            <a:spLocks noGrp="1"/>
          </p:cNvSpPr>
          <p:nvPr>
            <p:ph type="title"/>
          </p:nvPr>
        </p:nvSpPr>
        <p:spPr/>
        <p:txBody>
          <a:bodyPr/>
          <a:lstStyle/>
          <a:p>
            <a:pPr>
              <a:defRPr/>
            </a:pPr>
            <a:r>
              <a:rPr lang="en-US" dirty="0" smtClean="0"/>
              <a:t>Perceptron Learning Rule</a:t>
            </a:r>
            <a:endParaRPr lang="en-US" dirty="0"/>
          </a:p>
        </p:txBody>
      </p:sp>
      <p:sp>
        <p:nvSpPr>
          <p:cNvPr id="38916" name="Rounded Rectangular Callout 1"/>
          <p:cNvSpPr>
            <a:spLocks noChangeArrowheads="1"/>
          </p:cNvSpPr>
          <p:nvPr/>
        </p:nvSpPr>
        <p:spPr bwMode="auto">
          <a:xfrm>
            <a:off x="152400" y="5486400"/>
            <a:ext cx="1752600" cy="609600"/>
          </a:xfrm>
          <a:prstGeom prst="wedgeRoundRectCallout">
            <a:avLst>
              <a:gd name="adj1" fmla="val 136970"/>
              <a:gd name="adj2" fmla="val -242014"/>
              <a:gd name="adj3"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smtClean="0">
                <a:latin typeface="Arial Narrow" panose="020B0606020202030204" pitchFamily="34" charset="0"/>
              </a:rPr>
              <a:t>updated </a:t>
            </a:r>
            <a:r>
              <a:rPr lang="en-US" altLang="en-US" dirty="0" err="1">
                <a:latin typeface="Arial Narrow" panose="020B0606020202030204" pitchFamily="34" charset="0"/>
              </a:rPr>
              <a:t>w</a:t>
            </a:r>
            <a:r>
              <a:rPr lang="en-US" altLang="en-US" baseline="-25000" dirty="0" err="1">
                <a:latin typeface="Arial Narrow" panose="020B0606020202030204" pitchFamily="34" charset="0"/>
              </a:rPr>
              <a:t>ij</a:t>
            </a:r>
            <a:r>
              <a:rPr lang="en-US" altLang="en-US" dirty="0">
                <a:latin typeface="Arial Narrow" panose="020B0606020202030204" pitchFamily="34" charset="0"/>
              </a:rPr>
              <a:t> </a:t>
            </a:r>
          </a:p>
        </p:txBody>
      </p:sp>
      <p:sp>
        <p:nvSpPr>
          <p:cNvPr id="38917" name="Rounded Rectangular Callout 10"/>
          <p:cNvSpPr>
            <a:spLocks noChangeArrowheads="1"/>
          </p:cNvSpPr>
          <p:nvPr/>
        </p:nvSpPr>
        <p:spPr bwMode="auto">
          <a:xfrm>
            <a:off x="3657600" y="5486400"/>
            <a:ext cx="1600200" cy="990600"/>
          </a:xfrm>
          <a:prstGeom prst="wedgeRoundRectCallout">
            <a:avLst>
              <a:gd name="adj1" fmla="val 17529"/>
              <a:gd name="adj2" fmla="val -168296"/>
              <a:gd name="adj3"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learning rate</a:t>
            </a:r>
          </a:p>
        </p:txBody>
      </p:sp>
      <p:sp>
        <p:nvSpPr>
          <p:cNvPr id="9" name="Rounded Rectangular Callout 1"/>
          <p:cNvSpPr>
            <a:spLocks noChangeArrowheads="1"/>
          </p:cNvSpPr>
          <p:nvPr/>
        </p:nvSpPr>
        <p:spPr bwMode="auto">
          <a:xfrm>
            <a:off x="1913467" y="5486400"/>
            <a:ext cx="1600200" cy="609600"/>
          </a:xfrm>
          <a:prstGeom prst="wedgeRoundRectCallout">
            <a:avLst>
              <a:gd name="adj1" fmla="val 86176"/>
              <a:gd name="adj2" fmla="val -233681"/>
              <a:gd name="adj3"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smtClean="0">
                <a:latin typeface="Arial Narrow" panose="020B0606020202030204" pitchFamily="34" charset="0"/>
              </a:rPr>
              <a:t>prior </a:t>
            </a:r>
            <a:r>
              <a:rPr lang="en-US" altLang="en-US" dirty="0" err="1" smtClean="0">
                <a:latin typeface="Arial Narrow" panose="020B0606020202030204" pitchFamily="34" charset="0"/>
              </a:rPr>
              <a:t>w</a:t>
            </a:r>
            <a:r>
              <a:rPr lang="en-US" altLang="en-US" baseline="-25000" dirty="0" err="1" smtClean="0">
                <a:latin typeface="Arial Narrow" panose="020B0606020202030204" pitchFamily="34" charset="0"/>
              </a:rPr>
              <a:t>ij</a:t>
            </a:r>
            <a:r>
              <a:rPr lang="en-US" altLang="en-US" dirty="0" smtClean="0">
                <a:latin typeface="Arial Narrow" panose="020B0606020202030204" pitchFamily="34" charset="0"/>
              </a:rPr>
              <a:t> </a:t>
            </a:r>
            <a:endParaRPr lang="en-US" altLang="en-US" dirty="0">
              <a:latin typeface="Arial Narrow" panose="020B0606020202030204" pitchFamily="34" charset="0"/>
            </a:endParaRPr>
          </a:p>
        </p:txBody>
      </p:sp>
      <p:sp>
        <p:nvSpPr>
          <p:cNvPr id="11" name="Oval 4"/>
          <p:cNvSpPr>
            <a:spLocks noChangeArrowheads="1"/>
          </p:cNvSpPr>
          <p:nvPr/>
        </p:nvSpPr>
        <p:spPr bwMode="auto">
          <a:xfrm>
            <a:off x="3276600" y="27498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12" name="Oval 4"/>
          <p:cNvSpPr>
            <a:spLocks noChangeArrowheads="1"/>
          </p:cNvSpPr>
          <p:nvPr/>
        </p:nvSpPr>
        <p:spPr bwMode="auto">
          <a:xfrm>
            <a:off x="5588000" y="27498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13" name="TextBox 33"/>
          <p:cNvSpPr txBox="1">
            <a:spLocks noChangeArrowheads="1"/>
          </p:cNvSpPr>
          <p:nvPr/>
        </p:nvSpPr>
        <p:spPr bwMode="auto">
          <a:xfrm>
            <a:off x="4306033" y="2277554"/>
            <a:ext cx="6000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dirty="0" err="1" smtClean="0">
                <a:latin typeface="Arial Narrow" panose="020B0606020202030204" pitchFamily="34" charset="0"/>
              </a:rPr>
              <a:t>w</a:t>
            </a:r>
            <a:r>
              <a:rPr lang="en-US" altLang="en-US" sz="2400" baseline="-25000" dirty="0" err="1" smtClean="0">
                <a:latin typeface="Arial Narrow" panose="020B0606020202030204" pitchFamily="34" charset="0"/>
              </a:rPr>
              <a:t>ij</a:t>
            </a:r>
            <a:endParaRPr lang="en-US" altLang="en-US" sz="2400" baseline="-25000" dirty="0">
              <a:latin typeface="Arial Narrow" panose="020B0606020202030204" pitchFamily="34" charset="0"/>
            </a:endParaRPr>
          </a:p>
        </p:txBody>
      </p:sp>
      <p:sp>
        <p:nvSpPr>
          <p:cNvPr id="2" name="Rectangle 1"/>
          <p:cNvSpPr/>
          <p:nvPr/>
        </p:nvSpPr>
        <p:spPr>
          <a:xfrm>
            <a:off x="1839697" y="2589865"/>
            <a:ext cx="1111202" cy="523220"/>
          </a:xfrm>
          <a:prstGeom prst="rect">
            <a:avLst/>
          </a:prstGeom>
        </p:spPr>
        <p:txBody>
          <a:bodyPr wrap="none">
            <a:spAutoFit/>
          </a:bodyPr>
          <a:lstStyle/>
          <a:p>
            <a:pPr algn="r"/>
            <a:r>
              <a:rPr lang="en-US" dirty="0"/>
              <a:t>input </a:t>
            </a:r>
            <a:r>
              <a:rPr lang="en-US" i="1" dirty="0" err="1" smtClean="0"/>
              <a:t>i</a:t>
            </a:r>
            <a:endParaRPr lang="en-US" dirty="0"/>
          </a:p>
        </p:txBody>
      </p:sp>
      <p:sp>
        <p:nvSpPr>
          <p:cNvPr id="15" name="Rectangle 14"/>
          <p:cNvSpPr/>
          <p:nvPr/>
        </p:nvSpPr>
        <p:spPr>
          <a:xfrm>
            <a:off x="5943600" y="2589865"/>
            <a:ext cx="1290738" cy="523220"/>
          </a:xfrm>
          <a:prstGeom prst="rect">
            <a:avLst/>
          </a:prstGeom>
        </p:spPr>
        <p:txBody>
          <a:bodyPr wrap="none">
            <a:spAutoFit/>
          </a:bodyPr>
          <a:lstStyle/>
          <a:p>
            <a:r>
              <a:rPr lang="en-US" dirty="0" smtClean="0"/>
              <a:t>output </a:t>
            </a:r>
            <a:r>
              <a:rPr lang="en-US" i="1" dirty="0"/>
              <a:t>j</a:t>
            </a:r>
            <a:endParaRPr lang="en-US" dirty="0"/>
          </a:p>
        </p:txBody>
      </p:sp>
      <p:cxnSp>
        <p:nvCxnSpPr>
          <p:cNvPr id="6" name="Straight Arrow Connector 5"/>
          <p:cNvCxnSpPr>
            <a:stCxn id="11" idx="6"/>
            <a:endCxn id="12" idx="2"/>
          </p:cNvCxnSpPr>
          <p:nvPr/>
        </p:nvCxnSpPr>
        <p:spPr bwMode="auto">
          <a:xfrm>
            <a:off x="3479800" y="2851475"/>
            <a:ext cx="2108200" cy="0"/>
          </a:xfrm>
          <a:prstGeom prst="straightConnector1">
            <a:avLst/>
          </a:prstGeom>
          <a:noFill/>
          <a:ln w="1905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3000" y="685800"/>
            <a:ext cx="7620000" cy="4191000"/>
          </a:xfrm>
        </p:spPr>
        <p:txBody>
          <a:bodyPr anchor="t" anchorCtr="0"/>
          <a:lstStyle/>
          <a:p>
            <a:pPr>
              <a:lnSpc>
                <a:spcPct val="150000"/>
              </a:lnSpc>
              <a:defRPr/>
            </a:pPr>
            <a:r>
              <a:rPr lang="en-US" dirty="0" smtClean="0"/>
              <a:t>Start with small, random </a:t>
            </a:r>
            <a:r>
              <a:rPr lang="en-US" dirty="0" err="1" smtClean="0"/>
              <a:t>w</a:t>
            </a:r>
            <a:r>
              <a:rPr lang="en-US" baseline="-25000" dirty="0" err="1" smtClean="0"/>
              <a:t>ij</a:t>
            </a:r>
            <a:r>
              <a:rPr lang="en-US" dirty="0"/>
              <a:t> </a:t>
            </a:r>
            <a:r>
              <a:rPr lang="en-US" dirty="0" smtClean="0"/>
              <a:t>on edge from input </a:t>
            </a:r>
            <a:r>
              <a:rPr lang="en-US" i="1" dirty="0" err="1" smtClean="0"/>
              <a:t>i</a:t>
            </a:r>
            <a:r>
              <a:rPr lang="en-US" dirty="0" smtClean="0"/>
              <a:t> to output </a:t>
            </a:r>
            <a:r>
              <a:rPr lang="en-US" i="1" dirty="0" smtClean="0"/>
              <a:t>j</a:t>
            </a:r>
            <a:r>
              <a:rPr lang="en-US" dirty="0" smtClean="0"/>
              <a:t>.</a:t>
            </a:r>
            <a:endParaRPr lang="en-US" baseline="-25000" dirty="0" smtClean="0"/>
          </a:p>
          <a:p>
            <a:pPr>
              <a:lnSpc>
                <a:spcPct val="150000"/>
              </a:lnSpc>
              <a:defRPr/>
            </a:pPr>
            <a:endParaRPr lang="en-US" baseline="-25000" dirty="0"/>
          </a:p>
          <a:p>
            <a:pPr>
              <a:lnSpc>
                <a:spcPct val="150000"/>
              </a:lnSpc>
              <a:defRPr/>
            </a:pPr>
            <a:endParaRPr lang="en-US" dirty="0" smtClean="0"/>
          </a:p>
          <a:p>
            <a:pPr>
              <a:lnSpc>
                <a:spcPct val="150000"/>
              </a:lnSpc>
              <a:defRPr/>
            </a:pPr>
            <a:r>
              <a:rPr lang="en-US" dirty="0" smtClean="0"/>
              <a:t>Train:      </a:t>
            </a:r>
            <a:r>
              <a:rPr lang="en-US" dirty="0" err="1" smtClean="0"/>
              <a:t>w</a:t>
            </a:r>
            <a:r>
              <a:rPr lang="en-US" baseline="-25000" dirty="0" err="1" smtClean="0"/>
              <a:t>ij</a:t>
            </a:r>
            <a:r>
              <a:rPr lang="en-US" dirty="0" smtClean="0"/>
              <a:t> </a:t>
            </a:r>
            <a:r>
              <a:rPr lang="en-US" dirty="0"/>
              <a:t>← </a:t>
            </a:r>
            <a:r>
              <a:rPr lang="en-US" dirty="0" err="1"/>
              <a:t>w</a:t>
            </a:r>
            <a:r>
              <a:rPr lang="en-US" baseline="-25000" dirty="0" err="1"/>
              <a:t>ij</a:t>
            </a:r>
            <a:r>
              <a:rPr lang="en-US" baseline="-25000" dirty="0"/>
              <a:t> </a:t>
            </a:r>
            <a:r>
              <a:rPr lang="en-US" dirty="0"/>
              <a:t>– </a:t>
            </a:r>
            <a:r>
              <a:rPr lang="el-GR" dirty="0"/>
              <a:t>η</a:t>
            </a:r>
            <a:r>
              <a:rPr lang="en-US" dirty="0"/>
              <a:t>(</a:t>
            </a:r>
            <a:r>
              <a:rPr lang="en-US" dirty="0" err="1"/>
              <a:t>y</a:t>
            </a:r>
            <a:r>
              <a:rPr lang="en-US" baseline="-25000" dirty="0" err="1"/>
              <a:t>i</a:t>
            </a:r>
            <a:r>
              <a:rPr lang="en-US" dirty="0"/>
              <a:t> – </a:t>
            </a:r>
            <a:r>
              <a:rPr lang="en-US" dirty="0" err="1"/>
              <a:t>t</a:t>
            </a:r>
            <a:r>
              <a:rPr lang="en-US" baseline="-25000" dirty="0" err="1"/>
              <a:t>j</a:t>
            </a:r>
            <a:r>
              <a:rPr lang="en-US" dirty="0"/>
              <a:t>)∙x</a:t>
            </a:r>
            <a:r>
              <a:rPr lang="en-US" baseline="-25000" dirty="0"/>
              <a:t>i</a:t>
            </a:r>
            <a:endParaRPr lang="en-US" dirty="0"/>
          </a:p>
        </p:txBody>
      </p:sp>
      <p:sp>
        <p:nvSpPr>
          <p:cNvPr id="4" name="Title 3"/>
          <p:cNvSpPr>
            <a:spLocks noGrp="1"/>
          </p:cNvSpPr>
          <p:nvPr>
            <p:ph type="title"/>
          </p:nvPr>
        </p:nvSpPr>
        <p:spPr/>
        <p:txBody>
          <a:bodyPr/>
          <a:lstStyle/>
          <a:p>
            <a:pPr>
              <a:defRPr/>
            </a:pPr>
            <a:r>
              <a:rPr lang="en-US" dirty="0" smtClean="0"/>
              <a:t>Perceptron Learning Rule</a:t>
            </a:r>
            <a:endParaRPr lang="en-US" dirty="0"/>
          </a:p>
        </p:txBody>
      </p:sp>
      <p:sp>
        <p:nvSpPr>
          <p:cNvPr id="38916" name="Rounded Rectangular Callout 1"/>
          <p:cNvSpPr>
            <a:spLocks noChangeArrowheads="1"/>
          </p:cNvSpPr>
          <p:nvPr/>
        </p:nvSpPr>
        <p:spPr bwMode="auto">
          <a:xfrm>
            <a:off x="152400" y="5486400"/>
            <a:ext cx="1752600" cy="609600"/>
          </a:xfrm>
          <a:prstGeom prst="wedgeRoundRectCallout">
            <a:avLst>
              <a:gd name="adj1" fmla="val 136970"/>
              <a:gd name="adj2" fmla="val -242014"/>
              <a:gd name="adj3"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smtClean="0">
                <a:latin typeface="Arial Narrow" panose="020B0606020202030204" pitchFamily="34" charset="0"/>
              </a:rPr>
              <a:t>updated </a:t>
            </a:r>
            <a:r>
              <a:rPr lang="en-US" altLang="en-US" dirty="0" err="1">
                <a:latin typeface="Arial Narrow" panose="020B0606020202030204" pitchFamily="34" charset="0"/>
              </a:rPr>
              <a:t>w</a:t>
            </a:r>
            <a:r>
              <a:rPr lang="en-US" altLang="en-US" baseline="-25000" dirty="0" err="1">
                <a:latin typeface="Arial Narrow" panose="020B0606020202030204" pitchFamily="34" charset="0"/>
              </a:rPr>
              <a:t>ij</a:t>
            </a:r>
            <a:r>
              <a:rPr lang="en-US" altLang="en-US" dirty="0">
                <a:latin typeface="Arial Narrow" panose="020B0606020202030204" pitchFamily="34" charset="0"/>
              </a:rPr>
              <a:t> </a:t>
            </a:r>
          </a:p>
        </p:txBody>
      </p:sp>
      <p:sp>
        <p:nvSpPr>
          <p:cNvPr id="38917" name="Rounded Rectangular Callout 10"/>
          <p:cNvSpPr>
            <a:spLocks noChangeArrowheads="1"/>
          </p:cNvSpPr>
          <p:nvPr/>
        </p:nvSpPr>
        <p:spPr bwMode="auto">
          <a:xfrm>
            <a:off x="3657600" y="5486400"/>
            <a:ext cx="1600200" cy="990600"/>
          </a:xfrm>
          <a:prstGeom prst="wedgeRoundRectCallout">
            <a:avLst>
              <a:gd name="adj1" fmla="val 17529"/>
              <a:gd name="adj2" fmla="val -168296"/>
              <a:gd name="adj3"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learning rate</a:t>
            </a:r>
          </a:p>
        </p:txBody>
      </p:sp>
      <p:sp>
        <p:nvSpPr>
          <p:cNvPr id="38918" name="Rounded Rectangular Callout 11"/>
          <p:cNvSpPr>
            <a:spLocks noChangeArrowheads="1"/>
          </p:cNvSpPr>
          <p:nvPr/>
        </p:nvSpPr>
        <p:spPr bwMode="auto">
          <a:xfrm>
            <a:off x="5562600" y="5486400"/>
            <a:ext cx="914400" cy="533400"/>
          </a:xfrm>
          <a:prstGeom prst="wedgeRoundRectCallout">
            <a:avLst>
              <a:gd name="adj1" fmla="val -69162"/>
              <a:gd name="adj2" fmla="val -236880"/>
              <a:gd name="adj3"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error</a:t>
            </a:r>
          </a:p>
        </p:txBody>
      </p:sp>
      <p:sp>
        <p:nvSpPr>
          <p:cNvPr id="38919" name="Rounded Rectangular Callout 12"/>
          <p:cNvSpPr>
            <a:spLocks noChangeArrowheads="1"/>
          </p:cNvSpPr>
          <p:nvPr/>
        </p:nvSpPr>
        <p:spPr bwMode="auto">
          <a:xfrm>
            <a:off x="7010400" y="5486400"/>
            <a:ext cx="1905000" cy="533400"/>
          </a:xfrm>
          <a:prstGeom prst="wedgeRoundRectCallout">
            <a:avLst>
              <a:gd name="adj1" fmla="val -97015"/>
              <a:gd name="adj2" fmla="val -263188"/>
              <a:gd name="adj3"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proportioned</a:t>
            </a:r>
          </a:p>
        </p:txBody>
      </p:sp>
      <p:sp>
        <p:nvSpPr>
          <p:cNvPr id="8" name="Rounded Rectangular Callout 11"/>
          <p:cNvSpPr>
            <a:spLocks noChangeArrowheads="1"/>
          </p:cNvSpPr>
          <p:nvPr/>
        </p:nvSpPr>
        <p:spPr bwMode="auto">
          <a:xfrm>
            <a:off x="6096000" y="2286000"/>
            <a:ext cx="990600" cy="533400"/>
          </a:xfrm>
          <a:prstGeom prst="wedgeRoundRectCallout">
            <a:avLst>
              <a:gd name="adj1" fmla="val -95315"/>
              <a:gd name="adj2" fmla="val 229311"/>
              <a:gd name="adj3"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smtClean="0">
                <a:latin typeface="Arial Narrow" panose="020B0606020202030204" pitchFamily="34" charset="0"/>
              </a:rPr>
              <a:t>target</a:t>
            </a:r>
            <a:endParaRPr lang="en-US" altLang="en-US" dirty="0">
              <a:latin typeface="Arial Narrow" panose="020B0606020202030204" pitchFamily="34" charset="0"/>
            </a:endParaRPr>
          </a:p>
        </p:txBody>
      </p:sp>
      <p:sp>
        <p:nvSpPr>
          <p:cNvPr id="9" name="Rounded Rectangular Callout 1"/>
          <p:cNvSpPr>
            <a:spLocks noChangeArrowheads="1"/>
          </p:cNvSpPr>
          <p:nvPr/>
        </p:nvSpPr>
        <p:spPr bwMode="auto">
          <a:xfrm>
            <a:off x="1913467" y="5486400"/>
            <a:ext cx="1600200" cy="609600"/>
          </a:xfrm>
          <a:prstGeom prst="wedgeRoundRectCallout">
            <a:avLst>
              <a:gd name="adj1" fmla="val 86176"/>
              <a:gd name="adj2" fmla="val -233681"/>
              <a:gd name="adj3"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smtClean="0">
                <a:latin typeface="Arial Narrow" panose="020B0606020202030204" pitchFamily="34" charset="0"/>
              </a:rPr>
              <a:t>prior </a:t>
            </a:r>
            <a:r>
              <a:rPr lang="en-US" altLang="en-US" dirty="0" err="1" smtClean="0">
                <a:latin typeface="Arial Narrow" panose="020B0606020202030204" pitchFamily="34" charset="0"/>
              </a:rPr>
              <a:t>w</a:t>
            </a:r>
            <a:r>
              <a:rPr lang="en-US" altLang="en-US" baseline="-25000" dirty="0" err="1" smtClean="0">
                <a:latin typeface="Arial Narrow" panose="020B0606020202030204" pitchFamily="34" charset="0"/>
              </a:rPr>
              <a:t>ij</a:t>
            </a:r>
            <a:r>
              <a:rPr lang="en-US" altLang="en-US" dirty="0" smtClean="0">
                <a:latin typeface="Arial Narrow" panose="020B0606020202030204" pitchFamily="34" charset="0"/>
              </a:rPr>
              <a:t> </a:t>
            </a:r>
            <a:endParaRPr lang="en-US" altLang="en-US" dirty="0">
              <a:latin typeface="Arial Narrow" panose="020B0606020202030204" pitchFamily="34" charset="0"/>
            </a:endParaRPr>
          </a:p>
        </p:txBody>
      </p:sp>
      <p:sp>
        <p:nvSpPr>
          <p:cNvPr id="10" name="Rounded Rectangular Callout 11"/>
          <p:cNvSpPr>
            <a:spLocks noChangeArrowheads="1"/>
          </p:cNvSpPr>
          <p:nvPr/>
        </p:nvSpPr>
        <p:spPr bwMode="auto">
          <a:xfrm>
            <a:off x="3024716" y="2286000"/>
            <a:ext cx="1966383" cy="1104900"/>
          </a:xfrm>
          <a:prstGeom prst="wedgeRoundRectCallout">
            <a:avLst>
              <a:gd name="adj1" fmla="val 51837"/>
              <a:gd name="adj2" fmla="val 87833"/>
              <a:gd name="adj3" fmla="val 16667"/>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smtClean="0">
                <a:latin typeface="Arial Narrow" panose="020B0606020202030204" pitchFamily="34" charset="0"/>
              </a:rPr>
              <a:t>Output with prior weight</a:t>
            </a:r>
            <a:endParaRPr lang="en-US" altLang="en-US" dirty="0">
              <a:latin typeface="Arial Narrow" panose="020B0606020202030204" pitchFamily="34" charset="0"/>
            </a:endParaRPr>
          </a:p>
        </p:txBody>
      </p:sp>
    </p:spTree>
    <p:extLst>
      <p:ext uri="{BB962C8B-B14F-4D97-AF65-F5344CB8AC3E}">
        <p14:creationId xmlns:p14="http://schemas.microsoft.com/office/powerpoint/2010/main" val="14909315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Learn Logical </a:t>
            </a:r>
            <a:r>
              <a:rPr lang="en-US" altLang="en-US" i="1" dirty="0" smtClean="0"/>
              <a:t>OR</a:t>
            </a:r>
            <a:endParaRPr lang="en-US" dirty="0"/>
          </a:p>
        </p:txBody>
      </p:sp>
      <p:sp>
        <p:nvSpPr>
          <p:cNvPr id="29" name="Line 3"/>
          <p:cNvSpPr>
            <a:spLocks noChangeShapeType="1"/>
          </p:cNvSpPr>
          <p:nvPr/>
        </p:nvSpPr>
        <p:spPr bwMode="auto">
          <a:xfrm flipV="1">
            <a:off x="5486400" y="1219200"/>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0" name="Line 5"/>
          <p:cNvSpPr>
            <a:spLocks noChangeShapeType="1"/>
          </p:cNvSpPr>
          <p:nvPr/>
        </p:nvSpPr>
        <p:spPr bwMode="auto">
          <a:xfrm flipV="1">
            <a:off x="5486400" y="3271838"/>
            <a:ext cx="2971800" cy="4762"/>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31" name="Oval 47"/>
          <p:cNvSpPr>
            <a:spLocks noChangeArrowheads="1"/>
          </p:cNvSpPr>
          <p:nvPr/>
        </p:nvSpPr>
        <p:spPr bwMode="auto">
          <a:xfrm>
            <a:off x="7373938" y="16891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2" name="Oval 59"/>
          <p:cNvSpPr>
            <a:spLocks noChangeArrowheads="1"/>
          </p:cNvSpPr>
          <p:nvPr/>
        </p:nvSpPr>
        <p:spPr bwMode="auto">
          <a:xfrm>
            <a:off x="7402513" y="3221038"/>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3" name="Oval 61"/>
          <p:cNvSpPr>
            <a:spLocks noChangeArrowheads="1"/>
          </p:cNvSpPr>
          <p:nvPr/>
        </p:nvSpPr>
        <p:spPr bwMode="auto">
          <a:xfrm>
            <a:off x="5435600" y="16891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graphicFrame>
        <p:nvGraphicFramePr>
          <p:cNvPr id="34" name="Table 33"/>
          <p:cNvGraphicFramePr>
            <a:graphicFrameLocks noGrp="1"/>
          </p:cNvGraphicFramePr>
          <p:nvPr>
            <p:extLst/>
          </p:nvPr>
        </p:nvGraphicFramePr>
        <p:xfrm>
          <a:off x="333375" y="1057275"/>
          <a:ext cx="3297237" cy="2122488"/>
        </p:xfrm>
        <a:graphic>
          <a:graphicData uri="http://schemas.openxmlformats.org/drawingml/2006/table">
            <a:tbl>
              <a:tblPr firstRow="1" bandRow="1">
                <a:tableStyleId>{5C22544A-7EE6-4342-B048-85BDC9FD1C3A}</a:tableStyleId>
              </a:tblPr>
              <a:tblGrid>
                <a:gridCol w="1099079">
                  <a:extLst>
                    <a:ext uri="{9D8B030D-6E8A-4147-A177-3AD203B41FA5}">
                      <a16:colId xmlns:a16="http://schemas.microsoft.com/office/drawing/2014/main" val="20000"/>
                    </a:ext>
                  </a:extLst>
                </a:gridCol>
                <a:gridCol w="1099079">
                  <a:extLst>
                    <a:ext uri="{9D8B030D-6E8A-4147-A177-3AD203B41FA5}">
                      <a16:colId xmlns:a16="http://schemas.microsoft.com/office/drawing/2014/main" val="20001"/>
                    </a:ext>
                  </a:extLst>
                </a:gridCol>
                <a:gridCol w="1099079">
                  <a:extLst>
                    <a:ext uri="{9D8B030D-6E8A-4147-A177-3AD203B41FA5}">
                      <a16:colId xmlns:a16="http://schemas.microsoft.com/office/drawing/2014/main" val="20002"/>
                    </a:ext>
                  </a:extLst>
                </a:gridCol>
              </a:tblGrid>
              <a:tr h="640027">
                <a:tc>
                  <a:txBody>
                    <a:bodyPr/>
                    <a:lstStyle/>
                    <a:p>
                      <a:r>
                        <a:rPr lang="en-US" sz="1800" dirty="0" smtClean="0"/>
                        <a:t>Input 1</a:t>
                      </a:r>
                      <a:endParaRPr lang="en-US" sz="1800" dirty="0"/>
                    </a:p>
                  </a:txBody>
                  <a:tcPr marT="45694" marB="45694"/>
                </a:tc>
                <a:tc>
                  <a:txBody>
                    <a:bodyPr/>
                    <a:lstStyle/>
                    <a:p>
                      <a:r>
                        <a:rPr lang="en-US" sz="1800" dirty="0" smtClean="0"/>
                        <a:t>Input 2</a:t>
                      </a:r>
                      <a:endParaRPr lang="en-US" sz="1800" dirty="0"/>
                    </a:p>
                  </a:txBody>
                  <a:tcPr marT="45694" marB="45694"/>
                </a:tc>
                <a:tc>
                  <a:txBody>
                    <a:bodyPr/>
                    <a:lstStyle/>
                    <a:p>
                      <a:r>
                        <a:rPr lang="en-US" sz="1800" dirty="0" smtClean="0"/>
                        <a:t>Truth Value</a:t>
                      </a:r>
                      <a:endParaRPr lang="en-US" sz="1800" dirty="0"/>
                    </a:p>
                  </a:txBody>
                  <a:tcPr marT="45694" marB="45694"/>
                </a:tc>
                <a:extLst>
                  <a:ext uri="{0D108BD9-81ED-4DB2-BD59-A6C34878D82A}">
                    <a16:rowId xmlns:a16="http://schemas.microsoft.com/office/drawing/2014/main" val="10000"/>
                  </a:ext>
                </a:extLst>
              </a:tr>
              <a:tr h="370615">
                <a:tc>
                  <a:txBody>
                    <a:bodyPr/>
                    <a:lstStyle/>
                    <a:p>
                      <a:pPr algn="ctr"/>
                      <a:r>
                        <a:rPr lang="en-US" sz="1800" dirty="0" smtClean="0"/>
                        <a:t>0</a:t>
                      </a:r>
                      <a:endParaRPr lang="en-US" sz="1800" dirty="0"/>
                    </a:p>
                  </a:txBody>
                  <a:tcPr marT="45694" marB="45694"/>
                </a:tc>
                <a:tc>
                  <a:txBody>
                    <a:bodyPr/>
                    <a:lstStyle/>
                    <a:p>
                      <a:pPr algn="ctr"/>
                      <a:r>
                        <a:rPr lang="en-US" sz="1800" dirty="0" smtClean="0"/>
                        <a:t>0</a:t>
                      </a:r>
                      <a:endParaRPr lang="en-US" sz="1800" dirty="0"/>
                    </a:p>
                  </a:txBody>
                  <a:tcPr marT="45694" marB="45694"/>
                </a:tc>
                <a:tc>
                  <a:txBody>
                    <a:bodyPr/>
                    <a:lstStyle/>
                    <a:p>
                      <a:pPr algn="ctr"/>
                      <a:r>
                        <a:rPr lang="en-US" sz="1800" dirty="0" smtClean="0"/>
                        <a:t>0</a:t>
                      </a:r>
                      <a:endParaRPr lang="en-US" sz="1800" dirty="0"/>
                    </a:p>
                  </a:txBody>
                  <a:tcPr marT="45694" marB="45694"/>
                </a:tc>
                <a:extLst>
                  <a:ext uri="{0D108BD9-81ED-4DB2-BD59-A6C34878D82A}">
                    <a16:rowId xmlns:a16="http://schemas.microsoft.com/office/drawing/2014/main" val="10001"/>
                  </a:ext>
                </a:extLst>
              </a:tr>
              <a:tr h="370615">
                <a:tc>
                  <a:txBody>
                    <a:bodyPr/>
                    <a:lstStyle/>
                    <a:p>
                      <a:pPr algn="ctr"/>
                      <a:r>
                        <a:rPr lang="en-US" sz="1800" dirty="0" smtClean="0"/>
                        <a:t>0</a:t>
                      </a:r>
                      <a:endParaRPr lang="en-US" sz="1800" dirty="0"/>
                    </a:p>
                  </a:txBody>
                  <a:tcPr marT="45694" marB="45694"/>
                </a:tc>
                <a:tc>
                  <a:txBody>
                    <a:bodyPr/>
                    <a:lstStyle/>
                    <a:p>
                      <a:pPr algn="ctr"/>
                      <a:r>
                        <a:rPr lang="en-US" sz="1800" dirty="0" smtClean="0"/>
                        <a:t>1</a:t>
                      </a:r>
                      <a:endParaRPr lang="en-US" sz="1800" dirty="0"/>
                    </a:p>
                  </a:txBody>
                  <a:tcPr marT="45694" marB="45694"/>
                </a:tc>
                <a:tc>
                  <a:txBody>
                    <a:bodyPr/>
                    <a:lstStyle/>
                    <a:p>
                      <a:pPr algn="ctr"/>
                      <a:r>
                        <a:rPr lang="en-US" sz="1800" dirty="0" smtClean="0"/>
                        <a:t>1</a:t>
                      </a:r>
                      <a:endParaRPr lang="en-US" sz="1800" dirty="0"/>
                    </a:p>
                  </a:txBody>
                  <a:tcPr marT="45694" marB="45694"/>
                </a:tc>
                <a:extLst>
                  <a:ext uri="{0D108BD9-81ED-4DB2-BD59-A6C34878D82A}">
                    <a16:rowId xmlns:a16="http://schemas.microsoft.com/office/drawing/2014/main" val="10002"/>
                  </a:ext>
                </a:extLst>
              </a:tr>
              <a:tr h="370615">
                <a:tc>
                  <a:txBody>
                    <a:bodyPr/>
                    <a:lstStyle/>
                    <a:p>
                      <a:pPr algn="ctr"/>
                      <a:r>
                        <a:rPr lang="en-US" sz="1800" dirty="0" smtClean="0"/>
                        <a:t>1</a:t>
                      </a:r>
                      <a:endParaRPr lang="en-US" sz="1800" dirty="0"/>
                    </a:p>
                  </a:txBody>
                  <a:tcPr marT="45694" marB="45694"/>
                </a:tc>
                <a:tc>
                  <a:txBody>
                    <a:bodyPr/>
                    <a:lstStyle/>
                    <a:p>
                      <a:pPr algn="ctr"/>
                      <a:r>
                        <a:rPr lang="en-US" sz="1800" dirty="0" smtClean="0"/>
                        <a:t>0</a:t>
                      </a:r>
                      <a:endParaRPr lang="en-US" sz="1800" dirty="0"/>
                    </a:p>
                  </a:txBody>
                  <a:tcPr marT="45694" marB="45694"/>
                </a:tc>
                <a:tc>
                  <a:txBody>
                    <a:bodyPr/>
                    <a:lstStyle/>
                    <a:p>
                      <a:pPr algn="ctr"/>
                      <a:r>
                        <a:rPr lang="en-US" sz="1800" dirty="0" smtClean="0"/>
                        <a:t>1</a:t>
                      </a:r>
                      <a:endParaRPr lang="en-US" sz="1800" dirty="0"/>
                    </a:p>
                  </a:txBody>
                  <a:tcPr marT="45694" marB="45694"/>
                </a:tc>
                <a:extLst>
                  <a:ext uri="{0D108BD9-81ED-4DB2-BD59-A6C34878D82A}">
                    <a16:rowId xmlns:a16="http://schemas.microsoft.com/office/drawing/2014/main" val="10003"/>
                  </a:ext>
                </a:extLst>
              </a:tr>
              <a:tr h="370615">
                <a:tc>
                  <a:txBody>
                    <a:bodyPr/>
                    <a:lstStyle/>
                    <a:p>
                      <a:pPr algn="ctr"/>
                      <a:r>
                        <a:rPr lang="en-US" sz="1800" dirty="0" smtClean="0"/>
                        <a:t>1</a:t>
                      </a:r>
                      <a:endParaRPr lang="en-US" sz="1800" dirty="0"/>
                    </a:p>
                  </a:txBody>
                  <a:tcPr marT="45694" marB="45694"/>
                </a:tc>
                <a:tc>
                  <a:txBody>
                    <a:bodyPr/>
                    <a:lstStyle/>
                    <a:p>
                      <a:pPr algn="ctr"/>
                      <a:r>
                        <a:rPr lang="en-US" sz="1800" dirty="0" smtClean="0"/>
                        <a:t>1</a:t>
                      </a:r>
                      <a:endParaRPr lang="en-US" sz="1800" dirty="0"/>
                    </a:p>
                  </a:txBody>
                  <a:tcPr marT="45694" marB="45694"/>
                </a:tc>
                <a:tc>
                  <a:txBody>
                    <a:bodyPr/>
                    <a:lstStyle/>
                    <a:p>
                      <a:pPr algn="ctr"/>
                      <a:r>
                        <a:rPr lang="en-US" sz="1800" dirty="0" smtClean="0"/>
                        <a:t>1</a:t>
                      </a:r>
                      <a:endParaRPr lang="en-US" sz="1800" dirty="0"/>
                    </a:p>
                  </a:txBody>
                  <a:tcPr marT="45694" marB="45694"/>
                </a:tc>
                <a:extLst>
                  <a:ext uri="{0D108BD9-81ED-4DB2-BD59-A6C34878D82A}">
                    <a16:rowId xmlns:a16="http://schemas.microsoft.com/office/drawing/2014/main" val="10004"/>
                  </a:ext>
                </a:extLst>
              </a:tr>
            </a:tbl>
          </a:graphicData>
        </a:graphic>
      </p:graphicFrame>
      <p:sp>
        <p:nvSpPr>
          <p:cNvPr id="35" name="Rectangle 6"/>
          <p:cNvSpPr>
            <a:spLocks noChangeArrowheads="1"/>
          </p:cNvSpPr>
          <p:nvPr/>
        </p:nvSpPr>
        <p:spPr bwMode="auto">
          <a:xfrm>
            <a:off x="0" y="6488113"/>
            <a:ext cx="3452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800">
                <a:latin typeface="Arial Narrow" panose="020B0606020202030204" pitchFamily="34" charset="0"/>
              </a:rPr>
              <a:t>* “Machine Learning” by Marsland, p49</a:t>
            </a:r>
          </a:p>
        </p:txBody>
      </p:sp>
      <p:sp>
        <p:nvSpPr>
          <p:cNvPr id="36" name="Rectangle 7"/>
          <p:cNvSpPr>
            <a:spLocks noChangeArrowheads="1"/>
          </p:cNvSpPr>
          <p:nvPr/>
        </p:nvSpPr>
        <p:spPr bwMode="auto">
          <a:xfrm>
            <a:off x="7278688" y="3373438"/>
            <a:ext cx="347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1</a:t>
            </a:r>
          </a:p>
        </p:txBody>
      </p:sp>
      <p:sp>
        <p:nvSpPr>
          <p:cNvPr id="37" name="Rectangle 67"/>
          <p:cNvSpPr>
            <a:spLocks noChangeArrowheads="1"/>
          </p:cNvSpPr>
          <p:nvPr/>
        </p:nvSpPr>
        <p:spPr bwMode="auto">
          <a:xfrm>
            <a:off x="4867275" y="1477963"/>
            <a:ext cx="34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1</a:t>
            </a:r>
          </a:p>
        </p:txBody>
      </p:sp>
      <p:sp>
        <p:nvSpPr>
          <p:cNvPr id="38" name="Oval 43"/>
          <p:cNvSpPr>
            <a:spLocks noChangeArrowheads="1"/>
          </p:cNvSpPr>
          <p:nvPr/>
        </p:nvSpPr>
        <p:spPr bwMode="auto">
          <a:xfrm>
            <a:off x="5435600" y="3221038"/>
            <a:ext cx="101600" cy="101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9" name="Oval 38"/>
          <p:cNvSpPr/>
          <p:nvPr/>
        </p:nvSpPr>
        <p:spPr bwMode="auto">
          <a:xfrm rot="1460862">
            <a:off x="5138223" y="1174278"/>
            <a:ext cx="3646488" cy="2044533"/>
          </a:xfrm>
          <a:prstGeom prst="ellipse">
            <a:avLst/>
          </a:prstGeom>
          <a:noFill/>
          <a:ln w="19050"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defRPr/>
            </a:pPr>
            <a:endParaRPr lang="en-US"/>
          </a:p>
        </p:txBody>
      </p:sp>
      <p:sp>
        <p:nvSpPr>
          <p:cNvPr id="40" name="Rectangle 1"/>
          <p:cNvSpPr>
            <a:spLocks noChangeArrowheads="1"/>
          </p:cNvSpPr>
          <p:nvPr/>
        </p:nvSpPr>
        <p:spPr bwMode="auto">
          <a:xfrm>
            <a:off x="5890385" y="1918049"/>
            <a:ext cx="1330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Desired</a:t>
            </a:r>
          </a:p>
          <a:p>
            <a:r>
              <a:rPr lang="en-US" altLang="en-US" dirty="0">
                <a:latin typeface="Arial Narrow" panose="020B0606020202030204" pitchFamily="34" charset="0"/>
              </a:rPr>
              <a:t>output: 1</a:t>
            </a:r>
          </a:p>
        </p:txBody>
      </p:sp>
      <p:sp>
        <p:nvSpPr>
          <p:cNvPr id="42" name="Rectangle 70"/>
          <p:cNvSpPr>
            <a:spLocks noChangeArrowheads="1"/>
          </p:cNvSpPr>
          <p:nvPr/>
        </p:nvSpPr>
        <p:spPr bwMode="auto">
          <a:xfrm>
            <a:off x="4463636" y="3219507"/>
            <a:ext cx="1387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Desired output: 0</a:t>
            </a:r>
          </a:p>
        </p:txBody>
      </p:sp>
      <p:sp>
        <p:nvSpPr>
          <p:cNvPr id="44" name="Oval 43"/>
          <p:cNvSpPr/>
          <p:nvPr/>
        </p:nvSpPr>
        <p:spPr bwMode="auto">
          <a:xfrm rot="1460862">
            <a:off x="4420692" y="2678484"/>
            <a:ext cx="1412615" cy="1884450"/>
          </a:xfrm>
          <a:prstGeom prst="ellipse">
            <a:avLst/>
          </a:prstGeom>
          <a:noFill/>
          <a:ln w="19050"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defRPr/>
            </a:pPr>
            <a:endParaRPr lang="en-US"/>
          </a:p>
        </p:txBody>
      </p:sp>
    </p:spTree>
    <p:extLst>
      <p:ext uri="{BB962C8B-B14F-4D97-AF65-F5344CB8AC3E}">
        <p14:creationId xmlns:p14="http://schemas.microsoft.com/office/powerpoint/2010/main" val="36461588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4"/>
          <p:cNvSpPr>
            <a:spLocks noChangeArrowheads="1"/>
          </p:cNvSpPr>
          <p:nvPr/>
        </p:nvSpPr>
        <p:spPr bwMode="auto">
          <a:xfrm>
            <a:off x="4724400" y="46132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3011" name="Oval 4"/>
          <p:cNvSpPr>
            <a:spLocks noChangeArrowheads="1"/>
          </p:cNvSpPr>
          <p:nvPr/>
        </p:nvSpPr>
        <p:spPr bwMode="auto">
          <a:xfrm>
            <a:off x="4724400" y="56546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3012" name="Oval 4"/>
          <p:cNvSpPr>
            <a:spLocks noChangeArrowheads="1"/>
          </p:cNvSpPr>
          <p:nvPr/>
        </p:nvSpPr>
        <p:spPr bwMode="auto">
          <a:xfrm>
            <a:off x="7035800" y="5130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3013" name="Straight Arrow Connector 29"/>
          <p:cNvCxnSpPr>
            <a:cxnSpLocks noChangeShapeType="1"/>
            <a:stCxn id="43010" idx="6"/>
            <a:endCxn id="43012" idx="2"/>
          </p:cNvCxnSpPr>
          <p:nvPr/>
        </p:nvCxnSpPr>
        <p:spPr bwMode="auto">
          <a:xfrm>
            <a:off x="4927600" y="4714875"/>
            <a:ext cx="2108200" cy="5175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14" name="Straight Arrow Connector 41"/>
          <p:cNvCxnSpPr>
            <a:cxnSpLocks noChangeShapeType="1"/>
            <a:stCxn id="43011" idx="6"/>
            <a:endCxn id="43012" idx="2"/>
          </p:cNvCxnSpPr>
          <p:nvPr/>
        </p:nvCxnSpPr>
        <p:spPr bwMode="auto">
          <a:xfrm flipV="1">
            <a:off x="4927600" y="5232400"/>
            <a:ext cx="2108200" cy="52387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5" name="Title 3"/>
          <p:cNvSpPr>
            <a:spLocks noGrp="1"/>
          </p:cNvSpPr>
          <p:nvPr>
            <p:ph type="title"/>
          </p:nvPr>
        </p:nvSpPr>
        <p:spPr/>
        <p:txBody>
          <a:bodyPr/>
          <a:lstStyle/>
          <a:p>
            <a:r>
              <a:rPr lang="en-US" altLang="en-US" dirty="0" smtClean="0"/>
              <a:t>Example*: Learn Logical </a:t>
            </a:r>
            <a:r>
              <a:rPr lang="en-US" altLang="en-US" i="1" dirty="0" smtClean="0"/>
              <a:t>OR</a:t>
            </a:r>
            <a:endParaRPr lang="en-US" altLang="en-US" dirty="0" smtClean="0"/>
          </a:p>
        </p:txBody>
      </p:sp>
      <p:sp>
        <p:nvSpPr>
          <p:cNvPr id="41" name="Line 3"/>
          <p:cNvSpPr>
            <a:spLocks noChangeShapeType="1"/>
          </p:cNvSpPr>
          <p:nvPr/>
        </p:nvSpPr>
        <p:spPr bwMode="auto">
          <a:xfrm flipV="1">
            <a:off x="5486400" y="1219200"/>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Line 5"/>
          <p:cNvSpPr>
            <a:spLocks noChangeShapeType="1"/>
          </p:cNvSpPr>
          <p:nvPr/>
        </p:nvSpPr>
        <p:spPr bwMode="auto">
          <a:xfrm flipV="1">
            <a:off x="5486400" y="3271838"/>
            <a:ext cx="2971800" cy="4762"/>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018" name="Oval 47"/>
          <p:cNvSpPr>
            <a:spLocks noChangeArrowheads="1"/>
          </p:cNvSpPr>
          <p:nvPr/>
        </p:nvSpPr>
        <p:spPr bwMode="auto">
          <a:xfrm>
            <a:off x="7373938" y="16891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3019" name="Oval 59"/>
          <p:cNvSpPr>
            <a:spLocks noChangeArrowheads="1"/>
          </p:cNvSpPr>
          <p:nvPr/>
        </p:nvSpPr>
        <p:spPr bwMode="auto">
          <a:xfrm>
            <a:off x="7402513" y="3221038"/>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3020" name="Oval 61"/>
          <p:cNvSpPr>
            <a:spLocks noChangeArrowheads="1"/>
          </p:cNvSpPr>
          <p:nvPr/>
        </p:nvSpPr>
        <p:spPr bwMode="auto">
          <a:xfrm>
            <a:off x="5435600" y="16891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617344930"/>
              </p:ext>
            </p:extLst>
          </p:nvPr>
        </p:nvGraphicFramePr>
        <p:xfrm>
          <a:off x="333375" y="1057275"/>
          <a:ext cx="3297237" cy="2122488"/>
        </p:xfrm>
        <a:graphic>
          <a:graphicData uri="http://schemas.openxmlformats.org/drawingml/2006/table">
            <a:tbl>
              <a:tblPr firstRow="1" bandRow="1">
                <a:tableStyleId>{5C22544A-7EE6-4342-B048-85BDC9FD1C3A}</a:tableStyleId>
              </a:tblPr>
              <a:tblGrid>
                <a:gridCol w="1099079">
                  <a:extLst>
                    <a:ext uri="{9D8B030D-6E8A-4147-A177-3AD203B41FA5}">
                      <a16:colId xmlns:a16="http://schemas.microsoft.com/office/drawing/2014/main" val="20000"/>
                    </a:ext>
                  </a:extLst>
                </a:gridCol>
                <a:gridCol w="1099079">
                  <a:extLst>
                    <a:ext uri="{9D8B030D-6E8A-4147-A177-3AD203B41FA5}">
                      <a16:colId xmlns:a16="http://schemas.microsoft.com/office/drawing/2014/main" val="20001"/>
                    </a:ext>
                  </a:extLst>
                </a:gridCol>
                <a:gridCol w="1099079">
                  <a:extLst>
                    <a:ext uri="{9D8B030D-6E8A-4147-A177-3AD203B41FA5}">
                      <a16:colId xmlns:a16="http://schemas.microsoft.com/office/drawing/2014/main" val="20002"/>
                    </a:ext>
                  </a:extLst>
                </a:gridCol>
              </a:tblGrid>
              <a:tr h="640027">
                <a:tc>
                  <a:txBody>
                    <a:bodyPr/>
                    <a:lstStyle/>
                    <a:p>
                      <a:r>
                        <a:rPr lang="en-US" sz="1800" dirty="0" smtClean="0"/>
                        <a:t>Input 1</a:t>
                      </a:r>
                      <a:endParaRPr lang="en-US" sz="1800" dirty="0"/>
                    </a:p>
                  </a:txBody>
                  <a:tcPr marT="45694" marB="45694"/>
                </a:tc>
                <a:tc>
                  <a:txBody>
                    <a:bodyPr/>
                    <a:lstStyle/>
                    <a:p>
                      <a:r>
                        <a:rPr lang="en-US" sz="1800" dirty="0" smtClean="0"/>
                        <a:t>Input 2</a:t>
                      </a:r>
                      <a:endParaRPr lang="en-US" sz="1800" dirty="0"/>
                    </a:p>
                  </a:txBody>
                  <a:tcPr marT="45694" marB="45694"/>
                </a:tc>
                <a:tc>
                  <a:txBody>
                    <a:bodyPr/>
                    <a:lstStyle/>
                    <a:p>
                      <a:r>
                        <a:rPr lang="en-US" sz="1800" dirty="0" smtClean="0"/>
                        <a:t>Truth Value</a:t>
                      </a:r>
                      <a:endParaRPr lang="en-US" sz="1800" dirty="0"/>
                    </a:p>
                  </a:txBody>
                  <a:tcPr marT="45694" marB="45694"/>
                </a:tc>
                <a:extLst>
                  <a:ext uri="{0D108BD9-81ED-4DB2-BD59-A6C34878D82A}">
                    <a16:rowId xmlns:a16="http://schemas.microsoft.com/office/drawing/2014/main" val="10000"/>
                  </a:ext>
                </a:extLst>
              </a:tr>
              <a:tr h="370615">
                <a:tc>
                  <a:txBody>
                    <a:bodyPr/>
                    <a:lstStyle/>
                    <a:p>
                      <a:pPr algn="ctr"/>
                      <a:r>
                        <a:rPr lang="en-US" sz="1800" dirty="0" smtClean="0"/>
                        <a:t>0</a:t>
                      </a:r>
                      <a:endParaRPr lang="en-US" sz="1800" dirty="0"/>
                    </a:p>
                  </a:txBody>
                  <a:tcPr marT="45694" marB="45694"/>
                </a:tc>
                <a:tc>
                  <a:txBody>
                    <a:bodyPr/>
                    <a:lstStyle/>
                    <a:p>
                      <a:pPr algn="ctr"/>
                      <a:r>
                        <a:rPr lang="en-US" sz="1800" dirty="0" smtClean="0"/>
                        <a:t>0</a:t>
                      </a:r>
                      <a:endParaRPr lang="en-US" sz="1800" dirty="0"/>
                    </a:p>
                  </a:txBody>
                  <a:tcPr marT="45694" marB="45694"/>
                </a:tc>
                <a:tc>
                  <a:txBody>
                    <a:bodyPr/>
                    <a:lstStyle/>
                    <a:p>
                      <a:pPr algn="ctr"/>
                      <a:r>
                        <a:rPr lang="en-US" sz="1800" dirty="0" smtClean="0"/>
                        <a:t>0</a:t>
                      </a:r>
                      <a:endParaRPr lang="en-US" sz="1800" dirty="0"/>
                    </a:p>
                  </a:txBody>
                  <a:tcPr marT="45694" marB="45694"/>
                </a:tc>
                <a:extLst>
                  <a:ext uri="{0D108BD9-81ED-4DB2-BD59-A6C34878D82A}">
                    <a16:rowId xmlns:a16="http://schemas.microsoft.com/office/drawing/2014/main" val="10001"/>
                  </a:ext>
                </a:extLst>
              </a:tr>
              <a:tr h="370615">
                <a:tc>
                  <a:txBody>
                    <a:bodyPr/>
                    <a:lstStyle/>
                    <a:p>
                      <a:pPr algn="ctr"/>
                      <a:r>
                        <a:rPr lang="en-US" sz="1800" dirty="0" smtClean="0"/>
                        <a:t>0</a:t>
                      </a:r>
                      <a:endParaRPr lang="en-US" sz="1800" dirty="0"/>
                    </a:p>
                  </a:txBody>
                  <a:tcPr marT="45694" marB="45694"/>
                </a:tc>
                <a:tc>
                  <a:txBody>
                    <a:bodyPr/>
                    <a:lstStyle/>
                    <a:p>
                      <a:pPr algn="ctr"/>
                      <a:r>
                        <a:rPr lang="en-US" sz="1800" dirty="0" smtClean="0"/>
                        <a:t>1</a:t>
                      </a:r>
                      <a:endParaRPr lang="en-US" sz="1800" dirty="0"/>
                    </a:p>
                  </a:txBody>
                  <a:tcPr marT="45694" marB="45694"/>
                </a:tc>
                <a:tc>
                  <a:txBody>
                    <a:bodyPr/>
                    <a:lstStyle/>
                    <a:p>
                      <a:pPr algn="ctr"/>
                      <a:r>
                        <a:rPr lang="en-US" sz="1800" dirty="0" smtClean="0"/>
                        <a:t>1</a:t>
                      </a:r>
                      <a:endParaRPr lang="en-US" sz="1800" dirty="0"/>
                    </a:p>
                  </a:txBody>
                  <a:tcPr marT="45694" marB="45694"/>
                </a:tc>
                <a:extLst>
                  <a:ext uri="{0D108BD9-81ED-4DB2-BD59-A6C34878D82A}">
                    <a16:rowId xmlns:a16="http://schemas.microsoft.com/office/drawing/2014/main" val="10002"/>
                  </a:ext>
                </a:extLst>
              </a:tr>
              <a:tr h="370615">
                <a:tc>
                  <a:txBody>
                    <a:bodyPr/>
                    <a:lstStyle/>
                    <a:p>
                      <a:pPr algn="ctr"/>
                      <a:r>
                        <a:rPr lang="en-US" sz="1800" dirty="0" smtClean="0"/>
                        <a:t>1</a:t>
                      </a:r>
                      <a:endParaRPr lang="en-US" sz="1800" dirty="0"/>
                    </a:p>
                  </a:txBody>
                  <a:tcPr marT="45694" marB="45694"/>
                </a:tc>
                <a:tc>
                  <a:txBody>
                    <a:bodyPr/>
                    <a:lstStyle/>
                    <a:p>
                      <a:pPr algn="ctr"/>
                      <a:r>
                        <a:rPr lang="en-US" sz="1800" dirty="0" smtClean="0"/>
                        <a:t>0</a:t>
                      </a:r>
                      <a:endParaRPr lang="en-US" sz="1800" dirty="0"/>
                    </a:p>
                  </a:txBody>
                  <a:tcPr marT="45694" marB="45694"/>
                </a:tc>
                <a:tc>
                  <a:txBody>
                    <a:bodyPr/>
                    <a:lstStyle/>
                    <a:p>
                      <a:pPr algn="ctr"/>
                      <a:r>
                        <a:rPr lang="en-US" sz="1800" dirty="0" smtClean="0"/>
                        <a:t>1</a:t>
                      </a:r>
                      <a:endParaRPr lang="en-US" sz="1800" dirty="0"/>
                    </a:p>
                  </a:txBody>
                  <a:tcPr marT="45694" marB="45694"/>
                </a:tc>
                <a:extLst>
                  <a:ext uri="{0D108BD9-81ED-4DB2-BD59-A6C34878D82A}">
                    <a16:rowId xmlns:a16="http://schemas.microsoft.com/office/drawing/2014/main" val="10003"/>
                  </a:ext>
                </a:extLst>
              </a:tr>
              <a:tr h="370615">
                <a:tc>
                  <a:txBody>
                    <a:bodyPr/>
                    <a:lstStyle/>
                    <a:p>
                      <a:pPr algn="ctr"/>
                      <a:r>
                        <a:rPr lang="en-US" sz="1800" dirty="0" smtClean="0"/>
                        <a:t>1</a:t>
                      </a:r>
                      <a:endParaRPr lang="en-US" sz="1800" dirty="0"/>
                    </a:p>
                  </a:txBody>
                  <a:tcPr marT="45694" marB="45694"/>
                </a:tc>
                <a:tc>
                  <a:txBody>
                    <a:bodyPr/>
                    <a:lstStyle/>
                    <a:p>
                      <a:pPr algn="ctr"/>
                      <a:r>
                        <a:rPr lang="en-US" sz="1800" dirty="0" smtClean="0"/>
                        <a:t>1</a:t>
                      </a:r>
                      <a:endParaRPr lang="en-US" sz="1800" dirty="0"/>
                    </a:p>
                  </a:txBody>
                  <a:tcPr marT="45694" marB="45694"/>
                </a:tc>
                <a:tc>
                  <a:txBody>
                    <a:bodyPr/>
                    <a:lstStyle/>
                    <a:p>
                      <a:pPr algn="ctr"/>
                      <a:r>
                        <a:rPr lang="en-US" sz="1800" dirty="0" smtClean="0"/>
                        <a:t>1</a:t>
                      </a:r>
                      <a:endParaRPr lang="en-US" sz="1800" dirty="0"/>
                    </a:p>
                  </a:txBody>
                  <a:tcPr marT="45694" marB="45694"/>
                </a:tc>
                <a:extLst>
                  <a:ext uri="{0D108BD9-81ED-4DB2-BD59-A6C34878D82A}">
                    <a16:rowId xmlns:a16="http://schemas.microsoft.com/office/drawing/2014/main" val="10004"/>
                  </a:ext>
                </a:extLst>
              </a:tr>
            </a:tbl>
          </a:graphicData>
        </a:graphic>
      </p:graphicFrame>
      <p:sp>
        <p:nvSpPr>
          <p:cNvPr id="43047" name="Rectangle 6"/>
          <p:cNvSpPr>
            <a:spLocks noChangeArrowheads="1"/>
          </p:cNvSpPr>
          <p:nvPr/>
        </p:nvSpPr>
        <p:spPr bwMode="auto">
          <a:xfrm>
            <a:off x="0" y="6488113"/>
            <a:ext cx="3452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800">
                <a:latin typeface="Arial Narrow" panose="020B0606020202030204" pitchFamily="34" charset="0"/>
              </a:rPr>
              <a:t>* “Machine Learning” by Marsland, p49</a:t>
            </a:r>
          </a:p>
        </p:txBody>
      </p:sp>
      <p:sp>
        <p:nvSpPr>
          <p:cNvPr id="43048" name="Rectangle 7"/>
          <p:cNvSpPr>
            <a:spLocks noChangeArrowheads="1"/>
          </p:cNvSpPr>
          <p:nvPr/>
        </p:nvSpPr>
        <p:spPr bwMode="auto">
          <a:xfrm>
            <a:off x="7278688" y="3373438"/>
            <a:ext cx="347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1</a:t>
            </a:r>
          </a:p>
        </p:txBody>
      </p:sp>
      <p:sp>
        <p:nvSpPr>
          <p:cNvPr id="43049" name="Rectangle 67"/>
          <p:cNvSpPr>
            <a:spLocks noChangeArrowheads="1"/>
          </p:cNvSpPr>
          <p:nvPr/>
        </p:nvSpPr>
        <p:spPr bwMode="auto">
          <a:xfrm>
            <a:off x="4867275" y="1477963"/>
            <a:ext cx="34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1</a:t>
            </a:r>
          </a:p>
        </p:txBody>
      </p:sp>
      <p:sp>
        <p:nvSpPr>
          <p:cNvPr id="43054" name="Oval 43"/>
          <p:cNvSpPr>
            <a:spLocks noChangeArrowheads="1"/>
          </p:cNvSpPr>
          <p:nvPr/>
        </p:nvSpPr>
        <p:spPr bwMode="auto">
          <a:xfrm>
            <a:off x="5435600" y="3221038"/>
            <a:ext cx="101600" cy="101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23" name="Rectangle 70"/>
          <p:cNvSpPr>
            <a:spLocks noChangeArrowheads="1"/>
          </p:cNvSpPr>
          <p:nvPr/>
        </p:nvSpPr>
        <p:spPr bwMode="auto">
          <a:xfrm>
            <a:off x="415131" y="3441478"/>
            <a:ext cx="4080669" cy="280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dirty="0" smtClean="0">
                <a:latin typeface="Arial Narrow" panose="020B0606020202030204" pitchFamily="34" charset="0"/>
              </a:rPr>
              <a:t>Problem:</a:t>
            </a:r>
          </a:p>
          <a:p>
            <a:r>
              <a:rPr lang="en-US" dirty="0" smtClean="0">
                <a:latin typeface="Arial Narrow" panose="020B0606020202030204" pitchFamily="34" charset="0"/>
              </a:rPr>
              <a:t> </a:t>
            </a:r>
          </a:p>
          <a:p>
            <a:r>
              <a:rPr lang="en-US" dirty="0" smtClean="0">
                <a:latin typeface="Arial Narrow" panose="020B0606020202030204" pitchFamily="34" charset="0"/>
              </a:rPr>
              <a:t>when input </a:t>
            </a:r>
            <a:r>
              <a:rPr lang="en-US" i="1" dirty="0" smtClean="0">
                <a:latin typeface="Arial Narrow" panose="020B0606020202030204" pitchFamily="34" charset="0"/>
              </a:rPr>
              <a:t>x</a:t>
            </a:r>
            <a:r>
              <a:rPr lang="en-US" dirty="0" smtClean="0">
                <a:latin typeface="Arial Narrow" panose="020B0606020202030204" pitchFamily="34" charset="0"/>
              </a:rPr>
              <a:t> </a:t>
            </a:r>
            <a:r>
              <a:rPr lang="en-US" i="1" dirty="0" smtClean="0">
                <a:latin typeface="Arial Narrow" panose="020B0606020202030204" pitchFamily="34" charset="0"/>
              </a:rPr>
              <a:t>=</a:t>
            </a:r>
            <a:r>
              <a:rPr lang="en-US" dirty="0" smtClean="0">
                <a:latin typeface="Arial Narrow" panose="020B0606020202030204" pitchFamily="34" charset="0"/>
              </a:rPr>
              <a:t> </a:t>
            </a:r>
            <a:r>
              <a:rPr lang="en-US" dirty="0" smtClean="0">
                <a:latin typeface="Arial Narrow" panose="020B0606020202030204" pitchFamily="34" charset="0"/>
              </a:rPr>
              <a:t>(</a:t>
            </a:r>
            <a:r>
              <a:rPr lang="en-US" dirty="0">
                <a:latin typeface="Arial Narrow" panose="020B0606020202030204" pitchFamily="34" charset="0"/>
              </a:rPr>
              <a:t>0, 0), </a:t>
            </a:r>
            <a:endParaRPr lang="en-US" dirty="0" smtClean="0">
              <a:latin typeface="Arial Narrow" panose="020B0606020202030204" pitchFamily="34" charset="0"/>
            </a:endParaRPr>
          </a:p>
          <a:p>
            <a:r>
              <a:rPr lang="en-US" dirty="0" smtClean="0">
                <a:latin typeface="Arial Narrow" panose="020B0606020202030204" pitchFamily="34" charset="0"/>
              </a:rPr>
              <a:t>output = zero</a:t>
            </a:r>
            <a:r>
              <a:rPr lang="en-US" dirty="0">
                <a:latin typeface="Arial Narrow" panose="020B0606020202030204" pitchFamily="34" charset="0"/>
              </a:rPr>
              <a:t>. </a:t>
            </a:r>
          </a:p>
          <a:p>
            <a:pPr>
              <a:spcBef>
                <a:spcPct val="30000"/>
              </a:spcBef>
              <a:defRPr/>
            </a:pPr>
            <a:r>
              <a:rPr lang="en-US" dirty="0" err="1">
                <a:latin typeface="Arial Narrow" panose="020B0606020202030204" pitchFamily="34" charset="0"/>
              </a:rPr>
              <a:t>w</a:t>
            </a:r>
            <a:r>
              <a:rPr lang="en-US" baseline="-25000" dirty="0" err="1">
                <a:latin typeface="Arial Narrow" panose="020B0606020202030204" pitchFamily="34" charset="0"/>
              </a:rPr>
              <a:t>ij</a:t>
            </a:r>
            <a:r>
              <a:rPr lang="en-US" dirty="0">
                <a:latin typeface="Arial Narrow" panose="020B0606020202030204" pitchFamily="34" charset="0"/>
              </a:rPr>
              <a:t> ← </a:t>
            </a:r>
            <a:r>
              <a:rPr lang="en-US" dirty="0" err="1">
                <a:latin typeface="Arial Narrow" panose="020B0606020202030204" pitchFamily="34" charset="0"/>
              </a:rPr>
              <a:t>w</a:t>
            </a:r>
            <a:r>
              <a:rPr lang="en-US" baseline="-25000" dirty="0" err="1">
                <a:latin typeface="Arial Narrow" panose="020B0606020202030204" pitchFamily="34" charset="0"/>
              </a:rPr>
              <a:t>ij</a:t>
            </a:r>
            <a:r>
              <a:rPr lang="en-US" baseline="-25000" dirty="0">
                <a:latin typeface="Arial Narrow" panose="020B0606020202030204" pitchFamily="34" charset="0"/>
              </a:rPr>
              <a:t> </a:t>
            </a:r>
            <a:r>
              <a:rPr lang="en-US" dirty="0">
                <a:latin typeface="Arial Narrow" panose="020B0606020202030204" pitchFamily="34" charset="0"/>
              </a:rPr>
              <a:t>– </a:t>
            </a:r>
            <a:r>
              <a:rPr lang="el-GR" dirty="0">
                <a:latin typeface="Arial Narrow" panose="020B0606020202030204" pitchFamily="34" charset="0"/>
              </a:rPr>
              <a:t>η</a:t>
            </a:r>
            <a:r>
              <a:rPr lang="en-US" dirty="0">
                <a:latin typeface="Arial Narrow" panose="020B0606020202030204" pitchFamily="34" charset="0"/>
              </a:rPr>
              <a:t>(</a:t>
            </a:r>
            <a:r>
              <a:rPr lang="en-US" dirty="0" err="1">
                <a:latin typeface="Arial Narrow" panose="020B0606020202030204" pitchFamily="34" charset="0"/>
              </a:rPr>
              <a:t>y</a:t>
            </a:r>
            <a:r>
              <a:rPr lang="en-US" baseline="-25000" dirty="0" err="1">
                <a:latin typeface="Arial Narrow" panose="020B0606020202030204" pitchFamily="34" charset="0"/>
              </a:rPr>
              <a:t>i</a:t>
            </a:r>
            <a:r>
              <a:rPr lang="en-US" dirty="0">
                <a:latin typeface="Arial Narrow" panose="020B0606020202030204" pitchFamily="34" charset="0"/>
              </a:rPr>
              <a:t> – </a:t>
            </a:r>
            <a:r>
              <a:rPr lang="en-US" dirty="0" err="1">
                <a:latin typeface="Arial Narrow" panose="020B0606020202030204" pitchFamily="34" charset="0"/>
              </a:rPr>
              <a:t>t</a:t>
            </a:r>
            <a:r>
              <a:rPr lang="en-US" baseline="-25000" dirty="0" err="1">
                <a:latin typeface="Arial Narrow" panose="020B0606020202030204" pitchFamily="34" charset="0"/>
              </a:rPr>
              <a:t>j</a:t>
            </a:r>
            <a:r>
              <a:rPr lang="en-US" dirty="0">
                <a:latin typeface="Arial Narrow" panose="020B0606020202030204" pitchFamily="34" charset="0"/>
              </a:rPr>
              <a:t>)∙</a:t>
            </a:r>
            <a:r>
              <a:rPr lang="en-US" dirty="0" smtClean="0">
                <a:latin typeface="Arial Narrow" panose="020B0606020202030204" pitchFamily="34" charset="0"/>
              </a:rPr>
              <a:t>x</a:t>
            </a:r>
            <a:r>
              <a:rPr lang="en-US" baseline="-25000" dirty="0" smtClean="0">
                <a:latin typeface="Arial Narrow" panose="020B0606020202030204" pitchFamily="34" charset="0"/>
              </a:rPr>
              <a:t>i </a:t>
            </a:r>
            <a:r>
              <a:rPr lang="en-US" dirty="0" smtClean="0">
                <a:latin typeface="Arial Narrow" panose="020B0606020202030204" pitchFamily="34" charset="0"/>
              </a:rPr>
              <a:t>gives </a:t>
            </a:r>
            <a:r>
              <a:rPr lang="en-US" dirty="0">
                <a:latin typeface="Arial Narrow" panose="020B0606020202030204" pitchFamily="34" charset="0"/>
              </a:rPr>
              <a:t>… </a:t>
            </a:r>
            <a:r>
              <a:rPr lang="en-US" i="1" dirty="0">
                <a:solidFill>
                  <a:srgbClr val="FF0000"/>
                </a:solidFill>
                <a:latin typeface="Arial Narrow" panose="020B0606020202030204" pitchFamily="34" charset="0"/>
              </a:rPr>
              <a:t>(new)</a:t>
            </a:r>
            <a:r>
              <a:rPr lang="en-US" i="1" dirty="0" err="1">
                <a:solidFill>
                  <a:srgbClr val="FF0000"/>
                </a:solidFill>
                <a:latin typeface="Arial Narrow" panose="020B0606020202030204" pitchFamily="34" charset="0"/>
              </a:rPr>
              <a:t>w</a:t>
            </a:r>
            <a:r>
              <a:rPr lang="en-US" i="1" baseline="-25000" dirty="0" err="1">
                <a:solidFill>
                  <a:srgbClr val="FF0000"/>
                </a:solidFill>
                <a:latin typeface="Arial Narrow" panose="020B0606020202030204" pitchFamily="34" charset="0"/>
              </a:rPr>
              <a:t>ij</a:t>
            </a:r>
            <a:r>
              <a:rPr lang="en-US" i="1" dirty="0">
                <a:solidFill>
                  <a:srgbClr val="FF0000"/>
                </a:solidFill>
                <a:latin typeface="Arial Narrow" panose="020B0606020202030204" pitchFamily="34" charset="0"/>
              </a:rPr>
              <a:t> ← (prior)</a:t>
            </a:r>
            <a:r>
              <a:rPr lang="en-US" i="1" dirty="0" err="1">
                <a:solidFill>
                  <a:srgbClr val="FF0000"/>
                </a:solidFill>
                <a:latin typeface="Arial Narrow" panose="020B0606020202030204" pitchFamily="34" charset="0"/>
              </a:rPr>
              <a:t>w</a:t>
            </a:r>
            <a:r>
              <a:rPr lang="en-US" i="1" baseline="-25000" dirty="0" err="1">
                <a:solidFill>
                  <a:srgbClr val="FF0000"/>
                </a:solidFill>
                <a:latin typeface="Arial Narrow" panose="020B0606020202030204" pitchFamily="34" charset="0"/>
              </a:rPr>
              <a:t>ij</a:t>
            </a:r>
            <a:r>
              <a:rPr lang="en-US" i="1" baseline="-25000" dirty="0">
                <a:solidFill>
                  <a:srgbClr val="FF0000"/>
                </a:solidFill>
                <a:latin typeface="Arial Narrow" panose="020B0606020202030204" pitchFamily="34" charset="0"/>
              </a:rPr>
              <a:t> </a:t>
            </a:r>
            <a:r>
              <a:rPr lang="en-US" dirty="0" smtClean="0">
                <a:latin typeface="Arial Narrow" panose="020B0606020202030204" pitchFamily="34" charset="0"/>
              </a:rPr>
              <a:t>!</a:t>
            </a:r>
            <a:endParaRPr lang="en-US" altLang="en-US" dirty="0">
              <a:latin typeface="Arial Narrow" panose="020B0606020202030204" pitchFamily="34" charset="0"/>
            </a:endParaRPr>
          </a:p>
        </p:txBody>
      </p:sp>
      <p:sp>
        <p:nvSpPr>
          <p:cNvPr id="24" name="Oval 23"/>
          <p:cNvSpPr/>
          <p:nvPr/>
        </p:nvSpPr>
        <p:spPr bwMode="auto">
          <a:xfrm rot="1460862">
            <a:off x="5138223" y="1174278"/>
            <a:ext cx="3646488" cy="2044533"/>
          </a:xfrm>
          <a:prstGeom prst="ellipse">
            <a:avLst/>
          </a:prstGeom>
          <a:noFill/>
          <a:ln w="19050"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defRPr/>
            </a:pPr>
            <a:endParaRPr lang="en-US"/>
          </a:p>
        </p:txBody>
      </p:sp>
      <p:sp>
        <p:nvSpPr>
          <p:cNvPr id="26" name="Rectangle 1"/>
          <p:cNvSpPr>
            <a:spLocks noChangeArrowheads="1"/>
          </p:cNvSpPr>
          <p:nvPr/>
        </p:nvSpPr>
        <p:spPr bwMode="auto">
          <a:xfrm>
            <a:off x="5890385" y="1918049"/>
            <a:ext cx="1330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Desired</a:t>
            </a:r>
          </a:p>
          <a:p>
            <a:r>
              <a:rPr lang="en-US" altLang="en-US" dirty="0">
                <a:latin typeface="Arial Narrow" panose="020B0606020202030204" pitchFamily="34" charset="0"/>
              </a:rPr>
              <a:t>output: 1</a:t>
            </a:r>
          </a:p>
        </p:txBody>
      </p:sp>
      <p:sp>
        <p:nvSpPr>
          <p:cNvPr id="27" name="Rectangle 70"/>
          <p:cNvSpPr>
            <a:spLocks noChangeArrowheads="1"/>
          </p:cNvSpPr>
          <p:nvPr/>
        </p:nvSpPr>
        <p:spPr bwMode="auto">
          <a:xfrm>
            <a:off x="4463636" y="3219507"/>
            <a:ext cx="1387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Desired output: 0</a:t>
            </a:r>
          </a:p>
        </p:txBody>
      </p:sp>
      <p:sp>
        <p:nvSpPr>
          <p:cNvPr id="28" name="Oval 27"/>
          <p:cNvSpPr/>
          <p:nvPr/>
        </p:nvSpPr>
        <p:spPr bwMode="auto">
          <a:xfrm rot="1460862">
            <a:off x="4420692" y="2678484"/>
            <a:ext cx="1412615" cy="1884450"/>
          </a:xfrm>
          <a:prstGeom prst="ellipse">
            <a:avLst/>
          </a:prstGeom>
          <a:noFill/>
          <a:ln w="19050"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defRPr/>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solidFill>
                  <a:srgbClr val="0000BF"/>
                </a:solidFill>
              </a:rPr>
              <a:t>Learn from Data</a:t>
            </a:r>
          </a:p>
        </p:txBody>
      </p:sp>
      <p:sp>
        <p:nvSpPr>
          <p:cNvPr id="3" name="Content Placeholder 2"/>
          <p:cNvSpPr>
            <a:spLocks noGrp="1"/>
          </p:cNvSpPr>
          <p:nvPr>
            <p:ph idx="1"/>
          </p:nvPr>
        </p:nvSpPr>
        <p:spPr/>
        <p:txBody>
          <a:bodyPr/>
          <a:lstStyle/>
          <a:p>
            <a:pPr>
              <a:defRPr/>
            </a:pPr>
            <a:r>
              <a:rPr lang="en-US" dirty="0" smtClean="0"/>
              <a:t>i.e., to</a:t>
            </a:r>
            <a:r>
              <a:rPr lang="en-US" dirty="0"/>
              <a:t> classify</a:t>
            </a:r>
            <a:r>
              <a:rPr lang="en-US" dirty="0" smtClean="0"/>
              <a:t>, to </a:t>
            </a:r>
            <a:r>
              <a:rPr lang="en-US" dirty="0"/>
              <a:t>predict</a:t>
            </a:r>
            <a:r>
              <a:rPr lang="en-US" dirty="0" smtClean="0"/>
              <a:t>, ...</a:t>
            </a:r>
          </a:p>
          <a:p>
            <a:pPr>
              <a:defRPr/>
            </a:pPr>
            <a:r>
              <a:rPr lang="en-US" dirty="0" smtClean="0"/>
              <a:t>Complex hypothesis that fits well but does not generalize well –vs.– vice versa</a:t>
            </a:r>
          </a:p>
          <a:p>
            <a:pPr lvl="1">
              <a:defRPr/>
            </a:pPr>
            <a:r>
              <a:rPr lang="en-US" dirty="0" smtClean="0"/>
              <a:t>E.g., polynomial vs. straight line</a:t>
            </a:r>
          </a:p>
          <a:p>
            <a:pPr>
              <a:defRPr/>
            </a:pPr>
            <a:r>
              <a:rPr lang="en-US" dirty="0" smtClean="0"/>
              <a:t>…</a:t>
            </a:r>
          </a:p>
        </p:txBody>
      </p:sp>
    </p:spTree>
    <p:extLst>
      <p:ext uri="{BB962C8B-B14F-4D97-AF65-F5344CB8AC3E}">
        <p14:creationId xmlns:p14="http://schemas.microsoft.com/office/powerpoint/2010/main" val="4646608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val 4"/>
          <p:cNvSpPr>
            <a:spLocks noChangeArrowheads="1"/>
          </p:cNvSpPr>
          <p:nvPr/>
        </p:nvSpPr>
        <p:spPr bwMode="auto">
          <a:xfrm>
            <a:off x="3427413" y="3987800"/>
            <a:ext cx="203200" cy="203200"/>
          </a:xfrm>
          <a:prstGeom prst="ellipse">
            <a:avLst/>
          </a:prstGeom>
          <a:solidFill>
            <a:schemeClr val="bg1"/>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solidFill>
                <a:srgbClr val="FF0000"/>
              </a:solidFill>
            </a:endParaRPr>
          </a:p>
        </p:txBody>
      </p:sp>
      <p:sp>
        <p:nvSpPr>
          <p:cNvPr id="44035" name="Oval 4"/>
          <p:cNvSpPr>
            <a:spLocks noChangeArrowheads="1"/>
          </p:cNvSpPr>
          <p:nvPr/>
        </p:nvSpPr>
        <p:spPr bwMode="auto">
          <a:xfrm>
            <a:off x="3427413" y="50196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4036" name="Oval 4"/>
          <p:cNvSpPr>
            <a:spLocks noChangeArrowheads="1"/>
          </p:cNvSpPr>
          <p:nvPr/>
        </p:nvSpPr>
        <p:spPr bwMode="auto">
          <a:xfrm>
            <a:off x="3427413" y="6121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4037" name="Straight Arrow Connector 27"/>
          <p:cNvCxnSpPr>
            <a:cxnSpLocks noChangeShapeType="1"/>
            <a:stCxn id="44034" idx="5"/>
            <a:endCxn id="44044" idx="2"/>
          </p:cNvCxnSpPr>
          <p:nvPr/>
        </p:nvCxnSpPr>
        <p:spPr bwMode="auto">
          <a:xfrm>
            <a:off x="3602038" y="4160838"/>
            <a:ext cx="2136775" cy="960437"/>
          </a:xfrm>
          <a:prstGeom prst="straightConnector1">
            <a:avLst/>
          </a:prstGeom>
          <a:noFill/>
          <a:ln w="190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38" name="Title 3"/>
          <p:cNvSpPr>
            <a:spLocks noGrp="1"/>
          </p:cNvSpPr>
          <p:nvPr>
            <p:ph type="title"/>
          </p:nvPr>
        </p:nvSpPr>
        <p:spPr/>
        <p:txBody>
          <a:bodyPr/>
          <a:lstStyle/>
          <a:p>
            <a:r>
              <a:rPr lang="en-US" altLang="en-US" dirty="0" smtClean="0"/>
              <a:t>Introduce Bias Node …</a:t>
            </a:r>
          </a:p>
        </p:txBody>
      </p:sp>
      <p:sp>
        <p:nvSpPr>
          <p:cNvPr id="41" name="Line 3"/>
          <p:cNvSpPr>
            <a:spLocks noChangeShapeType="1"/>
          </p:cNvSpPr>
          <p:nvPr/>
        </p:nvSpPr>
        <p:spPr bwMode="auto">
          <a:xfrm flipV="1">
            <a:off x="5486400" y="1219200"/>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Line 5"/>
          <p:cNvSpPr>
            <a:spLocks noChangeShapeType="1"/>
          </p:cNvSpPr>
          <p:nvPr/>
        </p:nvSpPr>
        <p:spPr bwMode="auto">
          <a:xfrm flipV="1">
            <a:off x="5486400" y="3271838"/>
            <a:ext cx="2971800" cy="4762"/>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4041" name="Oval 59"/>
          <p:cNvSpPr>
            <a:spLocks noChangeArrowheads="1"/>
          </p:cNvSpPr>
          <p:nvPr/>
        </p:nvSpPr>
        <p:spPr bwMode="auto">
          <a:xfrm>
            <a:off x="7402513" y="3221038"/>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4042" name="Rectangle 6"/>
          <p:cNvSpPr>
            <a:spLocks noChangeArrowheads="1"/>
          </p:cNvSpPr>
          <p:nvPr/>
        </p:nvSpPr>
        <p:spPr bwMode="auto">
          <a:xfrm>
            <a:off x="1120775" y="2617788"/>
            <a:ext cx="34559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solidFill>
                  <a:srgbClr val="FF0000"/>
                </a:solidFill>
                <a:latin typeface="Arial Narrow" panose="020B0606020202030204" pitchFamily="34" charset="0"/>
              </a:rPr>
              <a:t>… to learn, </a:t>
            </a:r>
            <a:r>
              <a:rPr lang="en-US" altLang="en-US" i="1" dirty="0" smtClean="0">
                <a:solidFill>
                  <a:srgbClr val="FF0000"/>
                </a:solidFill>
                <a:latin typeface="Arial Narrow" panose="020B0606020202030204" pitchFamily="34" charset="0"/>
              </a:rPr>
              <a:t>with</a:t>
            </a:r>
            <a:endParaRPr lang="en-US" altLang="en-US" i="1" dirty="0">
              <a:solidFill>
                <a:srgbClr val="FF0000"/>
              </a:solidFill>
              <a:latin typeface="Arial Narrow" panose="020B0606020202030204" pitchFamily="34" charset="0"/>
            </a:endParaRPr>
          </a:p>
          <a:p>
            <a:r>
              <a:rPr lang="en-US" altLang="en-US" dirty="0">
                <a:solidFill>
                  <a:srgbClr val="FF0000"/>
                </a:solidFill>
                <a:latin typeface="Arial Narrow" panose="020B0606020202030204" pitchFamily="34" charset="0"/>
              </a:rPr>
              <a:t>(possibly) all-zero inputs</a:t>
            </a:r>
          </a:p>
        </p:txBody>
      </p:sp>
      <p:sp>
        <p:nvSpPr>
          <p:cNvPr id="44043" name="TextBox 66"/>
          <p:cNvSpPr txBox="1">
            <a:spLocks noChangeArrowheads="1"/>
          </p:cNvSpPr>
          <p:nvPr/>
        </p:nvSpPr>
        <p:spPr bwMode="auto">
          <a:xfrm>
            <a:off x="1763714" y="3859213"/>
            <a:ext cx="1562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dirty="0">
                <a:solidFill>
                  <a:srgbClr val="FF0000"/>
                </a:solidFill>
                <a:latin typeface="Arial Narrow" panose="020B0606020202030204" pitchFamily="34" charset="0"/>
              </a:rPr>
              <a:t>Fixed: -</a:t>
            </a:r>
            <a:r>
              <a:rPr lang="en-US" altLang="en-US" sz="2400" dirty="0" smtClean="0">
                <a:solidFill>
                  <a:srgbClr val="FF0000"/>
                </a:solidFill>
                <a:latin typeface="Arial Narrow" panose="020B0606020202030204" pitchFamily="34" charset="0"/>
              </a:rPr>
              <a:t>1 </a:t>
            </a:r>
            <a:r>
              <a:rPr lang="en-US" altLang="en-US" sz="2400" dirty="0" smtClean="0">
                <a:solidFill>
                  <a:srgbClr val="FF0000"/>
                </a:solidFill>
                <a:latin typeface="Arial Narrow" panose="020B0606020202030204" pitchFamily="34" charset="0"/>
                <a:sym typeface="Wingdings" panose="05000000000000000000" pitchFamily="2" charset="2"/>
              </a:rPr>
              <a:t></a:t>
            </a:r>
            <a:endParaRPr lang="en-US" altLang="en-US" sz="2400" baseline="-25000" dirty="0">
              <a:solidFill>
                <a:srgbClr val="FF0000"/>
              </a:solidFill>
              <a:latin typeface="Arial Narrow" panose="020B0606020202030204" pitchFamily="34" charset="0"/>
            </a:endParaRPr>
          </a:p>
        </p:txBody>
      </p:sp>
      <p:sp>
        <p:nvSpPr>
          <p:cNvPr id="44044" name="Oval 4"/>
          <p:cNvSpPr>
            <a:spLocks noChangeArrowheads="1"/>
          </p:cNvSpPr>
          <p:nvPr/>
        </p:nvSpPr>
        <p:spPr bwMode="auto">
          <a:xfrm>
            <a:off x="5738813" y="4603750"/>
            <a:ext cx="1663700" cy="103505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 </a:t>
            </a:r>
          </a:p>
        </p:txBody>
      </p:sp>
      <p:cxnSp>
        <p:nvCxnSpPr>
          <p:cNvPr id="44045" name="Straight Arrow Connector 26"/>
          <p:cNvCxnSpPr>
            <a:cxnSpLocks noChangeShapeType="1"/>
            <a:stCxn id="44035" idx="6"/>
            <a:endCxn id="44044" idx="2"/>
          </p:cNvCxnSpPr>
          <p:nvPr/>
        </p:nvCxnSpPr>
        <p:spPr bwMode="auto">
          <a:xfrm>
            <a:off x="3630613" y="5121275"/>
            <a:ext cx="2108200" cy="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Straight Arrow Connector 28"/>
          <p:cNvCxnSpPr>
            <a:cxnSpLocks noChangeShapeType="1"/>
            <a:stCxn id="44036" idx="6"/>
            <a:endCxn id="44044" idx="2"/>
          </p:cNvCxnSpPr>
          <p:nvPr/>
        </p:nvCxnSpPr>
        <p:spPr bwMode="auto">
          <a:xfrm flipV="1">
            <a:off x="3630613" y="5121275"/>
            <a:ext cx="2108200" cy="11017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7" name="Oval 39"/>
          <p:cNvSpPr>
            <a:spLocks noChangeArrowheads="1"/>
          </p:cNvSpPr>
          <p:nvPr/>
        </p:nvSpPr>
        <p:spPr bwMode="auto">
          <a:xfrm>
            <a:off x="7373938" y="16891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4048" name="Oval 44"/>
          <p:cNvSpPr>
            <a:spLocks noChangeArrowheads="1"/>
          </p:cNvSpPr>
          <p:nvPr/>
        </p:nvSpPr>
        <p:spPr bwMode="auto">
          <a:xfrm>
            <a:off x="5435600" y="16891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4049" name="Rectangle 45"/>
          <p:cNvSpPr>
            <a:spLocks noChangeArrowheads="1"/>
          </p:cNvSpPr>
          <p:nvPr/>
        </p:nvSpPr>
        <p:spPr bwMode="auto">
          <a:xfrm>
            <a:off x="4867275" y="1477963"/>
            <a:ext cx="34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1</a:t>
            </a:r>
          </a:p>
        </p:txBody>
      </p:sp>
      <p:sp>
        <p:nvSpPr>
          <p:cNvPr id="44050" name="Rectangle 46"/>
          <p:cNvSpPr>
            <a:spLocks noChangeArrowheads="1"/>
          </p:cNvSpPr>
          <p:nvPr/>
        </p:nvSpPr>
        <p:spPr bwMode="auto">
          <a:xfrm>
            <a:off x="7278688" y="3373438"/>
            <a:ext cx="347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1</a:t>
            </a:r>
          </a:p>
        </p:txBody>
      </p:sp>
      <p:sp>
        <p:nvSpPr>
          <p:cNvPr id="44051" name="Oval 43"/>
          <p:cNvSpPr>
            <a:spLocks noChangeArrowheads="1"/>
          </p:cNvSpPr>
          <p:nvPr/>
        </p:nvSpPr>
        <p:spPr bwMode="auto">
          <a:xfrm>
            <a:off x="5435600" y="3221038"/>
            <a:ext cx="101600" cy="101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21" name="Oval 20"/>
          <p:cNvSpPr/>
          <p:nvPr/>
        </p:nvSpPr>
        <p:spPr bwMode="auto">
          <a:xfrm rot="1460862">
            <a:off x="5138223" y="1174278"/>
            <a:ext cx="3646488" cy="2044533"/>
          </a:xfrm>
          <a:prstGeom prst="ellipse">
            <a:avLst/>
          </a:prstGeom>
          <a:noFill/>
          <a:ln w="19050"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defRPr/>
            </a:pPr>
            <a:endParaRPr lang="en-US"/>
          </a:p>
        </p:txBody>
      </p:sp>
      <p:sp>
        <p:nvSpPr>
          <p:cNvPr id="44054" name="Rectangle 1"/>
          <p:cNvSpPr>
            <a:spLocks noChangeArrowheads="1"/>
          </p:cNvSpPr>
          <p:nvPr/>
        </p:nvSpPr>
        <p:spPr bwMode="auto">
          <a:xfrm>
            <a:off x="5890385" y="1918049"/>
            <a:ext cx="1330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Desired</a:t>
            </a:r>
          </a:p>
          <a:p>
            <a:r>
              <a:rPr lang="en-US" altLang="en-US" dirty="0">
                <a:latin typeface="Arial Narrow" panose="020B0606020202030204" pitchFamily="34" charset="0"/>
              </a:rPr>
              <a:t>output: 1</a:t>
            </a:r>
          </a:p>
        </p:txBody>
      </p:sp>
      <p:sp>
        <p:nvSpPr>
          <p:cNvPr id="23" name="Rectangle 70"/>
          <p:cNvSpPr>
            <a:spLocks noChangeArrowheads="1"/>
          </p:cNvSpPr>
          <p:nvPr/>
        </p:nvSpPr>
        <p:spPr bwMode="auto">
          <a:xfrm>
            <a:off x="4463636" y="3219507"/>
            <a:ext cx="1387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Desired output: 0</a:t>
            </a:r>
          </a:p>
        </p:txBody>
      </p:sp>
      <p:sp>
        <p:nvSpPr>
          <p:cNvPr id="24" name="Oval 23"/>
          <p:cNvSpPr/>
          <p:nvPr/>
        </p:nvSpPr>
        <p:spPr bwMode="auto">
          <a:xfrm rot="1460862">
            <a:off x="4420692" y="2678484"/>
            <a:ext cx="1412615" cy="1884450"/>
          </a:xfrm>
          <a:prstGeom prst="ellipse">
            <a:avLst/>
          </a:prstGeom>
          <a:noFill/>
          <a:ln w="19050"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defRPr/>
            </a:pP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p:cNvSpPr>
            <a:spLocks noGrp="1"/>
          </p:cNvSpPr>
          <p:nvPr>
            <p:ph type="title"/>
          </p:nvPr>
        </p:nvSpPr>
        <p:spPr/>
        <p:txBody>
          <a:bodyPr/>
          <a:lstStyle/>
          <a:p>
            <a:r>
              <a:rPr lang="en-US" altLang="en-US" smtClean="0"/>
              <a:t>Randomly Select Initial Weights</a:t>
            </a:r>
          </a:p>
        </p:txBody>
      </p:sp>
      <p:sp>
        <p:nvSpPr>
          <p:cNvPr id="41" name="Line 3"/>
          <p:cNvSpPr>
            <a:spLocks noChangeShapeType="1"/>
          </p:cNvSpPr>
          <p:nvPr/>
        </p:nvSpPr>
        <p:spPr bwMode="auto">
          <a:xfrm flipV="1">
            <a:off x="5486400" y="1219200"/>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Line 5"/>
          <p:cNvSpPr>
            <a:spLocks noChangeShapeType="1"/>
          </p:cNvSpPr>
          <p:nvPr/>
        </p:nvSpPr>
        <p:spPr bwMode="auto">
          <a:xfrm flipV="1">
            <a:off x="5486400" y="3271838"/>
            <a:ext cx="2971800" cy="4762"/>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5061" name="Oval 47"/>
          <p:cNvSpPr>
            <a:spLocks noChangeArrowheads="1"/>
          </p:cNvSpPr>
          <p:nvPr/>
        </p:nvSpPr>
        <p:spPr bwMode="auto">
          <a:xfrm>
            <a:off x="7373938" y="1890713"/>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5062" name="Oval 59"/>
          <p:cNvSpPr>
            <a:spLocks noChangeArrowheads="1"/>
          </p:cNvSpPr>
          <p:nvPr/>
        </p:nvSpPr>
        <p:spPr bwMode="auto">
          <a:xfrm>
            <a:off x="7402513" y="3221038"/>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5063" name="Oval 61"/>
          <p:cNvSpPr>
            <a:spLocks noChangeArrowheads="1"/>
          </p:cNvSpPr>
          <p:nvPr/>
        </p:nvSpPr>
        <p:spPr bwMode="auto">
          <a:xfrm>
            <a:off x="5435600" y="1903413"/>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5064" name="Oval 4"/>
          <p:cNvSpPr>
            <a:spLocks noChangeArrowheads="1"/>
          </p:cNvSpPr>
          <p:nvPr/>
        </p:nvSpPr>
        <p:spPr bwMode="auto">
          <a:xfrm>
            <a:off x="3427413" y="3987800"/>
            <a:ext cx="203200" cy="203200"/>
          </a:xfrm>
          <a:prstGeom prst="ellipse">
            <a:avLst/>
          </a:prstGeom>
          <a:solidFill>
            <a:schemeClr val="bg1"/>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solidFill>
                <a:srgbClr val="FF0000"/>
              </a:solidFill>
            </a:endParaRPr>
          </a:p>
        </p:txBody>
      </p:sp>
      <p:sp>
        <p:nvSpPr>
          <p:cNvPr id="45065" name="Oval 4"/>
          <p:cNvSpPr>
            <a:spLocks noChangeArrowheads="1"/>
          </p:cNvSpPr>
          <p:nvPr/>
        </p:nvSpPr>
        <p:spPr bwMode="auto">
          <a:xfrm>
            <a:off x="3427413" y="50196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5066" name="Oval 4"/>
          <p:cNvSpPr>
            <a:spLocks noChangeArrowheads="1"/>
          </p:cNvSpPr>
          <p:nvPr/>
        </p:nvSpPr>
        <p:spPr bwMode="auto">
          <a:xfrm>
            <a:off x="3427413" y="6121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5067" name="Straight Arrow Connector 30"/>
          <p:cNvCxnSpPr>
            <a:cxnSpLocks noChangeShapeType="1"/>
            <a:stCxn id="45064" idx="5"/>
          </p:cNvCxnSpPr>
          <p:nvPr/>
        </p:nvCxnSpPr>
        <p:spPr bwMode="auto">
          <a:xfrm>
            <a:off x="3602038" y="4160838"/>
            <a:ext cx="2136775" cy="960437"/>
          </a:xfrm>
          <a:prstGeom prst="straightConnector1">
            <a:avLst/>
          </a:prstGeom>
          <a:noFill/>
          <a:ln w="190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68" name="TextBox 31"/>
          <p:cNvSpPr txBox="1">
            <a:spLocks noChangeArrowheads="1"/>
          </p:cNvSpPr>
          <p:nvPr/>
        </p:nvSpPr>
        <p:spPr bwMode="auto">
          <a:xfrm>
            <a:off x="3733800" y="37338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solidFill>
                  <a:srgbClr val="FF0000"/>
                </a:solidFill>
                <a:latin typeface="Arial Narrow" panose="020B0606020202030204" pitchFamily="34" charset="0"/>
              </a:rPr>
              <a:t>w</a:t>
            </a:r>
            <a:r>
              <a:rPr lang="en-US" altLang="en-US" sz="2400" baseline="-25000">
                <a:solidFill>
                  <a:srgbClr val="FF0000"/>
                </a:solidFill>
                <a:latin typeface="Arial Narrow" panose="020B0606020202030204" pitchFamily="34" charset="0"/>
              </a:rPr>
              <a:t>0</a:t>
            </a:r>
            <a:r>
              <a:rPr lang="en-US" altLang="en-US" sz="2400">
                <a:solidFill>
                  <a:srgbClr val="FF0000"/>
                </a:solidFill>
                <a:latin typeface="Arial Narrow" panose="020B0606020202030204" pitchFamily="34" charset="0"/>
              </a:rPr>
              <a:t> = -0.05 </a:t>
            </a:r>
            <a:endParaRPr lang="en-US" altLang="en-US" sz="2400" baseline="-25000">
              <a:solidFill>
                <a:srgbClr val="FF0000"/>
              </a:solidFill>
              <a:latin typeface="Arial Narrow" panose="020B0606020202030204" pitchFamily="34" charset="0"/>
            </a:endParaRPr>
          </a:p>
        </p:txBody>
      </p:sp>
      <p:cxnSp>
        <p:nvCxnSpPr>
          <p:cNvPr id="45070" name="Straight Arrow Connector 36"/>
          <p:cNvCxnSpPr>
            <a:cxnSpLocks noChangeShapeType="1"/>
            <a:stCxn id="45065" idx="6"/>
          </p:cNvCxnSpPr>
          <p:nvPr/>
        </p:nvCxnSpPr>
        <p:spPr bwMode="auto">
          <a:xfrm>
            <a:off x="3630613" y="5121275"/>
            <a:ext cx="2108200" cy="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1" name="Straight Arrow Connector 37"/>
          <p:cNvCxnSpPr>
            <a:cxnSpLocks noChangeShapeType="1"/>
            <a:stCxn id="45066" idx="6"/>
          </p:cNvCxnSpPr>
          <p:nvPr/>
        </p:nvCxnSpPr>
        <p:spPr bwMode="auto">
          <a:xfrm flipV="1">
            <a:off x="3630613" y="5121275"/>
            <a:ext cx="2108200" cy="11017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72" name="TextBox 39"/>
          <p:cNvSpPr txBox="1">
            <a:spLocks noChangeArrowheads="1"/>
          </p:cNvSpPr>
          <p:nvPr/>
        </p:nvSpPr>
        <p:spPr bwMode="auto">
          <a:xfrm>
            <a:off x="3751263" y="4648200"/>
            <a:ext cx="1314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1</a:t>
            </a:r>
            <a:r>
              <a:rPr lang="en-US" altLang="en-US" sz="2400">
                <a:latin typeface="Arial Narrow" panose="020B0606020202030204" pitchFamily="34" charset="0"/>
              </a:rPr>
              <a:t> = -0.02 </a:t>
            </a:r>
            <a:endParaRPr lang="en-US" altLang="en-US" sz="2400" baseline="-25000">
              <a:latin typeface="Arial Narrow" panose="020B0606020202030204" pitchFamily="34" charset="0"/>
            </a:endParaRPr>
          </a:p>
        </p:txBody>
      </p:sp>
      <p:sp>
        <p:nvSpPr>
          <p:cNvPr id="45073" name="TextBox 44"/>
          <p:cNvSpPr txBox="1">
            <a:spLocks noChangeArrowheads="1"/>
          </p:cNvSpPr>
          <p:nvPr/>
        </p:nvSpPr>
        <p:spPr bwMode="auto">
          <a:xfrm>
            <a:off x="3752850" y="6019800"/>
            <a:ext cx="1312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2</a:t>
            </a:r>
            <a:r>
              <a:rPr lang="en-US" altLang="en-US" sz="2400">
                <a:latin typeface="Arial Narrow" panose="020B0606020202030204" pitchFamily="34" charset="0"/>
              </a:rPr>
              <a:t> = 0.02 </a:t>
            </a:r>
            <a:endParaRPr lang="en-US" altLang="en-US" sz="2400" baseline="-25000">
              <a:latin typeface="Arial Narrow" panose="020B0606020202030204" pitchFamily="34" charset="0"/>
            </a:endParaRPr>
          </a:p>
        </p:txBody>
      </p:sp>
      <p:sp>
        <p:nvSpPr>
          <p:cNvPr id="45076" name="Rectangle 6"/>
          <p:cNvSpPr>
            <a:spLocks noChangeArrowheads="1"/>
          </p:cNvSpPr>
          <p:nvPr/>
        </p:nvSpPr>
        <p:spPr bwMode="auto">
          <a:xfrm>
            <a:off x="1123950" y="2609850"/>
            <a:ext cx="23431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Begin with </a:t>
            </a:r>
          </a:p>
          <a:p>
            <a:r>
              <a:rPr lang="en-US" altLang="en-US">
                <a:latin typeface="Arial Narrow" panose="020B0606020202030204" pitchFamily="34" charset="0"/>
              </a:rPr>
              <a:t>random weights:</a:t>
            </a:r>
          </a:p>
        </p:txBody>
      </p:sp>
      <p:sp>
        <p:nvSpPr>
          <p:cNvPr id="45077" name="Oval 43"/>
          <p:cNvSpPr>
            <a:spLocks noChangeArrowheads="1"/>
          </p:cNvSpPr>
          <p:nvPr/>
        </p:nvSpPr>
        <p:spPr bwMode="auto">
          <a:xfrm>
            <a:off x="5435600" y="3221038"/>
            <a:ext cx="101600" cy="101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22" name="TextBox 66"/>
          <p:cNvSpPr txBox="1">
            <a:spLocks noChangeArrowheads="1"/>
          </p:cNvSpPr>
          <p:nvPr/>
        </p:nvSpPr>
        <p:spPr bwMode="auto">
          <a:xfrm>
            <a:off x="1763714" y="3859213"/>
            <a:ext cx="1562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dirty="0">
                <a:solidFill>
                  <a:srgbClr val="FF0000"/>
                </a:solidFill>
                <a:latin typeface="Arial Narrow" panose="020B0606020202030204" pitchFamily="34" charset="0"/>
              </a:rPr>
              <a:t>Fixed: -</a:t>
            </a:r>
            <a:r>
              <a:rPr lang="en-US" altLang="en-US" sz="2400" dirty="0" smtClean="0">
                <a:solidFill>
                  <a:srgbClr val="FF0000"/>
                </a:solidFill>
                <a:latin typeface="Arial Narrow" panose="020B0606020202030204" pitchFamily="34" charset="0"/>
              </a:rPr>
              <a:t>1 </a:t>
            </a:r>
            <a:r>
              <a:rPr lang="en-US" altLang="en-US" sz="2400" dirty="0" smtClean="0">
                <a:solidFill>
                  <a:srgbClr val="FF0000"/>
                </a:solidFill>
                <a:latin typeface="Arial Narrow" panose="020B0606020202030204" pitchFamily="34" charset="0"/>
                <a:sym typeface="Wingdings" panose="05000000000000000000" pitchFamily="2" charset="2"/>
              </a:rPr>
              <a:t></a:t>
            </a:r>
            <a:endParaRPr lang="en-US" altLang="en-US" sz="2400" baseline="-25000" dirty="0">
              <a:solidFill>
                <a:srgbClr val="FF0000"/>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Oval 4"/>
          <p:cNvSpPr>
            <a:spLocks noChangeArrowheads="1"/>
          </p:cNvSpPr>
          <p:nvPr/>
        </p:nvSpPr>
        <p:spPr bwMode="auto">
          <a:xfrm>
            <a:off x="3427413" y="3987800"/>
            <a:ext cx="203200" cy="203200"/>
          </a:xfrm>
          <a:prstGeom prst="ellipse">
            <a:avLst/>
          </a:prstGeom>
          <a:solidFill>
            <a:schemeClr val="bg1"/>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solidFill>
                <a:srgbClr val="FF0000"/>
              </a:solidFill>
            </a:endParaRPr>
          </a:p>
        </p:txBody>
      </p:sp>
      <p:sp>
        <p:nvSpPr>
          <p:cNvPr id="46083" name="Oval 4"/>
          <p:cNvSpPr>
            <a:spLocks noChangeArrowheads="1"/>
          </p:cNvSpPr>
          <p:nvPr/>
        </p:nvSpPr>
        <p:spPr bwMode="auto">
          <a:xfrm>
            <a:off x="3427413" y="50196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6084" name="Oval 4"/>
          <p:cNvSpPr>
            <a:spLocks noChangeArrowheads="1"/>
          </p:cNvSpPr>
          <p:nvPr/>
        </p:nvSpPr>
        <p:spPr bwMode="auto">
          <a:xfrm>
            <a:off x="3427413" y="6121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6085" name="Straight Arrow Connector 27"/>
          <p:cNvCxnSpPr>
            <a:cxnSpLocks noChangeShapeType="1"/>
            <a:stCxn id="46082" idx="5"/>
            <a:endCxn id="46095" idx="2"/>
          </p:cNvCxnSpPr>
          <p:nvPr/>
        </p:nvCxnSpPr>
        <p:spPr bwMode="auto">
          <a:xfrm>
            <a:off x="3602038" y="4160838"/>
            <a:ext cx="2136775" cy="960437"/>
          </a:xfrm>
          <a:prstGeom prst="straightConnector1">
            <a:avLst/>
          </a:prstGeom>
          <a:noFill/>
          <a:ln w="190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86" name="TextBox 33"/>
          <p:cNvSpPr txBox="1">
            <a:spLocks noChangeArrowheads="1"/>
          </p:cNvSpPr>
          <p:nvPr/>
        </p:nvSpPr>
        <p:spPr bwMode="auto">
          <a:xfrm>
            <a:off x="3733800" y="37338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solidFill>
                  <a:srgbClr val="FF0000"/>
                </a:solidFill>
                <a:latin typeface="Arial Narrow" panose="020B0606020202030204" pitchFamily="34" charset="0"/>
              </a:rPr>
              <a:t>w</a:t>
            </a:r>
            <a:r>
              <a:rPr lang="en-US" altLang="en-US" sz="2400" baseline="-25000">
                <a:solidFill>
                  <a:srgbClr val="FF0000"/>
                </a:solidFill>
                <a:latin typeface="Arial Narrow" panose="020B0606020202030204" pitchFamily="34" charset="0"/>
              </a:rPr>
              <a:t>0</a:t>
            </a:r>
            <a:r>
              <a:rPr lang="en-US" altLang="en-US" sz="2400">
                <a:solidFill>
                  <a:srgbClr val="FF0000"/>
                </a:solidFill>
                <a:latin typeface="Arial Narrow" panose="020B0606020202030204" pitchFamily="34" charset="0"/>
              </a:rPr>
              <a:t> = -0.05 </a:t>
            </a:r>
            <a:endParaRPr lang="en-US" altLang="en-US" sz="2400" baseline="-25000">
              <a:solidFill>
                <a:srgbClr val="FF0000"/>
              </a:solidFill>
              <a:latin typeface="Arial Narrow" panose="020B0606020202030204" pitchFamily="34" charset="0"/>
            </a:endParaRPr>
          </a:p>
        </p:txBody>
      </p:sp>
      <p:sp>
        <p:nvSpPr>
          <p:cNvPr id="46087" name="Title 3"/>
          <p:cNvSpPr>
            <a:spLocks noGrp="1"/>
          </p:cNvSpPr>
          <p:nvPr>
            <p:ph type="title"/>
          </p:nvPr>
        </p:nvSpPr>
        <p:spPr/>
        <p:txBody>
          <a:bodyPr/>
          <a:lstStyle/>
          <a:p>
            <a:r>
              <a:rPr lang="en-US" altLang="en-US" smtClean="0"/>
              <a:t>Train with First I/O Datum</a:t>
            </a:r>
          </a:p>
        </p:txBody>
      </p:sp>
      <p:sp>
        <p:nvSpPr>
          <p:cNvPr id="41" name="Line 3"/>
          <p:cNvSpPr>
            <a:spLocks noChangeShapeType="1"/>
          </p:cNvSpPr>
          <p:nvPr/>
        </p:nvSpPr>
        <p:spPr bwMode="auto">
          <a:xfrm flipV="1">
            <a:off x="5486400" y="1219200"/>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Line 5"/>
          <p:cNvSpPr>
            <a:spLocks noChangeShapeType="1"/>
          </p:cNvSpPr>
          <p:nvPr/>
        </p:nvSpPr>
        <p:spPr bwMode="auto">
          <a:xfrm flipV="1">
            <a:off x="5486400" y="3271838"/>
            <a:ext cx="2971800" cy="4762"/>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6090" name="Oval 47"/>
          <p:cNvSpPr>
            <a:spLocks noChangeArrowheads="1"/>
          </p:cNvSpPr>
          <p:nvPr/>
        </p:nvSpPr>
        <p:spPr bwMode="auto">
          <a:xfrm>
            <a:off x="7373938" y="1890713"/>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6091" name="Oval 59"/>
          <p:cNvSpPr>
            <a:spLocks noChangeArrowheads="1"/>
          </p:cNvSpPr>
          <p:nvPr/>
        </p:nvSpPr>
        <p:spPr bwMode="auto">
          <a:xfrm>
            <a:off x="7402513" y="3221038"/>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6092" name="Oval 61"/>
          <p:cNvSpPr>
            <a:spLocks noChangeArrowheads="1"/>
          </p:cNvSpPr>
          <p:nvPr/>
        </p:nvSpPr>
        <p:spPr bwMode="auto">
          <a:xfrm>
            <a:off x="5435600" y="1903413"/>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6093" name="Rectangle 6"/>
          <p:cNvSpPr>
            <a:spLocks noChangeArrowheads="1"/>
          </p:cNvSpPr>
          <p:nvPr/>
        </p:nvSpPr>
        <p:spPr bwMode="auto">
          <a:xfrm>
            <a:off x="374650" y="1624013"/>
            <a:ext cx="116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 (0,0)</a:t>
            </a:r>
          </a:p>
        </p:txBody>
      </p:sp>
      <p:sp>
        <p:nvSpPr>
          <p:cNvPr id="46095" name="Oval 4"/>
          <p:cNvSpPr>
            <a:spLocks noChangeArrowheads="1"/>
          </p:cNvSpPr>
          <p:nvPr/>
        </p:nvSpPr>
        <p:spPr bwMode="auto">
          <a:xfrm>
            <a:off x="5738813" y="4603750"/>
            <a:ext cx="1663700" cy="103505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in: 0.05</a:t>
            </a:r>
          </a:p>
        </p:txBody>
      </p:sp>
      <p:cxnSp>
        <p:nvCxnSpPr>
          <p:cNvPr id="46096" name="Straight Arrow Connector 26"/>
          <p:cNvCxnSpPr>
            <a:cxnSpLocks noChangeShapeType="1"/>
            <a:stCxn id="46083" idx="6"/>
            <a:endCxn id="46095" idx="2"/>
          </p:cNvCxnSpPr>
          <p:nvPr/>
        </p:nvCxnSpPr>
        <p:spPr bwMode="auto">
          <a:xfrm>
            <a:off x="3630613" y="5121275"/>
            <a:ext cx="2108200" cy="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7" name="Straight Arrow Connector 28"/>
          <p:cNvCxnSpPr>
            <a:cxnSpLocks noChangeShapeType="1"/>
            <a:stCxn id="46084" idx="6"/>
            <a:endCxn id="46095" idx="2"/>
          </p:cNvCxnSpPr>
          <p:nvPr/>
        </p:nvCxnSpPr>
        <p:spPr bwMode="auto">
          <a:xfrm flipV="1">
            <a:off x="3630613" y="5121275"/>
            <a:ext cx="2108200" cy="11017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98" name="TextBox 30"/>
          <p:cNvSpPr txBox="1">
            <a:spLocks noChangeArrowheads="1"/>
          </p:cNvSpPr>
          <p:nvPr/>
        </p:nvSpPr>
        <p:spPr bwMode="auto">
          <a:xfrm>
            <a:off x="3751263" y="4648200"/>
            <a:ext cx="1314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1</a:t>
            </a:r>
            <a:r>
              <a:rPr lang="en-US" altLang="en-US" sz="2400">
                <a:latin typeface="Arial Narrow" panose="020B0606020202030204" pitchFamily="34" charset="0"/>
              </a:rPr>
              <a:t> = -0.02 </a:t>
            </a:r>
            <a:endParaRPr lang="en-US" altLang="en-US" sz="2400" baseline="-25000">
              <a:latin typeface="Arial Narrow" panose="020B0606020202030204" pitchFamily="34" charset="0"/>
            </a:endParaRPr>
          </a:p>
        </p:txBody>
      </p:sp>
      <p:sp>
        <p:nvSpPr>
          <p:cNvPr id="46099" name="TextBox 31"/>
          <p:cNvSpPr txBox="1">
            <a:spLocks noChangeArrowheads="1"/>
          </p:cNvSpPr>
          <p:nvPr/>
        </p:nvSpPr>
        <p:spPr bwMode="auto">
          <a:xfrm>
            <a:off x="3752850" y="6019800"/>
            <a:ext cx="1312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2</a:t>
            </a:r>
            <a:r>
              <a:rPr lang="en-US" altLang="en-US" sz="2400">
                <a:latin typeface="Arial Narrow" panose="020B0606020202030204" pitchFamily="34" charset="0"/>
              </a:rPr>
              <a:t> = 0.02 </a:t>
            </a:r>
            <a:endParaRPr lang="en-US" altLang="en-US" sz="2400" baseline="-25000">
              <a:latin typeface="Arial Narrow" panose="020B0606020202030204" pitchFamily="34" charset="0"/>
            </a:endParaRPr>
          </a:p>
        </p:txBody>
      </p:sp>
      <p:sp>
        <p:nvSpPr>
          <p:cNvPr id="46100" name="TextBox 20"/>
          <p:cNvSpPr txBox="1">
            <a:spLocks noChangeArrowheads="1"/>
          </p:cNvSpPr>
          <p:nvPr/>
        </p:nvSpPr>
        <p:spPr bwMode="auto">
          <a:xfrm>
            <a:off x="2133600" y="4900613"/>
            <a:ext cx="119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0</a:t>
            </a:r>
            <a:endParaRPr lang="en-US" altLang="en-US" sz="2400" baseline="-25000">
              <a:latin typeface="Arial Narrow" panose="020B0606020202030204" pitchFamily="34" charset="0"/>
            </a:endParaRPr>
          </a:p>
        </p:txBody>
      </p:sp>
      <p:sp>
        <p:nvSpPr>
          <p:cNvPr id="46101" name="TextBox 23"/>
          <p:cNvSpPr txBox="1">
            <a:spLocks noChangeArrowheads="1"/>
          </p:cNvSpPr>
          <p:nvPr/>
        </p:nvSpPr>
        <p:spPr bwMode="auto">
          <a:xfrm>
            <a:off x="2133600" y="6015038"/>
            <a:ext cx="119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0</a:t>
            </a:r>
            <a:endParaRPr lang="en-US" altLang="en-US" sz="2400" baseline="-25000">
              <a:latin typeface="Arial Narrow" panose="020B0606020202030204" pitchFamily="34" charset="0"/>
            </a:endParaRPr>
          </a:p>
        </p:txBody>
      </p:sp>
      <p:cxnSp>
        <p:nvCxnSpPr>
          <p:cNvPr id="46102" name="Curved Connector 4"/>
          <p:cNvCxnSpPr>
            <a:cxnSpLocks noChangeShapeType="1"/>
            <a:stCxn id="46093" idx="3"/>
          </p:cNvCxnSpPr>
          <p:nvPr/>
        </p:nvCxnSpPr>
        <p:spPr bwMode="auto">
          <a:xfrm>
            <a:off x="1539875" y="1885950"/>
            <a:ext cx="3895725" cy="1385888"/>
          </a:xfrm>
          <a:prstGeom prst="curvedConnector3">
            <a:avLst>
              <a:gd name="adj1" fmla="val 50000"/>
            </a:avLst>
          </a:prstGeom>
          <a:noFill/>
          <a:ln w="19050"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3" name="Curved Connector 29"/>
          <p:cNvCxnSpPr>
            <a:cxnSpLocks noChangeShapeType="1"/>
            <a:endCxn id="46104" idx="1"/>
          </p:cNvCxnSpPr>
          <p:nvPr/>
        </p:nvCxnSpPr>
        <p:spPr bwMode="auto">
          <a:xfrm rot="16200000" flipH="1">
            <a:off x="93663" y="3038475"/>
            <a:ext cx="3525837" cy="1744663"/>
          </a:xfrm>
          <a:prstGeom prst="curvedConnector2">
            <a:avLst/>
          </a:prstGeom>
          <a:noFill/>
          <a:ln w="19050" algn="ctr">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04" name="Rectangle 14"/>
          <p:cNvSpPr>
            <a:spLocks noChangeArrowheads="1"/>
          </p:cNvSpPr>
          <p:nvPr/>
        </p:nvSpPr>
        <p:spPr bwMode="auto">
          <a:xfrm>
            <a:off x="2728913" y="5022850"/>
            <a:ext cx="90487" cy="1301750"/>
          </a:xfrm>
          <a:prstGeom prst="rect">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6105" name="Straight Arrow Connector 37"/>
          <p:cNvCxnSpPr>
            <a:cxnSpLocks noChangeShapeType="1"/>
            <a:stCxn id="46095" idx="6"/>
          </p:cNvCxnSpPr>
          <p:nvPr/>
        </p:nvCxnSpPr>
        <p:spPr bwMode="auto">
          <a:xfrm>
            <a:off x="7402513" y="5121275"/>
            <a:ext cx="369887" cy="11113"/>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106" name="Rectangle 19"/>
          <p:cNvSpPr>
            <a:spLocks noChangeArrowheads="1"/>
          </p:cNvSpPr>
          <p:nvPr/>
        </p:nvSpPr>
        <p:spPr bwMode="auto">
          <a:xfrm>
            <a:off x="7781925" y="4859338"/>
            <a:ext cx="34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1</a:t>
            </a:r>
          </a:p>
        </p:txBody>
      </p:sp>
      <p:sp>
        <p:nvSpPr>
          <p:cNvPr id="46107" name="Oval 4"/>
          <p:cNvSpPr>
            <a:spLocks noChangeArrowheads="1"/>
          </p:cNvSpPr>
          <p:nvPr/>
        </p:nvSpPr>
        <p:spPr bwMode="auto">
          <a:xfrm>
            <a:off x="5295900" y="3048000"/>
            <a:ext cx="412750" cy="414338"/>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solidFill>
                <a:srgbClr val="FF0000"/>
              </a:solidFill>
            </a:endParaRPr>
          </a:p>
        </p:txBody>
      </p:sp>
      <p:sp>
        <p:nvSpPr>
          <p:cNvPr id="46108" name="Rectangle 45"/>
          <p:cNvSpPr>
            <a:spLocks noChangeArrowheads="1"/>
          </p:cNvSpPr>
          <p:nvPr/>
        </p:nvSpPr>
        <p:spPr bwMode="auto">
          <a:xfrm>
            <a:off x="5524500" y="2343150"/>
            <a:ext cx="1447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Desired output: 0</a:t>
            </a:r>
          </a:p>
        </p:txBody>
      </p:sp>
      <p:sp>
        <p:nvSpPr>
          <p:cNvPr id="46109" name="Oval 43"/>
          <p:cNvSpPr>
            <a:spLocks noChangeArrowheads="1"/>
          </p:cNvSpPr>
          <p:nvPr/>
        </p:nvSpPr>
        <p:spPr bwMode="auto">
          <a:xfrm>
            <a:off x="5435600" y="3221038"/>
            <a:ext cx="101600" cy="101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31" name="TextBox 66"/>
          <p:cNvSpPr txBox="1">
            <a:spLocks noChangeArrowheads="1"/>
          </p:cNvSpPr>
          <p:nvPr/>
        </p:nvSpPr>
        <p:spPr bwMode="auto">
          <a:xfrm>
            <a:off x="2133600" y="3859213"/>
            <a:ext cx="1192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dirty="0">
                <a:solidFill>
                  <a:srgbClr val="FF0000"/>
                </a:solidFill>
                <a:latin typeface="Arial Narrow" panose="020B0606020202030204" pitchFamily="34" charset="0"/>
              </a:rPr>
              <a:t>Fixed: -1</a:t>
            </a:r>
            <a:endParaRPr lang="en-US" altLang="en-US" sz="2400" baseline="-25000" dirty="0">
              <a:solidFill>
                <a:srgbClr val="FF0000"/>
              </a:solidFill>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4"/>
          <p:cNvSpPr>
            <a:spLocks noChangeArrowheads="1"/>
          </p:cNvSpPr>
          <p:nvPr/>
        </p:nvSpPr>
        <p:spPr bwMode="auto">
          <a:xfrm>
            <a:off x="3427413" y="3987800"/>
            <a:ext cx="203200" cy="203200"/>
          </a:xfrm>
          <a:prstGeom prst="ellipse">
            <a:avLst/>
          </a:prstGeom>
          <a:solidFill>
            <a:schemeClr val="bg1"/>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solidFill>
                <a:srgbClr val="FF0000"/>
              </a:solidFill>
            </a:endParaRPr>
          </a:p>
        </p:txBody>
      </p:sp>
      <p:sp>
        <p:nvSpPr>
          <p:cNvPr id="47107" name="Oval 4"/>
          <p:cNvSpPr>
            <a:spLocks noChangeArrowheads="1"/>
          </p:cNvSpPr>
          <p:nvPr/>
        </p:nvSpPr>
        <p:spPr bwMode="auto">
          <a:xfrm>
            <a:off x="3427413" y="50196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7108" name="Oval 4"/>
          <p:cNvSpPr>
            <a:spLocks noChangeArrowheads="1"/>
          </p:cNvSpPr>
          <p:nvPr/>
        </p:nvSpPr>
        <p:spPr bwMode="auto">
          <a:xfrm>
            <a:off x="3427413" y="61214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7109" name="Straight Arrow Connector 27"/>
          <p:cNvCxnSpPr>
            <a:cxnSpLocks noChangeShapeType="1"/>
            <a:stCxn id="47106" idx="5"/>
          </p:cNvCxnSpPr>
          <p:nvPr/>
        </p:nvCxnSpPr>
        <p:spPr bwMode="auto">
          <a:xfrm>
            <a:off x="3602038" y="4160838"/>
            <a:ext cx="2136775" cy="960437"/>
          </a:xfrm>
          <a:prstGeom prst="straightConnector1">
            <a:avLst/>
          </a:prstGeom>
          <a:noFill/>
          <a:ln w="190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10" name="TextBox 33"/>
          <p:cNvSpPr txBox="1">
            <a:spLocks noChangeArrowheads="1"/>
          </p:cNvSpPr>
          <p:nvPr/>
        </p:nvSpPr>
        <p:spPr bwMode="auto">
          <a:xfrm>
            <a:off x="3733800" y="37338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solidFill>
                  <a:srgbClr val="FF0000"/>
                </a:solidFill>
                <a:latin typeface="Arial Narrow" panose="020B0606020202030204" pitchFamily="34" charset="0"/>
              </a:rPr>
              <a:t>w</a:t>
            </a:r>
            <a:r>
              <a:rPr lang="en-US" altLang="en-US" sz="2400" baseline="-25000">
                <a:solidFill>
                  <a:srgbClr val="FF0000"/>
                </a:solidFill>
                <a:latin typeface="Arial Narrow" panose="020B0606020202030204" pitchFamily="34" charset="0"/>
              </a:rPr>
              <a:t>0</a:t>
            </a:r>
            <a:r>
              <a:rPr lang="en-US" altLang="en-US" sz="2400">
                <a:solidFill>
                  <a:srgbClr val="FF0000"/>
                </a:solidFill>
                <a:latin typeface="Arial Narrow" panose="020B0606020202030204" pitchFamily="34" charset="0"/>
              </a:rPr>
              <a:t> = 0.2</a:t>
            </a:r>
            <a:endParaRPr lang="en-US" altLang="en-US" sz="2400" baseline="-25000">
              <a:solidFill>
                <a:srgbClr val="FF0000"/>
              </a:solidFill>
              <a:latin typeface="Arial Narrow" panose="020B0606020202030204" pitchFamily="34" charset="0"/>
            </a:endParaRPr>
          </a:p>
        </p:txBody>
      </p:sp>
      <p:sp>
        <p:nvSpPr>
          <p:cNvPr id="47111" name="Title 3"/>
          <p:cNvSpPr>
            <a:spLocks noGrp="1"/>
          </p:cNvSpPr>
          <p:nvPr>
            <p:ph type="title"/>
          </p:nvPr>
        </p:nvSpPr>
        <p:spPr/>
        <p:txBody>
          <a:bodyPr/>
          <a:lstStyle/>
          <a:p>
            <a:r>
              <a:rPr lang="en-US" altLang="en-US" smtClean="0"/>
              <a:t>Adjust</a:t>
            </a:r>
          </a:p>
        </p:txBody>
      </p:sp>
      <p:sp>
        <p:nvSpPr>
          <p:cNvPr id="41" name="Line 3"/>
          <p:cNvSpPr>
            <a:spLocks noChangeShapeType="1"/>
          </p:cNvSpPr>
          <p:nvPr/>
        </p:nvSpPr>
        <p:spPr bwMode="auto">
          <a:xfrm flipV="1">
            <a:off x="5486400" y="1219200"/>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Line 5"/>
          <p:cNvSpPr>
            <a:spLocks noChangeShapeType="1"/>
          </p:cNvSpPr>
          <p:nvPr/>
        </p:nvSpPr>
        <p:spPr bwMode="auto">
          <a:xfrm flipV="1">
            <a:off x="5486400" y="3290888"/>
            <a:ext cx="2971800" cy="4762"/>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7114" name="Oval 43"/>
          <p:cNvSpPr>
            <a:spLocks noChangeArrowheads="1"/>
          </p:cNvSpPr>
          <p:nvPr/>
        </p:nvSpPr>
        <p:spPr bwMode="auto">
          <a:xfrm>
            <a:off x="5435600" y="3221038"/>
            <a:ext cx="101600" cy="101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7115" name="Oval 47"/>
          <p:cNvSpPr>
            <a:spLocks noChangeArrowheads="1"/>
          </p:cNvSpPr>
          <p:nvPr/>
        </p:nvSpPr>
        <p:spPr bwMode="auto">
          <a:xfrm>
            <a:off x="7373938" y="1890713"/>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7116" name="Oval 59"/>
          <p:cNvSpPr>
            <a:spLocks noChangeArrowheads="1"/>
          </p:cNvSpPr>
          <p:nvPr/>
        </p:nvSpPr>
        <p:spPr bwMode="auto">
          <a:xfrm>
            <a:off x="7402513" y="3221038"/>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7117" name="Oval 61"/>
          <p:cNvSpPr>
            <a:spLocks noChangeArrowheads="1"/>
          </p:cNvSpPr>
          <p:nvPr/>
        </p:nvSpPr>
        <p:spPr bwMode="auto">
          <a:xfrm>
            <a:off x="5435600" y="1903413"/>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7118" name="TextBox 66"/>
          <p:cNvSpPr txBox="1">
            <a:spLocks noChangeArrowheads="1"/>
          </p:cNvSpPr>
          <p:nvPr/>
        </p:nvSpPr>
        <p:spPr bwMode="auto">
          <a:xfrm>
            <a:off x="2133600" y="3859213"/>
            <a:ext cx="1192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dirty="0">
                <a:solidFill>
                  <a:srgbClr val="FF0000"/>
                </a:solidFill>
                <a:latin typeface="Arial Narrow" panose="020B0606020202030204" pitchFamily="34" charset="0"/>
              </a:rPr>
              <a:t>Fixed: -1</a:t>
            </a:r>
            <a:endParaRPr lang="en-US" altLang="en-US" sz="2400" baseline="-25000" dirty="0">
              <a:solidFill>
                <a:srgbClr val="FF0000"/>
              </a:solidFill>
              <a:latin typeface="Arial Narrow" panose="020B0606020202030204" pitchFamily="34" charset="0"/>
            </a:endParaRPr>
          </a:p>
        </p:txBody>
      </p:sp>
      <p:cxnSp>
        <p:nvCxnSpPr>
          <p:cNvPr id="47119" name="Straight Arrow Connector 26"/>
          <p:cNvCxnSpPr>
            <a:cxnSpLocks noChangeShapeType="1"/>
            <a:stCxn id="47107" idx="6"/>
          </p:cNvCxnSpPr>
          <p:nvPr/>
        </p:nvCxnSpPr>
        <p:spPr bwMode="auto">
          <a:xfrm>
            <a:off x="3630613" y="5121275"/>
            <a:ext cx="2108200" cy="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0" name="Straight Arrow Connector 28"/>
          <p:cNvCxnSpPr>
            <a:cxnSpLocks noChangeShapeType="1"/>
            <a:stCxn id="47108" idx="6"/>
          </p:cNvCxnSpPr>
          <p:nvPr/>
        </p:nvCxnSpPr>
        <p:spPr bwMode="auto">
          <a:xfrm flipV="1">
            <a:off x="3630613" y="5121275"/>
            <a:ext cx="2108200" cy="11017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21" name="TextBox 30"/>
          <p:cNvSpPr txBox="1">
            <a:spLocks noChangeArrowheads="1"/>
          </p:cNvSpPr>
          <p:nvPr/>
        </p:nvSpPr>
        <p:spPr bwMode="auto">
          <a:xfrm>
            <a:off x="3751263" y="4648200"/>
            <a:ext cx="1314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1</a:t>
            </a:r>
            <a:r>
              <a:rPr lang="en-US" altLang="en-US" sz="2400">
                <a:latin typeface="Arial Narrow" panose="020B0606020202030204" pitchFamily="34" charset="0"/>
              </a:rPr>
              <a:t> = -0.02 </a:t>
            </a:r>
            <a:endParaRPr lang="en-US" altLang="en-US" sz="2400" baseline="-25000">
              <a:latin typeface="Arial Narrow" panose="020B0606020202030204" pitchFamily="34" charset="0"/>
            </a:endParaRPr>
          </a:p>
        </p:txBody>
      </p:sp>
      <p:sp>
        <p:nvSpPr>
          <p:cNvPr id="47122" name="TextBox 31"/>
          <p:cNvSpPr txBox="1">
            <a:spLocks noChangeArrowheads="1"/>
          </p:cNvSpPr>
          <p:nvPr/>
        </p:nvSpPr>
        <p:spPr bwMode="auto">
          <a:xfrm>
            <a:off x="3752850" y="6019800"/>
            <a:ext cx="1312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2</a:t>
            </a:r>
            <a:r>
              <a:rPr lang="en-US" altLang="en-US" sz="2400">
                <a:latin typeface="Arial Narrow" panose="020B0606020202030204" pitchFamily="34" charset="0"/>
              </a:rPr>
              <a:t> = 0.02 </a:t>
            </a:r>
            <a:endParaRPr lang="en-US" altLang="en-US" sz="2400" baseline="-25000">
              <a:latin typeface="Arial Narrow" panose="020B0606020202030204" pitchFamily="34" charset="0"/>
            </a:endParaRPr>
          </a:p>
        </p:txBody>
      </p:sp>
      <p:sp>
        <p:nvSpPr>
          <p:cNvPr id="47123" name="TextBox 20"/>
          <p:cNvSpPr txBox="1">
            <a:spLocks noChangeArrowheads="1"/>
          </p:cNvSpPr>
          <p:nvPr/>
        </p:nvSpPr>
        <p:spPr bwMode="auto">
          <a:xfrm>
            <a:off x="2133600" y="4900613"/>
            <a:ext cx="119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0</a:t>
            </a:r>
            <a:endParaRPr lang="en-US" altLang="en-US" sz="2400" baseline="-25000">
              <a:latin typeface="Arial Narrow" panose="020B0606020202030204" pitchFamily="34" charset="0"/>
            </a:endParaRPr>
          </a:p>
        </p:txBody>
      </p:sp>
      <p:sp>
        <p:nvSpPr>
          <p:cNvPr id="47124" name="TextBox 23"/>
          <p:cNvSpPr txBox="1">
            <a:spLocks noChangeArrowheads="1"/>
          </p:cNvSpPr>
          <p:nvPr/>
        </p:nvSpPr>
        <p:spPr bwMode="auto">
          <a:xfrm>
            <a:off x="2133600" y="6015038"/>
            <a:ext cx="119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1</a:t>
            </a:r>
            <a:endParaRPr lang="en-US" altLang="en-US" sz="2400" baseline="-25000">
              <a:latin typeface="Arial Narrow" panose="020B0606020202030204" pitchFamily="34" charset="0"/>
            </a:endParaRPr>
          </a:p>
        </p:txBody>
      </p:sp>
      <p:sp>
        <p:nvSpPr>
          <p:cNvPr id="47125" name="Rectangle 14"/>
          <p:cNvSpPr>
            <a:spLocks noChangeArrowheads="1"/>
          </p:cNvSpPr>
          <p:nvPr/>
        </p:nvSpPr>
        <p:spPr bwMode="auto">
          <a:xfrm>
            <a:off x="2728913" y="5022850"/>
            <a:ext cx="90487" cy="1301750"/>
          </a:xfrm>
          <a:prstGeom prst="rect">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7126" name="Straight Arrow Connector 37"/>
          <p:cNvCxnSpPr>
            <a:cxnSpLocks noChangeShapeType="1"/>
          </p:cNvCxnSpPr>
          <p:nvPr/>
        </p:nvCxnSpPr>
        <p:spPr bwMode="auto">
          <a:xfrm>
            <a:off x="7402513" y="5121275"/>
            <a:ext cx="369887" cy="11113"/>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127" name="Rectangle 19"/>
          <p:cNvSpPr>
            <a:spLocks noChangeArrowheads="1"/>
          </p:cNvSpPr>
          <p:nvPr/>
        </p:nvSpPr>
        <p:spPr bwMode="auto">
          <a:xfrm>
            <a:off x="7831138" y="4848225"/>
            <a:ext cx="266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 </a:t>
            </a:r>
          </a:p>
        </p:txBody>
      </p:sp>
      <p:sp>
        <p:nvSpPr>
          <p:cNvPr id="47128" name="Rectangle 1"/>
          <p:cNvSpPr>
            <a:spLocks noChangeArrowheads="1"/>
          </p:cNvSpPr>
          <p:nvPr/>
        </p:nvSpPr>
        <p:spPr bwMode="auto">
          <a:xfrm>
            <a:off x="457200" y="1371600"/>
            <a:ext cx="43561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lang="en-US" altLang="en-US">
                <a:latin typeface="Arial Narrow" panose="020B0606020202030204" pitchFamily="34" charset="0"/>
              </a:rPr>
              <a:t>w</a:t>
            </a:r>
            <a:r>
              <a:rPr lang="en-US" altLang="en-US" baseline="-25000">
                <a:latin typeface="Arial Narrow" panose="020B0606020202030204" pitchFamily="34" charset="0"/>
              </a:rPr>
              <a:t>0</a:t>
            </a:r>
            <a:r>
              <a:rPr lang="en-US" altLang="en-US">
                <a:latin typeface="Arial Narrow" panose="020B0606020202030204" pitchFamily="34" charset="0"/>
              </a:rPr>
              <a:t> ← w</a:t>
            </a:r>
            <a:r>
              <a:rPr lang="en-US" altLang="en-US" baseline="-25000">
                <a:latin typeface="Arial Narrow" panose="020B0606020202030204" pitchFamily="34" charset="0"/>
              </a:rPr>
              <a:t>0 </a:t>
            </a:r>
            <a:r>
              <a:rPr lang="en-US" altLang="en-US">
                <a:latin typeface="Arial Narrow" panose="020B0606020202030204" pitchFamily="34" charset="0"/>
              </a:rPr>
              <a:t>– 0.25(1 – 0)∙(-1) = 0.2</a:t>
            </a:r>
          </a:p>
          <a:p>
            <a:pPr>
              <a:lnSpc>
                <a:spcPct val="150000"/>
              </a:lnSpc>
            </a:pPr>
            <a:r>
              <a:rPr lang="en-US" altLang="en-US">
                <a:latin typeface="Arial Narrow" panose="020B0606020202030204" pitchFamily="34" charset="0"/>
              </a:rPr>
              <a:t>w</a:t>
            </a:r>
            <a:r>
              <a:rPr lang="en-US" altLang="en-US" baseline="-25000">
                <a:latin typeface="Arial Narrow" panose="020B0606020202030204" pitchFamily="34" charset="0"/>
              </a:rPr>
              <a:t>1</a:t>
            </a:r>
            <a:r>
              <a:rPr lang="en-US" altLang="en-US">
                <a:latin typeface="Arial Narrow" panose="020B0606020202030204" pitchFamily="34" charset="0"/>
              </a:rPr>
              <a:t> ← w</a:t>
            </a:r>
            <a:r>
              <a:rPr lang="en-US" altLang="en-US" baseline="-25000">
                <a:latin typeface="Arial Narrow" panose="020B0606020202030204" pitchFamily="34" charset="0"/>
              </a:rPr>
              <a:t>1 </a:t>
            </a:r>
            <a:r>
              <a:rPr lang="en-US" altLang="en-US">
                <a:latin typeface="Arial Narrow" panose="020B0606020202030204" pitchFamily="34" charset="0"/>
              </a:rPr>
              <a:t>– 0.25(1 – 0)∙0 = -0.02</a:t>
            </a:r>
          </a:p>
          <a:p>
            <a:pPr>
              <a:lnSpc>
                <a:spcPct val="150000"/>
              </a:lnSpc>
            </a:pPr>
            <a:r>
              <a:rPr lang="en-US" altLang="en-US">
                <a:latin typeface="Arial Narrow" panose="020B0606020202030204" pitchFamily="34" charset="0"/>
              </a:rPr>
              <a:t>w</a:t>
            </a:r>
            <a:r>
              <a:rPr lang="en-US" altLang="en-US" baseline="-25000">
                <a:latin typeface="Arial Narrow" panose="020B0606020202030204" pitchFamily="34" charset="0"/>
              </a:rPr>
              <a:t>2</a:t>
            </a:r>
            <a:r>
              <a:rPr lang="en-US" altLang="en-US">
                <a:latin typeface="Arial Narrow" panose="020B0606020202030204" pitchFamily="34" charset="0"/>
              </a:rPr>
              <a:t> ← w</a:t>
            </a:r>
            <a:r>
              <a:rPr lang="en-US" altLang="en-US" baseline="-25000">
                <a:latin typeface="Arial Narrow" panose="020B0606020202030204" pitchFamily="34" charset="0"/>
              </a:rPr>
              <a:t>2 </a:t>
            </a:r>
            <a:r>
              <a:rPr lang="en-US" altLang="en-US">
                <a:latin typeface="Arial Narrow" panose="020B0606020202030204" pitchFamily="34" charset="0"/>
              </a:rPr>
              <a:t>– 0.25(1 – 0)∙0 = 0.02</a:t>
            </a:r>
          </a:p>
        </p:txBody>
      </p:sp>
      <p:sp>
        <p:nvSpPr>
          <p:cNvPr id="47129" name="Oval 4"/>
          <p:cNvSpPr>
            <a:spLocks noChangeArrowheads="1"/>
          </p:cNvSpPr>
          <p:nvPr/>
        </p:nvSpPr>
        <p:spPr bwMode="auto">
          <a:xfrm>
            <a:off x="5280025" y="3065463"/>
            <a:ext cx="412750" cy="414337"/>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solidFill>
                <a:srgbClr val="FF0000"/>
              </a:solidFill>
            </a:endParaRPr>
          </a:p>
        </p:txBody>
      </p:sp>
      <p:sp>
        <p:nvSpPr>
          <p:cNvPr id="47130" name="Rectangle 29"/>
          <p:cNvSpPr>
            <a:spLocks noChangeArrowheads="1"/>
          </p:cNvSpPr>
          <p:nvPr/>
        </p:nvSpPr>
        <p:spPr bwMode="auto">
          <a:xfrm>
            <a:off x="5524500" y="2343150"/>
            <a:ext cx="1447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Desired output: 0</a:t>
            </a:r>
          </a:p>
        </p:txBody>
      </p:sp>
      <p:sp>
        <p:nvSpPr>
          <p:cNvPr id="47131" name="Oval 4"/>
          <p:cNvSpPr>
            <a:spLocks noChangeArrowheads="1"/>
          </p:cNvSpPr>
          <p:nvPr/>
        </p:nvSpPr>
        <p:spPr bwMode="auto">
          <a:xfrm>
            <a:off x="5738813" y="4603750"/>
            <a:ext cx="1663700" cy="103505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in: -0.18</a:t>
            </a:r>
          </a:p>
        </p:txBody>
      </p:sp>
      <p:sp>
        <p:nvSpPr>
          <p:cNvPr id="47132" name="Rectangle 35"/>
          <p:cNvSpPr>
            <a:spLocks noChangeArrowheads="1"/>
          </p:cNvSpPr>
          <p:nvPr/>
        </p:nvSpPr>
        <p:spPr bwMode="auto">
          <a:xfrm>
            <a:off x="7696200" y="4859338"/>
            <a:ext cx="34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Oval 4"/>
          <p:cNvSpPr>
            <a:spLocks noChangeArrowheads="1"/>
          </p:cNvSpPr>
          <p:nvPr/>
        </p:nvSpPr>
        <p:spPr bwMode="auto">
          <a:xfrm>
            <a:off x="1598613" y="1473200"/>
            <a:ext cx="203200" cy="203200"/>
          </a:xfrm>
          <a:prstGeom prst="ellipse">
            <a:avLst/>
          </a:prstGeom>
          <a:solidFill>
            <a:schemeClr val="bg1"/>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solidFill>
                <a:srgbClr val="FF0000"/>
              </a:solidFill>
            </a:endParaRPr>
          </a:p>
        </p:txBody>
      </p:sp>
      <p:sp>
        <p:nvSpPr>
          <p:cNvPr id="48131" name="Oval 4"/>
          <p:cNvSpPr>
            <a:spLocks noChangeArrowheads="1"/>
          </p:cNvSpPr>
          <p:nvPr/>
        </p:nvSpPr>
        <p:spPr bwMode="auto">
          <a:xfrm>
            <a:off x="1598613" y="25050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8132" name="Oval 4"/>
          <p:cNvSpPr>
            <a:spLocks noChangeArrowheads="1"/>
          </p:cNvSpPr>
          <p:nvPr/>
        </p:nvSpPr>
        <p:spPr bwMode="auto">
          <a:xfrm>
            <a:off x="1598613" y="3606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8133" name="Straight Arrow Connector 27"/>
          <p:cNvCxnSpPr>
            <a:cxnSpLocks noChangeShapeType="1"/>
            <a:stCxn id="48130" idx="5"/>
            <a:endCxn id="48143" idx="2"/>
          </p:cNvCxnSpPr>
          <p:nvPr/>
        </p:nvCxnSpPr>
        <p:spPr bwMode="auto">
          <a:xfrm>
            <a:off x="1773238" y="1646238"/>
            <a:ext cx="2136775" cy="960437"/>
          </a:xfrm>
          <a:prstGeom prst="straightConnector1">
            <a:avLst/>
          </a:prstGeom>
          <a:noFill/>
          <a:ln w="190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34" name="TextBox 33"/>
          <p:cNvSpPr txBox="1">
            <a:spLocks noChangeArrowheads="1"/>
          </p:cNvSpPr>
          <p:nvPr/>
        </p:nvSpPr>
        <p:spPr bwMode="auto">
          <a:xfrm>
            <a:off x="1905000" y="12192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solidFill>
                  <a:srgbClr val="FF0000"/>
                </a:solidFill>
                <a:latin typeface="Arial Narrow" panose="020B0606020202030204" pitchFamily="34" charset="0"/>
              </a:rPr>
              <a:t>w</a:t>
            </a:r>
            <a:r>
              <a:rPr lang="en-US" altLang="en-US" sz="2400" baseline="-25000">
                <a:solidFill>
                  <a:srgbClr val="FF0000"/>
                </a:solidFill>
                <a:latin typeface="Arial Narrow" panose="020B0606020202030204" pitchFamily="34" charset="0"/>
              </a:rPr>
              <a:t>0</a:t>
            </a:r>
            <a:r>
              <a:rPr lang="en-US" altLang="en-US" sz="2400">
                <a:solidFill>
                  <a:srgbClr val="FF0000"/>
                </a:solidFill>
                <a:latin typeface="Arial Narrow" panose="020B0606020202030204" pitchFamily="34" charset="0"/>
              </a:rPr>
              <a:t> = 0.2</a:t>
            </a:r>
            <a:endParaRPr lang="en-US" altLang="en-US" sz="2400" baseline="-25000">
              <a:solidFill>
                <a:srgbClr val="FF0000"/>
              </a:solidFill>
              <a:latin typeface="Arial Narrow" panose="020B0606020202030204" pitchFamily="34" charset="0"/>
            </a:endParaRPr>
          </a:p>
        </p:txBody>
      </p:sp>
      <p:sp>
        <p:nvSpPr>
          <p:cNvPr id="48135" name="Title 3"/>
          <p:cNvSpPr>
            <a:spLocks noGrp="1"/>
          </p:cNvSpPr>
          <p:nvPr>
            <p:ph type="title"/>
          </p:nvPr>
        </p:nvSpPr>
        <p:spPr/>
        <p:txBody>
          <a:bodyPr/>
          <a:lstStyle/>
          <a:p>
            <a:r>
              <a:rPr lang="en-US" altLang="en-US" smtClean="0"/>
              <a:t>Adjust Again</a:t>
            </a:r>
          </a:p>
        </p:txBody>
      </p:sp>
      <p:sp>
        <p:nvSpPr>
          <p:cNvPr id="41" name="Line 3"/>
          <p:cNvSpPr>
            <a:spLocks noChangeShapeType="1"/>
          </p:cNvSpPr>
          <p:nvPr/>
        </p:nvSpPr>
        <p:spPr bwMode="auto">
          <a:xfrm flipV="1">
            <a:off x="5486400" y="1219200"/>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Line 5"/>
          <p:cNvSpPr>
            <a:spLocks noChangeShapeType="1"/>
          </p:cNvSpPr>
          <p:nvPr/>
        </p:nvSpPr>
        <p:spPr bwMode="auto">
          <a:xfrm flipV="1">
            <a:off x="5486400" y="3271838"/>
            <a:ext cx="2971800" cy="4762"/>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8138" name="Oval 43"/>
          <p:cNvSpPr>
            <a:spLocks noChangeArrowheads="1"/>
          </p:cNvSpPr>
          <p:nvPr/>
        </p:nvSpPr>
        <p:spPr bwMode="auto">
          <a:xfrm>
            <a:off x="5435600" y="3221038"/>
            <a:ext cx="101600" cy="101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8139" name="Oval 47"/>
          <p:cNvSpPr>
            <a:spLocks noChangeArrowheads="1"/>
          </p:cNvSpPr>
          <p:nvPr/>
        </p:nvSpPr>
        <p:spPr bwMode="auto">
          <a:xfrm>
            <a:off x="7373938" y="1890713"/>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8140" name="Oval 59"/>
          <p:cNvSpPr>
            <a:spLocks noChangeArrowheads="1"/>
          </p:cNvSpPr>
          <p:nvPr/>
        </p:nvSpPr>
        <p:spPr bwMode="auto">
          <a:xfrm>
            <a:off x="7402513" y="3221038"/>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8141" name="Oval 61"/>
          <p:cNvSpPr>
            <a:spLocks noChangeArrowheads="1"/>
          </p:cNvSpPr>
          <p:nvPr/>
        </p:nvSpPr>
        <p:spPr bwMode="auto">
          <a:xfrm>
            <a:off x="5435600" y="1903413"/>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8142" name="TextBox 66"/>
          <p:cNvSpPr txBox="1">
            <a:spLocks noChangeArrowheads="1"/>
          </p:cNvSpPr>
          <p:nvPr/>
        </p:nvSpPr>
        <p:spPr bwMode="auto">
          <a:xfrm>
            <a:off x="304800" y="1344613"/>
            <a:ext cx="1192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solidFill>
                  <a:srgbClr val="FF0000"/>
                </a:solidFill>
                <a:latin typeface="Arial Narrow" panose="020B0606020202030204" pitchFamily="34" charset="0"/>
              </a:rPr>
              <a:t>Fixed: -1</a:t>
            </a:r>
            <a:endParaRPr lang="en-US" altLang="en-US" sz="2400" baseline="-25000">
              <a:solidFill>
                <a:srgbClr val="FF0000"/>
              </a:solidFill>
              <a:latin typeface="Arial Narrow" panose="020B0606020202030204" pitchFamily="34" charset="0"/>
            </a:endParaRPr>
          </a:p>
        </p:txBody>
      </p:sp>
      <p:sp>
        <p:nvSpPr>
          <p:cNvPr id="48143" name="Oval 4"/>
          <p:cNvSpPr>
            <a:spLocks noChangeArrowheads="1"/>
          </p:cNvSpPr>
          <p:nvPr/>
        </p:nvSpPr>
        <p:spPr bwMode="auto">
          <a:xfrm>
            <a:off x="3910013" y="2089150"/>
            <a:ext cx="1663700" cy="103505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in: -0.18</a:t>
            </a:r>
          </a:p>
        </p:txBody>
      </p:sp>
      <p:cxnSp>
        <p:nvCxnSpPr>
          <p:cNvPr id="48144" name="Straight Arrow Connector 26"/>
          <p:cNvCxnSpPr>
            <a:cxnSpLocks noChangeShapeType="1"/>
            <a:stCxn id="48131" idx="6"/>
            <a:endCxn id="48143" idx="2"/>
          </p:cNvCxnSpPr>
          <p:nvPr/>
        </p:nvCxnSpPr>
        <p:spPr bwMode="auto">
          <a:xfrm>
            <a:off x="1801813" y="2606675"/>
            <a:ext cx="2108200" cy="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145" name="Straight Arrow Connector 28"/>
          <p:cNvCxnSpPr>
            <a:cxnSpLocks noChangeShapeType="1"/>
            <a:stCxn id="48132" idx="6"/>
            <a:endCxn id="48143" idx="2"/>
          </p:cNvCxnSpPr>
          <p:nvPr/>
        </p:nvCxnSpPr>
        <p:spPr bwMode="auto">
          <a:xfrm flipV="1">
            <a:off x="1801813" y="2606675"/>
            <a:ext cx="2108200" cy="11017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46" name="TextBox 30"/>
          <p:cNvSpPr txBox="1">
            <a:spLocks noChangeArrowheads="1"/>
          </p:cNvSpPr>
          <p:nvPr/>
        </p:nvSpPr>
        <p:spPr bwMode="auto">
          <a:xfrm>
            <a:off x="1922463" y="2133600"/>
            <a:ext cx="13144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1</a:t>
            </a:r>
            <a:r>
              <a:rPr lang="en-US" altLang="en-US" sz="2400">
                <a:latin typeface="Arial Narrow" panose="020B0606020202030204" pitchFamily="34" charset="0"/>
              </a:rPr>
              <a:t> = -0.02 </a:t>
            </a:r>
            <a:endParaRPr lang="en-US" altLang="en-US" sz="2400" baseline="-25000">
              <a:latin typeface="Arial Narrow" panose="020B0606020202030204" pitchFamily="34" charset="0"/>
            </a:endParaRPr>
          </a:p>
        </p:txBody>
      </p:sp>
      <p:sp>
        <p:nvSpPr>
          <p:cNvPr id="48147" name="TextBox 31"/>
          <p:cNvSpPr txBox="1">
            <a:spLocks noChangeArrowheads="1"/>
          </p:cNvSpPr>
          <p:nvPr/>
        </p:nvSpPr>
        <p:spPr bwMode="auto">
          <a:xfrm>
            <a:off x="1924050" y="3505200"/>
            <a:ext cx="1312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2</a:t>
            </a:r>
            <a:r>
              <a:rPr lang="en-US" altLang="en-US" sz="2400">
                <a:latin typeface="Arial Narrow" panose="020B0606020202030204" pitchFamily="34" charset="0"/>
              </a:rPr>
              <a:t> = 0.02 </a:t>
            </a:r>
            <a:endParaRPr lang="en-US" altLang="en-US" sz="2400" baseline="-25000">
              <a:latin typeface="Arial Narrow" panose="020B0606020202030204" pitchFamily="34" charset="0"/>
            </a:endParaRPr>
          </a:p>
        </p:txBody>
      </p:sp>
      <p:sp>
        <p:nvSpPr>
          <p:cNvPr id="48148" name="TextBox 20"/>
          <p:cNvSpPr txBox="1">
            <a:spLocks noChangeArrowheads="1"/>
          </p:cNvSpPr>
          <p:nvPr/>
        </p:nvSpPr>
        <p:spPr bwMode="auto">
          <a:xfrm>
            <a:off x="304800" y="2386013"/>
            <a:ext cx="119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0</a:t>
            </a:r>
            <a:endParaRPr lang="en-US" altLang="en-US" sz="2400" baseline="-25000">
              <a:latin typeface="Arial Narrow" panose="020B0606020202030204" pitchFamily="34" charset="0"/>
            </a:endParaRPr>
          </a:p>
        </p:txBody>
      </p:sp>
      <p:sp>
        <p:nvSpPr>
          <p:cNvPr id="48149" name="TextBox 23"/>
          <p:cNvSpPr txBox="1">
            <a:spLocks noChangeArrowheads="1"/>
          </p:cNvSpPr>
          <p:nvPr/>
        </p:nvSpPr>
        <p:spPr bwMode="auto">
          <a:xfrm>
            <a:off x="304800" y="3500438"/>
            <a:ext cx="119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1</a:t>
            </a:r>
            <a:endParaRPr lang="en-US" altLang="en-US" sz="2400" baseline="-25000">
              <a:latin typeface="Arial Narrow" panose="020B0606020202030204" pitchFamily="34" charset="0"/>
            </a:endParaRPr>
          </a:p>
        </p:txBody>
      </p:sp>
      <p:sp>
        <p:nvSpPr>
          <p:cNvPr id="48150" name="Rectangle 14"/>
          <p:cNvSpPr>
            <a:spLocks noChangeArrowheads="1"/>
          </p:cNvSpPr>
          <p:nvPr/>
        </p:nvSpPr>
        <p:spPr bwMode="auto">
          <a:xfrm>
            <a:off x="900113" y="2508250"/>
            <a:ext cx="90487" cy="1301750"/>
          </a:xfrm>
          <a:prstGeom prst="rect">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8151" name="Straight Arrow Connector 37"/>
          <p:cNvCxnSpPr>
            <a:cxnSpLocks noChangeShapeType="1"/>
            <a:stCxn id="48143" idx="6"/>
          </p:cNvCxnSpPr>
          <p:nvPr/>
        </p:nvCxnSpPr>
        <p:spPr bwMode="auto">
          <a:xfrm>
            <a:off x="5573713" y="2606675"/>
            <a:ext cx="369887" cy="11113"/>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52" name="Rectangle 19"/>
          <p:cNvSpPr>
            <a:spLocks noChangeArrowheads="1"/>
          </p:cNvSpPr>
          <p:nvPr/>
        </p:nvSpPr>
        <p:spPr bwMode="auto">
          <a:xfrm>
            <a:off x="5953125" y="2344738"/>
            <a:ext cx="34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0</a:t>
            </a:r>
          </a:p>
        </p:txBody>
      </p:sp>
      <p:sp>
        <p:nvSpPr>
          <p:cNvPr id="48153" name="Rectangle 1"/>
          <p:cNvSpPr>
            <a:spLocks noChangeArrowheads="1"/>
          </p:cNvSpPr>
          <p:nvPr/>
        </p:nvSpPr>
        <p:spPr bwMode="auto">
          <a:xfrm>
            <a:off x="1560513" y="4527550"/>
            <a:ext cx="47815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lang="en-US" altLang="en-US">
                <a:latin typeface="Arial Narrow" panose="020B0606020202030204" pitchFamily="34" charset="0"/>
              </a:rPr>
              <a:t>w</a:t>
            </a:r>
            <a:r>
              <a:rPr lang="en-US" altLang="en-US" baseline="-25000">
                <a:latin typeface="Arial Narrow" panose="020B0606020202030204" pitchFamily="34" charset="0"/>
              </a:rPr>
              <a:t>0</a:t>
            </a:r>
            <a:r>
              <a:rPr lang="en-US" altLang="en-US">
                <a:latin typeface="Arial Narrow" panose="020B0606020202030204" pitchFamily="34" charset="0"/>
              </a:rPr>
              <a:t> ← w</a:t>
            </a:r>
            <a:r>
              <a:rPr lang="en-US" altLang="en-US" baseline="-25000">
                <a:latin typeface="Arial Narrow" panose="020B0606020202030204" pitchFamily="34" charset="0"/>
              </a:rPr>
              <a:t>0 </a:t>
            </a:r>
            <a:r>
              <a:rPr lang="en-US" altLang="en-US">
                <a:latin typeface="Arial Narrow" panose="020B0606020202030204" pitchFamily="34" charset="0"/>
              </a:rPr>
              <a:t>– 0.25(0 – 1)∙(-1) = -0.05</a:t>
            </a:r>
          </a:p>
          <a:p>
            <a:pPr>
              <a:lnSpc>
                <a:spcPct val="150000"/>
              </a:lnSpc>
            </a:pPr>
            <a:r>
              <a:rPr lang="en-US" altLang="en-US">
                <a:latin typeface="Arial Narrow" panose="020B0606020202030204" pitchFamily="34" charset="0"/>
              </a:rPr>
              <a:t>w</a:t>
            </a:r>
            <a:r>
              <a:rPr lang="en-US" altLang="en-US" baseline="-25000">
                <a:latin typeface="Arial Narrow" panose="020B0606020202030204" pitchFamily="34" charset="0"/>
              </a:rPr>
              <a:t>1</a:t>
            </a:r>
            <a:r>
              <a:rPr lang="en-US" altLang="en-US">
                <a:latin typeface="Arial Narrow" panose="020B0606020202030204" pitchFamily="34" charset="0"/>
              </a:rPr>
              <a:t> ← w</a:t>
            </a:r>
            <a:r>
              <a:rPr lang="en-US" altLang="en-US" baseline="-25000">
                <a:latin typeface="Arial Narrow" panose="020B0606020202030204" pitchFamily="34" charset="0"/>
              </a:rPr>
              <a:t>1 </a:t>
            </a:r>
            <a:r>
              <a:rPr lang="en-US" altLang="en-US">
                <a:latin typeface="Arial Narrow" panose="020B0606020202030204" pitchFamily="34" charset="0"/>
              </a:rPr>
              <a:t>– 0.25(0 – 1)∙0 = -0.02</a:t>
            </a:r>
          </a:p>
          <a:p>
            <a:pPr>
              <a:lnSpc>
                <a:spcPct val="150000"/>
              </a:lnSpc>
            </a:pPr>
            <a:r>
              <a:rPr lang="en-US" altLang="en-US">
                <a:latin typeface="Arial Narrow" panose="020B0606020202030204" pitchFamily="34" charset="0"/>
              </a:rPr>
              <a:t>w</a:t>
            </a:r>
            <a:r>
              <a:rPr lang="en-US" altLang="en-US" baseline="-25000">
                <a:latin typeface="Arial Narrow" panose="020B0606020202030204" pitchFamily="34" charset="0"/>
              </a:rPr>
              <a:t>2</a:t>
            </a:r>
            <a:r>
              <a:rPr lang="en-US" altLang="en-US">
                <a:latin typeface="Arial Narrow" panose="020B0606020202030204" pitchFamily="34" charset="0"/>
              </a:rPr>
              <a:t> ← w</a:t>
            </a:r>
            <a:r>
              <a:rPr lang="en-US" altLang="en-US" baseline="-25000">
                <a:latin typeface="Arial Narrow" panose="020B0606020202030204" pitchFamily="34" charset="0"/>
              </a:rPr>
              <a:t>2 </a:t>
            </a:r>
            <a:r>
              <a:rPr lang="en-US" altLang="en-US">
                <a:latin typeface="Arial Narrow" panose="020B0606020202030204" pitchFamily="34" charset="0"/>
              </a:rPr>
              <a:t>– 0.25(0 – 1)∙1 = 0.27</a:t>
            </a:r>
          </a:p>
        </p:txBody>
      </p:sp>
      <p:sp>
        <p:nvSpPr>
          <p:cNvPr id="48154" name="Oval 4"/>
          <p:cNvSpPr>
            <a:spLocks noChangeArrowheads="1"/>
          </p:cNvSpPr>
          <p:nvPr/>
        </p:nvSpPr>
        <p:spPr bwMode="auto">
          <a:xfrm>
            <a:off x="5273675" y="1735138"/>
            <a:ext cx="412750" cy="414337"/>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solidFill>
                <a:srgbClr val="FF0000"/>
              </a:solidFill>
            </a:endParaRPr>
          </a:p>
        </p:txBody>
      </p:sp>
      <p:sp>
        <p:nvSpPr>
          <p:cNvPr id="48155" name="Rectangle 35"/>
          <p:cNvSpPr>
            <a:spLocks noChangeArrowheads="1"/>
          </p:cNvSpPr>
          <p:nvPr/>
        </p:nvSpPr>
        <p:spPr bwMode="auto">
          <a:xfrm>
            <a:off x="5524500" y="1066800"/>
            <a:ext cx="1447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Desired output: 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4"/>
          <p:cNvSpPr>
            <a:spLocks noChangeArrowheads="1"/>
          </p:cNvSpPr>
          <p:nvPr/>
        </p:nvSpPr>
        <p:spPr bwMode="auto">
          <a:xfrm>
            <a:off x="2308225" y="3525838"/>
            <a:ext cx="203200" cy="203200"/>
          </a:xfrm>
          <a:prstGeom prst="ellipse">
            <a:avLst/>
          </a:prstGeom>
          <a:solidFill>
            <a:schemeClr val="bg1"/>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solidFill>
                <a:srgbClr val="FF0000"/>
              </a:solidFill>
            </a:endParaRPr>
          </a:p>
        </p:txBody>
      </p:sp>
      <p:sp>
        <p:nvSpPr>
          <p:cNvPr id="49155" name="Oval 4"/>
          <p:cNvSpPr>
            <a:spLocks noChangeArrowheads="1"/>
          </p:cNvSpPr>
          <p:nvPr/>
        </p:nvSpPr>
        <p:spPr bwMode="auto">
          <a:xfrm>
            <a:off x="2308225" y="45577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9156" name="Oval 4"/>
          <p:cNvSpPr>
            <a:spLocks noChangeArrowheads="1"/>
          </p:cNvSpPr>
          <p:nvPr/>
        </p:nvSpPr>
        <p:spPr bwMode="auto">
          <a:xfrm>
            <a:off x="2308225" y="56594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9157" name="Straight Arrow Connector 27"/>
          <p:cNvCxnSpPr>
            <a:cxnSpLocks noChangeShapeType="1"/>
            <a:stCxn id="49154" idx="5"/>
            <a:endCxn id="49167" idx="2"/>
          </p:cNvCxnSpPr>
          <p:nvPr/>
        </p:nvCxnSpPr>
        <p:spPr bwMode="auto">
          <a:xfrm>
            <a:off x="2481263" y="3698875"/>
            <a:ext cx="2138362" cy="960438"/>
          </a:xfrm>
          <a:prstGeom prst="straightConnector1">
            <a:avLst/>
          </a:prstGeom>
          <a:noFill/>
          <a:ln w="190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58" name="TextBox 33"/>
          <p:cNvSpPr txBox="1">
            <a:spLocks noChangeArrowheads="1"/>
          </p:cNvSpPr>
          <p:nvPr/>
        </p:nvSpPr>
        <p:spPr bwMode="auto">
          <a:xfrm>
            <a:off x="2614613" y="3271838"/>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solidFill>
                  <a:srgbClr val="FF0000"/>
                </a:solidFill>
                <a:latin typeface="Arial Narrow" panose="020B0606020202030204" pitchFamily="34" charset="0"/>
              </a:rPr>
              <a:t>w</a:t>
            </a:r>
            <a:r>
              <a:rPr lang="en-US" altLang="en-US" sz="2400" baseline="-25000">
                <a:solidFill>
                  <a:srgbClr val="FF0000"/>
                </a:solidFill>
                <a:latin typeface="Arial Narrow" panose="020B0606020202030204" pitchFamily="34" charset="0"/>
              </a:rPr>
              <a:t>0</a:t>
            </a:r>
            <a:r>
              <a:rPr lang="en-US" altLang="en-US" sz="2400">
                <a:solidFill>
                  <a:srgbClr val="FF0000"/>
                </a:solidFill>
                <a:latin typeface="Arial Narrow" panose="020B0606020202030204" pitchFamily="34" charset="0"/>
              </a:rPr>
              <a:t> = -0.05</a:t>
            </a:r>
            <a:endParaRPr lang="en-US" altLang="en-US" sz="2400" baseline="-25000">
              <a:solidFill>
                <a:srgbClr val="FF0000"/>
              </a:solidFill>
              <a:latin typeface="Arial Narrow" panose="020B0606020202030204" pitchFamily="34" charset="0"/>
            </a:endParaRPr>
          </a:p>
        </p:txBody>
      </p:sp>
      <p:sp>
        <p:nvSpPr>
          <p:cNvPr id="49159" name="Title 3"/>
          <p:cNvSpPr>
            <a:spLocks noGrp="1"/>
          </p:cNvSpPr>
          <p:nvPr>
            <p:ph type="title"/>
          </p:nvPr>
        </p:nvSpPr>
        <p:spPr/>
        <p:txBody>
          <a:bodyPr/>
          <a:lstStyle/>
          <a:p>
            <a:r>
              <a:rPr lang="en-US" altLang="en-US" smtClean="0"/>
              <a:t>Result on (0, 1)</a:t>
            </a:r>
          </a:p>
        </p:txBody>
      </p:sp>
      <p:sp>
        <p:nvSpPr>
          <p:cNvPr id="41" name="Line 3"/>
          <p:cNvSpPr>
            <a:spLocks noChangeShapeType="1"/>
          </p:cNvSpPr>
          <p:nvPr/>
        </p:nvSpPr>
        <p:spPr bwMode="auto">
          <a:xfrm flipV="1">
            <a:off x="5486400" y="1219200"/>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Line 5"/>
          <p:cNvSpPr>
            <a:spLocks noChangeShapeType="1"/>
          </p:cNvSpPr>
          <p:nvPr/>
        </p:nvSpPr>
        <p:spPr bwMode="auto">
          <a:xfrm flipV="1">
            <a:off x="5486400" y="3271838"/>
            <a:ext cx="2971800" cy="4762"/>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9162" name="Oval 43"/>
          <p:cNvSpPr>
            <a:spLocks noChangeArrowheads="1"/>
          </p:cNvSpPr>
          <p:nvPr/>
        </p:nvSpPr>
        <p:spPr bwMode="auto">
          <a:xfrm>
            <a:off x="6145213" y="5273675"/>
            <a:ext cx="101600" cy="101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9163" name="Oval 47"/>
          <p:cNvSpPr>
            <a:spLocks noChangeArrowheads="1"/>
          </p:cNvSpPr>
          <p:nvPr/>
        </p:nvSpPr>
        <p:spPr bwMode="auto">
          <a:xfrm>
            <a:off x="7373938" y="1890713"/>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9164" name="Oval 59"/>
          <p:cNvSpPr>
            <a:spLocks noChangeArrowheads="1"/>
          </p:cNvSpPr>
          <p:nvPr/>
        </p:nvSpPr>
        <p:spPr bwMode="auto">
          <a:xfrm>
            <a:off x="7402513" y="3221038"/>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9165" name="Oval 61"/>
          <p:cNvSpPr>
            <a:spLocks noChangeArrowheads="1"/>
          </p:cNvSpPr>
          <p:nvPr/>
        </p:nvSpPr>
        <p:spPr bwMode="auto">
          <a:xfrm>
            <a:off x="5435600" y="1903413"/>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9166" name="TextBox 66"/>
          <p:cNvSpPr txBox="1">
            <a:spLocks noChangeArrowheads="1"/>
          </p:cNvSpPr>
          <p:nvPr/>
        </p:nvSpPr>
        <p:spPr bwMode="auto">
          <a:xfrm>
            <a:off x="1014413" y="3397250"/>
            <a:ext cx="1190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solidFill>
                  <a:srgbClr val="FF0000"/>
                </a:solidFill>
                <a:latin typeface="Arial Narrow" panose="020B0606020202030204" pitchFamily="34" charset="0"/>
              </a:rPr>
              <a:t>Fixed: -1</a:t>
            </a:r>
            <a:endParaRPr lang="en-US" altLang="en-US" sz="2400" baseline="-25000">
              <a:solidFill>
                <a:srgbClr val="FF0000"/>
              </a:solidFill>
              <a:latin typeface="Arial Narrow" panose="020B0606020202030204" pitchFamily="34" charset="0"/>
            </a:endParaRPr>
          </a:p>
        </p:txBody>
      </p:sp>
      <p:sp>
        <p:nvSpPr>
          <p:cNvPr id="49167" name="Oval 4"/>
          <p:cNvSpPr>
            <a:spLocks noChangeArrowheads="1"/>
          </p:cNvSpPr>
          <p:nvPr/>
        </p:nvSpPr>
        <p:spPr bwMode="auto">
          <a:xfrm>
            <a:off x="4619625" y="4141788"/>
            <a:ext cx="1662113" cy="103505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in: 0.32</a:t>
            </a:r>
          </a:p>
        </p:txBody>
      </p:sp>
      <p:cxnSp>
        <p:nvCxnSpPr>
          <p:cNvPr id="49168" name="Straight Arrow Connector 26"/>
          <p:cNvCxnSpPr>
            <a:cxnSpLocks noChangeShapeType="1"/>
            <a:stCxn id="49155" idx="6"/>
            <a:endCxn id="49167" idx="2"/>
          </p:cNvCxnSpPr>
          <p:nvPr/>
        </p:nvCxnSpPr>
        <p:spPr bwMode="auto">
          <a:xfrm>
            <a:off x="2511425" y="4659313"/>
            <a:ext cx="2108200" cy="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69" name="Straight Arrow Connector 28"/>
          <p:cNvCxnSpPr>
            <a:cxnSpLocks noChangeShapeType="1"/>
            <a:stCxn id="49156" idx="6"/>
            <a:endCxn id="49167" idx="2"/>
          </p:cNvCxnSpPr>
          <p:nvPr/>
        </p:nvCxnSpPr>
        <p:spPr bwMode="auto">
          <a:xfrm flipV="1">
            <a:off x="2511425" y="4659313"/>
            <a:ext cx="2108200" cy="11017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70" name="TextBox 30"/>
          <p:cNvSpPr txBox="1">
            <a:spLocks noChangeArrowheads="1"/>
          </p:cNvSpPr>
          <p:nvPr/>
        </p:nvSpPr>
        <p:spPr bwMode="auto">
          <a:xfrm>
            <a:off x="2630488" y="4186238"/>
            <a:ext cx="1314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1</a:t>
            </a:r>
            <a:r>
              <a:rPr lang="en-US" altLang="en-US" sz="2400">
                <a:latin typeface="Arial Narrow" panose="020B0606020202030204" pitchFamily="34" charset="0"/>
              </a:rPr>
              <a:t> = -0.02 </a:t>
            </a:r>
            <a:endParaRPr lang="en-US" altLang="en-US" sz="2400" baseline="-25000">
              <a:latin typeface="Arial Narrow" panose="020B0606020202030204" pitchFamily="34" charset="0"/>
            </a:endParaRPr>
          </a:p>
        </p:txBody>
      </p:sp>
      <p:sp>
        <p:nvSpPr>
          <p:cNvPr id="49171" name="TextBox 31"/>
          <p:cNvSpPr txBox="1">
            <a:spLocks noChangeArrowheads="1"/>
          </p:cNvSpPr>
          <p:nvPr/>
        </p:nvSpPr>
        <p:spPr bwMode="auto">
          <a:xfrm>
            <a:off x="2633663" y="5557838"/>
            <a:ext cx="1311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2400">
                <a:latin typeface="Arial Narrow" panose="020B0606020202030204" pitchFamily="34" charset="0"/>
              </a:rPr>
              <a:t>w</a:t>
            </a:r>
            <a:r>
              <a:rPr lang="en-US" altLang="en-US" sz="2400" baseline="-25000">
                <a:latin typeface="Arial Narrow" panose="020B0606020202030204" pitchFamily="34" charset="0"/>
              </a:rPr>
              <a:t>2</a:t>
            </a:r>
            <a:r>
              <a:rPr lang="en-US" altLang="en-US" sz="2400">
                <a:latin typeface="Arial Narrow" panose="020B0606020202030204" pitchFamily="34" charset="0"/>
              </a:rPr>
              <a:t> = 0.27 </a:t>
            </a:r>
            <a:endParaRPr lang="en-US" altLang="en-US" sz="2400" baseline="-25000">
              <a:latin typeface="Arial Narrow" panose="020B0606020202030204" pitchFamily="34" charset="0"/>
            </a:endParaRPr>
          </a:p>
        </p:txBody>
      </p:sp>
      <p:sp>
        <p:nvSpPr>
          <p:cNvPr id="49172" name="TextBox 20"/>
          <p:cNvSpPr txBox="1">
            <a:spLocks noChangeArrowheads="1"/>
          </p:cNvSpPr>
          <p:nvPr/>
        </p:nvSpPr>
        <p:spPr bwMode="auto">
          <a:xfrm>
            <a:off x="1014413" y="4438650"/>
            <a:ext cx="1190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0</a:t>
            </a:r>
            <a:endParaRPr lang="en-US" altLang="en-US" sz="2400" baseline="-25000">
              <a:latin typeface="Arial Narrow" panose="020B0606020202030204" pitchFamily="34" charset="0"/>
            </a:endParaRPr>
          </a:p>
        </p:txBody>
      </p:sp>
      <p:sp>
        <p:nvSpPr>
          <p:cNvPr id="49173" name="TextBox 23"/>
          <p:cNvSpPr txBox="1">
            <a:spLocks noChangeArrowheads="1"/>
          </p:cNvSpPr>
          <p:nvPr/>
        </p:nvSpPr>
        <p:spPr bwMode="auto">
          <a:xfrm>
            <a:off x="1014413" y="5553075"/>
            <a:ext cx="1190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altLang="en-US" sz="2400">
                <a:latin typeface="Arial Narrow" panose="020B0606020202030204" pitchFamily="34" charset="0"/>
              </a:rPr>
              <a:t>1</a:t>
            </a:r>
            <a:endParaRPr lang="en-US" altLang="en-US" sz="2400" baseline="-25000">
              <a:latin typeface="Arial Narrow" panose="020B0606020202030204" pitchFamily="34" charset="0"/>
            </a:endParaRPr>
          </a:p>
        </p:txBody>
      </p:sp>
      <p:sp>
        <p:nvSpPr>
          <p:cNvPr id="49174" name="Rectangle 14"/>
          <p:cNvSpPr>
            <a:spLocks noChangeArrowheads="1"/>
          </p:cNvSpPr>
          <p:nvPr/>
        </p:nvSpPr>
        <p:spPr bwMode="auto">
          <a:xfrm>
            <a:off x="1609725" y="4560888"/>
            <a:ext cx="90488" cy="1301750"/>
          </a:xfrm>
          <a:prstGeom prst="rect">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9175" name="Straight Arrow Connector 37"/>
          <p:cNvCxnSpPr>
            <a:cxnSpLocks noChangeShapeType="1"/>
            <a:stCxn id="49167" idx="6"/>
          </p:cNvCxnSpPr>
          <p:nvPr/>
        </p:nvCxnSpPr>
        <p:spPr bwMode="auto">
          <a:xfrm>
            <a:off x="6281738" y="4659313"/>
            <a:ext cx="371475" cy="11112"/>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76" name="Rectangle 19"/>
          <p:cNvSpPr>
            <a:spLocks noChangeArrowheads="1"/>
          </p:cNvSpPr>
          <p:nvPr/>
        </p:nvSpPr>
        <p:spPr bwMode="auto">
          <a:xfrm>
            <a:off x="6662738" y="4397375"/>
            <a:ext cx="347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1</a:t>
            </a:r>
          </a:p>
        </p:txBody>
      </p:sp>
      <p:sp>
        <p:nvSpPr>
          <p:cNvPr id="49177" name="Oval 4"/>
          <p:cNvSpPr>
            <a:spLocks noChangeArrowheads="1"/>
          </p:cNvSpPr>
          <p:nvPr/>
        </p:nvSpPr>
        <p:spPr bwMode="auto">
          <a:xfrm>
            <a:off x="5273675" y="1735138"/>
            <a:ext cx="412750" cy="414337"/>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solidFill>
                <a:srgbClr val="FF0000"/>
              </a:solidFill>
            </a:endParaRPr>
          </a:p>
        </p:txBody>
      </p:sp>
      <p:sp>
        <p:nvSpPr>
          <p:cNvPr id="49178" name="Rectangle 35"/>
          <p:cNvSpPr>
            <a:spLocks noChangeArrowheads="1"/>
          </p:cNvSpPr>
          <p:nvPr/>
        </p:nvSpPr>
        <p:spPr bwMode="auto">
          <a:xfrm>
            <a:off x="5524500" y="1066800"/>
            <a:ext cx="1447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Desired output: 1</a:t>
            </a:r>
          </a:p>
        </p:txBody>
      </p:sp>
      <p:sp>
        <p:nvSpPr>
          <p:cNvPr id="27" name="Oval 47"/>
          <p:cNvSpPr>
            <a:spLocks noChangeArrowheads="1"/>
          </p:cNvSpPr>
          <p:nvPr/>
        </p:nvSpPr>
        <p:spPr bwMode="auto">
          <a:xfrm>
            <a:off x="5425281" y="3211513"/>
            <a:ext cx="101600" cy="101600"/>
          </a:xfrm>
          <a:prstGeom prst="ellipse">
            <a:avLst/>
          </a:prstGeom>
          <a:no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4"/>
          <p:cNvSpPr>
            <a:spLocks noChangeArrowheads="1"/>
          </p:cNvSpPr>
          <p:nvPr/>
        </p:nvSpPr>
        <p:spPr bwMode="auto">
          <a:xfrm>
            <a:off x="4724400" y="46132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3011" name="Oval 4"/>
          <p:cNvSpPr>
            <a:spLocks noChangeArrowheads="1"/>
          </p:cNvSpPr>
          <p:nvPr/>
        </p:nvSpPr>
        <p:spPr bwMode="auto">
          <a:xfrm>
            <a:off x="4724400" y="5654675"/>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3012" name="Oval 4"/>
          <p:cNvSpPr>
            <a:spLocks noChangeArrowheads="1"/>
          </p:cNvSpPr>
          <p:nvPr/>
        </p:nvSpPr>
        <p:spPr bwMode="auto">
          <a:xfrm>
            <a:off x="7035800" y="5130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cxnSp>
        <p:nvCxnSpPr>
          <p:cNvPr id="43013" name="Straight Arrow Connector 29"/>
          <p:cNvCxnSpPr>
            <a:cxnSpLocks noChangeShapeType="1"/>
            <a:stCxn id="43010" idx="6"/>
            <a:endCxn id="43012" idx="2"/>
          </p:cNvCxnSpPr>
          <p:nvPr/>
        </p:nvCxnSpPr>
        <p:spPr bwMode="auto">
          <a:xfrm>
            <a:off x="4927600" y="4714875"/>
            <a:ext cx="2108200" cy="51752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14" name="Straight Arrow Connector 41"/>
          <p:cNvCxnSpPr>
            <a:cxnSpLocks noChangeShapeType="1"/>
            <a:stCxn id="43011" idx="6"/>
            <a:endCxn id="43012" idx="2"/>
          </p:cNvCxnSpPr>
          <p:nvPr/>
        </p:nvCxnSpPr>
        <p:spPr bwMode="auto">
          <a:xfrm flipV="1">
            <a:off x="4927600" y="5232400"/>
            <a:ext cx="2108200" cy="523875"/>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5" name="Title 3"/>
          <p:cNvSpPr>
            <a:spLocks noGrp="1"/>
          </p:cNvSpPr>
          <p:nvPr>
            <p:ph type="title"/>
          </p:nvPr>
        </p:nvSpPr>
        <p:spPr/>
        <p:txBody>
          <a:bodyPr/>
          <a:lstStyle/>
          <a:p>
            <a:r>
              <a:rPr lang="en-US" altLang="en-US" dirty="0" smtClean="0"/>
              <a:t>Example: Learn Exclusive </a:t>
            </a:r>
            <a:r>
              <a:rPr lang="en-US" altLang="en-US" i="1" dirty="0" smtClean="0"/>
              <a:t>OR(?!)</a:t>
            </a:r>
            <a:endParaRPr lang="en-US" altLang="en-US" dirty="0" smtClean="0"/>
          </a:p>
        </p:txBody>
      </p:sp>
      <p:sp>
        <p:nvSpPr>
          <p:cNvPr id="41" name="Line 3"/>
          <p:cNvSpPr>
            <a:spLocks noChangeShapeType="1"/>
          </p:cNvSpPr>
          <p:nvPr/>
        </p:nvSpPr>
        <p:spPr bwMode="auto">
          <a:xfrm flipV="1">
            <a:off x="5486400" y="1219200"/>
            <a:ext cx="0" cy="2057400"/>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 name="Line 5"/>
          <p:cNvSpPr>
            <a:spLocks noChangeShapeType="1"/>
          </p:cNvSpPr>
          <p:nvPr/>
        </p:nvSpPr>
        <p:spPr bwMode="auto">
          <a:xfrm flipV="1">
            <a:off x="5486400" y="3271838"/>
            <a:ext cx="2971800" cy="4762"/>
          </a:xfrm>
          <a:prstGeom prst="line">
            <a:avLst/>
          </a:prstGeom>
          <a:noFill/>
          <a:ln w="19050">
            <a:solidFill>
              <a:schemeClr val="tx2">
                <a:lumMod val="75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3018" name="Oval 47"/>
          <p:cNvSpPr>
            <a:spLocks noChangeArrowheads="1"/>
          </p:cNvSpPr>
          <p:nvPr/>
        </p:nvSpPr>
        <p:spPr bwMode="auto">
          <a:xfrm>
            <a:off x="7373938" y="1689100"/>
            <a:ext cx="101600" cy="101600"/>
          </a:xfrm>
          <a:prstGeom prst="ellipse">
            <a:avLst/>
          </a:prstGeom>
          <a:no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3019" name="Oval 59"/>
          <p:cNvSpPr>
            <a:spLocks noChangeArrowheads="1"/>
          </p:cNvSpPr>
          <p:nvPr/>
        </p:nvSpPr>
        <p:spPr bwMode="auto">
          <a:xfrm>
            <a:off x="7402513" y="3221038"/>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43020" name="Oval 61"/>
          <p:cNvSpPr>
            <a:spLocks noChangeArrowheads="1"/>
          </p:cNvSpPr>
          <p:nvPr/>
        </p:nvSpPr>
        <p:spPr bwMode="auto">
          <a:xfrm>
            <a:off x="5435600" y="1689100"/>
            <a:ext cx="101600" cy="101600"/>
          </a:xfrm>
          <a:prstGeom prst="ellipse">
            <a:avLst/>
          </a:prstGeom>
          <a:solidFill>
            <a:schemeClr val="tx1"/>
          </a:solidFill>
          <a:ln w="19050" algn="ctr">
            <a:solidFill>
              <a:schemeClr val="tx1"/>
            </a:solidFill>
            <a:round/>
            <a:headEnd/>
            <a:tailEnd/>
          </a:ln>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263193435"/>
              </p:ext>
            </p:extLst>
          </p:nvPr>
        </p:nvGraphicFramePr>
        <p:xfrm>
          <a:off x="333375" y="1057275"/>
          <a:ext cx="3297237" cy="2122488"/>
        </p:xfrm>
        <a:graphic>
          <a:graphicData uri="http://schemas.openxmlformats.org/drawingml/2006/table">
            <a:tbl>
              <a:tblPr firstRow="1" bandRow="1">
                <a:tableStyleId>{5C22544A-7EE6-4342-B048-85BDC9FD1C3A}</a:tableStyleId>
              </a:tblPr>
              <a:tblGrid>
                <a:gridCol w="1099079">
                  <a:extLst>
                    <a:ext uri="{9D8B030D-6E8A-4147-A177-3AD203B41FA5}">
                      <a16:colId xmlns:a16="http://schemas.microsoft.com/office/drawing/2014/main" val="20000"/>
                    </a:ext>
                  </a:extLst>
                </a:gridCol>
                <a:gridCol w="1099079">
                  <a:extLst>
                    <a:ext uri="{9D8B030D-6E8A-4147-A177-3AD203B41FA5}">
                      <a16:colId xmlns:a16="http://schemas.microsoft.com/office/drawing/2014/main" val="20001"/>
                    </a:ext>
                  </a:extLst>
                </a:gridCol>
                <a:gridCol w="1099079">
                  <a:extLst>
                    <a:ext uri="{9D8B030D-6E8A-4147-A177-3AD203B41FA5}">
                      <a16:colId xmlns:a16="http://schemas.microsoft.com/office/drawing/2014/main" val="20002"/>
                    </a:ext>
                  </a:extLst>
                </a:gridCol>
              </a:tblGrid>
              <a:tr h="640027">
                <a:tc>
                  <a:txBody>
                    <a:bodyPr/>
                    <a:lstStyle/>
                    <a:p>
                      <a:r>
                        <a:rPr lang="en-US" sz="1800" dirty="0" smtClean="0"/>
                        <a:t>Input 1</a:t>
                      </a:r>
                      <a:endParaRPr lang="en-US" sz="1800" dirty="0"/>
                    </a:p>
                  </a:txBody>
                  <a:tcPr marT="45694" marB="45694"/>
                </a:tc>
                <a:tc>
                  <a:txBody>
                    <a:bodyPr/>
                    <a:lstStyle/>
                    <a:p>
                      <a:r>
                        <a:rPr lang="en-US" sz="1800" dirty="0" smtClean="0"/>
                        <a:t>Input 2</a:t>
                      </a:r>
                      <a:endParaRPr lang="en-US" sz="1800" dirty="0"/>
                    </a:p>
                  </a:txBody>
                  <a:tcPr marT="45694" marB="45694"/>
                </a:tc>
                <a:tc>
                  <a:txBody>
                    <a:bodyPr/>
                    <a:lstStyle/>
                    <a:p>
                      <a:r>
                        <a:rPr lang="en-US" sz="1800" dirty="0" smtClean="0"/>
                        <a:t>Truth Value</a:t>
                      </a:r>
                      <a:endParaRPr lang="en-US" sz="1800" dirty="0"/>
                    </a:p>
                  </a:txBody>
                  <a:tcPr marT="45694" marB="45694"/>
                </a:tc>
                <a:extLst>
                  <a:ext uri="{0D108BD9-81ED-4DB2-BD59-A6C34878D82A}">
                    <a16:rowId xmlns:a16="http://schemas.microsoft.com/office/drawing/2014/main" val="10000"/>
                  </a:ext>
                </a:extLst>
              </a:tr>
              <a:tr h="370615">
                <a:tc>
                  <a:txBody>
                    <a:bodyPr/>
                    <a:lstStyle/>
                    <a:p>
                      <a:pPr algn="ctr"/>
                      <a:r>
                        <a:rPr lang="en-US" sz="1800" dirty="0" smtClean="0"/>
                        <a:t>0</a:t>
                      </a:r>
                      <a:endParaRPr lang="en-US" sz="1800" dirty="0"/>
                    </a:p>
                  </a:txBody>
                  <a:tcPr marT="45694" marB="45694"/>
                </a:tc>
                <a:tc>
                  <a:txBody>
                    <a:bodyPr/>
                    <a:lstStyle/>
                    <a:p>
                      <a:pPr algn="ctr"/>
                      <a:r>
                        <a:rPr lang="en-US" sz="1800" dirty="0" smtClean="0"/>
                        <a:t>0</a:t>
                      </a:r>
                      <a:endParaRPr lang="en-US" sz="1800" dirty="0"/>
                    </a:p>
                  </a:txBody>
                  <a:tcPr marT="45694" marB="45694"/>
                </a:tc>
                <a:tc>
                  <a:txBody>
                    <a:bodyPr/>
                    <a:lstStyle/>
                    <a:p>
                      <a:pPr algn="ctr"/>
                      <a:r>
                        <a:rPr lang="en-US" sz="1800" dirty="0" smtClean="0"/>
                        <a:t>0</a:t>
                      </a:r>
                      <a:endParaRPr lang="en-US" sz="1800" dirty="0"/>
                    </a:p>
                  </a:txBody>
                  <a:tcPr marT="45694" marB="45694"/>
                </a:tc>
                <a:extLst>
                  <a:ext uri="{0D108BD9-81ED-4DB2-BD59-A6C34878D82A}">
                    <a16:rowId xmlns:a16="http://schemas.microsoft.com/office/drawing/2014/main" val="10001"/>
                  </a:ext>
                </a:extLst>
              </a:tr>
              <a:tr h="370615">
                <a:tc>
                  <a:txBody>
                    <a:bodyPr/>
                    <a:lstStyle/>
                    <a:p>
                      <a:pPr algn="ctr"/>
                      <a:r>
                        <a:rPr lang="en-US" sz="1800" dirty="0" smtClean="0"/>
                        <a:t>0</a:t>
                      </a:r>
                      <a:endParaRPr lang="en-US" sz="1800" dirty="0"/>
                    </a:p>
                  </a:txBody>
                  <a:tcPr marT="45694" marB="45694"/>
                </a:tc>
                <a:tc>
                  <a:txBody>
                    <a:bodyPr/>
                    <a:lstStyle/>
                    <a:p>
                      <a:pPr algn="ctr"/>
                      <a:r>
                        <a:rPr lang="en-US" sz="1800" dirty="0" smtClean="0"/>
                        <a:t>1</a:t>
                      </a:r>
                      <a:endParaRPr lang="en-US" sz="1800" dirty="0"/>
                    </a:p>
                  </a:txBody>
                  <a:tcPr marT="45694" marB="45694"/>
                </a:tc>
                <a:tc>
                  <a:txBody>
                    <a:bodyPr/>
                    <a:lstStyle/>
                    <a:p>
                      <a:pPr algn="ctr"/>
                      <a:r>
                        <a:rPr lang="en-US" sz="1800" dirty="0" smtClean="0"/>
                        <a:t>1</a:t>
                      </a:r>
                      <a:endParaRPr lang="en-US" sz="1800" dirty="0"/>
                    </a:p>
                  </a:txBody>
                  <a:tcPr marT="45694" marB="45694"/>
                </a:tc>
                <a:extLst>
                  <a:ext uri="{0D108BD9-81ED-4DB2-BD59-A6C34878D82A}">
                    <a16:rowId xmlns:a16="http://schemas.microsoft.com/office/drawing/2014/main" val="10002"/>
                  </a:ext>
                </a:extLst>
              </a:tr>
              <a:tr h="370615">
                <a:tc>
                  <a:txBody>
                    <a:bodyPr/>
                    <a:lstStyle/>
                    <a:p>
                      <a:pPr algn="ctr"/>
                      <a:r>
                        <a:rPr lang="en-US" sz="1800" dirty="0" smtClean="0"/>
                        <a:t>1</a:t>
                      </a:r>
                      <a:endParaRPr lang="en-US" sz="1800" dirty="0"/>
                    </a:p>
                  </a:txBody>
                  <a:tcPr marT="45694" marB="45694"/>
                </a:tc>
                <a:tc>
                  <a:txBody>
                    <a:bodyPr/>
                    <a:lstStyle/>
                    <a:p>
                      <a:pPr algn="ctr"/>
                      <a:r>
                        <a:rPr lang="en-US" sz="1800" dirty="0" smtClean="0"/>
                        <a:t>0</a:t>
                      </a:r>
                      <a:endParaRPr lang="en-US" sz="1800" dirty="0"/>
                    </a:p>
                  </a:txBody>
                  <a:tcPr marT="45694" marB="45694"/>
                </a:tc>
                <a:tc>
                  <a:txBody>
                    <a:bodyPr/>
                    <a:lstStyle/>
                    <a:p>
                      <a:pPr algn="ctr"/>
                      <a:r>
                        <a:rPr lang="en-US" sz="1800" dirty="0" smtClean="0"/>
                        <a:t>1</a:t>
                      </a:r>
                      <a:endParaRPr lang="en-US" sz="1800" dirty="0"/>
                    </a:p>
                  </a:txBody>
                  <a:tcPr marT="45694" marB="45694"/>
                </a:tc>
                <a:extLst>
                  <a:ext uri="{0D108BD9-81ED-4DB2-BD59-A6C34878D82A}">
                    <a16:rowId xmlns:a16="http://schemas.microsoft.com/office/drawing/2014/main" val="10003"/>
                  </a:ext>
                </a:extLst>
              </a:tr>
              <a:tr h="370615">
                <a:tc>
                  <a:txBody>
                    <a:bodyPr/>
                    <a:lstStyle/>
                    <a:p>
                      <a:pPr algn="ctr"/>
                      <a:r>
                        <a:rPr lang="en-US" sz="1800" dirty="0" smtClean="0"/>
                        <a:t>1</a:t>
                      </a:r>
                      <a:endParaRPr lang="en-US" sz="1800" dirty="0"/>
                    </a:p>
                  </a:txBody>
                  <a:tcPr marT="45694" marB="45694"/>
                </a:tc>
                <a:tc>
                  <a:txBody>
                    <a:bodyPr/>
                    <a:lstStyle/>
                    <a:p>
                      <a:pPr algn="ctr"/>
                      <a:r>
                        <a:rPr lang="en-US" sz="1800" dirty="0" smtClean="0"/>
                        <a:t>1</a:t>
                      </a:r>
                      <a:endParaRPr lang="en-US" sz="1800" dirty="0"/>
                    </a:p>
                  </a:txBody>
                  <a:tcPr marT="45694" marB="45694"/>
                </a:tc>
                <a:tc>
                  <a:txBody>
                    <a:bodyPr/>
                    <a:lstStyle/>
                    <a:p>
                      <a:pPr algn="ctr"/>
                      <a:r>
                        <a:rPr lang="en-US" sz="1800" dirty="0" smtClean="0"/>
                        <a:t>0</a:t>
                      </a:r>
                      <a:endParaRPr lang="en-US" sz="1800" dirty="0"/>
                    </a:p>
                  </a:txBody>
                  <a:tcPr marT="45694" marB="45694"/>
                </a:tc>
                <a:extLst>
                  <a:ext uri="{0D108BD9-81ED-4DB2-BD59-A6C34878D82A}">
                    <a16:rowId xmlns:a16="http://schemas.microsoft.com/office/drawing/2014/main" val="10004"/>
                  </a:ext>
                </a:extLst>
              </a:tr>
            </a:tbl>
          </a:graphicData>
        </a:graphic>
      </p:graphicFrame>
      <p:sp>
        <p:nvSpPr>
          <p:cNvPr id="43047" name="Rectangle 6"/>
          <p:cNvSpPr>
            <a:spLocks noChangeArrowheads="1"/>
          </p:cNvSpPr>
          <p:nvPr/>
        </p:nvSpPr>
        <p:spPr bwMode="auto">
          <a:xfrm>
            <a:off x="0" y="6488113"/>
            <a:ext cx="3452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800">
                <a:latin typeface="Arial Narrow" panose="020B0606020202030204" pitchFamily="34" charset="0"/>
              </a:rPr>
              <a:t>* “Machine Learning” by Marsland, p49</a:t>
            </a:r>
          </a:p>
        </p:txBody>
      </p:sp>
      <p:sp>
        <p:nvSpPr>
          <p:cNvPr id="43048" name="Rectangle 7"/>
          <p:cNvSpPr>
            <a:spLocks noChangeArrowheads="1"/>
          </p:cNvSpPr>
          <p:nvPr/>
        </p:nvSpPr>
        <p:spPr bwMode="auto">
          <a:xfrm>
            <a:off x="7278688" y="3373438"/>
            <a:ext cx="347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1</a:t>
            </a:r>
          </a:p>
        </p:txBody>
      </p:sp>
      <p:sp>
        <p:nvSpPr>
          <p:cNvPr id="43049" name="Rectangle 67"/>
          <p:cNvSpPr>
            <a:spLocks noChangeArrowheads="1"/>
          </p:cNvSpPr>
          <p:nvPr/>
        </p:nvSpPr>
        <p:spPr bwMode="auto">
          <a:xfrm>
            <a:off x="4867275" y="1477963"/>
            <a:ext cx="3476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1</a:t>
            </a:r>
          </a:p>
        </p:txBody>
      </p:sp>
      <p:sp>
        <p:nvSpPr>
          <p:cNvPr id="43050" name="Rectangle 71"/>
          <p:cNvSpPr>
            <a:spLocks noChangeArrowheads="1"/>
          </p:cNvSpPr>
          <p:nvPr/>
        </p:nvSpPr>
        <p:spPr bwMode="auto">
          <a:xfrm>
            <a:off x="7278688" y="685800"/>
            <a:ext cx="1447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dirty="0">
                <a:latin typeface="Arial Narrow" panose="020B0606020202030204" pitchFamily="34" charset="0"/>
              </a:rPr>
              <a:t>Desired output: </a:t>
            </a:r>
            <a:r>
              <a:rPr lang="en-US" altLang="en-US" dirty="0" smtClean="0">
                <a:latin typeface="Arial Narrow" panose="020B0606020202030204" pitchFamily="34" charset="0"/>
              </a:rPr>
              <a:t>0</a:t>
            </a:r>
            <a:endParaRPr lang="en-US" altLang="en-US" dirty="0">
              <a:latin typeface="Arial Narrow" panose="020B0606020202030204" pitchFamily="34" charset="0"/>
            </a:endParaRPr>
          </a:p>
        </p:txBody>
      </p:sp>
      <p:sp>
        <p:nvSpPr>
          <p:cNvPr id="43051" name="Rectangle 70"/>
          <p:cNvSpPr>
            <a:spLocks noChangeArrowheads="1"/>
          </p:cNvSpPr>
          <p:nvPr/>
        </p:nvSpPr>
        <p:spPr bwMode="auto">
          <a:xfrm>
            <a:off x="5495925" y="2259013"/>
            <a:ext cx="13874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a:latin typeface="Arial Narrow" panose="020B0606020202030204" pitchFamily="34" charset="0"/>
              </a:rPr>
              <a:t>Desired output: 0</a:t>
            </a:r>
          </a:p>
        </p:txBody>
      </p:sp>
      <p:sp>
        <p:nvSpPr>
          <p:cNvPr id="2" name="Oval 1"/>
          <p:cNvSpPr/>
          <p:nvPr/>
        </p:nvSpPr>
        <p:spPr bwMode="auto">
          <a:xfrm>
            <a:off x="4840288" y="2006600"/>
            <a:ext cx="2584450" cy="1581150"/>
          </a:xfrm>
          <a:prstGeom prst="ellipse">
            <a:avLst/>
          </a:prstGeom>
          <a:noFill/>
          <a:ln w="19050"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defRPr/>
            </a:pPr>
            <a:endParaRPr lang="en-US"/>
          </a:p>
        </p:txBody>
      </p:sp>
      <p:sp>
        <p:nvSpPr>
          <p:cNvPr id="22" name="Oval 21"/>
          <p:cNvSpPr/>
          <p:nvPr/>
        </p:nvSpPr>
        <p:spPr bwMode="auto">
          <a:xfrm>
            <a:off x="6483350" y="534988"/>
            <a:ext cx="2584450" cy="1581150"/>
          </a:xfrm>
          <a:prstGeom prst="ellipse">
            <a:avLst/>
          </a:prstGeom>
          <a:noFill/>
          <a:ln w="19050" cap="flat" cmpd="sng" algn="ctr">
            <a:solidFill>
              <a:schemeClr val="bg1">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defRPr/>
            </a:pPr>
            <a:endParaRPr lang="en-US"/>
          </a:p>
        </p:txBody>
      </p:sp>
      <p:sp>
        <p:nvSpPr>
          <p:cNvPr id="43054" name="Oval 43"/>
          <p:cNvSpPr>
            <a:spLocks noChangeArrowheads="1"/>
          </p:cNvSpPr>
          <p:nvPr/>
        </p:nvSpPr>
        <p:spPr bwMode="auto">
          <a:xfrm>
            <a:off x="5435600" y="3221038"/>
            <a:ext cx="101600" cy="101600"/>
          </a:xfrm>
          <a:prstGeom prst="ellipse">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Tree>
    <p:extLst>
      <p:ext uri="{BB962C8B-B14F-4D97-AF65-F5344CB8AC3E}">
        <p14:creationId xmlns:p14="http://schemas.microsoft.com/office/powerpoint/2010/main" val="11127941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447800"/>
            <a:ext cx="9067800" cy="495300"/>
          </a:xfrm>
        </p:spPr>
        <p:txBody>
          <a:bodyPr/>
          <a:lstStyle/>
          <a:p>
            <a:r>
              <a:rPr lang="en-US" dirty="0" smtClean="0"/>
              <a:t>A </a:t>
            </a:r>
            <a:r>
              <a:rPr lang="en-US" dirty="0" err="1" smtClean="0"/>
              <a:t>TensofFlow</a:t>
            </a:r>
            <a:r>
              <a:rPr lang="en-US" dirty="0" smtClean="0"/>
              <a:t> Implementation</a:t>
            </a:r>
            <a:br>
              <a:rPr lang="en-US" dirty="0" smtClean="0"/>
            </a:br>
            <a:r>
              <a:rPr lang="en-US" dirty="0" smtClean="0"/>
              <a:t>(but not the Perceptron Learning Rule)</a:t>
            </a:r>
            <a:endParaRPr lang="en-US" dirty="0"/>
          </a:p>
        </p:txBody>
      </p:sp>
      <p:sp>
        <p:nvSpPr>
          <p:cNvPr id="3" name="Rectangle 2"/>
          <p:cNvSpPr/>
          <p:nvPr/>
        </p:nvSpPr>
        <p:spPr>
          <a:xfrm>
            <a:off x="876300" y="3276600"/>
            <a:ext cx="7162800" cy="954107"/>
          </a:xfrm>
          <a:prstGeom prst="rect">
            <a:avLst/>
          </a:prstGeom>
        </p:spPr>
        <p:txBody>
          <a:bodyPr wrap="square">
            <a:spAutoFit/>
          </a:bodyPr>
          <a:lstStyle/>
          <a:p>
            <a:r>
              <a:rPr lang="en-US" dirty="0">
                <a:hlinkClick r:id="rId2"/>
              </a:rPr>
              <a:t>https://</a:t>
            </a:r>
            <a:r>
              <a:rPr lang="en-US" dirty="0" smtClean="0">
                <a:hlinkClick r:id="rId2"/>
              </a:rPr>
              <a:t>www.tutorialspoint.com/tensorflow/tensorflow_single_layer_perceptron.htm</a:t>
            </a:r>
            <a:r>
              <a:rPr lang="en-US" dirty="0" smtClean="0"/>
              <a:t> </a:t>
            </a:r>
            <a:endParaRPr lang="en-US" dirty="0"/>
          </a:p>
        </p:txBody>
      </p:sp>
    </p:spTree>
    <p:extLst>
      <p:ext uri="{BB962C8B-B14F-4D97-AF65-F5344CB8AC3E}">
        <p14:creationId xmlns:p14="http://schemas.microsoft.com/office/powerpoint/2010/main" val="32097187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0179" name="AutoShape 5"/>
          <p:cNvSpPr>
            <a:spLocks noChangeArrowheads="1"/>
          </p:cNvSpPr>
          <p:nvPr/>
        </p:nvSpPr>
        <p:spPr bwMode="auto">
          <a:xfrm>
            <a:off x="685800" y="31242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1473200" y="1066800"/>
            <a:ext cx="6705600" cy="5410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Decision Trees </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Support Vector Machines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Neural Nets</a:t>
            </a:r>
            <a:r>
              <a:rPr lang="en-US" sz="3200" b="1" kern="0" dirty="0">
                <a:latin typeface="Arial Narrow" pitchFamily="34" charset="0"/>
              </a:rPr>
              <a:t>	</a:t>
            </a:r>
          </a:p>
          <a:p>
            <a:pPr marL="1066800" lvl="1" indent="-609600">
              <a:spcBef>
                <a:spcPct val="20000"/>
              </a:spcBef>
              <a:spcAft>
                <a:spcPts val="300"/>
              </a:spcAft>
              <a:buClr>
                <a:schemeClr val="tx2"/>
              </a:buClr>
              <a:buSzPct val="75000"/>
              <a:buFont typeface="Arial" pitchFamily="34" charset="0"/>
              <a:buChar char="•"/>
              <a:defRPr/>
            </a:pPr>
            <a:r>
              <a:rPr lang="en-US" sz="3200" b="1" kern="0" dirty="0" smtClean="0">
                <a:latin typeface="Arial Narrow" pitchFamily="34" charset="0"/>
              </a:rPr>
              <a:t>Architectures (Models)</a:t>
            </a:r>
            <a:endParaRPr lang="en-US" sz="3200" b="1" kern="0" dirty="0">
              <a:latin typeface="Arial Narrow" pitchFamily="34" charset="0"/>
            </a:endParaRP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Unsupervised learning</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Supervised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Conclusions</a:t>
            </a: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solidFill>
                  <a:srgbClr val="0000BF"/>
                </a:solidFill>
              </a:rPr>
              <a:t>When to Use Neural Nets</a:t>
            </a:r>
          </a:p>
        </p:txBody>
      </p:sp>
      <p:sp>
        <p:nvSpPr>
          <p:cNvPr id="18435" name="Rectangle 3"/>
          <p:cNvSpPr>
            <a:spLocks noGrp="1" noChangeArrowheads="1"/>
          </p:cNvSpPr>
          <p:nvPr>
            <p:ph type="body" idx="1"/>
          </p:nvPr>
        </p:nvSpPr>
        <p:spPr>
          <a:xfrm>
            <a:off x="1943100" y="1295400"/>
            <a:ext cx="5181600" cy="4495800"/>
          </a:xfrm>
        </p:spPr>
        <p:txBody>
          <a:bodyPr/>
          <a:lstStyle/>
          <a:p>
            <a:pPr>
              <a:lnSpc>
                <a:spcPct val="205000"/>
              </a:lnSpc>
              <a:defRPr/>
            </a:pPr>
            <a:r>
              <a:rPr lang="en-US" dirty="0" smtClean="0"/>
              <a:t>No model is known</a:t>
            </a:r>
          </a:p>
          <a:p>
            <a:pPr>
              <a:lnSpc>
                <a:spcPct val="205000"/>
              </a:lnSpc>
              <a:defRPr/>
            </a:pPr>
            <a:r>
              <a:rPr lang="en-US" dirty="0" smtClean="0"/>
              <a:t>Input (/Output) data exists</a:t>
            </a:r>
          </a:p>
          <a:p>
            <a:pPr lvl="1">
              <a:lnSpc>
                <a:spcPct val="205000"/>
              </a:lnSpc>
              <a:defRPr/>
            </a:pPr>
            <a:r>
              <a:rPr lang="en-US" dirty="0" smtClean="0"/>
              <a:t>convertible to numerical form</a:t>
            </a:r>
          </a:p>
          <a:p>
            <a:pPr>
              <a:lnSpc>
                <a:spcPct val="205000"/>
              </a:lnSpc>
              <a:defRPr/>
            </a:pPr>
            <a:r>
              <a:rPr lang="en-US" dirty="0" smtClean="0"/>
              <a:t>Time is available for learning</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solidFill>
                  <a:srgbClr val="0000BF"/>
                </a:solidFill>
              </a:rPr>
              <a:t>Learn from Data</a:t>
            </a:r>
          </a:p>
        </p:txBody>
      </p:sp>
      <p:sp>
        <p:nvSpPr>
          <p:cNvPr id="3" name="Content Placeholder 2"/>
          <p:cNvSpPr>
            <a:spLocks noGrp="1"/>
          </p:cNvSpPr>
          <p:nvPr>
            <p:ph idx="1"/>
          </p:nvPr>
        </p:nvSpPr>
        <p:spPr/>
        <p:txBody>
          <a:bodyPr/>
          <a:lstStyle/>
          <a:p>
            <a:pPr>
              <a:defRPr/>
            </a:pPr>
            <a:r>
              <a:rPr lang="en-US" dirty="0" smtClean="0">
                <a:solidFill>
                  <a:schemeClr val="bg1">
                    <a:lumMod val="75000"/>
                  </a:schemeClr>
                </a:solidFill>
              </a:rPr>
              <a:t>i.e., to</a:t>
            </a:r>
            <a:r>
              <a:rPr lang="en-US" dirty="0">
                <a:solidFill>
                  <a:schemeClr val="bg1">
                    <a:lumMod val="75000"/>
                  </a:schemeClr>
                </a:solidFill>
              </a:rPr>
              <a:t> classify</a:t>
            </a:r>
            <a:r>
              <a:rPr lang="en-US" dirty="0" smtClean="0">
                <a:solidFill>
                  <a:schemeClr val="bg1">
                    <a:lumMod val="75000"/>
                  </a:schemeClr>
                </a:solidFill>
              </a:rPr>
              <a:t>, to </a:t>
            </a:r>
            <a:r>
              <a:rPr lang="en-US" dirty="0">
                <a:solidFill>
                  <a:schemeClr val="bg1">
                    <a:lumMod val="75000"/>
                  </a:schemeClr>
                </a:solidFill>
              </a:rPr>
              <a:t>predict</a:t>
            </a:r>
            <a:r>
              <a:rPr lang="en-US" dirty="0" smtClean="0">
                <a:solidFill>
                  <a:schemeClr val="bg1">
                    <a:lumMod val="75000"/>
                  </a:schemeClr>
                </a:solidFill>
              </a:rPr>
              <a:t>, ...</a:t>
            </a:r>
          </a:p>
          <a:p>
            <a:pPr>
              <a:defRPr/>
            </a:pPr>
            <a:r>
              <a:rPr lang="en-US" dirty="0" smtClean="0">
                <a:solidFill>
                  <a:schemeClr val="bg1">
                    <a:lumMod val="75000"/>
                  </a:schemeClr>
                </a:solidFill>
              </a:rPr>
              <a:t>Complex hypothesis that fits well but does not generalize well –vs.– vice versa</a:t>
            </a:r>
          </a:p>
          <a:p>
            <a:pPr lvl="1">
              <a:defRPr/>
            </a:pPr>
            <a:r>
              <a:rPr lang="en-US" dirty="0" smtClean="0">
                <a:solidFill>
                  <a:schemeClr val="bg1">
                    <a:lumMod val="75000"/>
                  </a:schemeClr>
                </a:solidFill>
              </a:rPr>
              <a:t>E.g., polynomial vs. straight line</a:t>
            </a:r>
          </a:p>
          <a:p>
            <a:pPr>
              <a:defRPr/>
            </a:pPr>
            <a:r>
              <a:rPr lang="en-US" dirty="0" smtClean="0"/>
              <a:t>Pitfall: Over-fitting </a:t>
            </a:r>
          </a:p>
          <a:p>
            <a:pPr lvl="1">
              <a:defRPr/>
            </a:pPr>
            <a:r>
              <a:rPr lang="en-US" dirty="0" smtClean="0"/>
              <a:t>(generalizing from little data)</a:t>
            </a:r>
          </a:p>
          <a:p>
            <a:pPr>
              <a:defRPr/>
            </a:pPr>
            <a:r>
              <a:rPr lang="en-US" dirty="0" smtClean="0"/>
              <a:t>Continuous vs. integral</a:t>
            </a:r>
          </a:p>
          <a:p>
            <a:pPr>
              <a:defRPr/>
            </a:pPr>
            <a:r>
              <a:rPr lang="en-US" dirty="0" smtClean="0"/>
              <a:t>Theorem: “consistency with large data set </a:t>
            </a:r>
            <a:r>
              <a:rPr lang="en-US" dirty="0" smtClean="0">
                <a:sym typeface="Symbol"/>
              </a:rPr>
              <a:t></a:t>
            </a:r>
            <a:r>
              <a:rPr lang="en-US" dirty="0" smtClean="0"/>
              <a:t> unlikely to be seriously wrong”</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7463" y="349250"/>
            <a:ext cx="9067800" cy="495300"/>
          </a:xfrm>
        </p:spPr>
        <p:txBody>
          <a:bodyPr/>
          <a:lstStyle/>
          <a:p>
            <a:r>
              <a:rPr lang="en-US" altLang="en-US" smtClean="0">
                <a:solidFill>
                  <a:srgbClr val="0000BF"/>
                </a:solidFill>
              </a:rPr>
              <a:t>Neural Net with Feedback</a:t>
            </a:r>
          </a:p>
        </p:txBody>
      </p:sp>
      <p:sp>
        <p:nvSpPr>
          <p:cNvPr id="53251" name="Oval 3"/>
          <p:cNvSpPr>
            <a:spLocks noChangeArrowheads="1"/>
          </p:cNvSpPr>
          <p:nvPr/>
        </p:nvSpPr>
        <p:spPr bwMode="auto">
          <a:xfrm>
            <a:off x="3822700" y="22987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53252" name="Oval 4"/>
          <p:cNvSpPr>
            <a:spLocks noChangeArrowheads="1"/>
          </p:cNvSpPr>
          <p:nvPr/>
        </p:nvSpPr>
        <p:spPr bwMode="auto">
          <a:xfrm>
            <a:off x="4965700" y="36703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53253" name="Oval 5"/>
          <p:cNvSpPr>
            <a:spLocks noChangeArrowheads="1"/>
          </p:cNvSpPr>
          <p:nvPr/>
        </p:nvSpPr>
        <p:spPr bwMode="auto">
          <a:xfrm>
            <a:off x="4965700" y="55753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53254" name="Oval 6"/>
          <p:cNvSpPr>
            <a:spLocks noChangeArrowheads="1"/>
          </p:cNvSpPr>
          <p:nvPr/>
        </p:nvSpPr>
        <p:spPr bwMode="auto">
          <a:xfrm>
            <a:off x="3060700" y="55753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53255" name="Oval 7"/>
          <p:cNvSpPr>
            <a:spLocks noChangeArrowheads="1"/>
          </p:cNvSpPr>
          <p:nvPr/>
        </p:nvSpPr>
        <p:spPr bwMode="auto">
          <a:xfrm>
            <a:off x="2057400" y="36703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53256" name="Line 8"/>
          <p:cNvSpPr>
            <a:spLocks noChangeShapeType="1"/>
          </p:cNvSpPr>
          <p:nvPr/>
        </p:nvSpPr>
        <p:spPr bwMode="auto">
          <a:xfrm>
            <a:off x="5105400" y="3898900"/>
            <a:ext cx="0" cy="16510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8" name="Line 10"/>
          <p:cNvSpPr>
            <a:spLocks noChangeShapeType="1"/>
          </p:cNvSpPr>
          <p:nvPr/>
        </p:nvSpPr>
        <p:spPr bwMode="auto">
          <a:xfrm flipV="1">
            <a:off x="3263900" y="3873500"/>
            <a:ext cx="38862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9" name="Line 11"/>
          <p:cNvSpPr>
            <a:spLocks noChangeShapeType="1"/>
          </p:cNvSpPr>
          <p:nvPr/>
        </p:nvSpPr>
        <p:spPr bwMode="auto">
          <a:xfrm flipV="1">
            <a:off x="5168900" y="3873500"/>
            <a:ext cx="2057400" cy="170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0" name="Line 12"/>
          <p:cNvSpPr>
            <a:spLocks noChangeShapeType="1"/>
          </p:cNvSpPr>
          <p:nvPr/>
        </p:nvSpPr>
        <p:spPr bwMode="auto">
          <a:xfrm flipV="1">
            <a:off x="2260600" y="2476500"/>
            <a:ext cx="1612900" cy="12700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1" name="Line 13"/>
          <p:cNvSpPr>
            <a:spLocks noChangeShapeType="1"/>
          </p:cNvSpPr>
          <p:nvPr/>
        </p:nvSpPr>
        <p:spPr bwMode="auto">
          <a:xfrm flipV="1">
            <a:off x="2260600" y="3784600"/>
            <a:ext cx="2705100" cy="635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 name="Line 14"/>
          <p:cNvSpPr>
            <a:spLocks noChangeShapeType="1"/>
          </p:cNvSpPr>
          <p:nvPr/>
        </p:nvSpPr>
        <p:spPr bwMode="auto">
          <a:xfrm flipH="1" flipV="1">
            <a:off x="4025900" y="2425700"/>
            <a:ext cx="3124200" cy="1320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 name="Oval 15"/>
          <p:cNvSpPr>
            <a:spLocks noChangeArrowheads="1"/>
          </p:cNvSpPr>
          <p:nvPr/>
        </p:nvSpPr>
        <p:spPr bwMode="auto">
          <a:xfrm>
            <a:off x="7099300" y="37465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53264" name="Line 16"/>
          <p:cNvSpPr>
            <a:spLocks noChangeShapeType="1"/>
          </p:cNvSpPr>
          <p:nvPr/>
        </p:nvSpPr>
        <p:spPr bwMode="auto">
          <a:xfrm flipH="1" flipV="1">
            <a:off x="2146300" y="3873500"/>
            <a:ext cx="977900" cy="1701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 name="Line 17"/>
          <p:cNvSpPr>
            <a:spLocks noChangeShapeType="1"/>
          </p:cNvSpPr>
          <p:nvPr/>
        </p:nvSpPr>
        <p:spPr bwMode="auto">
          <a:xfrm>
            <a:off x="3962400" y="2476500"/>
            <a:ext cx="1066799" cy="1193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6" name="Line 18"/>
          <p:cNvSpPr>
            <a:spLocks noChangeShapeType="1"/>
          </p:cNvSpPr>
          <p:nvPr/>
        </p:nvSpPr>
        <p:spPr bwMode="auto">
          <a:xfrm flipH="1">
            <a:off x="5168900" y="3810000"/>
            <a:ext cx="1930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 name="Oval 5"/>
          <p:cNvSpPr>
            <a:spLocks noChangeArrowheads="1"/>
          </p:cNvSpPr>
          <p:nvPr/>
        </p:nvSpPr>
        <p:spPr bwMode="auto">
          <a:xfrm>
            <a:off x="2146300" y="18161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53268" name="Line 8"/>
          <p:cNvSpPr>
            <a:spLocks noChangeShapeType="1"/>
          </p:cNvSpPr>
          <p:nvPr/>
        </p:nvSpPr>
        <p:spPr bwMode="auto">
          <a:xfrm flipH="1" flipV="1">
            <a:off x="2349500" y="1905000"/>
            <a:ext cx="1473200" cy="4699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9" name="Line 8"/>
          <p:cNvSpPr>
            <a:spLocks noChangeShapeType="1"/>
          </p:cNvSpPr>
          <p:nvPr/>
        </p:nvSpPr>
        <p:spPr bwMode="auto">
          <a:xfrm flipV="1">
            <a:off x="2184400" y="2019300"/>
            <a:ext cx="76200" cy="16510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2"/>
          <p:cNvSpPr>
            <a:spLocks noChangeShapeType="1"/>
          </p:cNvSpPr>
          <p:nvPr/>
        </p:nvSpPr>
        <p:spPr bwMode="auto">
          <a:xfrm flipH="1">
            <a:off x="3200401" y="3873500"/>
            <a:ext cx="1765299" cy="16891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r>
              <a:rPr lang="en-US" altLang="en-US" smtClean="0">
                <a:solidFill>
                  <a:srgbClr val="0000BF"/>
                </a:solidFill>
              </a:rPr>
              <a:t>Architectures (after Lawrence)</a:t>
            </a:r>
          </a:p>
        </p:txBody>
      </p:sp>
      <p:sp>
        <p:nvSpPr>
          <p:cNvPr id="54278" name="Rectangle 12"/>
          <p:cNvSpPr>
            <a:spLocks noChangeArrowheads="1"/>
          </p:cNvSpPr>
          <p:nvPr/>
        </p:nvSpPr>
        <p:spPr bwMode="auto">
          <a:xfrm>
            <a:off x="990600" y="2998787"/>
            <a:ext cx="18256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80000"/>
              </a:lnSpc>
              <a:spcBef>
                <a:spcPct val="50000"/>
              </a:spcBef>
            </a:pPr>
            <a:r>
              <a:rPr lang="en-US" altLang="en-US" sz="1800" i="1">
                <a:latin typeface="Arial Narrow" panose="020B0606020202030204" pitchFamily="34" charset="0"/>
              </a:rPr>
              <a:t>Hopfield</a:t>
            </a:r>
          </a:p>
          <a:p>
            <a:pPr>
              <a:lnSpc>
                <a:spcPct val="80000"/>
              </a:lnSpc>
              <a:spcBef>
                <a:spcPct val="50000"/>
              </a:spcBef>
            </a:pPr>
            <a:r>
              <a:rPr lang="en-US" altLang="en-US" sz="1800" i="1">
                <a:latin typeface="Arial Narrow" panose="020B0606020202030204" pitchFamily="34" charset="0"/>
              </a:rPr>
              <a:t>BAM</a:t>
            </a:r>
          </a:p>
          <a:p>
            <a:pPr>
              <a:lnSpc>
                <a:spcPct val="80000"/>
              </a:lnSpc>
              <a:spcBef>
                <a:spcPct val="50000"/>
              </a:spcBef>
            </a:pPr>
            <a:r>
              <a:rPr lang="en-US" altLang="en-US" sz="1800" i="1">
                <a:latin typeface="Arial Narrow" panose="020B0606020202030204" pitchFamily="34" charset="0"/>
              </a:rPr>
              <a:t>ART</a:t>
            </a:r>
          </a:p>
        </p:txBody>
      </p:sp>
      <p:sp>
        <p:nvSpPr>
          <p:cNvPr id="54279" name="Line 13"/>
          <p:cNvSpPr>
            <a:spLocks noChangeShapeType="1"/>
          </p:cNvSpPr>
          <p:nvPr/>
        </p:nvSpPr>
        <p:spPr bwMode="auto">
          <a:xfrm flipV="1">
            <a:off x="2157413" y="1219200"/>
            <a:ext cx="1625600" cy="10414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0" name="Line 15"/>
          <p:cNvSpPr>
            <a:spLocks noChangeShapeType="1"/>
          </p:cNvSpPr>
          <p:nvPr/>
        </p:nvSpPr>
        <p:spPr bwMode="auto">
          <a:xfrm flipV="1">
            <a:off x="5434013" y="2743200"/>
            <a:ext cx="863600" cy="81280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1" name="Line 16"/>
          <p:cNvSpPr>
            <a:spLocks noChangeShapeType="1"/>
          </p:cNvSpPr>
          <p:nvPr/>
        </p:nvSpPr>
        <p:spPr bwMode="auto">
          <a:xfrm flipH="1" flipV="1">
            <a:off x="6297613" y="2743200"/>
            <a:ext cx="1346200" cy="81280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4" name="Rectangle 19"/>
          <p:cNvSpPr>
            <a:spLocks noChangeArrowheads="1"/>
          </p:cNvSpPr>
          <p:nvPr/>
        </p:nvSpPr>
        <p:spPr bwMode="auto">
          <a:xfrm>
            <a:off x="1255713" y="2251075"/>
            <a:ext cx="1982787" cy="520700"/>
          </a:xfrm>
          <a:prstGeom prst="rect">
            <a:avLst/>
          </a:prstGeom>
          <a:solidFill>
            <a:schemeClr val="bg1"/>
          </a:solidFill>
          <a:ln w="222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with feedback</a:t>
            </a:r>
          </a:p>
        </p:txBody>
      </p:sp>
      <p:sp>
        <p:nvSpPr>
          <p:cNvPr id="54285" name="Rectangle 20"/>
          <p:cNvSpPr>
            <a:spLocks noChangeArrowheads="1"/>
          </p:cNvSpPr>
          <p:nvPr/>
        </p:nvSpPr>
        <p:spPr bwMode="auto">
          <a:xfrm>
            <a:off x="5416550" y="2251075"/>
            <a:ext cx="1736725" cy="520700"/>
          </a:xfrm>
          <a:prstGeom prst="rect">
            <a:avLst/>
          </a:prstGeom>
          <a:solidFill>
            <a:schemeClr val="bg1"/>
          </a:solidFill>
          <a:ln w="222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feedforward</a:t>
            </a:r>
          </a:p>
        </p:txBody>
      </p:sp>
      <p:cxnSp>
        <p:nvCxnSpPr>
          <p:cNvPr id="54291" name="Straight Connector 2"/>
          <p:cNvCxnSpPr>
            <a:cxnSpLocks noChangeShapeType="1"/>
            <a:endCxn id="54285" idx="0"/>
          </p:cNvCxnSpPr>
          <p:nvPr/>
        </p:nvCxnSpPr>
        <p:spPr bwMode="auto">
          <a:xfrm>
            <a:off x="3783013" y="1219200"/>
            <a:ext cx="2501900" cy="1031875"/>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p:spPr>
        <p:txBody>
          <a:bodyPr/>
          <a:lstStyle/>
          <a:p>
            <a:r>
              <a:rPr lang="en-US" altLang="en-US" smtClean="0">
                <a:solidFill>
                  <a:srgbClr val="0000BF"/>
                </a:solidFill>
              </a:rPr>
              <a:t>Architectures (after Lawrence)</a:t>
            </a:r>
          </a:p>
        </p:txBody>
      </p:sp>
      <p:sp>
        <p:nvSpPr>
          <p:cNvPr id="54275" name="Rectangle 7"/>
          <p:cNvSpPr>
            <a:spLocks noChangeArrowheads="1"/>
          </p:cNvSpPr>
          <p:nvPr/>
        </p:nvSpPr>
        <p:spPr bwMode="auto">
          <a:xfrm>
            <a:off x="6934200" y="4141787"/>
            <a:ext cx="1825625"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80000"/>
              </a:lnSpc>
              <a:spcBef>
                <a:spcPct val="50000"/>
              </a:spcBef>
            </a:pPr>
            <a:r>
              <a:rPr lang="en-US" altLang="en-US" sz="1800" i="1">
                <a:latin typeface="Arial Narrow" panose="020B0606020202030204" pitchFamily="34" charset="0"/>
              </a:rPr>
              <a:t>Adaline</a:t>
            </a:r>
          </a:p>
          <a:p>
            <a:pPr>
              <a:lnSpc>
                <a:spcPct val="80000"/>
              </a:lnSpc>
              <a:spcBef>
                <a:spcPct val="50000"/>
              </a:spcBef>
            </a:pPr>
            <a:r>
              <a:rPr lang="en-US" altLang="en-US" sz="1800" i="1">
                <a:latin typeface="Arial Narrow" panose="020B0606020202030204" pitchFamily="34" charset="0"/>
              </a:rPr>
              <a:t>Perceptron</a:t>
            </a:r>
          </a:p>
        </p:txBody>
      </p:sp>
      <p:sp>
        <p:nvSpPr>
          <p:cNvPr id="54276" name="Rectangle 10"/>
          <p:cNvSpPr>
            <a:spLocks noChangeArrowheads="1"/>
          </p:cNvSpPr>
          <p:nvPr/>
        </p:nvSpPr>
        <p:spPr bwMode="auto">
          <a:xfrm>
            <a:off x="4800600" y="5360987"/>
            <a:ext cx="18256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80000"/>
              </a:lnSpc>
              <a:spcBef>
                <a:spcPct val="50000"/>
              </a:spcBef>
            </a:pPr>
            <a:r>
              <a:rPr lang="en-US" altLang="en-US" sz="1800" i="1">
                <a:latin typeface="Arial Narrow" panose="020B0606020202030204" pitchFamily="34" charset="0"/>
              </a:rPr>
              <a:t>Back-propagation ...</a:t>
            </a:r>
          </a:p>
        </p:txBody>
      </p:sp>
      <p:sp>
        <p:nvSpPr>
          <p:cNvPr id="54277" name="Rectangle 11"/>
          <p:cNvSpPr>
            <a:spLocks noChangeArrowheads="1"/>
          </p:cNvSpPr>
          <p:nvPr/>
        </p:nvSpPr>
        <p:spPr bwMode="auto">
          <a:xfrm>
            <a:off x="2286000" y="5360987"/>
            <a:ext cx="18256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80000"/>
              </a:lnSpc>
              <a:spcBef>
                <a:spcPct val="50000"/>
              </a:spcBef>
            </a:pPr>
            <a:r>
              <a:rPr lang="en-US" altLang="en-US" sz="1800" i="1">
                <a:latin typeface="Arial Narrow" panose="020B0606020202030204" pitchFamily="34" charset="0"/>
              </a:rPr>
              <a:t>Kohonen ...</a:t>
            </a:r>
          </a:p>
        </p:txBody>
      </p:sp>
      <p:sp>
        <p:nvSpPr>
          <p:cNvPr id="54278" name="Rectangle 12"/>
          <p:cNvSpPr>
            <a:spLocks noChangeArrowheads="1"/>
          </p:cNvSpPr>
          <p:nvPr/>
        </p:nvSpPr>
        <p:spPr bwMode="auto">
          <a:xfrm>
            <a:off x="990600" y="2998787"/>
            <a:ext cx="182562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80000"/>
              </a:lnSpc>
              <a:spcBef>
                <a:spcPct val="50000"/>
              </a:spcBef>
            </a:pPr>
            <a:r>
              <a:rPr lang="en-US" altLang="en-US" sz="1800" i="1">
                <a:latin typeface="Arial Narrow" panose="020B0606020202030204" pitchFamily="34" charset="0"/>
              </a:rPr>
              <a:t>Hopfield</a:t>
            </a:r>
          </a:p>
          <a:p>
            <a:pPr>
              <a:lnSpc>
                <a:spcPct val="80000"/>
              </a:lnSpc>
              <a:spcBef>
                <a:spcPct val="50000"/>
              </a:spcBef>
            </a:pPr>
            <a:r>
              <a:rPr lang="en-US" altLang="en-US" sz="1800" i="1">
                <a:latin typeface="Arial Narrow" panose="020B0606020202030204" pitchFamily="34" charset="0"/>
              </a:rPr>
              <a:t>BAM</a:t>
            </a:r>
          </a:p>
          <a:p>
            <a:pPr>
              <a:lnSpc>
                <a:spcPct val="80000"/>
              </a:lnSpc>
              <a:spcBef>
                <a:spcPct val="50000"/>
              </a:spcBef>
            </a:pPr>
            <a:r>
              <a:rPr lang="en-US" altLang="en-US" sz="1800" i="1">
                <a:latin typeface="Arial Narrow" panose="020B0606020202030204" pitchFamily="34" charset="0"/>
              </a:rPr>
              <a:t>ART</a:t>
            </a:r>
          </a:p>
        </p:txBody>
      </p:sp>
      <p:sp>
        <p:nvSpPr>
          <p:cNvPr id="54279" name="Line 13"/>
          <p:cNvSpPr>
            <a:spLocks noChangeShapeType="1"/>
          </p:cNvSpPr>
          <p:nvPr/>
        </p:nvSpPr>
        <p:spPr bwMode="auto">
          <a:xfrm flipV="1">
            <a:off x="2157413" y="1219200"/>
            <a:ext cx="1625600" cy="10414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0" name="Line 15"/>
          <p:cNvSpPr>
            <a:spLocks noChangeShapeType="1"/>
          </p:cNvSpPr>
          <p:nvPr/>
        </p:nvSpPr>
        <p:spPr bwMode="auto">
          <a:xfrm flipV="1">
            <a:off x="5434013" y="2743200"/>
            <a:ext cx="863600" cy="81280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1" name="Line 16"/>
          <p:cNvSpPr>
            <a:spLocks noChangeShapeType="1"/>
          </p:cNvSpPr>
          <p:nvPr/>
        </p:nvSpPr>
        <p:spPr bwMode="auto">
          <a:xfrm flipH="1" flipV="1">
            <a:off x="6297613" y="2743200"/>
            <a:ext cx="1346200" cy="81280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2" name="Line 17"/>
          <p:cNvSpPr>
            <a:spLocks noChangeShapeType="1"/>
          </p:cNvSpPr>
          <p:nvPr/>
        </p:nvSpPr>
        <p:spPr bwMode="auto">
          <a:xfrm flipV="1">
            <a:off x="3452813" y="4038600"/>
            <a:ext cx="1930400" cy="66040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3" name="Line 18"/>
          <p:cNvSpPr>
            <a:spLocks noChangeShapeType="1"/>
          </p:cNvSpPr>
          <p:nvPr/>
        </p:nvSpPr>
        <p:spPr bwMode="auto">
          <a:xfrm flipH="1" flipV="1">
            <a:off x="5307013" y="4038600"/>
            <a:ext cx="508000" cy="660400"/>
          </a:xfrm>
          <a:prstGeom prst="line">
            <a:avLst/>
          </a:prstGeom>
          <a:noFill/>
          <a:ln w="222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84" name="Rectangle 19"/>
          <p:cNvSpPr>
            <a:spLocks noChangeArrowheads="1"/>
          </p:cNvSpPr>
          <p:nvPr/>
        </p:nvSpPr>
        <p:spPr bwMode="auto">
          <a:xfrm>
            <a:off x="1255713" y="2251075"/>
            <a:ext cx="1982787" cy="520700"/>
          </a:xfrm>
          <a:prstGeom prst="rect">
            <a:avLst/>
          </a:prstGeom>
          <a:solidFill>
            <a:schemeClr val="bg1"/>
          </a:solidFill>
          <a:ln w="222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with feedback</a:t>
            </a:r>
          </a:p>
        </p:txBody>
      </p:sp>
      <p:sp>
        <p:nvSpPr>
          <p:cNvPr id="54285" name="Rectangle 20"/>
          <p:cNvSpPr>
            <a:spLocks noChangeArrowheads="1"/>
          </p:cNvSpPr>
          <p:nvPr/>
        </p:nvSpPr>
        <p:spPr bwMode="auto">
          <a:xfrm>
            <a:off x="5416550" y="2251075"/>
            <a:ext cx="1736725" cy="520700"/>
          </a:xfrm>
          <a:prstGeom prst="rect">
            <a:avLst/>
          </a:prstGeom>
          <a:solidFill>
            <a:schemeClr val="bg1"/>
          </a:solidFill>
          <a:ln w="222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feedforward</a:t>
            </a:r>
          </a:p>
        </p:txBody>
      </p:sp>
      <p:sp>
        <p:nvSpPr>
          <p:cNvPr id="54286" name="Rectangle 21"/>
          <p:cNvSpPr>
            <a:spLocks noChangeArrowheads="1"/>
          </p:cNvSpPr>
          <p:nvPr/>
        </p:nvSpPr>
        <p:spPr bwMode="auto">
          <a:xfrm>
            <a:off x="7116763" y="3546475"/>
            <a:ext cx="933450" cy="520700"/>
          </a:xfrm>
          <a:prstGeom prst="rect">
            <a:avLst/>
          </a:prstGeom>
          <a:solidFill>
            <a:schemeClr val="bg1"/>
          </a:solidFill>
          <a:ln w="222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Step*</a:t>
            </a:r>
          </a:p>
        </p:txBody>
      </p:sp>
      <p:sp>
        <p:nvSpPr>
          <p:cNvPr id="54287" name="Rectangle 22"/>
          <p:cNvSpPr>
            <a:spLocks noChangeArrowheads="1"/>
          </p:cNvSpPr>
          <p:nvPr/>
        </p:nvSpPr>
        <p:spPr bwMode="auto">
          <a:xfrm>
            <a:off x="4760913" y="3546475"/>
            <a:ext cx="1377950" cy="520700"/>
          </a:xfrm>
          <a:prstGeom prst="rect">
            <a:avLst/>
          </a:prstGeom>
          <a:solidFill>
            <a:schemeClr val="bg1"/>
          </a:solidFill>
          <a:ln w="222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Non-step</a:t>
            </a:r>
          </a:p>
        </p:txBody>
      </p:sp>
      <p:sp>
        <p:nvSpPr>
          <p:cNvPr id="54288" name="Rectangle 23"/>
          <p:cNvSpPr>
            <a:spLocks noChangeArrowheads="1"/>
          </p:cNvSpPr>
          <p:nvPr/>
        </p:nvSpPr>
        <p:spPr bwMode="auto">
          <a:xfrm>
            <a:off x="2500313" y="4689475"/>
            <a:ext cx="1933575" cy="520700"/>
          </a:xfrm>
          <a:prstGeom prst="rect">
            <a:avLst/>
          </a:prstGeom>
          <a:solidFill>
            <a:schemeClr val="bg1"/>
          </a:solidFill>
          <a:ln w="222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unsupervised</a:t>
            </a:r>
          </a:p>
        </p:txBody>
      </p:sp>
      <p:sp>
        <p:nvSpPr>
          <p:cNvPr id="54289" name="Rectangle 24"/>
          <p:cNvSpPr>
            <a:spLocks noChangeArrowheads="1"/>
          </p:cNvSpPr>
          <p:nvPr/>
        </p:nvSpPr>
        <p:spPr bwMode="auto">
          <a:xfrm>
            <a:off x="4948238" y="4689475"/>
            <a:ext cx="1606550" cy="520700"/>
          </a:xfrm>
          <a:prstGeom prst="rect">
            <a:avLst/>
          </a:prstGeom>
          <a:solidFill>
            <a:schemeClr val="bg1"/>
          </a:solidFill>
          <a:ln w="222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a:latin typeface="Arial Narrow" panose="020B0606020202030204" pitchFamily="34" charset="0"/>
              </a:rPr>
              <a:t>supervised</a:t>
            </a:r>
          </a:p>
        </p:txBody>
      </p:sp>
      <p:sp>
        <p:nvSpPr>
          <p:cNvPr id="54290" name="Rectangle 25"/>
          <p:cNvSpPr>
            <a:spLocks noChangeArrowheads="1"/>
          </p:cNvSpPr>
          <p:nvPr/>
        </p:nvSpPr>
        <p:spPr bwMode="auto">
          <a:xfrm>
            <a:off x="76200" y="6299200"/>
            <a:ext cx="32623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 Also referred to as “linear”</a:t>
            </a:r>
          </a:p>
        </p:txBody>
      </p:sp>
      <p:cxnSp>
        <p:nvCxnSpPr>
          <p:cNvPr id="54291" name="Straight Connector 2"/>
          <p:cNvCxnSpPr>
            <a:cxnSpLocks noChangeShapeType="1"/>
            <a:endCxn id="54285" idx="0"/>
          </p:cNvCxnSpPr>
          <p:nvPr/>
        </p:nvCxnSpPr>
        <p:spPr bwMode="auto">
          <a:xfrm>
            <a:off x="3783013" y="1219200"/>
            <a:ext cx="2501900" cy="1031875"/>
          </a:xfrm>
          <a:prstGeom prst="line">
            <a:avLst/>
          </a:prstGeom>
          <a:noFill/>
          <a:ln w="190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9533661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55299" name="AutoShape 5"/>
          <p:cNvSpPr>
            <a:spLocks noChangeArrowheads="1"/>
          </p:cNvSpPr>
          <p:nvPr/>
        </p:nvSpPr>
        <p:spPr bwMode="auto">
          <a:xfrm>
            <a:off x="685800" y="41402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1473200" y="1447800"/>
            <a:ext cx="6705600" cy="45720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Decision Trees </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Support Vector Machines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Neural Nets</a:t>
            </a:r>
            <a:r>
              <a:rPr lang="en-US" sz="3200" b="1" kern="0" dirty="0">
                <a:latin typeface="Arial Narrow" pitchFamily="34" charset="0"/>
              </a:rPr>
              <a:t>	</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Architectures</a:t>
            </a:r>
          </a:p>
          <a:p>
            <a:pPr marL="1066800" lvl="1" indent="-609600">
              <a:spcBef>
                <a:spcPct val="20000"/>
              </a:spcBef>
              <a:spcAft>
                <a:spcPts val="300"/>
              </a:spcAft>
              <a:buClr>
                <a:schemeClr val="tx2"/>
              </a:buClr>
              <a:buSzPct val="75000"/>
              <a:buFont typeface="Arial" pitchFamily="34" charset="0"/>
              <a:buChar char="•"/>
              <a:defRPr/>
            </a:pPr>
            <a:r>
              <a:rPr lang="en-US" sz="3200" b="1" kern="0" dirty="0">
                <a:latin typeface="Arial Narrow" pitchFamily="34" charset="0"/>
              </a:rPr>
              <a:t>Unsupervised learning</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Supervised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Conclusions</a:t>
            </a: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solidFill>
                  <a:srgbClr val="0000BF"/>
                </a:solidFill>
              </a:rPr>
              <a:t>Unsupervised Learning</a:t>
            </a:r>
          </a:p>
        </p:txBody>
      </p:sp>
      <p:sp>
        <p:nvSpPr>
          <p:cNvPr id="57347" name="Rectangle 3"/>
          <p:cNvSpPr>
            <a:spLocks noChangeArrowheads="1"/>
          </p:cNvSpPr>
          <p:nvPr/>
        </p:nvSpPr>
        <p:spPr bwMode="auto">
          <a:xfrm>
            <a:off x="584200" y="2538413"/>
            <a:ext cx="3073400" cy="1778000"/>
          </a:xfrm>
          <a:prstGeom prst="rect">
            <a:avLst/>
          </a:prstGeom>
          <a:solidFill>
            <a:srgbClr val="99CCFF"/>
          </a:solidFill>
          <a:ln>
            <a:noFill/>
          </a:ln>
          <a:effectLst/>
          <a:extLst>
            <a:ext uri="{91240B29-F687-4F45-9708-019B960494DF}">
              <a14:hiddenLine xmlns:a14="http://schemas.microsoft.com/office/drawing/2010/main" w="508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Neural Net</a:t>
            </a:r>
          </a:p>
          <a:p>
            <a:pPr algn="ctr">
              <a:spcBef>
                <a:spcPct val="50000"/>
              </a:spcBef>
            </a:pPr>
            <a:r>
              <a:rPr lang="en-US" altLang="en-US" sz="3200">
                <a:latin typeface="Arial Narrow" panose="020B0606020202030204" pitchFamily="34" charset="0"/>
              </a:rPr>
              <a:t>Framework</a:t>
            </a:r>
          </a:p>
        </p:txBody>
      </p:sp>
      <p:sp>
        <p:nvSpPr>
          <p:cNvPr id="57348" name="Rectangle 4"/>
          <p:cNvSpPr>
            <a:spLocks noChangeArrowheads="1"/>
          </p:cNvSpPr>
          <p:nvPr/>
        </p:nvSpPr>
        <p:spPr bwMode="auto">
          <a:xfrm>
            <a:off x="622300" y="4824413"/>
            <a:ext cx="2997200" cy="1016000"/>
          </a:xfrm>
          <a:prstGeom prst="rect">
            <a:avLst/>
          </a:prstGeom>
          <a:solidFill>
            <a:srgbClr val="99CCFF"/>
          </a:solidFill>
          <a:ln>
            <a:noFill/>
          </a:ln>
          <a:effectLst/>
          <a:extLst>
            <a:ext uri="{91240B29-F687-4F45-9708-019B960494DF}">
              <a14:hiddenLine xmlns:a14="http://schemas.microsoft.com/office/drawing/2010/main" w="508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Inputs</a:t>
            </a:r>
          </a:p>
        </p:txBody>
      </p:sp>
      <p:sp>
        <p:nvSpPr>
          <p:cNvPr id="57350" name="Rectangle 6"/>
          <p:cNvSpPr>
            <a:spLocks noChangeArrowheads="1"/>
          </p:cNvSpPr>
          <p:nvPr/>
        </p:nvSpPr>
        <p:spPr bwMode="auto">
          <a:xfrm>
            <a:off x="865188" y="1371600"/>
            <a:ext cx="25114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u="sng">
                <a:solidFill>
                  <a:srgbClr val="00279F"/>
                </a:solidFill>
                <a:latin typeface="Arial Narrow" panose="020B0606020202030204" pitchFamily="34" charset="0"/>
              </a:rPr>
              <a:t>INGREDIENTS</a:t>
            </a:r>
          </a:p>
        </p:txBody>
      </p:sp>
      <p:cxnSp>
        <p:nvCxnSpPr>
          <p:cNvPr id="57352" name="AutoShape 8"/>
          <p:cNvCxnSpPr>
            <a:cxnSpLocks noChangeShapeType="1"/>
            <a:stCxn id="57347" idx="3"/>
            <a:endCxn id="57349" idx="1"/>
          </p:cNvCxnSpPr>
          <p:nvPr/>
        </p:nvCxnSpPr>
        <p:spPr bwMode="auto">
          <a:xfrm>
            <a:off x="3657600" y="3427413"/>
            <a:ext cx="1879600" cy="762000"/>
          </a:xfrm>
          <a:prstGeom prst="curvedConnector3">
            <a:avLst>
              <a:gd name="adj1" fmla="val 5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3" name="AutoShape 9"/>
          <p:cNvCxnSpPr>
            <a:cxnSpLocks noChangeShapeType="1"/>
            <a:stCxn id="57348" idx="3"/>
            <a:endCxn id="57349" idx="1"/>
          </p:cNvCxnSpPr>
          <p:nvPr/>
        </p:nvCxnSpPr>
        <p:spPr bwMode="auto">
          <a:xfrm flipV="1">
            <a:off x="3619500" y="4189413"/>
            <a:ext cx="1917700" cy="1143000"/>
          </a:xfrm>
          <a:prstGeom prst="curvedConnector3">
            <a:avLst>
              <a:gd name="adj1" fmla="val 5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4" name="TextBox 1"/>
          <p:cNvSpPr txBox="1">
            <a:spLocks noChangeArrowheads="1"/>
          </p:cNvSpPr>
          <p:nvPr/>
        </p:nvSpPr>
        <p:spPr bwMode="auto">
          <a:xfrm>
            <a:off x="4419600" y="5894388"/>
            <a:ext cx="449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sz="2000">
                <a:latin typeface="Arial Narrow" panose="020B0606020202030204" pitchFamily="34" charset="0"/>
              </a:rPr>
              <a:t>Ref: Marsland Cpt 14</a:t>
            </a:r>
          </a:p>
        </p:txBody>
      </p:sp>
    </p:spTree>
    <p:extLst>
      <p:ext uri="{BB962C8B-B14F-4D97-AF65-F5344CB8AC3E}">
        <p14:creationId xmlns:p14="http://schemas.microsoft.com/office/powerpoint/2010/main" val="1961826376"/>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solidFill>
                  <a:srgbClr val="0000BF"/>
                </a:solidFill>
              </a:rPr>
              <a:t>Unsupervised Learning</a:t>
            </a:r>
          </a:p>
        </p:txBody>
      </p:sp>
      <p:sp>
        <p:nvSpPr>
          <p:cNvPr id="57347" name="Rectangle 3"/>
          <p:cNvSpPr>
            <a:spLocks noChangeArrowheads="1"/>
          </p:cNvSpPr>
          <p:nvPr/>
        </p:nvSpPr>
        <p:spPr bwMode="auto">
          <a:xfrm>
            <a:off x="584200" y="2538413"/>
            <a:ext cx="3073400" cy="1778000"/>
          </a:xfrm>
          <a:prstGeom prst="rect">
            <a:avLst/>
          </a:prstGeom>
          <a:solidFill>
            <a:srgbClr val="99CCFF"/>
          </a:solidFill>
          <a:ln>
            <a:noFill/>
          </a:ln>
          <a:effectLst/>
          <a:extLst>
            <a:ext uri="{91240B29-F687-4F45-9708-019B960494DF}">
              <a14:hiddenLine xmlns:a14="http://schemas.microsoft.com/office/drawing/2010/main" w="508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Neural Net</a:t>
            </a:r>
          </a:p>
          <a:p>
            <a:pPr algn="ctr">
              <a:spcBef>
                <a:spcPct val="50000"/>
              </a:spcBef>
            </a:pPr>
            <a:r>
              <a:rPr lang="en-US" altLang="en-US" sz="3200">
                <a:latin typeface="Arial Narrow" panose="020B0606020202030204" pitchFamily="34" charset="0"/>
              </a:rPr>
              <a:t>Framework</a:t>
            </a:r>
          </a:p>
        </p:txBody>
      </p:sp>
      <p:sp>
        <p:nvSpPr>
          <p:cNvPr id="57348" name="Rectangle 4"/>
          <p:cNvSpPr>
            <a:spLocks noChangeArrowheads="1"/>
          </p:cNvSpPr>
          <p:nvPr/>
        </p:nvSpPr>
        <p:spPr bwMode="auto">
          <a:xfrm>
            <a:off x="622300" y="4824413"/>
            <a:ext cx="2997200" cy="1016000"/>
          </a:xfrm>
          <a:prstGeom prst="rect">
            <a:avLst/>
          </a:prstGeom>
          <a:solidFill>
            <a:srgbClr val="99CCFF"/>
          </a:solidFill>
          <a:ln>
            <a:noFill/>
          </a:ln>
          <a:effectLst/>
          <a:extLst>
            <a:ext uri="{91240B29-F687-4F45-9708-019B960494DF}">
              <a14:hiddenLine xmlns:a14="http://schemas.microsoft.com/office/drawing/2010/main" w="508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Inputs</a:t>
            </a:r>
          </a:p>
        </p:txBody>
      </p:sp>
      <p:sp>
        <p:nvSpPr>
          <p:cNvPr id="57349" name="Rectangle 5"/>
          <p:cNvSpPr>
            <a:spLocks noChangeArrowheads="1"/>
          </p:cNvSpPr>
          <p:nvPr/>
        </p:nvSpPr>
        <p:spPr bwMode="auto">
          <a:xfrm>
            <a:off x="5537200" y="3300413"/>
            <a:ext cx="3073400" cy="1778000"/>
          </a:xfrm>
          <a:prstGeom prst="rect">
            <a:avLst/>
          </a:prstGeom>
          <a:solidFill>
            <a:srgbClr val="99CCFF"/>
          </a:solidFill>
          <a:ln>
            <a:noFill/>
          </a:ln>
          <a:effectLst/>
          <a:extLst>
            <a:ext uri="{91240B29-F687-4F45-9708-019B960494DF}">
              <a14:hiddenLine xmlns:a14="http://schemas.microsoft.com/office/drawing/2010/main" w="508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sz="3200">
                <a:latin typeface="Arial Narrow" panose="020B0606020202030204" pitchFamily="34" charset="0"/>
              </a:rPr>
              <a:t>Neural Net</a:t>
            </a:r>
          </a:p>
          <a:p>
            <a:pPr algn="ctr">
              <a:spcBef>
                <a:spcPct val="50000"/>
              </a:spcBef>
            </a:pPr>
            <a:r>
              <a:rPr lang="en-US" altLang="en-US" sz="3200">
                <a:latin typeface="Arial Narrow" panose="020B0606020202030204" pitchFamily="34" charset="0"/>
              </a:rPr>
              <a:t>which Classifies</a:t>
            </a:r>
          </a:p>
        </p:txBody>
      </p:sp>
      <p:sp>
        <p:nvSpPr>
          <p:cNvPr id="57350" name="Rectangle 6"/>
          <p:cNvSpPr>
            <a:spLocks noChangeArrowheads="1"/>
          </p:cNvSpPr>
          <p:nvPr/>
        </p:nvSpPr>
        <p:spPr bwMode="auto">
          <a:xfrm>
            <a:off x="865188" y="1371600"/>
            <a:ext cx="25114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u="sng">
                <a:solidFill>
                  <a:srgbClr val="00279F"/>
                </a:solidFill>
                <a:latin typeface="Arial Narrow" panose="020B0606020202030204" pitchFamily="34" charset="0"/>
              </a:rPr>
              <a:t>INGREDIENTS</a:t>
            </a:r>
          </a:p>
        </p:txBody>
      </p:sp>
      <p:sp>
        <p:nvSpPr>
          <p:cNvPr id="57351" name="Rectangle 7"/>
          <p:cNvSpPr>
            <a:spLocks noChangeArrowheads="1"/>
          </p:cNvSpPr>
          <p:nvPr/>
        </p:nvSpPr>
        <p:spPr bwMode="auto">
          <a:xfrm>
            <a:off x="6122988" y="1371600"/>
            <a:ext cx="1901825"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u="sng">
                <a:solidFill>
                  <a:srgbClr val="00279F"/>
                </a:solidFill>
                <a:latin typeface="Arial Narrow" panose="020B0606020202030204" pitchFamily="34" charset="0"/>
              </a:rPr>
              <a:t>PRODUCT</a:t>
            </a:r>
          </a:p>
        </p:txBody>
      </p:sp>
      <p:cxnSp>
        <p:nvCxnSpPr>
          <p:cNvPr id="57352" name="AutoShape 8"/>
          <p:cNvCxnSpPr>
            <a:cxnSpLocks noChangeShapeType="1"/>
            <a:stCxn id="57347" idx="3"/>
            <a:endCxn id="57349" idx="1"/>
          </p:cNvCxnSpPr>
          <p:nvPr/>
        </p:nvCxnSpPr>
        <p:spPr bwMode="auto">
          <a:xfrm>
            <a:off x="3657600" y="3427413"/>
            <a:ext cx="1879600" cy="762000"/>
          </a:xfrm>
          <a:prstGeom prst="curvedConnector3">
            <a:avLst>
              <a:gd name="adj1" fmla="val 5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53" name="AutoShape 9"/>
          <p:cNvCxnSpPr>
            <a:cxnSpLocks noChangeShapeType="1"/>
            <a:stCxn id="57348" idx="3"/>
            <a:endCxn id="57349" idx="1"/>
          </p:cNvCxnSpPr>
          <p:nvPr/>
        </p:nvCxnSpPr>
        <p:spPr bwMode="auto">
          <a:xfrm flipV="1">
            <a:off x="3619500" y="4189413"/>
            <a:ext cx="1917700" cy="1143000"/>
          </a:xfrm>
          <a:prstGeom prst="curvedConnector3">
            <a:avLst>
              <a:gd name="adj1" fmla="val 5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354" name="TextBox 1"/>
          <p:cNvSpPr txBox="1">
            <a:spLocks noChangeArrowheads="1"/>
          </p:cNvSpPr>
          <p:nvPr/>
        </p:nvSpPr>
        <p:spPr bwMode="auto">
          <a:xfrm>
            <a:off x="4419600" y="5894388"/>
            <a:ext cx="4495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r>
              <a:rPr lang="en-US" sz="2000">
                <a:latin typeface="Arial Narrow" panose="020B0606020202030204" pitchFamily="34" charset="0"/>
              </a:rPr>
              <a:t>Ref: Marsland Cpt 14</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469900"/>
            <a:ext cx="9067800" cy="495300"/>
          </a:xfrm>
        </p:spPr>
        <p:txBody>
          <a:bodyPr/>
          <a:lstStyle/>
          <a:p>
            <a:r>
              <a:rPr lang="en-US" altLang="en-US" smtClean="0">
                <a:solidFill>
                  <a:srgbClr val="0000BF"/>
                </a:solidFill>
              </a:rPr>
              <a:t>Principles of Unsupervised Learning</a:t>
            </a:r>
          </a:p>
        </p:txBody>
      </p:sp>
      <p:sp>
        <p:nvSpPr>
          <p:cNvPr id="58371" name="Text Box 5"/>
          <p:cNvSpPr txBox="1">
            <a:spLocks noChangeArrowheads="1"/>
          </p:cNvSpPr>
          <p:nvPr/>
        </p:nvSpPr>
        <p:spPr bwMode="auto">
          <a:xfrm>
            <a:off x="838200" y="1651000"/>
            <a:ext cx="7391400" cy="2406813"/>
          </a:xfrm>
          <a:prstGeom prst="rect">
            <a:avLst/>
          </a:prstGeom>
          <a:solidFill>
            <a:srgbClr val="FFFFE9"/>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40000"/>
              </a:lnSpc>
              <a:spcBef>
                <a:spcPct val="50000"/>
              </a:spcBef>
            </a:pPr>
            <a:r>
              <a:rPr lang="en-US" altLang="en-US" sz="3200" dirty="0">
                <a:latin typeface="Arial Narrow" panose="020B0606020202030204" pitchFamily="34" charset="0"/>
              </a:rPr>
              <a:t>“If an action is followed by a satisfactory state of affairs, or an improvement in the state of affairs, </a:t>
            </a:r>
          </a:p>
          <a:p>
            <a:pPr>
              <a:lnSpc>
                <a:spcPct val="140000"/>
              </a:lnSpc>
              <a:spcBef>
                <a:spcPct val="50000"/>
              </a:spcBef>
            </a:pPr>
            <a:r>
              <a:rPr lang="en-US" altLang="en-US" sz="3200" dirty="0">
                <a:latin typeface="Arial Narrow" panose="020B0606020202030204" pitchFamily="34" charset="0"/>
              </a:rPr>
              <a:t>then </a:t>
            </a:r>
            <a:r>
              <a:rPr lang="en-US" altLang="en-US" sz="3200" dirty="0" smtClean="0">
                <a:latin typeface="Arial Narrow" panose="020B0606020202030204" pitchFamily="34" charset="0"/>
              </a:rPr>
              <a:t>…</a:t>
            </a:r>
            <a:endParaRPr lang="en-US" altLang="en-US" sz="3200" dirty="0">
              <a:latin typeface="Arial Narrow" panose="020B0606020202030204" pitchFamily="34" charset="0"/>
            </a:endParaRPr>
          </a:p>
        </p:txBody>
      </p:sp>
      <p:sp>
        <p:nvSpPr>
          <p:cNvPr id="58372" name="Rectangle 1"/>
          <p:cNvSpPr>
            <a:spLocks noChangeArrowheads="1"/>
          </p:cNvSpPr>
          <p:nvPr/>
        </p:nvSpPr>
        <p:spPr bwMode="auto">
          <a:xfrm>
            <a:off x="838200" y="6369050"/>
            <a:ext cx="4572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40000"/>
              </a:lnSpc>
              <a:spcBef>
                <a:spcPct val="50000"/>
              </a:spcBef>
            </a:pPr>
            <a:r>
              <a:rPr lang="en-US" altLang="en-US" sz="1400">
                <a:latin typeface="Arial Narrow" panose="020B0606020202030204" pitchFamily="34" charset="0"/>
              </a:rPr>
              <a:t>(barto, http://www.cs.umass.edu/csinfo/announce/barto_idea.html)</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469900"/>
            <a:ext cx="9067800" cy="495300"/>
          </a:xfrm>
        </p:spPr>
        <p:txBody>
          <a:bodyPr/>
          <a:lstStyle/>
          <a:p>
            <a:r>
              <a:rPr lang="en-US" altLang="en-US" smtClean="0">
                <a:solidFill>
                  <a:srgbClr val="0000BF"/>
                </a:solidFill>
              </a:rPr>
              <a:t>Principles of Unsupervised Learning</a:t>
            </a:r>
          </a:p>
        </p:txBody>
      </p:sp>
      <p:sp>
        <p:nvSpPr>
          <p:cNvPr id="58371" name="Text Box 5"/>
          <p:cNvSpPr txBox="1">
            <a:spLocks noChangeArrowheads="1"/>
          </p:cNvSpPr>
          <p:nvPr/>
        </p:nvSpPr>
        <p:spPr bwMode="auto">
          <a:xfrm>
            <a:off x="838200" y="1651000"/>
            <a:ext cx="7391400" cy="4278094"/>
          </a:xfrm>
          <a:prstGeom prst="rect">
            <a:avLst/>
          </a:prstGeom>
          <a:solidFill>
            <a:srgbClr val="FFFFE9"/>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40000"/>
              </a:lnSpc>
              <a:spcBef>
                <a:spcPct val="50000"/>
              </a:spcBef>
            </a:pPr>
            <a:r>
              <a:rPr lang="en-US" altLang="en-US" sz="3200" dirty="0">
                <a:latin typeface="Arial Narrow" panose="020B0606020202030204" pitchFamily="34" charset="0"/>
              </a:rPr>
              <a:t>“If an action is followed by a satisfactory state of affairs, or an improvement in the state of affairs, </a:t>
            </a:r>
          </a:p>
          <a:p>
            <a:pPr>
              <a:lnSpc>
                <a:spcPct val="140000"/>
              </a:lnSpc>
              <a:spcBef>
                <a:spcPct val="50000"/>
              </a:spcBef>
            </a:pPr>
            <a:r>
              <a:rPr lang="en-US" altLang="en-US" sz="3200" dirty="0">
                <a:latin typeface="Arial Narrow" panose="020B0606020202030204" pitchFamily="34" charset="0"/>
              </a:rPr>
              <a:t>then the tendency to produce that action </a:t>
            </a:r>
          </a:p>
          <a:p>
            <a:pPr>
              <a:lnSpc>
                <a:spcPct val="140000"/>
              </a:lnSpc>
              <a:spcBef>
                <a:spcPct val="50000"/>
              </a:spcBef>
            </a:pPr>
            <a:r>
              <a:rPr lang="en-US" altLang="en-US" sz="3200" dirty="0" smtClean="0">
                <a:latin typeface="Arial Narrow" panose="020B0606020202030204" pitchFamily="34" charset="0"/>
              </a:rPr>
              <a:t>is </a:t>
            </a:r>
            <a:r>
              <a:rPr lang="en-US" altLang="en-US" sz="3200" dirty="0">
                <a:latin typeface="Arial Narrow" panose="020B0606020202030204" pitchFamily="34" charset="0"/>
              </a:rPr>
              <a:t>strengthened; </a:t>
            </a:r>
          </a:p>
          <a:p>
            <a:pPr>
              <a:lnSpc>
                <a:spcPct val="140000"/>
              </a:lnSpc>
              <a:spcBef>
                <a:spcPct val="50000"/>
              </a:spcBef>
            </a:pPr>
            <a:r>
              <a:rPr lang="en-US" altLang="en-US" sz="3200" dirty="0">
                <a:latin typeface="Arial Narrow" panose="020B0606020202030204" pitchFamily="34" charset="0"/>
              </a:rPr>
              <a:t>otherwise that tendency is weakened.”</a:t>
            </a:r>
          </a:p>
        </p:txBody>
      </p:sp>
      <p:sp>
        <p:nvSpPr>
          <p:cNvPr id="58372" name="Rectangle 1"/>
          <p:cNvSpPr>
            <a:spLocks noChangeArrowheads="1"/>
          </p:cNvSpPr>
          <p:nvPr/>
        </p:nvSpPr>
        <p:spPr bwMode="auto">
          <a:xfrm>
            <a:off x="838200" y="6369050"/>
            <a:ext cx="45720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40000"/>
              </a:lnSpc>
              <a:spcBef>
                <a:spcPct val="50000"/>
              </a:spcBef>
            </a:pPr>
            <a:r>
              <a:rPr lang="en-US" altLang="en-US" sz="1400">
                <a:latin typeface="Arial Narrow" panose="020B0606020202030204" pitchFamily="34" charset="0"/>
              </a:rPr>
              <a:t>(barto, http://www.cs.umass.edu/csinfo/announce/barto_idea.html)</a:t>
            </a:r>
          </a:p>
        </p:txBody>
      </p:sp>
    </p:spTree>
    <p:extLst>
      <p:ext uri="{BB962C8B-B14F-4D97-AF65-F5344CB8AC3E}">
        <p14:creationId xmlns:p14="http://schemas.microsoft.com/office/powerpoint/2010/main" val="796878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419100"/>
            <a:ext cx="9067800" cy="495300"/>
          </a:xfrm>
        </p:spPr>
        <p:txBody>
          <a:bodyPr/>
          <a:lstStyle/>
          <a:p>
            <a:r>
              <a:rPr lang="en-US" altLang="en-US" smtClean="0">
                <a:solidFill>
                  <a:srgbClr val="0000BF"/>
                </a:solidFill>
              </a:rPr>
              <a:t>Principles of Self-Organization</a:t>
            </a:r>
            <a:r>
              <a:rPr lang="en-US" altLang="en-US" u="none" smtClean="0">
                <a:solidFill>
                  <a:srgbClr val="0000BF"/>
                </a:solidFill>
              </a:rPr>
              <a:t>*</a:t>
            </a:r>
            <a:endParaRPr lang="en-US" altLang="en-US" smtClean="0">
              <a:solidFill>
                <a:srgbClr val="0000BF"/>
              </a:solidFill>
            </a:endParaRPr>
          </a:p>
        </p:txBody>
      </p:sp>
      <p:sp>
        <p:nvSpPr>
          <p:cNvPr id="24579" name="Rectangle 3"/>
          <p:cNvSpPr>
            <a:spLocks noGrp="1" noChangeArrowheads="1"/>
          </p:cNvSpPr>
          <p:nvPr>
            <p:ph type="body" idx="1"/>
          </p:nvPr>
        </p:nvSpPr>
        <p:spPr>
          <a:xfrm>
            <a:off x="838200" y="1143000"/>
            <a:ext cx="7391400" cy="5105400"/>
          </a:xfrm>
        </p:spPr>
        <p:txBody>
          <a:bodyPr/>
          <a:lstStyle/>
          <a:p>
            <a:pPr marL="609600" indent="-609600">
              <a:lnSpc>
                <a:spcPct val="130000"/>
              </a:lnSpc>
              <a:buSzTx/>
              <a:buFont typeface="Monotype Sorts" pitchFamily="2" charset="2"/>
              <a:buAutoNum type="arabicPeriod"/>
              <a:defRPr/>
            </a:pPr>
            <a:r>
              <a:rPr lang="en-US" dirty="0" smtClean="0"/>
              <a:t>Connections that fire repeatedly, strengthen </a:t>
            </a:r>
          </a:p>
          <a:p>
            <a:pPr marL="609600" indent="-609600">
              <a:lnSpc>
                <a:spcPct val="130000"/>
              </a:lnSpc>
              <a:buSzTx/>
              <a:buFont typeface="Monotype Sorts" pitchFamily="2" charset="2"/>
              <a:buAutoNum type="arabicPeriod"/>
              <a:defRPr/>
            </a:pPr>
            <a:r>
              <a:rPr lang="en-US" dirty="0" smtClean="0"/>
              <a:t>Limitation of resources causes competition among synapses </a:t>
            </a:r>
          </a:p>
          <a:p>
            <a:pPr marL="609600" indent="-609600">
              <a:lnSpc>
                <a:spcPct val="130000"/>
              </a:lnSpc>
              <a:buSzTx/>
              <a:buFont typeface="Monotype Sorts" pitchFamily="2" charset="2"/>
              <a:buAutoNum type="arabicPeriod"/>
              <a:defRPr/>
            </a:pPr>
            <a:r>
              <a:rPr lang="en-US" dirty="0" smtClean="0"/>
              <a:t>Synapse modifications tend to have cooperative effects</a:t>
            </a:r>
          </a:p>
          <a:p>
            <a:pPr marL="609600" indent="-609600">
              <a:lnSpc>
                <a:spcPct val="130000"/>
              </a:lnSpc>
              <a:buSzTx/>
              <a:buFont typeface="Monotype Sorts" pitchFamily="2" charset="2"/>
              <a:buAutoNum type="arabicPeriod"/>
              <a:defRPr/>
            </a:pPr>
            <a:r>
              <a:rPr lang="en-US" dirty="0" smtClean="0"/>
              <a:t>Order and structure in weight patterns lead to self-organization</a:t>
            </a:r>
          </a:p>
        </p:txBody>
      </p:sp>
      <p:sp>
        <p:nvSpPr>
          <p:cNvPr id="59396" name="Rectangle 4"/>
          <p:cNvSpPr>
            <a:spLocks noChangeArrowheads="1"/>
          </p:cNvSpPr>
          <p:nvPr/>
        </p:nvSpPr>
        <p:spPr bwMode="auto">
          <a:xfrm>
            <a:off x="76200" y="6477000"/>
            <a:ext cx="883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t>* Adapted from von der Malsburg “An Introduction to Neural …,” Academic Press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Input </a:t>
            </a:r>
            <a:r>
              <a:rPr lang="en-US" dirty="0" smtClean="0">
                <a:solidFill>
                  <a:schemeClr val="tx2">
                    <a:lumMod val="75000"/>
                  </a:schemeClr>
                </a:solidFill>
              </a:rPr>
              <a:t> (2D Example)</a:t>
            </a:r>
            <a:endParaRPr lang="en-US" dirty="0"/>
          </a:p>
        </p:txBody>
      </p:sp>
      <p:pic>
        <p:nvPicPr>
          <p:cNvPr id="6041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5588" y="1747838"/>
            <a:ext cx="35528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16387" name="AutoShape 5"/>
          <p:cNvSpPr>
            <a:spLocks noChangeArrowheads="1"/>
          </p:cNvSpPr>
          <p:nvPr/>
        </p:nvSpPr>
        <p:spPr bwMode="auto">
          <a:xfrm>
            <a:off x="685800" y="18288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1473200" y="1066800"/>
            <a:ext cx="6705600" cy="5410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smtClean="0">
                <a:latin typeface="Arial Narrow" pitchFamily="34" charset="0"/>
              </a:rPr>
              <a:t>Module 1: Decision </a:t>
            </a:r>
            <a:r>
              <a:rPr lang="en-US" sz="3200" kern="0" dirty="0">
                <a:latin typeface="Arial Narrow" pitchFamily="34" charset="0"/>
              </a:rPr>
              <a:t>Trees </a:t>
            </a:r>
          </a:p>
          <a:p>
            <a:pPr marL="609600" indent="-609600">
              <a:spcBef>
                <a:spcPct val="20000"/>
              </a:spcBef>
              <a:spcAft>
                <a:spcPts val="300"/>
              </a:spcAft>
              <a:buClr>
                <a:schemeClr val="tx2"/>
              </a:buClr>
              <a:buSzPct val="75000"/>
              <a:buFont typeface="Wingdings" pitchFamily="2" charset="2"/>
              <a:buAutoNum type="arabicPeriod"/>
              <a:defRPr/>
            </a:pPr>
            <a:r>
              <a:rPr lang="en-US" sz="3200" b="1" kern="0" dirty="0">
                <a:latin typeface="Arial Narrow" pitchFamily="34" charset="0"/>
              </a:rPr>
              <a:t>Support Vector Machines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Neural Nets</a:t>
            </a:r>
            <a:r>
              <a:rPr lang="en-US" sz="3200" b="1" kern="0" dirty="0">
                <a:latin typeface="Arial Narrow" pitchFamily="34" charset="0"/>
              </a:rPr>
              <a:t>	</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Architectures</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Unsupervised learning</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Supervised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Conclusions</a:t>
            </a: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reeform 78"/>
          <p:cNvSpPr>
            <a:spLocks/>
          </p:cNvSpPr>
          <p:nvPr/>
        </p:nvSpPr>
        <p:spPr bwMode="auto">
          <a:xfrm>
            <a:off x="7454900" y="2895600"/>
            <a:ext cx="698500" cy="1752600"/>
          </a:xfrm>
          <a:custGeom>
            <a:avLst/>
            <a:gdLst>
              <a:gd name="T0" fmla="*/ 2147483646 w 344"/>
              <a:gd name="T1" fmla="*/ 0 h 1056"/>
              <a:gd name="T2" fmla="*/ 2147483646 w 344"/>
              <a:gd name="T3" fmla="*/ 2147483646 h 1056"/>
              <a:gd name="T4" fmla="*/ 2147483646 w 344"/>
              <a:gd name="T5" fmla="*/ 2147483646 h 1056"/>
              <a:gd name="T6" fmla="*/ 2147483646 w 344"/>
              <a:gd name="T7" fmla="*/ 2147483646 h 1056"/>
              <a:gd name="T8" fmla="*/ 2147483646 w 344"/>
              <a:gd name="T9" fmla="*/ 2147483646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4" h="1056">
                <a:moveTo>
                  <a:pt x="344" y="0"/>
                </a:moveTo>
                <a:cubicBezTo>
                  <a:pt x="180" y="140"/>
                  <a:pt x="16" y="280"/>
                  <a:pt x="8" y="384"/>
                </a:cubicBezTo>
                <a:cubicBezTo>
                  <a:pt x="0" y="488"/>
                  <a:pt x="264" y="536"/>
                  <a:pt x="296" y="624"/>
                </a:cubicBezTo>
                <a:cubicBezTo>
                  <a:pt x="328" y="712"/>
                  <a:pt x="240" y="840"/>
                  <a:pt x="200" y="912"/>
                </a:cubicBezTo>
                <a:cubicBezTo>
                  <a:pt x="160" y="984"/>
                  <a:pt x="108" y="1020"/>
                  <a:pt x="56" y="1056"/>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3" name="Freeform 71"/>
          <p:cNvSpPr>
            <a:spLocks/>
          </p:cNvSpPr>
          <p:nvPr/>
        </p:nvSpPr>
        <p:spPr bwMode="auto">
          <a:xfrm>
            <a:off x="6096000" y="4216400"/>
            <a:ext cx="1905000" cy="812800"/>
          </a:xfrm>
          <a:custGeom>
            <a:avLst/>
            <a:gdLst>
              <a:gd name="T0" fmla="*/ 0 w 1200"/>
              <a:gd name="T1" fmla="*/ 2147483646 h 512"/>
              <a:gd name="T2" fmla="*/ 2147483646 w 1200"/>
              <a:gd name="T3" fmla="*/ 2147483646 h 512"/>
              <a:gd name="T4" fmla="*/ 2147483646 w 1200"/>
              <a:gd name="T5" fmla="*/ 2147483646 h 512"/>
              <a:gd name="T6" fmla="*/ 2147483646 w 1200"/>
              <a:gd name="T7" fmla="*/ 2147483646 h 512"/>
              <a:gd name="T8" fmla="*/ 2147483646 w 1200"/>
              <a:gd name="T9" fmla="*/ 2147483646 h 512"/>
              <a:gd name="T10" fmla="*/ 2147483646 w 1200"/>
              <a:gd name="T11" fmla="*/ 2147483646 h 512"/>
              <a:gd name="T12" fmla="*/ 2147483646 w 1200"/>
              <a:gd name="T13" fmla="*/ 2147483646 h 512"/>
              <a:gd name="T14" fmla="*/ 2147483646 w 1200"/>
              <a:gd name="T15" fmla="*/ 2147483646 h 512"/>
              <a:gd name="T16" fmla="*/ 2147483646 w 1200"/>
              <a:gd name="T17" fmla="*/ 2147483646 h 5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00" h="512">
                <a:moveTo>
                  <a:pt x="0" y="512"/>
                </a:moveTo>
                <a:cubicBezTo>
                  <a:pt x="72" y="336"/>
                  <a:pt x="144" y="160"/>
                  <a:pt x="192" y="80"/>
                </a:cubicBezTo>
                <a:cubicBezTo>
                  <a:pt x="240" y="0"/>
                  <a:pt x="232" y="40"/>
                  <a:pt x="288" y="32"/>
                </a:cubicBezTo>
                <a:cubicBezTo>
                  <a:pt x="344" y="24"/>
                  <a:pt x="472" y="24"/>
                  <a:pt x="528" y="32"/>
                </a:cubicBezTo>
                <a:cubicBezTo>
                  <a:pt x="584" y="40"/>
                  <a:pt x="576" y="56"/>
                  <a:pt x="624" y="80"/>
                </a:cubicBezTo>
                <a:cubicBezTo>
                  <a:pt x="672" y="104"/>
                  <a:pt x="768" y="144"/>
                  <a:pt x="816" y="176"/>
                </a:cubicBezTo>
                <a:cubicBezTo>
                  <a:pt x="864" y="208"/>
                  <a:pt x="864" y="224"/>
                  <a:pt x="912" y="272"/>
                </a:cubicBezTo>
                <a:cubicBezTo>
                  <a:pt x="960" y="320"/>
                  <a:pt x="1056" y="432"/>
                  <a:pt x="1104" y="464"/>
                </a:cubicBezTo>
                <a:cubicBezTo>
                  <a:pt x="1152" y="496"/>
                  <a:pt x="1176" y="456"/>
                  <a:pt x="1200" y="46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2" name="Rectangle 2"/>
          <p:cNvSpPr>
            <a:spLocks noGrp="1" noChangeArrowheads="1"/>
          </p:cNvSpPr>
          <p:nvPr>
            <p:ph type="title"/>
          </p:nvPr>
        </p:nvSpPr>
        <p:spPr>
          <a:xfrm>
            <a:off x="0" y="342900"/>
            <a:ext cx="9067800" cy="495300"/>
          </a:xfrm>
        </p:spPr>
        <p:txBody>
          <a:bodyPr/>
          <a:lstStyle/>
          <a:p>
            <a:pPr>
              <a:defRPr/>
            </a:pPr>
            <a:r>
              <a:rPr lang="en-US" sz="4000" dirty="0">
                <a:solidFill>
                  <a:schemeClr val="tx2">
                    <a:lumMod val="75000"/>
                  </a:schemeClr>
                </a:solidFill>
              </a:rPr>
              <a:t>Effect of </a:t>
            </a:r>
            <a:r>
              <a:rPr lang="en-US" sz="4000" dirty="0" err="1">
                <a:solidFill>
                  <a:schemeClr val="tx2">
                    <a:lumMod val="75000"/>
                  </a:schemeClr>
                </a:solidFill>
              </a:rPr>
              <a:t>Kohonen</a:t>
            </a:r>
            <a:r>
              <a:rPr lang="en-US" sz="4000" dirty="0">
                <a:solidFill>
                  <a:schemeClr val="tx2">
                    <a:lumMod val="75000"/>
                  </a:schemeClr>
                </a:solidFill>
              </a:rPr>
              <a:t> </a:t>
            </a:r>
            <a:r>
              <a:rPr lang="en-US" sz="4000" dirty="0" smtClean="0">
                <a:solidFill>
                  <a:schemeClr val="tx2">
                    <a:lumMod val="75000"/>
                  </a:schemeClr>
                </a:solidFill>
              </a:rPr>
              <a:t>Map</a:t>
            </a:r>
          </a:p>
        </p:txBody>
      </p:sp>
      <p:sp>
        <p:nvSpPr>
          <p:cNvPr id="61445" name="Oval 3"/>
          <p:cNvSpPr>
            <a:spLocks noChangeArrowheads="1"/>
          </p:cNvSpPr>
          <p:nvPr/>
        </p:nvSpPr>
        <p:spPr bwMode="auto">
          <a:xfrm>
            <a:off x="5562600" y="2895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46" name="Oval 4"/>
          <p:cNvSpPr>
            <a:spLocks noChangeArrowheads="1"/>
          </p:cNvSpPr>
          <p:nvPr/>
        </p:nvSpPr>
        <p:spPr bwMode="auto">
          <a:xfrm>
            <a:off x="5867400" y="2743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47" name="Oval 5"/>
          <p:cNvSpPr>
            <a:spLocks noChangeArrowheads="1"/>
          </p:cNvSpPr>
          <p:nvPr/>
        </p:nvSpPr>
        <p:spPr bwMode="auto">
          <a:xfrm>
            <a:off x="5867400" y="3505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48" name="Oval 6"/>
          <p:cNvSpPr>
            <a:spLocks noChangeArrowheads="1"/>
          </p:cNvSpPr>
          <p:nvPr/>
        </p:nvSpPr>
        <p:spPr bwMode="auto">
          <a:xfrm>
            <a:off x="5562600" y="4191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49" name="Oval 7"/>
          <p:cNvSpPr>
            <a:spLocks noChangeArrowheads="1"/>
          </p:cNvSpPr>
          <p:nvPr/>
        </p:nvSpPr>
        <p:spPr bwMode="auto">
          <a:xfrm>
            <a:off x="6248400" y="3657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50" name="Oval 8"/>
          <p:cNvSpPr>
            <a:spLocks noChangeArrowheads="1"/>
          </p:cNvSpPr>
          <p:nvPr/>
        </p:nvSpPr>
        <p:spPr bwMode="auto">
          <a:xfrm>
            <a:off x="7696200" y="29718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51" name="Oval 9"/>
          <p:cNvSpPr>
            <a:spLocks noChangeArrowheads="1"/>
          </p:cNvSpPr>
          <p:nvPr/>
        </p:nvSpPr>
        <p:spPr bwMode="auto">
          <a:xfrm>
            <a:off x="6553200" y="37973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52" name="Oval 10"/>
          <p:cNvSpPr>
            <a:spLocks noChangeArrowheads="1"/>
          </p:cNvSpPr>
          <p:nvPr/>
        </p:nvSpPr>
        <p:spPr bwMode="auto">
          <a:xfrm>
            <a:off x="6629400" y="4038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53" name="Oval 11"/>
          <p:cNvSpPr>
            <a:spLocks noChangeArrowheads="1"/>
          </p:cNvSpPr>
          <p:nvPr/>
        </p:nvSpPr>
        <p:spPr bwMode="auto">
          <a:xfrm>
            <a:off x="6858000" y="4267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54" name="Oval 12"/>
          <p:cNvSpPr>
            <a:spLocks noChangeArrowheads="1"/>
          </p:cNvSpPr>
          <p:nvPr/>
        </p:nvSpPr>
        <p:spPr bwMode="auto">
          <a:xfrm>
            <a:off x="7010400" y="4419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55" name="Oval 13"/>
          <p:cNvSpPr>
            <a:spLocks noChangeArrowheads="1"/>
          </p:cNvSpPr>
          <p:nvPr/>
        </p:nvSpPr>
        <p:spPr bwMode="auto">
          <a:xfrm>
            <a:off x="6337300" y="2794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56" name="Oval 14"/>
          <p:cNvSpPr>
            <a:spLocks noChangeArrowheads="1"/>
          </p:cNvSpPr>
          <p:nvPr/>
        </p:nvSpPr>
        <p:spPr bwMode="auto">
          <a:xfrm>
            <a:off x="6705600" y="3276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57" name="Oval 15"/>
          <p:cNvSpPr>
            <a:spLocks noChangeArrowheads="1"/>
          </p:cNvSpPr>
          <p:nvPr/>
        </p:nvSpPr>
        <p:spPr bwMode="auto">
          <a:xfrm>
            <a:off x="7010400" y="35814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58" name="Oval 16"/>
          <p:cNvSpPr>
            <a:spLocks noChangeArrowheads="1"/>
          </p:cNvSpPr>
          <p:nvPr/>
        </p:nvSpPr>
        <p:spPr bwMode="auto">
          <a:xfrm>
            <a:off x="7467600" y="4038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59" name="Oval 17"/>
          <p:cNvSpPr>
            <a:spLocks noChangeArrowheads="1"/>
          </p:cNvSpPr>
          <p:nvPr/>
        </p:nvSpPr>
        <p:spPr bwMode="auto">
          <a:xfrm>
            <a:off x="6400800" y="29718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60" name="Oval 18"/>
          <p:cNvSpPr>
            <a:spLocks noChangeArrowheads="1"/>
          </p:cNvSpPr>
          <p:nvPr/>
        </p:nvSpPr>
        <p:spPr bwMode="auto">
          <a:xfrm>
            <a:off x="6858000" y="3429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61" name="Oval 19"/>
          <p:cNvSpPr>
            <a:spLocks noChangeArrowheads="1"/>
          </p:cNvSpPr>
          <p:nvPr/>
        </p:nvSpPr>
        <p:spPr bwMode="auto">
          <a:xfrm>
            <a:off x="7848600" y="3429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62" name="Oval 20"/>
          <p:cNvSpPr>
            <a:spLocks noChangeArrowheads="1"/>
          </p:cNvSpPr>
          <p:nvPr/>
        </p:nvSpPr>
        <p:spPr bwMode="auto">
          <a:xfrm>
            <a:off x="7620000" y="4191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63" name="Oval 21"/>
          <p:cNvSpPr>
            <a:spLocks noChangeArrowheads="1"/>
          </p:cNvSpPr>
          <p:nvPr/>
        </p:nvSpPr>
        <p:spPr bwMode="auto">
          <a:xfrm>
            <a:off x="6235700" y="30861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64" name="Oval 22"/>
          <p:cNvSpPr>
            <a:spLocks noChangeArrowheads="1"/>
          </p:cNvSpPr>
          <p:nvPr/>
        </p:nvSpPr>
        <p:spPr bwMode="auto">
          <a:xfrm>
            <a:off x="6781800" y="3810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65" name="Oval 23"/>
          <p:cNvSpPr>
            <a:spLocks noChangeArrowheads="1"/>
          </p:cNvSpPr>
          <p:nvPr/>
        </p:nvSpPr>
        <p:spPr bwMode="auto">
          <a:xfrm>
            <a:off x="7086600" y="3886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66" name="Oval 24"/>
          <p:cNvSpPr>
            <a:spLocks noChangeArrowheads="1"/>
          </p:cNvSpPr>
          <p:nvPr/>
        </p:nvSpPr>
        <p:spPr bwMode="auto">
          <a:xfrm>
            <a:off x="7543800" y="43434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67" name="Oval 25"/>
          <p:cNvSpPr>
            <a:spLocks noChangeArrowheads="1"/>
          </p:cNvSpPr>
          <p:nvPr/>
        </p:nvSpPr>
        <p:spPr bwMode="auto">
          <a:xfrm>
            <a:off x="5410200" y="3810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68" name="Oval 26"/>
          <p:cNvSpPr>
            <a:spLocks noChangeArrowheads="1"/>
          </p:cNvSpPr>
          <p:nvPr/>
        </p:nvSpPr>
        <p:spPr bwMode="auto">
          <a:xfrm>
            <a:off x="5715000" y="44958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69" name="Oval 27"/>
          <p:cNvSpPr>
            <a:spLocks noChangeArrowheads="1"/>
          </p:cNvSpPr>
          <p:nvPr/>
        </p:nvSpPr>
        <p:spPr bwMode="auto">
          <a:xfrm>
            <a:off x="6096000" y="3886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70" name="Oval 28"/>
          <p:cNvSpPr>
            <a:spLocks noChangeArrowheads="1"/>
          </p:cNvSpPr>
          <p:nvPr/>
        </p:nvSpPr>
        <p:spPr bwMode="auto">
          <a:xfrm>
            <a:off x="6858000" y="4648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71" name="Oval 29"/>
          <p:cNvSpPr>
            <a:spLocks noChangeArrowheads="1"/>
          </p:cNvSpPr>
          <p:nvPr/>
        </p:nvSpPr>
        <p:spPr bwMode="auto">
          <a:xfrm>
            <a:off x="6477000" y="25908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72" name="Oval 30"/>
          <p:cNvSpPr>
            <a:spLocks noChangeArrowheads="1"/>
          </p:cNvSpPr>
          <p:nvPr/>
        </p:nvSpPr>
        <p:spPr bwMode="auto">
          <a:xfrm>
            <a:off x="7162800" y="3124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73" name="Oval 31"/>
          <p:cNvSpPr>
            <a:spLocks noChangeArrowheads="1"/>
          </p:cNvSpPr>
          <p:nvPr/>
        </p:nvSpPr>
        <p:spPr bwMode="auto">
          <a:xfrm>
            <a:off x="7239000" y="2667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74" name="Oval 32"/>
          <p:cNvSpPr>
            <a:spLocks noChangeArrowheads="1"/>
          </p:cNvSpPr>
          <p:nvPr/>
        </p:nvSpPr>
        <p:spPr bwMode="auto">
          <a:xfrm>
            <a:off x="7696200" y="3276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75" name="Rectangle 33"/>
          <p:cNvSpPr>
            <a:spLocks noChangeArrowheads="1"/>
          </p:cNvSpPr>
          <p:nvPr/>
        </p:nvSpPr>
        <p:spPr bwMode="auto">
          <a:xfrm>
            <a:off x="0" y="190500"/>
            <a:ext cx="90678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en-US" sz="3600" b="1" u="sng">
              <a:solidFill>
                <a:schemeClr val="tx2"/>
              </a:solidFill>
            </a:endParaRPr>
          </a:p>
        </p:txBody>
      </p:sp>
      <p:sp>
        <p:nvSpPr>
          <p:cNvPr id="61476" name="Rectangle 36"/>
          <p:cNvSpPr>
            <a:spLocks noChangeArrowheads="1"/>
          </p:cNvSpPr>
          <p:nvPr/>
        </p:nvSpPr>
        <p:spPr bwMode="auto">
          <a:xfrm>
            <a:off x="5334000" y="2362200"/>
            <a:ext cx="2895600" cy="2743200"/>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77" name="Freeform 67"/>
          <p:cNvSpPr>
            <a:spLocks/>
          </p:cNvSpPr>
          <p:nvPr/>
        </p:nvSpPr>
        <p:spPr bwMode="auto">
          <a:xfrm>
            <a:off x="5486400" y="2486025"/>
            <a:ext cx="2747963" cy="409575"/>
          </a:xfrm>
          <a:custGeom>
            <a:avLst/>
            <a:gdLst>
              <a:gd name="T0" fmla="*/ 0 w 1680"/>
              <a:gd name="T1" fmla="*/ 2147483646 h 352"/>
              <a:gd name="T2" fmla="*/ 2147483646 w 1680"/>
              <a:gd name="T3" fmla="*/ 2147483646 h 352"/>
              <a:gd name="T4" fmla="*/ 2147483646 w 1680"/>
              <a:gd name="T5" fmla="*/ 2147483646 h 352"/>
              <a:gd name="T6" fmla="*/ 2147483646 w 1680"/>
              <a:gd name="T7" fmla="*/ 2147483646 h 352"/>
              <a:gd name="T8" fmla="*/ 2147483646 w 1680"/>
              <a:gd name="T9" fmla="*/ 2147483646 h 352"/>
              <a:gd name="T10" fmla="*/ 2147483646 w 1680"/>
              <a:gd name="T11" fmla="*/ 2147483646 h 352"/>
              <a:gd name="T12" fmla="*/ 2147483646 w 1680"/>
              <a:gd name="T13" fmla="*/ 2147483646 h 352"/>
              <a:gd name="T14" fmla="*/ 2147483646 w 1680"/>
              <a:gd name="T15" fmla="*/ 2147483646 h 352"/>
              <a:gd name="T16" fmla="*/ 2147483646 w 1680"/>
              <a:gd name="T17" fmla="*/ 2147483646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80" h="352">
                <a:moveTo>
                  <a:pt x="0" y="304"/>
                </a:moveTo>
                <a:cubicBezTo>
                  <a:pt x="64" y="208"/>
                  <a:pt x="128" y="112"/>
                  <a:pt x="192" y="64"/>
                </a:cubicBezTo>
                <a:cubicBezTo>
                  <a:pt x="256" y="16"/>
                  <a:pt x="296" y="24"/>
                  <a:pt x="384" y="16"/>
                </a:cubicBezTo>
                <a:cubicBezTo>
                  <a:pt x="472" y="8"/>
                  <a:pt x="624" y="16"/>
                  <a:pt x="720" y="16"/>
                </a:cubicBezTo>
                <a:cubicBezTo>
                  <a:pt x="816" y="16"/>
                  <a:pt x="864" y="0"/>
                  <a:pt x="960" y="16"/>
                </a:cubicBezTo>
                <a:cubicBezTo>
                  <a:pt x="1056" y="32"/>
                  <a:pt x="1208" y="80"/>
                  <a:pt x="1296" y="112"/>
                </a:cubicBezTo>
                <a:cubicBezTo>
                  <a:pt x="1384" y="144"/>
                  <a:pt x="1448" y="176"/>
                  <a:pt x="1488" y="208"/>
                </a:cubicBezTo>
                <a:cubicBezTo>
                  <a:pt x="1528" y="240"/>
                  <a:pt x="1504" y="280"/>
                  <a:pt x="1536" y="304"/>
                </a:cubicBezTo>
                <a:cubicBezTo>
                  <a:pt x="1568" y="328"/>
                  <a:pt x="1656" y="344"/>
                  <a:pt x="1680" y="352"/>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8" name="Freeform 68"/>
          <p:cNvSpPr>
            <a:spLocks/>
          </p:cNvSpPr>
          <p:nvPr/>
        </p:nvSpPr>
        <p:spPr bwMode="auto">
          <a:xfrm>
            <a:off x="5334000" y="2743200"/>
            <a:ext cx="2819400" cy="939800"/>
          </a:xfrm>
          <a:custGeom>
            <a:avLst/>
            <a:gdLst>
              <a:gd name="T0" fmla="*/ 0 w 1680"/>
              <a:gd name="T1" fmla="*/ 2147483646 h 592"/>
              <a:gd name="T2" fmla="*/ 2147483646 w 1680"/>
              <a:gd name="T3" fmla="*/ 2147483646 h 592"/>
              <a:gd name="T4" fmla="*/ 2147483646 w 1680"/>
              <a:gd name="T5" fmla="*/ 2147483646 h 592"/>
              <a:gd name="T6" fmla="*/ 2147483646 w 1680"/>
              <a:gd name="T7" fmla="*/ 2147483646 h 592"/>
              <a:gd name="T8" fmla="*/ 2147483646 w 1680"/>
              <a:gd name="T9" fmla="*/ 2147483646 h 592"/>
              <a:gd name="T10" fmla="*/ 2147483646 w 1680"/>
              <a:gd name="T11" fmla="*/ 2147483646 h 5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80" h="592">
                <a:moveTo>
                  <a:pt x="0" y="448"/>
                </a:moveTo>
                <a:cubicBezTo>
                  <a:pt x="112" y="340"/>
                  <a:pt x="224" y="232"/>
                  <a:pt x="336" y="160"/>
                </a:cubicBezTo>
                <a:cubicBezTo>
                  <a:pt x="448" y="88"/>
                  <a:pt x="568" y="0"/>
                  <a:pt x="672" y="16"/>
                </a:cubicBezTo>
                <a:cubicBezTo>
                  <a:pt x="776" y="32"/>
                  <a:pt x="856" y="168"/>
                  <a:pt x="960" y="256"/>
                </a:cubicBezTo>
                <a:cubicBezTo>
                  <a:pt x="1064" y="344"/>
                  <a:pt x="1176" y="496"/>
                  <a:pt x="1296" y="544"/>
                </a:cubicBezTo>
                <a:cubicBezTo>
                  <a:pt x="1416" y="592"/>
                  <a:pt x="1616" y="544"/>
                  <a:pt x="1680" y="54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9" name="Freeform 69"/>
          <p:cNvSpPr>
            <a:spLocks/>
          </p:cNvSpPr>
          <p:nvPr/>
        </p:nvSpPr>
        <p:spPr bwMode="auto">
          <a:xfrm>
            <a:off x="5410200" y="3200400"/>
            <a:ext cx="2743200" cy="1066800"/>
          </a:xfrm>
          <a:custGeom>
            <a:avLst/>
            <a:gdLst>
              <a:gd name="T0" fmla="*/ 0 w 1632"/>
              <a:gd name="T1" fmla="*/ 2147483646 h 672"/>
              <a:gd name="T2" fmla="*/ 2147483646 w 1632"/>
              <a:gd name="T3" fmla="*/ 2147483646 h 672"/>
              <a:gd name="T4" fmla="*/ 2147483646 w 1632"/>
              <a:gd name="T5" fmla="*/ 2147483646 h 672"/>
              <a:gd name="T6" fmla="*/ 2147483646 w 1632"/>
              <a:gd name="T7" fmla="*/ 2147483646 h 672"/>
              <a:gd name="T8" fmla="*/ 2147483646 w 1632"/>
              <a:gd name="T9" fmla="*/ 2147483646 h 672"/>
              <a:gd name="T10" fmla="*/ 2147483646 w 1632"/>
              <a:gd name="T11" fmla="*/ 2147483646 h 672"/>
              <a:gd name="T12" fmla="*/ 2147483646 w 1632"/>
              <a:gd name="T13" fmla="*/ 2147483646 h 672"/>
              <a:gd name="T14" fmla="*/ 2147483646 w 1632"/>
              <a:gd name="T15" fmla="*/ 2147483646 h 672"/>
              <a:gd name="T16" fmla="*/ 2147483646 w 1632"/>
              <a:gd name="T17" fmla="*/ 2147483646 h 672"/>
              <a:gd name="T18" fmla="*/ 2147483646 w 1632"/>
              <a:gd name="T19" fmla="*/ 2147483646 h 6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32" h="672">
                <a:moveTo>
                  <a:pt x="0" y="624"/>
                </a:moveTo>
                <a:cubicBezTo>
                  <a:pt x="120" y="408"/>
                  <a:pt x="240" y="192"/>
                  <a:pt x="336" y="96"/>
                </a:cubicBezTo>
                <a:cubicBezTo>
                  <a:pt x="432" y="0"/>
                  <a:pt x="512" y="48"/>
                  <a:pt x="576" y="48"/>
                </a:cubicBezTo>
                <a:cubicBezTo>
                  <a:pt x="640" y="48"/>
                  <a:pt x="672" y="64"/>
                  <a:pt x="720" y="96"/>
                </a:cubicBezTo>
                <a:cubicBezTo>
                  <a:pt x="768" y="128"/>
                  <a:pt x="816" y="200"/>
                  <a:pt x="864" y="240"/>
                </a:cubicBezTo>
                <a:cubicBezTo>
                  <a:pt x="912" y="280"/>
                  <a:pt x="952" y="320"/>
                  <a:pt x="1008" y="336"/>
                </a:cubicBezTo>
                <a:cubicBezTo>
                  <a:pt x="1064" y="352"/>
                  <a:pt x="1136" y="320"/>
                  <a:pt x="1200" y="336"/>
                </a:cubicBezTo>
                <a:cubicBezTo>
                  <a:pt x="1264" y="352"/>
                  <a:pt x="1328" y="392"/>
                  <a:pt x="1392" y="432"/>
                </a:cubicBezTo>
                <a:cubicBezTo>
                  <a:pt x="1456" y="472"/>
                  <a:pt x="1544" y="536"/>
                  <a:pt x="1584" y="576"/>
                </a:cubicBezTo>
                <a:cubicBezTo>
                  <a:pt x="1624" y="616"/>
                  <a:pt x="1628" y="644"/>
                  <a:pt x="1632" y="672"/>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0" name="Freeform 72"/>
          <p:cNvSpPr>
            <a:spLocks/>
          </p:cNvSpPr>
          <p:nvPr/>
        </p:nvSpPr>
        <p:spPr bwMode="auto">
          <a:xfrm>
            <a:off x="5334000" y="2895600"/>
            <a:ext cx="762000" cy="2133600"/>
          </a:xfrm>
          <a:custGeom>
            <a:avLst/>
            <a:gdLst>
              <a:gd name="T0" fmla="*/ 2147483646 w 392"/>
              <a:gd name="T1" fmla="*/ 0 h 1344"/>
              <a:gd name="T2" fmla="*/ 2147483646 w 392"/>
              <a:gd name="T3" fmla="*/ 2147483646 h 1344"/>
              <a:gd name="T4" fmla="*/ 2147483646 w 392"/>
              <a:gd name="T5" fmla="*/ 2147483646 h 1344"/>
              <a:gd name="T6" fmla="*/ 2147483646 w 392"/>
              <a:gd name="T7" fmla="*/ 2147483646 h 1344"/>
              <a:gd name="T8" fmla="*/ 2147483646 w 392"/>
              <a:gd name="T9" fmla="*/ 2147483646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2" h="1344">
                <a:moveTo>
                  <a:pt x="56" y="0"/>
                </a:moveTo>
                <a:cubicBezTo>
                  <a:pt x="32" y="100"/>
                  <a:pt x="8" y="200"/>
                  <a:pt x="8" y="336"/>
                </a:cubicBezTo>
                <a:cubicBezTo>
                  <a:pt x="8" y="472"/>
                  <a:pt x="48" y="688"/>
                  <a:pt x="56" y="816"/>
                </a:cubicBezTo>
                <a:cubicBezTo>
                  <a:pt x="64" y="944"/>
                  <a:pt x="0" y="1016"/>
                  <a:pt x="56" y="1104"/>
                </a:cubicBezTo>
                <a:cubicBezTo>
                  <a:pt x="112" y="1192"/>
                  <a:pt x="252" y="1268"/>
                  <a:pt x="392" y="134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1" name="Freeform 73"/>
          <p:cNvSpPr>
            <a:spLocks/>
          </p:cNvSpPr>
          <p:nvPr/>
        </p:nvSpPr>
        <p:spPr bwMode="auto">
          <a:xfrm>
            <a:off x="7924800" y="2895600"/>
            <a:ext cx="228600" cy="2057400"/>
          </a:xfrm>
          <a:custGeom>
            <a:avLst/>
            <a:gdLst>
              <a:gd name="T0" fmla="*/ 2147483646 w 152"/>
              <a:gd name="T1" fmla="*/ 0 h 1200"/>
              <a:gd name="T2" fmla="*/ 2147483646 w 152"/>
              <a:gd name="T3" fmla="*/ 2147483646 h 1200"/>
              <a:gd name="T4" fmla="*/ 2147483646 w 152"/>
              <a:gd name="T5" fmla="*/ 2147483646 h 1200"/>
              <a:gd name="T6" fmla="*/ 2147483646 w 152"/>
              <a:gd name="T7" fmla="*/ 2147483646 h 1200"/>
              <a:gd name="T8" fmla="*/ 0 w 152"/>
              <a:gd name="T9" fmla="*/ 2147483646 h 1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1200">
                <a:moveTo>
                  <a:pt x="144" y="0"/>
                </a:moveTo>
                <a:cubicBezTo>
                  <a:pt x="144" y="104"/>
                  <a:pt x="144" y="208"/>
                  <a:pt x="144" y="336"/>
                </a:cubicBezTo>
                <a:cubicBezTo>
                  <a:pt x="144" y="464"/>
                  <a:pt x="152" y="656"/>
                  <a:pt x="144" y="768"/>
                </a:cubicBezTo>
                <a:cubicBezTo>
                  <a:pt x="136" y="880"/>
                  <a:pt x="120" y="936"/>
                  <a:pt x="96" y="1008"/>
                </a:cubicBezTo>
                <a:cubicBezTo>
                  <a:pt x="72" y="1080"/>
                  <a:pt x="36" y="1140"/>
                  <a:pt x="0" y="1200"/>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2" name="Freeform 74"/>
          <p:cNvSpPr>
            <a:spLocks/>
          </p:cNvSpPr>
          <p:nvPr/>
        </p:nvSpPr>
        <p:spPr bwMode="auto">
          <a:xfrm>
            <a:off x="6019800" y="2514600"/>
            <a:ext cx="381000" cy="1828800"/>
          </a:xfrm>
          <a:custGeom>
            <a:avLst/>
            <a:gdLst>
              <a:gd name="T0" fmla="*/ 2147483646 w 208"/>
              <a:gd name="T1" fmla="*/ 0 h 1104"/>
              <a:gd name="T2" fmla="*/ 2147483646 w 208"/>
              <a:gd name="T3" fmla="*/ 2147483646 h 1104"/>
              <a:gd name="T4" fmla="*/ 2147483646 w 208"/>
              <a:gd name="T5" fmla="*/ 2147483646 h 1104"/>
              <a:gd name="T6" fmla="*/ 2147483646 w 208"/>
              <a:gd name="T7" fmla="*/ 2147483646 h 1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8" h="1104">
                <a:moveTo>
                  <a:pt x="64" y="0"/>
                </a:moveTo>
                <a:cubicBezTo>
                  <a:pt x="32" y="212"/>
                  <a:pt x="0" y="424"/>
                  <a:pt x="16" y="576"/>
                </a:cubicBezTo>
                <a:cubicBezTo>
                  <a:pt x="32" y="728"/>
                  <a:pt x="128" y="824"/>
                  <a:pt x="160" y="912"/>
                </a:cubicBezTo>
                <a:cubicBezTo>
                  <a:pt x="192" y="1000"/>
                  <a:pt x="200" y="1052"/>
                  <a:pt x="208" y="110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3" name="Freeform 75"/>
          <p:cNvSpPr>
            <a:spLocks/>
          </p:cNvSpPr>
          <p:nvPr/>
        </p:nvSpPr>
        <p:spPr bwMode="auto">
          <a:xfrm>
            <a:off x="6172200" y="2514600"/>
            <a:ext cx="419100" cy="1752600"/>
          </a:xfrm>
          <a:custGeom>
            <a:avLst/>
            <a:gdLst>
              <a:gd name="T0" fmla="*/ 2147483646 w 264"/>
              <a:gd name="T1" fmla="*/ 0 h 1104"/>
              <a:gd name="T2" fmla="*/ 2147483646 w 264"/>
              <a:gd name="T3" fmla="*/ 2147483646 h 1104"/>
              <a:gd name="T4" fmla="*/ 2147483646 w 264"/>
              <a:gd name="T5" fmla="*/ 2147483646 h 1104"/>
              <a:gd name="T6" fmla="*/ 2147483646 w 264"/>
              <a:gd name="T7" fmla="*/ 2147483646 h 1104"/>
              <a:gd name="T8" fmla="*/ 2147483646 w 264"/>
              <a:gd name="T9" fmla="*/ 2147483646 h 1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1104">
                <a:moveTo>
                  <a:pt x="216" y="0"/>
                </a:moveTo>
                <a:cubicBezTo>
                  <a:pt x="160" y="56"/>
                  <a:pt x="104" y="112"/>
                  <a:pt x="72" y="192"/>
                </a:cubicBezTo>
                <a:cubicBezTo>
                  <a:pt x="40" y="272"/>
                  <a:pt x="0" y="368"/>
                  <a:pt x="24" y="480"/>
                </a:cubicBezTo>
                <a:cubicBezTo>
                  <a:pt x="48" y="592"/>
                  <a:pt x="176" y="760"/>
                  <a:pt x="216" y="864"/>
                </a:cubicBezTo>
                <a:cubicBezTo>
                  <a:pt x="256" y="968"/>
                  <a:pt x="260" y="1036"/>
                  <a:pt x="264" y="110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4" name="Freeform 76"/>
          <p:cNvSpPr>
            <a:spLocks/>
          </p:cNvSpPr>
          <p:nvPr/>
        </p:nvSpPr>
        <p:spPr bwMode="auto">
          <a:xfrm>
            <a:off x="6400800" y="2514600"/>
            <a:ext cx="850900" cy="1752600"/>
          </a:xfrm>
          <a:custGeom>
            <a:avLst/>
            <a:gdLst>
              <a:gd name="T0" fmla="*/ 2147483646 w 536"/>
              <a:gd name="T1" fmla="*/ 0 h 1104"/>
              <a:gd name="T2" fmla="*/ 2147483646 w 536"/>
              <a:gd name="T3" fmla="*/ 2147483646 h 1104"/>
              <a:gd name="T4" fmla="*/ 2147483646 w 536"/>
              <a:gd name="T5" fmla="*/ 2147483646 h 1104"/>
              <a:gd name="T6" fmla="*/ 2147483646 w 536"/>
              <a:gd name="T7" fmla="*/ 2147483646 h 1104"/>
              <a:gd name="T8" fmla="*/ 2147483646 w 536"/>
              <a:gd name="T9" fmla="*/ 2147483646 h 1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1104">
                <a:moveTo>
                  <a:pt x="536" y="0"/>
                </a:moveTo>
                <a:cubicBezTo>
                  <a:pt x="460" y="104"/>
                  <a:pt x="384" y="208"/>
                  <a:pt x="296" y="288"/>
                </a:cubicBezTo>
                <a:cubicBezTo>
                  <a:pt x="208" y="368"/>
                  <a:pt x="16" y="376"/>
                  <a:pt x="8" y="480"/>
                </a:cubicBezTo>
                <a:cubicBezTo>
                  <a:pt x="0" y="584"/>
                  <a:pt x="200" y="808"/>
                  <a:pt x="248" y="912"/>
                </a:cubicBezTo>
                <a:cubicBezTo>
                  <a:pt x="296" y="1016"/>
                  <a:pt x="296" y="1060"/>
                  <a:pt x="296" y="1104"/>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5" name="Freeform 79"/>
          <p:cNvSpPr>
            <a:spLocks/>
          </p:cNvSpPr>
          <p:nvPr/>
        </p:nvSpPr>
        <p:spPr bwMode="auto">
          <a:xfrm>
            <a:off x="6096000" y="4787900"/>
            <a:ext cx="1676400" cy="241300"/>
          </a:xfrm>
          <a:custGeom>
            <a:avLst/>
            <a:gdLst>
              <a:gd name="T0" fmla="*/ 0 w 1056"/>
              <a:gd name="T1" fmla="*/ 2147483646 h 152"/>
              <a:gd name="T2" fmla="*/ 2147483646 w 1056"/>
              <a:gd name="T3" fmla="*/ 2147483646 h 152"/>
              <a:gd name="T4" fmla="*/ 2147483646 w 1056"/>
              <a:gd name="T5" fmla="*/ 2147483646 h 152"/>
              <a:gd name="T6" fmla="*/ 2147483646 w 1056"/>
              <a:gd name="T7" fmla="*/ 2147483646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152">
                <a:moveTo>
                  <a:pt x="0" y="152"/>
                </a:moveTo>
                <a:cubicBezTo>
                  <a:pt x="164" y="140"/>
                  <a:pt x="328" y="128"/>
                  <a:pt x="480" y="104"/>
                </a:cubicBezTo>
                <a:cubicBezTo>
                  <a:pt x="632" y="80"/>
                  <a:pt x="816" y="16"/>
                  <a:pt x="912" y="8"/>
                </a:cubicBezTo>
                <a:cubicBezTo>
                  <a:pt x="1008" y="0"/>
                  <a:pt x="1032" y="28"/>
                  <a:pt x="1056" y="56"/>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6" name="Oval 80"/>
          <p:cNvSpPr>
            <a:spLocks noChangeArrowheads="1"/>
          </p:cNvSpPr>
          <p:nvPr/>
        </p:nvSpPr>
        <p:spPr bwMode="auto">
          <a:xfrm>
            <a:off x="990600" y="2895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87" name="Oval 81"/>
          <p:cNvSpPr>
            <a:spLocks noChangeArrowheads="1"/>
          </p:cNvSpPr>
          <p:nvPr/>
        </p:nvSpPr>
        <p:spPr bwMode="auto">
          <a:xfrm>
            <a:off x="1295400" y="2743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88" name="Oval 82"/>
          <p:cNvSpPr>
            <a:spLocks noChangeArrowheads="1"/>
          </p:cNvSpPr>
          <p:nvPr/>
        </p:nvSpPr>
        <p:spPr bwMode="auto">
          <a:xfrm>
            <a:off x="1295400" y="3505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89" name="Oval 83"/>
          <p:cNvSpPr>
            <a:spLocks noChangeArrowheads="1"/>
          </p:cNvSpPr>
          <p:nvPr/>
        </p:nvSpPr>
        <p:spPr bwMode="auto">
          <a:xfrm>
            <a:off x="990600" y="4191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90" name="Oval 84"/>
          <p:cNvSpPr>
            <a:spLocks noChangeArrowheads="1"/>
          </p:cNvSpPr>
          <p:nvPr/>
        </p:nvSpPr>
        <p:spPr bwMode="auto">
          <a:xfrm>
            <a:off x="1676400" y="3657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91" name="Oval 85"/>
          <p:cNvSpPr>
            <a:spLocks noChangeArrowheads="1"/>
          </p:cNvSpPr>
          <p:nvPr/>
        </p:nvSpPr>
        <p:spPr bwMode="auto">
          <a:xfrm>
            <a:off x="3124200" y="29718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92" name="Oval 86"/>
          <p:cNvSpPr>
            <a:spLocks noChangeArrowheads="1"/>
          </p:cNvSpPr>
          <p:nvPr/>
        </p:nvSpPr>
        <p:spPr bwMode="auto">
          <a:xfrm>
            <a:off x="1981200" y="37973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93" name="Oval 87"/>
          <p:cNvSpPr>
            <a:spLocks noChangeArrowheads="1"/>
          </p:cNvSpPr>
          <p:nvPr/>
        </p:nvSpPr>
        <p:spPr bwMode="auto">
          <a:xfrm>
            <a:off x="2057400" y="4038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94" name="Oval 88"/>
          <p:cNvSpPr>
            <a:spLocks noChangeArrowheads="1"/>
          </p:cNvSpPr>
          <p:nvPr/>
        </p:nvSpPr>
        <p:spPr bwMode="auto">
          <a:xfrm>
            <a:off x="2286000" y="4267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95" name="Oval 89"/>
          <p:cNvSpPr>
            <a:spLocks noChangeArrowheads="1"/>
          </p:cNvSpPr>
          <p:nvPr/>
        </p:nvSpPr>
        <p:spPr bwMode="auto">
          <a:xfrm>
            <a:off x="2438400" y="4419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96" name="Oval 90"/>
          <p:cNvSpPr>
            <a:spLocks noChangeArrowheads="1"/>
          </p:cNvSpPr>
          <p:nvPr/>
        </p:nvSpPr>
        <p:spPr bwMode="auto">
          <a:xfrm>
            <a:off x="1765300" y="2794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97" name="Oval 91"/>
          <p:cNvSpPr>
            <a:spLocks noChangeArrowheads="1"/>
          </p:cNvSpPr>
          <p:nvPr/>
        </p:nvSpPr>
        <p:spPr bwMode="auto">
          <a:xfrm>
            <a:off x="2133600" y="3276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98" name="Oval 92"/>
          <p:cNvSpPr>
            <a:spLocks noChangeArrowheads="1"/>
          </p:cNvSpPr>
          <p:nvPr/>
        </p:nvSpPr>
        <p:spPr bwMode="auto">
          <a:xfrm>
            <a:off x="2438400" y="35814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499" name="Oval 93"/>
          <p:cNvSpPr>
            <a:spLocks noChangeArrowheads="1"/>
          </p:cNvSpPr>
          <p:nvPr/>
        </p:nvSpPr>
        <p:spPr bwMode="auto">
          <a:xfrm>
            <a:off x="2895600" y="4038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00" name="Oval 94"/>
          <p:cNvSpPr>
            <a:spLocks noChangeArrowheads="1"/>
          </p:cNvSpPr>
          <p:nvPr/>
        </p:nvSpPr>
        <p:spPr bwMode="auto">
          <a:xfrm>
            <a:off x="1828800" y="29718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01" name="Oval 95"/>
          <p:cNvSpPr>
            <a:spLocks noChangeArrowheads="1"/>
          </p:cNvSpPr>
          <p:nvPr/>
        </p:nvSpPr>
        <p:spPr bwMode="auto">
          <a:xfrm>
            <a:off x="2286000" y="3429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02" name="Oval 96"/>
          <p:cNvSpPr>
            <a:spLocks noChangeArrowheads="1"/>
          </p:cNvSpPr>
          <p:nvPr/>
        </p:nvSpPr>
        <p:spPr bwMode="auto">
          <a:xfrm>
            <a:off x="3276600" y="3429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03" name="Oval 97"/>
          <p:cNvSpPr>
            <a:spLocks noChangeArrowheads="1"/>
          </p:cNvSpPr>
          <p:nvPr/>
        </p:nvSpPr>
        <p:spPr bwMode="auto">
          <a:xfrm>
            <a:off x="3048000" y="4191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04" name="Oval 98"/>
          <p:cNvSpPr>
            <a:spLocks noChangeArrowheads="1"/>
          </p:cNvSpPr>
          <p:nvPr/>
        </p:nvSpPr>
        <p:spPr bwMode="auto">
          <a:xfrm>
            <a:off x="1663700" y="30861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05" name="Oval 99"/>
          <p:cNvSpPr>
            <a:spLocks noChangeArrowheads="1"/>
          </p:cNvSpPr>
          <p:nvPr/>
        </p:nvSpPr>
        <p:spPr bwMode="auto">
          <a:xfrm>
            <a:off x="2209800" y="3810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06" name="Oval 100"/>
          <p:cNvSpPr>
            <a:spLocks noChangeArrowheads="1"/>
          </p:cNvSpPr>
          <p:nvPr/>
        </p:nvSpPr>
        <p:spPr bwMode="auto">
          <a:xfrm>
            <a:off x="2514600" y="3886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07" name="Oval 101"/>
          <p:cNvSpPr>
            <a:spLocks noChangeArrowheads="1"/>
          </p:cNvSpPr>
          <p:nvPr/>
        </p:nvSpPr>
        <p:spPr bwMode="auto">
          <a:xfrm>
            <a:off x="2971800" y="43434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08" name="Oval 102"/>
          <p:cNvSpPr>
            <a:spLocks noChangeArrowheads="1"/>
          </p:cNvSpPr>
          <p:nvPr/>
        </p:nvSpPr>
        <p:spPr bwMode="auto">
          <a:xfrm>
            <a:off x="838200" y="3810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09" name="Oval 103"/>
          <p:cNvSpPr>
            <a:spLocks noChangeArrowheads="1"/>
          </p:cNvSpPr>
          <p:nvPr/>
        </p:nvSpPr>
        <p:spPr bwMode="auto">
          <a:xfrm>
            <a:off x="1143000" y="44958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10" name="Oval 104"/>
          <p:cNvSpPr>
            <a:spLocks noChangeArrowheads="1"/>
          </p:cNvSpPr>
          <p:nvPr/>
        </p:nvSpPr>
        <p:spPr bwMode="auto">
          <a:xfrm>
            <a:off x="1524000" y="3886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11" name="Oval 105"/>
          <p:cNvSpPr>
            <a:spLocks noChangeArrowheads="1"/>
          </p:cNvSpPr>
          <p:nvPr/>
        </p:nvSpPr>
        <p:spPr bwMode="auto">
          <a:xfrm>
            <a:off x="2286000" y="4648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12" name="Oval 106"/>
          <p:cNvSpPr>
            <a:spLocks noChangeArrowheads="1"/>
          </p:cNvSpPr>
          <p:nvPr/>
        </p:nvSpPr>
        <p:spPr bwMode="auto">
          <a:xfrm>
            <a:off x="1905000" y="25908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13" name="Oval 107"/>
          <p:cNvSpPr>
            <a:spLocks noChangeArrowheads="1"/>
          </p:cNvSpPr>
          <p:nvPr/>
        </p:nvSpPr>
        <p:spPr bwMode="auto">
          <a:xfrm>
            <a:off x="2590800" y="31242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14" name="Oval 108"/>
          <p:cNvSpPr>
            <a:spLocks noChangeArrowheads="1"/>
          </p:cNvSpPr>
          <p:nvPr/>
        </p:nvSpPr>
        <p:spPr bwMode="auto">
          <a:xfrm>
            <a:off x="2667000" y="26670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15" name="Oval 109"/>
          <p:cNvSpPr>
            <a:spLocks noChangeArrowheads="1"/>
          </p:cNvSpPr>
          <p:nvPr/>
        </p:nvSpPr>
        <p:spPr bwMode="auto">
          <a:xfrm>
            <a:off x="3124200" y="3276600"/>
            <a:ext cx="152400" cy="152400"/>
          </a:xfrm>
          <a:prstGeom prst="ellipse">
            <a:avLst/>
          </a:prstGeom>
          <a:solidFill>
            <a:schemeClr val="tx1"/>
          </a:solidFill>
          <a:ln>
            <a:noFill/>
          </a:ln>
          <a:effectLst/>
          <a:extLst>
            <a:ext uri="{91240B29-F687-4F45-9708-019B960494DF}">
              <a14:hiddenLine xmlns:a14="http://schemas.microsoft.com/office/drawing/2010/main" w="508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61516" name="Rectangle 110"/>
          <p:cNvSpPr>
            <a:spLocks noChangeArrowheads="1"/>
          </p:cNvSpPr>
          <p:nvPr/>
        </p:nvSpPr>
        <p:spPr bwMode="auto">
          <a:xfrm>
            <a:off x="762000" y="2362200"/>
            <a:ext cx="2895600" cy="2743200"/>
          </a:xfrm>
          <a:prstGeom prst="rect">
            <a:avLst/>
          </a:prstGeom>
          <a:noFill/>
          <a:ln w="508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mtClean="0">
                <a:solidFill>
                  <a:srgbClr val="0000BF"/>
                </a:solidFill>
              </a:rPr>
              <a:t>Competitive Learning Goal (3D Example)</a:t>
            </a:r>
          </a:p>
        </p:txBody>
      </p:sp>
      <p:sp>
        <p:nvSpPr>
          <p:cNvPr id="62467" name="Text Box 6"/>
          <p:cNvSpPr txBox="1">
            <a:spLocks noChangeArrowheads="1"/>
          </p:cNvSpPr>
          <p:nvPr/>
        </p:nvSpPr>
        <p:spPr bwMode="auto">
          <a:xfrm>
            <a:off x="4648200" y="3276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1</a:t>
            </a:r>
            <a:endParaRPr lang="en-US" altLang="en-US" i="1">
              <a:latin typeface="Arial Narrow" panose="020B0606020202030204" pitchFamily="34" charset="0"/>
            </a:endParaRPr>
          </a:p>
        </p:txBody>
      </p:sp>
      <p:sp>
        <p:nvSpPr>
          <p:cNvPr id="62468" name="Text Box 8"/>
          <p:cNvSpPr txBox="1">
            <a:spLocks noChangeArrowheads="1"/>
          </p:cNvSpPr>
          <p:nvPr/>
        </p:nvSpPr>
        <p:spPr bwMode="auto">
          <a:xfrm>
            <a:off x="4648200" y="42052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2</a:t>
            </a:r>
            <a:endParaRPr lang="en-US" altLang="en-US" i="1">
              <a:latin typeface="Arial Narrow" panose="020B0606020202030204" pitchFamily="34" charset="0"/>
            </a:endParaRPr>
          </a:p>
        </p:txBody>
      </p:sp>
      <p:sp>
        <p:nvSpPr>
          <p:cNvPr id="62469" name="Text Box 10"/>
          <p:cNvSpPr txBox="1">
            <a:spLocks noChangeArrowheads="1"/>
          </p:cNvSpPr>
          <p:nvPr/>
        </p:nvSpPr>
        <p:spPr bwMode="auto">
          <a:xfrm>
            <a:off x="4648200" y="5105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3</a:t>
            </a:r>
            <a:endParaRPr lang="en-US" altLang="en-US" i="1">
              <a:latin typeface="Arial Narrow" panose="020B0606020202030204" pitchFamily="34" charset="0"/>
            </a:endParaRPr>
          </a:p>
        </p:txBody>
      </p:sp>
      <p:sp>
        <p:nvSpPr>
          <p:cNvPr id="62470" name="Rectangle 11"/>
          <p:cNvSpPr>
            <a:spLocks noChangeArrowheads="1"/>
          </p:cNvSpPr>
          <p:nvPr/>
        </p:nvSpPr>
        <p:spPr bwMode="auto">
          <a:xfrm>
            <a:off x="7772400" y="2819400"/>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1</a:t>
            </a:r>
            <a:endParaRPr lang="en-US" altLang="en-US" i="1">
              <a:latin typeface="Arial Narrow" panose="020B0606020202030204" pitchFamily="34" charset="0"/>
            </a:endParaRPr>
          </a:p>
        </p:txBody>
      </p:sp>
      <p:sp>
        <p:nvSpPr>
          <p:cNvPr id="62471" name="Rectangle 12"/>
          <p:cNvSpPr>
            <a:spLocks noChangeArrowheads="1"/>
          </p:cNvSpPr>
          <p:nvPr/>
        </p:nvSpPr>
        <p:spPr bwMode="auto">
          <a:xfrm>
            <a:off x="7772400" y="3581400"/>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2</a:t>
            </a:r>
            <a:endParaRPr lang="en-US" altLang="en-US" i="1">
              <a:latin typeface="Arial Narrow" panose="020B0606020202030204" pitchFamily="34" charset="0"/>
            </a:endParaRPr>
          </a:p>
        </p:txBody>
      </p:sp>
      <p:sp>
        <p:nvSpPr>
          <p:cNvPr id="62472" name="Rectangle 13"/>
          <p:cNvSpPr>
            <a:spLocks noChangeArrowheads="1"/>
          </p:cNvSpPr>
          <p:nvPr/>
        </p:nvSpPr>
        <p:spPr bwMode="auto">
          <a:xfrm>
            <a:off x="7772400" y="4419600"/>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u="sng">
                <a:latin typeface="Arial Narrow" panose="020B0606020202030204" pitchFamily="34" charset="0"/>
              </a:rPr>
              <a:t>o</a:t>
            </a:r>
            <a:r>
              <a:rPr lang="en-US" altLang="en-US" i="1" u="sng" baseline="-25000">
                <a:latin typeface="Arial Narrow" panose="020B0606020202030204" pitchFamily="34" charset="0"/>
              </a:rPr>
              <a:t>3</a:t>
            </a:r>
            <a:endParaRPr lang="en-US" altLang="en-US" i="1" u="sng">
              <a:latin typeface="Arial Narrow" panose="020B0606020202030204" pitchFamily="34" charset="0"/>
            </a:endParaRPr>
          </a:p>
        </p:txBody>
      </p:sp>
      <p:sp>
        <p:nvSpPr>
          <p:cNvPr id="62473" name="Rectangle 14"/>
          <p:cNvSpPr>
            <a:spLocks noChangeArrowheads="1"/>
          </p:cNvSpPr>
          <p:nvPr/>
        </p:nvSpPr>
        <p:spPr bwMode="auto">
          <a:xfrm>
            <a:off x="7772400" y="5334000"/>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4</a:t>
            </a:r>
            <a:endParaRPr lang="en-US" altLang="en-US" i="1">
              <a:latin typeface="Arial Narrow" panose="020B0606020202030204" pitchFamily="34" charset="0"/>
            </a:endParaRPr>
          </a:p>
        </p:txBody>
      </p:sp>
      <p:sp>
        <p:nvSpPr>
          <p:cNvPr id="62474" name="Line 15"/>
          <p:cNvSpPr>
            <a:spLocks noChangeShapeType="1"/>
          </p:cNvSpPr>
          <p:nvPr/>
        </p:nvSpPr>
        <p:spPr bwMode="auto">
          <a:xfrm flipV="1">
            <a:off x="5410200" y="3276600"/>
            <a:ext cx="2286000" cy="3048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5" name="Line 16"/>
          <p:cNvSpPr>
            <a:spLocks noChangeShapeType="1"/>
          </p:cNvSpPr>
          <p:nvPr/>
        </p:nvSpPr>
        <p:spPr bwMode="auto">
          <a:xfrm>
            <a:off x="5486400" y="3567112"/>
            <a:ext cx="2133600" cy="471488"/>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6" name="Line 17"/>
          <p:cNvSpPr>
            <a:spLocks noChangeShapeType="1"/>
          </p:cNvSpPr>
          <p:nvPr/>
        </p:nvSpPr>
        <p:spPr bwMode="auto">
          <a:xfrm flipV="1">
            <a:off x="5486400" y="4038600"/>
            <a:ext cx="2057400" cy="4572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7" name="Line 18"/>
          <p:cNvSpPr>
            <a:spLocks noChangeShapeType="1"/>
          </p:cNvSpPr>
          <p:nvPr/>
        </p:nvSpPr>
        <p:spPr bwMode="auto">
          <a:xfrm>
            <a:off x="5486400" y="4495800"/>
            <a:ext cx="2133600" cy="3810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8" name="Line 19"/>
          <p:cNvSpPr>
            <a:spLocks noChangeShapeType="1"/>
          </p:cNvSpPr>
          <p:nvPr/>
        </p:nvSpPr>
        <p:spPr bwMode="auto">
          <a:xfrm flipV="1">
            <a:off x="5410200" y="4876800"/>
            <a:ext cx="2133600" cy="4572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Line 20"/>
          <p:cNvSpPr>
            <a:spLocks noChangeShapeType="1"/>
          </p:cNvSpPr>
          <p:nvPr/>
        </p:nvSpPr>
        <p:spPr bwMode="auto">
          <a:xfrm>
            <a:off x="5486400" y="5334000"/>
            <a:ext cx="2057400" cy="409576"/>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Line 21"/>
          <p:cNvSpPr>
            <a:spLocks noChangeShapeType="1"/>
          </p:cNvSpPr>
          <p:nvPr/>
        </p:nvSpPr>
        <p:spPr bwMode="auto">
          <a:xfrm>
            <a:off x="5486400" y="3581400"/>
            <a:ext cx="2133600" cy="12954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1" name="Line 22"/>
          <p:cNvSpPr>
            <a:spLocks noChangeShapeType="1"/>
          </p:cNvSpPr>
          <p:nvPr/>
        </p:nvSpPr>
        <p:spPr bwMode="auto">
          <a:xfrm>
            <a:off x="5562600" y="4510088"/>
            <a:ext cx="2057400" cy="1281112"/>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2" name="Line 23"/>
          <p:cNvSpPr>
            <a:spLocks noChangeShapeType="1"/>
          </p:cNvSpPr>
          <p:nvPr/>
        </p:nvSpPr>
        <p:spPr bwMode="auto">
          <a:xfrm flipV="1">
            <a:off x="5486400" y="4038600"/>
            <a:ext cx="2133600" cy="1247776"/>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3" name="Line 24"/>
          <p:cNvSpPr>
            <a:spLocks noChangeShapeType="1"/>
          </p:cNvSpPr>
          <p:nvPr/>
        </p:nvSpPr>
        <p:spPr bwMode="auto">
          <a:xfrm flipV="1">
            <a:off x="5486400" y="3276600"/>
            <a:ext cx="2209800" cy="12192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4" name="Line 25"/>
          <p:cNvSpPr>
            <a:spLocks noChangeShapeType="1"/>
          </p:cNvSpPr>
          <p:nvPr/>
        </p:nvSpPr>
        <p:spPr bwMode="auto">
          <a:xfrm flipV="1">
            <a:off x="5410200" y="3276600"/>
            <a:ext cx="2286000" cy="20574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5" name="Line 26"/>
          <p:cNvSpPr>
            <a:spLocks noChangeShapeType="1"/>
          </p:cNvSpPr>
          <p:nvPr/>
        </p:nvSpPr>
        <p:spPr bwMode="auto">
          <a:xfrm>
            <a:off x="5486400" y="3581400"/>
            <a:ext cx="2133600" cy="22098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6" name="Text Box 36"/>
          <p:cNvSpPr txBox="1">
            <a:spLocks noChangeArrowheads="1"/>
          </p:cNvSpPr>
          <p:nvPr/>
        </p:nvSpPr>
        <p:spPr bwMode="auto">
          <a:xfrm>
            <a:off x="838200" y="3376613"/>
            <a:ext cx="381000"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85000"/>
              </a:lnSpc>
              <a:spcBef>
                <a:spcPct val="50000"/>
              </a:spcBef>
            </a:pPr>
            <a:r>
              <a:rPr lang="en-US" altLang="en-US">
                <a:latin typeface="Arial Narrow" panose="020B0606020202030204" pitchFamily="34" charset="0"/>
              </a:rPr>
              <a:t>1</a:t>
            </a:r>
          </a:p>
          <a:p>
            <a:pPr>
              <a:lnSpc>
                <a:spcPct val="85000"/>
              </a:lnSpc>
              <a:spcBef>
                <a:spcPct val="50000"/>
              </a:spcBef>
            </a:pPr>
            <a:r>
              <a:rPr lang="en-US" altLang="en-US">
                <a:latin typeface="Arial Narrow" panose="020B0606020202030204" pitchFamily="34" charset="0"/>
              </a:rPr>
              <a:t> 4</a:t>
            </a:r>
          </a:p>
          <a:p>
            <a:pPr>
              <a:lnSpc>
                <a:spcPct val="85000"/>
              </a:lnSpc>
              <a:spcBef>
                <a:spcPct val="50000"/>
              </a:spcBef>
            </a:pPr>
            <a:r>
              <a:rPr lang="en-US" altLang="en-US">
                <a:latin typeface="Arial Narrow" panose="020B0606020202030204" pitchFamily="34" charset="0"/>
              </a:rPr>
              <a:t> 7    </a:t>
            </a:r>
          </a:p>
        </p:txBody>
      </p:sp>
      <p:sp>
        <p:nvSpPr>
          <p:cNvPr id="62487" name="Text Box 37"/>
          <p:cNvSpPr txBox="1">
            <a:spLocks noChangeArrowheads="1"/>
          </p:cNvSpPr>
          <p:nvPr/>
        </p:nvSpPr>
        <p:spPr bwMode="auto">
          <a:xfrm>
            <a:off x="1295400" y="3376613"/>
            <a:ext cx="381000"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85000"/>
              </a:lnSpc>
              <a:spcBef>
                <a:spcPct val="50000"/>
              </a:spcBef>
            </a:pPr>
            <a:r>
              <a:rPr lang="en-US" altLang="en-US">
                <a:latin typeface="Arial Narrow" panose="020B0606020202030204" pitchFamily="34" charset="0"/>
              </a:rPr>
              <a:t>7</a:t>
            </a:r>
          </a:p>
          <a:p>
            <a:pPr>
              <a:lnSpc>
                <a:spcPct val="85000"/>
              </a:lnSpc>
              <a:spcBef>
                <a:spcPct val="50000"/>
              </a:spcBef>
            </a:pPr>
            <a:r>
              <a:rPr lang="en-US" altLang="en-US">
                <a:latin typeface="Arial Narrow" panose="020B0606020202030204" pitchFamily="34" charset="0"/>
              </a:rPr>
              <a:t> 1</a:t>
            </a:r>
          </a:p>
          <a:p>
            <a:pPr>
              <a:lnSpc>
                <a:spcPct val="85000"/>
              </a:lnSpc>
              <a:spcBef>
                <a:spcPct val="50000"/>
              </a:spcBef>
            </a:pPr>
            <a:r>
              <a:rPr lang="en-US" altLang="en-US">
                <a:latin typeface="Arial Narrow" panose="020B0606020202030204" pitchFamily="34" charset="0"/>
              </a:rPr>
              <a:t> 4    </a:t>
            </a:r>
          </a:p>
        </p:txBody>
      </p:sp>
      <p:sp>
        <p:nvSpPr>
          <p:cNvPr id="62488" name="Text Box 38"/>
          <p:cNvSpPr txBox="1">
            <a:spLocks noChangeArrowheads="1"/>
          </p:cNvSpPr>
          <p:nvPr/>
        </p:nvSpPr>
        <p:spPr bwMode="auto">
          <a:xfrm>
            <a:off x="1752600" y="3376613"/>
            <a:ext cx="381000"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85000"/>
              </a:lnSpc>
              <a:spcBef>
                <a:spcPct val="50000"/>
              </a:spcBef>
            </a:pPr>
            <a:r>
              <a:rPr lang="en-US" altLang="en-US">
                <a:latin typeface="Arial Narrow" panose="020B0606020202030204" pitchFamily="34" charset="0"/>
              </a:rPr>
              <a:t>2</a:t>
            </a:r>
          </a:p>
          <a:p>
            <a:pPr>
              <a:lnSpc>
                <a:spcPct val="85000"/>
              </a:lnSpc>
              <a:spcBef>
                <a:spcPct val="50000"/>
              </a:spcBef>
            </a:pPr>
            <a:r>
              <a:rPr lang="en-US" altLang="en-US">
                <a:latin typeface="Arial Narrow" panose="020B0606020202030204" pitchFamily="34" charset="0"/>
              </a:rPr>
              <a:t> 7</a:t>
            </a:r>
          </a:p>
          <a:p>
            <a:pPr>
              <a:lnSpc>
                <a:spcPct val="85000"/>
              </a:lnSpc>
              <a:spcBef>
                <a:spcPct val="50000"/>
              </a:spcBef>
            </a:pPr>
            <a:r>
              <a:rPr lang="en-US" altLang="en-US">
                <a:latin typeface="Arial Narrow" panose="020B0606020202030204" pitchFamily="34" charset="0"/>
              </a:rPr>
              <a:t> 0    </a:t>
            </a:r>
          </a:p>
        </p:txBody>
      </p:sp>
      <p:sp>
        <p:nvSpPr>
          <p:cNvPr id="62489" name="Oval 40"/>
          <p:cNvSpPr>
            <a:spLocks noChangeArrowheads="1"/>
          </p:cNvSpPr>
          <p:nvPr/>
        </p:nvSpPr>
        <p:spPr bwMode="auto">
          <a:xfrm>
            <a:off x="762000" y="3200400"/>
            <a:ext cx="457200" cy="2819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490" name="Oval 41"/>
          <p:cNvSpPr>
            <a:spLocks noChangeArrowheads="1"/>
          </p:cNvSpPr>
          <p:nvPr/>
        </p:nvSpPr>
        <p:spPr bwMode="auto">
          <a:xfrm>
            <a:off x="1219200" y="3200400"/>
            <a:ext cx="457200" cy="2819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491" name="Oval 42"/>
          <p:cNvSpPr>
            <a:spLocks noChangeArrowheads="1"/>
          </p:cNvSpPr>
          <p:nvPr/>
        </p:nvSpPr>
        <p:spPr bwMode="auto">
          <a:xfrm>
            <a:off x="1676400" y="3200400"/>
            <a:ext cx="457200" cy="2819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492" name="Oval 43"/>
          <p:cNvSpPr>
            <a:spLocks noChangeArrowheads="1"/>
          </p:cNvSpPr>
          <p:nvPr/>
        </p:nvSpPr>
        <p:spPr bwMode="auto">
          <a:xfrm>
            <a:off x="2133600" y="3200400"/>
            <a:ext cx="457200" cy="28194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493" name="Oval 44"/>
          <p:cNvSpPr>
            <a:spLocks noChangeArrowheads="1"/>
          </p:cNvSpPr>
          <p:nvPr/>
        </p:nvSpPr>
        <p:spPr bwMode="auto">
          <a:xfrm>
            <a:off x="685800" y="2209800"/>
            <a:ext cx="984250" cy="4419600"/>
          </a:xfrm>
          <a:prstGeom prst="ellipse">
            <a:avLst/>
          </a:prstGeom>
          <a:noFill/>
          <a:ln w="508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494" name="Oval 45"/>
          <p:cNvSpPr>
            <a:spLocks noChangeArrowheads="1"/>
          </p:cNvSpPr>
          <p:nvPr/>
        </p:nvSpPr>
        <p:spPr bwMode="auto">
          <a:xfrm>
            <a:off x="1676400" y="2209800"/>
            <a:ext cx="1371600" cy="4419600"/>
          </a:xfrm>
          <a:prstGeom prst="ellipse">
            <a:avLst/>
          </a:prstGeom>
          <a:noFill/>
          <a:ln w="508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495" name="Text Box 46"/>
          <p:cNvSpPr txBox="1">
            <a:spLocks noChangeArrowheads="1"/>
          </p:cNvSpPr>
          <p:nvPr/>
        </p:nvSpPr>
        <p:spPr bwMode="auto">
          <a:xfrm>
            <a:off x="457200" y="950913"/>
            <a:ext cx="3810000" cy="954087"/>
          </a:xfrm>
          <a:prstGeom prst="rect">
            <a:avLst/>
          </a:prstGeom>
          <a:solidFill>
            <a:schemeClr val="bg1"/>
          </a:solid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(1) Example goal: separate input into </a:t>
            </a:r>
            <a:r>
              <a:rPr lang="en-US" altLang="en-US" u="sng">
                <a:latin typeface="Arial Narrow" panose="020B0606020202030204" pitchFamily="34" charset="0"/>
              </a:rPr>
              <a:t>four</a:t>
            </a:r>
            <a:r>
              <a:rPr lang="en-US" altLang="en-US">
                <a:latin typeface="Arial Narrow" panose="020B0606020202030204" pitchFamily="34" charset="0"/>
              </a:rPr>
              <a:t> clusters</a:t>
            </a:r>
          </a:p>
        </p:txBody>
      </p:sp>
      <p:sp>
        <p:nvSpPr>
          <p:cNvPr id="62496" name="Oval 5"/>
          <p:cNvSpPr>
            <a:spLocks noChangeArrowheads="1"/>
          </p:cNvSpPr>
          <p:nvPr/>
        </p:nvSpPr>
        <p:spPr bwMode="auto">
          <a:xfrm>
            <a:off x="5257800" y="34290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497" name="Oval 7"/>
          <p:cNvSpPr>
            <a:spLocks noChangeArrowheads="1"/>
          </p:cNvSpPr>
          <p:nvPr/>
        </p:nvSpPr>
        <p:spPr bwMode="auto">
          <a:xfrm>
            <a:off x="5257800" y="4357688"/>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498" name="Oval 9"/>
          <p:cNvSpPr>
            <a:spLocks noChangeArrowheads="1"/>
          </p:cNvSpPr>
          <p:nvPr/>
        </p:nvSpPr>
        <p:spPr bwMode="auto">
          <a:xfrm>
            <a:off x="5257800" y="52578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499" name="Rectangle 47"/>
          <p:cNvSpPr>
            <a:spLocks noChangeArrowheads="1"/>
          </p:cNvSpPr>
          <p:nvPr/>
        </p:nvSpPr>
        <p:spPr bwMode="auto">
          <a:xfrm>
            <a:off x="4648200" y="950913"/>
            <a:ext cx="3657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(2) Select </a:t>
            </a:r>
            <a:r>
              <a:rPr lang="en-US" altLang="en-US" u="sng" dirty="0">
                <a:latin typeface="Arial Narrow" panose="020B0606020202030204" pitchFamily="34" charset="0"/>
              </a:rPr>
              <a:t>four</a:t>
            </a:r>
            <a:r>
              <a:rPr lang="en-US" altLang="en-US" dirty="0">
                <a:latin typeface="Arial Narrow" panose="020B0606020202030204" pitchFamily="34" charset="0"/>
              </a:rPr>
              <a:t> </a:t>
            </a:r>
            <a:r>
              <a:rPr lang="en-US" altLang="en-US" dirty="0" smtClean="0">
                <a:latin typeface="Arial Narrow" panose="020B0606020202030204" pitchFamily="34" charset="0"/>
              </a:rPr>
              <a:t>outputs.</a:t>
            </a:r>
          </a:p>
          <a:p>
            <a:pPr>
              <a:spcBef>
                <a:spcPct val="50000"/>
              </a:spcBef>
            </a:pPr>
            <a:r>
              <a:rPr lang="en-US" dirty="0" smtClean="0">
                <a:latin typeface="Arial Narrow" panose="020B0606020202030204" pitchFamily="34" charset="0"/>
              </a:rPr>
              <a:t>(We must </a:t>
            </a:r>
            <a:r>
              <a:rPr lang="en-US" dirty="0">
                <a:latin typeface="Arial Narrow" panose="020B0606020202030204" pitchFamily="34" charset="0"/>
              </a:rPr>
              <a:t>update weights based on input alone.)</a:t>
            </a:r>
          </a:p>
          <a:p>
            <a:pPr>
              <a:spcBef>
                <a:spcPct val="50000"/>
              </a:spcBef>
            </a:pPr>
            <a:endParaRPr lang="en-US" altLang="en-US" dirty="0">
              <a:latin typeface="Arial Narrow" panose="020B0606020202030204" pitchFamily="34" charset="0"/>
            </a:endParaRPr>
          </a:p>
        </p:txBody>
      </p:sp>
      <p:sp>
        <p:nvSpPr>
          <p:cNvPr id="62500" name="Oval 45"/>
          <p:cNvSpPr>
            <a:spLocks noChangeArrowheads="1"/>
          </p:cNvSpPr>
          <p:nvPr/>
        </p:nvSpPr>
        <p:spPr bwMode="auto">
          <a:xfrm>
            <a:off x="3048000" y="2209800"/>
            <a:ext cx="381000" cy="4419600"/>
          </a:xfrm>
          <a:prstGeom prst="ellipse">
            <a:avLst/>
          </a:prstGeom>
          <a:noFill/>
          <a:ln w="508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2501" name="Oval 45"/>
          <p:cNvSpPr>
            <a:spLocks noChangeArrowheads="1"/>
          </p:cNvSpPr>
          <p:nvPr/>
        </p:nvSpPr>
        <p:spPr bwMode="auto">
          <a:xfrm>
            <a:off x="3429000" y="2209800"/>
            <a:ext cx="381000" cy="4419600"/>
          </a:xfrm>
          <a:prstGeom prst="ellipse">
            <a:avLst/>
          </a:prstGeom>
          <a:noFill/>
          <a:ln w="50800">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152400"/>
            <a:ext cx="9067800" cy="495300"/>
          </a:xfrm>
        </p:spPr>
        <p:txBody>
          <a:bodyPr/>
          <a:lstStyle/>
          <a:p>
            <a:r>
              <a:rPr lang="en-US" altLang="en-US" dirty="0" smtClean="0"/>
              <a:t>Normalization</a:t>
            </a:r>
          </a:p>
        </p:txBody>
      </p:sp>
      <p:sp>
        <p:nvSpPr>
          <p:cNvPr id="66563" name="Line 3"/>
          <p:cNvSpPr>
            <a:spLocks noChangeShapeType="1"/>
          </p:cNvSpPr>
          <p:nvPr/>
        </p:nvSpPr>
        <p:spPr bwMode="auto">
          <a:xfrm flipV="1">
            <a:off x="5105400" y="3124200"/>
            <a:ext cx="0" cy="205740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4" name="Line 4"/>
          <p:cNvSpPr>
            <a:spLocks noChangeShapeType="1"/>
          </p:cNvSpPr>
          <p:nvPr/>
        </p:nvSpPr>
        <p:spPr bwMode="auto">
          <a:xfrm flipH="1">
            <a:off x="2895600" y="5181600"/>
            <a:ext cx="2209800" cy="121920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5" name="Line 5"/>
          <p:cNvSpPr>
            <a:spLocks noChangeShapeType="1"/>
          </p:cNvSpPr>
          <p:nvPr/>
        </p:nvSpPr>
        <p:spPr bwMode="auto">
          <a:xfrm>
            <a:off x="5105400" y="5181600"/>
            <a:ext cx="3200400" cy="137160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6" name="Oval 6"/>
          <p:cNvSpPr>
            <a:spLocks noChangeArrowheads="1"/>
          </p:cNvSpPr>
          <p:nvPr/>
        </p:nvSpPr>
        <p:spPr bwMode="auto">
          <a:xfrm>
            <a:off x="3473450" y="44640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67" name="Oval 7"/>
          <p:cNvSpPr>
            <a:spLocks noChangeArrowheads="1"/>
          </p:cNvSpPr>
          <p:nvPr/>
        </p:nvSpPr>
        <p:spPr bwMode="auto">
          <a:xfrm>
            <a:off x="3625850" y="48450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68" name="Oval 8"/>
          <p:cNvSpPr>
            <a:spLocks noChangeArrowheads="1"/>
          </p:cNvSpPr>
          <p:nvPr/>
        </p:nvSpPr>
        <p:spPr bwMode="auto">
          <a:xfrm>
            <a:off x="4006850" y="45402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69" name="Oval 9"/>
          <p:cNvSpPr>
            <a:spLocks noChangeArrowheads="1"/>
          </p:cNvSpPr>
          <p:nvPr/>
        </p:nvSpPr>
        <p:spPr bwMode="auto">
          <a:xfrm>
            <a:off x="3168650" y="50736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0" name="Oval 10"/>
          <p:cNvSpPr>
            <a:spLocks noChangeArrowheads="1"/>
          </p:cNvSpPr>
          <p:nvPr/>
        </p:nvSpPr>
        <p:spPr bwMode="auto">
          <a:xfrm>
            <a:off x="7391400" y="35496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1" name="Oval 11"/>
          <p:cNvSpPr>
            <a:spLocks noChangeArrowheads="1"/>
          </p:cNvSpPr>
          <p:nvPr/>
        </p:nvSpPr>
        <p:spPr bwMode="auto">
          <a:xfrm>
            <a:off x="7467600" y="42354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2" name="Oval 12"/>
          <p:cNvSpPr>
            <a:spLocks noChangeArrowheads="1"/>
          </p:cNvSpPr>
          <p:nvPr/>
        </p:nvSpPr>
        <p:spPr bwMode="auto">
          <a:xfrm>
            <a:off x="8001000" y="38544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3" name="Oval 13"/>
          <p:cNvSpPr>
            <a:spLocks noChangeArrowheads="1"/>
          </p:cNvSpPr>
          <p:nvPr/>
        </p:nvSpPr>
        <p:spPr bwMode="auto">
          <a:xfrm>
            <a:off x="6705600" y="45402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4" name="Oval 14"/>
          <p:cNvSpPr>
            <a:spLocks noChangeArrowheads="1"/>
          </p:cNvSpPr>
          <p:nvPr/>
        </p:nvSpPr>
        <p:spPr bwMode="auto">
          <a:xfrm>
            <a:off x="7620000" y="47688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5" name="Line 15"/>
          <p:cNvSpPr>
            <a:spLocks noChangeShapeType="1"/>
          </p:cNvSpPr>
          <p:nvPr/>
        </p:nvSpPr>
        <p:spPr bwMode="auto">
          <a:xfrm>
            <a:off x="3086100" y="2711176"/>
            <a:ext cx="654050" cy="851038"/>
          </a:xfrm>
          <a:prstGeom prst="line">
            <a:avLst/>
          </a:prstGeom>
          <a:noFill/>
          <a:ln w="10795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 name="Group 1"/>
          <p:cNvGrpSpPr/>
          <p:nvPr/>
        </p:nvGrpSpPr>
        <p:grpSpPr>
          <a:xfrm>
            <a:off x="414337" y="279400"/>
            <a:ext cx="8435975" cy="2825750"/>
            <a:chOff x="2819400" y="1371600"/>
            <a:chExt cx="5060950" cy="1752600"/>
          </a:xfrm>
          <a:solidFill>
            <a:srgbClr val="E1DFF5"/>
          </a:solidFill>
        </p:grpSpPr>
        <p:sp>
          <p:nvSpPr>
            <p:cNvPr id="24" name="Oval 6"/>
            <p:cNvSpPr>
              <a:spLocks noChangeArrowheads="1"/>
            </p:cNvSpPr>
            <p:nvPr/>
          </p:nvSpPr>
          <p:spPr bwMode="auto">
            <a:xfrm>
              <a:off x="3124200" y="2286000"/>
              <a:ext cx="228600" cy="228600"/>
            </a:xfrm>
            <a:prstGeom prst="ellipse">
              <a:avLst/>
            </a:prstGeom>
            <a:grpFill/>
            <a:ln w="50800">
              <a:solidFill>
                <a:schemeClr val="tx1"/>
              </a:solidFill>
              <a:round/>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25" name="Oval 7"/>
            <p:cNvSpPr>
              <a:spLocks noChangeArrowheads="1"/>
            </p:cNvSpPr>
            <p:nvPr/>
          </p:nvSpPr>
          <p:spPr bwMode="auto">
            <a:xfrm>
              <a:off x="3276600" y="2667000"/>
              <a:ext cx="228600" cy="228600"/>
            </a:xfrm>
            <a:prstGeom prst="ellipse">
              <a:avLst/>
            </a:prstGeom>
            <a:grpFill/>
            <a:ln w="50800">
              <a:solidFill>
                <a:schemeClr val="tx1"/>
              </a:solidFill>
              <a:round/>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26" name="Oval 8"/>
            <p:cNvSpPr>
              <a:spLocks noChangeArrowheads="1"/>
            </p:cNvSpPr>
            <p:nvPr/>
          </p:nvSpPr>
          <p:spPr bwMode="auto">
            <a:xfrm>
              <a:off x="3657600" y="2362200"/>
              <a:ext cx="228600" cy="228600"/>
            </a:xfrm>
            <a:prstGeom prst="ellipse">
              <a:avLst/>
            </a:prstGeom>
            <a:grpFill/>
            <a:ln w="50800">
              <a:solidFill>
                <a:schemeClr val="tx1"/>
              </a:solidFill>
              <a:round/>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27" name="Oval 9"/>
            <p:cNvSpPr>
              <a:spLocks noChangeArrowheads="1"/>
            </p:cNvSpPr>
            <p:nvPr/>
          </p:nvSpPr>
          <p:spPr bwMode="auto">
            <a:xfrm>
              <a:off x="2819400" y="2895600"/>
              <a:ext cx="228600" cy="228600"/>
            </a:xfrm>
            <a:prstGeom prst="ellipse">
              <a:avLst/>
            </a:prstGeom>
            <a:grpFill/>
            <a:ln w="50800">
              <a:solidFill>
                <a:schemeClr val="tx1"/>
              </a:solidFill>
              <a:round/>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28" name="Oval 10"/>
            <p:cNvSpPr>
              <a:spLocks noChangeArrowheads="1"/>
            </p:cNvSpPr>
            <p:nvPr/>
          </p:nvSpPr>
          <p:spPr bwMode="auto">
            <a:xfrm>
              <a:off x="7042150" y="1371600"/>
              <a:ext cx="228600" cy="228600"/>
            </a:xfrm>
            <a:prstGeom prst="ellipse">
              <a:avLst/>
            </a:prstGeom>
            <a:grpFill/>
            <a:ln w="50800">
              <a:solidFill>
                <a:schemeClr val="tx1"/>
              </a:solidFill>
              <a:round/>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29" name="Oval 11"/>
            <p:cNvSpPr>
              <a:spLocks noChangeArrowheads="1"/>
            </p:cNvSpPr>
            <p:nvPr/>
          </p:nvSpPr>
          <p:spPr bwMode="auto">
            <a:xfrm>
              <a:off x="7118350" y="2057400"/>
              <a:ext cx="228600" cy="228600"/>
            </a:xfrm>
            <a:prstGeom prst="ellipse">
              <a:avLst/>
            </a:prstGeom>
            <a:grpFill/>
            <a:ln w="50800">
              <a:solidFill>
                <a:schemeClr val="tx1"/>
              </a:solidFill>
              <a:round/>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30" name="Oval 12"/>
            <p:cNvSpPr>
              <a:spLocks noChangeArrowheads="1"/>
            </p:cNvSpPr>
            <p:nvPr/>
          </p:nvSpPr>
          <p:spPr bwMode="auto">
            <a:xfrm>
              <a:off x="7651750" y="1676400"/>
              <a:ext cx="228600" cy="228600"/>
            </a:xfrm>
            <a:prstGeom prst="ellipse">
              <a:avLst/>
            </a:prstGeom>
            <a:grpFill/>
            <a:ln w="50800">
              <a:solidFill>
                <a:schemeClr val="tx1"/>
              </a:solidFill>
              <a:round/>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31" name="Oval 13"/>
            <p:cNvSpPr>
              <a:spLocks noChangeArrowheads="1"/>
            </p:cNvSpPr>
            <p:nvPr/>
          </p:nvSpPr>
          <p:spPr bwMode="auto">
            <a:xfrm>
              <a:off x="6356350" y="2362200"/>
              <a:ext cx="228600" cy="228600"/>
            </a:xfrm>
            <a:prstGeom prst="ellipse">
              <a:avLst/>
            </a:prstGeom>
            <a:grpFill/>
            <a:ln w="50800">
              <a:solidFill>
                <a:schemeClr val="tx1"/>
              </a:solidFill>
              <a:round/>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32" name="Oval 14"/>
            <p:cNvSpPr>
              <a:spLocks noChangeArrowheads="1"/>
            </p:cNvSpPr>
            <p:nvPr/>
          </p:nvSpPr>
          <p:spPr bwMode="auto">
            <a:xfrm>
              <a:off x="7270750" y="2590800"/>
              <a:ext cx="228600" cy="228600"/>
            </a:xfrm>
            <a:prstGeom prst="ellipse">
              <a:avLst/>
            </a:prstGeom>
            <a:grpFill/>
            <a:ln w="50800">
              <a:solidFill>
                <a:schemeClr val="tx1"/>
              </a:solidFill>
              <a:round/>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grpSp>
      <p:sp>
        <p:nvSpPr>
          <p:cNvPr id="34" name="Line 15"/>
          <p:cNvSpPr>
            <a:spLocks noChangeShapeType="1"/>
          </p:cNvSpPr>
          <p:nvPr/>
        </p:nvSpPr>
        <p:spPr bwMode="auto">
          <a:xfrm flipH="1">
            <a:off x="6087792" y="2787307"/>
            <a:ext cx="412028" cy="765313"/>
          </a:xfrm>
          <a:prstGeom prst="line">
            <a:avLst/>
          </a:prstGeom>
          <a:noFill/>
          <a:ln w="107950" cmpd="tri">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Rounded Rectangle 4"/>
          <p:cNvSpPr/>
          <p:nvPr/>
        </p:nvSpPr>
        <p:spPr bwMode="auto">
          <a:xfrm>
            <a:off x="228600" y="152400"/>
            <a:ext cx="8839200" cy="3092450"/>
          </a:xfrm>
          <a:prstGeom prst="round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38" name="Rounded Rectangle 37"/>
          <p:cNvSpPr/>
          <p:nvPr/>
        </p:nvSpPr>
        <p:spPr bwMode="auto">
          <a:xfrm>
            <a:off x="2757758" y="3327401"/>
            <a:ext cx="5852842" cy="2196962"/>
          </a:xfrm>
          <a:prstGeom prst="round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9052239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smtClean="0">
                <a:solidFill>
                  <a:srgbClr val="0000BF"/>
                </a:solidFill>
              </a:rPr>
              <a:t>Competitive Learning Networks</a:t>
            </a:r>
          </a:p>
        </p:txBody>
      </p:sp>
      <p:sp>
        <p:nvSpPr>
          <p:cNvPr id="27651" name="Rectangle 3"/>
          <p:cNvSpPr>
            <a:spLocks noGrp="1" noChangeArrowheads="1"/>
          </p:cNvSpPr>
          <p:nvPr>
            <p:ph type="body" idx="1"/>
          </p:nvPr>
        </p:nvSpPr>
        <p:spPr>
          <a:xfrm>
            <a:off x="685800" y="914400"/>
            <a:ext cx="7772400" cy="1676400"/>
          </a:xfrm>
        </p:spPr>
        <p:txBody>
          <a:bodyPr/>
          <a:lstStyle/>
          <a:p>
            <a:pPr>
              <a:lnSpc>
                <a:spcPct val="90000"/>
              </a:lnSpc>
              <a:buFont typeface="Monotype Sorts" pitchFamily="2" charset="2"/>
              <a:buNone/>
              <a:defRPr/>
            </a:pPr>
            <a:endParaRPr lang="en-US" sz="2800" dirty="0" smtClean="0"/>
          </a:p>
          <a:p>
            <a:pPr>
              <a:lnSpc>
                <a:spcPct val="90000"/>
              </a:lnSpc>
              <a:buFont typeface="Monotype Sorts" pitchFamily="2" charset="2"/>
              <a:buNone/>
              <a:defRPr/>
            </a:pPr>
            <a:r>
              <a:rPr lang="en-US" sz="2800" dirty="0" smtClean="0"/>
              <a:t>(3) </a:t>
            </a:r>
            <a:r>
              <a:rPr lang="en-US" sz="2800" dirty="0" smtClean="0"/>
              <a:t>Normalize* </a:t>
            </a:r>
            <a:r>
              <a:rPr lang="en-US" sz="2800" dirty="0" smtClean="0"/>
              <a:t>input; select normalized random weights.</a:t>
            </a:r>
          </a:p>
        </p:txBody>
      </p:sp>
      <p:sp>
        <p:nvSpPr>
          <p:cNvPr id="63492" name="Text Box 6"/>
          <p:cNvSpPr txBox="1">
            <a:spLocks noChangeArrowheads="1"/>
          </p:cNvSpPr>
          <p:nvPr/>
        </p:nvSpPr>
        <p:spPr bwMode="auto">
          <a:xfrm>
            <a:off x="2743200" y="3429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1</a:t>
            </a:r>
            <a:endParaRPr lang="en-US" altLang="en-US" i="1">
              <a:latin typeface="Arial Narrow" panose="020B0606020202030204" pitchFamily="34" charset="0"/>
            </a:endParaRPr>
          </a:p>
        </p:txBody>
      </p:sp>
      <p:sp>
        <p:nvSpPr>
          <p:cNvPr id="63493" name="Text Box 8"/>
          <p:cNvSpPr txBox="1">
            <a:spLocks noChangeArrowheads="1"/>
          </p:cNvSpPr>
          <p:nvPr/>
        </p:nvSpPr>
        <p:spPr bwMode="auto">
          <a:xfrm>
            <a:off x="2743200" y="43576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2</a:t>
            </a:r>
            <a:endParaRPr lang="en-US" altLang="en-US" i="1">
              <a:latin typeface="Arial Narrow" panose="020B0606020202030204" pitchFamily="34" charset="0"/>
            </a:endParaRPr>
          </a:p>
        </p:txBody>
      </p:sp>
      <p:sp>
        <p:nvSpPr>
          <p:cNvPr id="63494" name="Text Box 10"/>
          <p:cNvSpPr txBox="1">
            <a:spLocks noChangeArrowheads="1"/>
          </p:cNvSpPr>
          <p:nvPr/>
        </p:nvSpPr>
        <p:spPr bwMode="auto">
          <a:xfrm>
            <a:off x="2743200" y="5257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3</a:t>
            </a:r>
            <a:endParaRPr lang="en-US" altLang="en-US" i="1">
              <a:latin typeface="Arial Narrow" panose="020B0606020202030204" pitchFamily="34" charset="0"/>
            </a:endParaRPr>
          </a:p>
        </p:txBody>
      </p:sp>
      <p:sp>
        <p:nvSpPr>
          <p:cNvPr id="63495" name="Rectangle 11"/>
          <p:cNvSpPr>
            <a:spLocks noChangeArrowheads="1"/>
          </p:cNvSpPr>
          <p:nvPr/>
        </p:nvSpPr>
        <p:spPr bwMode="auto">
          <a:xfrm>
            <a:off x="5867400" y="2971800"/>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1</a:t>
            </a:r>
            <a:endParaRPr lang="en-US" altLang="en-US" i="1">
              <a:latin typeface="Arial Narrow" panose="020B0606020202030204" pitchFamily="34" charset="0"/>
            </a:endParaRPr>
          </a:p>
        </p:txBody>
      </p:sp>
      <p:sp>
        <p:nvSpPr>
          <p:cNvPr id="63496" name="Rectangle 12"/>
          <p:cNvSpPr>
            <a:spLocks noChangeArrowheads="1"/>
          </p:cNvSpPr>
          <p:nvPr/>
        </p:nvSpPr>
        <p:spPr bwMode="auto">
          <a:xfrm>
            <a:off x="5867400" y="3733800"/>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2</a:t>
            </a:r>
            <a:endParaRPr lang="en-US" altLang="en-US" i="1">
              <a:latin typeface="Arial Narrow" panose="020B0606020202030204" pitchFamily="34" charset="0"/>
            </a:endParaRPr>
          </a:p>
        </p:txBody>
      </p:sp>
      <p:sp>
        <p:nvSpPr>
          <p:cNvPr id="63497" name="Rectangle 13"/>
          <p:cNvSpPr>
            <a:spLocks noChangeArrowheads="1"/>
          </p:cNvSpPr>
          <p:nvPr/>
        </p:nvSpPr>
        <p:spPr bwMode="auto">
          <a:xfrm>
            <a:off x="5867400" y="4572000"/>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3</a:t>
            </a:r>
            <a:endParaRPr lang="en-US" altLang="en-US" i="1">
              <a:latin typeface="Arial Narrow" panose="020B0606020202030204" pitchFamily="34" charset="0"/>
            </a:endParaRPr>
          </a:p>
        </p:txBody>
      </p:sp>
      <p:sp>
        <p:nvSpPr>
          <p:cNvPr id="63498" name="Rectangle 14"/>
          <p:cNvSpPr>
            <a:spLocks noChangeArrowheads="1"/>
          </p:cNvSpPr>
          <p:nvPr/>
        </p:nvSpPr>
        <p:spPr bwMode="auto">
          <a:xfrm>
            <a:off x="5867400" y="5486400"/>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4</a:t>
            </a:r>
            <a:endParaRPr lang="en-US" altLang="en-US" i="1">
              <a:latin typeface="Arial Narrow" panose="020B0606020202030204" pitchFamily="34" charset="0"/>
            </a:endParaRPr>
          </a:p>
        </p:txBody>
      </p:sp>
      <p:sp>
        <p:nvSpPr>
          <p:cNvPr id="63499" name="Line 15"/>
          <p:cNvSpPr>
            <a:spLocks noChangeShapeType="1"/>
          </p:cNvSpPr>
          <p:nvPr/>
        </p:nvSpPr>
        <p:spPr bwMode="auto">
          <a:xfrm flipV="1">
            <a:off x="3505200" y="3429000"/>
            <a:ext cx="2286000" cy="3048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0" name="Line 16"/>
          <p:cNvSpPr>
            <a:spLocks noChangeShapeType="1"/>
          </p:cNvSpPr>
          <p:nvPr/>
        </p:nvSpPr>
        <p:spPr bwMode="auto">
          <a:xfrm>
            <a:off x="3429000" y="3733800"/>
            <a:ext cx="2286000" cy="3810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1" name="Line 17"/>
          <p:cNvSpPr>
            <a:spLocks noChangeShapeType="1"/>
          </p:cNvSpPr>
          <p:nvPr/>
        </p:nvSpPr>
        <p:spPr bwMode="auto">
          <a:xfrm flipV="1">
            <a:off x="3505200" y="4191000"/>
            <a:ext cx="2133600" cy="4572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2" name="Line 18"/>
          <p:cNvSpPr>
            <a:spLocks noChangeShapeType="1"/>
          </p:cNvSpPr>
          <p:nvPr/>
        </p:nvSpPr>
        <p:spPr bwMode="auto">
          <a:xfrm>
            <a:off x="3429000" y="4648200"/>
            <a:ext cx="2286000" cy="3810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3" name="Line 19"/>
          <p:cNvSpPr>
            <a:spLocks noChangeShapeType="1"/>
          </p:cNvSpPr>
          <p:nvPr/>
        </p:nvSpPr>
        <p:spPr bwMode="auto">
          <a:xfrm flipV="1">
            <a:off x="3505200" y="5029200"/>
            <a:ext cx="2133600" cy="4572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4" name="Line 20"/>
          <p:cNvSpPr>
            <a:spLocks noChangeShapeType="1"/>
          </p:cNvSpPr>
          <p:nvPr/>
        </p:nvSpPr>
        <p:spPr bwMode="auto">
          <a:xfrm>
            <a:off x="3429000" y="5486400"/>
            <a:ext cx="2286000" cy="3810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5" name="Line 21"/>
          <p:cNvSpPr>
            <a:spLocks noChangeShapeType="1"/>
          </p:cNvSpPr>
          <p:nvPr/>
        </p:nvSpPr>
        <p:spPr bwMode="auto">
          <a:xfrm>
            <a:off x="3505200" y="3733800"/>
            <a:ext cx="2209800" cy="12954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6" name="Line 22"/>
          <p:cNvSpPr>
            <a:spLocks noChangeShapeType="1"/>
          </p:cNvSpPr>
          <p:nvPr/>
        </p:nvSpPr>
        <p:spPr bwMode="auto">
          <a:xfrm>
            <a:off x="3505200" y="4648200"/>
            <a:ext cx="2209800" cy="12954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7" name="Line 23"/>
          <p:cNvSpPr>
            <a:spLocks noChangeShapeType="1"/>
          </p:cNvSpPr>
          <p:nvPr/>
        </p:nvSpPr>
        <p:spPr bwMode="auto">
          <a:xfrm flipV="1">
            <a:off x="3505200" y="4191000"/>
            <a:ext cx="2209800" cy="12954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8" name="Line 25"/>
          <p:cNvSpPr>
            <a:spLocks noChangeShapeType="1"/>
          </p:cNvSpPr>
          <p:nvPr/>
        </p:nvSpPr>
        <p:spPr bwMode="auto">
          <a:xfrm flipV="1">
            <a:off x="3505200" y="3505200"/>
            <a:ext cx="2209800" cy="19812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9" name="Line 26"/>
          <p:cNvSpPr>
            <a:spLocks noChangeShapeType="1"/>
          </p:cNvSpPr>
          <p:nvPr/>
        </p:nvSpPr>
        <p:spPr bwMode="auto">
          <a:xfrm>
            <a:off x="3429000" y="3733800"/>
            <a:ext cx="2286000" cy="22098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0" name="Rectangle 27"/>
          <p:cNvSpPr>
            <a:spLocks noChangeArrowheads="1"/>
          </p:cNvSpPr>
          <p:nvPr/>
        </p:nvSpPr>
        <p:spPr bwMode="auto">
          <a:xfrm>
            <a:off x="4267200" y="2895600"/>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w</a:t>
            </a:r>
            <a:r>
              <a:rPr lang="en-US" altLang="en-US" i="1" baseline="-25000">
                <a:latin typeface="Arial Narrow" panose="020B0606020202030204" pitchFamily="34" charset="0"/>
              </a:rPr>
              <a:t>11</a:t>
            </a:r>
            <a:endParaRPr lang="en-US" altLang="en-US" i="1">
              <a:latin typeface="Arial Narrow" panose="020B0606020202030204" pitchFamily="34" charset="0"/>
            </a:endParaRPr>
          </a:p>
        </p:txBody>
      </p:sp>
      <p:sp>
        <p:nvSpPr>
          <p:cNvPr id="63511" name="Line 28"/>
          <p:cNvSpPr>
            <a:spLocks noChangeShapeType="1"/>
          </p:cNvSpPr>
          <p:nvPr/>
        </p:nvSpPr>
        <p:spPr bwMode="auto">
          <a:xfrm>
            <a:off x="6400800" y="4114800"/>
            <a:ext cx="838200"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2" name="Line 29"/>
          <p:cNvSpPr>
            <a:spLocks noChangeShapeType="1"/>
          </p:cNvSpPr>
          <p:nvPr/>
        </p:nvSpPr>
        <p:spPr bwMode="auto">
          <a:xfrm>
            <a:off x="6400800" y="3352800"/>
            <a:ext cx="838200"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3" name="Line 30"/>
          <p:cNvSpPr>
            <a:spLocks noChangeShapeType="1"/>
          </p:cNvSpPr>
          <p:nvPr/>
        </p:nvSpPr>
        <p:spPr bwMode="auto">
          <a:xfrm>
            <a:off x="6400800" y="5867400"/>
            <a:ext cx="838200"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4" name="Line 31"/>
          <p:cNvSpPr>
            <a:spLocks noChangeShapeType="1"/>
          </p:cNvSpPr>
          <p:nvPr/>
        </p:nvSpPr>
        <p:spPr bwMode="auto">
          <a:xfrm>
            <a:off x="6400800" y="5029200"/>
            <a:ext cx="838200"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15" name="Rectangle 32"/>
          <p:cNvSpPr>
            <a:spLocks noChangeArrowheads="1"/>
          </p:cNvSpPr>
          <p:nvPr/>
        </p:nvSpPr>
        <p:spPr bwMode="auto">
          <a:xfrm>
            <a:off x="7391400" y="3009900"/>
            <a:ext cx="2286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 x</a:t>
            </a:r>
            <a:r>
              <a:rPr lang="en-US" altLang="en-US" i="1" baseline="-25000">
                <a:latin typeface="Arial Narrow" panose="020B0606020202030204" pitchFamily="34" charset="0"/>
              </a:rPr>
              <a:t>1</a:t>
            </a:r>
            <a:r>
              <a:rPr lang="en-US" altLang="en-US" i="1">
                <a:latin typeface="Arial Narrow" panose="020B0606020202030204" pitchFamily="34" charset="0"/>
              </a:rPr>
              <a:t>w</a:t>
            </a:r>
            <a:r>
              <a:rPr lang="en-US" altLang="en-US" i="1" baseline="-25000">
                <a:latin typeface="Arial Narrow" panose="020B0606020202030204" pitchFamily="34" charset="0"/>
              </a:rPr>
              <a:t>11</a:t>
            </a:r>
            <a:r>
              <a:rPr lang="en-US" altLang="en-US" i="1">
                <a:latin typeface="Arial Narrow" panose="020B0606020202030204" pitchFamily="34" charset="0"/>
              </a:rPr>
              <a:t> + ...</a:t>
            </a:r>
          </a:p>
        </p:txBody>
      </p:sp>
      <p:sp>
        <p:nvSpPr>
          <p:cNvPr id="63516" name="Rectangle 33"/>
          <p:cNvSpPr>
            <a:spLocks noChangeArrowheads="1"/>
          </p:cNvSpPr>
          <p:nvPr/>
        </p:nvSpPr>
        <p:spPr bwMode="auto">
          <a:xfrm>
            <a:off x="1981200" y="5867400"/>
            <a:ext cx="1828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normalize</a:t>
            </a:r>
          </a:p>
        </p:txBody>
      </p:sp>
      <p:sp>
        <p:nvSpPr>
          <p:cNvPr id="63517" name="Rectangle 34"/>
          <p:cNvSpPr>
            <a:spLocks noChangeArrowheads="1"/>
          </p:cNvSpPr>
          <p:nvPr/>
        </p:nvSpPr>
        <p:spPr bwMode="auto">
          <a:xfrm>
            <a:off x="3657600" y="5867400"/>
            <a:ext cx="1828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a:latin typeface="Arial Narrow" panose="020B0606020202030204" pitchFamily="34" charset="0"/>
              </a:rPr>
              <a:t>normalize</a:t>
            </a:r>
          </a:p>
        </p:txBody>
      </p:sp>
      <p:sp>
        <p:nvSpPr>
          <p:cNvPr id="63518" name="Oval 35"/>
          <p:cNvSpPr>
            <a:spLocks noChangeArrowheads="1"/>
          </p:cNvSpPr>
          <p:nvPr/>
        </p:nvSpPr>
        <p:spPr bwMode="auto">
          <a:xfrm>
            <a:off x="3352800" y="35814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3519" name="Oval 37"/>
          <p:cNvSpPr>
            <a:spLocks noChangeArrowheads="1"/>
          </p:cNvSpPr>
          <p:nvPr/>
        </p:nvSpPr>
        <p:spPr bwMode="auto">
          <a:xfrm>
            <a:off x="3352800" y="54102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3520" name="Line 38"/>
          <p:cNvSpPr>
            <a:spLocks noChangeShapeType="1"/>
          </p:cNvSpPr>
          <p:nvPr/>
        </p:nvSpPr>
        <p:spPr bwMode="auto">
          <a:xfrm flipV="1">
            <a:off x="3429000" y="3429000"/>
            <a:ext cx="2362200" cy="121920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21" name="Oval 39"/>
          <p:cNvSpPr>
            <a:spLocks noChangeArrowheads="1"/>
          </p:cNvSpPr>
          <p:nvPr/>
        </p:nvSpPr>
        <p:spPr bwMode="auto">
          <a:xfrm>
            <a:off x="3352800" y="4510088"/>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3522" name="Oval 1"/>
          <p:cNvSpPr>
            <a:spLocks noChangeArrowheads="1"/>
          </p:cNvSpPr>
          <p:nvPr/>
        </p:nvSpPr>
        <p:spPr bwMode="auto">
          <a:xfrm>
            <a:off x="342900" y="3563938"/>
            <a:ext cx="2133600" cy="1981200"/>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p>
        </p:txBody>
      </p:sp>
      <p:sp>
        <p:nvSpPr>
          <p:cNvPr id="63523" name="Text Box 6"/>
          <p:cNvSpPr txBox="1">
            <a:spLocks noChangeArrowheads="1"/>
          </p:cNvSpPr>
          <p:nvPr/>
        </p:nvSpPr>
        <p:spPr bwMode="auto">
          <a:xfrm>
            <a:off x="638175" y="3911600"/>
            <a:ext cx="15716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a:t>
            </a:r>
            <a:r>
              <a:rPr lang="en-US" altLang="en-US" i="1">
                <a:latin typeface="Arial Narrow" panose="020B0606020202030204" pitchFamily="34" charset="0"/>
              </a:rPr>
              <a:t>x</a:t>
            </a:r>
            <a:r>
              <a:rPr lang="en-US" altLang="en-US" i="1" baseline="-25000">
                <a:latin typeface="Arial Narrow" panose="020B0606020202030204" pitchFamily="34" charset="0"/>
              </a:rPr>
              <a:t>1</a:t>
            </a:r>
            <a:r>
              <a:rPr lang="en-US" altLang="en-US" i="1">
                <a:latin typeface="Arial Narrow" panose="020B0606020202030204" pitchFamily="34" charset="0"/>
              </a:rPr>
              <a:t>, x</a:t>
            </a:r>
            <a:r>
              <a:rPr lang="en-US" altLang="en-US" i="1" baseline="-25000">
                <a:latin typeface="Arial Narrow" panose="020B0606020202030204" pitchFamily="34" charset="0"/>
              </a:rPr>
              <a:t>2</a:t>
            </a:r>
            <a:r>
              <a:rPr lang="en-US" altLang="en-US" i="1">
                <a:latin typeface="Arial Narrow" panose="020B0606020202030204" pitchFamily="34" charset="0"/>
              </a:rPr>
              <a:t>, x</a:t>
            </a:r>
            <a:r>
              <a:rPr lang="en-US" altLang="en-US" i="1" baseline="-25000">
                <a:latin typeface="Arial Narrow" panose="020B0606020202030204" pitchFamily="34" charset="0"/>
              </a:rPr>
              <a:t>3</a:t>
            </a:r>
            <a:r>
              <a:rPr lang="en-US" altLang="en-US">
                <a:latin typeface="Arial Narrow" panose="020B0606020202030204" pitchFamily="34" charset="0"/>
              </a:rPr>
              <a:t>)</a:t>
            </a:r>
            <a:endParaRPr lang="en-US" altLang="en-US" i="1">
              <a:latin typeface="Arial Narrow" panose="020B0606020202030204" pitchFamily="34" charset="0"/>
            </a:endParaRPr>
          </a:p>
        </p:txBody>
      </p:sp>
      <p:sp>
        <p:nvSpPr>
          <p:cNvPr id="63524" name="Oval 35"/>
          <p:cNvSpPr>
            <a:spLocks noChangeArrowheads="1"/>
          </p:cNvSpPr>
          <p:nvPr/>
        </p:nvSpPr>
        <p:spPr bwMode="auto">
          <a:xfrm>
            <a:off x="1066800" y="3849688"/>
            <a:ext cx="76200" cy="8255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3525" name="Text Box 6"/>
          <p:cNvSpPr txBox="1">
            <a:spLocks noChangeArrowheads="1"/>
          </p:cNvSpPr>
          <p:nvPr/>
        </p:nvSpPr>
        <p:spPr bwMode="auto">
          <a:xfrm>
            <a:off x="762000" y="4597400"/>
            <a:ext cx="17526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a:t>
            </a:r>
            <a:r>
              <a:rPr lang="en-US" altLang="en-US" i="1">
                <a:latin typeface="Arial Narrow" panose="020B0606020202030204" pitchFamily="34" charset="0"/>
              </a:rPr>
              <a:t>w</a:t>
            </a:r>
            <a:r>
              <a:rPr lang="en-US" altLang="en-US" i="1" baseline="-25000">
                <a:latin typeface="Arial Narrow" panose="020B0606020202030204" pitchFamily="34" charset="0"/>
              </a:rPr>
              <a:t>1</a:t>
            </a:r>
            <a:r>
              <a:rPr lang="en-US" altLang="en-US" i="1">
                <a:latin typeface="Arial Narrow" panose="020B0606020202030204" pitchFamily="34" charset="0"/>
              </a:rPr>
              <a:t>, w</a:t>
            </a:r>
            <a:r>
              <a:rPr lang="en-US" altLang="en-US" i="1" baseline="-25000">
                <a:latin typeface="Arial Narrow" panose="020B0606020202030204" pitchFamily="34" charset="0"/>
              </a:rPr>
              <a:t>2</a:t>
            </a:r>
            <a:r>
              <a:rPr lang="en-US" altLang="en-US" i="1">
                <a:latin typeface="Arial Narrow" panose="020B0606020202030204" pitchFamily="34" charset="0"/>
              </a:rPr>
              <a:t>, w</a:t>
            </a:r>
            <a:r>
              <a:rPr lang="en-US" altLang="en-US" i="1" baseline="-25000">
                <a:latin typeface="Arial Narrow" panose="020B0606020202030204" pitchFamily="34" charset="0"/>
              </a:rPr>
              <a:t>3</a:t>
            </a:r>
            <a:r>
              <a:rPr lang="en-US" altLang="en-US">
                <a:latin typeface="Arial Narrow" panose="020B0606020202030204" pitchFamily="34" charset="0"/>
              </a:rPr>
              <a:t>)</a:t>
            </a:r>
            <a:endParaRPr lang="en-US" altLang="en-US" i="1">
              <a:latin typeface="Arial Narrow" panose="020B0606020202030204" pitchFamily="34" charset="0"/>
            </a:endParaRPr>
          </a:p>
        </p:txBody>
      </p:sp>
      <p:sp>
        <p:nvSpPr>
          <p:cNvPr id="63526" name="Oval 37"/>
          <p:cNvSpPr>
            <a:spLocks noChangeArrowheads="1"/>
          </p:cNvSpPr>
          <p:nvPr/>
        </p:nvSpPr>
        <p:spPr bwMode="auto">
          <a:xfrm>
            <a:off x="1371600" y="4572000"/>
            <a:ext cx="152400" cy="166688"/>
          </a:xfrm>
          <a:prstGeom prst="ellipse">
            <a:avLst/>
          </a:prstGeom>
          <a:noFill/>
          <a:ln w="508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9" name="Rectangle 34"/>
          <p:cNvSpPr>
            <a:spLocks noChangeArrowheads="1"/>
          </p:cNvSpPr>
          <p:nvPr/>
        </p:nvSpPr>
        <p:spPr bwMode="auto">
          <a:xfrm>
            <a:off x="762000" y="1932709"/>
            <a:ext cx="3733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dirty="0" smtClean="0">
                <a:latin typeface="Arial Narrow" panose="020B0606020202030204" pitchFamily="34" charset="0"/>
              </a:rPr>
              <a:t>* </a:t>
            </a:r>
            <a:r>
              <a:rPr lang="en-US" altLang="en-US" i="1" dirty="0" smtClean="0">
                <a:latin typeface="Arial Narrow" panose="020B0606020202030204" pitchFamily="34" charset="0"/>
              </a:rPr>
              <a:t>sum of values = the count</a:t>
            </a:r>
            <a:endParaRPr lang="en-US" altLang="en-US" i="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762000"/>
            <a:ext cx="9067800" cy="495300"/>
          </a:xfrm>
        </p:spPr>
        <p:txBody>
          <a:bodyPr/>
          <a:lstStyle/>
          <a:p>
            <a:r>
              <a:rPr lang="en-US" altLang="en-US" dirty="0" smtClean="0"/>
              <a:t>Consider Each </a:t>
            </a:r>
            <a:r>
              <a:rPr lang="en-US" altLang="en-US" i="1" dirty="0" smtClean="0"/>
              <a:t>x</a:t>
            </a:r>
            <a:r>
              <a:rPr lang="en-US" altLang="en-US" dirty="0" smtClean="0"/>
              <a:t> (input) Separately</a:t>
            </a:r>
          </a:p>
        </p:txBody>
      </p:sp>
      <p:sp>
        <p:nvSpPr>
          <p:cNvPr id="64515" name="Text Box 3"/>
          <p:cNvSpPr txBox="1">
            <a:spLocks noChangeArrowheads="1"/>
          </p:cNvSpPr>
          <p:nvPr/>
        </p:nvSpPr>
        <p:spPr bwMode="auto">
          <a:xfrm>
            <a:off x="2895600" y="2438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1</a:t>
            </a:r>
            <a:endParaRPr lang="en-US" altLang="en-US" i="1">
              <a:latin typeface="Arial Narrow" panose="020B0606020202030204" pitchFamily="34" charset="0"/>
            </a:endParaRPr>
          </a:p>
        </p:txBody>
      </p:sp>
      <p:sp>
        <p:nvSpPr>
          <p:cNvPr id="64516" name="Text Box 4"/>
          <p:cNvSpPr txBox="1">
            <a:spLocks noChangeArrowheads="1"/>
          </p:cNvSpPr>
          <p:nvPr/>
        </p:nvSpPr>
        <p:spPr bwMode="auto">
          <a:xfrm>
            <a:off x="2895600" y="3359944"/>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2</a:t>
            </a:r>
            <a:endParaRPr lang="en-US" altLang="en-US" i="1">
              <a:latin typeface="Arial Narrow" panose="020B0606020202030204" pitchFamily="34" charset="0"/>
            </a:endParaRPr>
          </a:p>
        </p:txBody>
      </p:sp>
      <p:sp>
        <p:nvSpPr>
          <p:cNvPr id="64517" name="Text Box 5"/>
          <p:cNvSpPr txBox="1">
            <a:spLocks noChangeArrowheads="1"/>
          </p:cNvSpPr>
          <p:nvPr/>
        </p:nvSpPr>
        <p:spPr bwMode="auto">
          <a:xfrm>
            <a:off x="2895600" y="42672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3</a:t>
            </a:r>
            <a:endParaRPr lang="en-US" altLang="en-US" i="1">
              <a:latin typeface="Arial Narrow" panose="020B0606020202030204" pitchFamily="34" charset="0"/>
            </a:endParaRPr>
          </a:p>
        </p:txBody>
      </p:sp>
      <p:sp>
        <p:nvSpPr>
          <p:cNvPr id="64518" name="Rectangle 6"/>
          <p:cNvSpPr>
            <a:spLocks noChangeArrowheads="1"/>
          </p:cNvSpPr>
          <p:nvPr/>
        </p:nvSpPr>
        <p:spPr bwMode="auto">
          <a:xfrm>
            <a:off x="5943600" y="3276600"/>
            <a:ext cx="533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3</a:t>
            </a:r>
            <a:endParaRPr lang="en-US" altLang="en-US" i="1">
              <a:latin typeface="Arial Narrow" panose="020B0606020202030204" pitchFamily="34" charset="0"/>
            </a:endParaRPr>
          </a:p>
        </p:txBody>
      </p:sp>
      <p:sp>
        <p:nvSpPr>
          <p:cNvPr id="64519" name="Oval 10"/>
          <p:cNvSpPr>
            <a:spLocks noChangeArrowheads="1"/>
          </p:cNvSpPr>
          <p:nvPr/>
        </p:nvSpPr>
        <p:spPr bwMode="auto">
          <a:xfrm>
            <a:off x="3505200" y="26670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4520" name="Oval 11"/>
          <p:cNvSpPr>
            <a:spLocks noChangeArrowheads="1"/>
          </p:cNvSpPr>
          <p:nvPr/>
        </p:nvSpPr>
        <p:spPr bwMode="auto">
          <a:xfrm>
            <a:off x="3505200" y="43815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4521" name="Oval 13"/>
          <p:cNvSpPr>
            <a:spLocks noChangeArrowheads="1"/>
          </p:cNvSpPr>
          <p:nvPr/>
        </p:nvSpPr>
        <p:spPr bwMode="auto">
          <a:xfrm>
            <a:off x="3505200" y="35052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4522" name="Text Box 14"/>
          <p:cNvSpPr txBox="1">
            <a:spLocks noChangeArrowheads="1"/>
          </p:cNvSpPr>
          <p:nvPr/>
        </p:nvSpPr>
        <p:spPr bwMode="auto">
          <a:xfrm>
            <a:off x="1600200" y="3327113"/>
            <a:ext cx="1295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b="1" dirty="0">
                <a:latin typeface="Arial Narrow" panose="020B0606020202030204" pitchFamily="34" charset="0"/>
              </a:rPr>
              <a:t>x</a:t>
            </a:r>
            <a:r>
              <a:rPr lang="en-US" altLang="en-US" dirty="0">
                <a:latin typeface="Arial Narrow" panose="020B0606020202030204" pitchFamily="34" charset="0"/>
              </a:rPr>
              <a:t> =</a:t>
            </a:r>
            <a:endParaRPr lang="en-US" altLang="en-US" sz="7200" dirty="0">
              <a:latin typeface="Arial Narrow" panose="020B0606020202030204" pitchFamily="34" charset="0"/>
            </a:endParaRPr>
          </a:p>
        </p:txBody>
      </p:sp>
      <p:cxnSp>
        <p:nvCxnSpPr>
          <p:cNvPr id="64523" name="AutoShape 16"/>
          <p:cNvCxnSpPr>
            <a:cxnSpLocks noChangeShapeType="1"/>
            <a:stCxn id="64519" idx="6"/>
            <a:endCxn id="64518" idx="1"/>
          </p:cNvCxnSpPr>
          <p:nvPr/>
        </p:nvCxnSpPr>
        <p:spPr bwMode="auto">
          <a:xfrm>
            <a:off x="3733800" y="2781300"/>
            <a:ext cx="2209800" cy="838200"/>
          </a:xfrm>
          <a:prstGeom prst="straightConnector1">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4" name="AutoShape 17"/>
          <p:cNvCxnSpPr>
            <a:cxnSpLocks noChangeShapeType="1"/>
            <a:stCxn id="64521" idx="6"/>
            <a:endCxn id="64518" idx="1"/>
          </p:cNvCxnSpPr>
          <p:nvPr/>
        </p:nvCxnSpPr>
        <p:spPr bwMode="auto">
          <a:xfrm>
            <a:off x="3733800" y="3619500"/>
            <a:ext cx="2209800" cy="0"/>
          </a:xfrm>
          <a:prstGeom prst="straightConnector1">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25" name="AutoShape 18"/>
          <p:cNvCxnSpPr>
            <a:cxnSpLocks noChangeShapeType="1"/>
            <a:stCxn id="64520" idx="6"/>
            <a:endCxn id="64518" idx="1"/>
          </p:cNvCxnSpPr>
          <p:nvPr/>
        </p:nvCxnSpPr>
        <p:spPr bwMode="auto">
          <a:xfrm flipV="1">
            <a:off x="3733800" y="3619500"/>
            <a:ext cx="2209800" cy="876300"/>
          </a:xfrm>
          <a:prstGeom prst="straightConnector1">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26" name="Rectangle 12"/>
          <p:cNvSpPr>
            <a:spLocks noChangeArrowheads="1"/>
          </p:cNvSpPr>
          <p:nvPr/>
        </p:nvSpPr>
        <p:spPr bwMode="auto">
          <a:xfrm>
            <a:off x="4343400" y="2743200"/>
            <a:ext cx="641350" cy="175260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b="1" i="1" dirty="0">
                <a:latin typeface="Arial Narrow" panose="020B0606020202030204" pitchFamily="34" charset="0"/>
              </a:rPr>
              <a:t>w</a:t>
            </a:r>
            <a:r>
              <a:rPr lang="en-US" altLang="en-US" sz="3200" i="1" baseline="-25000" dirty="0">
                <a:latin typeface="Arial Narrow" panose="020B0606020202030204" pitchFamily="34" charset="0"/>
              </a:rPr>
              <a:t>3</a:t>
            </a:r>
          </a:p>
        </p:txBody>
      </p:sp>
      <p:sp>
        <p:nvSpPr>
          <p:cNvPr id="64527" name="Text Box 14"/>
          <p:cNvSpPr txBox="1">
            <a:spLocks noChangeArrowheads="1"/>
          </p:cNvSpPr>
          <p:nvPr/>
        </p:nvSpPr>
        <p:spPr bwMode="auto">
          <a:xfrm>
            <a:off x="2209800" y="3024981"/>
            <a:ext cx="5334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7200">
                <a:latin typeface="Arial Narrow" panose="020B0606020202030204" pitchFamily="34" charset="0"/>
              </a:rPr>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571500"/>
            <a:ext cx="9067800" cy="495300"/>
          </a:xfrm>
        </p:spPr>
        <p:txBody>
          <a:bodyPr/>
          <a:lstStyle/>
          <a:p>
            <a:r>
              <a:rPr lang="en-US" altLang="en-US" smtClean="0"/>
              <a:t>Kohonen’s Technique Visualized</a:t>
            </a:r>
          </a:p>
        </p:txBody>
      </p:sp>
      <p:sp>
        <p:nvSpPr>
          <p:cNvPr id="65539" name="Rectangle 20"/>
          <p:cNvSpPr>
            <a:spLocks noChangeArrowheads="1"/>
          </p:cNvSpPr>
          <p:nvPr/>
        </p:nvSpPr>
        <p:spPr bwMode="auto">
          <a:xfrm>
            <a:off x="1295400" y="1905000"/>
            <a:ext cx="53340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buFontTx/>
              <a:buChar char="•"/>
            </a:pPr>
            <a:r>
              <a:rPr lang="en-US" altLang="en-US" sz="3200" i="1" dirty="0">
                <a:latin typeface="Arial Narrow" panose="020B0606020202030204" pitchFamily="34" charset="0"/>
              </a:rPr>
              <a:t>  </a:t>
            </a:r>
            <a:r>
              <a:rPr lang="en-US" altLang="en-US" sz="3200" b="1" i="1" dirty="0" err="1">
                <a:latin typeface="Arial Narrow" panose="020B0606020202030204" pitchFamily="34" charset="0"/>
              </a:rPr>
              <a:t>w</a:t>
            </a:r>
            <a:r>
              <a:rPr lang="en-US" altLang="en-US" sz="3200" i="1" baseline="-25000" dirty="0" err="1">
                <a:latin typeface="Arial Narrow" panose="020B0606020202030204" pitchFamily="34" charset="0"/>
              </a:rPr>
              <a:t>i</a:t>
            </a:r>
            <a:r>
              <a:rPr lang="en-US" altLang="en-US" sz="3200" i="1" dirty="0">
                <a:latin typeface="Arial Narrow" panose="020B0606020202030204" pitchFamily="34" charset="0"/>
              </a:rPr>
              <a:t> </a:t>
            </a:r>
            <a:r>
              <a:rPr lang="en-US" altLang="en-US" sz="3200" i="1" dirty="0" smtClean="0">
                <a:latin typeface="Arial Narrow" panose="020B0606020202030204" pitchFamily="34" charset="0"/>
              </a:rPr>
              <a:t>“</a:t>
            </a:r>
            <a:r>
              <a:rPr lang="en-US" altLang="en-US" sz="3200" dirty="0" smtClean="0">
                <a:latin typeface="Arial Narrow" panose="020B0606020202030204" pitchFamily="34" charset="0"/>
              </a:rPr>
              <a:t>supports” </a:t>
            </a:r>
            <a:r>
              <a:rPr lang="en-US" altLang="en-US" sz="3200" i="1" dirty="0">
                <a:latin typeface="Arial Narrow" panose="020B0606020202030204" pitchFamily="34" charset="0"/>
              </a:rPr>
              <a:t>o</a:t>
            </a:r>
            <a:r>
              <a:rPr lang="en-US" altLang="en-US" sz="3200" i="1" baseline="-25000" dirty="0">
                <a:latin typeface="Arial Narrow" panose="020B0606020202030204" pitchFamily="34" charset="0"/>
              </a:rPr>
              <a:t>i</a:t>
            </a:r>
          </a:p>
          <a:p>
            <a:pPr>
              <a:spcBef>
                <a:spcPct val="50000"/>
              </a:spcBef>
              <a:buFontTx/>
              <a:buChar char="•"/>
            </a:pPr>
            <a:endParaRPr lang="en-US" altLang="en-US" sz="3200" i="1" baseline="-25000" dirty="0">
              <a:latin typeface="Arial Narrow" panose="020B0606020202030204" pitchFamily="34" charset="0"/>
            </a:endParaRPr>
          </a:p>
          <a:p>
            <a:pPr>
              <a:spcBef>
                <a:spcPct val="50000"/>
              </a:spcBef>
              <a:buFontTx/>
              <a:buChar char="•"/>
            </a:pPr>
            <a:r>
              <a:rPr lang="en-US" altLang="en-US" sz="3200" i="1" dirty="0">
                <a:latin typeface="Arial Narrow" panose="020B0606020202030204" pitchFamily="34" charset="0"/>
              </a:rPr>
              <a:t>  </a:t>
            </a:r>
            <a:r>
              <a:rPr lang="en-US" altLang="en-US" sz="3200" b="1" i="1" dirty="0" err="1">
                <a:latin typeface="Arial Narrow" panose="020B0606020202030204" pitchFamily="34" charset="0"/>
              </a:rPr>
              <a:t>w</a:t>
            </a:r>
            <a:r>
              <a:rPr lang="en-US" altLang="en-US" sz="3200" i="1" baseline="-25000" dirty="0" err="1">
                <a:latin typeface="Arial Narrow" panose="020B0606020202030204" pitchFamily="34" charset="0"/>
              </a:rPr>
              <a:t>i</a:t>
            </a:r>
            <a:r>
              <a:rPr lang="en-US" altLang="en-US" sz="3200" dirty="0" err="1">
                <a:latin typeface="Arial Narrow" panose="020B0606020202030204" pitchFamily="34" charset="0"/>
              </a:rPr>
              <a:t>’s</a:t>
            </a:r>
            <a:r>
              <a:rPr lang="en-US" altLang="en-US" sz="3200" i="1" baseline="-25000" dirty="0">
                <a:latin typeface="Arial Narrow" panose="020B0606020202030204" pitchFamily="34" charset="0"/>
              </a:rPr>
              <a:t> </a:t>
            </a:r>
            <a:r>
              <a:rPr lang="en-US" altLang="en-US" sz="3200" dirty="0">
                <a:latin typeface="Arial Narrow" panose="020B0606020202030204" pitchFamily="34" charset="0"/>
              </a:rPr>
              <a:t>are in same space as</a:t>
            </a:r>
            <a:r>
              <a:rPr lang="en-US" altLang="en-US" sz="3200" i="1" dirty="0">
                <a:latin typeface="Arial Narrow" panose="020B0606020202030204" pitchFamily="34" charset="0"/>
              </a:rPr>
              <a:t> </a:t>
            </a:r>
            <a:r>
              <a:rPr lang="en-US" altLang="en-US" sz="3200" b="1" i="1" dirty="0">
                <a:latin typeface="Arial Narrow" panose="020B0606020202030204" pitchFamily="34" charset="0"/>
              </a:rPr>
              <a:t>x</a:t>
            </a:r>
            <a:r>
              <a:rPr lang="en-US" altLang="en-US" sz="3200" i="1" dirty="0">
                <a:latin typeface="Arial Narrow" panose="020B0606020202030204" pitchFamily="34" charset="0"/>
              </a:rPr>
              <a:t>’s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152400"/>
            <a:ext cx="9067800" cy="495300"/>
          </a:xfrm>
        </p:spPr>
        <p:txBody>
          <a:bodyPr/>
          <a:lstStyle/>
          <a:p>
            <a:r>
              <a:rPr lang="en-US" altLang="en-US" smtClean="0"/>
              <a:t>Kohonen’s Technique Visualized</a:t>
            </a:r>
          </a:p>
        </p:txBody>
      </p:sp>
      <p:sp>
        <p:nvSpPr>
          <p:cNvPr id="66563" name="Line 3"/>
          <p:cNvSpPr>
            <a:spLocks noChangeShapeType="1"/>
          </p:cNvSpPr>
          <p:nvPr/>
        </p:nvSpPr>
        <p:spPr bwMode="auto">
          <a:xfrm flipV="1">
            <a:off x="5105400" y="3124200"/>
            <a:ext cx="0" cy="205740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4" name="Line 4"/>
          <p:cNvSpPr>
            <a:spLocks noChangeShapeType="1"/>
          </p:cNvSpPr>
          <p:nvPr/>
        </p:nvSpPr>
        <p:spPr bwMode="auto">
          <a:xfrm flipH="1">
            <a:off x="2895600" y="5181600"/>
            <a:ext cx="2209800" cy="121920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5" name="Line 5"/>
          <p:cNvSpPr>
            <a:spLocks noChangeShapeType="1"/>
          </p:cNvSpPr>
          <p:nvPr/>
        </p:nvSpPr>
        <p:spPr bwMode="auto">
          <a:xfrm>
            <a:off x="5105400" y="5181600"/>
            <a:ext cx="3200400" cy="137160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6" name="Oval 6"/>
          <p:cNvSpPr>
            <a:spLocks noChangeArrowheads="1"/>
          </p:cNvSpPr>
          <p:nvPr/>
        </p:nvSpPr>
        <p:spPr bwMode="auto">
          <a:xfrm>
            <a:off x="3473450" y="44640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67" name="Oval 7"/>
          <p:cNvSpPr>
            <a:spLocks noChangeArrowheads="1"/>
          </p:cNvSpPr>
          <p:nvPr/>
        </p:nvSpPr>
        <p:spPr bwMode="auto">
          <a:xfrm>
            <a:off x="3625850" y="48450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68" name="Oval 8"/>
          <p:cNvSpPr>
            <a:spLocks noChangeArrowheads="1"/>
          </p:cNvSpPr>
          <p:nvPr/>
        </p:nvSpPr>
        <p:spPr bwMode="auto">
          <a:xfrm>
            <a:off x="4006850" y="45402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69" name="Oval 9"/>
          <p:cNvSpPr>
            <a:spLocks noChangeArrowheads="1"/>
          </p:cNvSpPr>
          <p:nvPr/>
        </p:nvSpPr>
        <p:spPr bwMode="auto">
          <a:xfrm>
            <a:off x="3168650" y="50736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0" name="Oval 10"/>
          <p:cNvSpPr>
            <a:spLocks noChangeArrowheads="1"/>
          </p:cNvSpPr>
          <p:nvPr/>
        </p:nvSpPr>
        <p:spPr bwMode="auto">
          <a:xfrm>
            <a:off x="7391400" y="35496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1" name="Oval 11"/>
          <p:cNvSpPr>
            <a:spLocks noChangeArrowheads="1"/>
          </p:cNvSpPr>
          <p:nvPr/>
        </p:nvSpPr>
        <p:spPr bwMode="auto">
          <a:xfrm>
            <a:off x="7467600" y="42354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2" name="Oval 12"/>
          <p:cNvSpPr>
            <a:spLocks noChangeArrowheads="1"/>
          </p:cNvSpPr>
          <p:nvPr/>
        </p:nvSpPr>
        <p:spPr bwMode="auto">
          <a:xfrm>
            <a:off x="8001000" y="38544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3" name="Oval 13"/>
          <p:cNvSpPr>
            <a:spLocks noChangeArrowheads="1"/>
          </p:cNvSpPr>
          <p:nvPr/>
        </p:nvSpPr>
        <p:spPr bwMode="auto">
          <a:xfrm>
            <a:off x="6705600" y="45402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4" name="Oval 14"/>
          <p:cNvSpPr>
            <a:spLocks noChangeArrowheads="1"/>
          </p:cNvSpPr>
          <p:nvPr/>
        </p:nvSpPr>
        <p:spPr bwMode="auto">
          <a:xfrm>
            <a:off x="7620000" y="47688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5" name="Line 15"/>
          <p:cNvSpPr>
            <a:spLocks noChangeShapeType="1"/>
          </p:cNvSpPr>
          <p:nvPr/>
        </p:nvSpPr>
        <p:spPr bwMode="auto">
          <a:xfrm flipH="1">
            <a:off x="4387850" y="4235450"/>
            <a:ext cx="488950" cy="304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76" name="Oval 16"/>
          <p:cNvSpPr>
            <a:spLocks noChangeArrowheads="1"/>
          </p:cNvSpPr>
          <p:nvPr/>
        </p:nvSpPr>
        <p:spPr bwMode="auto">
          <a:xfrm>
            <a:off x="4800600" y="4116388"/>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7" name="Rectangle 17"/>
          <p:cNvSpPr>
            <a:spLocks noChangeArrowheads="1"/>
          </p:cNvSpPr>
          <p:nvPr/>
        </p:nvSpPr>
        <p:spPr bwMode="auto">
          <a:xfrm>
            <a:off x="4419600" y="3473450"/>
            <a:ext cx="571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b="1" i="1">
                <a:latin typeface="Arial Narrow" panose="020B0606020202030204" pitchFamily="34" charset="0"/>
              </a:rPr>
              <a:t>w</a:t>
            </a:r>
            <a:r>
              <a:rPr lang="en-US" altLang="en-US" sz="3200" i="1" baseline="-25000">
                <a:latin typeface="Arial Narrow" panose="020B0606020202030204" pitchFamily="34" charset="0"/>
              </a:rPr>
              <a:t>3</a:t>
            </a:r>
          </a:p>
        </p:txBody>
      </p:sp>
      <p:sp>
        <p:nvSpPr>
          <p:cNvPr id="66578" name="Oval 18"/>
          <p:cNvSpPr>
            <a:spLocks noChangeArrowheads="1"/>
          </p:cNvSpPr>
          <p:nvPr/>
        </p:nvSpPr>
        <p:spPr bwMode="auto">
          <a:xfrm>
            <a:off x="6781800" y="530225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79" name="Rectangle 19"/>
          <p:cNvSpPr>
            <a:spLocks noChangeArrowheads="1"/>
          </p:cNvSpPr>
          <p:nvPr/>
        </p:nvSpPr>
        <p:spPr bwMode="auto">
          <a:xfrm>
            <a:off x="3505200" y="4921250"/>
            <a:ext cx="3714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b="1" i="1">
                <a:latin typeface="Arial Narrow" panose="020B0606020202030204" pitchFamily="34" charset="0"/>
              </a:rPr>
              <a:t>x</a:t>
            </a:r>
            <a:endParaRPr lang="en-US" altLang="en-US" sz="3200" b="1" i="1" baseline="-25000">
              <a:latin typeface="Arial Narrow" panose="020B0606020202030204" pitchFamily="34" charset="0"/>
            </a:endParaRPr>
          </a:p>
        </p:txBody>
      </p:sp>
      <p:sp>
        <p:nvSpPr>
          <p:cNvPr id="66580" name="Rectangle 20"/>
          <p:cNvSpPr>
            <a:spLocks noChangeArrowheads="1"/>
          </p:cNvSpPr>
          <p:nvPr/>
        </p:nvSpPr>
        <p:spPr bwMode="auto">
          <a:xfrm>
            <a:off x="381000" y="1104900"/>
            <a:ext cx="85344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For each </a:t>
            </a:r>
            <a:r>
              <a:rPr lang="en-US" altLang="en-US" sz="3200" i="1">
                <a:latin typeface="Arial Narrow" panose="020B0606020202030204" pitchFamily="34" charset="0"/>
              </a:rPr>
              <a:t>x: </a:t>
            </a:r>
            <a:r>
              <a:rPr lang="en-US" altLang="en-US" sz="3200">
                <a:latin typeface="Arial Narrow" panose="020B0606020202030204" pitchFamily="34" charset="0"/>
              </a:rPr>
              <a:t>If </a:t>
            </a:r>
            <a:r>
              <a:rPr lang="en-US" altLang="en-US" sz="3200" b="1" i="1">
                <a:latin typeface="Arial Narrow" panose="020B0606020202030204" pitchFamily="34" charset="0"/>
              </a:rPr>
              <a:t>w</a:t>
            </a:r>
            <a:r>
              <a:rPr lang="en-US" altLang="en-US" sz="3200" i="1" baseline="-25000">
                <a:latin typeface="Arial Narrow" panose="020B0606020202030204" pitchFamily="34" charset="0"/>
              </a:rPr>
              <a:t>k</a:t>
            </a:r>
            <a:r>
              <a:rPr lang="en-US" altLang="en-US" sz="3200">
                <a:latin typeface="Arial Narrow" panose="020B0606020202030204" pitchFamily="34" charset="0"/>
              </a:rPr>
              <a:t> is closest of all </a:t>
            </a:r>
            <a:r>
              <a:rPr lang="en-US" altLang="en-US" sz="3200" b="1">
                <a:latin typeface="Arial Narrow" panose="020B0606020202030204" pitchFamily="34" charset="0"/>
              </a:rPr>
              <a:t>w</a:t>
            </a:r>
            <a:r>
              <a:rPr lang="en-US" altLang="en-US" sz="3200" i="1" baseline="-25000">
                <a:latin typeface="Arial Narrow" panose="020B0606020202030204" pitchFamily="34" charset="0"/>
              </a:rPr>
              <a:t>i</a:t>
            </a:r>
            <a:r>
              <a:rPr lang="en-US" altLang="en-US" sz="3200">
                <a:latin typeface="Arial Narrow" panose="020B0606020202030204" pitchFamily="34" charset="0"/>
              </a:rPr>
              <a:t>’s to </a:t>
            </a:r>
            <a:r>
              <a:rPr lang="en-US" altLang="en-US" sz="3200" b="1" i="1">
                <a:latin typeface="Arial Narrow" panose="020B0606020202030204" pitchFamily="34" charset="0"/>
              </a:rPr>
              <a:t>x</a:t>
            </a:r>
            <a:r>
              <a:rPr lang="en-US" altLang="en-US" sz="3200">
                <a:latin typeface="Arial Narrow" panose="020B0606020202030204" pitchFamily="34" charset="0"/>
              </a:rPr>
              <a:t>, move it closer.</a:t>
            </a:r>
          </a:p>
        </p:txBody>
      </p:sp>
      <p:sp>
        <p:nvSpPr>
          <p:cNvPr id="66581" name="Rectangle 21"/>
          <p:cNvSpPr>
            <a:spLocks noChangeArrowheads="1"/>
          </p:cNvSpPr>
          <p:nvPr/>
        </p:nvSpPr>
        <p:spPr bwMode="auto">
          <a:xfrm>
            <a:off x="6019800" y="5073650"/>
            <a:ext cx="571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b="1" i="1">
                <a:latin typeface="Arial Narrow" panose="020B0606020202030204" pitchFamily="34" charset="0"/>
              </a:rPr>
              <a:t>w</a:t>
            </a:r>
            <a:r>
              <a:rPr lang="en-US" altLang="en-US" sz="3200" i="1" baseline="-25000">
                <a:latin typeface="Arial Narrow" panose="020B0606020202030204" pitchFamily="34" charset="0"/>
              </a:rPr>
              <a:t>2</a:t>
            </a:r>
          </a:p>
        </p:txBody>
      </p:sp>
      <p:sp>
        <p:nvSpPr>
          <p:cNvPr id="66582" name="Oval 22"/>
          <p:cNvSpPr>
            <a:spLocks noChangeArrowheads="1"/>
          </p:cNvSpPr>
          <p:nvPr/>
        </p:nvSpPr>
        <p:spPr bwMode="auto">
          <a:xfrm>
            <a:off x="533400" y="3529013"/>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66583" name="Rectangle 23"/>
          <p:cNvSpPr>
            <a:spLocks noChangeArrowheads="1"/>
          </p:cNvSpPr>
          <p:nvPr/>
        </p:nvSpPr>
        <p:spPr bwMode="auto">
          <a:xfrm>
            <a:off x="914400" y="3321050"/>
            <a:ext cx="1828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 input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374650"/>
            <a:ext cx="9067800" cy="257175"/>
          </a:xfrm>
        </p:spPr>
        <p:txBody>
          <a:bodyPr/>
          <a:lstStyle/>
          <a:p>
            <a:r>
              <a:rPr lang="en-US" altLang="en-US" smtClean="0"/>
              <a:t>Competitive Learning Rule</a:t>
            </a:r>
          </a:p>
        </p:txBody>
      </p:sp>
      <p:sp>
        <p:nvSpPr>
          <p:cNvPr id="67587" name="Text Box 3"/>
          <p:cNvSpPr txBox="1">
            <a:spLocks noChangeArrowheads="1"/>
          </p:cNvSpPr>
          <p:nvPr/>
        </p:nvSpPr>
        <p:spPr bwMode="auto">
          <a:xfrm>
            <a:off x="457200" y="958850"/>
            <a:ext cx="82296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90000"/>
              </a:lnSpc>
              <a:spcBef>
                <a:spcPct val="50000"/>
              </a:spcBef>
            </a:pPr>
            <a:r>
              <a:rPr lang="en-US" altLang="en-US" sz="3200">
                <a:latin typeface="Arial Narrow" panose="020B0606020202030204" pitchFamily="34" charset="0"/>
              </a:rPr>
              <a:t>For </a:t>
            </a:r>
            <a:r>
              <a:rPr lang="en-US" altLang="en-US" sz="3200" i="1">
                <a:latin typeface="Arial Narrow" panose="020B0606020202030204" pitchFamily="34" charset="0"/>
              </a:rPr>
              <a:t>w</a:t>
            </a:r>
            <a:r>
              <a:rPr lang="en-US" altLang="en-US" sz="3200" i="1" baseline="-25000">
                <a:latin typeface="Arial Narrow" panose="020B0606020202030204" pitchFamily="34" charset="0"/>
              </a:rPr>
              <a:t>i</a:t>
            </a:r>
            <a:r>
              <a:rPr lang="en-US" altLang="en-US" sz="3200">
                <a:latin typeface="Arial Narrow" panose="020B0606020202030204" pitchFamily="34" charset="0"/>
              </a:rPr>
              <a:t> closest to x (by Euclidean measure), update:</a:t>
            </a:r>
          </a:p>
          <a:p>
            <a:pPr>
              <a:lnSpc>
                <a:spcPct val="90000"/>
              </a:lnSpc>
              <a:spcBef>
                <a:spcPct val="50000"/>
              </a:spcBef>
            </a:pPr>
            <a:r>
              <a:rPr lang="en-US" altLang="en-US" sz="3200" b="1" i="1">
                <a:latin typeface="Arial Narrow" panose="020B0606020202030204" pitchFamily="34" charset="0"/>
              </a:rPr>
              <a:t>w</a:t>
            </a:r>
            <a:r>
              <a:rPr lang="en-US" altLang="en-US" sz="3200" i="1" baseline="-25000">
                <a:latin typeface="Arial Narrow" panose="020B0606020202030204" pitchFamily="34" charset="0"/>
              </a:rPr>
              <a:t>i</a:t>
            </a:r>
            <a:r>
              <a:rPr lang="en-US" altLang="en-US" sz="3200" i="1">
                <a:latin typeface="Arial Narrow" panose="020B0606020202030204" pitchFamily="34" charset="0"/>
              </a:rPr>
              <a:t>( t + </a:t>
            </a:r>
            <a:r>
              <a:rPr lang="en-US" altLang="en-US" sz="3200">
                <a:latin typeface="Arial Narrow" panose="020B0606020202030204" pitchFamily="34" charset="0"/>
              </a:rPr>
              <a:t>1</a:t>
            </a:r>
            <a:r>
              <a:rPr lang="en-US" altLang="en-US" sz="3200" i="1">
                <a:latin typeface="Arial Narrow" panose="020B0606020202030204" pitchFamily="34" charset="0"/>
              </a:rPr>
              <a:t> ) = </a:t>
            </a:r>
            <a:r>
              <a:rPr lang="en-US" altLang="en-US" sz="3200" b="1" i="1">
                <a:latin typeface="Arial Narrow" panose="020B0606020202030204" pitchFamily="34" charset="0"/>
              </a:rPr>
              <a:t>w</a:t>
            </a:r>
            <a:r>
              <a:rPr lang="en-US" altLang="en-US" sz="3200" i="1" baseline="-25000">
                <a:latin typeface="Arial Narrow" panose="020B0606020202030204" pitchFamily="34" charset="0"/>
              </a:rPr>
              <a:t>i</a:t>
            </a:r>
            <a:r>
              <a:rPr lang="en-US" altLang="en-US" sz="3200" i="1">
                <a:latin typeface="Arial Narrow" panose="020B0606020202030204" pitchFamily="34" charset="0"/>
              </a:rPr>
              <a:t>(t) + </a:t>
            </a:r>
            <a:r>
              <a:rPr lang="en-US" altLang="en-US" sz="3200" i="1">
                <a:latin typeface="Arial Narrow" panose="020B0606020202030204" pitchFamily="34" charset="0"/>
                <a:sym typeface="Symbol" panose="05050102010706020507" pitchFamily="18" charset="2"/>
              </a:rPr>
              <a:t></a:t>
            </a:r>
            <a:r>
              <a:rPr lang="en-US" altLang="en-US" sz="3200">
                <a:latin typeface="Arial Narrow" panose="020B0606020202030204" pitchFamily="34" charset="0"/>
              </a:rPr>
              <a:t>[</a:t>
            </a:r>
            <a:r>
              <a:rPr lang="en-US" altLang="en-US" sz="3200" i="1">
                <a:latin typeface="Arial Narrow" panose="020B0606020202030204" pitchFamily="34" charset="0"/>
              </a:rPr>
              <a:t> </a:t>
            </a:r>
            <a:r>
              <a:rPr lang="en-US" altLang="en-US" sz="3200" b="1" i="1">
                <a:latin typeface="Arial Narrow" panose="020B0606020202030204" pitchFamily="34" charset="0"/>
              </a:rPr>
              <a:t>x</a:t>
            </a:r>
            <a:r>
              <a:rPr lang="en-US" altLang="en-US" sz="3200" i="1">
                <a:latin typeface="Arial Narrow" panose="020B0606020202030204" pitchFamily="34" charset="0"/>
              </a:rPr>
              <a:t>(t) - </a:t>
            </a:r>
            <a:r>
              <a:rPr lang="en-US" altLang="en-US" sz="3200" b="1" i="1">
                <a:latin typeface="Arial Narrow" panose="020B0606020202030204" pitchFamily="34" charset="0"/>
              </a:rPr>
              <a:t>w</a:t>
            </a:r>
            <a:r>
              <a:rPr lang="en-US" altLang="en-US" sz="3200" i="1" baseline="-25000">
                <a:latin typeface="Arial Narrow" panose="020B0606020202030204" pitchFamily="34" charset="0"/>
              </a:rPr>
              <a:t>i</a:t>
            </a:r>
            <a:r>
              <a:rPr lang="en-US" altLang="en-US" sz="3200" i="1">
                <a:latin typeface="Arial Narrow" panose="020B0606020202030204" pitchFamily="34" charset="0"/>
              </a:rPr>
              <a:t>(t)</a:t>
            </a:r>
            <a:r>
              <a:rPr lang="en-US" altLang="en-US" sz="3200">
                <a:latin typeface="Arial Narrow" panose="020B0606020202030204" pitchFamily="34" charset="0"/>
              </a:rPr>
              <a:t> ] </a:t>
            </a:r>
          </a:p>
          <a:p>
            <a:pPr>
              <a:lnSpc>
                <a:spcPct val="90000"/>
              </a:lnSpc>
              <a:spcBef>
                <a:spcPct val="50000"/>
              </a:spcBef>
            </a:pPr>
            <a:r>
              <a:rPr lang="en-US" altLang="en-US" sz="3200" i="1">
                <a:solidFill>
                  <a:schemeClr val="tx2"/>
                </a:solidFill>
                <a:latin typeface="Arial Narrow" panose="020B0606020202030204" pitchFamily="34" charset="0"/>
              </a:rPr>
              <a:t>e.g., w</a:t>
            </a:r>
            <a:r>
              <a:rPr lang="en-US" altLang="en-US" sz="3200" i="1" baseline="-25000">
                <a:solidFill>
                  <a:schemeClr val="tx2"/>
                </a:solidFill>
                <a:latin typeface="Arial Narrow" panose="020B0606020202030204" pitchFamily="34" charset="0"/>
              </a:rPr>
              <a:t>i2</a:t>
            </a:r>
            <a:r>
              <a:rPr lang="en-US" altLang="en-US" sz="3200" i="1">
                <a:solidFill>
                  <a:schemeClr val="tx2"/>
                </a:solidFill>
                <a:latin typeface="Arial Narrow" panose="020B0606020202030204" pitchFamily="34" charset="0"/>
              </a:rPr>
              <a:t>( t + </a:t>
            </a:r>
            <a:r>
              <a:rPr lang="en-US" altLang="en-US" sz="3200">
                <a:solidFill>
                  <a:schemeClr val="tx2"/>
                </a:solidFill>
                <a:latin typeface="Arial Narrow" panose="020B0606020202030204" pitchFamily="34" charset="0"/>
              </a:rPr>
              <a:t>1</a:t>
            </a:r>
            <a:r>
              <a:rPr lang="en-US" altLang="en-US" sz="3200" i="1">
                <a:solidFill>
                  <a:schemeClr val="tx2"/>
                </a:solidFill>
                <a:latin typeface="Arial Narrow" panose="020B0606020202030204" pitchFamily="34" charset="0"/>
              </a:rPr>
              <a:t> ) = w</a:t>
            </a:r>
            <a:r>
              <a:rPr lang="en-US" altLang="en-US" sz="3200" i="1" baseline="-25000">
                <a:solidFill>
                  <a:schemeClr val="tx2"/>
                </a:solidFill>
                <a:latin typeface="Arial Narrow" panose="020B0606020202030204" pitchFamily="34" charset="0"/>
              </a:rPr>
              <a:t>i2</a:t>
            </a:r>
            <a:r>
              <a:rPr lang="en-US" altLang="en-US" sz="3200" i="1">
                <a:solidFill>
                  <a:schemeClr val="tx2"/>
                </a:solidFill>
                <a:latin typeface="Arial Narrow" panose="020B0606020202030204" pitchFamily="34" charset="0"/>
              </a:rPr>
              <a:t>(t) + </a:t>
            </a:r>
            <a:r>
              <a:rPr lang="en-US" altLang="en-US" sz="3200" i="1">
                <a:solidFill>
                  <a:schemeClr val="tx2"/>
                </a:solidFill>
                <a:latin typeface="Arial Narrow" panose="020B0606020202030204" pitchFamily="34" charset="0"/>
                <a:sym typeface="Symbol" panose="05050102010706020507" pitchFamily="18" charset="2"/>
              </a:rPr>
              <a:t></a:t>
            </a:r>
            <a:r>
              <a:rPr lang="en-US" altLang="en-US" sz="3200">
                <a:solidFill>
                  <a:schemeClr val="tx2"/>
                </a:solidFill>
                <a:latin typeface="Arial Narrow" panose="020B0606020202030204" pitchFamily="34" charset="0"/>
              </a:rPr>
              <a:t>[</a:t>
            </a:r>
            <a:r>
              <a:rPr lang="en-US" altLang="en-US" sz="3200" i="1">
                <a:solidFill>
                  <a:schemeClr val="tx2"/>
                </a:solidFill>
                <a:latin typeface="Arial Narrow" panose="020B0606020202030204" pitchFamily="34" charset="0"/>
              </a:rPr>
              <a:t> x(t) - w</a:t>
            </a:r>
            <a:r>
              <a:rPr lang="en-US" altLang="en-US" sz="3200" i="1" baseline="-25000">
                <a:solidFill>
                  <a:schemeClr val="tx2"/>
                </a:solidFill>
                <a:latin typeface="Arial Narrow" panose="020B0606020202030204" pitchFamily="34" charset="0"/>
              </a:rPr>
              <a:t>i2</a:t>
            </a:r>
            <a:r>
              <a:rPr lang="en-US" altLang="en-US" sz="3200" i="1">
                <a:solidFill>
                  <a:schemeClr val="tx2"/>
                </a:solidFill>
                <a:latin typeface="Arial Narrow" panose="020B0606020202030204" pitchFamily="34" charset="0"/>
              </a:rPr>
              <a:t>(t)</a:t>
            </a:r>
            <a:r>
              <a:rPr lang="en-US" altLang="en-US" sz="3200">
                <a:solidFill>
                  <a:schemeClr val="tx2"/>
                </a:solidFill>
                <a:latin typeface="Arial Narrow" panose="020B0606020202030204" pitchFamily="34" charset="0"/>
              </a:rPr>
              <a:t> ]</a:t>
            </a:r>
            <a:r>
              <a:rPr lang="en-US" altLang="en-US" sz="3200">
                <a:latin typeface="Arial Narrow" panose="020B0606020202030204" pitchFamily="34" charset="0"/>
              </a:rPr>
              <a:t> </a:t>
            </a:r>
          </a:p>
          <a:p>
            <a:pPr>
              <a:lnSpc>
                <a:spcPct val="90000"/>
              </a:lnSpc>
              <a:spcBef>
                <a:spcPct val="50000"/>
              </a:spcBef>
            </a:pPr>
            <a:r>
              <a:rPr lang="en-US" altLang="en-US" sz="3200">
                <a:latin typeface="Arial Narrow" panose="020B0606020202030204" pitchFamily="34" charset="0"/>
              </a:rPr>
              <a:t>-- in normalized manner.</a:t>
            </a:r>
          </a:p>
        </p:txBody>
      </p:sp>
      <p:sp>
        <p:nvSpPr>
          <p:cNvPr id="67588" name="Line 17"/>
          <p:cNvSpPr>
            <a:spLocks noChangeShapeType="1"/>
          </p:cNvSpPr>
          <p:nvPr/>
        </p:nvSpPr>
        <p:spPr bwMode="auto">
          <a:xfrm>
            <a:off x="4572000" y="4800600"/>
            <a:ext cx="2971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89" name="Rectangle 18"/>
          <p:cNvSpPr>
            <a:spLocks noChangeArrowheads="1"/>
          </p:cNvSpPr>
          <p:nvPr/>
        </p:nvSpPr>
        <p:spPr bwMode="auto">
          <a:xfrm>
            <a:off x="4648200" y="4876800"/>
            <a:ext cx="3524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a:solidFill>
                  <a:schemeClr val="tx2"/>
                </a:solidFill>
                <a:latin typeface="Arial Narrow" panose="020B0606020202030204" pitchFamily="34" charset="0"/>
              </a:rPr>
              <a:t>x</a:t>
            </a:r>
            <a:endParaRPr lang="en-US" altLang="en-US" sz="3200" i="1" baseline="-25000">
              <a:solidFill>
                <a:schemeClr val="tx2"/>
              </a:solidFill>
              <a:latin typeface="Arial Narrow" panose="020B0606020202030204" pitchFamily="34" charset="0"/>
            </a:endParaRPr>
          </a:p>
        </p:txBody>
      </p:sp>
      <p:sp>
        <p:nvSpPr>
          <p:cNvPr id="67590" name="Rectangle 19"/>
          <p:cNvSpPr>
            <a:spLocks noChangeArrowheads="1"/>
          </p:cNvSpPr>
          <p:nvPr/>
        </p:nvSpPr>
        <p:spPr bwMode="auto">
          <a:xfrm>
            <a:off x="6597650" y="4876800"/>
            <a:ext cx="603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a:solidFill>
                  <a:schemeClr val="tx2"/>
                </a:solidFill>
                <a:latin typeface="Arial Narrow" panose="020B0606020202030204" pitchFamily="34" charset="0"/>
              </a:rPr>
              <a:t>w</a:t>
            </a:r>
            <a:r>
              <a:rPr lang="en-US" altLang="en-US" sz="3200" i="1" baseline="-25000">
                <a:solidFill>
                  <a:schemeClr val="tx2"/>
                </a:solidFill>
                <a:latin typeface="Arial Narrow" panose="020B0606020202030204" pitchFamily="34" charset="0"/>
              </a:rPr>
              <a:t>i2</a:t>
            </a:r>
          </a:p>
        </p:txBody>
      </p:sp>
      <p:sp>
        <p:nvSpPr>
          <p:cNvPr id="67591" name="Line 20"/>
          <p:cNvSpPr>
            <a:spLocks noChangeShapeType="1"/>
          </p:cNvSpPr>
          <p:nvPr/>
        </p:nvSpPr>
        <p:spPr bwMode="auto">
          <a:xfrm>
            <a:off x="4572000" y="5835650"/>
            <a:ext cx="2971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2" name="Rectangle 21"/>
          <p:cNvSpPr>
            <a:spLocks noChangeArrowheads="1"/>
          </p:cNvSpPr>
          <p:nvPr/>
        </p:nvSpPr>
        <p:spPr bwMode="auto">
          <a:xfrm>
            <a:off x="6826250" y="5911850"/>
            <a:ext cx="3524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a:solidFill>
                  <a:schemeClr val="tx2"/>
                </a:solidFill>
                <a:latin typeface="Arial Narrow" panose="020B0606020202030204" pitchFamily="34" charset="0"/>
              </a:rPr>
              <a:t>x</a:t>
            </a:r>
            <a:endParaRPr lang="en-US" altLang="en-US" sz="3200" i="1" baseline="-25000">
              <a:solidFill>
                <a:schemeClr val="tx2"/>
              </a:solidFill>
              <a:latin typeface="Arial Narrow" panose="020B0606020202030204" pitchFamily="34" charset="0"/>
            </a:endParaRPr>
          </a:p>
        </p:txBody>
      </p:sp>
      <p:sp>
        <p:nvSpPr>
          <p:cNvPr id="67593" name="Rectangle 22"/>
          <p:cNvSpPr>
            <a:spLocks noChangeArrowheads="1"/>
          </p:cNvSpPr>
          <p:nvPr/>
        </p:nvSpPr>
        <p:spPr bwMode="auto">
          <a:xfrm>
            <a:off x="4464050" y="5911850"/>
            <a:ext cx="603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a:solidFill>
                  <a:schemeClr val="tx2"/>
                </a:solidFill>
                <a:latin typeface="Arial Narrow" panose="020B0606020202030204" pitchFamily="34" charset="0"/>
              </a:rPr>
              <a:t>w</a:t>
            </a:r>
            <a:r>
              <a:rPr lang="en-US" altLang="en-US" sz="3200" i="1" baseline="-25000">
                <a:solidFill>
                  <a:schemeClr val="tx2"/>
                </a:solidFill>
                <a:latin typeface="Arial Narrow" panose="020B0606020202030204" pitchFamily="34" charset="0"/>
              </a:rPr>
              <a:t>i2</a:t>
            </a:r>
          </a:p>
        </p:txBody>
      </p:sp>
      <p:sp>
        <p:nvSpPr>
          <p:cNvPr id="67594" name="Line 23"/>
          <p:cNvSpPr>
            <a:spLocks noChangeShapeType="1"/>
          </p:cNvSpPr>
          <p:nvPr/>
        </p:nvSpPr>
        <p:spPr bwMode="auto">
          <a:xfrm>
            <a:off x="4876800" y="46482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5" name="Line 24"/>
          <p:cNvSpPr>
            <a:spLocks noChangeShapeType="1"/>
          </p:cNvSpPr>
          <p:nvPr/>
        </p:nvSpPr>
        <p:spPr bwMode="auto">
          <a:xfrm>
            <a:off x="7010400" y="46482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6" name="Line 25"/>
          <p:cNvSpPr>
            <a:spLocks noChangeShapeType="1"/>
          </p:cNvSpPr>
          <p:nvPr/>
        </p:nvSpPr>
        <p:spPr bwMode="auto">
          <a:xfrm>
            <a:off x="4876800" y="56388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7" name="Line 26"/>
          <p:cNvSpPr>
            <a:spLocks noChangeShapeType="1"/>
          </p:cNvSpPr>
          <p:nvPr/>
        </p:nvSpPr>
        <p:spPr bwMode="auto">
          <a:xfrm>
            <a:off x="7010400" y="5638800"/>
            <a:ext cx="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8" name="Line 27"/>
          <p:cNvSpPr>
            <a:spLocks noChangeShapeType="1"/>
          </p:cNvSpPr>
          <p:nvPr/>
        </p:nvSpPr>
        <p:spPr bwMode="auto">
          <a:xfrm flipH="1">
            <a:off x="5486400" y="5257800"/>
            <a:ext cx="990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599" name="Line 28"/>
          <p:cNvSpPr>
            <a:spLocks noChangeShapeType="1"/>
          </p:cNvSpPr>
          <p:nvPr/>
        </p:nvSpPr>
        <p:spPr bwMode="auto">
          <a:xfrm flipH="1">
            <a:off x="5486400" y="6324600"/>
            <a:ext cx="990600"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00" name="Rectangle 29"/>
          <p:cNvSpPr>
            <a:spLocks noChangeArrowheads="1"/>
          </p:cNvSpPr>
          <p:nvPr/>
        </p:nvSpPr>
        <p:spPr bwMode="auto">
          <a:xfrm>
            <a:off x="1066800" y="5562600"/>
            <a:ext cx="2895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000">
                <a:latin typeface="Arial Narrow" panose="020B0606020202030204" pitchFamily="34" charset="0"/>
              </a:rPr>
              <a:t>2D: move w</a:t>
            </a:r>
            <a:r>
              <a:rPr lang="en-US" altLang="en-US" sz="2000" i="1" baseline="-25000">
                <a:latin typeface="Arial Narrow" panose="020B0606020202030204" pitchFamily="34" charset="0"/>
              </a:rPr>
              <a:t>i </a:t>
            </a:r>
            <a:r>
              <a:rPr lang="en-US" altLang="en-US" sz="2000">
                <a:latin typeface="Arial Narrow" panose="020B0606020202030204" pitchFamily="34" charset="0"/>
              </a:rPr>
              <a:t>towards x.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smtClean="0"/>
              <a:t>Example: </a:t>
            </a:r>
            <a:r>
              <a:rPr lang="en-US" altLang="en-US" i="1" smtClean="0"/>
              <a:t>Before</a:t>
            </a:r>
            <a:r>
              <a:rPr lang="en-US" altLang="en-US" smtClean="0"/>
              <a:t> Accounting for x</a:t>
            </a:r>
            <a:r>
              <a:rPr lang="en-US" altLang="en-US" baseline="-25000" smtClean="0"/>
              <a:t>774</a:t>
            </a:r>
            <a:endParaRPr lang="en-US" altLang="en-US" i="1" baseline="-25000" smtClean="0"/>
          </a:p>
        </p:txBody>
      </p:sp>
      <p:graphicFrame>
        <p:nvGraphicFramePr>
          <p:cNvPr id="67587" name="Group 3"/>
          <p:cNvGraphicFramePr>
            <a:graphicFrameLocks noGrp="1"/>
          </p:cNvGraphicFramePr>
          <p:nvPr>
            <p:ph type="tbl" idx="1"/>
          </p:nvPr>
        </p:nvGraphicFramePr>
        <p:xfrm>
          <a:off x="2085975" y="1690688"/>
          <a:ext cx="4800600" cy="4191000"/>
        </p:xfrm>
        <a:graphic>
          <a:graphicData uri="http://schemas.openxmlformats.org/drawingml/2006/table">
            <a:tbl>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8638" name="Text Box 30"/>
          <p:cNvSpPr txBox="1">
            <a:spLocks noChangeArrowheads="1"/>
          </p:cNvSpPr>
          <p:nvPr/>
        </p:nvSpPr>
        <p:spPr bwMode="auto">
          <a:xfrm>
            <a:off x="5715000" y="50292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775</a:t>
            </a:r>
            <a:endParaRPr lang="en-US" altLang="en-US" i="1">
              <a:latin typeface="Arial Narrow" panose="020B0606020202030204" pitchFamily="34" charset="0"/>
            </a:endParaRPr>
          </a:p>
        </p:txBody>
      </p:sp>
      <p:sp>
        <p:nvSpPr>
          <p:cNvPr id="68639" name="Text Box 31"/>
          <p:cNvSpPr txBox="1">
            <a:spLocks noChangeArrowheads="1"/>
          </p:cNvSpPr>
          <p:nvPr/>
        </p:nvSpPr>
        <p:spPr bwMode="auto">
          <a:xfrm>
            <a:off x="1295400" y="27432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773</a:t>
            </a:r>
            <a:endParaRPr lang="en-US" altLang="en-US" i="1">
              <a:latin typeface="Arial Narrow" panose="020B0606020202030204" pitchFamily="34" charset="0"/>
            </a:endParaRPr>
          </a:p>
        </p:txBody>
      </p:sp>
      <p:sp>
        <p:nvSpPr>
          <p:cNvPr id="68640" name="Oval 32"/>
          <p:cNvSpPr>
            <a:spLocks noChangeArrowheads="1"/>
          </p:cNvSpPr>
          <p:nvPr/>
        </p:nvSpPr>
        <p:spPr bwMode="auto">
          <a:xfrm>
            <a:off x="1962150" y="26416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8641" name="Oval 33"/>
          <p:cNvSpPr>
            <a:spLocks noChangeArrowheads="1"/>
          </p:cNvSpPr>
          <p:nvPr/>
        </p:nvSpPr>
        <p:spPr bwMode="auto">
          <a:xfrm>
            <a:off x="3162300" y="26416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8642" name="Oval 34"/>
          <p:cNvSpPr>
            <a:spLocks noChangeArrowheads="1"/>
          </p:cNvSpPr>
          <p:nvPr/>
        </p:nvSpPr>
        <p:spPr bwMode="auto">
          <a:xfrm>
            <a:off x="5572125" y="4738688"/>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8643" name="Oval 35"/>
          <p:cNvSpPr>
            <a:spLocks noChangeArrowheads="1"/>
          </p:cNvSpPr>
          <p:nvPr/>
        </p:nvSpPr>
        <p:spPr bwMode="auto">
          <a:xfrm>
            <a:off x="4368800" y="1585913"/>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8644" name="Rectangle 36"/>
          <p:cNvSpPr>
            <a:spLocks noChangeArrowheads="1"/>
          </p:cNvSpPr>
          <p:nvPr/>
        </p:nvSpPr>
        <p:spPr bwMode="auto">
          <a:xfrm>
            <a:off x="4676775" y="990600"/>
            <a:ext cx="59848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600" i="1">
                <a:latin typeface="Arial Narrow" panose="020B0606020202030204" pitchFamily="34" charset="0"/>
              </a:rPr>
              <a:t>w</a:t>
            </a:r>
            <a:r>
              <a:rPr lang="en-US" altLang="en-US" sz="3600" i="1" baseline="-25000">
                <a:latin typeface="Arial Narrow" panose="020B0606020202030204" pitchFamily="34" charset="0"/>
              </a:rPr>
              <a:t>1</a:t>
            </a:r>
          </a:p>
        </p:txBody>
      </p:sp>
      <p:sp>
        <p:nvSpPr>
          <p:cNvPr id="68645" name="Oval 37"/>
          <p:cNvSpPr>
            <a:spLocks noChangeArrowheads="1"/>
          </p:cNvSpPr>
          <p:nvPr/>
        </p:nvSpPr>
        <p:spPr bwMode="auto">
          <a:xfrm>
            <a:off x="6764338" y="264160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8646" name="Rectangle 38"/>
          <p:cNvSpPr>
            <a:spLocks noChangeArrowheads="1"/>
          </p:cNvSpPr>
          <p:nvPr/>
        </p:nvSpPr>
        <p:spPr bwMode="auto">
          <a:xfrm>
            <a:off x="7054850" y="2287588"/>
            <a:ext cx="598488"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600" i="1">
                <a:latin typeface="Arial Narrow" panose="020B0606020202030204" pitchFamily="34" charset="0"/>
              </a:rPr>
              <a:t>w</a:t>
            </a:r>
            <a:r>
              <a:rPr lang="en-US" altLang="en-US" sz="3600" i="1" baseline="-25000">
                <a:latin typeface="Arial Narrow" panose="020B0606020202030204" pitchFamily="34" charset="0"/>
              </a:rPr>
              <a:t>2</a:t>
            </a:r>
          </a:p>
        </p:txBody>
      </p:sp>
      <p:sp>
        <p:nvSpPr>
          <p:cNvPr id="68647" name="Text Box 39"/>
          <p:cNvSpPr txBox="1">
            <a:spLocks noChangeArrowheads="1"/>
          </p:cNvSpPr>
          <p:nvPr/>
        </p:nvSpPr>
        <p:spPr bwMode="auto">
          <a:xfrm>
            <a:off x="3352800" y="297180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774</a:t>
            </a:r>
            <a:endParaRPr lang="en-US" altLang="en-US" i="1">
              <a:latin typeface="Arial Narrow" panose="020B0606020202030204" pitchFamily="34" charset="0"/>
            </a:endParaRPr>
          </a:p>
        </p:txBody>
      </p:sp>
      <p:cxnSp>
        <p:nvCxnSpPr>
          <p:cNvPr id="68648" name="AutoShape 40"/>
          <p:cNvCxnSpPr>
            <a:cxnSpLocks noChangeShapeType="1"/>
            <a:stCxn id="68641" idx="7"/>
            <a:endCxn id="68643" idx="3"/>
          </p:cNvCxnSpPr>
          <p:nvPr/>
        </p:nvCxnSpPr>
        <p:spPr bwMode="auto">
          <a:xfrm flipV="1">
            <a:off x="3357563" y="1781175"/>
            <a:ext cx="1044575" cy="893763"/>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649" name="Rectangle 41"/>
          <p:cNvSpPr>
            <a:spLocks noChangeArrowheads="1"/>
          </p:cNvSpPr>
          <p:nvPr/>
        </p:nvSpPr>
        <p:spPr bwMode="auto">
          <a:xfrm>
            <a:off x="2514600" y="1600200"/>
            <a:ext cx="1231900" cy="523875"/>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shortest</a:t>
            </a:r>
          </a:p>
        </p:txBody>
      </p:sp>
      <p:cxnSp>
        <p:nvCxnSpPr>
          <p:cNvPr id="68650" name="AutoShape 42"/>
          <p:cNvCxnSpPr>
            <a:cxnSpLocks noChangeShapeType="1"/>
          </p:cNvCxnSpPr>
          <p:nvPr/>
        </p:nvCxnSpPr>
        <p:spPr bwMode="auto">
          <a:xfrm>
            <a:off x="3416300" y="2754313"/>
            <a:ext cx="3348038" cy="31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t>After Accounting for x</a:t>
            </a:r>
            <a:r>
              <a:rPr lang="en-US" altLang="en-US" baseline="-25000" smtClean="0"/>
              <a:t>774</a:t>
            </a:r>
          </a:p>
        </p:txBody>
      </p:sp>
      <p:graphicFrame>
        <p:nvGraphicFramePr>
          <p:cNvPr id="68611" name="Group 3"/>
          <p:cNvGraphicFramePr>
            <a:graphicFrameLocks noGrp="1"/>
          </p:cNvGraphicFramePr>
          <p:nvPr>
            <p:ph type="tbl" idx="1"/>
          </p:nvPr>
        </p:nvGraphicFramePr>
        <p:xfrm>
          <a:off x="2085975" y="1690688"/>
          <a:ext cx="4800600" cy="4191000"/>
        </p:xfrm>
        <a:graphic>
          <a:graphicData uri="http://schemas.openxmlformats.org/drawingml/2006/table">
            <a:tbl>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9662" name="Oval 35"/>
          <p:cNvSpPr>
            <a:spLocks noChangeArrowheads="1"/>
          </p:cNvSpPr>
          <p:nvPr/>
        </p:nvSpPr>
        <p:spPr bwMode="auto">
          <a:xfrm>
            <a:off x="3733800" y="207645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9663" name="Rectangle 36"/>
          <p:cNvSpPr>
            <a:spLocks noChangeArrowheads="1"/>
          </p:cNvSpPr>
          <p:nvPr/>
        </p:nvSpPr>
        <p:spPr bwMode="auto">
          <a:xfrm>
            <a:off x="4038600" y="1868488"/>
            <a:ext cx="598488" cy="646112"/>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600" i="1">
                <a:latin typeface="Arial Narrow" panose="020B0606020202030204" pitchFamily="34" charset="0"/>
              </a:rPr>
              <a:t>w</a:t>
            </a:r>
            <a:r>
              <a:rPr lang="en-US" altLang="en-US" sz="3600" i="1" baseline="-25000">
                <a:latin typeface="Arial Narrow" panose="020B0606020202030204" pitchFamily="34" charset="0"/>
              </a:rPr>
              <a:t>1</a:t>
            </a:r>
          </a:p>
        </p:txBody>
      </p:sp>
      <p:sp>
        <p:nvSpPr>
          <p:cNvPr id="69664" name="Oval 37"/>
          <p:cNvSpPr>
            <a:spLocks noChangeArrowheads="1"/>
          </p:cNvSpPr>
          <p:nvPr/>
        </p:nvSpPr>
        <p:spPr bwMode="auto">
          <a:xfrm>
            <a:off x="6764338" y="260985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9665" name="Rectangle 38"/>
          <p:cNvSpPr>
            <a:spLocks noChangeArrowheads="1"/>
          </p:cNvSpPr>
          <p:nvPr/>
        </p:nvSpPr>
        <p:spPr bwMode="auto">
          <a:xfrm>
            <a:off x="7054850" y="2401888"/>
            <a:ext cx="598488"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600" i="1">
                <a:latin typeface="Arial Narrow" panose="020B0606020202030204" pitchFamily="34" charset="0"/>
              </a:rPr>
              <a:t>w</a:t>
            </a:r>
            <a:r>
              <a:rPr lang="en-US" altLang="en-US" sz="3600" i="1" baseline="-25000">
                <a:latin typeface="Arial Narrow" panose="020B0606020202030204" pitchFamily="34" charset="0"/>
              </a:rPr>
              <a:t>2</a:t>
            </a:r>
          </a:p>
        </p:txBody>
      </p:sp>
      <p:cxnSp>
        <p:nvCxnSpPr>
          <p:cNvPr id="69666" name="AutoShape 40"/>
          <p:cNvCxnSpPr>
            <a:cxnSpLocks noChangeShapeType="1"/>
            <a:endCxn id="69662" idx="3"/>
          </p:cNvCxnSpPr>
          <p:nvPr/>
        </p:nvCxnSpPr>
        <p:spPr bwMode="auto">
          <a:xfrm flipV="1">
            <a:off x="3357563" y="2271713"/>
            <a:ext cx="409575" cy="3841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667" name="Text Box 41"/>
          <p:cNvSpPr txBox="1">
            <a:spLocks noChangeArrowheads="1"/>
          </p:cNvSpPr>
          <p:nvPr/>
        </p:nvSpPr>
        <p:spPr bwMode="auto">
          <a:xfrm>
            <a:off x="5715000" y="50292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775</a:t>
            </a:r>
            <a:endParaRPr lang="en-US" altLang="en-US" i="1">
              <a:latin typeface="Arial Narrow" panose="020B0606020202030204" pitchFamily="34" charset="0"/>
            </a:endParaRPr>
          </a:p>
        </p:txBody>
      </p:sp>
      <p:sp>
        <p:nvSpPr>
          <p:cNvPr id="69668" name="Text Box 42"/>
          <p:cNvSpPr txBox="1">
            <a:spLocks noChangeArrowheads="1"/>
          </p:cNvSpPr>
          <p:nvPr/>
        </p:nvSpPr>
        <p:spPr bwMode="auto">
          <a:xfrm>
            <a:off x="1295400" y="28575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773</a:t>
            </a:r>
            <a:endParaRPr lang="en-US" altLang="en-US" i="1">
              <a:latin typeface="Arial Narrow" panose="020B0606020202030204" pitchFamily="34" charset="0"/>
            </a:endParaRPr>
          </a:p>
        </p:txBody>
      </p:sp>
      <p:sp>
        <p:nvSpPr>
          <p:cNvPr id="69669" name="Oval 43"/>
          <p:cNvSpPr>
            <a:spLocks noChangeArrowheads="1"/>
          </p:cNvSpPr>
          <p:nvPr/>
        </p:nvSpPr>
        <p:spPr bwMode="auto">
          <a:xfrm>
            <a:off x="1962150" y="2633663"/>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9670" name="Oval 44"/>
          <p:cNvSpPr>
            <a:spLocks noChangeArrowheads="1"/>
          </p:cNvSpPr>
          <p:nvPr/>
        </p:nvSpPr>
        <p:spPr bwMode="auto">
          <a:xfrm>
            <a:off x="3162300" y="26479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9671" name="Oval 45"/>
          <p:cNvSpPr>
            <a:spLocks noChangeArrowheads="1"/>
          </p:cNvSpPr>
          <p:nvPr/>
        </p:nvSpPr>
        <p:spPr bwMode="auto">
          <a:xfrm>
            <a:off x="5572125" y="4738688"/>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69672" name="Text Box 46"/>
          <p:cNvSpPr txBox="1">
            <a:spLocks noChangeArrowheads="1"/>
          </p:cNvSpPr>
          <p:nvPr/>
        </p:nvSpPr>
        <p:spPr bwMode="auto">
          <a:xfrm>
            <a:off x="3352800" y="285750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774</a:t>
            </a:r>
            <a:endParaRPr lang="en-US" altLang="en-US" i="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p:txBody>
          <a:bodyPr/>
          <a:lstStyle/>
          <a:p>
            <a:r>
              <a:rPr lang="en-US" altLang="en-US" dirty="0" smtClean="0"/>
              <a:t>When Data Separable with Straight Line</a:t>
            </a:r>
          </a:p>
        </p:txBody>
      </p:sp>
      <p:pic>
        <p:nvPicPr>
          <p:cNvPr id="184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84275"/>
            <a:ext cx="7499350"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6" name="TextBox 3"/>
          <p:cNvSpPr txBox="1">
            <a:spLocks noChangeArrowheads="1"/>
          </p:cNvSpPr>
          <p:nvPr/>
        </p:nvSpPr>
        <p:spPr bwMode="auto">
          <a:xfrm>
            <a:off x="3276600" y="6400800"/>
            <a:ext cx="22288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spcBef>
                <a:spcPct val="50000"/>
              </a:spcBef>
            </a:pPr>
            <a:r>
              <a:rPr lang="en-US" altLang="en-US" sz="1200">
                <a:latin typeface="Arial Narrow" panose="020B0606020202030204" pitchFamily="34" charset="0"/>
              </a:rPr>
              <a:t>Source: Russell &amp; Norvig</a:t>
            </a:r>
          </a:p>
        </p:txBody>
      </p:sp>
      <p:sp>
        <p:nvSpPr>
          <p:cNvPr id="18437" name="TextBox 3"/>
          <p:cNvSpPr txBox="1">
            <a:spLocks noChangeArrowheads="1"/>
          </p:cNvSpPr>
          <p:nvPr/>
        </p:nvSpPr>
        <p:spPr bwMode="auto">
          <a:xfrm>
            <a:off x="2628900" y="1657350"/>
            <a:ext cx="22288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Goal: Straight line that best separates white from black data</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smtClean="0"/>
              <a:t>Before Accounting for x</a:t>
            </a:r>
            <a:r>
              <a:rPr lang="en-US" altLang="en-US" baseline="-25000" smtClean="0"/>
              <a:t>775</a:t>
            </a:r>
          </a:p>
        </p:txBody>
      </p:sp>
      <p:graphicFrame>
        <p:nvGraphicFramePr>
          <p:cNvPr id="58371" name="Group 3"/>
          <p:cNvGraphicFramePr>
            <a:graphicFrameLocks noGrp="1"/>
          </p:cNvGraphicFramePr>
          <p:nvPr>
            <p:ph type="tbl" idx="1"/>
          </p:nvPr>
        </p:nvGraphicFramePr>
        <p:xfrm>
          <a:off x="2085975" y="1690688"/>
          <a:ext cx="4800600" cy="4191000"/>
        </p:xfrm>
        <a:graphic>
          <a:graphicData uri="http://schemas.openxmlformats.org/drawingml/2006/table">
            <a:tbl>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0686" name="Text Box 30"/>
          <p:cNvSpPr txBox="1">
            <a:spLocks noChangeArrowheads="1"/>
          </p:cNvSpPr>
          <p:nvPr/>
        </p:nvSpPr>
        <p:spPr bwMode="auto">
          <a:xfrm>
            <a:off x="4295775" y="61102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1</a:t>
            </a:r>
            <a:endParaRPr lang="en-US" altLang="en-US" i="1">
              <a:latin typeface="Arial Narrow" panose="020B0606020202030204" pitchFamily="34" charset="0"/>
            </a:endParaRPr>
          </a:p>
        </p:txBody>
      </p:sp>
      <p:sp>
        <p:nvSpPr>
          <p:cNvPr id="70687" name="Oval 35"/>
          <p:cNvSpPr>
            <a:spLocks noChangeArrowheads="1"/>
          </p:cNvSpPr>
          <p:nvPr/>
        </p:nvSpPr>
        <p:spPr bwMode="auto">
          <a:xfrm>
            <a:off x="3733800" y="213360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0688" name="Rectangle 36"/>
          <p:cNvSpPr>
            <a:spLocks noChangeArrowheads="1"/>
          </p:cNvSpPr>
          <p:nvPr/>
        </p:nvSpPr>
        <p:spPr bwMode="auto">
          <a:xfrm>
            <a:off x="4191000" y="1873250"/>
            <a:ext cx="598488" cy="646113"/>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600" i="1">
                <a:latin typeface="Arial Narrow" panose="020B0606020202030204" pitchFamily="34" charset="0"/>
              </a:rPr>
              <a:t>w</a:t>
            </a:r>
            <a:r>
              <a:rPr lang="en-US" altLang="en-US" sz="3600" i="1" baseline="-25000">
                <a:latin typeface="Arial Narrow" panose="020B0606020202030204" pitchFamily="34" charset="0"/>
              </a:rPr>
              <a:t>1</a:t>
            </a:r>
          </a:p>
        </p:txBody>
      </p:sp>
      <p:cxnSp>
        <p:nvCxnSpPr>
          <p:cNvPr id="70689" name="AutoShape 40"/>
          <p:cNvCxnSpPr>
            <a:cxnSpLocks noChangeShapeType="1"/>
          </p:cNvCxnSpPr>
          <p:nvPr/>
        </p:nvCxnSpPr>
        <p:spPr bwMode="auto">
          <a:xfrm flipV="1">
            <a:off x="5767388" y="2844800"/>
            <a:ext cx="1030287" cy="19018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90" name="Rectangle 41"/>
          <p:cNvSpPr>
            <a:spLocks noChangeArrowheads="1"/>
          </p:cNvSpPr>
          <p:nvPr/>
        </p:nvSpPr>
        <p:spPr bwMode="auto">
          <a:xfrm>
            <a:off x="4800600" y="3505200"/>
            <a:ext cx="1231900" cy="523875"/>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shortest</a:t>
            </a:r>
          </a:p>
        </p:txBody>
      </p:sp>
      <p:sp>
        <p:nvSpPr>
          <p:cNvPr id="70691" name="Text Box 42"/>
          <p:cNvSpPr txBox="1">
            <a:spLocks noChangeArrowheads="1"/>
          </p:cNvSpPr>
          <p:nvPr/>
        </p:nvSpPr>
        <p:spPr bwMode="auto">
          <a:xfrm>
            <a:off x="5715000" y="50292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775</a:t>
            </a:r>
            <a:endParaRPr lang="en-US" altLang="en-US" i="1">
              <a:latin typeface="Arial Narrow" panose="020B0606020202030204" pitchFamily="34" charset="0"/>
            </a:endParaRPr>
          </a:p>
        </p:txBody>
      </p:sp>
      <p:sp>
        <p:nvSpPr>
          <p:cNvPr id="70692" name="Oval 46"/>
          <p:cNvSpPr>
            <a:spLocks noChangeArrowheads="1"/>
          </p:cNvSpPr>
          <p:nvPr/>
        </p:nvSpPr>
        <p:spPr bwMode="auto">
          <a:xfrm>
            <a:off x="5572125" y="4738688"/>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0693" name="Oval 37"/>
          <p:cNvSpPr>
            <a:spLocks noChangeArrowheads="1"/>
          </p:cNvSpPr>
          <p:nvPr/>
        </p:nvSpPr>
        <p:spPr bwMode="auto">
          <a:xfrm>
            <a:off x="6764338" y="260985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0694" name="Rectangle 38"/>
          <p:cNvSpPr>
            <a:spLocks noChangeArrowheads="1"/>
          </p:cNvSpPr>
          <p:nvPr/>
        </p:nvSpPr>
        <p:spPr bwMode="auto">
          <a:xfrm>
            <a:off x="7054850" y="2401888"/>
            <a:ext cx="598488"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600" i="1">
                <a:latin typeface="Arial Narrow" panose="020B0606020202030204" pitchFamily="34" charset="0"/>
              </a:rPr>
              <a:t>w</a:t>
            </a:r>
            <a:r>
              <a:rPr lang="en-US" altLang="en-US" sz="3600" i="1" baseline="-25000">
                <a:latin typeface="Arial Narrow" panose="020B0606020202030204" pitchFamily="34" charset="0"/>
              </a:rPr>
              <a:t>2</a:t>
            </a:r>
          </a:p>
        </p:txBody>
      </p:sp>
      <p:sp>
        <p:nvSpPr>
          <p:cNvPr id="70695" name="Text Box 42"/>
          <p:cNvSpPr txBox="1">
            <a:spLocks noChangeArrowheads="1"/>
          </p:cNvSpPr>
          <p:nvPr/>
        </p:nvSpPr>
        <p:spPr bwMode="auto">
          <a:xfrm>
            <a:off x="1295400" y="28575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773</a:t>
            </a:r>
            <a:endParaRPr lang="en-US" altLang="en-US" i="1">
              <a:latin typeface="Arial Narrow" panose="020B0606020202030204" pitchFamily="34" charset="0"/>
            </a:endParaRPr>
          </a:p>
        </p:txBody>
      </p:sp>
      <p:sp>
        <p:nvSpPr>
          <p:cNvPr id="70696" name="Oval 43"/>
          <p:cNvSpPr>
            <a:spLocks noChangeArrowheads="1"/>
          </p:cNvSpPr>
          <p:nvPr/>
        </p:nvSpPr>
        <p:spPr bwMode="auto">
          <a:xfrm>
            <a:off x="1962150" y="2633663"/>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0697" name="Oval 44"/>
          <p:cNvSpPr>
            <a:spLocks noChangeArrowheads="1"/>
          </p:cNvSpPr>
          <p:nvPr/>
        </p:nvSpPr>
        <p:spPr bwMode="auto">
          <a:xfrm>
            <a:off x="3162300" y="26479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0698" name="Text Box 46"/>
          <p:cNvSpPr txBox="1">
            <a:spLocks noChangeArrowheads="1"/>
          </p:cNvSpPr>
          <p:nvPr/>
        </p:nvSpPr>
        <p:spPr bwMode="auto">
          <a:xfrm>
            <a:off x="3352800" y="285750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774</a:t>
            </a:r>
            <a:endParaRPr lang="en-US" altLang="en-US" i="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t>After Accounting for x</a:t>
            </a:r>
            <a:r>
              <a:rPr lang="en-US" altLang="en-US" baseline="-25000" smtClean="0"/>
              <a:t>775</a:t>
            </a:r>
          </a:p>
        </p:txBody>
      </p:sp>
      <p:graphicFrame>
        <p:nvGraphicFramePr>
          <p:cNvPr id="62467" name="Group 3"/>
          <p:cNvGraphicFramePr>
            <a:graphicFrameLocks noGrp="1"/>
          </p:cNvGraphicFramePr>
          <p:nvPr>
            <p:ph type="tbl" idx="1"/>
          </p:nvPr>
        </p:nvGraphicFramePr>
        <p:xfrm>
          <a:off x="2085975" y="1690688"/>
          <a:ext cx="4800600" cy="4191000"/>
        </p:xfrm>
        <a:graphic>
          <a:graphicData uri="http://schemas.openxmlformats.org/drawingml/2006/table">
            <a:tbl>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77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endParaRPr kumimoji="0" lang="en-US" sz="28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710" name="Text Box 30"/>
          <p:cNvSpPr txBox="1">
            <a:spLocks noChangeArrowheads="1"/>
          </p:cNvSpPr>
          <p:nvPr/>
        </p:nvSpPr>
        <p:spPr bwMode="auto">
          <a:xfrm>
            <a:off x="4295775" y="6110288"/>
            <a:ext cx="60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1</a:t>
            </a:r>
            <a:endParaRPr lang="en-US" altLang="en-US" i="1">
              <a:latin typeface="Arial Narrow" panose="020B0606020202030204" pitchFamily="34" charset="0"/>
            </a:endParaRPr>
          </a:p>
        </p:txBody>
      </p:sp>
      <p:sp>
        <p:nvSpPr>
          <p:cNvPr id="71711" name="Oval 35"/>
          <p:cNvSpPr>
            <a:spLocks noChangeArrowheads="1"/>
          </p:cNvSpPr>
          <p:nvPr/>
        </p:nvSpPr>
        <p:spPr bwMode="auto">
          <a:xfrm>
            <a:off x="3733800" y="213360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1712" name="Rectangle 36"/>
          <p:cNvSpPr>
            <a:spLocks noChangeArrowheads="1"/>
          </p:cNvSpPr>
          <p:nvPr/>
        </p:nvSpPr>
        <p:spPr bwMode="auto">
          <a:xfrm>
            <a:off x="4191000" y="1873250"/>
            <a:ext cx="598488" cy="646113"/>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600" i="1">
                <a:latin typeface="Arial Narrow" panose="020B0606020202030204" pitchFamily="34" charset="0"/>
              </a:rPr>
              <a:t>w</a:t>
            </a:r>
            <a:r>
              <a:rPr lang="en-US" altLang="en-US" sz="3600" i="1" baseline="-25000">
                <a:latin typeface="Arial Narrow" panose="020B0606020202030204" pitchFamily="34" charset="0"/>
              </a:rPr>
              <a:t>1</a:t>
            </a:r>
          </a:p>
        </p:txBody>
      </p:sp>
      <p:sp>
        <p:nvSpPr>
          <p:cNvPr id="71713" name="Oval 37"/>
          <p:cNvSpPr>
            <a:spLocks noChangeArrowheads="1"/>
          </p:cNvSpPr>
          <p:nvPr/>
        </p:nvSpPr>
        <p:spPr bwMode="auto">
          <a:xfrm>
            <a:off x="6400800" y="345440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1714" name="Rectangle 38"/>
          <p:cNvSpPr>
            <a:spLocks noChangeArrowheads="1"/>
          </p:cNvSpPr>
          <p:nvPr/>
        </p:nvSpPr>
        <p:spPr bwMode="auto">
          <a:xfrm>
            <a:off x="6691313" y="3092450"/>
            <a:ext cx="598487"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600" i="1">
                <a:latin typeface="Arial Narrow" panose="020B0606020202030204" pitchFamily="34" charset="0"/>
              </a:rPr>
              <a:t>w</a:t>
            </a:r>
            <a:r>
              <a:rPr lang="en-US" altLang="en-US" sz="3600" i="1" baseline="-25000">
                <a:latin typeface="Arial Narrow" panose="020B0606020202030204" pitchFamily="34" charset="0"/>
              </a:rPr>
              <a:t>2</a:t>
            </a:r>
          </a:p>
        </p:txBody>
      </p:sp>
      <p:cxnSp>
        <p:nvCxnSpPr>
          <p:cNvPr id="71715" name="AutoShape 40"/>
          <p:cNvCxnSpPr>
            <a:cxnSpLocks noChangeShapeType="1"/>
            <a:endCxn id="71713" idx="3"/>
          </p:cNvCxnSpPr>
          <p:nvPr/>
        </p:nvCxnSpPr>
        <p:spPr bwMode="auto">
          <a:xfrm flipV="1">
            <a:off x="5767388" y="3649663"/>
            <a:ext cx="666750" cy="1096962"/>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16" name="Rectangle 41"/>
          <p:cNvSpPr>
            <a:spLocks noChangeArrowheads="1"/>
          </p:cNvSpPr>
          <p:nvPr/>
        </p:nvSpPr>
        <p:spPr bwMode="auto">
          <a:xfrm>
            <a:off x="4800600" y="3505200"/>
            <a:ext cx="1231900" cy="523875"/>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shortest</a:t>
            </a:r>
          </a:p>
        </p:txBody>
      </p:sp>
      <p:sp>
        <p:nvSpPr>
          <p:cNvPr id="71717" name="Text Box 42"/>
          <p:cNvSpPr txBox="1">
            <a:spLocks noChangeArrowheads="1"/>
          </p:cNvSpPr>
          <p:nvPr/>
        </p:nvSpPr>
        <p:spPr bwMode="auto">
          <a:xfrm>
            <a:off x="5715000" y="5029200"/>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775</a:t>
            </a:r>
            <a:endParaRPr lang="en-US" altLang="en-US" i="1">
              <a:latin typeface="Arial Narrow" panose="020B0606020202030204" pitchFamily="34" charset="0"/>
            </a:endParaRPr>
          </a:p>
        </p:txBody>
      </p:sp>
      <p:sp>
        <p:nvSpPr>
          <p:cNvPr id="71718" name="Oval 46"/>
          <p:cNvSpPr>
            <a:spLocks noChangeArrowheads="1"/>
          </p:cNvSpPr>
          <p:nvPr/>
        </p:nvSpPr>
        <p:spPr bwMode="auto">
          <a:xfrm>
            <a:off x="5572125" y="4738688"/>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1719" name="Text Box 42"/>
          <p:cNvSpPr txBox="1">
            <a:spLocks noChangeArrowheads="1"/>
          </p:cNvSpPr>
          <p:nvPr/>
        </p:nvSpPr>
        <p:spPr bwMode="auto">
          <a:xfrm>
            <a:off x="1295400" y="28575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773</a:t>
            </a:r>
            <a:endParaRPr lang="en-US" altLang="en-US" i="1">
              <a:latin typeface="Arial Narrow" panose="020B0606020202030204" pitchFamily="34" charset="0"/>
            </a:endParaRPr>
          </a:p>
        </p:txBody>
      </p:sp>
      <p:sp>
        <p:nvSpPr>
          <p:cNvPr id="71720" name="Oval 43"/>
          <p:cNvSpPr>
            <a:spLocks noChangeArrowheads="1"/>
          </p:cNvSpPr>
          <p:nvPr/>
        </p:nvSpPr>
        <p:spPr bwMode="auto">
          <a:xfrm>
            <a:off x="1962150" y="2633663"/>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1721" name="Oval 44"/>
          <p:cNvSpPr>
            <a:spLocks noChangeArrowheads="1"/>
          </p:cNvSpPr>
          <p:nvPr/>
        </p:nvSpPr>
        <p:spPr bwMode="auto">
          <a:xfrm>
            <a:off x="3162300" y="26479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71722" name="Text Box 46"/>
          <p:cNvSpPr txBox="1">
            <a:spLocks noChangeArrowheads="1"/>
          </p:cNvSpPr>
          <p:nvPr/>
        </p:nvSpPr>
        <p:spPr bwMode="auto">
          <a:xfrm>
            <a:off x="3352800" y="2857500"/>
            <a:ext cx="91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i="1">
                <a:latin typeface="Arial Narrow" panose="020B0606020202030204" pitchFamily="34" charset="0"/>
              </a:rPr>
              <a:t>x</a:t>
            </a:r>
            <a:r>
              <a:rPr lang="en-US" altLang="en-US" i="1" baseline="-25000">
                <a:latin typeface="Arial Narrow" panose="020B0606020202030204" pitchFamily="34" charset="0"/>
              </a:rPr>
              <a:t>774</a:t>
            </a:r>
            <a:endParaRPr lang="en-US" altLang="en-US" i="1">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smtClean="0"/>
              <a:t>Effect is to Place w’s Near x-Clusters</a:t>
            </a:r>
          </a:p>
        </p:txBody>
      </p:sp>
      <p:sp>
        <p:nvSpPr>
          <p:cNvPr id="72707" name="Line 3"/>
          <p:cNvSpPr>
            <a:spLocks noChangeShapeType="1"/>
          </p:cNvSpPr>
          <p:nvPr/>
        </p:nvSpPr>
        <p:spPr bwMode="auto">
          <a:xfrm flipV="1">
            <a:off x="5105400" y="2438400"/>
            <a:ext cx="0" cy="274320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08" name="Line 4"/>
          <p:cNvSpPr>
            <a:spLocks noChangeShapeType="1"/>
          </p:cNvSpPr>
          <p:nvPr/>
        </p:nvSpPr>
        <p:spPr bwMode="auto">
          <a:xfrm flipH="1">
            <a:off x="2895600" y="5181600"/>
            <a:ext cx="2209800" cy="121920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09" name="Line 5"/>
          <p:cNvSpPr>
            <a:spLocks noChangeShapeType="1"/>
          </p:cNvSpPr>
          <p:nvPr/>
        </p:nvSpPr>
        <p:spPr bwMode="auto">
          <a:xfrm>
            <a:off x="5105400" y="5181600"/>
            <a:ext cx="3200400" cy="137160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10" name="Oval 6"/>
          <p:cNvSpPr>
            <a:spLocks noChangeArrowheads="1"/>
          </p:cNvSpPr>
          <p:nvPr/>
        </p:nvSpPr>
        <p:spPr bwMode="auto">
          <a:xfrm>
            <a:off x="3473450" y="39624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11" name="Oval 7"/>
          <p:cNvSpPr>
            <a:spLocks noChangeArrowheads="1"/>
          </p:cNvSpPr>
          <p:nvPr/>
        </p:nvSpPr>
        <p:spPr bwMode="auto">
          <a:xfrm>
            <a:off x="3625850" y="43434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12" name="Oval 8"/>
          <p:cNvSpPr>
            <a:spLocks noChangeArrowheads="1"/>
          </p:cNvSpPr>
          <p:nvPr/>
        </p:nvSpPr>
        <p:spPr bwMode="auto">
          <a:xfrm>
            <a:off x="4006850" y="40386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13" name="Oval 9"/>
          <p:cNvSpPr>
            <a:spLocks noChangeArrowheads="1"/>
          </p:cNvSpPr>
          <p:nvPr/>
        </p:nvSpPr>
        <p:spPr bwMode="auto">
          <a:xfrm>
            <a:off x="3168650" y="45720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14" name="Oval 10"/>
          <p:cNvSpPr>
            <a:spLocks noChangeArrowheads="1"/>
          </p:cNvSpPr>
          <p:nvPr/>
        </p:nvSpPr>
        <p:spPr bwMode="auto">
          <a:xfrm>
            <a:off x="7391400" y="30480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15" name="Oval 11"/>
          <p:cNvSpPr>
            <a:spLocks noChangeArrowheads="1"/>
          </p:cNvSpPr>
          <p:nvPr/>
        </p:nvSpPr>
        <p:spPr bwMode="auto">
          <a:xfrm>
            <a:off x="7467600" y="37338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16" name="Oval 12"/>
          <p:cNvSpPr>
            <a:spLocks noChangeArrowheads="1"/>
          </p:cNvSpPr>
          <p:nvPr/>
        </p:nvSpPr>
        <p:spPr bwMode="auto">
          <a:xfrm>
            <a:off x="8001000" y="33528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17" name="Oval 13"/>
          <p:cNvSpPr>
            <a:spLocks noChangeArrowheads="1"/>
          </p:cNvSpPr>
          <p:nvPr/>
        </p:nvSpPr>
        <p:spPr bwMode="auto">
          <a:xfrm>
            <a:off x="6705600" y="40386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18" name="Oval 14"/>
          <p:cNvSpPr>
            <a:spLocks noChangeArrowheads="1"/>
          </p:cNvSpPr>
          <p:nvPr/>
        </p:nvSpPr>
        <p:spPr bwMode="auto">
          <a:xfrm>
            <a:off x="7620000" y="42672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19" name="Oval 16"/>
          <p:cNvSpPr>
            <a:spLocks noChangeArrowheads="1"/>
          </p:cNvSpPr>
          <p:nvPr/>
        </p:nvSpPr>
        <p:spPr bwMode="auto">
          <a:xfrm>
            <a:off x="3733800" y="403860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20" name="Rectangle 17"/>
          <p:cNvSpPr>
            <a:spLocks noChangeArrowheads="1"/>
          </p:cNvSpPr>
          <p:nvPr/>
        </p:nvSpPr>
        <p:spPr bwMode="auto">
          <a:xfrm>
            <a:off x="3581400" y="3397250"/>
            <a:ext cx="5540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a:latin typeface="Arial Narrow" panose="020B0606020202030204" pitchFamily="34" charset="0"/>
              </a:rPr>
              <a:t>w</a:t>
            </a:r>
            <a:r>
              <a:rPr lang="en-US" altLang="en-US" sz="3200" i="1" baseline="-25000">
                <a:latin typeface="Arial Narrow" panose="020B0606020202030204" pitchFamily="34" charset="0"/>
              </a:rPr>
              <a:t>3</a:t>
            </a:r>
          </a:p>
        </p:txBody>
      </p:sp>
      <p:sp>
        <p:nvSpPr>
          <p:cNvPr id="72721" name="Oval 18"/>
          <p:cNvSpPr>
            <a:spLocks noChangeArrowheads="1"/>
          </p:cNvSpPr>
          <p:nvPr/>
        </p:nvSpPr>
        <p:spPr bwMode="auto">
          <a:xfrm>
            <a:off x="7315200" y="342900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22" name="Rectangle 19"/>
          <p:cNvSpPr>
            <a:spLocks noChangeArrowheads="1"/>
          </p:cNvSpPr>
          <p:nvPr/>
        </p:nvSpPr>
        <p:spPr bwMode="auto">
          <a:xfrm>
            <a:off x="3276600" y="4572000"/>
            <a:ext cx="3524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a:latin typeface="Arial Narrow" panose="020B0606020202030204" pitchFamily="34" charset="0"/>
              </a:rPr>
              <a:t>x</a:t>
            </a:r>
            <a:endParaRPr lang="en-US" altLang="en-US" sz="3200" i="1" baseline="-25000">
              <a:latin typeface="Arial Narrow" panose="020B0606020202030204" pitchFamily="34" charset="0"/>
            </a:endParaRPr>
          </a:p>
        </p:txBody>
      </p:sp>
      <p:sp>
        <p:nvSpPr>
          <p:cNvPr id="72723" name="Rectangle 20"/>
          <p:cNvSpPr>
            <a:spLocks noChangeArrowheads="1"/>
          </p:cNvSpPr>
          <p:nvPr/>
        </p:nvSpPr>
        <p:spPr bwMode="auto">
          <a:xfrm>
            <a:off x="533400" y="1066800"/>
            <a:ext cx="80010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To identify cluster, find closest </a:t>
            </a:r>
            <a:r>
              <a:rPr lang="en-US" altLang="en-US" sz="3200" i="1">
                <a:latin typeface="Arial Narrow" panose="020B0606020202030204" pitchFamily="34" charset="0"/>
              </a:rPr>
              <a:t>w.</a:t>
            </a:r>
            <a:endParaRPr lang="en-US" altLang="en-US" sz="3200">
              <a:latin typeface="Arial Narrow" panose="020B0606020202030204" pitchFamily="34" charset="0"/>
            </a:endParaRPr>
          </a:p>
        </p:txBody>
      </p:sp>
      <p:sp>
        <p:nvSpPr>
          <p:cNvPr id="72724" name="Rectangle 21"/>
          <p:cNvSpPr>
            <a:spLocks noChangeArrowheads="1"/>
          </p:cNvSpPr>
          <p:nvPr/>
        </p:nvSpPr>
        <p:spPr bwMode="auto">
          <a:xfrm>
            <a:off x="6750050" y="3244850"/>
            <a:ext cx="5540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a:latin typeface="Arial Narrow" panose="020B0606020202030204" pitchFamily="34" charset="0"/>
              </a:rPr>
              <a:t>w</a:t>
            </a:r>
            <a:r>
              <a:rPr lang="en-US" altLang="en-US" sz="3200" i="1" baseline="-25000">
                <a:latin typeface="Arial Narrow" panose="020B0606020202030204" pitchFamily="34" charset="0"/>
              </a:rPr>
              <a:t>2</a:t>
            </a:r>
          </a:p>
        </p:txBody>
      </p:sp>
      <p:sp>
        <p:nvSpPr>
          <p:cNvPr id="72725" name="Oval 22"/>
          <p:cNvSpPr>
            <a:spLocks noChangeArrowheads="1"/>
          </p:cNvSpPr>
          <p:nvPr/>
        </p:nvSpPr>
        <p:spPr bwMode="auto">
          <a:xfrm>
            <a:off x="533400" y="3027363"/>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2726" name="Rectangle 23"/>
          <p:cNvSpPr>
            <a:spLocks noChangeArrowheads="1"/>
          </p:cNvSpPr>
          <p:nvPr/>
        </p:nvSpPr>
        <p:spPr bwMode="auto">
          <a:xfrm>
            <a:off x="914400" y="2819400"/>
            <a:ext cx="2254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 each input</a:t>
            </a:r>
          </a:p>
        </p:txBody>
      </p:sp>
      <p:sp>
        <p:nvSpPr>
          <p:cNvPr id="72727" name="Oval 8"/>
          <p:cNvSpPr>
            <a:spLocks noChangeArrowheads="1"/>
          </p:cNvSpPr>
          <p:nvPr/>
        </p:nvSpPr>
        <p:spPr bwMode="auto">
          <a:xfrm>
            <a:off x="4019550" y="43434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t>2D Example (Highest </a:t>
            </a:r>
            <a:r>
              <a:rPr lang="en-US" i="1" smtClean="0"/>
              <a:t>o</a:t>
            </a:r>
            <a:r>
              <a:rPr lang="en-US" smtClean="0"/>
              <a:t> Wins)</a:t>
            </a:r>
          </a:p>
        </p:txBody>
      </p:sp>
      <p:sp>
        <p:nvSpPr>
          <p:cNvPr id="73731" name="Oval 2"/>
          <p:cNvSpPr>
            <a:spLocks noChangeArrowheads="1"/>
          </p:cNvSpPr>
          <p:nvPr/>
        </p:nvSpPr>
        <p:spPr bwMode="auto">
          <a:xfrm>
            <a:off x="914400" y="1295400"/>
            <a:ext cx="2743200" cy="2514600"/>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p>
        </p:txBody>
      </p:sp>
      <p:cxnSp>
        <p:nvCxnSpPr>
          <p:cNvPr id="73732" name="Straight Arrow Connector 4"/>
          <p:cNvCxnSpPr>
            <a:cxnSpLocks noChangeShapeType="1"/>
          </p:cNvCxnSpPr>
          <p:nvPr/>
        </p:nvCxnSpPr>
        <p:spPr bwMode="auto">
          <a:xfrm>
            <a:off x="457200" y="2552700"/>
            <a:ext cx="4076700" cy="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33" name="Straight Arrow Connector 5"/>
          <p:cNvCxnSpPr>
            <a:cxnSpLocks noChangeShapeType="1"/>
          </p:cNvCxnSpPr>
          <p:nvPr/>
        </p:nvCxnSpPr>
        <p:spPr bwMode="auto">
          <a:xfrm flipV="1">
            <a:off x="2286000" y="685800"/>
            <a:ext cx="0" cy="350520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34" name="Oval 9"/>
          <p:cNvSpPr>
            <a:spLocks noChangeArrowheads="1"/>
          </p:cNvSpPr>
          <p:nvPr/>
        </p:nvSpPr>
        <p:spPr bwMode="auto">
          <a:xfrm>
            <a:off x="828675" y="24130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3735" name="Oval 16"/>
          <p:cNvSpPr>
            <a:spLocks noChangeArrowheads="1"/>
          </p:cNvSpPr>
          <p:nvPr/>
        </p:nvSpPr>
        <p:spPr bwMode="auto">
          <a:xfrm>
            <a:off x="3552825" y="243840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3736" name="Rectangle 17"/>
          <p:cNvSpPr>
            <a:spLocks noChangeArrowheads="1"/>
          </p:cNvSpPr>
          <p:nvPr/>
        </p:nvSpPr>
        <p:spPr bwMode="auto">
          <a:xfrm>
            <a:off x="3667919" y="1966912"/>
            <a:ext cx="42862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dirty="0">
                <a:latin typeface="Arial Narrow" panose="020B0606020202030204" pitchFamily="34" charset="0"/>
              </a:rPr>
              <a:t>w</a:t>
            </a:r>
            <a:endParaRPr lang="en-US" altLang="en-US" sz="3200" i="1" baseline="-25000" dirty="0">
              <a:latin typeface="Arial Narrow" panose="020B0606020202030204" pitchFamily="34" charset="0"/>
            </a:endParaRPr>
          </a:p>
        </p:txBody>
      </p:sp>
      <p:sp>
        <p:nvSpPr>
          <p:cNvPr id="73737" name="Rectangle 19"/>
          <p:cNvSpPr>
            <a:spLocks noChangeArrowheads="1"/>
          </p:cNvSpPr>
          <p:nvPr/>
        </p:nvSpPr>
        <p:spPr bwMode="auto">
          <a:xfrm>
            <a:off x="1162050" y="1879600"/>
            <a:ext cx="3524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dirty="0">
                <a:latin typeface="Arial Narrow" panose="020B0606020202030204" pitchFamily="34" charset="0"/>
              </a:rPr>
              <a:t>x</a:t>
            </a:r>
            <a:endParaRPr lang="en-US" altLang="en-US" sz="3200" i="1" baseline="-25000" dirty="0">
              <a:latin typeface="Arial Narrow" panose="020B0606020202030204" pitchFamily="34" charset="0"/>
            </a:endParaRPr>
          </a:p>
        </p:txBody>
      </p:sp>
      <p:sp>
        <p:nvSpPr>
          <p:cNvPr id="73738" name="Rectangle 17"/>
          <p:cNvSpPr>
            <a:spLocks noChangeArrowheads="1"/>
          </p:cNvSpPr>
          <p:nvPr/>
        </p:nvSpPr>
        <p:spPr bwMode="auto">
          <a:xfrm>
            <a:off x="4876800" y="2514600"/>
            <a:ext cx="3581400" cy="585788"/>
          </a:xfrm>
          <a:prstGeom prst="rect">
            <a:avLst/>
          </a:prstGeom>
          <a:solidFill>
            <a:srgbClr val="E1DFF5"/>
          </a:solidFill>
          <a:ln>
            <a:noFill/>
          </a:ln>
          <a:effectLs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dirty="0" err="1" smtClean="0">
                <a:latin typeface="Arial Narrow" panose="020B0606020202030204" pitchFamily="34" charset="0"/>
              </a:rPr>
              <a:t>wx</a:t>
            </a:r>
            <a:r>
              <a:rPr lang="en-US" altLang="en-US" sz="3200" i="1" dirty="0" smtClean="0">
                <a:latin typeface="Arial Narrow" panose="020B0606020202030204" pitchFamily="34" charset="0"/>
              </a:rPr>
              <a:t> </a:t>
            </a:r>
            <a:r>
              <a:rPr lang="en-US" altLang="en-US" sz="3200" i="1" dirty="0">
                <a:latin typeface="Arial Narrow" panose="020B0606020202030204" pitchFamily="34" charset="0"/>
              </a:rPr>
              <a:t>= (1, 0)*(-1, 0) = -1</a:t>
            </a:r>
            <a:endParaRPr lang="en-US" altLang="en-US" sz="3200" i="1" baseline="-25000" dirty="0">
              <a:latin typeface="Arial Narrow" panose="020B0606020202030204" pitchFamily="34" charset="0"/>
            </a:endParaRPr>
          </a:p>
        </p:txBody>
      </p:sp>
      <p:sp>
        <p:nvSpPr>
          <p:cNvPr id="73739" name="Oval 14"/>
          <p:cNvSpPr>
            <a:spLocks noChangeArrowheads="1"/>
          </p:cNvSpPr>
          <p:nvPr/>
        </p:nvSpPr>
        <p:spPr bwMode="auto">
          <a:xfrm>
            <a:off x="914400" y="3962400"/>
            <a:ext cx="2743200" cy="2514600"/>
          </a:xfrm>
          <a:prstGeom prst="ellipse">
            <a:avLst/>
          </a:prstGeom>
          <a:noFill/>
          <a:ln w="1905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p>
        </p:txBody>
      </p:sp>
      <p:cxnSp>
        <p:nvCxnSpPr>
          <p:cNvPr id="73740" name="Straight Arrow Connector 15"/>
          <p:cNvCxnSpPr>
            <a:cxnSpLocks noChangeShapeType="1"/>
          </p:cNvCxnSpPr>
          <p:nvPr/>
        </p:nvCxnSpPr>
        <p:spPr bwMode="auto">
          <a:xfrm>
            <a:off x="457200" y="5219700"/>
            <a:ext cx="4076700" cy="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741" name="Straight Arrow Connector 16"/>
          <p:cNvCxnSpPr>
            <a:cxnSpLocks noChangeShapeType="1"/>
          </p:cNvCxnSpPr>
          <p:nvPr/>
        </p:nvCxnSpPr>
        <p:spPr bwMode="auto">
          <a:xfrm flipV="1">
            <a:off x="2286000" y="3352800"/>
            <a:ext cx="0" cy="3505200"/>
          </a:xfrm>
          <a:prstGeom prst="straightConnector1">
            <a:avLst/>
          </a:prstGeom>
          <a:noFill/>
          <a:ln w="1905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742" name="Oval 17"/>
          <p:cNvSpPr>
            <a:spLocks noChangeArrowheads="1"/>
          </p:cNvSpPr>
          <p:nvPr/>
        </p:nvSpPr>
        <p:spPr bwMode="auto">
          <a:xfrm>
            <a:off x="1992313" y="63373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3743" name="Oval 16"/>
          <p:cNvSpPr>
            <a:spLocks noChangeArrowheads="1"/>
          </p:cNvSpPr>
          <p:nvPr/>
        </p:nvSpPr>
        <p:spPr bwMode="auto">
          <a:xfrm>
            <a:off x="2335213" y="6324600"/>
            <a:ext cx="228600" cy="22860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73744" name="Rectangle 17"/>
          <p:cNvSpPr>
            <a:spLocks noChangeArrowheads="1"/>
          </p:cNvSpPr>
          <p:nvPr/>
        </p:nvSpPr>
        <p:spPr bwMode="auto">
          <a:xfrm>
            <a:off x="2386013" y="5778500"/>
            <a:ext cx="428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dirty="0">
                <a:latin typeface="Arial Narrow" panose="020B0606020202030204" pitchFamily="34" charset="0"/>
              </a:rPr>
              <a:t>w</a:t>
            </a:r>
            <a:endParaRPr lang="en-US" altLang="en-US" sz="3200" i="1" baseline="-25000" dirty="0">
              <a:latin typeface="Arial Narrow" panose="020B0606020202030204" pitchFamily="34" charset="0"/>
            </a:endParaRPr>
          </a:p>
        </p:txBody>
      </p:sp>
      <p:sp>
        <p:nvSpPr>
          <p:cNvPr id="73745" name="Rectangle 19"/>
          <p:cNvSpPr>
            <a:spLocks noChangeArrowheads="1"/>
          </p:cNvSpPr>
          <p:nvPr/>
        </p:nvSpPr>
        <p:spPr bwMode="auto">
          <a:xfrm>
            <a:off x="1908175" y="5791200"/>
            <a:ext cx="3524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dirty="0">
                <a:latin typeface="Arial Narrow" panose="020B0606020202030204" pitchFamily="34" charset="0"/>
              </a:rPr>
              <a:t>x</a:t>
            </a:r>
            <a:endParaRPr lang="en-US" altLang="en-US" sz="3200" i="1" baseline="-25000" dirty="0">
              <a:latin typeface="Arial Narrow" panose="020B0606020202030204" pitchFamily="34" charset="0"/>
            </a:endParaRPr>
          </a:p>
        </p:txBody>
      </p:sp>
      <p:sp>
        <p:nvSpPr>
          <p:cNvPr id="73746" name="Rectangle 17"/>
          <p:cNvSpPr>
            <a:spLocks noChangeArrowheads="1"/>
          </p:cNvSpPr>
          <p:nvPr/>
        </p:nvSpPr>
        <p:spPr bwMode="auto">
          <a:xfrm>
            <a:off x="4876799" y="5451475"/>
            <a:ext cx="3517589" cy="584200"/>
          </a:xfrm>
          <a:prstGeom prst="rect">
            <a:avLst/>
          </a:prstGeom>
          <a:solidFill>
            <a:srgbClr val="E1DFF5"/>
          </a:solidFill>
          <a:ln>
            <a:noFill/>
          </a:ln>
          <a:effectLs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i="1" dirty="0" err="1" smtClean="0">
                <a:latin typeface="Arial Narrow" panose="020B0606020202030204" pitchFamily="34" charset="0"/>
              </a:rPr>
              <a:t>wx</a:t>
            </a:r>
            <a:r>
              <a:rPr lang="en-US" altLang="en-US" sz="3200" i="1" dirty="0" smtClean="0">
                <a:latin typeface="Arial Narrow" panose="020B0606020202030204" pitchFamily="34" charset="0"/>
              </a:rPr>
              <a:t> </a:t>
            </a:r>
            <a:r>
              <a:rPr lang="en-US" altLang="en-US" sz="3200" i="1" dirty="0">
                <a:latin typeface="Arial Narrow" panose="020B0606020202030204" pitchFamily="34" charset="0"/>
              </a:rPr>
              <a:t>= (0, -1)*(0, -1) = 1</a:t>
            </a:r>
            <a:endParaRPr lang="en-US" altLang="en-US" sz="3200" i="1" baseline="-25000" dirty="0">
              <a:latin typeface="Arial Narrow" panose="020B0606020202030204" pitchFamily="34" charset="0"/>
            </a:endParaRPr>
          </a:p>
        </p:txBody>
      </p:sp>
      <p:sp>
        <p:nvSpPr>
          <p:cNvPr id="19" name="Oval 9"/>
          <p:cNvSpPr>
            <a:spLocks noChangeArrowheads="1"/>
          </p:cNvSpPr>
          <p:nvPr/>
        </p:nvSpPr>
        <p:spPr bwMode="auto">
          <a:xfrm>
            <a:off x="3376613" y="303530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20" name="Oval 9"/>
          <p:cNvSpPr>
            <a:spLocks noChangeArrowheads="1"/>
          </p:cNvSpPr>
          <p:nvPr/>
        </p:nvSpPr>
        <p:spPr bwMode="auto">
          <a:xfrm>
            <a:off x="3198813" y="1631949"/>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21" name="Oval 9"/>
          <p:cNvSpPr>
            <a:spLocks noChangeArrowheads="1"/>
          </p:cNvSpPr>
          <p:nvPr/>
        </p:nvSpPr>
        <p:spPr bwMode="auto">
          <a:xfrm>
            <a:off x="3514726" y="27241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22" name="Oval 9"/>
          <p:cNvSpPr>
            <a:spLocks noChangeArrowheads="1"/>
          </p:cNvSpPr>
          <p:nvPr/>
        </p:nvSpPr>
        <p:spPr bwMode="auto">
          <a:xfrm>
            <a:off x="3061494" y="6076950"/>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23" name="Oval 9"/>
          <p:cNvSpPr>
            <a:spLocks noChangeArrowheads="1"/>
          </p:cNvSpPr>
          <p:nvPr/>
        </p:nvSpPr>
        <p:spPr bwMode="auto">
          <a:xfrm>
            <a:off x="1424384" y="6165849"/>
            <a:ext cx="228600" cy="228600"/>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2400">
              <a:latin typeface="Arial Narrow" panose="020B0606020202030204" pitchFamily="34" charset="0"/>
            </a:endParaRPr>
          </a:p>
        </p:txBody>
      </p:sp>
      <p:sp>
        <p:nvSpPr>
          <p:cNvPr id="24" name="Rectangle 17"/>
          <p:cNvSpPr>
            <a:spLocks noChangeArrowheads="1"/>
          </p:cNvSpPr>
          <p:nvPr/>
        </p:nvSpPr>
        <p:spPr bwMode="auto">
          <a:xfrm>
            <a:off x="4848225" y="990600"/>
            <a:ext cx="388223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u="sng" dirty="0" smtClean="0">
                <a:latin typeface="Arial Narrow" panose="020B0606020202030204" pitchFamily="34" charset="0"/>
              </a:rPr>
              <a:t>Example 1</a:t>
            </a:r>
            <a:r>
              <a:rPr lang="en-US" altLang="en-US" sz="3200" dirty="0" smtClean="0">
                <a:latin typeface="Arial Narrow" panose="020B0606020202030204" pitchFamily="34" charset="0"/>
              </a:rPr>
              <a:t>: x </a:t>
            </a:r>
            <a:r>
              <a:rPr lang="en-US" altLang="en-US" sz="3200" i="1" dirty="0" smtClean="0">
                <a:latin typeface="Arial Narrow" panose="020B0606020202030204" pitchFamily="34" charset="0"/>
              </a:rPr>
              <a:t>not</a:t>
            </a:r>
            <a:r>
              <a:rPr lang="en-US" altLang="en-US" sz="3200" dirty="0" smtClean="0">
                <a:latin typeface="Arial Narrow" panose="020B0606020202030204" pitchFamily="34" charset="0"/>
              </a:rPr>
              <a:t> in cluster represented by w</a:t>
            </a:r>
            <a:endParaRPr lang="en-US" altLang="en-US" sz="3200" baseline="-25000" dirty="0">
              <a:latin typeface="Arial Narrow" panose="020B0606020202030204" pitchFamily="34" charset="0"/>
            </a:endParaRPr>
          </a:p>
        </p:txBody>
      </p:sp>
      <p:sp>
        <p:nvSpPr>
          <p:cNvPr id="25" name="Rectangle 17"/>
          <p:cNvSpPr>
            <a:spLocks noChangeArrowheads="1"/>
          </p:cNvSpPr>
          <p:nvPr/>
        </p:nvSpPr>
        <p:spPr bwMode="auto">
          <a:xfrm>
            <a:off x="4848224" y="4010372"/>
            <a:ext cx="388223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u="sng" dirty="0" smtClean="0">
                <a:latin typeface="Arial Narrow" panose="020B0606020202030204" pitchFamily="34" charset="0"/>
              </a:rPr>
              <a:t>Example 2</a:t>
            </a:r>
            <a:r>
              <a:rPr lang="en-US" altLang="en-US" sz="3200" dirty="0" smtClean="0">
                <a:latin typeface="Arial Narrow" panose="020B0606020202030204" pitchFamily="34" charset="0"/>
              </a:rPr>
              <a:t>: x </a:t>
            </a:r>
            <a:r>
              <a:rPr lang="en-US" altLang="en-US" sz="3200" i="1" dirty="0" smtClean="0">
                <a:latin typeface="Arial Narrow" panose="020B0606020202030204" pitchFamily="34" charset="0"/>
              </a:rPr>
              <a:t>in</a:t>
            </a:r>
            <a:r>
              <a:rPr lang="en-US" altLang="en-US" sz="3200" dirty="0" smtClean="0">
                <a:latin typeface="Arial Narrow" panose="020B0606020202030204" pitchFamily="34" charset="0"/>
              </a:rPr>
              <a:t> cluster represented by w</a:t>
            </a:r>
            <a:endParaRPr lang="en-US" altLang="en-US" sz="3200" baseline="-25000" dirty="0">
              <a:latin typeface="Arial Narrow" panose="020B060602020203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smtClean="0">
                <a:solidFill>
                  <a:srgbClr val="0000BF"/>
                </a:solidFill>
              </a:rPr>
              <a:t>Kohonen Feature Maps</a:t>
            </a:r>
          </a:p>
        </p:txBody>
      </p:sp>
      <p:sp>
        <p:nvSpPr>
          <p:cNvPr id="38915" name="Rectangle 3"/>
          <p:cNvSpPr>
            <a:spLocks noGrp="1" noChangeArrowheads="1"/>
          </p:cNvSpPr>
          <p:nvPr>
            <p:ph type="body" idx="1"/>
          </p:nvPr>
        </p:nvSpPr>
        <p:spPr>
          <a:xfrm>
            <a:off x="1295400" y="1524000"/>
            <a:ext cx="7162800" cy="4953000"/>
          </a:xfrm>
        </p:spPr>
        <p:txBody>
          <a:bodyPr/>
          <a:lstStyle/>
          <a:p>
            <a:pPr>
              <a:lnSpc>
                <a:spcPct val="200000"/>
              </a:lnSpc>
              <a:defRPr/>
            </a:pPr>
            <a:r>
              <a:rPr lang="en-US" smtClean="0"/>
              <a:t>Type of competitive learning</a:t>
            </a:r>
          </a:p>
          <a:p>
            <a:pPr>
              <a:lnSpc>
                <a:spcPct val="200000"/>
              </a:lnSpc>
              <a:defRPr/>
            </a:pPr>
            <a:r>
              <a:rPr lang="en-US" smtClean="0"/>
              <a:t>Update weights “smoothly”</a:t>
            </a:r>
          </a:p>
          <a:p>
            <a:pPr lvl="1">
              <a:lnSpc>
                <a:spcPct val="200000"/>
              </a:lnSpc>
              <a:defRPr/>
            </a:pPr>
            <a:r>
              <a:rPr lang="en-US" smtClean="0"/>
              <a:t>also update weights in a neighborhood</a:t>
            </a:r>
          </a:p>
          <a:p>
            <a:pPr lvl="1">
              <a:lnSpc>
                <a:spcPct val="200000"/>
              </a:lnSpc>
              <a:defRPr/>
            </a:pPr>
            <a:r>
              <a:rPr lang="en-US" smtClean="0"/>
              <a:t>decrease size of neighborhood over time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3"/>
          <p:cNvSpPr>
            <a:spLocks noGrp="1"/>
          </p:cNvSpPr>
          <p:nvPr>
            <p:ph type="title"/>
          </p:nvPr>
        </p:nvSpPr>
        <p:spPr/>
        <p:txBody>
          <a:bodyPr/>
          <a:lstStyle/>
          <a:p>
            <a:r>
              <a:rPr lang="en-US" altLang="en-US" smtClean="0"/>
              <a:t>Demonstration</a:t>
            </a:r>
          </a:p>
        </p:txBody>
      </p:sp>
      <p:sp>
        <p:nvSpPr>
          <p:cNvPr id="75779" name="TextBox 6"/>
          <p:cNvSpPr txBox="1">
            <a:spLocks noChangeArrowheads="1"/>
          </p:cNvSpPr>
          <p:nvPr/>
        </p:nvSpPr>
        <p:spPr bwMode="auto">
          <a:xfrm>
            <a:off x="636588" y="938213"/>
            <a:ext cx="8153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dirty="0">
                <a:hlinkClick r:id="rId3"/>
              </a:rPr>
              <a:t>https://</a:t>
            </a:r>
            <a:r>
              <a:rPr lang="en-US" dirty="0" smtClean="0">
                <a:hlinkClick r:id="rId3"/>
              </a:rPr>
              <a:t>www.youtube.com/watch?v=abF_FdCb5OI</a:t>
            </a:r>
            <a:r>
              <a:rPr lang="en-US" dirty="0" smtClean="0"/>
              <a:t> </a:t>
            </a:r>
            <a:endParaRPr lang="en-US" altLang="en-US" dirty="0"/>
          </a:p>
        </p:txBody>
      </p:sp>
      <p:pic>
        <p:nvPicPr>
          <p:cNvPr id="4" name="Picture 3"/>
          <p:cNvPicPr>
            <a:picLocks noChangeAspect="1"/>
          </p:cNvPicPr>
          <p:nvPr/>
        </p:nvPicPr>
        <p:blipFill>
          <a:blip r:embed="rId4"/>
          <a:stretch>
            <a:fillRect/>
          </a:stretch>
        </p:blipFill>
        <p:spPr>
          <a:xfrm>
            <a:off x="380782" y="1762124"/>
            <a:ext cx="7925017" cy="4466596"/>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0" y="381000"/>
            <a:ext cx="3886200" cy="495300"/>
          </a:xfrm>
        </p:spPr>
        <p:txBody>
          <a:bodyPr/>
          <a:lstStyle/>
          <a:p>
            <a:r>
              <a:rPr lang="en-US" dirty="0" err="1" smtClean="0"/>
              <a:t>Kohonen</a:t>
            </a:r>
            <a:r>
              <a:rPr lang="en-US" dirty="0" smtClean="0"/>
              <a:t> Net Graphic</a:t>
            </a:r>
            <a:endParaRPr lang="en-US" dirty="0"/>
          </a:p>
        </p:txBody>
      </p:sp>
      <p:sp>
        <p:nvSpPr>
          <p:cNvPr id="3" name="Rectangle 2"/>
          <p:cNvSpPr/>
          <p:nvPr/>
        </p:nvSpPr>
        <p:spPr>
          <a:xfrm>
            <a:off x="304800" y="6396335"/>
            <a:ext cx="7543800" cy="461665"/>
          </a:xfrm>
          <a:prstGeom prst="rect">
            <a:avLst/>
          </a:prstGeom>
        </p:spPr>
        <p:txBody>
          <a:bodyPr wrap="square">
            <a:spAutoFit/>
          </a:bodyPr>
          <a:lstStyle/>
          <a:p>
            <a:r>
              <a:rPr lang="en-US" sz="2400" dirty="0">
                <a:hlinkClick r:id="rId2"/>
              </a:rPr>
              <a:t>https://www.youtube.com/watch?v=-</a:t>
            </a:r>
            <a:r>
              <a:rPr lang="en-US" sz="2400" dirty="0" smtClean="0">
                <a:hlinkClick r:id="rId2"/>
              </a:rPr>
              <a:t>6a7LATC-9g</a:t>
            </a:r>
            <a:r>
              <a:rPr lang="en-US" sz="2400" dirty="0" smtClean="0"/>
              <a:t> </a:t>
            </a:r>
            <a:endParaRPr lang="en-US" sz="2400" dirty="0"/>
          </a:p>
        </p:txBody>
      </p:sp>
      <p:pic>
        <p:nvPicPr>
          <p:cNvPr id="4" name="Picture 3"/>
          <p:cNvPicPr>
            <a:picLocks noChangeAspect="1"/>
          </p:cNvPicPr>
          <p:nvPr/>
        </p:nvPicPr>
        <p:blipFill rotWithShape="1">
          <a:blip r:embed="rId3"/>
          <a:srcRect l="12759" t="11008" r="7241" b="9664"/>
          <a:stretch/>
        </p:blipFill>
        <p:spPr>
          <a:xfrm>
            <a:off x="304800" y="161192"/>
            <a:ext cx="3657600" cy="3720662"/>
          </a:xfrm>
          <a:prstGeom prst="rect">
            <a:avLst/>
          </a:prstGeom>
        </p:spPr>
      </p:pic>
      <p:pic>
        <p:nvPicPr>
          <p:cNvPr id="5" name="Picture 4"/>
          <p:cNvPicPr>
            <a:picLocks noChangeAspect="1"/>
          </p:cNvPicPr>
          <p:nvPr/>
        </p:nvPicPr>
        <p:blipFill>
          <a:blip r:embed="rId4"/>
          <a:stretch>
            <a:fillRect/>
          </a:stretch>
        </p:blipFill>
        <p:spPr>
          <a:xfrm>
            <a:off x="4343400" y="2217955"/>
            <a:ext cx="4362450" cy="4178380"/>
          </a:xfrm>
          <a:prstGeom prst="rect">
            <a:avLst/>
          </a:prstGeom>
        </p:spPr>
      </p:pic>
      <p:sp>
        <p:nvSpPr>
          <p:cNvPr id="9" name="Rectangle 11"/>
          <p:cNvSpPr>
            <a:spLocks noChangeArrowheads="1"/>
          </p:cNvSpPr>
          <p:nvPr/>
        </p:nvSpPr>
        <p:spPr bwMode="auto">
          <a:xfrm>
            <a:off x="2616200" y="4267200"/>
            <a:ext cx="316089" cy="40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1</a:t>
            </a:r>
            <a:endParaRPr lang="en-US" altLang="en-US" i="1">
              <a:latin typeface="Arial Narrow" panose="020B0606020202030204" pitchFamily="34" charset="0"/>
            </a:endParaRPr>
          </a:p>
        </p:txBody>
      </p:sp>
      <p:sp>
        <p:nvSpPr>
          <p:cNvPr id="10" name="Rectangle 12"/>
          <p:cNvSpPr>
            <a:spLocks noChangeArrowheads="1"/>
          </p:cNvSpPr>
          <p:nvPr/>
        </p:nvSpPr>
        <p:spPr bwMode="auto">
          <a:xfrm>
            <a:off x="2616200" y="4720771"/>
            <a:ext cx="316089" cy="40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2</a:t>
            </a:r>
            <a:endParaRPr lang="en-US" altLang="en-US" i="1">
              <a:latin typeface="Arial Narrow" panose="020B0606020202030204" pitchFamily="34" charset="0"/>
            </a:endParaRPr>
          </a:p>
        </p:txBody>
      </p:sp>
      <p:sp>
        <p:nvSpPr>
          <p:cNvPr id="11" name="Rectangle 13"/>
          <p:cNvSpPr>
            <a:spLocks noChangeArrowheads="1"/>
          </p:cNvSpPr>
          <p:nvPr/>
        </p:nvSpPr>
        <p:spPr bwMode="auto">
          <a:xfrm>
            <a:off x="2616200" y="5219700"/>
            <a:ext cx="316089" cy="40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3</a:t>
            </a:r>
            <a:endParaRPr lang="en-US" altLang="en-US" i="1">
              <a:latin typeface="Arial Narrow" panose="020B0606020202030204" pitchFamily="34" charset="0"/>
            </a:endParaRPr>
          </a:p>
        </p:txBody>
      </p:sp>
      <p:sp>
        <p:nvSpPr>
          <p:cNvPr id="12" name="Rectangle 14"/>
          <p:cNvSpPr>
            <a:spLocks noChangeArrowheads="1"/>
          </p:cNvSpPr>
          <p:nvPr/>
        </p:nvSpPr>
        <p:spPr bwMode="auto">
          <a:xfrm>
            <a:off x="2616200" y="5763986"/>
            <a:ext cx="316089" cy="408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spcBef>
                <a:spcPct val="50000"/>
              </a:spcBef>
            </a:pPr>
            <a:r>
              <a:rPr lang="en-US" altLang="en-US" i="1">
                <a:latin typeface="Arial Narrow" panose="020B0606020202030204" pitchFamily="34" charset="0"/>
              </a:rPr>
              <a:t>o</a:t>
            </a:r>
            <a:r>
              <a:rPr lang="en-US" altLang="en-US" i="1" baseline="-25000">
                <a:latin typeface="Arial Narrow" panose="020B0606020202030204" pitchFamily="34" charset="0"/>
              </a:rPr>
              <a:t>4</a:t>
            </a:r>
            <a:endParaRPr lang="en-US" altLang="en-US" i="1">
              <a:latin typeface="Arial Narrow" panose="020B0606020202030204" pitchFamily="34" charset="0"/>
            </a:endParaRPr>
          </a:p>
        </p:txBody>
      </p:sp>
      <p:sp>
        <p:nvSpPr>
          <p:cNvPr id="13" name="Line 15"/>
          <p:cNvSpPr>
            <a:spLocks noChangeShapeType="1"/>
          </p:cNvSpPr>
          <p:nvPr/>
        </p:nvSpPr>
        <p:spPr bwMode="auto">
          <a:xfrm flipV="1">
            <a:off x="1216378" y="4539343"/>
            <a:ext cx="1354667" cy="181429"/>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6"/>
          <p:cNvSpPr>
            <a:spLocks noChangeShapeType="1"/>
          </p:cNvSpPr>
          <p:nvPr/>
        </p:nvSpPr>
        <p:spPr bwMode="auto">
          <a:xfrm>
            <a:off x="1171222" y="4720771"/>
            <a:ext cx="1354667" cy="226786"/>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7"/>
          <p:cNvSpPr>
            <a:spLocks noChangeShapeType="1"/>
          </p:cNvSpPr>
          <p:nvPr/>
        </p:nvSpPr>
        <p:spPr bwMode="auto">
          <a:xfrm flipV="1">
            <a:off x="1216378" y="4992914"/>
            <a:ext cx="1264356" cy="272143"/>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p:cNvSpPr>
            <a:spLocks noChangeShapeType="1"/>
          </p:cNvSpPr>
          <p:nvPr/>
        </p:nvSpPr>
        <p:spPr bwMode="auto">
          <a:xfrm>
            <a:off x="1171222" y="5265057"/>
            <a:ext cx="1354667" cy="226786"/>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9"/>
          <p:cNvSpPr>
            <a:spLocks noChangeShapeType="1"/>
          </p:cNvSpPr>
          <p:nvPr/>
        </p:nvSpPr>
        <p:spPr bwMode="auto">
          <a:xfrm flipV="1">
            <a:off x="1216378" y="5491843"/>
            <a:ext cx="1264356" cy="272143"/>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0"/>
          <p:cNvSpPr>
            <a:spLocks noChangeShapeType="1"/>
          </p:cNvSpPr>
          <p:nvPr/>
        </p:nvSpPr>
        <p:spPr bwMode="auto">
          <a:xfrm>
            <a:off x="1171222" y="5763986"/>
            <a:ext cx="1354667" cy="226786"/>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1"/>
          <p:cNvSpPr>
            <a:spLocks noChangeShapeType="1"/>
          </p:cNvSpPr>
          <p:nvPr/>
        </p:nvSpPr>
        <p:spPr bwMode="auto">
          <a:xfrm>
            <a:off x="1216378" y="4720771"/>
            <a:ext cx="1309511" cy="77107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2"/>
          <p:cNvSpPr>
            <a:spLocks noChangeShapeType="1"/>
          </p:cNvSpPr>
          <p:nvPr/>
        </p:nvSpPr>
        <p:spPr bwMode="auto">
          <a:xfrm>
            <a:off x="1216378" y="5265057"/>
            <a:ext cx="1309511" cy="77107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3"/>
          <p:cNvSpPr>
            <a:spLocks noChangeShapeType="1"/>
          </p:cNvSpPr>
          <p:nvPr/>
        </p:nvSpPr>
        <p:spPr bwMode="auto">
          <a:xfrm flipV="1">
            <a:off x="1216378" y="4992914"/>
            <a:ext cx="1309511" cy="771071"/>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5"/>
          <p:cNvSpPr>
            <a:spLocks noChangeShapeType="1"/>
          </p:cNvSpPr>
          <p:nvPr/>
        </p:nvSpPr>
        <p:spPr bwMode="auto">
          <a:xfrm flipV="1">
            <a:off x="1216378" y="4584700"/>
            <a:ext cx="1309511" cy="1179286"/>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6"/>
          <p:cNvSpPr>
            <a:spLocks noChangeShapeType="1"/>
          </p:cNvSpPr>
          <p:nvPr/>
        </p:nvSpPr>
        <p:spPr bwMode="auto">
          <a:xfrm>
            <a:off x="1171222" y="4720771"/>
            <a:ext cx="1354667" cy="1315357"/>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8"/>
          <p:cNvSpPr>
            <a:spLocks noChangeShapeType="1"/>
          </p:cNvSpPr>
          <p:nvPr/>
        </p:nvSpPr>
        <p:spPr bwMode="auto">
          <a:xfrm>
            <a:off x="2932289" y="4947557"/>
            <a:ext cx="496711"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9"/>
          <p:cNvSpPr>
            <a:spLocks noChangeShapeType="1"/>
          </p:cNvSpPr>
          <p:nvPr/>
        </p:nvSpPr>
        <p:spPr bwMode="auto">
          <a:xfrm>
            <a:off x="2932289" y="4493986"/>
            <a:ext cx="496711"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30"/>
          <p:cNvSpPr>
            <a:spLocks noChangeShapeType="1"/>
          </p:cNvSpPr>
          <p:nvPr/>
        </p:nvSpPr>
        <p:spPr bwMode="auto">
          <a:xfrm>
            <a:off x="2932289" y="5990771"/>
            <a:ext cx="496711"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31"/>
          <p:cNvSpPr>
            <a:spLocks noChangeShapeType="1"/>
          </p:cNvSpPr>
          <p:nvPr/>
        </p:nvSpPr>
        <p:spPr bwMode="auto">
          <a:xfrm>
            <a:off x="2932289" y="5491843"/>
            <a:ext cx="496711" cy="0"/>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35"/>
          <p:cNvSpPr>
            <a:spLocks noChangeArrowheads="1"/>
          </p:cNvSpPr>
          <p:nvPr/>
        </p:nvSpPr>
        <p:spPr bwMode="auto">
          <a:xfrm>
            <a:off x="1126067" y="4630057"/>
            <a:ext cx="135467" cy="136071"/>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29" name="Oval 37"/>
          <p:cNvSpPr>
            <a:spLocks noChangeArrowheads="1"/>
          </p:cNvSpPr>
          <p:nvPr/>
        </p:nvSpPr>
        <p:spPr bwMode="auto">
          <a:xfrm>
            <a:off x="1126067" y="5718629"/>
            <a:ext cx="135467" cy="136071"/>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30" name="Line 38"/>
          <p:cNvSpPr>
            <a:spLocks noChangeShapeType="1"/>
          </p:cNvSpPr>
          <p:nvPr/>
        </p:nvSpPr>
        <p:spPr bwMode="auto">
          <a:xfrm flipV="1">
            <a:off x="1171222" y="4539343"/>
            <a:ext cx="1399822" cy="725714"/>
          </a:xfrm>
          <a:prstGeom prst="line">
            <a:avLst/>
          </a:prstGeom>
          <a:noFill/>
          <a:ln w="25400">
            <a:solidFill>
              <a:schemeClr val="tx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39"/>
          <p:cNvSpPr>
            <a:spLocks noChangeArrowheads="1"/>
          </p:cNvSpPr>
          <p:nvPr/>
        </p:nvSpPr>
        <p:spPr bwMode="auto">
          <a:xfrm>
            <a:off x="1126067" y="5182848"/>
            <a:ext cx="135467" cy="136071"/>
          </a:xfrm>
          <a:prstGeom prst="ellipse">
            <a:avLst/>
          </a:prstGeom>
          <a:solidFill>
            <a:schemeClr val="tx1"/>
          </a:solidFill>
          <a:ln w="508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Tree>
    <p:extLst>
      <p:ext uri="{BB962C8B-B14F-4D97-AF65-F5344CB8AC3E}">
        <p14:creationId xmlns:p14="http://schemas.microsoft.com/office/powerpoint/2010/main" val="29993969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smtClean="0"/>
              <a:t>Application to Recommendation Systems</a:t>
            </a:r>
          </a:p>
        </p:txBody>
      </p:sp>
      <p:sp>
        <p:nvSpPr>
          <p:cNvPr id="76803" name="TextBox 2"/>
          <p:cNvSpPr txBox="1">
            <a:spLocks noChangeArrowheads="1"/>
          </p:cNvSpPr>
          <p:nvPr/>
        </p:nvSpPr>
        <p:spPr bwMode="auto">
          <a:xfrm>
            <a:off x="762000" y="975076"/>
            <a:ext cx="7010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50000"/>
              </a:lnSpc>
            </a:pPr>
            <a:r>
              <a:rPr lang="en-US" altLang="en-US" dirty="0">
                <a:latin typeface="Arial Narrow" panose="020B0606020202030204" pitchFamily="34" charset="0"/>
              </a:rPr>
              <a:t>Highly vulnerable to </a:t>
            </a:r>
            <a:r>
              <a:rPr lang="en-US" altLang="en-US" dirty="0" smtClean="0">
                <a:latin typeface="Arial Narrow" panose="020B0606020202030204" pitchFamily="34" charset="0"/>
              </a:rPr>
              <a:t>attacks</a:t>
            </a:r>
            <a:r>
              <a:rPr lang="en-US" altLang="en-US" dirty="0">
                <a:latin typeface="Arial Narrow" panose="020B0606020202030204" pitchFamily="34" charset="0"/>
              </a:rPr>
              <a:t>:</a:t>
            </a:r>
          </a:p>
          <a:p>
            <a:pPr>
              <a:lnSpc>
                <a:spcPct val="150000"/>
              </a:lnSpc>
            </a:pPr>
            <a:r>
              <a:rPr lang="en-US" altLang="en-US" dirty="0">
                <a:latin typeface="Arial Narrow" panose="020B0606020202030204" pitchFamily="34" charset="0"/>
              </a:rPr>
              <a:t>Competitors bias the system</a:t>
            </a:r>
          </a:p>
          <a:p>
            <a:pPr lvl="1">
              <a:lnSpc>
                <a:spcPct val="150000"/>
              </a:lnSpc>
            </a:pPr>
            <a:r>
              <a:rPr lang="en-US" altLang="en-US" dirty="0" smtClean="0">
                <a:latin typeface="Arial Narrow" panose="020B0606020202030204" pitchFamily="34" charset="0"/>
              </a:rPr>
              <a:t>-create </a:t>
            </a:r>
            <a:r>
              <a:rPr lang="en-US" altLang="en-US" dirty="0">
                <a:latin typeface="Arial Narrow" panose="020B0606020202030204" pitchFamily="34" charset="0"/>
              </a:rPr>
              <a:t>fake profile and inject into recommender</a:t>
            </a:r>
          </a:p>
          <a:p>
            <a:endParaRPr lang="en-US" altLang="en-US" dirty="0">
              <a:latin typeface="Arial Narrow" panose="020B0606020202030204" pitchFamily="34" charset="0"/>
            </a:endParaRPr>
          </a:p>
          <a:p>
            <a:r>
              <a:rPr lang="en-US" altLang="en-US" dirty="0">
                <a:latin typeface="Arial Narrow" panose="020B0606020202030204" pitchFamily="34" charset="0"/>
              </a:rPr>
              <a:t>Approach: “increasing the number of clusters we get the expected results as the attack profiles will get isolated from the genuine profile.”</a:t>
            </a:r>
          </a:p>
          <a:p>
            <a:endParaRPr lang="en-US" altLang="en-US" dirty="0"/>
          </a:p>
          <a:p>
            <a:endParaRPr lang="en-US" altLang="en-US" dirty="0"/>
          </a:p>
          <a:p>
            <a:r>
              <a:rPr lang="en-US" altLang="en-US" sz="1400" dirty="0">
                <a:latin typeface="Arial Narrow" panose="020B0606020202030204" pitchFamily="34" charset="0"/>
              </a:rPr>
              <a:t>Securing collaborative filtering recommender system using </a:t>
            </a:r>
            <a:r>
              <a:rPr lang="en-US" altLang="en-US" sz="1400" dirty="0" err="1">
                <a:latin typeface="Arial Narrow" panose="020B0606020202030204" pitchFamily="34" charset="0"/>
              </a:rPr>
              <a:t>Kohonen</a:t>
            </a:r>
            <a:r>
              <a:rPr lang="en-US" altLang="en-US" sz="1400" dirty="0">
                <a:latin typeface="Arial Narrow" panose="020B0606020202030204" pitchFamily="34" charset="0"/>
              </a:rPr>
              <a:t> Net clustering technique</a:t>
            </a:r>
          </a:p>
          <a:p>
            <a:r>
              <a:rPr lang="en-US" altLang="en-US" sz="1400" dirty="0">
                <a:latin typeface="Arial Narrow" panose="020B0606020202030204" pitchFamily="34" charset="0"/>
                <a:hlinkClick r:id="rId3"/>
              </a:rPr>
              <a:t>http://ieeexplore.ieee.org/document/7019264/</a:t>
            </a:r>
            <a:r>
              <a:rPr lang="en-US" altLang="en-US" sz="1400" dirty="0">
                <a:latin typeface="Arial Narrow" panose="020B0606020202030204" pitchFamily="34" charset="0"/>
              </a:rPr>
              <a:t> P. Anjali Devi and L. </a:t>
            </a:r>
            <a:r>
              <a:rPr lang="en-US" altLang="en-US" sz="1400" dirty="0" err="1">
                <a:latin typeface="Arial Narrow" panose="020B0606020202030204" pitchFamily="34" charset="0"/>
              </a:rPr>
              <a:t>Anitha</a:t>
            </a:r>
            <a:r>
              <a:rPr lang="en-US" altLang="en-US" sz="1400" dirty="0">
                <a:latin typeface="Arial Narrow" panose="020B0606020202030204" pitchFamily="34" charset="0"/>
              </a:rPr>
              <a:t> International Conference on</a:t>
            </a:r>
          </a:p>
          <a:p>
            <a:r>
              <a:rPr lang="en-US" altLang="en-US" sz="1400" dirty="0">
                <a:latin typeface="Arial Narrow" panose="020B0606020202030204" pitchFamily="34" charset="0"/>
              </a:rPr>
              <a:t>Advanced Communication Control and Computing Technologies (ICACCCT), 2014</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a:xfrm>
            <a:off x="0" y="0"/>
            <a:ext cx="9067800" cy="1066800"/>
          </a:xfrm>
        </p:spPr>
        <p:txBody>
          <a:bodyPr/>
          <a:lstStyle/>
          <a:p>
            <a:r>
              <a:rPr lang="en-US" altLang="en-US" smtClean="0"/>
              <a:t>Example Application: Medical Diagnosis</a:t>
            </a:r>
            <a:r>
              <a:rPr lang="en-US" altLang="en-US" i="1" u="none" smtClean="0"/>
              <a:t> 1/3</a:t>
            </a:r>
            <a:r>
              <a:rPr lang="en-US" altLang="en-US" smtClean="0"/>
              <a:t> </a:t>
            </a:r>
          </a:p>
        </p:txBody>
      </p:sp>
      <p:sp>
        <p:nvSpPr>
          <p:cNvPr id="77827" name="Text Box 5"/>
          <p:cNvSpPr txBox="1">
            <a:spLocks noChangeArrowheads="1"/>
          </p:cNvSpPr>
          <p:nvPr/>
        </p:nvSpPr>
        <p:spPr bwMode="auto">
          <a:xfrm>
            <a:off x="1162050" y="1905000"/>
            <a:ext cx="6781800"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30000"/>
              </a:lnSpc>
              <a:spcBef>
                <a:spcPct val="50000"/>
              </a:spcBef>
            </a:pPr>
            <a:r>
              <a:rPr lang="en-US" altLang="en-US" i="1">
                <a:latin typeface="Arial Narrow" panose="020B0606020202030204" pitchFamily="34" charset="0"/>
              </a:rPr>
              <a:t>Results</a:t>
            </a:r>
            <a:r>
              <a:rPr lang="en-US" altLang="en-US">
                <a:latin typeface="Arial Narrow" panose="020B0606020202030204" pitchFamily="34" charset="0"/>
              </a:rPr>
              <a:t>: … a Kohonen map is capable of classifying the patients as having glomerular or tubular disease with a higher sensitivity and predictive value than the nephrologists and the rule-based system, and that the best classification was performed by the hybrid system: …</a:t>
            </a:r>
          </a:p>
          <a:p>
            <a:pPr>
              <a:lnSpc>
                <a:spcPct val="130000"/>
              </a:lnSpc>
              <a:spcBef>
                <a:spcPct val="50000"/>
              </a:spcBef>
            </a:pPr>
            <a:endParaRPr lang="en-US" altLang="en-US" i="1">
              <a:latin typeface="Arial Narrow" panose="020B0606020202030204" pitchFamily="34" charset="0"/>
            </a:endParaRPr>
          </a:p>
          <a:p>
            <a:pPr>
              <a:lnSpc>
                <a:spcPct val="130000"/>
              </a:lnSpc>
              <a:spcBef>
                <a:spcPct val="50000"/>
              </a:spcBef>
            </a:pPr>
            <a:r>
              <a:rPr lang="en-US" altLang="en-US" sz="1600" i="1">
                <a:latin typeface="Arial Narrow" panose="020B0606020202030204" pitchFamily="34" charset="0"/>
              </a:rPr>
              <a:t>D.K. Swift and C.H. Dagli Proceeding (411) Artificial Intelligence and Applications - 2004</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266700"/>
            <a:ext cx="9067800" cy="1066800"/>
          </a:xfrm>
        </p:spPr>
        <p:txBody>
          <a:bodyPr/>
          <a:lstStyle/>
          <a:p>
            <a:r>
              <a:rPr lang="en-US" altLang="en-US" smtClean="0"/>
              <a:t>Example Application: Medical Diagnosis</a:t>
            </a:r>
            <a:r>
              <a:rPr lang="en-US" altLang="en-US" i="1" u="none" smtClean="0"/>
              <a:t> 2/3</a:t>
            </a:r>
            <a:r>
              <a:rPr lang="en-US" altLang="en-US" smtClean="0"/>
              <a:t> </a:t>
            </a:r>
          </a:p>
        </p:txBody>
      </p:sp>
      <p:sp>
        <p:nvSpPr>
          <p:cNvPr id="78851" name="Text Box 3"/>
          <p:cNvSpPr txBox="1">
            <a:spLocks noChangeArrowheads="1"/>
          </p:cNvSpPr>
          <p:nvPr/>
        </p:nvSpPr>
        <p:spPr bwMode="auto">
          <a:xfrm>
            <a:off x="781050" y="1600200"/>
            <a:ext cx="7505700" cy="405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20000"/>
              </a:lnSpc>
              <a:spcBef>
                <a:spcPct val="50000"/>
              </a:spcBef>
            </a:pPr>
            <a:r>
              <a:rPr lang="en-US" altLang="en-US" i="1" dirty="0">
                <a:latin typeface="Arial Narrow" panose="020B0606020202030204" pitchFamily="34" charset="0"/>
              </a:rPr>
              <a:t>“Results</a:t>
            </a:r>
            <a:r>
              <a:rPr lang="en-US" altLang="en-US" dirty="0">
                <a:latin typeface="Arial Narrow" panose="020B0606020202030204" pitchFamily="34" charset="0"/>
              </a:rPr>
              <a:t>: … sensitivity and predictive value for the diagnosis 'glomerular' respectively </a:t>
            </a:r>
            <a:endParaRPr lang="en-US" altLang="en-US" dirty="0" smtClean="0">
              <a:latin typeface="Arial Narrow" panose="020B0606020202030204" pitchFamily="34" charset="0"/>
            </a:endParaRPr>
          </a:p>
          <a:p>
            <a:pPr>
              <a:lnSpc>
                <a:spcPct val="120000"/>
              </a:lnSpc>
              <a:spcBef>
                <a:spcPct val="50000"/>
              </a:spcBef>
            </a:pPr>
            <a:r>
              <a:rPr lang="en-US" altLang="en-US" dirty="0" smtClean="0">
                <a:latin typeface="Arial Narrow" panose="020B0606020202030204" pitchFamily="34" charset="0"/>
              </a:rPr>
              <a:t>100 </a:t>
            </a:r>
            <a:r>
              <a:rPr lang="en-US" altLang="en-US" dirty="0">
                <a:latin typeface="Arial Narrow" panose="020B0606020202030204" pitchFamily="34" charset="0"/>
              </a:rPr>
              <a:t>and 88% for the network with </a:t>
            </a:r>
            <a:r>
              <a:rPr lang="en-US" altLang="en-US" dirty="0" smtClean="0">
                <a:latin typeface="Arial Narrow" panose="020B0606020202030204" pitchFamily="34" charset="0"/>
              </a:rPr>
              <a:t>most </a:t>
            </a:r>
            <a:r>
              <a:rPr lang="en-US" altLang="en-US" dirty="0">
                <a:latin typeface="Arial Narrow" panose="020B0606020202030204" pitchFamily="34" charset="0"/>
              </a:rPr>
              <a:t>adequate </a:t>
            </a:r>
            <a:r>
              <a:rPr lang="en-US" altLang="en-US" dirty="0" smtClean="0">
                <a:latin typeface="Arial Narrow" panose="020B0606020202030204" pitchFamily="34" charset="0"/>
              </a:rPr>
              <a:t>results</a:t>
            </a:r>
          </a:p>
          <a:p>
            <a:pPr>
              <a:lnSpc>
                <a:spcPct val="120000"/>
              </a:lnSpc>
              <a:spcBef>
                <a:spcPct val="50000"/>
              </a:spcBef>
            </a:pPr>
            <a:r>
              <a:rPr lang="en-US" altLang="en-US" dirty="0" smtClean="0">
                <a:latin typeface="Arial Narrow" panose="020B0606020202030204" pitchFamily="34" charset="0"/>
              </a:rPr>
              <a:t>90 </a:t>
            </a:r>
            <a:r>
              <a:rPr lang="en-US" altLang="en-US" dirty="0">
                <a:latin typeface="Arial Narrow" panose="020B0606020202030204" pitchFamily="34" charset="0"/>
              </a:rPr>
              <a:t>and 83% for the nephrologists, </a:t>
            </a:r>
            <a:endParaRPr lang="en-US" altLang="en-US" dirty="0" smtClean="0">
              <a:latin typeface="Arial Narrow" panose="020B0606020202030204" pitchFamily="34" charset="0"/>
            </a:endParaRPr>
          </a:p>
          <a:p>
            <a:pPr>
              <a:lnSpc>
                <a:spcPct val="120000"/>
              </a:lnSpc>
              <a:spcBef>
                <a:spcPct val="50000"/>
              </a:spcBef>
            </a:pPr>
            <a:r>
              <a:rPr lang="en-US" altLang="en-US" dirty="0" smtClean="0">
                <a:latin typeface="Arial Narrow" panose="020B0606020202030204" pitchFamily="34" charset="0"/>
              </a:rPr>
              <a:t>90 </a:t>
            </a:r>
            <a:r>
              <a:rPr lang="en-US" altLang="en-US" dirty="0">
                <a:latin typeface="Arial Narrow" panose="020B0606020202030204" pitchFamily="34" charset="0"/>
              </a:rPr>
              <a:t>and 95% for the rule-based system, and </a:t>
            </a:r>
            <a:endParaRPr lang="en-US" altLang="en-US" dirty="0" smtClean="0">
              <a:latin typeface="Arial Narrow" panose="020B0606020202030204" pitchFamily="34" charset="0"/>
            </a:endParaRPr>
          </a:p>
          <a:p>
            <a:pPr>
              <a:lnSpc>
                <a:spcPct val="120000"/>
              </a:lnSpc>
              <a:spcBef>
                <a:spcPct val="50000"/>
              </a:spcBef>
            </a:pPr>
            <a:r>
              <a:rPr lang="en-US" altLang="en-US" dirty="0" smtClean="0">
                <a:latin typeface="Arial Narrow" panose="020B0606020202030204" pitchFamily="34" charset="0"/>
              </a:rPr>
              <a:t>95 </a:t>
            </a:r>
            <a:r>
              <a:rPr lang="en-US" altLang="en-US" dirty="0">
                <a:latin typeface="Arial Narrow" panose="020B0606020202030204" pitchFamily="34" charset="0"/>
              </a:rPr>
              <a:t>and 96% for the hybrid </a:t>
            </a:r>
            <a:r>
              <a:rPr lang="en-US" altLang="en-US" dirty="0" smtClean="0">
                <a:latin typeface="Arial Narrow" panose="020B0606020202030204" pitchFamily="34" charset="0"/>
              </a:rPr>
              <a:t>system</a:t>
            </a:r>
            <a:endParaRPr lang="en-US" altLang="en-US" i="1" dirty="0">
              <a:latin typeface="Arial Narrow" panose="020B0606020202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p:txBody>
          <a:bodyPr/>
          <a:lstStyle/>
          <a:p>
            <a:r>
              <a:rPr lang="en-US" altLang="en-US" smtClean="0"/>
              <a:t>Possible Separators</a:t>
            </a: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066800"/>
            <a:ext cx="54102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TextBox 3"/>
          <p:cNvSpPr txBox="1">
            <a:spLocks noChangeArrowheads="1"/>
          </p:cNvSpPr>
          <p:nvPr/>
        </p:nvSpPr>
        <p:spPr bwMode="auto">
          <a:xfrm>
            <a:off x="4038600" y="6472238"/>
            <a:ext cx="2971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spcBef>
                <a:spcPct val="50000"/>
              </a:spcBef>
            </a:pPr>
            <a:r>
              <a:rPr lang="en-US" altLang="en-US" sz="1600">
                <a:latin typeface="Arial Narrow" panose="020B0606020202030204" pitchFamily="34" charset="0"/>
              </a:rPr>
              <a:t>Source: Russell &amp; Norvig</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266700"/>
            <a:ext cx="9067800" cy="1066800"/>
          </a:xfrm>
        </p:spPr>
        <p:txBody>
          <a:bodyPr/>
          <a:lstStyle/>
          <a:p>
            <a:r>
              <a:rPr lang="en-US" altLang="en-US" smtClean="0"/>
              <a:t>Example Application: Medical Diagnosis</a:t>
            </a:r>
            <a:r>
              <a:rPr lang="en-US" altLang="en-US" i="1" u="none" smtClean="0"/>
              <a:t> 2/3</a:t>
            </a:r>
            <a:r>
              <a:rPr lang="en-US" altLang="en-US" smtClean="0"/>
              <a:t> </a:t>
            </a:r>
          </a:p>
        </p:txBody>
      </p:sp>
      <p:sp>
        <p:nvSpPr>
          <p:cNvPr id="78851" name="Text Box 3"/>
          <p:cNvSpPr txBox="1">
            <a:spLocks noChangeArrowheads="1"/>
          </p:cNvSpPr>
          <p:nvPr/>
        </p:nvSpPr>
        <p:spPr bwMode="auto">
          <a:xfrm>
            <a:off x="762000" y="1295400"/>
            <a:ext cx="75438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20000"/>
              </a:lnSpc>
              <a:spcBef>
                <a:spcPct val="50000"/>
              </a:spcBef>
            </a:pPr>
            <a:r>
              <a:rPr lang="en-US" altLang="en-US" dirty="0" smtClean="0">
                <a:latin typeface="Arial Narrow" panose="020B0606020202030204" pitchFamily="34" charset="0"/>
              </a:rPr>
              <a:t>Sensitivity </a:t>
            </a:r>
            <a:r>
              <a:rPr lang="en-US" altLang="en-US" dirty="0">
                <a:latin typeface="Arial Narrow" panose="020B0606020202030204" pitchFamily="34" charset="0"/>
              </a:rPr>
              <a:t>and predictive value for </a:t>
            </a:r>
            <a:r>
              <a:rPr lang="en-US" altLang="en-US" dirty="0" smtClean="0">
                <a:latin typeface="Arial Narrow" panose="020B0606020202030204" pitchFamily="34" charset="0"/>
              </a:rPr>
              <a:t>diagnosis </a:t>
            </a:r>
            <a:r>
              <a:rPr lang="en-US" altLang="en-US" dirty="0">
                <a:latin typeface="Arial Narrow" panose="020B0606020202030204" pitchFamily="34" charset="0"/>
              </a:rPr>
              <a:t>'tubular' </a:t>
            </a:r>
            <a:endParaRPr lang="en-US" altLang="en-US" dirty="0" smtClean="0">
              <a:latin typeface="Arial Narrow" panose="020B0606020202030204" pitchFamily="34" charset="0"/>
            </a:endParaRPr>
          </a:p>
          <a:p>
            <a:pPr>
              <a:lnSpc>
                <a:spcPct val="120000"/>
              </a:lnSpc>
              <a:spcBef>
                <a:spcPct val="50000"/>
              </a:spcBef>
            </a:pPr>
            <a:r>
              <a:rPr lang="en-US" altLang="en-US" dirty="0" smtClean="0">
                <a:latin typeface="Arial Narrow" panose="020B0606020202030204" pitchFamily="34" charset="0"/>
              </a:rPr>
              <a:t>50 </a:t>
            </a:r>
            <a:r>
              <a:rPr lang="en-US" altLang="en-US" dirty="0">
                <a:latin typeface="Arial Narrow" panose="020B0606020202030204" pitchFamily="34" charset="0"/>
              </a:rPr>
              <a:t>and 100% for the neural networks, </a:t>
            </a:r>
            <a:endParaRPr lang="en-US" altLang="en-US" dirty="0" smtClean="0">
              <a:latin typeface="Arial Narrow" panose="020B0606020202030204" pitchFamily="34" charset="0"/>
            </a:endParaRPr>
          </a:p>
          <a:p>
            <a:pPr>
              <a:lnSpc>
                <a:spcPct val="120000"/>
              </a:lnSpc>
              <a:spcBef>
                <a:spcPct val="50000"/>
              </a:spcBef>
            </a:pPr>
            <a:r>
              <a:rPr lang="en-US" altLang="en-US" dirty="0" smtClean="0">
                <a:latin typeface="Arial Narrow" panose="020B0606020202030204" pitchFamily="34" charset="0"/>
              </a:rPr>
              <a:t>31 </a:t>
            </a:r>
            <a:r>
              <a:rPr lang="en-US" altLang="en-US" dirty="0">
                <a:latin typeface="Arial Narrow" panose="020B0606020202030204" pitchFamily="34" charset="0"/>
              </a:rPr>
              <a:t>and 45% for the nephrologists, </a:t>
            </a:r>
            <a:endParaRPr lang="en-US" altLang="en-US" dirty="0" smtClean="0">
              <a:latin typeface="Arial Narrow" panose="020B0606020202030204" pitchFamily="34" charset="0"/>
            </a:endParaRPr>
          </a:p>
          <a:p>
            <a:pPr>
              <a:lnSpc>
                <a:spcPct val="120000"/>
              </a:lnSpc>
              <a:spcBef>
                <a:spcPct val="50000"/>
              </a:spcBef>
            </a:pPr>
            <a:r>
              <a:rPr lang="en-US" altLang="en-US" dirty="0" smtClean="0">
                <a:latin typeface="Arial Narrow" panose="020B0606020202030204" pitchFamily="34" charset="0"/>
              </a:rPr>
              <a:t>81 </a:t>
            </a:r>
            <a:r>
              <a:rPr lang="en-US" altLang="en-US" dirty="0">
                <a:latin typeface="Arial Narrow" panose="020B0606020202030204" pitchFamily="34" charset="0"/>
              </a:rPr>
              <a:t>and 68% for the rule-based system, and </a:t>
            </a:r>
            <a:endParaRPr lang="en-US" altLang="en-US" dirty="0" smtClean="0">
              <a:latin typeface="Arial Narrow" panose="020B0606020202030204" pitchFamily="34" charset="0"/>
            </a:endParaRPr>
          </a:p>
          <a:p>
            <a:pPr>
              <a:lnSpc>
                <a:spcPct val="120000"/>
              </a:lnSpc>
              <a:spcBef>
                <a:spcPct val="50000"/>
              </a:spcBef>
            </a:pPr>
            <a:r>
              <a:rPr lang="en-US" altLang="en-US" dirty="0" smtClean="0">
                <a:latin typeface="Arial Narrow" panose="020B0606020202030204" pitchFamily="34" charset="0"/>
              </a:rPr>
              <a:t>87 </a:t>
            </a:r>
            <a:r>
              <a:rPr lang="en-US" altLang="en-US" dirty="0">
                <a:latin typeface="Arial Narrow" panose="020B0606020202030204" pitchFamily="34" charset="0"/>
              </a:rPr>
              <a:t>and 82% for the hybrid </a:t>
            </a:r>
            <a:r>
              <a:rPr lang="en-US" altLang="en-US" dirty="0" smtClean="0">
                <a:latin typeface="Arial Narrow" panose="020B0606020202030204" pitchFamily="34" charset="0"/>
              </a:rPr>
              <a:t>system</a:t>
            </a:r>
            <a:endParaRPr lang="en-US" altLang="en-US" i="1" dirty="0">
              <a:latin typeface="Arial Narrow" panose="020B0606020202030204" pitchFamily="34" charset="0"/>
            </a:endParaRPr>
          </a:p>
        </p:txBody>
      </p:sp>
    </p:spTree>
    <p:extLst>
      <p:ext uri="{BB962C8B-B14F-4D97-AF65-F5344CB8AC3E}">
        <p14:creationId xmlns:p14="http://schemas.microsoft.com/office/powerpoint/2010/main" val="14130703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0"/>
            <a:ext cx="9067800" cy="1066800"/>
          </a:xfrm>
        </p:spPr>
        <p:txBody>
          <a:bodyPr/>
          <a:lstStyle/>
          <a:p>
            <a:r>
              <a:rPr lang="en-US" altLang="en-US" smtClean="0"/>
              <a:t>Example Application: Medical Diagnosis</a:t>
            </a:r>
            <a:r>
              <a:rPr lang="en-US" altLang="en-US" i="1" u="none" smtClean="0"/>
              <a:t> 3/3</a:t>
            </a:r>
            <a:r>
              <a:rPr lang="en-US" altLang="en-US" smtClean="0"/>
              <a:t> </a:t>
            </a:r>
          </a:p>
        </p:txBody>
      </p:sp>
      <p:sp>
        <p:nvSpPr>
          <p:cNvPr id="79875" name="Text Box 3"/>
          <p:cNvSpPr txBox="1">
            <a:spLocks noChangeArrowheads="1"/>
          </p:cNvSpPr>
          <p:nvPr/>
        </p:nvSpPr>
        <p:spPr bwMode="auto">
          <a:xfrm>
            <a:off x="914400" y="1295400"/>
            <a:ext cx="7239000"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30000"/>
              </a:lnSpc>
              <a:spcBef>
                <a:spcPct val="50000"/>
              </a:spcBef>
            </a:pPr>
            <a:r>
              <a:rPr lang="en-US" altLang="en-US" i="1" dirty="0">
                <a:latin typeface="Arial Narrow" panose="020B0606020202030204" pitchFamily="34" charset="0"/>
              </a:rPr>
              <a:t>Conclusion</a:t>
            </a:r>
            <a:r>
              <a:rPr lang="en-US" altLang="en-US" dirty="0">
                <a:latin typeface="Arial Narrow" panose="020B0606020202030204" pitchFamily="34" charset="0"/>
              </a:rPr>
              <a:t>: … a </a:t>
            </a:r>
            <a:r>
              <a:rPr lang="en-US" altLang="en-US" dirty="0" err="1">
                <a:latin typeface="Arial Narrow" panose="020B0606020202030204" pitchFamily="34" charset="0"/>
              </a:rPr>
              <a:t>Kohonen</a:t>
            </a:r>
            <a:r>
              <a:rPr lang="en-US" altLang="en-US" dirty="0">
                <a:latin typeface="Arial Narrow" panose="020B0606020202030204" pitchFamily="34" charset="0"/>
              </a:rPr>
              <a:t> map is capable of classifying the patients as having glomerular or tubular disease with a high sensitivity and predictive value. </a:t>
            </a:r>
            <a:endParaRPr lang="en-US" altLang="en-US" dirty="0" smtClean="0">
              <a:latin typeface="Arial Narrow" panose="020B0606020202030204" pitchFamily="34" charset="0"/>
            </a:endParaRPr>
          </a:p>
          <a:p>
            <a:pPr>
              <a:lnSpc>
                <a:spcPct val="130000"/>
              </a:lnSpc>
              <a:spcBef>
                <a:spcPct val="50000"/>
              </a:spcBef>
            </a:pPr>
            <a:r>
              <a:rPr lang="en-US" altLang="en-US" dirty="0" smtClean="0">
                <a:latin typeface="Arial Narrow" panose="020B0606020202030204" pitchFamily="34" charset="0"/>
              </a:rPr>
              <a:t>The </a:t>
            </a:r>
            <a:r>
              <a:rPr lang="en-US" altLang="en-US" dirty="0">
                <a:latin typeface="Arial Narrow" panose="020B0606020202030204" pitchFamily="34" charset="0"/>
              </a:rPr>
              <a:t>rule-based system performs worse than the neural networks. </a:t>
            </a:r>
            <a:endParaRPr lang="en-US" altLang="en-US" dirty="0" smtClean="0">
              <a:latin typeface="Arial Narrow" panose="020B0606020202030204" pitchFamily="34" charset="0"/>
            </a:endParaRPr>
          </a:p>
          <a:p>
            <a:pPr>
              <a:lnSpc>
                <a:spcPct val="130000"/>
              </a:lnSpc>
              <a:spcBef>
                <a:spcPct val="50000"/>
              </a:spcBef>
            </a:pPr>
            <a:r>
              <a:rPr lang="en-US" altLang="en-US" dirty="0" smtClean="0">
                <a:latin typeface="Arial Narrow" panose="020B0606020202030204" pitchFamily="34" charset="0"/>
              </a:rPr>
              <a:t>The </a:t>
            </a:r>
            <a:r>
              <a:rPr lang="en-US" altLang="en-US" dirty="0">
                <a:latin typeface="Arial Narrow" panose="020B0606020202030204" pitchFamily="34" charset="0"/>
              </a:rPr>
              <a:t>most adequate results were obtained with the hybrid system</a:t>
            </a:r>
            <a:r>
              <a:rPr lang="en-US" altLang="en-US" dirty="0" smtClean="0">
                <a:latin typeface="Arial Narrow" panose="020B0606020202030204" pitchFamily="34" charset="0"/>
              </a:rPr>
              <a:t>.”</a:t>
            </a:r>
          </a:p>
          <a:p>
            <a:pPr>
              <a:spcBef>
                <a:spcPct val="50000"/>
              </a:spcBef>
            </a:pPr>
            <a:endParaRPr lang="en-US" altLang="en-US" i="1" dirty="0">
              <a:latin typeface="Arial Narrow" panose="020B0606020202030204" pitchFamily="34" charset="0"/>
            </a:endParaRPr>
          </a:p>
          <a:p>
            <a:pPr>
              <a:lnSpc>
                <a:spcPct val="130000"/>
              </a:lnSpc>
              <a:spcBef>
                <a:spcPct val="50000"/>
              </a:spcBef>
            </a:pPr>
            <a:r>
              <a:rPr lang="en-US" altLang="en-US" sz="1600" i="1" dirty="0">
                <a:latin typeface="Arial Narrow" panose="020B0606020202030204" pitchFamily="34" charset="0"/>
              </a:rPr>
              <a:t>D.K. Swift and C.H. </a:t>
            </a:r>
            <a:r>
              <a:rPr lang="en-US" altLang="en-US" sz="1600" i="1" dirty="0" err="1">
                <a:latin typeface="Arial Narrow" panose="020B0606020202030204" pitchFamily="34" charset="0"/>
              </a:rPr>
              <a:t>Dagli</a:t>
            </a:r>
            <a:r>
              <a:rPr lang="en-US" altLang="en-US" sz="1600" i="1" dirty="0">
                <a:latin typeface="Arial Narrow" panose="020B0606020202030204" pitchFamily="34" charset="0"/>
              </a:rPr>
              <a:t> Proceeding (411) Artificial Intelligence and Applications - 2004</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5"/>
          <p:cNvSpPr>
            <a:spLocks noGrp="1"/>
          </p:cNvSpPr>
          <p:nvPr>
            <p:ph type="title"/>
          </p:nvPr>
        </p:nvSpPr>
        <p:spPr>
          <a:xfrm>
            <a:off x="152400" y="109538"/>
            <a:ext cx="8915400" cy="704850"/>
          </a:xfrm>
        </p:spPr>
        <p:txBody>
          <a:bodyPr/>
          <a:lstStyle/>
          <a:p>
            <a:r>
              <a:rPr lang="en-US" altLang="en-US" smtClean="0">
                <a:solidFill>
                  <a:srgbClr val="0000BF"/>
                </a:solidFill>
              </a:rPr>
              <a:t>Learning and Intro to Neural Nets</a:t>
            </a:r>
          </a:p>
        </p:txBody>
      </p:sp>
      <p:sp>
        <p:nvSpPr>
          <p:cNvPr id="80899" name="AutoShape 5"/>
          <p:cNvSpPr>
            <a:spLocks noChangeArrowheads="1"/>
          </p:cNvSpPr>
          <p:nvPr/>
        </p:nvSpPr>
        <p:spPr bwMode="auto">
          <a:xfrm>
            <a:off x="685800" y="4368800"/>
            <a:ext cx="463550" cy="355600"/>
          </a:xfrm>
          <a:prstGeom prst="rightArrow">
            <a:avLst>
              <a:gd name="adj1" fmla="val 50000"/>
              <a:gd name="adj2" fmla="val 32589"/>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p>
        </p:txBody>
      </p:sp>
      <p:sp>
        <p:nvSpPr>
          <p:cNvPr id="7" name="Rectangle 4"/>
          <p:cNvSpPr txBox="1">
            <a:spLocks noChangeArrowheads="1"/>
          </p:cNvSpPr>
          <p:nvPr/>
        </p:nvSpPr>
        <p:spPr bwMode="auto">
          <a:xfrm>
            <a:off x="1473200" y="1066800"/>
            <a:ext cx="6705600" cy="5410200"/>
          </a:xfrm>
          <a:prstGeom prst="rect">
            <a:avLst/>
          </a:prstGeom>
          <a:solidFill>
            <a:schemeClr val="tx2">
              <a:lumMod val="20000"/>
              <a:lumOff val="80000"/>
            </a:schemeClr>
          </a:solidFill>
          <a:ln w="12700">
            <a:noFill/>
            <a:miter lim="800000"/>
            <a:headEnd/>
            <a:tailEnd/>
          </a:ln>
        </p:spPr>
        <p:txBody>
          <a:bodyPr lIns="90488" tIns="44450" rIns="90488" bIns="44450"/>
          <a:lstStyle/>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Types of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Support Vector Machines</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Neural Nets</a:t>
            </a:r>
            <a:r>
              <a:rPr lang="en-US" sz="3200" b="1" kern="0" dirty="0">
                <a:latin typeface="Arial Narrow" pitchFamily="34" charset="0"/>
              </a:rPr>
              <a:t>	</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Architectures</a:t>
            </a:r>
          </a:p>
          <a:p>
            <a:pPr marL="1066800" lvl="1" indent="-609600">
              <a:spcBef>
                <a:spcPct val="20000"/>
              </a:spcBef>
              <a:spcAft>
                <a:spcPts val="300"/>
              </a:spcAft>
              <a:buClr>
                <a:schemeClr val="tx2"/>
              </a:buClr>
              <a:buSzPct val="75000"/>
              <a:buFont typeface="Arial" pitchFamily="34" charset="0"/>
              <a:buChar char="•"/>
              <a:defRPr/>
            </a:pPr>
            <a:r>
              <a:rPr lang="en-US" sz="3200" kern="0" dirty="0">
                <a:latin typeface="Arial Narrow" pitchFamily="34" charset="0"/>
              </a:rPr>
              <a:t>Unsupervised learning</a:t>
            </a:r>
          </a:p>
          <a:p>
            <a:pPr marL="1066800" lvl="1" indent="-609600">
              <a:spcBef>
                <a:spcPct val="20000"/>
              </a:spcBef>
              <a:spcAft>
                <a:spcPts val="300"/>
              </a:spcAft>
              <a:buClr>
                <a:schemeClr val="tx2"/>
              </a:buClr>
              <a:buSzPct val="75000"/>
              <a:buFont typeface="Arial" pitchFamily="34" charset="0"/>
              <a:buChar char="•"/>
              <a:defRPr/>
            </a:pPr>
            <a:r>
              <a:rPr lang="en-US" sz="3200" b="1" kern="0" dirty="0">
                <a:latin typeface="Arial Narrow" pitchFamily="34" charset="0"/>
              </a:rPr>
              <a:t>Supervised learning</a:t>
            </a:r>
          </a:p>
          <a:p>
            <a:pPr marL="609600" indent="-609600">
              <a:spcBef>
                <a:spcPct val="20000"/>
              </a:spcBef>
              <a:spcAft>
                <a:spcPts val="300"/>
              </a:spcAft>
              <a:buClr>
                <a:schemeClr val="tx2"/>
              </a:buClr>
              <a:buSzPct val="75000"/>
              <a:buFont typeface="Wingdings" pitchFamily="2" charset="2"/>
              <a:buAutoNum type="arabicPeriod"/>
              <a:defRPr/>
            </a:pPr>
            <a:r>
              <a:rPr lang="en-US" sz="3200" kern="0" dirty="0">
                <a:latin typeface="Arial Narrow" pitchFamily="34" charset="0"/>
              </a:rPr>
              <a:t>Conclusions</a:t>
            </a:r>
          </a:p>
          <a:p>
            <a:pPr marL="1066800" lvl="1" indent="-609600">
              <a:spcBef>
                <a:spcPct val="20000"/>
              </a:spcBef>
              <a:spcAft>
                <a:spcPts val="300"/>
              </a:spcAft>
              <a:buClr>
                <a:schemeClr val="tx2"/>
              </a:buClr>
              <a:buSzPct val="75000"/>
              <a:buFont typeface="Wingdings" pitchFamily="2" charset="2"/>
              <a:buAutoNum type="arabicPeriod"/>
              <a:defRPr/>
            </a:pPr>
            <a:endParaRPr lang="en-US" sz="3200" b="1" kern="0" dirty="0">
              <a:latin typeface="Arial Narrow"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smtClean="0">
                <a:solidFill>
                  <a:srgbClr val="0000BF"/>
                </a:solidFill>
              </a:rPr>
              <a:t>Supervised Learning</a:t>
            </a:r>
          </a:p>
        </p:txBody>
      </p:sp>
      <p:sp>
        <p:nvSpPr>
          <p:cNvPr id="45059" name="Rectangle 3"/>
          <p:cNvSpPr>
            <a:spLocks noGrp="1" noChangeArrowheads="1"/>
          </p:cNvSpPr>
          <p:nvPr>
            <p:ph type="body" idx="1"/>
          </p:nvPr>
        </p:nvSpPr>
        <p:spPr>
          <a:xfrm>
            <a:off x="1409700" y="914400"/>
            <a:ext cx="6248400" cy="5486400"/>
          </a:xfrm>
        </p:spPr>
        <p:txBody>
          <a:bodyPr/>
          <a:lstStyle/>
          <a:p>
            <a:pPr>
              <a:lnSpc>
                <a:spcPct val="170000"/>
              </a:lnSpc>
              <a:defRPr/>
            </a:pPr>
            <a:r>
              <a:rPr lang="en-US" sz="2800" i="1" dirty="0" smtClean="0">
                <a:solidFill>
                  <a:schemeClr val="tx2"/>
                </a:solidFill>
              </a:rPr>
              <a:t>Given</a:t>
            </a:r>
            <a:r>
              <a:rPr lang="en-US" sz="2800" dirty="0" smtClean="0"/>
              <a:t>: set of input/output vector pairs</a:t>
            </a:r>
          </a:p>
          <a:p>
            <a:pPr lvl="1">
              <a:lnSpc>
                <a:spcPct val="170000"/>
              </a:lnSpc>
              <a:defRPr/>
            </a:pPr>
            <a:r>
              <a:rPr lang="en-US" sz="2400" dirty="0" smtClean="0"/>
              <a:t>e.g. (16.2 , -1.34 , 112.3 ), (7.0 ,  -3.0 )</a:t>
            </a:r>
          </a:p>
          <a:p>
            <a:pPr>
              <a:lnSpc>
                <a:spcPct val="170000"/>
              </a:lnSpc>
              <a:defRPr/>
            </a:pPr>
            <a:r>
              <a:rPr lang="en-US" sz="2800" i="1" dirty="0" smtClean="0">
                <a:solidFill>
                  <a:schemeClr val="tx2"/>
                </a:solidFill>
              </a:rPr>
              <a:t>Required</a:t>
            </a:r>
            <a:r>
              <a:rPr lang="en-US" sz="2800" dirty="0" smtClean="0"/>
              <a:t>: a net which yields these results</a:t>
            </a:r>
          </a:p>
          <a:p>
            <a:pPr lvl="1">
              <a:lnSpc>
                <a:spcPct val="170000"/>
              </a:lnSpc>
              <a:defRPr/>
            </a:pPr>
            <a:r>
              <a:rPr lang="en-US" sz="2400" dirty="0" smtClean="0"/>
              <a:t>(or almost)</a:t>
            </a:r>
          </a:p>
          <a:p>
            <a:pPr lvl="1">
              <a:lnSpc>
                <a:spcPct val="170000"/>
              </a:lnSpc>
              <a:defRPr/>
            </a:pPr>
            <a:r>
              <a:rPr lang="en-US" sz="2400" dirty="0" smtClean="0"/>
              <a:t>-- and interpolates</a:t>
            </a:r>
          </a:p>
          <a:p>
            <a:pPr lvl="2">
              <a:lnSpc>
                <a:spcPct val="170000"/>
              </a:lnSpc>
              <a:defRPr/>
            </a:pPr>
            <a:r>
              <a:rPr lang="en-US" sz="2000" dirty="0" smtClean="0"/>
              <a:t>Gives outputs “in between” for inputs “in between”</a:t>
            </a:r>
          </a:p>
          <a:p>
            <a:pPr>
              <a:lnSpc>
                <a:spcPct val="170000"/>
              </a:lnSpc>
              <a:defRPr/>
            </a:pPr>
            <a:r>
              <a:rPr lang="en-US" sz="2800" i="1" dirty="0" smtClean="0">
                <a:solidFill>
                  <a:schemeClr val="tx2"/>
                </a:solidFill>
              </a:rPr>
              <a:t>Method</a:t>
            </a:r>
            <a:r>
              <a:rPr lang="en-US" sz="2800" dirty="0" smtClean="0"/>
              <a:t>: adjust weights</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mtClean="0">
                <a:solidFill>
                  <a:srgbClr val="0000BF"/>
                </a:solidFill>
              </a:rPr>
              <a:t>Feedforward n-layer nets</a:t>
            </a:r>
          </a:p>
        </p:txBody>
      </p:sp>
      <p:sp>
        <p:nvSpPr>
          <p:cNvPr id="83971" name="Oval 3"/>
          <p:cNvSpPr>
            <a:spLocks noChangeArrowheads="1"/>
          </p:cNvSpPr>
          <p:nvPr/>
        </p:nvSpPr>
        <p:spPr bwMode="auto">
          <a:xfrm>
            <a:off x="3059113" y="18367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3972" name="Oval 4"/>
          <p:cNvSpPr>
            <a:spLocks noChangeArrowheads="1"/>
          </p:cNvSpPr>
          <p:nvPr/>
        </p:nvSpPr>
        <p:spPr bwMode="auto">
          <a:xfrm>
            <a:off x="4202113" y="32115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3973" name="Oval 5"/>
          <p:cNvSpPr>
            <a:spLocks noChangeArrowheads="1"/>
          </p:cNvSpPr>
          <p:nvPr/>
        </p:nvSpPr>
        <p:spPr bwMode="auto">
          <a:xfrm>
            <a:off x="5268913" y="18367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3974" name="Oval 9"/>
          <p:cNvSpPr>
            <a:spLocks noChangeArrowheads="1"/>
          </p:cNvSpPr>
          <p:nvPr/>
        </p:nvSpPr>
        <p:spPr bwMode="auto">
          <a:xfrm>
            <a:off x="2297113" y="32115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3975" name="Oval 10"/>
          <p:cNvSpPr>
            <a:spLocks noChangeArrowheads="1"/>
          </p:cNvSpPr>
          <p:nvPr/>
        </p:nvSpPr>
        <p:spPr bwMode="auto">
          <a:xfrm>
            <a:off x="6411913" y="3211513"/>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3976" name="Line 11"/>
          <p:cNvSpPr>
            <a:spLocks noChangeShapeType="1"/>
          </p:cNvSpPr>
          <p:nvPr/>
        </p:nvSpPr>
        <p:spPr bwMode="auto">
          <a:xfrm flipV="1">
            <a:off x="2360613" y="3414713"/>
            <a:ext cx="0" cy="170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7" name="Line 12"/>
          <p:cNvSpPr>
            <a:spLocks noChangeShapeType="1"/>
          </p:cNvSpPr>
          <p:nvPr/>
        </p:nvSpPr>
        <p:spPr bwMode="auto">
          <a:xfrm>
            <a:off x="4341813" y="3440113"/>
            <a:ext cx="0" cy="17526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8" name="Line 13"/>
          <p:cNvSpPr>
            <a:spLocks noChangeShapeType="1"/>
          </p:cNvSpPr>
          <p:nvPr/>
        </p:nvSpPr>
        <p:spPr bwMode="auto">
          <a:xfrm>
            <a:off x="6475413" y="3440113"/>
            <a:ext cx="0" cy="16510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79" name="Line 14"/>
          <p:cNvSpPr>
            <a:spLocks noChangeShapeType="1"/>
          </p:cNvSpPr>
          <p:nvPr/>
        </p:nvSpPr>
        <p:spPr bwMode="auto">
          <a:xfrm flipV="1">
            <a:off x="2449513" y="3397251"/>
            <a:ext cx="1763712" cy="179546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0" name="Line 15"/>
          <p:cNvSpPr>
            <a:spLocks noChangeShapeType="1"/>
          </p:cNvSpPr>
          <p:nvPr/>
        </p:nvSpPr>
        <p:spPr bwMode="auto">
          <a:xfrm flipV="1">
            <a:off x="2449513" y="3414713"/>
            <a:ext cx="3937000" cy="18002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1" name="Line 16"/>
          <p:cNvSpPr>
            <a:spLocks noChangeShapeType="1"/>
          </p:cNvSpPr>
          <p:nvPr/>
        </p:nvSpPr>
        <p:spPr bwMode="auto">
          <a:xfrm flipH="1" flipV="1">
            <a:off x="2449513" y="3414713"/>
            <a:ext cx="17526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2" name="Line 17"/>
          <p:cNvSpPr>
            <a:spLocks noChangeShapeType="1"/>
          </p:cNvSpPr>
          <p:nvPr/>
        </p:nvSpPr>
        <p:spPr bwMode="auto">
          <a:xfrm flipV="1">
            <a:off x="4354513" y="3414713"/>
            <a:ext cx="2108200" cy="18002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3" name="Line 18"/>
          <p:cNvSpPr>
            <a:spLocks noChangeShapeType="1"/>
          </p:cNvSpPr>
          <p:nvPr/>
        </p:nvSpPr>
        <p:spPr bwMode="auto">
          <a:xfrm flipH="1" flipV="1">
            <a:off x="2500313" y="3338513"/>
            <a:ext cx="3911600" cy="1854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4" name="Line 19"/>
          <p:cNvSpPr>
            <a:spLocks noChangeShapeType="1"/>
          </p:cNvSpPr>
          <p:nvPr/>
        </p:nvSpPr>
        <p:spPr bwMode="auto">
          <a:xfrm flipH="1" flipV="1">
            <a:off x="4405313" y="3338513"/>
            <a:ext cx="20574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5" name="Line 20"/>
          <p:cNvSpPr>
            <a:spLocks noChangeShapeType="1"/>
          </p:cNvSpPr>
          <p:nvPr/>
        </p:nvSpPr>
        <p:spPr bwMode="auto">
          <a:xfrm flipV="1">
            <a:off x="2449513" y="2043113"/>
            <a:ext cx="6604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6" name="Line 21"/>
          <p:cNvSpPr>
            <a:spLocks noChangeShapeType="1"/>
          </p:cNvSpPr>
          <p:nvPr/>
        </p:nvSpPr>
        <p:spPr bwMode="auto">
          <a:xfrm flipV="1">
            <a:off x="2525713" y="2043113"/>
            <a:ext cx="2794000" cy="1244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7" name="Line 22"/>
          <p:cNvSpPr>
            <a:spLocks noChangeShapeType="1"/>
          </p:cNvSpPr>
          <p:nvPr/>
        </p:nvSpPr>
        <p:spPr bwMode="auto">
          <a:xfrm flipH="1" flipV="1">
            <a:off x="3186113" y="2043113"/>
            <a:ext cx="10922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8" name="Line 23"/>
          <p:cNvSpPr>
            <a:spLocks noChangeShapeType="1"/>
          </p:cNvSpPr>
          <p:nvPr/>
        </p:nvSpPr>
        <p:spPr bwMode="auto">
          <a:xfrm flipH="1" flipV="1">
            <a:off x="5472113" y="2043113"/>
            <a:ext cx="10160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89" name="Line 24"/>
          <p:cNvSpPr>
            <a:spLocks noChangeShapeType="1"/>
          </p:cNvSpPr>
          <p:nvPr/>
        </p:nvSpPr>
        <p:spPr bwMode="auto">
          <a:xfrm flipH="1" flipV="1">
            <a:off x="3262313" y="1966913"/>
            <a:ext cx="3225800" cy="1320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0" name="Line 25"/>
          <p:cNvSpPr>
            <a:spLocks noChangeShapeType="1"/>
          </p:cNvSpPr>
          <p:nvPr/>
        </p:nvSpPr>
        <p:spPr bwMode="auto">
          <a:xfrm flipV="1">
            <a:off x="4354513" y="2043113"/>
            <a:ext cx="10414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91" name="Rectangle 26"/>
          <p:cNvSpPr>
            <a:spLocks noChangeArrowheads="1"/>
          </p:cNvSpPr>
          <p:nvPr/>
        </p:nvSpPr>
        <p:spPr bwMode="auto">
          <a:xfrm>
            <a:off x="838200" y="4800600"/>
            <a:ext cx="13684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Input Layer</a:t>
            </a:r>
          </a:p>
        </p:txBody>
      </p:sp>
      <p:sp>
        <p:nvSpPr>
          <p:cNvPr id="83992" name="Rectangle 27"/>
          <p:cNvSpPr>
            <a:spLocks noChangeArrowheads="1"/>
          </p:cNvSpPr>
          <p:nvPr/>
        </p:nvSpPr>
        <p:spPr bwMode="auto">
          <a:xfrm>
            <a:off x="7162800" y="3048000"/>
            <a:ext cx="15970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Hidden Layer(s)</a:t>
            </a:r>
          </a:p>
        </p:txBody>
      </p:sp>
      <p:sp>
        <p:nvSpPr>
          <p:cNvPr id="83993" name="Rectangle 28"/>
          <p:cNvSpPr>
            <a:spLocks noChangeArrowheads="1"/>
          </p:cNvSpPr>
          <p:nvPr/>
        </p:nvSpPr>
        <p:spPr bwMode="auto">
          <a:xfrm>
            <a:off x="838200" y="1524000"/>
            <a:ext cx="13684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Output Layer</a:t>
            </a:r>
          </a:p>
        </p:txBody>
      </p:sp>
      <p:sp>
        <p:nvSpPr>
          <p:cNvPr id="83994" name="Rectangle 29"/>
          <p:cNvSpPr>
            <a:spLocks noChangeArrowheads="1"/>
          </p:cNvSpPr>
          <p:nvPr/>
        </p:nvSpPr>
        <p:spPr bwMode="auto">
          <a:xfrm>
            <a:off x="2057400" y="5562600"/>
            <a:ext cx="83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16.2</a:t>
            </a:r>
          </a:p>
        </p:txBody>
      </p:sp>
      <p:sp>
        <p:nvSpPr>
          <p:cNvPr id="83995" name="Rectangle 30"/>
          <p:cNvSpPr>
            <a:spLocks noChangeArrowheads="1"/>
          </p:cNvSpPr>
          <p:nvPr/>
        </p:nvSpPr>
        <p:spPr bwMode="auto">
          <a:xfrm>
            <a:off x="3886200" y="5562600"/>
            <a:ext cx="9874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-1.34</a:t>
            </a:r>
          </a:p>
        </p:txBody>
      </p:sp>
      <p:sp>
        <p:nvSpPr>
          <p:cNvPr id="83996" name="Rectangle 31"/>
          <p:cNvSpPr>
            <a:spLocks noChangeArrowheads="1"/>
          </p:cNvSpPr>
          <p:nvPr/>
        </p:nvSpPr>
        <p:spPr bwMode="auto">
          <a:xfrm>
            <a:off x="6172200" y="5562600"/>
            <a:ext cx="911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112.3</a:t>
            </a:r>
          </a:p>
        </p:txBody>
      </p:sp>
      <p:sp>
        <p:nvSpPr>
          <p:cNvPr id="83997" name="Rectangle 32"/>
          <p:cNvSpPr>
            <a:spLocks noChangeArrowheads="1"/>
          </p:cNvSpPr>
          <p:nvPr/>
        </p:nvSpPr>
        <p:spPr bwMode="auto">
          <a:xfrm>
            <a:off x="2895600" y="1371600"/>
            <a:ext cx="5302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2.1</a:t>
            </a:r>
          </a:p>
        </p:txBody>
      </p:sp>
      <p:sp>
        <p:nvSpPr>
          <p:cNvPr id="83998" name="Rectangle 33"/>
          <p:cNvSpPr>
            <a:spLocks noChangeArrowheads="1"/>
          </p:cNvSpPr>
          <p:nvPr/>
        </p:nvSpPr>
        <p:spPr bwMode="auto">
          <a:xfrm>
            <a:off x="5105400" y="1371600"/>
            <a:ext cx="682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- 2.2</a:t>
            </a:r>
          </a:p>
        </p:txBody>
      </p:sp>
      <p:sp>
        <p:nvSpPr>
          <p:cNvPr id="83999" name="Rectangle 34"/>
          <p:cNvSpPr>
            <a:spLocks noChangeArrowheads="1"/>
          </p:cNvSpPr>
          <p:nvPr/>
        </p:nvSpPr>
        <p:spPr bwMode="auto">
          <a:xfrm>
            <a:off x="1981200" y="40386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00" name="Rectangle 35"/>
          <p:cNvSpPr>
            <a:spLocks noChangeArrowheads="1"/>
          </p:cNvSpPr>
          <p:nvPr/>
        </p:nvSpPr>
        <p:spPr bwMode="auto">
          <a:xfrm>
            <a:off x="5867400" y="38100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01" name="Rectangle 36"/>
          <p:cNvSpPr>
            <a:spLocks noChangeArrowheads="1"/>
          </p:cNvSpPr>
          <p:nvPr/>
        </p:nvSpPr>
        <p:spPr bwMode="auto">
          <a:xfrm>
            <a:off x="6477000" y="41148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02" name="Rectangle 37"/>
          <p:cNvSpPr>
            <a:spLocks noChangeArrowheads="1"/>
          </p:cNvSpPr>
          <p:nvPr/>
        </p:nvSpPr>
        <p:spPr bwMode="auto">
          <a:xfrm>
            <a:off x="4800600" y="41910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03" name="Rectangle 38"/>
          <p:cNvSpPr>
            <a:spLocks noChangeArrowheads="1"/>
          </p:cNvSpPr>
          <p:nvPr/>
        </p:nvSpPr>
        <p:spPr bwMode="auto">
          <a:xfrm>
            <a:off x="4267200" y="37338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04" name="Rectangle 39"/>
          <p:cNvSpPr>
            <a:spLocks noChangeArrowheads="1"/>
          </p:cNvSpPr>
          <p:nvPr/>
        </p:nvSpPr>
        <p:spPr bwMode="auto">
          <a:xfrm>
            <a:off x="3657600" y="42672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05" name="Rectangle 40"/>
          <p:cNvSpPr>
            <a:spLocks noChangeArrowheads="1"/>
          </p:cNvSpPr>
          <p:nvPr/>
        </p:nvSpPr>
        <p:spPr bwMode="auto">
          <a:xfrm>
            <a:off x="5867400" y="43434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06" name="Rectangle 41"/>
          <p:cNvSpPr>
            <a:spLocks noChangeArrowheads="1"/>
          </p:cNvSpPr>
          <p:nvPr/>
        </p:nvSpPr>
        <p:spPr bwMode="auto">
          <a:xfrm>
            <a:off x="3276600" y="23622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07" name="Rectangle 42"/>
          <p:cNvSpPr>
            <a:spLocks noChangeArrowheads="1"/>
          </p:cNvSpPr>
          <p:nvPr/>
        </p:nvSpPr>
        <p:spPr bwMode="auto">
          <a:xfrm>
            <a:off x="2514600" y="23622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08" name="Rectangle 43"/>
          <p:cNvSpPr>
            <a:spLocks noChangeArrowheads="1"/>
          </p:cNvSpPr>
          <p:nvPr/>
        </p:nvSpPr>
        <p:spPr bwMode="auto">
          <a:xfrm>
            <a:off x="2667000" y="44196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09" name="Rectangle 44"/>
          <p:cNvSpPr>
            <a:spLocks noChangeArrowheads="1"/>
          </p:cNvSpPr>
          <p:nvPr/>
        </p:nvSpPr>
        <p:spPr bwMode="auto">
          <a:xfrm>
            <a:off x="2819400" y="39624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10" name="Rectangle 45"/>
          <p:cNvSpPr>
            <a:spLocks noChangeArrowheads="1"/>
          </p:cNvSpPr>
          <p:nvPr/>
        </p:nvSpPr>
        <p:spPr bwMode="auto">
          <a:xfrm>
            <a:off x="5105400" y="22860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11" name="Rectangle 46"/>
          <p:cNvSpPr>
            <a:spLocks noChangeArrowheads="1"/>
          </p:cNvSpPr>
          <p:nvPr/>
        </p:nvSpPr>
        <p:spPr bwMode="auto">
          <a:xfrm>
            <a:off x="5943600" y="22098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12" name="Rectangle 47"/>
          <p:cNvSpPr>
            <a:spLocks noChangeArrowheads="1"/>
          </p:cNvSpPr>
          <p:nvPr/>
        </p:nvSpPr>
        <p:spPr bwMode="auto">
          <a:xfrm>
            <a:off x="3962400" y="19812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13" name="Rectangle 48"/>
          <p:cNvSpPr>
            <a:spLocks noChangeArrowheads="1"/>
          </p:cNvSpPr>
          <p:nvPr/>
        </p:nvSpPr>
        <p:spPr bwMode="auto">
          <a:xfrm>
            <a:off x="4572000" y="1981200"/>
            <a:ext cx="3016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4014" name="Oval 6"/>
          <p:cNvSpPr>
            <a:spLocks noChangeArrowheads="1"/>
          </p:cNvSpPr>
          <p:nvPr/>
        </p:nvSpPr>
        <p:spPr bwMode="auto">
          <a:xfrm>
            <a:off x="6411913" y="51133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4015" name="Oval 7"/>
          <p:cNvSpPr>
            <a:spLocks noChangeArrowheads="1"/>
          </p:cNvSpPr>
          <p:nvPr/>
        </p:nvSpPr>
        <p:spPr bwMode="auto">
          <a:xfrm>
            <a:off x="4202113" y="51133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4016" name="Oval 8"/>
          <p:cNvSpPr>
            <a:spLocks noChangeArrowheads="1"/>
          </p:cNvSpPr>
          <p:nvPr/>
        </p:nvSpPr>
        <p:spPr bwMode="auto">
          <a:xfrm>
            <a:off x="2297113" y="5113338"/>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Oval 1026"/>
          <p:cNvSpPr>
            <a:spLocks noChangeArrowheads="1"/>
          </p:cNvSpPr>
          <p:nvPr/>
        </p:nvSpPr>
        <p:spPr bwMode="auto">
          <a:xfrm>
            <a:off x="3098800" y="21082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4995" name="Oval 1027"/>
          <p:cNvSpPr>
            <a:spLocks noChangeArrowheads="1"/>
          </p:cNvSpPr>
          <p:nvPr/>
        </p:nvSpPr>
        <p:spPr bwMode="auto">
          <a:xfrm>
            <a:off x="5308600" y="21082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4996" name="Oval 1028"/>
          <p:cNvSpPr>
            <a:spLocks noChangeArrowheads="1"/>
          </p:cNvSpPr>
          <p:nvPr/>
        </p:nvSpPr>
        <p:spPr bwMode="auto">
          <a:xfrm>
            <a:off x="6415088" y="5384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4997" name="Oval 1029"/>
          <p:cNvSpPr>
            <a:spLocks noChangeArrowheads="1"/>
          </p:cNvSpPr>
          <p:nvPr/>
        </p:nvSpPr>
        <p:spPr bwMode="auto">
          <a:xfrm>
            <a:off x="4259263" y="5384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4998" name="Oval 1030"/>
          <p:cNvSpPr>
            <a:spLocks noChangeArrowheads="1"/>
          </p:cNvSpPr>
          <p:nvPr/>
        </p:nvSpPr>
        <p:spPr bwMode="auto">
          <a:xfrm>
            <a:off x="2338388" y="5384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4999" name="Oval 1031"/>
          <p:cNvSpPr>
            <a:spLocks noChangeArrowheads="1"/>
          </p:cNvSpPr>
          <p:nvPr/>
        </p:nvSpPr>
        <p:spPr bwMode="auto">
          <a:xfrm>
            <a:off x="2336800" y="3479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5000" name="Oval 1032"/>
          <p:cNvSpPr>
            <a:spLocks noChangeArrowheads="1"/>
          </p:cNvSpPr>
          <p:nvPr/>
        </p:nvSpPr>
        <p:spPr bwMode="auto">
          <a:xfrm>
            <a:off x="6451600" y="3479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5001" name="Line 1033"/>
          <p:cNvSpPr>
            <a:spLocks noChangeShapeType="1"/>
          </p:cNvSpPr>
          <p:nvPr/>
        </p:nvSpPr>
        <p:spPr bwMode="auto">
          <a:xfrm flipV="1">
            <a:off x="2400300" y="3683000"/>
            <a:ext cx="0" cy="170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2" name="Line 1034"/>
          <p:cNvSpPr>
            <a:spLocks noChangeShapeType="1"/>
          </p:cNvSpPr>
          <p:nvPr/>
        </p:nvSpPr>
        <p:spPr bwMode="auto">
          <a:xfrm>
            <a:off x="4337050" y="3686175"/>
            <a:ext cx="46038" cy="1687513"/>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3" name="Line 1035"/>
          <p:cNvSpPr>
            <a:spLocks noChangeShapeType="1"/>
          </p:cNvSpPr>
          <p:nvPr/>
        </p:nvSpPr>
        <p:spPr bwMode="auto">
          <a:xfrm>
            <a:off x="6515100" y="3708400"/>
            <a:ext cx="0" cy="1651000"/>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4" name="Line 1036"/>
          <p:cNvSpPr>
            <a:spLocks noChangeShapeType="1"/>
          </p:cNvSpPr>
          <p:nvPr/>
        </p:nvSpPr>
        <p:spPr bwMode="auto">
          <a:xfrm flipV="1">
            <a:off x="4470400" y="3683000"/>
            <a:ext cx="20320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5" name="Line 1037"/>
          <p:cNvSpPr>
            <a:spLocks noChangeShapeType="1"/>
          </p:cNvSpPr>
          <p:nvPr/>
        </p:nvSpPr>
        <p:spPr bwMode="auto">
          <a:xfrm flipH="1" flipV="1">
            <a:off x="2540000" y="3606800"/>
            <a:ext cx="3987800" cy="177641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6" name="Line 1038"/>
          <p:cNvSpPr>
            <a:spLocks noChangeShapeType="1"/>
          </p:cNvSpPr>
          <p:nvPr/>
        </p:nvSpPr>
        <p:spPr bwMode="auto">
          <a:xfrm flipH="1" flipV="1">
            <a:off x="4445000" y="3606800"/>
            <a:ext cx="2082800" cy="1778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7" name="Line 1039"/>
          <p:cNvSpPr>
            <a:spLocks noChangeShapeType="1"/>
          </p:cNvSpPr>
          <p:nvPr/>
        </p:nvSpPr>
        <p:spPr bwMode="auto">
          <a:xfrm flipV="1">
            <a:off x="2489200" y="2311400"/>
            <a:ext cx="6604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8" name="Line 1040"/>
          <p:cNvSpPr>
            <a:spLocks noChangeShapeType="1"/>
          </p:cNvSpPr>
          <p:nvPr/>
        </p:nvSpPr>
        <p:spPr bwMode="auto">
          <a:xfrm flipV="1">
            <a:off x="2565400" y="2311400"/>
            <a:ext cx="2794000" cy="1244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09" name="Line 1041"/>
          <p:cNvSpPr>
            <a:spLocks noChangeShapeType="1"/>
          </p:cNvSpPr>
          <p:nvPr/>
        </p:nvSpPr>
        <p:spPr bwMode="auto">
          <a:xfrm flipH="1" flipV="1">
            <a:off x="3225800" y="2311400"/>
            <a:ext cx="10922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0" name="Line 1042"/>
          <p:cNvSpPr>
            <a:spLocks noChangeShapeType="1"/>
          </p:cNvSpPr>
          <p:nvPr/>
        </p:nvSpPr>
        <p:spPr bwMode="auto">
          <a:xfrm flipH="1" flipV="1">
            <a:off x="5511800" y="2249488"/>
            <a:ext cx="1016000" cy="123031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1" name="Line 1043"/>
          <p:cNvSpPr>
            <a:spLocks noChangeShapeType="1"/>
          </p:cNvSpPr>
          <p:nvPr/>
        </p:nvSpPr>
        <p:spPr bwMode="auto">
          <a:xfrm flipH="1" flipV="1">
            <a:off x="3316288" y="2225675"/>
            <a:ext cx="3141662" cy="12985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2" name="Line 1044"/>
          <p:cNvSpPr>
            <a:spLocks noChangeShapeType="1"/>
          </p:cNvSpPr>
          <p:nvPr/>
        </p:nvSpPr>
        <p:spPr bwMode="auto">
          <a:xfrm flipV="1">
            <a:off x="4394200" y="2311400"/>
            <a:ext cx="1041400" cy="1168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13" name="Rectangle 1047"/>
          <p:cNvSpPr>
            <a:spLocks noChangeArrowheads="1"/>
          </p:cNvSpPr>
          <p:nvPr/>
        </p:nvSpPr>
        <p:spPr bwMode="auto">
          <a:xfrm>
            <a:off x="1525588" y="5816600"/>
            <a:ext cx="1752600"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lnSpc>
                <a:spcPct val="40000"/>
              </a:lnSpc>
              <a:spcBef>
                <a:spcPct val="50000"/>
              </a:spcBef>
            </a:pPr>
            <a:r>
              <a:rPr lang="en-US" altLang="en-US" sz="2400">
                <a:latin typeface="Arial Narrow" panose="020B0606020202030204" pitchFamily="34" charset="0"/>
              </a:rPr>
              <a:t>Move</a:t>
            </a:r>
          </a:p>
          <a:p>
            <a:pPr algn="ctr">
              <a:lnSpc>
                <a:spcPct val="40000"/>
              </a:lnSpc>
              <a:spcBef>
                <a:spcPct val="50000"/>
              </a:spcBef>
            </a:pPr>
            <a:r>
              <a:rPr lang="en-US" altLang="en-US" sz="2400">
                <a:latin typeface="Arial Narrow" panose="020B0606020202030204" pitchFamily="34" charset="0"/>
              </a:rPr>
              <a:t>frequency</a:t>
            </a:r>
          </a:p>
        </p:txBody>
      </p:sp>
      <p:sp>
        <p:nvSpPr>
          <p:cNvPr id="85014" name="Rectangle 1048"/>
          <p:cNvSpPr>
            <a:spLocks noChangeArrowheads="1"/>
          </p:cNvSpPr>
          <p:nvPr/>
        </p:nvSpPr>
        <p:spPr bwMode="auto">
          <a:xfrm>
            <a:off x="3181350" y="5815013"/>
            <a:ext cx="2398713"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lnSpc>
                <a:spcPct val="40000"/>
              </a:lnSpc>
              <a:spcBef>
                <a:spcPct val="50000"/>
              </a:spcBef>
            </a:pPr>
            <a:r>
              <a:rPr lang="en-US" altLang="en-US" sz="2400" dirty="0">
                <a:latin typeface="Arial Narrow" panose="020B0606020202030204" pitchFamily="34" charset="0"/>
              </a:rPr>
              <a:t>Yemen visit</a:t>
            </a:r>
          </a:p>
          <a:p>
            <a:pPr algn="ctr">
              <a:lnSpc>
                <a:spcPct val="40000"/>
              </a:lnSpc>
              <a:spcBef>
                <a:spcPct val="50000"/>
              </a:spcBef>
            </a:pPr>
            <a:r>
              <a:rPr lang="en-US" altLang="en-US" sz="2400" dirty="0">
                <a:latin typeface="Arial Narrow" panose="020B0606020202030204" pitchFamily="34" charset="0"/>
              </a:rPr>
              <a:t>frequency</a:t>
            </a:r>
          </a:p>
        </p:txBody>
      </p:sp>
      <p:sp>
        <p:nvSpPr>
          <p:cNvPr id="85015" name="Rectangle 1049"/>
          <p:cNvSpPr>
            <a:spLocks noChangeArrowheads="1"/>
          </p:cNvSpPr>
          <p:nvPr/>
        </p:nvSpPr>
        <p:spPr bwMode="auto">
          <a:xfrm>
            <a:off x="2020888" y="43068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16" name="Rectangle 1050"/>
          <p:cNvSpPr>
            <a:spLocks noChangeArrowheads="1"/>
          </p:cNvSpPr>
          <p:nvPr/>
        </p:nvSpPr>
        <p:spPr bwMode="auto">
          <a:xfrm>
            <a:off x="5907088" y="40782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17" name="Rectangle 1051"/>
          <p:cNvSpPr>
            <a:spLocks noChangeArrowheads="1"/>
          </p:cNvSpPr>
          <p:nvPr/>
        </p:nvSpPr>
        <p:spPr bwMode="auto">
          <a:xfrm>
            <a:off x="6516688" y="43830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18" name="Rectangle 1052"/>
          <p:cNvSpPr>
            <a:spLocks noChangeArrowheads="1"/>
          </p:cNvSpPr>
          <p:nvPr/>
        </p:nvSpPr>
        <p:spPr bwMode="auto">
          <a:xfrm>
            <a:off x="4840288" y="44592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19" name="Rectangle 1053"/>
          <p:cNvSpPr>
            <a:spLocks noChangeArrowheads="1"/>
          </p:cNvSpPr>
          <p:nvPr/>
        </p:nvSpPr>
        <p:spPr bwMode="auto">
          <a:xfrm>
            <a:off x="4306888" y="40020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20" name="Rectangle 1054"/>
          <p:cNvSpPr>
            <a:spLocks noChangeArrowheads="1"/>
          </p:cNvSpPr>
          <p:nvPr/>
        </p:nvSpPr>
        <p:spPr bwMode="auto">
          <a:xfrm>
            <a:off x="3697288" y="45354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21" name="Rectangle 1055"/>
          <p:cNvSpPr>
            <a:spLocks noChangeArrowheads="1"/>
          </p:cNvSpPr>
          <p:nvPr/>
        </p:nvSpPr>
        <p:spPr bwMode="auto">
          <a:xfrm>
            <a:off x="5907088" y="46116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22" name="Rectangle 1056"/>
          <p:cNvSpPr>
            <a:spLocks noChangeArrowheads="1"/>
          </p:cNvSpPr>
          <p:nvPr/>
        </p:nvSpPr>
        <p:spPr bwMode="auto">
          <a:xfrm>
            <a:off x="3316288" y="26304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23" name="Rectangle 1057"/>
          <p:cNvSpPr>
            <a:spLocks noChangeArrowheads="1"/>
          </p:cNvSpPr>
          <p:nvPr/>
        </p:nvSpPr>
        <p:spPr bwMode="auto">
          <a:xfrm>
            <a:off x="2554288" y="26304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24" name="Rectangle 1058"/>
          <p:cNvSpPr>
            <a:spLocks noChangeArrowheads="1"/>
          </p:cNvSpPr>
          <p:nvPr/>
        </p:nvSpPr>
        <p:spPr bwMode="auto">
          <a:xfrm>
            <a:off x="2706688" y="46878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25" name="Rectangle 1059"/>
          <p:cNvSpPr>
            <a:spLocks noChangeArrowheads="1"/>
          </p:cNvSpPr>
          <p:nvPr/>
        </p:nvSpPr>
        <p:spPr bwMode="auto">
          <a:xfrm>
            <a:off x="2859088" y="42306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26" name="Rectangle 1060"/>
          <p:cNvSpPr>
            <a:spLocks noChangeArrowheads="1"/>
          </p:cNvSpPr>
          <p:nvPr/>
        </p:nvSpPr>
        <p:spPr bwMode="auto">
          <a:xfrm>
            <a:off x="5145088" y="25542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27" name="Rectangle 1062"/>
          <p:cNvSpPr>
            <a:spLocks noChangeArrowheads="1"/>
          </p:cNvSpPr>
          <p:nvPr/>
        </p:nvSpPr>
        <p:spPr bwMode="auto">
          <a:xfrm>
            <a:off x="4002088" y="22494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28" name="Rectangle 1063"/>
          <p:cNvSpPr>
            <a:spLocks noChangeArrowheads="1"/>
          </p:cNvSpPr>
          <p:nvPr/>
        </p:nvSpPr>
        <p:spPr bwMode="auto">
          <a:xfrm>
            <a:off x="4611688" y="2249488"/>
            <a:ext cx="30162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1800">
                <a:latin typeface="Arial Narrow" panose="020B0606020202030204" pitchFamily="34" charset="0"/>
              </a:rPr>
              <a:t>w</a:t>
            </a:r>
          </a:p>
        </p:txBody>
      </p:sp>
      <p:sp>
        <p:nvSpPr>
          <p:cNvPr id="85029" name="Rectangle 1064"/>
          <p:cNvSpPr>
            <a:spLocks noGrp="1" noChangeArrowheads="1"/>
          </p:cNvSpPr>
          <p:nvPr>
            <p:ph type="title"/>
          </p:nvPr>
        </p:nvSpPr>
        <p:spPr/>
        <p:txBody>
          <a:bodyPr/>
          <a:lstStyle/>
          <a:p>
            <a:r>
              <a:rPr lang="en-US" altLang="en-US" smtClean="0">
                <a:solidFill>
                  <a:srgbClr val="0000BF"/>
                </a:solidFill>
              </a:rPr>
              <a:t>Example: Data Mining for Threats</a:t>
            </a:r>
          </a:p>
        </p:txBody>
      </p:sp>
      <p:cxnSp>
        <p:nvCxnSpPr>
          <p:cNvPr id="85030" name="AutoShape 1068"/>
          <p:cNvCxnSpPr>
            <a:cxnSpLocks noChangeShapeType="1"/>
            <a:stCxn id="84998" idx="6"/>
            <a:endCxn id="85000" idx="2"/>
          </p:cNvCxnSpPr>
          <p:nvPr/>
        </p:nvCxnSpPr>
        <p:spPr bwMode="auto">
          <a:xfrm flipV="1">
            <a:off x="2541588" y="3581400"/>
            <a:ext cx="3910012" cy="19050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31" name="AutoShape 1069"/>
          <p:cNvCxnSpPr>
            <a:cxnSpLocks noChangeShapeType="1"/>
            <a:stCxn id="84997" idx="1"/>
            <a:endCxn id="84999" idx="5"/>
          </p:cNvCxnSpPr>
          <p:nvPr/>
        </p:nvCxnSpPr>
        <p:spPr bwMode="auto">
          <a:xfrm flipH="1" flipV="1">
            <a:off x="2510242" y="3653242"/>
            <a:ext cx="1778779" cy="1761316"/>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032" name="AutoShape 1070"/>
          <p:cNvCxnSpPr>
            <a:cxnSpLocks noChangeShapeType="1"/>
            <a:stCxn id="84998" idx="7"/>
            <a:endCxn id="85033" idx="3"/>
          </p:cNvCxnSpPr>
          <p:nvPr/>
        </p:nvCxnSpPr>
        <p:spPr bwMode="auto">
          <a:xfrm flipV="1">
            <a:off x="2511425" y="3665538"/>
            <a:ext cx="1760538" cy="173672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5033" name="Oval 1071"/>
          <p:cNvSpPr>
            <a:spLocks noChangeArrowheads="1"/>
          </p:cNvSpPr>
          <p:nvPr/>
        </p:nvSpPr>
        <p:spPr bwMode="auto">
          <a:xfrm>
            <a:off x="4241800" y="3479800"/>
            <a:ext cx="203200" cy="2032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a:latin typeface="Arial Narrow" panose="020B0606020202030204" pitchFamily="34" charset="0"/>
            </a:endParaRPr>
          </a:p>
        </p:txBody>
      </p:sp>
      <p:sp>
        <p:nvSpPr>
          <p:cNvPr id="85034" name="Rectangle 1072"/>
          <p:cNvSpPr>
            <a:spLocks noChangeArrowheads="1"/>
          </p:cNvSpPr>
          <p:nvPr/>
        </p:nvSpPr>
        <p:spPr bwMode="auto">
          <a:xfrm>
            <a:off x="5297488" y="5830888"/>
            <a:ext cx="2398712"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lnSpc>
                <a:spcPct val="40000"/>
              </a:lnSpc>
              <a:spcBef>
                <a:spcPct val="50000"/>
              </a:spcBef>
            </a:pPr>
            <a:r>
              <a:rPr lang="en-US" altLang="en-US" sz="2400">
                <a:latin typeface="Arial Narrow" panose="020B0606020202030204" pitchFamily="34" charset="0"/>
              </a:rPr>
              <a:t>Event</a:t>
            </a:r>
          </a:p>
          <a:p>
            <a:pPr algn="ctr">
              <a:lnSpc>
                <a:spcPct val="40000"/>
              </a:lnSpc>
              <a:spcBef>
                <a:spcPct val="50000"/>
              </a:spcBef>
            </a:pPr>
            <a:r>
              <a:rPr lang="en-US" altLang="en-US" sz="2400">
                <a:latin typeface="Arial Narrow" panose="020B0606020202030204" pitchFamily="34" charset="0"/>
              </a:rPr>
              <a:t>size</a:t>
            </a:r>
          </a:p>
        </p:txBody>
      </p:sp>
      <p:sp>
        <p:nvSpPr>
          <p:cNvPr id="85035" name="Rectangle 1073"/>
          <p:cNvSpPr>
            <a:spLocks noChangeArrowheads="1"/>
          </p:cNvSpPr>
          <p:nvPr/>
        </p:nvSpPr>
        <p:spPr bwMode="auto">
          <a:xfrm>
            <a:off x="2025650" y="1030288"/>
            <a:ext cx="2306638"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lnSpc>
                <a:spcPct val="40000"/>
              </a:lnSpc>
              <a:spcBef>
                <a:spcPct val="50000"/>
              </a:spcBef>
            </a:pPr>
            <a:r>
              <a:rPr lang="en-US" altLang="en-US" sz="2400">
                <a:latin typeface="Arial Narrow" panose="020B0606020202030204" pitchFamily="34" charset="0"/>
              </a:rPr>
              <a:t>Terrorist</a:t>
            </a:r>
          </a:p>
          <a:p>
            <a:pPr algn="ctr">
              <a:lnSpc>
                <a:spcPct val="40000"/>
              </a:lnSpc>
              <a:spcBef>
                <a:spcPct val="50000"/>
              </a:spcBef>
            </a:pPr>
            <a:r>
              <a:rPr lang="en-US" altLang="en-US" sz="2400">
                <a:latin typeface="Arial Narrow" panose="020B0606020202030204" pitchFamily="34" charset="0"/>
              </a:rPr>
              <a:t> threat</a:t>
            </a:r>
          </a:p>
          <a:p>
            <a:pPr algn="ctr">
              <a:lnSpc>
                <a:spcPct val="40000"/>
              </a:lnSpc>
              <a:spcBef>
                <a:spcPct val="50000"/>
              </a:spcBef>
            </a:pPr>
            <a:r>
              <a:rPr lang="en-US" altLang="en-US" sz="2400">
                <a:latin typeface="Arial Narrow" panose="020B0606020202030204" pitchFamily="34" charset="0"/>
              </a:rPr>
              <a:t>index</a:t>
            </a:r>
          </a:p>
        </p:txBody>
      </p:sp>
      <p:sp>
        <p:nvSpPr>
          <p:cNvPr id="85036" name="Rectangle 1074"/>
          <p:cNvSpPr>
            <a:spLocks noChangeArrowheads="1"/>
          </p:cNvSpPr>
          <p:nvPr/>
        </p:nvSpPr>
        <p:spPr bwMode="auto">
          <a:xfrm>
            <a:off x="4235450" y="1030288"/>
            <a:ext cx="2306638"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lnSpc>
                <a:spcPct val="40000"/>
              </a:lnSpc>
              <a:spcBef>
                <a:spcPct val="50000"/>
              </a:spcBef>
            </a:pPr>
            <a:r>
              <a:rPr lang="en-US" altLang="en-US" sz="2400">
                <a:latin typeface="Arial Narrow" panose="020B0606020202030204" pitchFamily="34" charset="0"/>
              </a:rPr>
              <a:t>Event index</a:t>
            </a:r>
          </a:p>
          <a:p>
            <a:pPr algn="ctr">
              <a:lnSpc>
                <a:spcPct val="40000"/>
              </a:lnSpc>
              <a:spcBef>
                <a:spcPct val="50000"/>
              </a:spcBef>
            </a:pPr>
            <a:r>
              <a:rPr lang="en-US" altLang="en-US" sz="2400">
                <a:latin typeface="Arial Narrow" panose="020B0606020202030204" pitchFamily="34" charset="0"/>
              </a:rPr>
              <a:t>level</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652963" y="152401"/>
            <a:ext cx="4597400" cy="1952626"/>
          </a:xfrm>
        </p:spPr>
        <p:txBody>
          <a:bodyPr/>
          <a:lstStyle/>
          <a:p>
            <a:r>
              <a:rPr lang="en-US" altLang="en-US" dirty="0" smtClean="0">
                <a:solidFill>
                  <a:srgbClr val="0000BF"/>
                </a:solidFill>
              </a:rPr>
              <a:t>Binary (</a:t>
            </a:r>
            <a:r>
              <a:rPr lang="en-US" altLang="en-US" dirty="0" err="1" smtClean="0">
                <a:solidFill>
                  <a:srgbClr val="0000BF"/>
                </a:solidFill>
              </a:rPr>
              <a:t>Threshhold</a:t>
            </a:r>
            <a:r>
              <a:rPr lang="en-US" altLang="en-US" dirty="0" smtClean="0">
                <a:solidFill>
                  <a:srgbClr val="0000BF"/>
                </a:solidFill>
              </a:rPr>
              <a:t>)</a:t>
            </a:r>
            <a:r>
              <a:rPr lang="en-US" altLang="en-US" dirty="0">
                <a:solidFill>
                  <a:srgbClr val="0000BF"/>
                </a:solidFill>
              </a:rPr>
              <a:t/>
            </a:r>
            <a:br>
              <a:rPr lang="en-US" altLang="en-US" dirty="0">
                <a:solidFill>
                  <a:srgbClr val="0000BF"/>
                </a:solidFill>
              </a:rPr>
            </a:br>
            <a:r>
              <a:rPr lang="en-US" altLang="en-US" dirty="0" smtClean="0">
                <a:solidFill>
                  <a:srgbClr val="0000BF"/>
                </a:solidFill>
              </a:rPr>
              <a:t>Transfer (Activation) Functions</a:t>
            </a:r>
          </a:p>
        </p:txBody>
      </p:sp>
      <p:sp>
        <p:nvSpPr>
          <p:cNvPr id="86019" name="Rectangle 3"/>
          <p:cNvSpPr>
            <a:spLocks noChangeArrowheads="1"/>
          </p:cNvSpPr>
          <p:nvPr/>
        </p:nvSpPr>
        <p:spPr bwMode="auto">
          <a:xfrm>
            <a:off x="1524000" y="5713413"/>
            <a:ext cx="121602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out1</a:t>
            </a:r>
          </a:p>
        </p:txBody>
      </p:sp>
      <p:sp>
        <p:nvSpPr>
          <p:cNvPr id="86020" name="Rectangle 4"/>
          <p:cNvSpPr>
            <a:spLocks noChangeArrowheads="1"/>
          </p:cNvSpPr>
          <p:nvPr/>
        </p:nvSpPr>
        <p:spPr bwMode="auto">
          <a:xfrm>
            <a:off x="6324600" y="5713413"/>
            <a:ext cx="121602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out2</a:t>
            </a:r>
          </a:p>
        </p:txBody>
      </p:sp>
      <p:sp>
        <p:nvSpPr>
          <p:cNvPr id="86021" name="Line 5"/>
          <p:cNvSpPr>
            <a:spLocks noChangeShapeType="1"/>
          </p:cNvSpPr>
          <p:nvPr/>
        </p:nvSpPr>
        <p:spPr bwMode="auto">
          <a:xfrm flipV="1">
            <a:off x="2214563" y="5172075"/>
            <a:ext cx="13589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2" name="Line 6"/>
          <p:cNvSpPr>
            <a:spLocks noChangeShapeType="1"/>
          </p:cNvSpPr>
          <p:nvPr/>
        </p:nvSpPr>
        <p:spPr bwMode="auto">
          <a:xfrm flipH="1" flipV="1">
            <a:off x="5097463" y="5172075"/>
            <a:ext cx="1231900" cy="546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3" name="Rectangle 7"/>
          <p:cNvSpPr>
            <a:spLocks noChangeArrowheads="1"/>
          </p:cNvSpPr>
          <p:nvPr/>
        </p:nvSpPr>
        <p:spPr bwMode="auto">
          <a:xfrm>
            <a:off x="2209800" y="5180013"/>
            <a:ext cx="68262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w1</a:t>
            </a:r>
          </a:p>
        </p:txBody>
      </p:sp>
      <p:sp>
        <p:nvSpPr>
          <p:cNvPr id="86024" name="Rectangle 8"/>
          <p:cNvSpPr>
            <a:spLocks noChangeArrowheads="1"/>
          </p:cNvSpPr>
          <p:nvPr/>
        </p:nvSpPr>
        <p:spPr bwMode="auto">
          <a:xfrm>
            <a:off x="5868988" y="5180013"/>
            <a:ext cx="682625"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w2</a:t>
            </a:r>
          </a:p>
        </p:txBody>
      </p:sp>
      <p:sp>
        <p:nvSpPr>
          <p:cNvPr id="86025" name="Rectangle 9"/>
          <p:cNvSpPr>
            <a:spLocks noChangeArrowheads="1"/>
          </p:cNvSpPr>
          <p:nvPr/>
        </p:nvSpPr>
        <p:spPr bwMode="auto">
          <a:xfrm>
            <a:off x="3281363" y="4651375"/>
            <a:ext cx="2197100" cy="444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2400">
                <a:latin typeface="Arial Narrow" panose="020B0606020202030204" pitchFamily="34" charset="0"/>
              </a:rPr>
              <a:t>w1*out1 + w2*out2</a:t>
            </a:r>
          </a:p>
        </p:txBody>
      </p:sp>
      <p:sp>
        <p:nvSpPr>
          <p:cNvPr id="86026" name="Line 10"/>
          <p:cNvSpPr>
            <a:spLocks noChangeShapeType="1"/>
          </p:cNvSpPr>
          <p:nvPr/>
        </p:nvSpPr>
        <p:spPr bwMode="auto">
          <a:xfrm>
            <a:off x="4265613" y="2136775"/>
            <a:ext cx="0" cy="23495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7" name="Line 11"/>
          <p:cNvSpPr>
            <a:spLocks noChangeShapeType="1"/>
          </p:cNvSpPr>
          <p:nvPr/>
        </p:nvSpPr>
        <p:spPr bwMode="auto">
          <a:xfrm>
            <a:off x="2062163" y="4492625"/>
            <a:ext cx="5092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8" name="Line 12"/>
          <p:cNvSpPr>
            <a:spLocks noChangeShapeType="1"/>
          </p:cNvSpPr>
          <p:nvPr/>
        </p:nvSpPr>
        <p:spPr bwMode="auto">
          <a:xfrm>
            <a:off x="1985963" y="3273425"/>
            <a:ext cx="48641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9" name="Line 13"/>
          <p:cNvSpPr>
            <a:spLocks noChangeShapeType="1"/>
          </p:cNvSpPr>
          <p:nvPr/>
        </p:nvSpPr>
        <p:spPr bwMode="auto">
          <a:xfrm flipV="1">
            <a:off x="4646613" y="3267075"/>
            <a:ext cx="0" cy="1384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0" name="Line 14"/>
          <p:cNvSpPr>
            <a:spLocks noChangeShapeType="1"/>
          </p:cNvSpPr>
          <p:nvPr/>
        </p:nvSpPr>
        <p:spPr bwMode="auto">
          <a:xfrm flipH="1">
            <a:off x="4335463" y="3273425"/>
            <a:ext cx="3175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1" name="Oval 15"/>
          <p:cNvSpPr>
            <a:spLocks noChangeArrowheads="1"/>
          </p:cNvSpPr>
          <p:nvPr/>
        </p:nvSpPr>
        <p:spPr bwMode="auto">
          <a:xfrm>
            <a:off x="4202113" y="3209925"/>
            <a:ext cx="127000" cy="1270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600">
              <a:latin typeface="Arial Narrow" panose="020B0606020202030204" pitchFamily="34" charset="0"/>
            </a:endParaRPr>
          </a:p>
        </p:txBody>
      </p:sp>
      <p:sp>
        <p:nvSpPr>
          <p:cNvPr id="86032" name="Line 16"/>
          <p:cNvSpPr>
            <a:spLocks noChangeShapeType="1"/>
          </p:cNvSpPr>
          <p:nvPr/>
        </p:nvSpPr>
        <p:spPr bwMode="auto">
          <a:xfrm>
            <a:off x="1649413" y="4492625"/>
            <a:ext cx="1651000" cy="0"/>
          </a:xfrm>
          <a:prstGeom prst="line">
            <a:avLst/>
          </a:prstGeom>
          <a:noFill/>
          <a:ln w="1016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3" name="Line 17"/>
          <p:cNvSpPr>
            <a:spLocks noChangeShapeType="1"/>
          </p:cNvSpPr>
          <p:nvPr/>
        </p:nvSpPr>
        <p:spPr bwMode="auto">
          <a:xfrm>
            <a:off x="3402013" y="3273425"/>
            <a:ext cx="3098800" cy="0"/>
          </a:xfrm>
          <a:prstGeom prst="line">
            <a:avLst/>
          </a:prstGeom>
          <a:noFill/>
          <a:ln w="1016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4" name="Line 18"/>
          <p:cNvSpPr>
            <a:spLocks noChangeShapeType="1"/>
          </p:cNvSpPr>
          <p:nvPr/>
        </p:nvSpPr>
        <p:spPr bwMode="auto">
          <a:xfrm>
            <a:off x="1992313" y="2066925"/>
            <a:ext cx="1346200" cy="2413000"/>
          </a:xfrm>
          <a:prstGeom prst="line">
            <a:avLst/>
          </a:prstGeom>
          <a:noFill/>
          <a:ln w="254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5" name="Rectangle 19"/>
          <p:cNvSpPr>
            <a:spLocks noChangeArrowheads="1"/>
          </p:cNvSpPr>
          <p:nvPr/>
        </p:nvSpPr>
        <p:spPr bwMode="auto">
          <a:xfrm>
            <a:off x="990600" y="1522413"/>
            <a:ext cx="156051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a:latin typeface="Arial Narrow" panose="020B0606020202030204" pitchFamily="34" charset="0"/>
              </a:rPr>
              <a:t>Threshold</a:t>
            </a:r>
          </a:p>
        </p:txBody>
      </p:sp>
      <p:sp>
        <p:nvSpPr>
          <p:cNvPr id="86036" name="Rectangle 20"/>
          <p:cNvSpPr>
            <a:spLocks noChangeArrowheads="1"/>
          </p:cNvSpPr>
          <p:nvPr/>
        </p:nvSpPr>
        <p:spPr bwMode="auto">
          <a:xfrm>
            <a:off x="3733800" y="2741613"/>
            <a:ext cx="4540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1</a:t>
            </a:r>
          </a:p>
        </p:txBody>
      </p:sp>
      <p:sp>
        <p:nvSpPr>
          <p:cNvPr id="86037" name="Rectangle 21"/>
          <p:cNvSpPr>
            <a:spLocks noChangeArrowheads="1"/>
          </p:cNvSpPr>
          <p:nvPr/>
        </p:nvSpPr>
        <p:spPr bwMode="auto">
          <a:xfrm>
            <a:off x="3733800" y="4037013"/>
            <a:ext cx="4540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0</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dirty="0" err="1" smtClean="0">
                <a:solidFill>
                  <a:srgbClr val="0000BF"/>
                </a:solidFill>
              </a:rPr>
              <a:t>ReLU</a:t>
            </a:r>
            <a:r>
              <a:rPr lang="en-US" altLang="en-US" dirty="0" smtClean="0">
                <a:solidFill>
                  <a:srgbClr val="0000BF"/>
                </a:solidFill>
              </a:rPr>
              <a:t> (</a:t>
            </a:r>
            <a:r>
              <a:rPr lang="en-US" i="1" dirty="0" smtClean="0"/>
              <a:t>Rectified Linear Unit </a:t>
            </a:r>
            <a:r>
              <a:rPr lang="en-US" altLang="en-US" dirty="0" smtClean="0">
                <a:solidFill>
                  <a:srgbClr val="0000BF"/>
                </a:solidFill>
              </a:rPr>
              <a:t>) Functions</a:t>
            </a:r>
          </a:p>
        </p:txBody>
      </p:sp>
      <p:sp>
        <p:nvSpPr>
          <p:cNvPr id="86026" name="Line 10"/>
          <p:cNvSpPr>
            <a:spLocks noChangeShapeType="1"/>
          </p:cNvSpPr>
          <p:nvPr/>
        </p:nvSpPr>
        <p:spPr bwMode="auto">
          <a:xfrm>
            <a:off x="4265613" y="2136775"/>
            <a:ext cx="0" cy="23495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7" name="Line 11"/>
          <p:cNvSpPr>
            <a:spLocks noChangeShapeType="1"/>
          </p:cNvSpPr>
          <p:nvPr/>
        </p:nvSpPr>
        <p:spPr bwMode="auto">
          <a:xfrm>
            <a:off x="457200" y="4492625"/>
            <a:ext cx="6697663"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28" name="Line 12"/>
          <p:cNvSpPr>
            <a:spLocks noChangeShapeType="1"/>
          </p:cNvSpPr>
          <p:nvPr/>
        </p:nvSpPr>
        <p:spPr bwMode="auto">
          <a:xfrm>
            <a:off x="1985963" y="3273425"/>
            <a:ext cx="4864100" cy="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1" name="Oval 15"/>
          <p:cNvSpPr>
            <a:spLocks noChangeArrowheads="1"/>
          </p:cNvSpPr>
          <p:nvPr/>
        </p:nvSpPr>
        <p:spPr bwMode="auto">
          <a:xfrm>
            <a:off x="4202113" y="3209925"/>
            <a:ext cx="127000" cy="1270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endParaRPr lang="en-US" altLang="en-US" sz="3600">
              <a:latin typeface="Arial Narrow" panose="020B0606020202030204" pitchFamily="34" charset="0"/>
            </a:endParaRPr>
          </a:p>
        </p:txBody>
      </p:sp>
      <p:sp>
        <p:nvSpPr>
          <p:cNvPr id="86032" name="Line 16"/>
          <p:cNvSpPr>
            <a:spLocks noChangeShapeType="1"/>
          </p:cNvSpPr>
          <p:nvPr/>
        </p:nvSpPr>
        <p:spPr bwMode="auto">
          <a:xfrm>
            <a:off x="990600" y="4486275"/>
            <a:ext cx="3657600" cy="6350"/>
          </a:xfrm>
          <a:prstGeom prst="line">
            <a:avLst/>
          </a:prstGeom>
          <a:noFill/>
          <a:ln w="1016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3" name="Line 17"/>
          <p:cNvSpPr>
            <a:spLocks noChangeShapeType="1"/>
          </p:cNvSpPr>
          <p:nvPr/>
        </p:nvSpPr>
        <p:spPr bwMode="auto">
          <a:xfrm>
            <a:off x="5588000" y="3273425"/>
            <a:ext cx="3098800" cy="0"/>
          </a:xfrm>
          <a:prstGeom prst="line">
            <a:avLst/>
          </a:prstGeom>
          <a:noFill/>
          <a:ln w="1016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6" name="Rectangle 20"/>
          <p:cNvSpPr>
            <a:spLocks noChangeArrowheads="1"/>
          </p:cNvSpPr>
          <p:nvPr/>
        </p:nvSpPr>
        <p:spPr bwMode="auto">
          <a:xfrm>
            <a:off x="3733800" y="2741613"/>
            <a:ext cx="4540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a:latin typeface="Arial Narrow" panose="020B0606020202030204" pitchFamily="34" charset="0"/>
              </a:rPr>
              <a:t>1</a:t>
            </a:r>
          </a:p>
        </p:txBody>
      </p:sp>
      <p:sp>
        <p:nvSpPr>
          <p:cNvPr id="86037" name="Rectangle 21"/>
          <p:cNvSpPr>
            <a:spLocks noChangeArrowheads="1"/>
          </p:cNvSpPr>
          <p:nvPr/>
        </p:nvSpPr>
        <p:spPr bwMode="auto">
          <a:xfrm>
            <a:off x="3733800" y="4037013"/>
            <a:ext cx="454025" cy="58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3200" dirty="0">
                <a:latin typeface="Arial Narrow" panose="020B0606020202030204" pitchFamily="34" charset="0"/>
              </a:rPr>
              <a:t>0</a:t>
            </a:r>
          </a:p>
        </p:txBody>
      </p:sp>
      <p:sp>
        <p:nvSpPr>
          <p:cNvPr id="22" name="Line 16"/>
          <p:cNvSpPr>
            <a:spLocks noChangeShapeType="1"/>
          </p:cNvSpPr>
          <p:nvPr/>
        </p:nvSpPr>
        <p:spPr bwMode="auto">
          <a:xfrm flipV="1">
            <a:off x="4648200" y="3273425"/>
            <a:ext cx="935036" cy="1212850"/>
          </a:xfrm>
          <a:prstGeom prst="line">
            <a:avLst/>
          </a:prstGeom>
          <a:noFill/>
          <a:ln w="101600">
            <a:solidFill>
              <a:srgbClr val="00279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98236762"/>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9067800" cy="647700"/>
          </a:xfrm>
        </p:spPr>
        <p:txBody>
          <a:bodyPr/>
          <a:lstStyle/>
          <a:p>
            <a:r>
              <a:rPr lang="en-US" dirty="0" smtClean="0"/>
              <a:t>Approximating </a:t>
            </a:r>
            <a:r>
              <a:rPr lang="en-US" dirty="0" err="1" smtClean="0"/>
              <a:t>ReLU</a:t>
            </a:r>
            <a:r>
              <a:rPr lang="en-US" dirty="0" smtClean="0"/>
              <a:t> </a:t>
            </a:r>
            <a:r>
              <a:rPr lang="en-US" dirty="0" err="1" smtClean="0"/>
              <a:t>Differentiably</a:t>
            </a:r>
            <a:endParaRPr lang="en-US" dirty="0"/>
          </a:p>
        </p:txBody>
      </p:sp>
      <p:pic>
        <p:nvPicPr>
          <p:cNvPr id="5" name="Picture 4"/>
          <p:cNvPicPr>
            <a:picLocks noChangeAspect="1"/>
          </p:cNvPicPr>
          <p:nvPr/>
        </p:nvPicPr>
        <p:blipFill>
          <a:blip r:embed="rId3"/>
          <a:stretch>
            <a:fillRect/>
          </a:stretch>
        </p:blipFill>
        <p:spPr>
          <a:xfrm>
            <a:off x="1066800" y="1143000"/>
            <a:ext cx="6753225" cy="5253863"/>
          </a:xfrm>
          <a:prstGeom prst="rect">
            <a:avLst/>
          </a:prstGeom>
        </p:spPr>
      </p:pic>
    </p:spTree>
    <p:extLst>
      <p:ext uri="{BB962C8B-B14F-4D97-AF65-F5344CB8AC3E}">
        <p14:creationId xmlns:p14="http://schemas.microsoft.com/office/powerpoint/2010/main" val="21060931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dirty="0" smtClean="0">
                <a:solidFill>
                  <a:srgbClr val="0000BF"/>
                </a:solidFill>
              </a:rPr>
              <a:t>Logistic Activation Function</a:t>
            </a:r>
          </a:p>
        </p:txBody>
      </p:sp>
      <p:sp>
        <p:nvSpPr>
          <p:cNvPr id="87043" name="Rectangle 3"/>
          <p:cNvSpPr>
            <a:spLocks noChangeArrowheads="1"/>
          </p:cNvSpPr>
          <p:nvPr/>
        </p:nvSpPr>
        <p:spPr bwMode="auto">
          <a:xfrm>
            <a:off x="533400" y="1116013"/>
            <a:ext cx="8229600"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20000"/>
              </a:lnSpc>
              <a:spcBef>
                <a:spcPct val="50000"/>
              </a:spcBef>
            </a:pPr>
            <a:r>
              <a:rPr lang="en-US" altLang="en-US" sz="2400" dirty="0">
                <a:latin typeface="Arial Narrow" panose="020B0606020202030204" pitchFamily="34" charset="0"/>
              </a:rPr>
              <a:t>Output:  f ( input )</a:t>
            </a:r>
          </a:p>
          <a:p>
            <a:pPr>
              <a:lnSpc>
                <a:spcPct val="120000"/>
              </a:lnSpc>
              <a:spcBef>
                <a:spcPct val="50000"/>
              </a:spcBef>
            </a:pPr>
            <a:r>
              <a:rPr lang="en-US" altLang="en-US" sz="2400" dirty="0">
                <a:latin typeface="Arial Narrow" panose="020B0606020202030204" pitchFamily="34" charset="0"/>
              </a:rPr>
              <a:t>-- where input = SUM  ( w * output ) + ( bias constant )</a:t>
            </a:r>
          </a:p>
          <a:p>
            <a:pPr>
              <a:lnSpc>
                <a:spcPct val="120000"/>
              </a:lnSpc>
              <a:spcBef>
                <a:spcPct val="50000"/>
              </a:spcBef>
            </a:pPr>
            <a:r>
              <a:rPr lang="en-US" altLang="en-US" sz="2400" dirty="0">
                <a:latin typeface="Arial Narrow" panose="020B0606020202030204" pitchFamily="34" charset="0"/>
              </a:rPr>
              <a:t>-- and  f (x) =  1 / ( 1 + </a:t>
            </a:r>
            <a:r>
              <a:rPr lang="en-US" altLang="en-US" sz="2400" dirty="0" err="1">
                <a:latin typeface="Arial Narrow" panose="020B0606020202030204" pitchFamily="34" charset="0"/>
              </a:rPr>
              <a:t>exp</a:t>
            </a:r>
            <a:r>
              <a:rPr lang="en-US" altLang="en-US" sz="2400" dirty="0">
                <a:latin typeface="Arial Narrow" panose="020B0606020202030204" pitchFamily="34" charset="0"/>
              </a:rPr>
              <a:t>( -</a:t>
            </a:r>
            <a:r>
              <a:rPr lang="en-US" altLang="en-US" sz="2400" dirty="0" err="1">
                <a:latin typeface="Arial Narrow" panose="020B0606020202030204" pitchFamily="34" charset="0"/>
              </a:rPr>
              <a:t>kx</a:t>
            </a:r>
            <a:r>
              <a:rPr lang="en-US" altLang="en-US" sz="2400" dirty="0">
                <a:latin typeface="Arial Narrow" panose="020B0606020202030204" pitchFamily="34" charset="0"/>
              </a:rPr>
              <a:t> ) )</a:t>
            </a:r>
          </a:p>
        </p:txBody>
      </p:sp>
      <p:sp>
        <p:nvSpPr>
          <p:cNvPr id="51217" name="Rectangle 17"/>
          <p:cNvSpPr>
            <a:spLocks noChangeArrowheads="1"/>
          </p:cNvSpPr>
          <p:nvPr/>
        </p:nvSpPr>
        <p:spPr bwMode="auto">
          <a:xfrm>
            <a:off x="7392986" y="1864331"/>
            <a:ext cx="1331913" cy="1166986"/>
          </a:xfrm>
          <a:prstGeom prst="rect">
            <a:avLst/>
          </a:prstGeom>
          <a:solidFill>
            <a:schemeClr val="tx2">
              <a:lumMod val="20000"/>
              <a:lumOff val="80000"/>
            </a:schemeClr>
          </a:solidFill>
          <a:ln>
            <a:noFill/>
          </a:ln>
          <a:effectLst/>
        </p:spPr>
        <p:txBody>
          <a:bodyPr lIns="90488" tIns="44450" rIns="90488" bIns="44450">
            <a:spAutoFit/>
          </a:bodyPr>
          <a:lstStyle/>
          <a:p>
            <a:pPr>
              <a:spcBef>
                <a:spcPct val="50000"/>
              </a:spcBef>
              <a:defRPr/>
            </a:pPr>
            <a:r>
              <a:rPr lang="en-US" dirty="0" smtClean="0">
                <a:latin typeface="Arial Narrow" pitchFamily="34" charset="0"/>
              </a:rPr>
              <a:t>Sigmoid</a:t>
            </a:r>
          </a:p>
          <a:p>
            <a:pPr>
              <a:spcBef>
                <a:spcPct val="50000"/>
              </a:spcBef>
              <a:defRPr/>
            </a:pPr>
            <a:r>
              <a:rPr lang="en-US" dirty="0" smtClean="0">
                <a:latin typeface="Arial Narrow" pitchFamily="34" charset="0"/>
              </a:rPr>
              <a:t>shape</a:t>
            </a:r>
            <a:endParaRPr lang="en-US" dirty="0">
              <a:latin typeface="Arial Narrow" pitchFamily="34" charset="0"/>
            </a:endParaRPr>
          </a:p>
        </p:txBody>
      </p:sp>
      <p:pic>
        <p:nvPicPr>
          <p:cNvPr id="2" name="Picture 1"/>
          <p:cNvPicPr>
            <a:picLocks noChangeAspect="1"/>
          </p:cNvPicPr>
          <p:nvPr/>
        </p:nvPicPr>
        <p:blipFill>
          <a:blip r:embed="rId3"/>
          <a:stretch>
            <a:fillRect/>
          </a:stretch>
        </p:blipFill>
        <p:spPr>
          <a:xfrm>
            <a:off x="0" y="3200400"/>
            <a:ext cx="9067800" cy="2554289"/>
          </a:xfrm>
          <a:prstGeom prst="rect">
            <a:avLst/>
          </a:prstGeom>
        </p:spPr>
      </p:pic>
      <p:sp>
        <p:nvSpPr>
          <p:cNvPr id="3" name="Rectangle 2"/>
          <p:cNvSpPr/>
          <p:nvPr/>
        </p:nvSpPr>
        <p:spPr>
          <a:xfrm>
            <a:off x="342899" y="6010247"/>
            <a:ext cx="8382000" cy="400110"/>
          </a:xfrm>
          <a:prstGeom prst="rect">
            <a:avLst/>
          </a:prstGeom>
        </p:spPr>
        <p:txBody>
          <a:bodyPr wrap="square">
            <a:spAutoFit/>
          </a:bodyPr>
          <a:lstStyle/>
          <a:p>
            <a:r>
              <a:rPr lang="en-US" sz="2000" dirty="0">
                <a:latin typeface="Arial Narrow" panose="020B0606020202030204" pitchFamily="34" charset="0"/>
              </a:rPr>
              <a:t>https://en.wikipedia.org/wiki/Logistic_function#/media/File:Logistic-curve.svg</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p:txBody>
          <a:bodyPr/>
          <a:lstStyle/>
          <a:p>
            <a:r>
              <a:rPr lang="en-US" altLang="en-US" smtClean="0"/>
              <a:t>Separate via Maximum Margin Separator</a:t>
            </a:r>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1023938"/>
            <a:ext cx="5624512"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8" name="Line Callout 2 4"/>
          <p:cNvSpPr>
            <a:spLocks/>
          </p:cNvSpPr>
          <p:nvPr/>
        </p:nvSpPr>
        <p:spPr bwMode="auto">
          <a:xfrm>
            <a:off x="7086600" y="2438400"/>
            <a:ext cx="1371600" cy="762000"/>
          </a:xfrm>
          <a:prstGeom prst="borderCallout2">
            <a:avLst>
              <a:gd name="adj1" fmla="val 47500"/>
              <a:gd name="adj2" fmla="val -1389"/>
              <a:gd name="adj3" fmla="val -98750"/>
              <a:gd name="adj4" fmla="val -113194"/>
              <a:gd name="adj5" fmla="val -131250"/>
              <a:gd name="adj6" fmla="val -352222"/>
            </a:avLst>
          </a:prstGeom>
          <a:noFill/>
          <a:ln w="19050" algn="ctr">
            <a:solidFill>
              <a:schemeClr val="tx1"/>
            </a:solidFill>
            <a:prstDash val="lg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spcBef>
                <a:spcPct val="50000"/>
              </a:spcBef>
            </a:pPr>
            <a:r>
              <a:rPr lang="en-US" altLang="en-US" sz="2400">
                <a:latin typeface="Arial Narrow" panose="020B0606020202030204" pitchFamily="34" charset="0"/>
              </a:rPr>
              <a:t>Support vectors</a:t>
            </a:r>
          </a:p>
        </p:txBody>
      </p:sp>
      <p:cxnSp>
        <p:nvCxnSpPr>
          <p:cNvPr id="21509" name="Straight Connector 6"/>
          <p:cNvCxnSpPr>
            <a:cxnSpLocks noChangeShapeType="1"/>
            <a:stCxn id="21508" idx="2"/>
          </p:cNvCxnSpPr>
          <p:nvPr/>
        </p:nvCxnSpPr>
        <p:spPr bwMode="auto">
          <a:xfrm flipH="1" flipV="1">
            <a:off x="2362200" y="2286000"/>
            <a:ext cx="4724400" cy="533400"/>
          </a:xfrm>
          <a:prstGeom prst="line">
            <a:avLst/>
          </a:prstGeom>
          <a:noFill/>
          <a:ln w="19050" algn="ctr">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0" name="Straight Connector 10"/>
          <p:cNvCxnSpPr>
            <a:cxnSpLocks noChangeShapeType="1"/>
            <a:stCxn id="21508" idx="2"/>
          </p:cNvCxnSpPr>
          <p:nvPr/>
        </p:nvCxnSpPr>
        <p:spPr bwMode="auto">
          <a:xfrm flipH="1">
            <a:off x="6477000" y="2819400"/>
            <a:ext cx="609600" cy="2743200"/>
          </a:xfrm>
          <a:prstGeom prst="line">
            <a:avLst/>
          </a:prstGeom>
          <a:noFill/>
          <a:ln w="19050" algn="ctr">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1" name="TextBox 3"/>
          <p:cNvSpPr txBox="1">
            <a:spLocks noChangeArrowheads="1"/>
          </p:cNvSpPr>
          <p:nvPr/>
        </p:nvSpPr>
        <p:spPr bwMode="auto">
          <a:xfrm>
            <a:off x="4038600" y="6472238"/>
            <a:ext cx="2971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spcBef>
                <a:spcPct val="50000"/>
              </a:spcBef>
            </a:pPr>
            <a:r>
              <a:rPr lang="en-US" altLang="en-US" sz="1600">
                <a:latin typeface="Arial Narrow" panose="020B0606020202030204" pitchFamily="34" charset="0"/>
              </a:rPr>
              <a:t>Source: Russell &amp; Norvig</a:t>
            </a:r>
          </a:p>
        </p:txBody>
      </p:sp>
      <p:cxnSp>
        <p:nvCxnSpPr>
          <p:cNvPr id="3" name="Straight Connector 2"/>
          <p:cNvCxnSpPr/>
          <p:nvPr/>
        </p:nvCxnSpPr>
        <p:spPr bwMode="auto">
          <a:xfrm>
            <a:off x="1524000" y="838200"/>
            <a:ext cx="5715000" cy="5634038"/>
          </a:xfrm>
          <a:prstGeom prst="line">
            <a:avLst/>
          </a:prstGeom>
          <a:ln>
            <a:prstDash val="dash"/>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bwMode="auto">
          <a:xfrm>
            <a:off x="990600" y="990600"/>
            <a:ext cx="5029200" cy="5481638"/>
          </a:xfrm>
          <a:prstGeom prst="line">
            <a:avLst/>
          </a:prstGeom>
          <a:ln>
            <a:prstDash val="dash"/>
            <a:headEnd type="none" w="med" len="med"/>
            <a:tailEnd type="none" w="med" len="med"/>
          </a:ln>
          <a:extLst/>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0"/>
            <a:ext cx="9067800" cy="952500"/>
          </a:xfrm>
        </p:spPr>
        <p:txBody>
          <a:bodyPr/>
          <a:lstStyle/>
          <a:p>
            <a:r>
              <a:rPr lang="en-US" altLang="en-US" smtClean="0">
                <a:solidFill>
                  <a:srgbClr val="0000BF"/>
                </a:solidFill>
              </a:rPr>
              <a:t>Summary</a:t>
            </a:r>
          </a:p>
        </p:txBody>
      </p:sp>
      <p:sp>
        <p:nvSpPr>
          <p:cNvPr id="56323" name="Rectangle 3"/>
          <p:cNvSpPr>
            <a:spLocks noGrp="1" noChangeArrowheads="1"/>
          </p:cNvSpPr>
          <p:nvPr>
            <p:ph type="body" idx="1"/>
          </p:nvPr>
        </p:nvSpPr>
        <p:spPr>
          <a:xfrm>
            <a:off x="990600" y="1371600"/>
            <a:ext cx="7772400" cy="5105400"/>
          </a:xfrm>
        </p:spPr>
        <p:txBody>
          <a:bodyPr/>
          <a:lstStyle/>
          <a:p>
            <a:pPr>
              <a:lnSpc>
                <a:spcPct val="120000"/>
              </a:lnSpc>
              <a:defRPr/>
            </a:pPr>
            <a:r>
              <a:rPr lang="en-US" dirty="0" smtClean="0"/>
              <a:t>Neural Nets are interpolation devices</a:t>
            </a:r>
          </a:p>
          <a:p>
            <a:pPr>
              <a:lnSpc>
                <a:spcPct val="120000"/>
              </a:lnSpc>
              <a:defRPr/>
            </a:pPr>
            <a:r>
              <a:rPr lang="en-US" dirty="0" smtClean="0"/>
              <a:t>Based on known input/output data</a:t>
            </a:r>
          </a:p>
          <a:p>
            <a:pPr>
              <a:lnSpc>
                <a:spcPct val="120000"/>
              </a:lnSpc>
              <a:defRPr/>
            </a:pPr>
            <a:r>
              <a:rPr lang="en-US" dirty="0" smtClean="0"/>
              <a:t>Slow to learn (depends on architecture)</a:t>
            </a:r>
          </a:p>
          <a:p>
            <a:pPr>
              <a:lnSpc>
                <a:spcPct val="120000"/>
              </a:lnSpc>
              <a:defRPr/>
            </a:pPr>
            <a:r>
              <a:rPr lang="en-US" dirty="0" smtClean="0"/>
              <a:t>Fast to execute (depends on architecture)</a:t>
            </a:r>
          </a:p>
          <a:p>
            <a:pPr>
              <a:lnSpc>
                <a:spcPct val="120000"/>
              </a:lnSpc>
              <a:defRPr/>
            </a:pPr>
            <a:r>
              <a:rPr lang="en-US" dirty="0" smtClean="0"/>
              <a:t>Effective but lack explanation</a:t>
            </a:r>
          </a:p>
          <a:p>
            <a:pPr>
              <a:lnSpc>
                <a:spcPct val="120000"/>
              </a:lnSpc>
              <a:defRPr/>
            </a:pPr>
            <a:r>
              <a:rPr lang="en-US" dirty="0" smtClean="0"/>
              <a:t>Many promising applications</a:t>
            </a:r>
          </a:p>
          <a:p>
            <a:pPr>
              <a:lnSpc>
                <a:spcPct val="120000"/>
              </a:lnSpc>
              <a:defRPr/>
            </a:pPr>
            <a:r>
              <a:rPr lang="en-US" dirty="0" smtClean="0"/>
              <a:t>Use when defined model not required</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rknbarc">
  <a:themeElements>
    <a:clrScheme name="">
      <a:dk1>
        <a:srgbClr val="000000"/>
      </a:dk1>
      <a:lt1>
        <a:srgbClr val="FFFFFF"/>
      </a:lt1>
      <a:dk2>
        <a:srgbClr val="0000FF"/>
      </a:dk2>
      <a:lt2>
        <a:srgbClr val="000080"/>
      </a:lt2>
      <a:accent1>
        <a:srgbClr val="FF00FF"/>
      </a:accent1>
      <a:accent2>
        <a:srgbClr val="FF0000"/>
      </a:accent2>
      <a:accent3>
        <a:srgbClr val="FFFFFF"/>
      </a:accent3>
      <a:accent4>
        <a:srgbClr val="000000"/>
      </a:accent4>
      <a:accent5>
        <a:srgbClr val="FFAAFF"/>
      </a:accent5>
      <a:accent6>
        <a:srgbClr val="E70000"/>
      </a:accent6>
      <a:hlink>
        <a:srgbClr val="00FFFF"/>
      </a:hlink>
      <a:folHlink>
        <a:srgbClr val="C0C0C0"/>
      </a:folHlink>
    </a:clrScheme>
    <a:fontScheme name="brknbarc">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rknbar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rknbar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rknbar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rknbar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rknbar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rknbar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rknbar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c:\powpnt40\template\clrovrhd\brknbarc.ppt</Template>
  <TotalTime>20633</TotalTime>
  <Pages>24</Pages>
  <Words>7481</Words>
  <Application>Microsoft Office PowerPoint</Application>
  <PresentationFormat>On-screen Show (4:3)</PresentationFormat>
  <Paragraphs>871</Paragraphs>
  <Slides>90</Slides>
  <Notes>78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Arial</vt:lpstr>
      <vt:lpstr>Arial Narrow</vt:lpstr>
      <vt:lpstr>Courier New</vt:lpstr>
      <vt:lpstr>Monotype Sorts</vt:lpstr>
      <vt:lpstr>Roboto Mono</vt:lpstr>
      <vt:lpstr>Symbol</vt:lpstr>
      <vt:lpstr>Times New Roman</vt:lpstr>
      <vt:lpstr>Wingdings</vt:lpstr>
      <vt:lpstr>brknbarc</vt:lpstr>
      <vt:lpstr>Learning from Data  and Neural Nets I</vt:lpstr>
      <vt:lpstr>Machine Learning Pictorially</vt:lpstr>
      <vt:lpstr>Learning Goals</vt:lpstr>
      <vt:lpstr>Learn from Data</vt:lpstr>
      <vt:lpstr>Learn from Data</vt:lpstr>
      <vt:lpstr>Learning and Intro to Neural Nets</vt:lpstr>
      <vt:lpstr>When Data Separable with Straight Line</vt:lpstr>
      <vt:lpstr>Possible Separators</vt:lpstr>
      <vt:lpstr>Separate via Maximum Margin Separator</vt:lpstr>
      <vt:lpstr>Data Not Necessarily Linearly Separable ...</vt:lpstr>
      <vt:lpstr>Linearly Separable in Higher-Dimensional Space</vt:lpstr>
      <vt:lpstr>k-Means Clustering</vt:lpstr>
      <vt:lpstr>Given: Data + Number of Clusters (e.g., 3)</vt:lpstr>
      <vt:lpstr>1. Select k “classifier” points at random</vt:lpstr>
      <vt:lpstr>2. Classify according to closest classifier point.</vt:lpstr>
      <vt:lpstr>3. The classifier points are replaced by the centroids</vt:lpstr>
      <vt:lpstr>Repeat steps 2 and 3 until set membership stabilizes</vt:lpstr>
      <vt:lpstr>K-means Using TensorFlow</vt:lpstr>
      <vt:lpstr>k-Means (an Unsupervised Technique) Pro’s and Con’s</vt:lpstr>
      <vt:lpstr>k-Means (an Unsupervised Technique) Pro’s and Con’s</vt:lpstr>
      <vt:lpstr>Learning and Intro to Neural Nets</vt:lpstr>
      <vt:lpstr>Application Examples</vt:lpstr>
      <vt:lpstr>Working of the Brain</vt:lpstr>
      <vt:lpstr>The Brain’s Neuron</vt:lpstr>
      <vt:lpstr>An Artificial Neural Net</vt:lpstr>
      <vt:lpstr>Questions</vt:lpstr>
      <vt:lpstr>Modelling Synapses</vt:lpstr>
      <vt:lpstr>Modelling Neuronal I/O 1/2</vt:lpstr>
      <vt:lpstr>Modelling Neuronal I/O 2/2</vt:lpstr>
      <vt:lpstr>Early History</vt:lpstr>
      <vt:lpstr>1988 DARPA Study</vt:lpstr>
      <vt:lpstr>Breakthrough</vt:lpstr>
      <vt:lpstr>Perceptron</vt:lpstr>
      <vt:lpstr>Perceptron Applicable to 2-category Classifications</vt:lpstr>
      <vt:lpstr>Using Perceptron to Classify</vt:lpstr>
      <vt:lpstr>Perceptron Learning Rule</vt:lpstr>
      <vt:lpstr>Perceptron Learning Rule</vt:lpstr>
      <vt:lpstr>Example*: Learn Logical OR</vt:lpstr>
      <vt:lpstr>Example*: Learn Logical OR</vt:lpstr>
      <vt:lpstr>Introduce Bias Node …</vt:lpstr>
      <vt:lpstr>Randomly Select Initial Weights</vt:lpstr>
      <vt:lpstr>Train with First I/O Datum</vt:lpstr>
      <vt:lpstr>Adjust</vt:lpstr>
      <vt:lpstr>Adjust Again</vt:lpstr>
      <vt:lpstr>Result on (0, 1)</vt:lpstr>
      <vt:lpstr>Example: Learn Exclusive OR(?!)</vt:lpstr>
      <vt:lpstr>A TensofFlow Implementation (but not the Perceptron Learning Rule)</vt:lpstr>
      <vt:lpstr>Learning and Intro to Neural Nets</vt:lpstr>
      <vt:lpstr>When to Use Neural Nets</vt:lpstr>
      <vt:lpstr>Neural Net with Feedback</vt:lpstr>
      <vt:lpstr>Architectures (after Lawrence)</vt:lpstr>
      <vt:lpstr>Architectures (after Lawrence)</vt:lpstr>
      <vt:lpstr>Learning and Intro to Neural Nets</vt:lpstr>
      <vt:lpstr>Unsupervised Learning</vt:lpstr>
      <vt:lpstr>Unsupervised Learning</vt:lpstr>
      <vt:lpstr>Principles of Unsupervised Learning</vt:lpstr>
      <vt:lpstr>Principles of Unsupervised Learning</vt:lpstr>
      <vt:lpstr>Principles of Self-Organization*</vt:lpstr>
      <vt:lpstr>Input  (2D Example)</vt:lpstr>
      <vt:lpstr>Effect of Kohonen Map</vt:lpstr>
      <vt:lpstr>Competitive Learning Goal (3D Example)</vt:lpstr>
      <vt:lpstr>Normalization</vt:lpstr>
      <vt:lpstr>Competitive Learning Networks</vt:lpstr>
      <vt:lpstr>Consider Each x (input) Separately</vt:lpstr>
      <vt:lpstr>Kohonen’s Technique Visualized</vt:lpstr>
      <vt:lpstr>Kohonen’s Technique Visualized</vt:lpstr>
      <vt:lpstr>Competitive Learning Rule</vt:lpstr>
      <vt:lpstr>Example: Before Accounting for x774</vt:lpstr>
      <vt:lpstr>After Accounting for x774</vt:lpstr>
      <vt:lpstr>Before Accounting for x775</vt:lpstr>
      <vt:lpstr>After Accounting for x775</vt:lpstr>
      <vt:lpstr>Effect is to Place w’s Near x-Clusters</vt:lpstr>
      <vt:lpstr>2D Example (Highest o Wins)</vt:lpstr>
      <vt:lpstr>Kohonen Feature Maps</vt:lpstr>
      <vt:lpstr>Demonstration</vt:lpstr>
      <vt:lpstr>Kohonen Net Graphic</vt:lpstr>
      <vt:lpstr>Application to Recommendation Systems</vt:lpstr>
      <vt:lpstr>Example Application: Medical Diagnosis 1/3 </vt:lpstr>
      <vt:lpstr>Example Application: Medical Diagnosis 2/3 </vt:lpstr>
      <vt:lpstr>Example Application: Medical Diagnosis 2/3 </vt:lpstr>
      <vt:lpstr>Example Application: Medical Diagnosis 3/3 </vt:lpstr>
      <vt:lpstr>Learning and Intro to Neural Nets</vt:lpstr>
      <vt:lpstr>Supervised Learning</vt:lpstr>
      <vt:lpstr>Feedforward n-layer nets</vt:lpstr>
      <vt:lpstr>Example: Data Mining for Threats</vt:lpstr>
      <vt:lpstr>Binary (Threshhold) Transfer (Activation) Functions</vt:lpstr>
      <vt:lpstr>ReLU (Rectified Linear Unit ) Functions</vt:lpstr>
      <vt:lpstr>Approximating ReLU Differentiably</vt:lpstr>
      <vt:lpstr>Logistic Activation Function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 Introduction</dc:title>
  <dc:subject/>
  <dc:creator>Eric Braude</dc:creator>
  <cp:keywords/>
  <dc:description/>
  <cp:lastModifiedBy>Braude, Eric J</cp:lastModifiedBy>
  <cp:revision>210</cp:revision>
  <cp:lastPrinted>2017-09-28T19:55:17Z</cp:lastPrinted>
  <dcterms:created xsi:type="dcterms:W3CDTF">1997-06-10T19:27:06Z</dcterms:created>
  <dcterms:modified xsi:type="dcterms:W3CDTF">2021-05-18T10:56:05Z</dcterms:modified>
</cp:coreProperties>
</file>