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346" r:id="rId3"/>
    <p:sldId id="431" r:id="rId4"/>
    <p:sldId id="351" r:id="rId5"/>
    <p:sldId id="383" r:id="rId6"/>
    <p:sldId id="425" r:id="rId7"/>
    <p:sldId id="354" r:id="rId8"/>
    <p:sldId id="355" r:id="rId9"/>
    <p:sldId id="356" r:id="rId10"/>
    <p:sldId id="436" r:id="rId11"/>
    <p:sldId id="426" r:id="rId12"/>
    <p:sldId id="427" r:id="rId13"/>
    <p:sldId id="433" r:id="rId14"/>
    <p:sldId id="428" r:id="rId15"/>
    <p:sldId id="359" r:id="rId16"/>
    <p:sldId id="400" r:id="rId17"/>
    <p:sldId id="401" r:id="rId18"/>
    <p:sldId id="430" r:id="rId19"/>
    <p:sldId id="361" r:id="rId20"/>
    <p:sldId id="402" r:id="rId21"/>
    <p:sldId id="362" r:id="rId22"/>
    <p:sldId id="403" r:id="rId23"/>
    <p:sldId id="363" r:id="rId24"/>
    <p:sldId id="404" r:id="rId25"/>
    <p:sldId id="364" r:id="rId26"/>
    <p:sldId id="365" r:id="rId27"/>
    <p:sldId id="366" r:id="rId28"/>
    <p:sldId id="367" r:id="rId29"/>
    <p:sldId id="423" r:id="rId30"/>
    <p:sldId id="369" r:id="rId31"/>
    <p:sldId id="434" r:id="rId32"/>
    <p:sldId id="435" r:id="rId33"/>
    <p:sldId id="394" r:id="rId34"/>
    <p:sldId id="420" r:id="rId35"/>
    <p:sldId id="370" r:id="rId36"/>
    <p:sldId id="378" r:id="rId37"/>
  </p:sldIdLst>
  <p:sldSz cx="9144000" cy="6858000" type="screen4x3"/>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52" autoAdjust="0"/>
  </p:normalViewPr>
  <p:slideViewPr>
    <p:cSldViewPr>
      <p:cViewPr varScale="1">
        <p:scale>
          <a:sx n="45" d="100"/>
          <a:sy n="45" d="100"/>
        </p:scale>
        <p:origin x="1433" y="3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notesViewPr>
    <p:cSldViewPr>
      <p:cViewPr varScale="1">
        <p:scale>
          <a:sx n="68" d="100"/>
          <a:sy n="68" d="100"/>
        </p:scale>
        <p:origin x="-1498" y="-6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400" y="8986838"/>
            <a:ext cx="65516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1" tIns="44869" rIns="91341" bIns="44869">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smtClean="0"/>
              <a:t>Notes copyright (c) 1995-20157 by Eric J. Braude </a:t>
            </a:r>
            <a:fld id="{D3CF8D0A-C8D8-4B0D-A910-8B9AA9EF0005}" type="datetime1">
              <a:rPr lang="en-US" altLang="en-US" sz="1100" smtClean="0"/>
              <a:pPr algn="r">
                <a:spcBef>
                  <a:spcPct val="50000"/>
                </a:spcBef>
                <a:defRPr/>
              </a:pPr>
              <a:t>4/13/2021</a:t>
            </a:fld>
            <a:r>
              <a:rPr lang="en-US" altLang="en-US" sz="1100" smtClean="0"/>
              <a:t>         </a:t>
            </a:r>
            <a:r>
              <a:rPr lang="en-US" altLang="en-US" sz="1100" i="1" smtClean="0"/>
              <a:t>Neural Nets II       page </a:t>
            </a:r>
            <a:fld id="{05D23CDE-9096-469E-A4F6-5F25C63C1831}" type="slidenum">
              <a:rPr lang="en-US" altLang="en-US" sz="1100" smtClean="0"/>
              <a:pPr algn="r">
                <a:spcBef>
                  <a:spcPct val="50000"/>
                </a:spcBef>
                <a:defRPr/>
              </a:pPr>
              <a:t>‹#›</a:t>
            </a:fld>
            <a:endParaRPr lang="en-US" altLang="en-US" sz="1100" smtClean="0"/>
          </a:p>
        </p:txBody>
      </p:sp>
    </p:spTree>
    <p:extLst>
      <p:ext uri="{BB962C8B-B14F-4D97-AF65-F5344CB8AC3E}">
        <p14:creationId xmlns:p14="http://schemas.microsoft.com/office/powerpoint/2010/main" val="6223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416425"/>
            <a:ext cx="50292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1" tIns="44869" rIns="91341" bIns="44869"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14425" y="703263"/>
            <a:ext cx="4629150"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11521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r>
              <a:rPr lang="en-US" smtClean="0"/>
              <a:t>This module continues our discussion of neural nets.</a:t>
            </a:r>
          </a:p>
        </p:txBody>
      </p:sp>
    </p:spTree>
    <p:extLst>
      <p:ext uri="{BB962C8B-B14F-4D97-AF65-F5344CB8AC3E}">
        <p14:creationId xmlns:p14="http://schemas.microsoft.com/office/powerpoint/2010/main" val="1617172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r>
              <a:rPr lang="en-US" altLang="en-US" smtClean="0"/>
              <a:t>In this section we review the parts of a feedforward neural net with one hidden layer.</a:t>
            </a:r>
          </a:p>
        </p:txBody>
      </p:sp>
    </p:spTree>
    <p:extLst>
      <p:ext uri="{BB962C8B-B14F-4D97-AF65-F5344CB8AC3E}">
        <p14:creationId xmlns:p14="http://schemas.microsoft.com/office/powerpoint/2010/main" val="420691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write the error function explicitly for output (o</a:t>
            </a:r>
            <a:r>
              <a:rPr lang="en-US" baseline="-25000" dirty="0" smtClean="0"/>
              <a:t>1</a:t>
            </a:r>
            <a:r>
              <a:rPr lang="en-US" dirty="0" smtClean="0"/>
              <a:t>, o</a:t>
            </a:r>
            <a:r>
              <a:rPr lang="en-US" baseline="-25000" dirty="0" smtClean="0"/>
              <a:t>2</a:t>
            </a:r>
            <a:r>
              <a:rPr lang="en-US" dirty="0" smtClean="0"/>
              <a:t>) and target (t</a:t>
            </a:r>
            <a:r>
              <a:rPr lang="en-US" baseline="-25000" dirty="0" smtClean="0"/>
              <a:t>1</a:t>
            </a:r>
            <a:r>
              <a:rPr lang="en-US" dirty="0" smtClean="0"/>
              <a:t>, t</a:t>
            </a:r>
            <a:r>
              <a:rPr lang="en-US" baseline="-25000" dirty="0" smtClean="0"/>
              <a:t>2</a:t>
            </a:r>
            <a:r>
              <a:rPr lang="en-US" dirty="0" smtClean="0"/>
              <a:t>):</a:t>
            </a:r>
          </a:p>
          <a:p>
            <a:endParaRPr lang="en-US" dirty="0" smtClean="0"/>
          </a:p>
          <a:p>
            <a:pPr>
              <a:lnSpc>
                <a:spcPct val="150000"/>
              </a:lnSpc>
            </a:pPr>
            <a:r>
              <a:rPr lang="en-US" dirty="0" smtClean="0"/>
              <a:t>e = </a:t>
            </a:r>
            <a:r>
              <a:rPr lang="en-US" sz="1200" dirty="0" smtClean="0">
                <a:sym typeface="Symbol" panose="05050102010706020507" pitchFamily="18" charset="2"/>
              </a:rPr>
              <a:t>[(o</a:t>
            </a:r>
            <a:r>
              <a:rPr lang="en-US" sz="1200" baseline="-25000" dirty="0" smtClean="0">
                <a:sym typeface="Symbol" panose="05050102010706020507" pitchFamily="18" charset="2"/>
              </a:rPr>
              <a:t>1</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 (o</a:t>
            </a:r>
            <a:r>
              <a:rPr lang="en-US" sz="1200" baseline="-25000" dirty="0" smtClean="0">
                <a:sym typeface="Symbol" panose="05050102010706020507" pitchFamily="18" charset="2"/>
              </a:rPr>
              <a:t>2</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a:t>
            </a:r>
          </a:p>
          <a:p>
            <a:pPr>
              <a:lnSpc>
                <a:spcPct val="150000"/>
              </a:lnSpc>
            </a:pP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 [(i</a:t>
            </a:r>
            <a:r>
              <a:rPr lang="en-US" sz="1200" baseline="-25000" dirty="0" smtClean="0">
                <a:sym typeface="Symbol" panose="05050102010706020507" pitchFamily="18" charset="2"/>
              </a:rPr>
              <a:t>1o</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 (i</a:t>
            </a:r>
            <a:r>
              <a:rPr lang="en-US" sz="1200" baseline="-25000" dirty="0" smtClean="0">
                <a:sym typeface="Symbol" panose="05050102010706020507" pitchFamily="18" charset="2"/>
              </a:rPr>
              <a:t>2o</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where (i</a:t>
            </a:r>
            <a:r>
              <a:rPr lang="en-US" sz="1200" baseline="-25000" dirty="0" smtClean="0">
                <a:sym typeface="Symbol" panose="05050102010706020507" pitchFamily="18" charset="2"/>
              </a:rPr>
              <a:t>1o</a:t>
            </a:r>
            <a:r>
              <a:rPr lang="en-US" sz="1200" dirty="0" smtClean="0">
                <a:sym typeface="Symbol" panose="05050102010706020507" pitchFamily="18" charset="2"/>
              </a:rPr>
              <a:t> , i</a:t>
            </a:r>
            <a:r>
              <a:rPr lang="en-US" sz="1200" baseline="-25000" dirty="0" smtClean="0">
                <a:sym typeface="Symbol" panose="05050102010706020507" pitchFamily="18" charset="2"/>
              </a:rPr>
              <a:t>2o</a:t>
            </a:r>
            <a:r>
              <a:rPr lang="en-US" sz="1200" baseline="0" dirty="0" smtClean="0">
                <a:sym typeface="Symbol" panose="05050102010706020507" pitchFamily="18" charset="2"/>
              </a:rPr>
              <a:t>) is the total input to the two top nodes</a:t>
            </a: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baseline="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a:t>
            </a:r>
            <a:r>
              <a:rPr lang="en-US" sz="1200" baseline="0" dirty="0" smtClean="0">
                <a:sym typeface="Symbol" panose="05050102010706020507" pitchFamily="18" charset="2"/>
              </a:rPr>
              <a:t> </a:t>
            </a:r>
            <a:r>
              <a:rPr lang="en-US" sz="1200" dirty="0" smtClean="0">
                <a:sym typeface="Symbol" panose="05050102010706020507" pitchFamily="18" charset="2"/>
              </a:rPr>
              <a:t>[(w</a:t>
            </a:r>
            <a:r>
              <a:rPr lang="en-US" sz="1200" baseline="-25000" dirty="0" smtClean="0">
                <a:sym typeface="Symbol" panose="05050102010706020507" pitchFamily="18" charset="2"/>
              </a:rPr>
              <a:t>u1</a:t>
            </a:r>
            <a:r>
              <a:rPr lang="en-US" sz="1200" dirty="0" smtClean="0">
                <a:sym typeface="Symbol" panose="05050102010706020507" pitchFamily="18" charset="2"/>
              </a:rPr>
              <a:t>o</a:t>
            </a:r>
            <a:r>
              <a:rPr lang="en-US" sz="1200" baseline="-25000" dirty="0" smtClean="0">
                <a:sym typeface="Symbol" panose="05050102010706020507" pitchFamily="18" charset="2"/>
              </a:rPr>
              <a:t>u</a:t>
            </a:r>
            <a:r>
              <a:rPr lang="en-US" sz="1200" dirty="0" smtClean="0">
                <a:sym typeface="Symbol" panose="05050102010706020507" pitchFamily="18" charset="2"/>
              </a:rPr>
              <a:t> + w</a:t>
            </a:r>
            <a:r>
              <a:rPr lang="en-US" sz="1200" baseline="-25000" dirty="0" smtClean="0">
                <a:sym typeface="Symbol" panose="05050102010706020507" pitchFamily="18" charset="2"/>
              </a:rPr>
              <a:t>v1</a:t>
            </a:r>
            <a:r>
              <a:rPr lang="en-US" sz="1200" dirty="0" smtClean="0">
                <a:sym typeface="Symbol" panose="05050102010706020507" pitchFamily="18" charset="2"/>
              </a:rPr>
              <a:t>o</a:t>
            </a:r>
            <a:r>
              <a:rPr lang="en-US" sz="1200" baseline="-25000" dirty="0" smtClean="0">
                <a:sym typeface="Symbol" panose="05050102010706020507" pitchFamily="18" charset="2"/>
              </a:rPr>
              <a:t>v</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 (w</a:t>
            </a:r>
            <a:r>
              <a:rPr lang="en-US" sz="1200" baseline="-25000" dirty="0" smtClean="0">
                <a:sym typeface="Symbol" panose="05050102010706020507" pitchFamily="18" charset="2"/>
              </a:rPr>
              <a:t>u2</a:t>
            </a:r>
            <a:r>
              <a:rPr lang="en-US" sz="1200" dirty="0" smtClean="0">
                <a:sym typeface="Symbol" panose="05050102010706020507" pitchFamily="18" charset="2"/>
              </a:rPr>
              <a:t>o</a:t>
            </a:r>
            <a:r>
              <a:rPr lang="en-US" sz="1200" baseline="-25000" dirty="0" smtClean="0">
                <a:sym typeface="Symbol" panose="05050102010706020507" pitchFamily="18" charset="2"/>
              </a:rPr>
              <a:t>u</a:t>
            </a:r>
            <a:r>
              <a:rPr lang="en-US" sz="1200" dirty="0" smtClean="0">
                <a:sym typeface="Symbol" panose="05050102010706020507" pitchFamily="18" charset="2"/>
              </a:rPr>
              <a:t> + w</a:t>
            </a:r>
            <a:r>
              <a:rPr lang="en-US" sz="1200" baseline="-25000" dirty="0" smtClean="0">
                <a:sym typeface="Symbol" panose="05050102010706020507" pitchFamily="18" charset="2"/>
              </a:rPr>
              <a:t>v2</a:t>
            </a:r>
            <a:r>
              <a:rPr lang="en-US" sz="1200" dirty="0" smtClean="0">
                <a:sym typeface="Symbol" panose="05050102010706020507" pitchFamily="18" charset="2"/>
              </a:rPr>
              <a:t>o</a:t>
            </a:r>
            <a:r>
              <a:rPr lang="en-US" sz="1200" baseline="-25000" dirty="0" smtClean="0">
                <a:sym typeface="Symbol" panose="05050102010706020507" pitchFamily="18" charset="2"/>
              </a:rPr>
              <a:t>v</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where (</a:t>
            </a:r>
            <a:r>
              <a:rPr lang="en-US" sz="1200" dirty="0" err="1" smtClean="0">
                <a:sym typeface="Symbol" panose="05050102010706020507" pitchFamily="18" charset="2"/>
              </a:rPr>
              <a:t>o</a:t>
            </a:r>
            <a:r>
              <a:rPr lang="en-US" sz="1200" baseline="-25000" dirty="0" err="1" smtClean="0">
                <a:sym typeface="Symbol" panose="05050102010706020507" pitchFamily="18" charset="2"/>
              </a:rPr>
              <a:t>u</a:t>
            </a:r>
            <a:r>
              <a:rPr lang="en-US" sz="1200" dirty="0" smtClean="0">
                <a:sym typeface="Symbol" panose="05050102010706020507" pitchFamily="18" charset="2"/>
              </a:rPr>
              <a:t> , </a:t>
            </a:r>
            <a:r>
              <a:rPr lang="en-US" sz="1200" dirty="0" err="1" smtClean="0">
                <a:sym typeface="Symbol" panose="05050102010706020507" pitchFamily="18" charset="2"/>
              </a:rPr>
              <a:t>o</a:t>
            </a:r>
            <a:r>
              <a:rPr lang="en-US" sz="1200" baseline="-25000" dirty="0" err="1" smtClean="0">
                <a:sym typeface="Symbol" panose="05050102010706020507" pitchFamily="18" charset="2"/>
              </a:rPr>
              <a:t>v</a:t>
            </a:r>
            <a:r>
              <a:rPr lang="en-US" sz="1200" baseline="0" dirty="0" smtClean="0">
                <a:sym typeface="Symbol" panose="05050102010706020507" pitchFamily="18" charset="2"/>
              </a:rPr>
              <a:t>) is the output from the two hidden nodes</a:t>
            </a:r>
            <a:endParaRPr lang="en-US" altLang="en-US" dirty="0" smtClean="0">
              <a:latin typeface="Arial Narrow" panose="020B0606020202030204" pitchFamily="34" charset="0"/>
            </a:endParaRP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a:t>
            </a:r>
            <a:r>
              <a:rPr lang="en-US" sz="1200" baseline="0" dirty="0" smtClean="0">
                <a:sym typeface="Symbol" panose="05050102010706020507" pitchFamily="18" charset="2"/>
              </a:rPr>
              <a:t> </a:t>
            </a:r>
            <a:r>
              <a:rPr lang="en-US" sz="1200" dirty="0" smtClean="0">
                <a:sym typeface="Symbol" panose="05050102010706020507" pitchFamily="18" charset="2"/>
              </a:rPr>
              <a:t>[ (w</a:t>
            </a:r>
            <a:r>
              <a:rPr lang="en-US" sz="1200" baseline="-25000" dirty="0" smtClean="0">
                <a:sym typeface="Symbol" panose="05050102010706020507" pitchFamily="18" charset="2"/>
              </a:rPr>
              <a:t>u1 </a:t>
            </a:r>
            <a:r>
              <a:rPr lang="en-US" altLang="en-US" dirty="0" smtClean="0">
                <a:latin typeface="Arial Narrow" panose="020B0606020202030204" pitchFamily="34" charset="0"/>
              </a:rPr>
              <a:t>/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(-7i</a:t>
            </a:r>
            <a:r>
              <a:rPr lang="en-US" sz="1200" baseline="-25000" dirty="0" smtClean="0">
                <a:sym typeface="Symbol" panose="05050102010706020507" pitchFamily="18" charset="2"/>
              </a:rPr>
              <a:t>u</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v1</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(-7i</a:t>
            </a:r>
            <a:r>
              <a:rPr lang="en-US" sz="1200" baseline="-25000" dirty="0" smtClean="0">
                <a:sym typeface="Symbol" panose="05050102010706020507" pitchFamily="18" charset="2"/>
              </a:rPr>
              <a:t>v</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   +  (w</a:t>
            </a:r>
            <a:r>
              <a:rPr lang="en-US" sz="1200" baseline="-25000" dirty="0" smtClean="0">
                <a:sym typeface="Symbol" panose="05050102010706020507" pitchFamily="18" charset="2"/>
              </a:rPr>
              <a:t>u2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(-7i</a:t>
            </a:r>
            <a:r>
              <a:rPr lang="en-US" sz="1200" baseline="-25000" dirty="0" smtClean="0">
                <a:sym typeface="Symbol" panose="05050102010706020507" pitchFamily="18" charset="2"/>
              </a:rPr>
              <a:t>u</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(-7i</a:t>
            </a:r>
            <a:r>
              <a:rPr lang="en-US" sz="1200" baseline="-25000" dirty="0" smtClean="0">
                <a:sym typeface="Symbol" panose="05050102010706020507" pitchFamily="18" charset="2"/>
              </a:rPr>
              <a:t>v</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 </a:t>
            </a:r>
            <a:r>
              <a:rPr lang="en-US" sz="1200" dirty="0" smtClean="0">
                <a:sym typeface="Symbol" panose="05050102010706020507" pitchFamily="18" charset="2"/>
              </a:rPr>
              <a:t>]</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where (</a:t>
            </a:r>
            <a:r>
              <a:rPr lang="en-US" sz="1200" dirty="0" err="1" smtClean="0">
                <a:sym typeface="Symbol" panose="05050102010706020507" pitchFamily="18" charset="2"/>
              </a:rPr>
              <a:t>i</a:t>
            </a:r>
            <a:r>
              <a:rPr lang="en-US" sz="1200" baseline="-25000" dirty="0" err="1" smtClean="0">
                <a:sym typeface="Symbol" panose="05050102010706020507" pitchFamily="18" charset="2"/>
              </a:rPr>
              <a:t>u</a:t>
            </a:r>
            <a:r>
              <a:rPr lang="en-US" sz="1200" dirty="0" smtClean="0">
                <a:sym typeface="Symbol" panose="05050102010706020507" pitchFamily="18" charset="2"/>
              </a:rPr>
              <a:t> , i</a:t>
            </a:r>
            <a:r>
              <a:rPr lang="en-US" sz="1200" baseline="-25000" dirty="0" smtClean="0">
                <a:sym typeface="Symbol" panose="05050102010706020507" pitchFamily="18" charset="2"/>
              </a:rPr>
              <a:t>v</a:t>
            </a:r>
            <a:r>
              <a:rPr lang="en-US" sz="1200" baseline="0" dirty="0" smtClean="0">
                <a:sym typeface="Symbol" panose="05050102010706020507" pitchFamily="18" charset="2"/>
              </a:rPr>
              <a:t>) is the input to the two hidden nodes</a:t>
            </a: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a:t>
            </a:r>
            <a:r>
              <a:rPr lang="en-US" sz="1200" baseline="0" dirty="0" smtClean="0">
                <a:sym typeface="Symbol" panose="05050102010706020507" pitchFamily="18" charset="2"/>
              </a:rPr>
              <a:t> </a:t>
            </a:r>
            <a:r>
              <a:rPr lang="en-US" sz="1200" dirty="0" smtClean="0">
                <a:sym typeface="Symbol" panose="05050102010706020507" pitchFamily="18" charset="2"/>
              </a:rPr>
              <a:t>[(w</a:t>
            </a:r>
            <a:r>
              <a:rPr lang="en-US" sz="1200" baseline="-25000" dirty="0" smtClean="0">
                <a:sym typeface="Symbol" panose="05050102010706020507" pitchFamily="18" charset="2"/>
              </a:rPr>
              <a:t>u1 </a:t>
            </a:r>
            <a:r>
              <a:rPr lang="en-US" altLang="en-US" dirty="0" smtClean="0">
                <a:latin typeface="Arial Narrow" panose="020B0606020202030204" pitchFamily="34" charset="0"/>
              </a:rPr>
              <a:t>/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s1</a:t>
            </a:r>
            <a:r>
              <a:rPr lang="en-US" sz="1200" dirty="0" smtClean="0">
                <a:sym typeface="Symbol" panose="05050102010706020507" pitchFamily="18" charset="2"/>
              </a:rPr>
              <a:t>o</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r1</a:t>
            </a:r>
            <a:r>
              <a:rPr lang="en-US" sz="1200" dirty="0" smtClean="0">
                <a:sym typeface="Symbol" panose="05050102010706020507" pitchFamily="18" charset="2"/>
              </a:rPr>
              <a:t>o</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v1</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s2</a:t>
            </a:r>
            <a:r>
              <a:rPr lang="en-US" sz="1200" dirty="0" smtClean="0">
                <a:sym typeface="Symbol" panose="05050102010706020507" pitchFamily="18" charset="2"/>
              </a:rPr>
              <a:t>o</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r2</a:t>
            </a:r>
            <a:r>
              <a:rPr lang="en-US" sz="1200" dirty="0" smtClean="0">
                <a:sym typeface="Symbol" panose="05050102010706020507" pitchFamily="18" charset="2"/>
              </a:rPr>
              <a:t>o</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 (w</a:t>
            </a:r>
            <a:r>
              <a:rPr lang="en-US" sz="1200" baseline="-25000" dirty="0" smtClean="0">
                <a:sym typeface="Symbol" panose="05050102010706020507" pitchFamily="18" charset="2"/>
              </a:rPr>
              <a:t>u2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s1</a:t>
            </a:r>
            <a:r>
              <a:rPr lang="en-US" sz="1200" dirty="0" smtClean="0">
                <a:sym typeface="Symbol" panose="05050102010706020507" pitchFamily="18" charset="2"/>
              </a:rPr>
              <a:t>o</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r1</a:t>
            </a:r>
            <a:r>
              <a:rPr lang="en-US" sz="1200" dirty="0" smtClean="0">
                <a:sym typeface="Symbol" panose="05050102010706020507" pitchFamily="18" charset="2"/>
              </a:rPr>
              <a:t>o</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s2</a:t>
            </a:r>
            <a:r>
              <a:rPr lang="en-US" sz="1200" dirty="0" smtClean="0">
                <a:sym typeface="Symbol" panose="05050102010706020507" pitchFamily="18" charset="2"/>
              </a:rPr>
              <a:t>o</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r2</a:t>
            </a:r>
            <a:r>
              <a:rPr lang="en-US" sz="1200" dirty="0" smtClean="0">
                <a:sym typeface="Symbol" panose="05050102010706020507" pitchFamily="18" charset="2"/>
              </a:rPr>
              <a:t>o</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where (</a:t>
            </a:r>
            <a:r>
              <a:rPr lang="en-US" sz="1200" dirty="0" err="1" smtClean="0">
                <a:sym typeface="Symbol" panose="05050102010706020507" pitchFamily="18" charset="2"/>
              </a:rPr>
              <a:t>o</a:t>
            </a:r>
            <a:r>
              <a:rPr lang="en-US" sz="1200" baseline="-25000" dirty="0" err="1" smtClean="0">
                <a:sym typeface="Symbol" panose="05050102010706020507" pitchFamily="18" charset="2"/>
              </a:rPr>
              <a:t>s</a:t>
            </a:r>
            <a:r>
              <a:rPr lang="en-US" sz="1200" dirty="0" smtClean="0">
                <a:sym typeface="Symbol" panose="05050102010706020507" pitchFamily="18" charset="2"/>
              </a:rPr>
              <a:t> , </a:t>
            </a:r>
            <a:r>
              <a:rPr lang="en-US" sz="1200" dirty="0" err="1" smtClean="0">
                <a:sym typeface="Symbol" panose="05050102010706020507" pitchFamily="18" charset="2"/>
              </a:rPr>
              <a:t>o</a:t>
            </a:r>
            <a:r>
              <a:rPr lang="en-US" sz="1200" baseline="-25000" dirty="0" err="1" smtClean="0">
                <a:sym typeface="Symbol" panose="05050102010706020507" pitchFamily="18" charset="2"/>
              </a:rPr>
              <a:t>t</a:t>
            </a:r>
            <a:r>
              <a:rPr lang="en-US" sz="1200" baseline="0" dirty="0" smtClean="0">
                <a:sym typeface="Symbol" panose="05050102010706020507" pitchFamily="18" charset="2"/>
              </a:rPr>
              <a:t>) is the output from the two hidden nodes</a:t>
            </a: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a:t>
            </a:r>
            <a:r>
              <a:rPr lang="en-US" sz="1200" baseline="0" dirty="0" smtClean="0">
                <a:sym typeface="Symbol" panose="05050102010706020507" pitchFamily="18" charset="2"/>
              </a:rPr>
              <a:t> </a:t>
            </a:r>
            <a:r>
              <a:rPr lang="en-US" sz="1200" dirty="0" smtClean="0">
                <a:sym typeface="Symbol" panose="05050102010706020507" pitchFamily="18" charset="2"/>
              </a:rPr>
              <a:t>[(w</a:t>
            </a:r>
            <a:r>
              <a:rPr lang="en-US" sz="1200" baseline="-25000" dirty="0" smtClean="0">
                <a:sym typeface="Symbol" panose="05050102010706020507" pitchFamily="18" charset="2"/>
              </a:rPr>
              <a:t>u1 </a:t>
            </a:r>
            <a:r>
              <a:rPr lang="en-US" altLang="en-US" dirty="0" smtClean="0">
                <a:latin typeface="Arial Narrow" panose="020B0606020202030204" pitchFamily="34" charset="0"/>
              </a:rPr>
              <a:t>/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s1</a:t>
            </a:r>
            <a:r>
              <a:rPr lang="en-US" sz="1200" dirty="0" smtClean="0">
                <a:sym typeface="Symbol" panose="05050102010706020507" pitchFamily="18" charset="2"/>
              </a:rPr>
              <a:t>i</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r1</a:t>
            </a:r>
            <a:r>
              <a:rPr lang="en-US" sz="1200" dirty="0" smtClean="0">
                <a:sym typeface="Symbol" panose="05050102010706020507" pitchFamily="18" charset="2"/>
              </a:rPr>
              <a:t>i</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v1</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s2</a:t>
            </a:r>
            <a:r>
              <a:rPr lang="en-US" sz="1200" dirty="0" smtClean="0">
                <a:sym typeface="Symbol" panose="05050102010706020507" pitchFamily="18" charset="2"/>
              </a:rPr>
              <a:t>i</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r2</a:t>
            </a:r>
            <a:r>
              <a:rPr lang="en-US" sz="1200" dirty="0" smtClean="0">
                <a:sym typeface="Symbol" panose="05050102010706020507" pitchFamily="18" charset="2"/>
              </a:rPr>
              <a:t>i</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1</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 </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 (w</a:t>
            </a:r>
            <a:r>
              <a:rPr lang="en-US" sz="1200" baseline="-25000" dirty="0" smtClean="0">
                <a:sym typeface="Symbol" panose="05050102010706020507" pitchFamily="18" charset="2"/>
              </a:rPr>
              <a:t>u2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s1</a:t>
            </a:r>
            <a:r>
              <a:rPr lang="en-US" sz="1200" dirty="0" smtClean="0">
                <a:sym typeface="Symbol" panose="05050102010706020507" pitchFamily="18" charset="2"/>
              </a:rPr>
              <a:t>i</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r1</a:t>
            </a:r>
            <a:r>
              <a:rPr lang="en-US" sz="1200" dirty="0" smtClean="0">
                <a:sym typeface="Symbol" panose="05050102010706020507" pitchFamily="18" charset="2"/>
              </a:rPr>
              <a:t>i</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w</a:t>
            </a:r>
            <a:r>
              <a:rPr lang="en-US" sz="1200" baseline="-25000" dirty="0" smtClean="0">
                <a:sym typeface="Symbol" panose="05050102010706020507" pitchFamily="18" charset="2"/>
              </a:rPr>
              <a:t>v2</a:t>
            </a:r>
            <a:r>
              <a:rPr lang="en-US" altLang="en-US" dirty="0" smtClean="0">
                <a:latin typeface="Arial Narrow" panose="020B0606020202030204" pitchFamily="34" charset="0"/>
              </a:rPr>
              <a:t> / (1 + </a:t>
            </a:r>
            <a:r>
              <a:rPr lang="en-US" altLang="en-US" dirty="0" err="1" smtClean="0">
                <a:latin typeface="Arial Narrow" panose="020B0606020202030204" pitchFamily="34" charset="0"/>
              </a:rPr>
              <a:t>exp</a:t>
            </a:r>
            <a:r>
              <a:rPr lang="en-US" altLang="en-US" dirty="0" smtClean="0">
                <a:latin typeface="Arial Narrow" panose="020B0606020202030204" pitchFamily="34" charset="0"/>
              </a:rPr>
              <a:t>(-7</a:t>
            </a:r>
            <a:r>
              <a:rPr lang="en-US" sz="1200" dirty="0" smtClean="0">
                <a:sym typeface="Symbol" panose="05050102010706020507" pitchFamily="18" charset="2"/>
              </a:rPr>
              <a:t>(w</a:t>
            </a:r>
            <a:r>
              <a:rPr lang="en-US" sz="1200" baseline="-25000" dirty="0" smtClean="0">
                <a:sym typeface="Symbol" panose="05050102010706020507" pitchFamily="18" charset="2"/>
              </a:rPr>
              <a:t>s2</a:t>
            </a:r>
            <a:r>
              <a:rPr lang="en-US" sz="1200" dirty="0" smtClean="0">
                <a:sym typeface="Symbol" panose="05050102010706020507" pitchFamily="18" charset="2"/>
              </a:rPr>
              <a:t>i</a:t>
            </a:r>
            <a:r>
              <a:rPr lang="en-US" sz="1200" baseline="-25000" dirty="0" smtClean="0">
                <a:sym typeface="Symbol" panose="05050102010706020507" pitchFamily="18" charset="2"/>
              </a:rPr>
              <a:t>s</a:t>
            </a:r>
            <a:r>
              <a:rPr lang="en-US" sz="1200" dirty="0" smtClean="0">
                <a:sym typeface="Symbol" panose="05050102010706020507" pitchFamily="18" charset="2"/>
              </a:rPr>
              <a:t> + w</a:t>
            </a:r>
            <a:r>
              <a:rPr lang="en-US" sz="1200" baseline="-25000" dirty="0" smtClean="0">
                <a:sym typeface="Symbol" panose="05050102010706020507" pitchFamily="18" charset="2"/>
              </a:rPr>
              <a:t>r2</a:t>
            </a:r>
            <a:r>
              <a:rPr lang="en-US" sz="1200" dirty="0" smtClean="0">
                <a:sym typeface="Symbol" panose="05050102010706020507" pitchFamily="18" charset="2"/>
              </a:rPr>
              <a:t>i</a:t>
            </a:r>
            <a:r>
              <a:rPr lang="en-US" sz="1200" baseline="-25000" dirty="0" smtClean="0">
                <a:sym typeface="Symbol" panose="05050102010706020507" pitchFamily="18" charset="2"/>
              </a:rPr>
              <a:t>t</a:t>
            </a:r>
            <a:r>
              <a:rPr lang="en-US" altLang="en-US" dirty="0" smtClean="0">
                <a:latin typeface="Arial Narrow" panose="020B0606020202030204" pitchFamily="34" charset="0"/>
              </a:rPr>
              <a:t>))</a:t>
            </a:r>
            <a:r>
              <a:rPr lang="en-US" sz="1200" dirty="0" smtClean="0">
                <a:sym typeface="Symbol" panose="05050102010706020507" pitchFamily="18" charset="2"/>
              </a:rPr>
              <a:t> – t</a:t>
            </a:r>
            <a:r>
              <a:rPr lang="en-US" sz="1200" baseline="-25000" dirty="0" smtClean="0">
                <a:sym typeface="Symbol" panose="05050102010706020507" pitchFamily="18" charset="2"/>
              </a:rPr>
              <a:t>2</a:t>
            </a:r>
            <a:r>
              <a:rPr lang="en-US" sz="1200" dirty="0" smtClean="0">
                <a:sym typeface="Symbol" panose="05050102010706020507" pitchFamily="18" charset="2"/>
              </a:rPr>
              <a:t>))</a:t>
            </a:r>
            <a:r>
              <a:rPr lang="en-US" sz="1200" baseline="30000" dirty="0" smtClean="0">
                <a:sym typeface="Symbol" panose="05050102010706020507" pitchFamily="18" charset="2"/>
              </a:rPr>
              <a:t>2</a:t>
            </a:r>
            <a:r>
              <a:rPr lang="en-US" sz="1200" dirty="0" smtClean="0">
                <a:sym typeface="Symbol" panose="05050102010706020507" pitchFamily="18" charset="2"/>
              </a:rPr>
              <a:t>]</a:t>
            </a:r>
          </a:p>
          <a:p>
            <a:pPr marL="0" marR="0" indent="0" algn="l" defTabSz="914400" rtl="0" eaLnBrk="0" fontAlgn="base" latinLnBrk="0" hangingPunct="0">
              <a:lnSpc>
                <a:spcPct val="150000"/>
              </a:lnSpc>
              <a:spcBef>
                <a:spcPct val="30000"/>
              </a:spcBef>
              <a:spcAft>
                <a:spcPct val="0"/>
              </a:spcAft>
              <a:buClrTx/>
              <a:buSzTx/>
              <a:buFontTx/>
              <a:buNone/>
              <a:tabLst/>
              <a:defRPr/>
            </a:pPr>
            <a:r>
              <a:rPr lang="en-US" sz="1200" dirty="0" smtClean="0">
                <a:sym typeface="Symbol" panose="05050102010706020507" pitchFamily="18" charset="2"/>
              </a:rPr>
              <a:t>where (</a:t>
            </a:r>
            <a:r>
              <a:rPr lang="en-US" sz="1200" dirty="0" err="1" smtClean="0">
                <a:sym typeface="Symbol" panose="05050102010706020507" pitchFamily="18" charset="2"/>
              </a:rPr>
              <a:t>i</a:t>
            </a:r>
            <a:r>
              <a:rPr lang="en-US" sz="1200" baseline="-25000" dirty="0" err="1" smtClean="0">
                <a:sym typeface="Symbol" panose="05050102010706020507" pitchFamily="18" charset="2"/>
              </a:rPr>
              <a:t>u</a:t>
            </a:r>
            <a:r>
              <a:rPr lang="en-US" sz="1200" dirty="0" smtClean="0">
                <a:sym typeface="Symbol" panose="05050102010706020507" pitchFamily="18" charset="2"/>
              </a:rPr>
              <a:t> , i</a:t>
            </a:r>
            <a:r>
              <a:rPr lang="en-US" sz="1200" baseline="-25000" dirty="0" smtClean="0">
                <a:sym typeface="Symbol" panose="05050102010706020507" pitchFamily="18" charset="2"/>
              </a:rPr>
              <a:t>v</a:t>
            </a:r>
            <a:r>
              <a:rPr lang="en-US" sz="1200" baseline="0" dirty="0" smtClean="0">
                <a:sym typeface="Symbol" panose="05050102010706020507" pitchFamily="18" charset="2"/>
              </a:rPr>
              <a:t>) is the input to </a:t>
            </a:r>
            <a:r>
              <a:rPr lang="en-US" sz="1200" baseline="0" dirty="0" err="1" smtClean="0">
                <a:sym typeface="Symbol" panose="05050102010706020507" pitchFamily="18" charset="2"/>
              </a:rPr>
              <a:t>thre</a:t>
            </a:r>
            <a:r>
              <a:rPr lang="en-US" sz="1200" baseline="0" dirty="0" smtClean="0">
                <a:sym typeface="Symbol" panose="05050102010706020507" pitchFamily="18" charset="2"/>
              </a:rPr>
              <a:t> neural net</a:t>
            </a: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dirty="0" smtClean="0">
              <a:sym typeface="Symbol" panose="05050102010706020507" pitchFamily="18" charset="2"/>
            </a:endParaRPr>
          </a:p>
          <a:p>
            <a:pPr marL="0" marR="0" indent="0" algn="l" defTabSz="914400" rtl="0" eaLnBrk="0" fontAlgn="base" latinLnBrk="0" hangingPunct="0">
              <a:lnSpc>
                <a:spcPct val="150000"/>
              </a:lnSpc>
              <a:spcBef>
                <a:spcPct val="30000"/>
              </a:spcBef>
              <a:spcAft>
                <a:spcPct val="0"/>
              </a:spcAft>
              <a:buClrTx/>
              <a:buSzTx/>
              <a:buFontTx/>
              <a:buNone/>
              <a:tabLst/>
              <a:defRPr/>
            </a:pPr>
            <a:endParaRPr lang="en-US" sz="1200" dirty="0" smtClean="0">
              <a:sym typeface="Symbol" panose="05050102010706020507" pitchFamily="18" charset="2"/>
            </a:endParaRPr>
          </a:p>
        </p:txBody>
      </p:sp>
    </p:spTree>
    <p:extLst>
      <p:ext uri="{BB962C8B-B14F-4D97-AF65-F5344CB8AC3E}">
        <p14:creationId xmlns:p14="http://schemas.microsoft.com/office/powerpoint/2010/main" val="105706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Terms</a:t>
            </a:r>
            <a:r>
              <a:rPr lang="en-US" baseline="0" dirty="0" smtClean="0"/>
              <a:t> not containing </a:t>
            </a:r>
            <a:r>
              <a:rPr lang="en-US" i="1" baseline="0" dirty="0" smtClean="0"/>
              <a:t>w</a:t>
            </a:r>
            <a:r>
              <a:rPr lang="en-US" i="1" baseline="-25000" dirty="0" smtClean="0"/>
              <a:t>s</a:t>
            </a:r>
            <a:r>
              <a:rPr lang="en-US" i="0" baseline="-25000" dirty="0" smtClean="0"/>
              <a:t>2</a:t>
            </a:r>
            <a:r>
              <a:rPr lang="en-US" i="0" baseline="0" dirty="0" smtClean="0"/>
              <a:t> might as well be constants, so the expression to be differentiated has the form in the figure.</a:t>
            </a:r>
            <a:r>
              <a:rPr lang="en-US" baseline="0" dirty="0" smtClean="0"/>
              <a:t> </a:t>
            </a:r>
            <a:r>
              <a:rPr lang="en-US" dirty="0" smtClean="0"/>
              <a:t>This is not a difficult differentiation.</a:t>
            </a:r>
          </a:p>
          <a:p>
            <a:endParaRPr lang="en-US" baseline="0" dirty="0" smtClean="0"/>
          </a:p>
          <a:p>
            <a:r>
              <a:rPr lang="en-US" baseline="0" dirty="0" smtClean="0"/>
              <a:t>However, it is better to not try for a single expression in general—and best left to machines (and this for a simple neural net!).</a:t>
            </a:r>
            <a:endParaRPr lang="en-US" dirty="0"/>
          </a:p>
        </p:txBody>
      </p:sp>
    </p:spTree>
    <p:extLst>
      <p:ext uri="{BB962C8B-B14F-4D97-AF65-F5344CB8AC3E}">
        <p14:creationId xmlns:p14="http://schemas.microsoft.com/office/powerpoint/2010/main" val="252262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principal tool for carrying</a:t>
            </a:r>
            <a:r>
              <a:rPr lang="en-US" baseline="0" dirty="0" smtClean="0"/>
              <a:t> out the differentiation is the </a:t>
            </a:r>
            <a:r>
              <a:rPr lang="en-US" i="1" baseline="0" dirty="0" smtClean="0"/>
              <a:t>chain rule</a:t>
            </a:r>
            <a:r>
              <a:rPr lang="en-US" baseline="0" dirty="0" smtClean="0"/>
              <a:t>, which transfers a derivative to another variable. Its practical use is that if you can’t find a derivative with respect to the required variable, you may differentiate with respect to one that is available.</a:t>
            </a:r>
            <a:endParaRPr lang="en-US" dirty="0"/>
          </a:p>
        </p:txBody>
      </p:sp>
    </p:spTree>
    <p:extLst>
      <p:ext uri="{BB962C8B-B14F-4D97-AF65-F5344CB8AC3E}">
        <p14:creationId xmlns:p14="http://schemas.microsoft.com/office/powerpoint/2010/main" val="410316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to illustrate</a:t>
            </a:r>
            <a:r>
              <a:rPr lang="en-US" baseline="0" dirty="0" smtClean="0"/>
              <a:t> the chain rule. It shows that you get the same result if you differentiate x</a:t>
            </a:r>
            <a:r>
              <a:rPr lang="en-US" baseline="30000" dirty="0" smtClean="0"/>
              <a:t>6</a:t>
            </a:r>
            <a:r>
              <a:rPr lang="en-US" baseline="0" dirty="0" smtClean="0"/>
              <a:t> directly that you get when you treat x</a:t>
            </a:r>
            <a:r>
              <a:rPr lang="en-US" baseline="30000" dirty="0" smtClean="0"/>
              <a:t>6</a:t>
            </a:r>
            <a:r>
              <a:rPr lang="en-US" baseline="0" dirty="0" smtClean="0"/>
              <a:t> as </a:t>
            </a:r>
            <a:r>
              <a:rPr lang="en-US" altLang="en-US" dirty="0" smtClean="0">
                <a:latin typeface="Arial Narrow" panose="020B0606020202030204" pitchFamily="34" charset="0"/>
                <a:sym typeface="Symbol" panose="05050102010706020507" pitchFamily="18" charset="2"/>
              </a:rPr>
              <a:t>u</a:t>
            </a:r>
            <a:r>
              <a:rPr lang="en-US" altLang="en-US" baseline="30000" dirty="0" smtClean="0">
                <a:latin typeface="Arial Narrow" panose="020B0606020202030204" pitchFamily="34" charset="0"/>
                <a:sym typeface="Symbol" panose="05050102010706020507" pitchFamily="18" charset="2"/>
              </a:rPr>
              <a:t>2</a:t>
            </a:r>
            <a:r>
              <a:rPr lang="en-US" altLang="en-US" dirty="0" smtClean="0">
                <a:latin typeface="Arial Narrow" panose="020B0606020202030204" pitchFamily="34" charset="0"/>
                <a:sym typeface="Symbol" panose="05050102010706020507" pitchFamily="18" charset="2"/>
              </a:rPr>
              <a:t> where u = x</a:t>
            </a:r>
            <a:r>
              <a:rPr lang="en-US" altLang="en-US" baseline="30000" dirty="0" smtClean="0">
                <a:latin typeface="Arial Narrow" panose="020B0606020202030204" pitchFamily="34" charset="0"/>
                <a:sym typeface="Symbol" panose="05050102010706020507" pitchFamily="18" charset="2"/>
              </a:rPr>
              <a:t>3</a:t>
            </a:r>
            <a:r>
              <a:rPr lang="en-US" altLang="en-US" baseline="0" dirty="0" smtClean="0">
                <a:latin typeface="Arial Narrow" panose="020B060602020203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78280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the chain</a:t>
            </a:r>
            <a:r>
              <a:rPr lang="en-US" baseline="0" dirty="0" smtClean="0"/>
              <a:t> rule for a function </a:t>
            </a:r>
            <a:r>
              <a:rPr lang="en-US" i="1" baseline="0" dirty="0" smtClean="0"/>
              <a:t>v</a:t>
            </a:r>
            <a:r>
              <a:rPr lang="en-US" i="0" baseline="0" dirty="0" smtClean="0"/>
              <a:t> of two variables.</a:t>
            </a:r>
            <a:endParaRPr lang="en-US" dirty="0" smtClean="0"/>
          </a:p>
          <a:p>
            <a:endParaRPr lang="en-US" dirty="0"/>
          </a:p>
        </p:txBody>
      </p:sp>
    </p:spTree>
    <p:extLst>
      <p:ext uri="{BB962C8B-B14F-4D97-AF65-F5344CB8AC3E}">
        <p14:creationId xmlns:p14="http://schemas.microsoft.com/office/powerpoint/2010/main" val="3028596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the chain</a:t>
            </a:r>
            <a:r>
              <a:rPr lang="en-US" baseline="0" dirty="0" smtClean="0"/>
              <a:t> rule for a function </a:t>
            </a:r>
            <a:r>
              <a:rPr lang="en-US" i="1" baseline="0" dirty="0" smtClean="0"/>
              <a:t>v</a:t>
            </a:r>
            <a:r>
              <a:rPr lang="en-US" i="0" baseline="0" dirty="0" smtClean="0"/>
              <a:t> of two variables.</a:t>
            </a:r>
            <a:endParaRPr lang="en-US" dirty="0" smtClean="0"/>
          </a:p>
          <a:p>
            <a:endParaRPr lang="en-US" dirty="0"/>
          </a:p>
        </p:txBody>
      </p:sp>
    </p:spTree>
    <p:extLst>
      <p:ext uri="{BB962C8B-B14F-4D97-AF65-F5344CB8AC3E}">
        <p14:creationId xmlns:p14="http://schemas.microsoft.com/office/powerpoint/2010/main" val="267593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a:t>
            </a:r>
            <a:r>
              <a:rPr lang="en-US" baseline="0" dirty="0" smtClean="0"/>
              <a:t> by focusing on the edge where </a:t>
            </a:r>
            <a:r>
              <a:rPr lang="en-US" i="1" baseline="0" dirty="0" err="1" smtClean="0"/>
              <a:t>w</a:t>
            </a:r>
            <a:r>
              <a:rPr lang="en-US" i="1" baseline="-25000" dirty="0" err="1" smtClean="0"/>
              <a:t>ij</a:t>
            </a:r>
            <a:r>
              <a:rPr lang="en-US" i="0" baseline="0" dirty="0" smtClean="0"/>
              <a:t> applies.</a:t>
            </a:r>
            <a:endParaRPr lang="en-US" dirty="0"/>
          </a:p>
        </p:txBody>
      </p:sp>
    </p:spTree>
    <p:extLst>
      <p:ext uri="{BB962C8B-B14F-4D97-AF65-F5344CB8AC3E}">
        <p14:creationId xmlns:p14="http://schemas.microsoft.com/office/powerpoint/2010/main" val="3854169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can’t find </a:t>
            </a:r>
            <a:r>
              <a:rPr lang="en-US" altLang="en-US" sz="1200" dirty="0" smtClean="0">
                <a:latin typeface="Arial Narrow" panose="020B0606020202030204" pitchFamily="34" charset="0"/>
                <a:sym typeface="Symbol" panose="05050102010706020507" pitchFamily="18" charset="2"/>
              </a:rPr>
              <a:t></a:t>
            </a:r>
            <a:r>
              <a:rPr lang="en-US" altLang="en-US" sz="1200" dirty="0" smtClean="0">
                <a:latin typeface="Arial Narrow" panose="020B0606020202030204" pitchFamily="34" charset="0"/>
              </a:rPr>
              <a:t>e/</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dirty="0" smtClean="0">
                <a:latin typeface="Arial Narrow" panose="020B0606020202030204" pitchFamily="34" charset="0"/>
              </a:rPr>
              <a:t>= </a:t>
            </a:r>
            <a:r>
              <a:rPr lang="en-US" altLang="en-US" sz="1200" dirty="0" smtClean="0">
                <a:latin typeface="Arial Narrow" panose="020B0606020202030204" pitchFamily="34" charset="0"/>
                <a:sym typeface="Symbol" panose="05050102010706020507" pitchFamily="18" charset="2"/>
              </a:rPr>
              <a:t></a:t>
            </a:r>
            <a:r>
              <a:rPr lang="en-US" altLang="en-US" sz="1200" dirty="0" smtClean="0">
                <a:latin typeface="Arial Narrow" panose="020B0606020202030204" pitchFamily="34" charset="0"/>
              </a:rPr>
              <a:t>e/</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dirty="0" smtClean="0">
                <a:latin typeface="Arial Narrow" panose="020B0606020202030204" pitchFamily="34" charset="0"/>
              </a:rPr>
              <a:t> . </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dirty="0" smtClean="0">
                <a:latin typeface="Arial Narrow" panose="020B0606020202030204" pitchFamily="34" charset="0"/>
              </a:rPr>
              <a:t>/</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baseline="0" dirty="0" smtClean="0">
                <a:latin typeface="Times New Roman" pitchFamily="18" charset="0"/>
              </a:rPr>
              <a:t> directly but we do know </a:t>
            </a:r>
            <a:r>
              <a:rPr lang="en-US" altLang="en-US" sz="1200" dirty="0" smtClean="0">
                <a:latin typeface="Arial Narrow" panose="020B0606020202030204" pitchFamily="34" charset="0"/>
                <a:sym typeface="Symbol" panose="05050102010706020507" pitchFamily="18" charset="2"/>
              </a:rPr>
              <a:t></a:t>
            </a:r>
            <a:r>
              <a:rPr lang="en-US" altLang="en-US" sz="1200" dirty="0" smtClean="0">
                <a:latin typeface="Arial Narrow" panose="020B0606020202030204" pitchFamily="34" charset="0"/>
              </a:rPr>
              <a:t>e/</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Arial Narrow" panose="020B0606020202030204" pitchFamily="34" charset="0"/>
              </a:rPr>
              <a:t>—where </a:t>
            </a:r>
            <a:r>
              <a:rPr lang="en-US" altLang="en-US" sz="1200" baseline="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Arial Narrow" panose="020B0606020202030204" pitchFamily="34" charset="0"/>
              </a:rPr>
              <a:t> refers to the input to node </a:t>
            </a:r>
            <a:r>
              <a:rPr lang="en-US" altLang="en-US" sz="1200" i="1" baseline="0" dirty="0" smtClean="0">
                <a:latin typeface="Arial Narrow" panose="020B0606020202030204" pitchFamily="34" charset="0"/>
              </a:rPr>
              <a:t>j</a:t>
            </a:r>
            <a:r>
              <a:rPr lang="en-US" altLang="en-US" sz="1200" i="0" baseline="0" dirty="0" smtClean="0">
                <a:latin typeface="Arial Narrow" panose="020B0606020202030204" pitchFamily="34" charset="0"/>
              </a:rPr>
              <a:t>, </a:t>
            </a:r>
            <a:r>
              <a:rPr lang="en-US" altLang="en-US" sz="1200" dirty="0" smtClean="0">
                <a:latin typeface="Arial Narrow" panose="020B0606020202030204" pitchFamily="34" charset="0"/>
              </a:rPr>
              <a:t>so</a:t>
            </a:r>
            <a:r>
              <a:rPr lang="en-US" altLang="en-US" sz="1200" baseline="0" dirty="0" smtClean="0">
                <a:latin typeface="Arial Narrow" panose="020B0606020202030204" pitchFamily="34" charset="0"/>
              </a:rPr>
              <a:t> we use the chain rule in favor of </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Arial Narrow" panose="020B0606020202030204" pitchFamily="34" charset="0"/>
              </a:rPr>
              <a:t> as shown.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baseline="0" dirty="0" smtClean="0">
              <a:latin typeface="Arial Narrow" panose="020B0606020202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baseline="0" dirty="0" smtClean="0">
                <a:latin typeface="Arial Narrow" panose="020B0606020202030204" pitchFamily="34" charset="0"/>
              </a:rPr>
              <a:t>Notice that we have replaced the search for </a:t>
            </a:r>
            <a:r>
              <a:rPr lang="en-US" altLang="en-US" sz="1200" dirty="0" smtClean="0">
                <a:latin typeface="Arial Narrow" panose="020B0606020202030204" pitchFamily="34" charset="0"/>
                <a:sym typeface="Symbol" panose="05050102010706020507" pitchFamily="18" charset="2"/>
              </a:rPr>
              <a:t></a:t>
            </a:r>
            <a:r>
              <a:rPr lang="en-US" altLang="en-US" sz="1200" dirty="0" smtClean="0">
                <a:latin typeface="Arial Narrow" panose="020B0606020202030204" pitchFamily="34" charset="0"/>
              </a:rPr>
              <a:t>e/</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baseline="0" dirty="0" smtClean="0">
                <a:latin typeface="Arial Narrow" panose="020B0606020202030204" pitchFamily="34" charset="0"/>
              </a:rPr>
              <a:t> by the search for </a:t>
            </a:r>
            <a:r>
              <a:rPr lang="en-US" altLang="en-US" sz="1200" dirty="0" smtClean="0">
                <a:latin typeface="Arial Narrow" panose="020B0606020202030204" pitchFamily="34" charset="0"/>
                <a:sym typeface="Symbol" panose="05050102010706020507" pitchFamily="18" charset="2"/>
              </a:rPr>
              <a:t></a:t>
            </a:r>
            <a:r>
              <a:rPr lang="en-US" altLang="en-US" sz="1200" dirty="0" smtClean="0">
                <a:latin typeface="Arial Narrow" panose="020B0606020202030204" pitchFamily="34" charset="0"/>
              </a:rPr>
              <a:t>e/</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Times New Roman" pitchFamily="18" charset="0"/>
              </a:rPr>
              <a:t> . The quantity </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25000" dirty="0" smtClean="0">
                <a:latin typeface="Arial Narrow" panose="020B0606020202030204" pitchFamily="34" charset="0"/>
              </a:rPr>
              <a:t> </a:t>
            </a:r>
            <a:r>
              <a:rPr lang="en-US" altLang="en-US" sz="1200" baseline="0" dirty="0" smtClean="0">
                <a:latin typeface="Arial Narrow" panose="020B0606020202030204" pitchFamily="34" charset="0"/>
              </a:rPr>
              <a:t>is higher in the figure than </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i="0" baseline="0" dirty="0" smtClean="0">
                <a:latin typeface="Arial Narrow" panose="020B0606020202030204" pitchFamily="34" charset="0"/>
              </a:rPr>
              <a:t>, and this trend of going higher will continue. You might wonder how “going higher” relates to </a:t>
            </a:r>
            <a:r>
              <a:rPr lang="en-US" altLang="en-US" sz="1200" i="1" baseline="0" dirty="0" smtClean="0">
                <a:latin typeface="Arial Narrow" panose="020B0606020202030204" pitchFamily="34" charset="0"/>
              </a:rPr>
              <a:t>back</a:t>
            </a:r>
            <a:r>
              <a:rPr lang="en-US" altLang="en-US" sz="1200" i="0" baseline="0" dirty="0" smtClean="0">
                <a:latin typeface="Arial Narrow" panose="020B0606020202030204" pitchFamily="34" charset="0"/>
              </a:rPr>
              <a:t> propagation. That’s because when we are done, we will need to go in reverse to actually evaluate the final expression.</a:t>
            </a:r>
            <a:endParaRPr lang="en-US" altLang="en-US" sz="1200" dirty="0" smtClean="0">
              <a:latin typeface="Arial Narrow" panose="020B0606020202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smtClean="0">
              <a:latin typeface="Arial Narrow" panose="020B0606020202030204" pitchFamily="34" charset="0"/>
            </a:endParaRPr>
          </a:p>
        </p:txBody>
      </p:sp>
    </p:spTree>
    <p:extLst>
      <p:ext uri="{BB962C8B-B14F-4D97-AF65-F5344CB8AC3E}">
        <p14:creationId xmlns:p14="http://schemas.microsoft.com/office/powerpoint/2010/main" val="372934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aseline="0" dirty="0" smtClean="0">
                <a:latin typeface="Arial Narrow" panose="020B0606020202030204" pitchFamily="34" charset="0"/>
              </a:rPr>
              <a:t>The new task is to determine </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dirty="0" smtClean="0">
                <a:latin typeface="Arial Narrow" panose="020B0606020202030204" pitchFamily="34" charset="0"/>
              </a:rPr>
              <a:t>/</a:t>
            </a:r>
            <a:r>
              <a:rPr lang="en-US" altLang="en-US" sz="1200" dirty="0" smtClean="0">
                <a:latin typeface="Arial Narrow" panose="020B0606020202030204" pitchFamily="34" charset="0"/>
                <a:sym typeface="Symbol" panose="05050102010706020507" pitchFamily="18" charset="2"/>
              </a:rPr>
              <a:t></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baseline="0" dirty="0" smtClean="0">
                <a:latin typeface="Times New Roman" pitchFamily="18" charset="0"/>
              </a:rPr>
              <a:t>. So we need a formulation of </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Times New Roman" pitchFamily="18" charset="0"/>
              </a:rPr>
              <a:t>.</a:t>
            </a:r>
            <a:endParaRPr lang="en-US" dirty="0"/>
          </a:p>
        </p:txBody>
      </p:sp>
    </p:spTree>
    <p:extLst>
      <p:ext uri="{BB962C8B-B14F-4D97-AF65-F5344CB8AC3E}">
        <p14:creationId xmlns:p14="http://schemas.microsoft.com/office/powerpoint/2010/main" val="58168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noFill/>
        </p:spPr>
        <p:txBody>
          <a:bodyPr/>
          <a:lstStyle/>
          <a:p>
            <a:r>
              <a:rPr lang="en-US" altLang="en-US" smtClean="0"/>
              <a:t>The learning objectives in this module are at the heart of neural net theory and practice.</a:t>
            </a:r>
          </a:p>
        </p:txBody>
      </p:sp>
    </p:spTree>
    <p:extLst>
      <p:ext uri="{BB962C8B-B14F-4D97-AF65-F5344CB8AC3E}">
        <p14:creationId xmlns:p14="http://schemas.microsoft.com/office/powerpoint/2010/main" val="4202185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quantity </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0" dirty="0" smtClean="0">
                <a:latin typeface="Times New Roman" pitchFamily="18" charset="0"/>
              </a:rPr>
              <a:t> is composed of several parts in general.</a:t>
            </a:r>
          </a:p>
          <a:p>
            <a:endParaRPr lang="en-US" altLang="en-US" sz="1200" baseline="0" dirty="0" smtClean="0">
              <a:latin typeface="Times New Roman" pitchFamily="18" charset="0"/>
            </a:endParaRPr>
          </a:p>
          <a:p>
            <a:r>
              <a:rPr lang="en-US" altLang="en-US" sz="1200" baseline="0" dirty="0" smtClean="0">
                <a:latin typeface="Times New Roman" pitchFamily="18" charset="0"/>
              </a:rPr>
              <a:t>Assume for now that j is actually an output node. The only part of </a:t>
            </a:r>
            <a:r>
              <a:rPr lang="en-US" altLang="en-US" sz="1200" dirty="0" err="1" smtClean="0">
                <a:latin typeface="Arial Narrow" panose="020B0606020202030204" pitchFamily="34" charset="0"/>
              </a:rPr>
              <a:t>n</a:t>
            </a:r>
            <a:r>
              <a:rPr lang="en-US" altLang="en-US" sz="1200" baseline="-25000" dirty="0" err="1" smtClean="0">
                <a:latin typeface="Arial Narrow" panose="020B0606020202030204" pitchFamily="34" charset="0"/>
              </a:rPr>
              <a:t>j</a:t>
            </a:r>
            <a:r>
              <a:rPr lang="en-US" altLang="en-US" sz="1200" baseline="-25000" dirty="0" smtClean="0">
                <a:latin typeface="Arial Narrow" panose="020B0606020202030204" pitchFamily="34" charset="0"/>
              </a:rPr>
              <a:t> </a:t>
            </a:r>
            <a:r>
              <a:rPr lang="en-US" altLang="en-US" sz="1200" baseline="0" dirty="0" smtClean="0">
                <a:latin typeface="Times New Roman" pitchFamily="18" charset="0"/>
              </a:rPr>
              <a:t>that will not produce zero when differentiating with respect to </a:t>
            </a:r>
            <a:r>
              <a:rPr lang="en-US" altLang="en-US" sz="1200" dirty="0" err="1" smtClean="0">
                <a:latin typeface="Arial Narrow" panose="020B0606020202030204" pitchFamily="34" charset="0"/>
              </a:rPr>
              <a:t>w</a:t>
            </a:r>
            <a:r>
              <a:rPr lang="en-US" altLang="en-US" sz="1200" baseline="-25000" dirty="0" err="1" smtClean="0">
                <a:latin typeface="Arial Narrow" panose="020B0606020202030204" pitchFamily="34" charset="0"/>
              </a:rPr>
              <a:t>ji</a:t>
            </a:r>
            <a:r>
              <a:rPr lang="en-US" altLang="en-US" sz="1200" baseline="-25000" dirty="0" smtClean="0">
                <a:latin typeface="Arial Narrow" panose="020B0606020202030204" pitchFamily="34" charset="0"/>
              </a:rPr>
              <a:t> </a:t>
            </a:r>
            <a:r>
              <a:rPr lang="en-US" altLang="en-US" sz="1200" baseline="0" dirty="0" smtClean="0">
                <a:latin typeface="Times New Roman" pitchFamily="18" charset="0"/>
              </a:rPr>
              <a:t>is from node </a:t>
            </a:r>
            <a:r>
              <a:rPr lang="en-US" altLang="en-US" sz="1200" i="1" baseline="0" dirty="0" smtClean="0">
                <a:latin typeface="Times New Roman" pitchFamily="18" charset="0"/>
              </a:rPr>
              <a:t>j</a:t>
            </a:r>
            <a:r>
              <a:rPr lang="en-US" altLang="en-US" sz="1200" i="0" baseline="0" dirty="0" smtClean="0">
                <a:latin typeface="Times New Roman" pitchFamily="18" charset="0"/>
              </a:rPr>
              <a:t>—specifically from the output of node </a:t>
            </a:r>
            <a:r>
              <a:rPr lang="en-US" altLang="en-US" sz="1200" i="1" baseline="0" dirty="0" smtClean="0">
                <a:latin typeface="Times New Roman" pitchFamily="18" charset="0"/>
              </a:rPr>
              <a:t>j</a:t>
            </a:r>
            <a:r>
              <a:rPr lang="en-US" altLang="en-US" sz="1200" i="0" baseline="0" dirty="0" smtClean="0">
                <a:latin typeface="Times New Roman" pitchFamily="18" charset="0"/>
              </a:rPr>
              <a:t>. The quantity </a:t>
            </a:r>
            <a:r>
              <a:rPr lang="en-US" altLang="en-US" sz="1200" i="1" baseline="0" dirty="0" err="1" smtClean="0">
                <a:latin typeface="Times New Roman" pitchFamily="18" charset="0"/>
              </a:rPr>
              <a:t>o</a:t>
            </a:r>
            <a:r>
              <a:rPr lang="en-US" altLang="en-US" sz="1200" i="1" baseline="-25000" dirty="0" err="1" smtClean="0">
                <a:latin typeface="Times New Roman" pitchFamily="18" charset="0"/>
              </a:rPr>
              <a:t>j</a:t>
            </a:r>
            <a:r>
              <a:rPr lang="en-US" altLang="en-US" sz="1200" i="1" baseline="-25000" dirty="0" smtClean="0">
                <a:latin typeface="Times New Roman" pitchFamily="18" charset="0"/>
              </a:rPr>
              <a:t> </a:t>
            </a:r>
            <a:r>
              <a:rPr lang="en-US" altLang="en-US" sz="1200" i="0" baseline="0" dirty="0" smtClean="0">
                <a:latin typeface="Times New Roman" pitchFamily="18" charset="0"/>
              </a:rPr>
              <a:t>is produced by the activation function. Also, we use the chain rule again in favor of </a:t>
            </a:r>
            <a:r>
              <a:rPr lang="en-US" altLang="en-US" sz="1200" i="1" baseline="0" dirty="0" err="1" smtClean="0">
                <a:latin typeface="Times New Roman" pitchFamily="18" charset="0"/>
              </a:rPr>
              <a:t>n</a:t>
            </a:r>
            <a:r>
              <a:rPr lang="en-US" altLang="en-US" sz="1200" i="1" baseline="-25000" dirty="0" err="1" smtClean="0">
                <a:latin typeface="Times New Roman" pitchFamily="18" charset="0"/>
              </a:rPr>
              <a:t>j</a:t>
            </a:r>
            <a:r>
              <a:rPr lang="en-US" altLang="en-US" sz="1200" i="0" baseline="0" dirty="0" smtClean="0">
                <a:latin typeface="Times New Roman" pitchFamily="18" charset="0"/>
              </a:rPr>
              <a:t>, as shown in the figure, and the derivative of the error relative to </a:t>
            </a:r>
            <a:r>
              <a:rPr lang="en-US" altLang="en-US" sz="1200" i="0" baseline="0" dirty="0" err="1" smtClean="0">
                <a:latin typeface="Times New Roman" pitchFamily="18" charset="0"/>
              </a:rPr>
              <a:t>w</a:t>
            </a:r>
            <a:r>
              <a:rPr lang="en-US" altLang="en-US" sz="1200" i="0" baseline="-25000" dirty="0" err="1" smtClean="0">
                <a:latin typeface="Times New Roman" pitchFamily="18" charset="0"/>
              </a:rPr>
              <a:t>ij</a:t>
            </a:r>
            <a:r>
              <a:rPr lang="en-US" altLang="en-US" sz="1200" i="0" baseline="0" dirty="0" smtClean="0">
                <a:latin typeface="Times New Roman" pitchFamily="18" charset="0"/>
              </a:rPr>
              <a:t> is simply - (</a:t>
            </a:r>
            <a:r>
              <a:rPr lang="en-US" altLang="en-US" sz="1200" dirty="0" err="1" smtClean="0">
                <a:latin typeface="Arial Narrow" panose="020B0606020202030204" pitchFamily="34" charset="0"/>
              </a:rPr>
              <a:t>t</a:t>
            </a:r>
            <a:r>
              <a:rPr lang="en-US" altLang="en-US" sz="1200" baseline="-25000" dirty="0" err="1" smtClean="0">
                <a:latin typeface="Arial Narrow" panose="020B0606020202030204" pitchFamily="34" charset="0"/>
              </a:rPr>
              <a:t>j</a:t>
            </a:r>
            <a:r>
              <a:rPr lang="en-US" altLang="en-US" sz="1200" dirty="0" smtClean="0">
                <a:latin typeface="Arial Narrow" panose="020B0606020202030204" pitchFamily="34" charset="0"/>
              </a:rPr>
              <a:t> - </a:t>
            </a:r>
            <a:r>
              <a:rPr lang="en-US" altLang="en-US" sz="1200" err="1" smtClean="0">
                <a:latin typeface="Arial Narrow" panose="020B0606020202030204" pitchFamily="34" charset="0"/>
              </a:rPr>
              <a:t>o</a:t>
            </a:r>
            <a:r>
              <a:rPr lang="en-US" altLang="en-US" sz="1200" baseline="-25000" err="1" smtClean="0">
                <a:latin typeface="Arial Narrow" panose="020B0606020202030204" pitchFamily="34" charset="0"/>
              </a:rPr>
              <a:t>j</a:t>
            </a:r>
            <a:r>
              <a:rPr lang="en-US" altLang="en-US" sz="1200" i="0" baseline="0" smtClean="0">
                <a:latin typeface="Times New Roman" pitchFamily="18" charset="0"/>
              </a:rPr>
              <a:t>)</a:t>
            </a:r>
            <a:endParaRPr lang="en-US" i="0" dirty="0"/>
          </a:p>
        </p:txBody>
      </p:sp>
    </p:spTree>
    <p:extLst>
      <p:ext uri="{BB962C8B-B14F-4D97-AF65-F5344CB8AC3E}">
        <p14:creationId xmlns:p14="http://schemas.microsoft.com/office/powerpoint/2010/main" val="3349276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But the situation at node j is otherwise as shown.</a:t>
            </a:r>
          </a:p>
          <a:p>
            <a:endParaRPr lang="en-US" dirty="0"/>
          </a:p>
        </p:txBody>
      </p:sp>
    </p:spTree>
    <p:extLst>
      <p:ext uri="{BB962C8B-B14F-4D97-AF65-F5344CB8AC3E}">
        <p14:creationId xmlns:p14="http://schemas.microsoft.com/office/powerpoint/2010/main" val="2372709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use the multiple-variable chain rule to propagate the problem backwards, as shown in the figure. Since the output of node </a:t>
            </a:r>
            <a:r>
              <a:rPr lang="en-US" i="1" baseline="0" dirty="0" smtClean="0"/>
              <a:t>j</a:t>
            </a:r>
            <a:r>
              <a:rPr lang="en-US" i="0" baseline="0" dirty="0" smtClean="0"/>
              <a:t> feeds into several higher nodes, and since those all affect the error, they must all be accounted for in the derivative. This is recursive, since the </a:t>
            </a:r>
            <a:r>
              <a:rPr lang="en-US" i="1" baseline="0" dirty="0" err="1" smtClean="0"/>
              <a:t>D</a:t>
            </a:r>
            <a:r>
              <a:rPr lang="en-US" i="1" baseline="-25000" dirty="0" err="1" smtClean="0"/>
              <a:t>k</a:t>
            </a:r>
            <a:r>
              <a:rPr lang="en-US" i="0" baseline="0" dirty="0" smtClean="0"/>
              <a:t> terms must now be computed and this proliferates as the of levels are traversed upwards.</a:t>
            </a:r>
            <a:endParaRPr lang="en-US" i="0" dirty="0"/>
          </a:p>
        </p:txBody>
      </p:sp>
    </p:spTree>
    <p:extLst>
      <p:ext uri="{BB962C8B-B14F-4D97-AF65-F5344CB8AC3E}">
        <p14:creationId xmlns:p14="http://schemas.microsoft.com/office/powerpoint/2010/main" val="3708001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0498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Focusing on just </a:t>
            </a:r>
            <a:r>
              <a:rPr lang="en-US" i="1" dirty="0" err="1" smtClean="0"/>
              <a:t>w</a:t>
            </a:r>
            <a:r>
              <a:rPr lang="en-US" i="1" baseline="-25000" dirty="0" err="1" smtClean="0"/>
              <a:t>ij</a:t>
            </a:r>
            <a:r>
              <a:rPr lang="en-US" i="0" baseline="0" dirty="0" smtClean="0"/>
              <a:t>, the derivative of the error relative to it is a familiar calculus 1 scenario, as shown in the figure. But there is more going on—many </a:t>
            </a:r>
            <a:r>
              <a:rPr lang="en-US" i="1" baseline="0" dirty="0" smtClean="0"/>
              <a:t>w</a:t>
            </a:r>
            <a:r>
              <a:rPr lang="en-US" i="0" baseline="0" dirty="0" smtClean="0"/>
              <a:t>’s and many training pairs.</a:t>
            </a:r>
          </a:p>
          <a:p>
            <a:endParaRPr lang="en-US" i="0" baseline="0" dirty="0" smtClean="0"/>
          </a:p>
          <a:p>
            <a:r>
              <a:rPr lang="en-US" i="0" baseline="0" dirty="0" smtClean="0"/>
              <a:t>The error for the complete set of training pairs is the sum of the errors for each pair, so </a:t>
            </a:r>
            <a:r>
              <a:rPr lang="en-US" sz="1100" dirty="0" smtClean="0">
                <a:sym typeface="Symbol" pitchFamily="18" charset="2"/>
              </a:rPr>
              <a:t></a:t>
            </a:r>
            <a:r>
              <a:rPr lang="en-US" dirty="0" smtClean="0"/>
              <a:t>e/</a:t>
            </a:r>
            <a:r>
              <a:rPr lang="en-US" sz="1100" dirty="0" smtClean="0">
                <a:sym typeface="Symbol" pitchFamily="18" charset="2"/>
              </a:rPr>
              <a:t></a:t>
            </a:r>
            <a:r>
              <a:rPr lang="en-US" dirty="0" err="1" smtClean="0"/>
              <a:t>w</a:t>
            </a:r>
            <a:r>
              <a:rPr lang="en-US" baseline="-25000" dirty="0" err="1" smtClean="0"/>
              <a:t>ji</a:t>
            </a:r>
            <a:r>
              <a:rPr lang="en-US" sz="1400" dirty="0" smtClean="0"/>
              <a:t> is actually replaced</a:t>
            </a:r>
            <a:r>
              <a:rPr lang="en-US" sz="1400" baseline="0" dirty="0" smtClean="0"/>
              <a:t> by </a:t>
            </a:r>
            <a:r>
              <a:rPr lang="en-US" sz="1100" dirty="0" smtClean="0">
                <a:sym typeface="Symbol" pitchFamily="18" charset="2"/>
              </a:rPr>
              <a:t>(</a:t>
            </a:r>
            <a:r>
              <a:rPr lang="en-US" dirty="0" smtClean="0"/>
              <a:t>e</a:t>
            </a:r>
            <a:r>
              <a:rPr lang="en-US" baseline="-25000" dirty="0" smtClean="0"/>
              <a:t>1</a:t>
            </a:r>
            <a:r>
              <a:rPr lang="en-US" dirty="0" smtClean="0"/>
              <a:t> + e</a:t>
            </a:r>
            <a:r>
              <a:rPr lang="en-US" baseline="-25000" dirty="0" smtClean="0"/>
              <a:t>2</a:t>
            </a:r>
            <a:r>
              <a:rPr lang="en-US" dirty="0" smtClean="0"/>
              <a:t> + … e</a:t>
            </a:r>
            <a:r>
              <a:rPr lang="en-US" baseline="-25000" dirty="0" smtClean="0"/>
              <a:t>n</a:t>
            </a:r>
            <a:r>
              <a:rPr lang="en-US" dirty="0" smtClean="0"/>
              <a:t>)/</a:t>
            </a:r>
            <a:r>
              <a:rPr lang="en-US" sz="1100" dirty="0" smtClean="0">
                <a:sym typeface="Symbol" pitchFamily="18" charset="2"/>
              </a:rPr>
              <a:t></a:t>
            </a:r>
            <a:r>
              <a:rPr lang="en-US" dirty="0" err="1" smtClean="0"/>
              <a:t>w</a:t>
            </a:r>
            <a:r>
              <a:rPr lang="en-US" baseline="-25000" dirty="0" err="1" smtClean="0"/>
              <a:t>ji</a:t>
            </a:r>
            <a:r>
              <a:rPr lang="en-US" sz="1400" dirty="0" smtClean="0"/>
              <a:t> where </a:t>
            </a:r>
            <a:r>
              <a:rPr lang="en-US" sz="1400" dirty="0" err="1" smtClean="0"/>
              <a:t>e</a:t>
            </a:r>
            <a:r>
              <a:rPr lang="en-US" sz="1400" baseline="-25000" dirty="0" err="1" smtClean="0"/>
              <a:t>i</a:t>
            </a:r>
            <a:r>
              <a:rPr lang="en-US" sz="1400" baseline="0" dirty="0" smtClean="0"/>
              <a:t> is the error from pair </a:t>
            </a:r>
            <a:r>
              <a:rPr lang="en-US" sz="1400" i="1" baseline="0" dirty="0" err="1" smtClean="0"/>
              <a:t>i</a:t>
            </a:r>
            <a:r>
              <a:rPr lang="en-US" sz="1400" i="0" baseline="0" dirty="0" smtClean="0"/>
              <a:t>. This is just …</a:t>
            </a:r>
          </a:p>
          <a:p>
            <a:endParaRPr lang="en-US" sz="1400" i="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sym typeface="Symbol" pitchFamily="18" charset="2"/>
              </a:rPr>
              <a:t>(</a:t>
            </a:r>
            <a:r>
              <a:rPr lang="en-US" dirty="0" smtClean="0"/>
              <a:t>e</a:t>
            </a:r>
            <a:r>
              <a:rPr lang="en-US" baseline="-25000" dirty="0" smtClean="0"/>
              <a:t>1</a:t>
            </a:r>
            <a:r>
              <a:rPr lang="en-US" dirty="0" smtClean="0"/>
              <a:t>)/</a:t>
            </a:r>
            <a:r>
              <a:rPr lang="en-US" sz="1100" dirty="0" smtClean="0">
                <a:sym typeface="Symbol" pitchFamily="18" charset="2"/>
              </a:rPr>
              <a:t></a:t>
            </a:r>
            <a:r>
              <a:rPr lang="en-US" dirty="0" err="1" smtClean="0"/>
              <a:t>w</a:t>
            </a:r>
            <a:r>
              <a:rPr lang="en-US" baseline="-25000" dirty="0" err="1" smtClean="0"/>
              <a:t>ji</a:t>
            </a:r>
            <a:r>
              <a:rPr lang="en-US" sz="1400" dirty="0" smtClean="0"/>
              <a:t> </a:t>
            </a:r>
            <a:r>
              <a:rPr lang="en-US" dirty="0" smtClean="0"/>
              <a:t>+ </a:t>
            </a:r>
            <a:r>
              <a:rPr lang="en-US" sz="1200" dirty="0" smtClean="0">
                <a:sym typeface="Symbol" pitchFamily="18" charset="2"/>
              </a:rPr>
              <a:t></a:t>
            </a:r>
            <a:r>
              <a:rPr lang="en-US" dirty="0" smtClean="0"/>
              <a:t>e</a:t>
            </a:r>
            <a:r>
              <a:rPr lang="en-US" baseline="-25000" dirty="0" smtClean="0"/>
              <a:t>2</a:t>
            </a:r>
            <a:r>
              <a:rPr lang="en-US" dirty="0" smtClean="0"/>
              <a:t>/</a:t>
            </a:r>
            <a:r>
              <a:rPr lang="en-US" sz="1100" dirty="0" smtClean="0">
                <a:sym typeface="Symbol" pitchFamily="18" charset="2"/>
              </a:rPr>
              <a:t></a:t>
            </a:r>
            <a:r>
              <a:rPr lang="en-US" dirty="0" err="1" smtClean="0"/>
              <a:t>w</a:t>
            </a:r>
            <a:r>
              <a:rPr lang="en-US" baseline="-25000" dirty="0" err="1" smtClean="0"/>
              <a:t>ji</a:t>
            </a:r>
            <a:r>
              <a:rPr lang="en-US" sz="1400" dirty="0" smtClean="0"/>
              <a:t>  </a:t>
            </a:r>
            <a:r>
              <a:rPr lang="en-US" dirty="0" smtClean="0"/>
              <a:t>+ … </a:t>
            </a:r>
            <a:r>
              <a:rPr lang="en-US" sz="1200" dirty="0" smtClean="0">
                <a:sym typeface="Symbol" pitchFamily="18" charset="2"/>
              </a:rPr>
              <a:t></a:t>
            </a:r>
            <a:r>
              <a:rPr lang="en-US" dirty="0" smtClean="0"/>
              <a:t>e</a:t>
            </a:r>
            <a:r>
              <a:rPr lang="en-US" baseline="-25000" dirty="0" smtClean="0"/>
              <a:t>n</a:t>
            </a:r>
            <a:r>
              <a:rPr lang="en-US" dirty="0" smtClean="0"/>
              <a:t>/</a:t>
            </a:r>
            <a:r>
              <a:rPr lang="en-US" sz="1100" dirty="0" smtClean="0">
                <a:sym typeface="Symbol" pitchFamily="18" charset="2"/>
              </a:rPr>
              <a:t></a:t>
            </a:r>
            <a:r>
              <a:rPr lang="en-US" dirty="0" err="1" smtClean="0"/>
              <a:t>w</a:t>
            </a:r>
            <a:r>
              <a:rPr lang="en-US" baseline="-25000" dirty="0" err="1" smtClean="0"/>
              <a:t>ji</a:t>
            </a:r>
            <a:r>
              <a:rPr lang="en-US" sz="14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4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smtClean="0"/>
              <a:t>We know</a:t>
            </a:r>
            <a:r>
              <a:rPr lang="en-US" sz="1400" baseline="0" dirty="0" smtClean="0"/>
              <a:t> how to calculate each of these terms. But this only handles how to change each weight in order to improve the error (unless we overshoot).</a:t>
            </a:r>
            <a:endParaRPr lang="en-US" dirty="0"/>
          </a:p>
        </p:txBody>
      </p:sp>
    </p:spTree>
    <p:extLst>
      <p:ext uri="{BB962C8B-B14F-4D97-AF65-F5344CB8AC3E}">
        <p14:creationId xmlns:p14="http://schemas.microsoft.com/office/powerpoint/2010/main" val="2703684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Rot="1" noChangeAspect="1" noChangeArrowheads="1" noTextEdit="1"/>
          </p:cNvSpPr>
          <p:nvPr>
            <p:ph type="sldImg"/>
          </p:nvPr>
        </p:nvSpPr>
        <p:spPr>
          <a:ln cap="flat"/>
        </p:spPr>
      </p:sp>
      <p:sp>
        <p:nvSpPr>
          <p:cNvPr id="41987" name="Rectangle 1027"/>
          <p:cNvSpPr>
            <a:spLocks noGrp="1" noChangeArrowheads="1"/>
          </p:cNvSpPr>
          <p:nvPr>
            <p:ph type="body" idx="1"/>
          </p:nvPr>
        </p:nvSpPr>
        <p:spPr>
          <a:noFill/>
        </p:spPr>
        <p:txBody>
          <a:bodyPr/>
          <a:lstStyle/>
          <a:p>
            <a:r>
              <a:rPr lang="en-US" altLang="en-US" dirty="0" smtClean="0"/>
              <a:t>The figure shows</a:t>
            </a:r>
            <a:r>
              <a:rPr lang="en-US" altLang="en-US" baseline="0" dirty="0" smtClean="0"/>
              <a:t> a simple method for overall training using the derivative.</a:t>
            </a:r>
            <a:endParaRPr lang="en-US" altLang="en-US" dirty="0" smtClean="0"/>
          </a:p>
        </p:txBody>
      </p:sp>
    </p:spTree>
    <p:extLst>
      <p:ext uri="{BB962C8B-B14F-4D97-AF65-F5344CB8AC3E}">
        <p14:creationId xmlns:p14="http://schemas.microsoft.com/office/powerpoint/2010/main" val="195141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Few people</a:t>
            </a:r>
            <a:r>
              <a:rPr lang="en-US" baseline="0" dirty="0" smtClean="0"/>
              <a:t> have done more to advance neural net research than Geoffrey Hinton. Hinton was an early researcher but, more importantly, kept at it when the addition of hidden layers seemed to produce no advances. His seminal paper, “</a:t>
            </a:r>
            <a:r>
              <a:rPr lang="en-US" baseline="0" dirty="0" err="1" smtClean="0"/>
              <a:t>ImageNet</a:t>
            </a:r>
            <a:r>
              <a:rPr lang="en-US" baseline="0" dirty="0" smtClean="0"/>
              <a:t> Classification with Deep Convolutional Networks”, with </a:t>
            </a:r>
            <a:r>
              <a:rPr lang="en-US" baseline="0" dirty="0" err="1" smtClean="0"/>
              <a:t>Krizhevsky</a:t>
            </a:r>
            <a:r>
              <a:rPr lang="en-US" baseline="0" dirty="0" smtClean="0"/>
              <a:t> and </a:t>
            </a:r>
            <a:r>
              <a:rPr lang="en-US" baseline="0" dirty="0" err="1" smtClean="0"/>
              <a:t>Sutskever</a:t>
            </a:r>
            <a:r>
              <a:rPr lang="en-US" baseline="0" dirty="0" smtClean="0"/>
              <a:t> finally showed how to do it, ushering in the idea of “deep learning.”</a:t>
            </a:r>
            <a:endParaRPr lang="en-US" dirty="0"/>
          </a:p>
        </p:txBody>
      </p:sp>
    </p:spTree>
    <p:extLst>
      <p:ext uri="{BB962C8B-B14F-4D97-AF65-F5344CB8AC3E}">
        <p14:creationId xmlns:p14="http://schemas.microsoft.com/office/powerpoint/2010/main" val="2999251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cap="flat"/>
        </p:spPr>
      </p:sp>
      <p:sp>
        <p:nvSpPr>
          <p:cNvPr id="46083" name="Rectangle 3"/>
          <p:cNvSpPr>
            <a:spLocks noGrp="1" noChangeArrowheads="1"/>
          </p:cNvSpPr>
          <p:nvPr>
            <p:ph type="body" idx="1"/>
          </p:nvPr>
        </p:nvSpPr>
        <p:spPr>
          <a:noFill/>
        </p:spPr>
        <p:txBody>
          <a:bodyPr/>
          <a:lstStyle/>
          <a:p>
            <a:r>
              <a:rPr lang="en-US" altLang="en-US" dirty="0" smtClean="0"/>
              <a:t>There are other ways</a:t>
            </a:r>
            <a:r>
              <a:rPr lang="en-US" altLang="en-US" baseline="0" dirty="0" smtClean="0"/>
              <a:t> in which weights can be learned, including some described in the textbook, using </a:t>
            </a:r>
            <a:r>
              <a:rPr lang="en-US" altLang="en-US" baseline="0" dirty="0" err="1" smtClean="0"/>
              <a:t>Braude’s</a:t>
            </a:r>
            <a:r>
              <a:rPr lang="en-US" altLang="en-US" baseline="0" dirty="0" smtClean="0"/>
              <a:t> gradient instrumentation technique for differentiating any computer program, and by using GA’s.</a:t>
            </a:r>
            <a:endParaRPr lang="en-US" altLang="en-US" dirty="0" smtClean="0"/>
          </a:p>
        </p:txBody>
      </p:sp>
    </p:spTree>
    <p:extLst>
      <p:ext uri="{BB962C8B-B14F-4D97-AF65-F5344CB8AC3E}">
        <p14:creationId xmlns:p14="http://schemas.microsoft.com/office/powerpoint/2010/main" val="2443725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5017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take as example of learning visualization the 4x5 training data shown in the figure.</a:t>
            </a:r>
            <a:endParaRPr lang="en-US" dirty="0"/>
          </a:p>
        </p:txBody>
      </p:sp>
    </p:spTree>
    <p:extLst>
      <p:ext uri="{BB962C8B-B14F-4D97-AF65-F5344CB8AC3E}">
        <p14:creationId xmlns:p14="http://schemas.microsoft.com/office/powerpoint/2010/main" val="84771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r>
              <a:rPr lang="en-US" altLang="en-US" smtClean="0"/>
              <a:t>In this section we review the parts of a feedforward neural net with one hidden layer.</a:t>
            </a:r>
          </a:p>
        </p:txBody>
      </p:sp>
    </p:spTree>
    <p:extLst>
      <p:ext uri="{BB962C8B-B14F-4D97-AF65-F5344CB8AC3E}">
        <p14:creationId xmlns:p14="http://schemas.microsoft.com/office/powerpoint/2010/main" val="3838769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a:t>
            </a:r>
            <a:r>
              <a:rPr lang="en-US" baseline="0" dirty="0" smtClean="0"/>
              <a:t> of learning 0-3 from hand-drawn numbers, there are 4x5 = 20 inputs, each fully connected to 6 hidden nodes (which are expected to learn 6 characteristics), and four outputs. For a particular input, blue indicates a relatively high positive weight and red high negative.  The particular example shown activates the hidden node third from the left the most, and favors a recognition as 3 more than 0, 1, or 2.</a:t>
            </a:r>
            <a:endParaRPr lang="en-US" dirty="0"/>
          </a:p>
        </p:txBody>
      </p:sp>
    </p:spTree>
    <p:extLst>
      <p:ext uri="{BB962C8B-B14F-4D97-AF65-F5344CB8AC3E}">
        <p14:creationId xmlns:p14="http://schemas.microsoft.com/office/powerpoint/2010/main" val="1527976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Rot="1" noChangeAspect="1" noChangeArrowheads="1" noTextEdit="1"/>
          </p:cNvSpPr>
          <p:nvPr>
            <p:ph type="sldImg"/>
          </p:nvPr>
        </p:nvSpPr>
        <p:spPr>
          <a:ln cap="flat"/>
        </p:spPr>
      </p:sp>
      <p:sp>
        <p:nvSpPr>
          <p:cNvPr id="73731" name="Rectangle 102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3985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cap="flat"/>
        </p:spPr>
      </p:sp>
      <p:sp>
        <p:nvSpPr>
          <p:cNvPr id="17411" name="Rectangle 3"/>
          <p:cNvSpPr>
            <a:spLocks noGrp="1" noChangeArrowheads="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Let’s take the</a:t>
            </a:r>
            <a:r>
              <a:rPr lang="en-US" altLang="en-US" baseline="0" dirty="0" smtClean="0"/>
              <a:t> example of a single input/output training datum (16.2 , -1.34 , 112.3 ), (7.0 ,  -3.0 ). We want values for weights so that the net produces output 7.0 and -3.0 when given input 16.2 , -1.34 , and 112.3. Usually, we are satisfied if the net comes “close enough.” This is usually done by specifying an acceptable amount for the mean square error. The latter is </a:t>
            </a:r>
            <a:r>
              <a:rPr lang="en-US" sz="2400" dirty="0" smtClean="0">
                <a:sym typeface="Symbol" panose="05050102010706020507" pitchFamily="18" charset="2"/>
              </a:rPr>
              <a:t>[(o</a:t>
            </a:r>
            <a:r>
              <a:rPr lang="en-US" sz="2400" baseline="-25000" dirty="0" smtClean="0">
                <a:sym typeface="Symbol" panose="05050102010706020507" pitchFamily="18" charset="2"/>
              </a:rPr>
              <a:t>1</a:t>
            </a:r>
            <a:r>
              <a:rPr lang="en-US" sz="2400" dirty="0" smtClean="0">
                <a:sym typeface="Symbol" panose="05050102010706020507" pitchFamily="18" charset="2"/>
              </a:rPr>
              <a:t> – t</a:t>
            </a:r>
            <a:r>
              <a:rPr lang="en-US" sz="2400" baseline="-25000" dirty="0" smtClean="0">
                <a:sym typeface="Symbol" panose="05050102010706020507" pitchFamily="18" charset="2"/>
              </a:rPr>
              <a:t>1</a:t>
            </a:r>
            <a:r>
              <a:rPr lang="en-US" sz="2400" dirty="0" smtClean="0">
                <a:sym typeface="Symbol" panose="05050102010706020507" pitchFamily="18" charset="2"/>
              </a:rPr>
              <a:t>)</a:t>
            </a:r>
            <a:r>
              <a:rPr lang="en-US" sz="2400" baseline="30000" dirty="0" smtClean="0">
                <a:sym typeface="Symbol" panose="05050102010706020507" pitchFamily="18" charset="2"/>
              </a:rPr>
              <a:t>2</a:t>
            </a:r>
            <a:r>
              <a:rPr lang="en-US" sz="2400" dirty="0" smtClean="0">
                <a:sym typeface="Symbol" panose="05050102010706020507" pitchFamily="18" charset="2"/>
              </a:rPr>
              <a:t> + (o</a:t>
            </a:r>
            <a:r>
              <a:rPr lang="en-US" sz="2400" baseline="-25000" dirty="0" smtClean="0">
                <a:sym typeface="Symbol" panose="05050102010706020507" pitchFamily="18" charset="2"/>
              </a:rPr>
              <a:t>2</a:t>
            </a:r>
            <a:r>
              <a:rPr lang="en-US" sz="2400" dirty="0" smtClean="0">
                <a:sym typeface="Symbol" panose="05050102010706020507" pitchFamily="18" charset="2"/>
              </a:rPr>
              <a:t> – t</a:t>
            </a:r>
            <a:r>
              <a:rPr lang="en-US" sz="2400" baseline="-25000" dirty="0" smtClean="0">
                <a:sym typeface="Symbol" panose="05050102010706020507" pitchFamily="18" charset="2"/>
              </a:rPr>
              <a:t>2</a:t>
            </a:r>
            <a:r>
              <a:rPr lang="en-US" sz="2400" dirty="0" smtClean="0">
                <a:sym typeface="Symbol" panose="05050102010706020507" pitchFamily="18" charset="2"/>
              </a:rPr>
              <a:t>)</a:t>
            </a:r>
            <a:r>
              <a:rPr lang="en-US" sz="2400" baseline="30000" dirty="0" smtClean="0">
                <a:sym typeface="Symbol" panose="05050102010706020507" pitchFamily="18" charset="2"/>
              </a:rPr>
              <a:t>2</a:t>
            </a:r>
            <a:r>
              <a:rPr lang="en-US" sz="2400" dirty="0" smtClean="0">
                <a:sym typeface="Symbol" panose="05050102010706020507" pitchFamily="18" charset="2"/>
              </a:rPr>
              <a:t>] for the example with two</a:t>
            </a:r>
            <a:r>
              <a:rPr lang="en-US" sz="2400" baseline="0" dirty="0" smtClean="0">
                <a:sym typeface="Symbol" panose="05050102010706020507" pitchFamily="18" charset="2"/>
              </a:rPr>
              <a:t> outputs.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baseline="0" dirty="0" smtClean="0">
              <a:sym typeface="Symbol" panose="05050102010706020507" pitchFamily="18" charset="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aseline="0" dirty="0" smtClean="0">
                <a:sym typeface="Symbol" panose="05050102010706020507" pitchFamily="18" charset="2"/>
              </a:rPr>
              <a:t>The square form is used because a simple measure such as </a:t>
            </a:r>
            <a:r>
              <a:rPr lang="en-US" sz="2400" dirty="0" smtClean="0">
                <a:sym typeface="Symbol" panose="05050102010706020507" pitchFamily="18" charset="2"/>
              </a:rPr>
              <a:t>[|o</a:t>
            </a:r>
            <a:r>
              <a:rPr lang="en-US" sz="2400" baseline="-25000" dirty="0" smtClean="0">
                <a:sym typeface="Symbol" panose="05050102010706020507" pitchFamily="18" charset="2"/>
              </a:rPr>
              <a:t>1</a:t>
            </a:r>
            <a:r>
              <a:rPr lang="en-US" sz="2400" dirty="0" smtClean="0">
                <a:sym typeface="Symbol" panose="05050102010706020507" pitchFamily="18" charset="2"/>
              </a:rPr>
              <a:t> – t</a:t>
            </a:r>
            <a:r>
              <a:rPr lang="en-US" sz="2400" baseline="-25000" dirty="0" smtClean="0">
                <a:sym typeface="Symbol" panose="05050102010706020507" pitchFamily="18" charset="2"/>
              </a:rPr>
              <a:t>1</a:t>
            </a:r>
            <a:r>
              <a:rPr lang="en-US" sz="2400" dirty="0" smtClean="0">
                <a:sym typeface="Symbol" panose="05050102010706020507" pitchFamily="18" charset="2"/>
              </a:rPr>
              <a:t>| + |o</a:t>
            </a:r>
            <a:r>
              <a:rPr lang="en-US" sz="2400" baseline="-25000" dirty="0" smtClean="0">
                <a:sym typeface="Symbol" panose="05050102010706020507" pitchFamily="18" charset="2"/>
              </a:rPr>
              <a:t>2</a:t>
            </a:r>
            <a:r>
              <a:rPr lang="en-US" sz="2400" dirty="0" smtClean="0">
                <a:sym typeface="Symbol" panose="05050102010706020507" pitchFamily="18" charset="2"/>
              </a:rPr>
              <a:t> – t</a:t>
            </a:r>
            <a:r>
              <a:rPr lang="en-US" sz="2400" baseline="-25000" dirty="0" smtClean="0">
                <a:sym typeface="Symbol" panose="05050102010706020507" pitchFamily="18" charset="2"/>
              </a:rPr>
              <a:t>2</a:t>
            </a:r>
            <a:r>
              <a:rPr lang="en-US" sz="2400" dirty="0" smtClean="0">
                <a:sym typeface="Symbol" panose="05050102010706020507" pitchFamily="18" charset="2"/>
              </a:rPr>
              <a:t>|] / 2 is not differentiable.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dirty="0" smtClean="0">
              <a:sym typeface="Symbol" panose="05050102010706020507" pitchFamily="18" charset="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sym typeface="Symbol" panose="05050102010706020507" pitchFamily="18" charset="2"/>
              </a:rPr>
              <a:t>Now we turn our</a:t>
            </a:r>
            <a:r>
              <a:rPr lang="en-US" sz="2400" baseline="0" dirty="0" smtClean="0">
                <a:sym typeface="Symbol" panose="05050102010706020507" pitchFamily="18" charset="2"/>
              </a:rPr>
              <a:t> attention to </a:t>
            </a:r>
            <a:r>
              <a:rPr lang="en-US" sz="2400" i="1" baseline="0" dirty="0" smtClean="0">
                <a:sym typeface="Symbol" panose="05050102010706020507" pitchFamily="18" charset="2"/>
              </a:rPr>
              <a:t>how</a:t>
            </a:r>
            <a:r>
              <a:rPr lang="en-US" sz="2400" i="0" baseline="0" dirty="0" smtClean="0">
                <a:sym typeface="Symbol" panose="05050102010706020507" pitchFamily="18" charset="2"/>
              </a:rPr>
              <a:t> the weights are adjusted.</a:t>
            </a:r>
            <a:endParaRPr lang="en-US" sz="2400" dirty="0" smtClean="0"/>
          </a:p>
          <a:p>
            <a:endParaRPr lang="en-US" altLang="en-US" dirty="0" smtClean="0"/>
          </a:p>
        </p:txBody>
      </p:sp>
    </p:spTree>
    <p:extLst>
      <p:ext uri="{BB962C8B-B14F-4D97-AF65-F5344CB8AC3E}">
        <p14:creationId xmlns:p14="http://schemas.microsoft.com/office/powerpoint/2010/main" val="253905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to start with random set of weights, usually bounded (e.g., by -1 and 1). In TensorFlow,</a:t>
            </a:r>
            <a:r>
              <a:rPr lang="en-US" baseline="0" dirty="0" smtClean="0"/>
              <a:t> this is done using </a:t>
            </a:r>
          </a:p>
          <a:p>
            <a:endParaRPr lang="en-US" baseline="0" dirty="0" smtClean="0"/>
          </a:p>
          <a:p>
            <a:r>
              <a:rPr lang="en-US" baseline="0" dirty="0" smtClean="0">
                <a:effectLst/>
              </a:rPr>
              <a:t>    </a:t>
            </a:r>
            <a:r>
              <a:rPr lang="en-US" dirty="0" err="1" smtClean="0">
                <a:effectLst/>
              </a:rPr>
              <a:t>random_uniform</a:t>
            </a:r>
            <a:r>
              <a:rPr lang="en-US" dirty="0" smtClean="0">
                <a:effectLst/>
              </a:rPr>
              <a:t>(shape, </a:t>
            </a:r>
            <a:r>
              <a:rPr lang="en-US" dirty="0" err="1" smtClean="0">
                <a:effectLst/>
              </a:rPr>
              <a:t>minval</a:t>
            </a:r>
            <a:r>
              <a:rPr lang="en-US" dirty="0" smtClean="0">
                <a:effectLst/>
              </a:rPr>
              <a:t>=</a:t>
            </a:r>
            <a:r>
              <a:rPr lang="en-US" sz="1200" kern="1200" dirty="0" smtClean="0">
                <a:solidFill>
                  <a:schemeClr val="tx1"/>
                </a:solidFill>
                <a:effectLst/>
                <a:latin typeface="Times New Roman" pitchFamily="18" charset="0"/>
                <a:ea typeface="+mn-ea"/>
                <a:cs typeface="+mn-cs"/>
              </a:rPr>
              <a:t>0</a:t>
            </a:r>
            <a:r>
              <a:rPr lang="en-US" dirty="0" smtClean="0">
                <a:effectLst/>
              </a:rPr>
              <a:t>, </a:t>
            </a:r>
            <a:r>
              <a:rPr lang="en-US" dirty="0" err="1" smtClean="0">
                <a:effectLst/>
              </a:rPr>
              <a:t>maxval</a:t>
            </a:r>
            <a:r>
              <a:rPr lang="en-US" dirty="0" smtClean="0">
                <a:effectLst/>
              </a:rPr>
              <a:t>=</a:t>
            </a:r>
            <a:r>
              <a:rPr lang="en-US" sz="1200" kern="1200" dirty="0" smtClean="0">
                <a:solidFill>
                  <a:schemeClr val="tx1"/>
                </a:solidFill>
                <a:effectLst/>
                <a:latin typeface="Times New Roman" pitchFamily="18" charset="0"/>
                <a:ea typeface="+mn-ea"/>
                <a:cs typeface="+mn-cs"/>
              </a:rPr>
              <a:t>None</a:t>
            </a:r>
            <a:r>
              <a:rPr lang="en-US" dirty="0" smtClean="0">
                <a:effectLst/>
              </a:rPr>
              <a:t>, </a:t>
            </a:r>
            <a:r>
              <a:rPr lang="en-US" dirty="0" err="1" smtClean="0">
                <a:effectLst/>
              </a:rPr>
              <a:t>dtype</a:t>
            </a:r>
            <a:r>
              <a:rPr lang="en-US" dirty="0" smtClean="0">
                <a:effectLst/>
              </a:rPr>
              <a:t>=tf.float32, seed=</a:t>
            </a:r>
            <a:r>
              <a:rPr lang="en-US" sz="1200" kern="1200" dirty="0" smtClean="0">
                <a:solidFill>
                  <a:schemeClr val="tx1"/>
                </a:solidFill>
                <a:effectLst/>
                <a:latin typeface="Times New Roman" pitchFamily="18" charset="0"/>
                <a:ea typeface="+mn-ea"/>
                <a:cs typeface="+mn-cs"/>
              </a:rPr>
              <a:t>None</a:t>
            </a:r>
            <a:r>
              <a:rPr lang="en-US" dirty="0" smtClean="0">
                <a:effectLst/>
              </a:rPr>
              <a:t>, name=</a:t>
            </a:r>
            <a:r>
              <a:rPr lang="en-US" sz="1200" kern="1200" dirty="0" smtClean="0">
                <a:solidFill>
                  <a:schemeClr val="tx1"/>
                </a:solidFill>
                <a:effectLst/>
                <a:latin typeface="Times New Roman" pitchFamily="18" charset="0"/>
                <a:ea typeface="+mn-ea"/>
                <a:cs typeface="+mn-cs"/>
              </a:rPr>
              <a:t>None</a:t>
            </a:r>
            <a:r>
              <a:rPr lang="en-US" dirty="0" smtClean="0">
                <a:effectLst/>
              </a:rPr>
              <a:t>)*</a:t>
            </a:r>
          </a:p>
          <a:p>
            <a:endParaRPr lang="en-US" dirty="0" smtClean="0">
              <a:effectLst/>
            </a:endParaRPr>
          </a:p>
          <a:p>
            <a:r>
              <a:rPr lang="en-US" dirty="0" smtClean="0">
                <a:effectLst/>
              </a:rPr>
              <a:t>As in </a:t>
            </a:r>
            <a:r>
              <a:rPr lang="en-US" dirty="0" smtClean="0"/>
              <a:t>W = </a:t>
            </a:r>
            <a:r>
              <a:rPr lang="en-US" dirty="0" err="1" smtClean="0"/>
              <a:t>tf.Variable</a:t>
            </a:r>
            <a:r>
              <a:rPr lang="en-US" dirty="0" smtClean="0"/>
              <a:t>(</a:t>
            </a:r>
            <a:r>
              <a:rPr lang="en-US" dirty="0" err="1" smtClean="0"/>
              <a:t>tf.random_uniform</a:t>
            </a:r>
            <a:r>
              <a:rPr lang="en-US" dirty="0" smtClean="0"/>
              <a:t>([</a:t>
            </a:r>
            <a:r>
              <a:rPr lang="en-US" sz="1200" kern="1200" dirty="0" smtClean="0">
                <a:solidFill>
                  <a:schemeClr val="tx1"/>
                </a:solidFill>
                <a:effectLst/>
                <a:latin typeface="Times New Roman" pitchFamily="18" charset="0"/>
                <a:ea typeface="+mn-ea"/>
                <a:cs typeface="+mn-cs"/>
              </a:rPr>
              <a:t>9</a:t>
            </a:r>
            <a:r>
              <a:rPr lang="en-US" dirty="0" smtClean="0"/>
              <a:t>, </a:t>
            </a:r>
            <a:r>
              <a:rPr lang="en-US" sz="1200" kern="1200" dirty="0" smtClean="0">
                <a:solidFill>
                  <a:schemeClr val="tx1"/>
                </a:solidFill>
                <a:effectLst/>
                <a:latin typeface="Times New Roman" pitchFamily="18" charset="0"/>
                <a:ea typeface="+mn-ea"/>
                <a:cs typeface="+mn-cs"/>
              </a:rPr>
              <a:t>6</a:t>
            </a:r>
            <a:r>
              <a:rPr lang="en-US" dirty="0" smtClean="0"/>
              <a:t>], -</a:t>
            </a:r>
            <a:r>
              <a:rPr lang="en-US" sz="1200" kern="1200" dirty="0" smtClean="0">
                <a:solidFill>
                  <a:schemeClr val="tx1"/>
                </a:solidFill>
                <a:effectLst/>
                <a:latin typeface="Times New Roman" pitchFamily="18" charset="0"/>
                <a:ea typeface="+mn-ea"/>
                <a:cs typeface="+mn-cs"/>
              </a:rPr>
              <a:t>1</a:t>
            </a:r>
            <a:r>
              <a:rPr lang="en-US" dirty="0" smtClean="0"/>
              <a:t>, </a:t>
            </a:r>
            <a:r>
              <a:rPr lang="en-US" sz="1200" kern="1200" dirty="0" smtClean="0">
                <a:solidFill>
                  <a:schemeClr val="tx1"/>
                </a:solidFill>
                <a:effectLst/>
                <a:latin typeface="Times New Roman" pitchFamily="18" charset="0"/>
                <a:ea typeface="+mn-ea"/>
                <a:cs typeface="+mn-cs"/>
              </a:rPr>
              <a:t>1</a:t>
            </a:r>
            <a:r>
              <a:rPr lang="en-US" dirty="0" smtClean="0"/>
              <a:t>), </a:t>
            </a:r>
            <a:r>
              <a:rPr lang="en-US" sz="1200" kern="1200" dirty="0" smtClean="0">
                <a:solidFill>
                  <a:schemeClr val="tx1"/>
                </a:solidFill>
                <a:effectLst/>
                <a:latin typeface="Times New Roman" pitchFamily="18" charset="0"/>
                <a:ea typeface="+mn-ea"/>
                <a:cs typeface="+mn-cs"/>
              </a:rPr>
              <a:t>name=“W”)</a:t>
            </a:r>
            <a:endParaRPr lang="en-US" b="1" dirty="0" smtClean="0">
              <a:effectLst/>
            </a:endParaRPr>
          </a:p>
          <a:p>
            <a:endParaRPr lang="en-US" dirty="0" smtClean="0">
              <a:effectLst/>
            </a:endParaRPr>
          </a:p>
          <a:p>
            <a:r>
              <a:rPr lang="en-US" dirty="0" smtClean="0">
                <a:effectLst/>
              </a:rPr>
              <a:t>* https://www.tensorflow.org/api_docs/python/tf/random_uniform</a:t>
            </a:r>
            <a:endParaRPr lang="en-US" dirty="0"/>
          </a:p>
        </p:txBody>
      </p:sp>
    </p:spTree>
    <p:extLst>
      <p:ext uri="{BB962C8B-B14F-4D97-AF65-F5344CB8AC3E}">
        <p14:creationId xmlns:p14="http://schemas.microsoft.com/office/powerpoint/2010/main" val="541827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r>
              <a:rPr lang="en-US" dirty="0" err="1" smtClean="0"/>
              <a:t>W_lo</a:t>
            </a:r>
            <a:r>
              <a:rPr lang="en-US" dirty="0" smtClean="0"/>
              <a:t> refers to the three weight</a:t>
            </a:r>
            <a:r>
              <a:rPr lang="en-US" baseline="0" dirty="0" smtClean="0"/>
              <a:t> triples on edges entering the three hidden nodes.</a:t>
            </a:r>
            <a:endParaRPr lang="en-US" dirty="0"/>
          </a:p>
        </p:txBody>
      </p:sp>
    </p:spTree>
    <p:extLst>
      <p:ext uri="{BB962C8B-B14F-4D97-AF65-F5344CB8AC3E}">
        <p14:creationId xmlns:p14="http://schemas.microsoft.com/office/powerpoint/2010/main" val="370508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cap="flat"/>
        </p:spPr>
      </p:sp>
      <p:sp>
        <p:nvSpPr>
          <p:cNvPr id="20483" name="Rectangle 3"/>
          <p:cNvSpPr>
            <a:spLocks noGrp="1" noChangeArrowheads="1"/>
          </p:cNvSpPr>
          <p:nvPr>
            <p:ph type="body" idx="1"/>
          </p:nvPr>
        </p:nvSpPr>
        <p:spPr>
          <a:noFill/>
        </p:spPr>
        <p:txBody>
          <a:bodyPr/>
          <a:lstStyle/>
          <a:p>
            <a:r>
              <a:rPr lang="en-US" altLang="en-US" dirty="0" smtClean="0"/>
              <a:t>The next learning step is to compute the error (either</a:t>
            </a:r>
            <a:r>
              <a:rPr lang="en-US" altLang="en-US" baseline="0" dirty="0" smtClean="0"/>
              <a:t> as a sum of squares or as the square root of the latter).  If this happens to produce the desired result, the process is done.</a:t>
            </a:r>
          </a:p>
          <a:p>
            <a:endParaRPr lang="en-US" altLang="en-US" baseline="0" dirty="0" smtClean="0"/>
          </a:p>
          <a:p>
            <a:r>
              <a:rPr lang="en-US" altLang="en-US" baseline="0" dirty="0" smtClean="0"/>
              <a:t>Otherwise, compute the derivative (rate of change) of the error with respect to each of the weights. For example, de/dw</a:t>
            </a:r>
            <a:r>
              <a:rPr lang="en-US" altLang="en-US" baseline="-25000" dirty="0" smtClean="0"/>
              <a:t>12</a:t>
            </a:r>
            <a:r>
              <a:rPr lang="en-US" altLang="en-US" baseline="0" dirty="0" smtClean="0"/>
              <a:t> = -5 and  de/dw</a:t>
            </a:r>
            <a:r>
              <a:rPr lang="en-US" altLang="en-US" baseline="-25000" dirty="0" smtClean="0"/>
              <a:t>23</a:t>
            </a:r>
            <a:r>
              <a:rPr lang="en-US" altLang="en-US" baseline="0" dirty="0" smtClean="0"/>
              <a:t> = 4 indicates that the error is decreasing 5 units per unit increase in w</a:t>
            </a:r>
            <a:r>
              <a:rPr lang="en-US" altLang="en-US" baseline="-25000" dirty="0" smtClean="0"/>
              <a:t>12</a:t>
            </a:r>
            <a:r>
              <a:rPr lang="en-US" altLang="en-US" baseline="0" dirty="0" smtClean="0"/>
              <a:t> and increasing 4 units per unit increase in w</a:t>
            </a:r>
            <a:r>
              <a:rPr lang="en-US" altLang="en-US" baseline="-25000" dirty="0" smtClean="0"/>
              <a:t>23</a:t>
            </a:r>
            <a:r>
              <a:rPr lang="en-US" altLang="en-US" baseline="0" dirty="0" smtClean="0"/>
              <a:t>. </a:t>
            </a:r>
            <a:endParaRPr lang="en-US" altLang="en-US" dirty="0" smtClean="0"/>
          </a:p>
        </p:txBody>
      </p:sp>
    </p:spTree>
    <p:extLst>
      <p:ext uri="{BB962C8B-B14F-4D97-AF65-F5344CB8AC3E}">
        <p14:creationId xmlns:p14="http://schemas.microsoft.com/office/powerpoint/2010/main" val="26027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visualize the error as a separate function of each </a:t>
            </a:r>
            <a:r>
              <a:rPr lang="en-US" baseline="0" dirty="0" err="1" smtClean="0"/>
              <a:t>w</a:t>
            </a:r>
            <a:r>
              <a:rPr lang="en-US" baseline="-25000" dirty="0" err="1" smtClean="0"/>
              <a:t>ij</a:t>
            </a:r>
            <a:r>
              <a:rPr lang="en-US" baseline="0" dirty="0" smtClean="0"/>
              <a:t>, as in the graph. Strictly speaking, since the error </a:t>
            </a:r>
            <a:r>
              <a:rPr lang="en-US" i="1" baseline="0" dirty="0" smtClean="0"/>
              <a:t>e</a:t>
            </a:r>
            <a:r>
              <a:rPr lang="en-US" i="0" baseline="0" dirty="0" smtClean="0"/>
              <a:t> is a function of many variables, we should use the partial derivative sign </a:t>
            </a:r>
            <a:r>
              <a:rPr lang="en-US" altLang="en-US" dirty="0" smtClean="0">
                <a:latin typeface="Arial Narrow" panose="020B0606020202030204" pitchFamily="34" charset="0"/>
                <a:sym typeface="Symbol" panose="05050102010706020507" pitchFamily="18" charset="2"/>
              </a:rPr>
              <a:t> rather than “d”.</a:t>
            </a:r>
            <a:endParaRPr lang="en-US" dirty="0"/>
          </a:p>
        </p:txBody>
      </p:sp>
    </p:spTree>
    <p:extLst>
      <p:ext uri="{BB962C8B-B14F-4D97-AF65-F5344CB8AC3E}">
        <p14:creationId xmlns:p14="http://schemas.microsoft.com/office/powerpoint/2010/main" val="368087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cap="flat"/>
        </p:spPr>
      </p:sp>
      <p:sp>
        <p:nvSpPr>
          <p:cNvPr id="23555" name="Rectangle 3"/>
          <p:cNvSpPr>
            <a:spLocks noGrp="1" noChangeArrowheads="1"/>
          </p:cNvSpPr>
          <p:nvPr>
            <p:ph type="body" idx="1"/>
          </p:nvPr>
        </p:nvSpPr>
        <p:spPr>
          <a:noFill/>
        </p:spPr>
        <p:txBody>
          <a:bodyPr/>
          <a:lstStyle/>
          <a:p>
            <a:r>
              <a:rPr lang="en-US" altLang="en-US" dirty="0" smtClean="0"/>
              <a:t>Now we raise or lower each weight accordingly, in order to reduce the error,</a:t>
            </a:r>
            <a:r>
              <a:rPr lang="en-US" altLang="en-US" baseline="0" dirty="0" smtClean="0"/>
              <a:t> and repeat the process until the error is with the acceptable bound.</a:t>
            </a:r>
          </a:p>
          <a:p>
            <a:endParaRPr lang="en-US" altLang="en-US" baseline="0" dirty="0" smtClean="0"/>
          </a:p>
          <a:p>
            <a:r>
              <a:rPr lang="en-US" altLang="en-US" baseline="0" dirty="0" smtClean="0"/>
              <a:t>Performing this process effectively is the subject of much discussion, which we will pursue later. Also, we should understand where </a:t>
            </a:r>
            <a:r>
              <a:rPr lang="en-US" altLang="en-US" baseline="0" dirty="0" err="1" smtClean="0"/>
              <a:t>backpropagation</a:t>
            </a:r>
            <a:r>
              <a:rPr lang="en-US" altLang="en-US" baseline="0" dirty="0" smtClean="0"/>
              <a:t> comes from, given its importance in this field.</a:t>
            </a:r>
            <a:endParaRPr lang="en-US" altLang="en-US" dirty="0" smtClean="0"/>
          </a:p>
        </p:txBody>
      </p:sp>
    </p:spTree>
    <p:extLst>
      <p:ext uri="{BB962C8B-B14F-4D97-AF65-F5344CB8AC3E}">
        <p14:creationId xmlns:p14="http://schemas.microsoft.com/office/powerpoint/2010/main" val="379043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378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6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85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5105400"/>
          </a:xfrm>
        </p:spPr>
        <p:txBody>
          <a:bodyPr/>
          <a:lstStyle/>
          <a:p>
            <a:pPr lvl="0"/>
            <a:endParaRPr lang="en-US" noProof="0" smtClean="0"/>
          </a:p>
        </p:txBody>
      </p:sp>
    </p:spTree>
    <p:extLst>
      <p:ext uri="{BB962C8B-B14F-4D97-AF65-F5344CB8AC3E}">
        <p14:creationId xmlns:p14="http://schemas.microsoft.com/office/powerpoint/2010/main" val="15995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51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925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73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4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49717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724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81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B5D60F13-4816-4B15-8312-CB19A0E72B9E}" type="slidenum">
              <a:rPr lang="en-US" altLang="en-US" sz="1400" smtClean="0"/>
              <a:pPr>
                <a:defRPr/>
              </a:pPr>
              <a:t>‹#›</a:t>
            </a:fld>
            <a:endParaRPr lang="en-US" altLang="en-US" sz="1400" smtClean="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smtClean="0"/>
              <a:t>© Eric Braude 2012-15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46Jzu-xWIBk"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743200"/>
            <a:ext cx="7772400" cy="1143000"/>
          </a:xfrm>
          <a:noFill/>
        </p:spPr>
        <p:txBody>
          <a:bodyPr anchor="ctr"/>
          <a:lstStyle/>
          <a:p>
            <a:r>
              <a:rPr lang="en-US" altLang="en-US" sz="5400" smtClean="0"/>
              <a:t>Neural Nets II</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8195" name="AutoShape 5"/>
          <p:cNvSpPr>
            <a:spLocks noChangeArrowheads="1"/>
          </p:cNvSpPr>
          <p:nvPr/>
        </p:nvSpPr>
        <p:spPr bwMode="auto">
          <a:xfrm>
            <a:off x="914400" y="3454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771650" y="1828800"/>
            <a:ext cx="5778500" cy="21336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lnSpc>
                <a:spcPct val="200000"/>
              </a:lnSpc>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Multilayered</a:t>
            </a:r>
            <a:r>
              <a:rPr lang="en-US" sz="3200" kern="0" dirty="0">
                <a:latin typeface="Arial Narrow" pitchFamily="34" charset="0"/>
              </a:rPr>
              <a:t>: Learning Steps</a:t>
            </a:r>
          </a:p>
          <a:p>
            <a:pPr marL="609600" indent="-609600">
              <a:lnSpc>
                <a:spcPct val="200000"/>
              </a:lnSpc>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Derivation of </a:t>
            </a:r>
            <a:r>
              <a:rPr lang="en-US" sz="3200" b="1" kern="0" dirty="0" err="1" smtClean="0">
                <a:latin typeface="Arial Narrow" pitchFamily="34" charset="0"/>
              </a:rPr>
              <a:t>Backpropagation</a:t>
            </a:r>
            <a:endParaRPr lang="en-US" sz="3200" b="1" kern="0" dirty="0">
              <a:latin typeface="Arial Narrow" pitchFamily="34" charset="0"/>
            </a:endParaRPr>
          </a:p>
        </p:txBody>
      </p:sp>
    </p:spTree>
    <p:extLst>
      <p:ext uri="{BB962C8B-B14F-4D97-AF65-F5344CB8AC3E}">
        <p14:creationId xmlns:p14="http://schemas.microsoft.com/office/powerpoint/2010/main" val="3119679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6444" y="190500"/>
            <a:ext cx="9067800" cy="495300"/>
          </a:xfrm>
        </p:spPr>
        <p:txBody>
          <a:bodyPr/>
          <a:lstStyle/>
          <a:p>
            <a:r>
              <a:rPr lang="en-US" altLang="en-US" dirty="0" smtClean="0">
                <a:solidFill>
                  <a:srgbClr val="0000BF"/>
                </a:solidFill>
              </a:rPr>
              <a:t>Neural Nets Are </a:t>
            </a:r>
            <a:r>
              <a:rPr lang="en-US" altLang="en-US" i="1" dirty="0" smtClean="0">
                <a:solidFill>
                  <a:srgbClr val="0000BF"/>
                </a:solidFill>
              </a:rPr>
              <a:t>Functions</a:t>
            </a:r>
            <a:endParaRPr lang="en-US" altLang="en-US" dirty="0" smtClean="0">
              <a:solidFill>
                <a:srgbClr val="0000BF"/>
              </a:solidFill>
            </a:endParaRPr>
          </a:p>
        </p:txBody>
      </p:sp>
      <p:sp>
        <p:nvSpPr>
          <p:cNvPr id="18435" name="Oval 3"/>
          <p:cNvSpPr>
            <a:spLocks noChangeArrowheads="1"/>
          </p:cNvSpPr>
          <p:nvPr/>
        </p:nvSpPr>
        <p:spPr bwMode="auto">
          <a:xfrm>
            <a:off x="4240961" y="180721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6" name="Oval 4"/>
          <p:cNvSpPr>
            <a:spLocks noChangeArrowheads="1"/>
          </p:cNvSpPr>
          <p:nvPr/>
        </p:nvSpPr>
        <p:spPr bwMode="auto">
          <a:xfrm>
            <a:off x="6350000" y="37074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7" name="Oval 5"/>
          <p:cNvSpPr>
            <a:spLocks noChangeArrowheads="1"/>
          </p:cNvSpPr>
          <p:nvPr/>
        </p:nvSpPr>
        <p:spPr bwMode="auto">
          <a:xfrm>
            <a:off x="6350000" y="1807212"/>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9" name="Oval 7"/>
          <p:cNvSpPr>
            <a:spLocks noChangeArrowheads="1"/>
          </p:cNvSpPr>
          <p:nvPr/>
        </p:nvSpPr>
        <p:spPr bwMode="auto">
          <a:xfrm>
            <a:off x="6350000" y="56124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0" name="Oval 8"/>
          <p:cNvSpPr>
            <a:spLocks noChangeArrowheads="1"/>
          </p:cNvSpPr>
          <p:nvPr/>
        </p:nvSpPr>
        <p:spPr bwMode="auto">
          <a:xfrm>
            <a:off x="4240961" y="56124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1" name="Oval 9"/>
          <p:cNvSpPr>
            <a:spLocks noChangeArrowheads="1"/>
          </p:cNvSpPr>
          <p:nvPr/>
        </p:nvSpPr>
        <p:spPr bwMode="auto">
          <a:xfrm>
            <a:off x="4240961" y="37074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cxnSp>
        <p:nvCxnSpPr>
          <p:cNvPr id="3" name="Straight Arrow Connector 2"/>
          <p:cNvCxnSpPr>
            <a:stCxn id="18441" idx="0"/>
            <a:endCxn id="18435" idx="4"/>
          </p:cNvCxnSpPr>
          <p:nvPr/>
        </p:nvCxnSpPr>
        <p:spPr bwMode="auto">
          <a:xfrm flipV="1">
            <a:off x="4342561" y="2010412"/>
            <a:ext cx="0"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18436" idx="0"/>
            <a:endCxn id="18437" idx="4"/>
          </p:cNvCxnSpPr>
          <p:nvPr/>
        </p:nvCxnSpPr>
        <p:spPr bwMode="auto">
          <a:xfrm flipV="1">
            <a:off x="6451600" y="2010412"/>
            <a:ext cx="0"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18439" idx="0"/>
            <a:endCxn id="18436" idx="4"/>
          </p:cNvCxnSpPr>
          <p:nvPr/>
        </p:nvCxnSpPr>
        <p:spPr bwMode="auto">
          <a:xfrm flipV="1">
            <a:off x="6451600" y="3910650"/>
            <a:ext cx="0" cy="1701800"/>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18440" idx="0"/>
            <a:endCxn id="18441" idx="4"/>
          </p:cNvCxnSpPr>
          <p:nvPr/>
        </p:nvCxnSpPr>
        <p:spPr bwMode="auto">
          <a:xfrm flipV="1">
            <a:off x="4342561" y="3910650"/>
            <a:ext cx="0" cy="1701800"/>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18440" idx="0"/>
            <a:endCxn id="18436" idx="4"/>
          </p:cNvCxnSpPr>
          <p:nvPr/>
        </p:nvCxnSpPr>
        <p:spPr bwMode="auto">
          <a:xfrm flipV="1">
            <a:off x="4342561" y="3910650"/>
            <a:ext cx="2109039" cy="1701800"/>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18439" idx="0"/>
            <a:endCxn id="18441" idx="4"/>
          </p:cNvCxnSpPr>
          <p:nvPr/>
        </p:nvCxnSpPr>
        <p:spPr bwMode="auto">
          <a:xfrm flipH="1" flipV="1">
            <a:off x="4342561" y="3910650"/>
            <a:ext cx="2109039" cy="1701800"/>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18441" idx="0"/>
            <a:endCxn id="18437" idx="4"/>
          </p:cNvCxnSpPr>
          <p:nvPr/>
        </p:nvCxnSpPr>
        <p:spPr bwMode="auto">
          <a:xfrm flipV="1">
            <a:off x="4342561" y="2010412"/>
            <a:ext cx="2109039"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18436" idx="0"/>
            <a:endCxn id="18435" idx="4"/>
          </p:cNvCxnSpPr>
          <p:nvPr/>
        </p:nvCxnSpPr>
        <p:spPr bwMode="auto">
          <a:xfrm flipH="1" flipV="1">
            <a:off x="4342561" y="2010412"/>
            <a:ext cx="2109039"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32"/>
          <p:cNvSpPr>
            <a:spLocks noChangeArrowheads="1"/>
          </p:cNvSpPr>
          <p:nvPr/>
        </p:nvSpPr>
        <p:spPr bwMode="auto">
          <a:xfrm>
            <a:off x="838200" y="3579500"/>
            <a:ext cx="223885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l</a:t>
            </a:r>
            <a:r>
              <a:rPr lang="en-US" altLang="en-US" sz="2400" dirty="0" smtClean="0">
                <a:latin typeface="Arial Narrow" panose="020B0606020202030204" pitchFamily="34" charset="0"/>
              </a:rPr>
              <a:t>ogistical, k=7 </a:t>
            </a:r>
            <a:r>
              <a:rPr lang="en-US" altLang="en-US" sz="2400" dirty="0" smtClean="0">
                <a:latin typeface="Arial Narrow" panose="020B0606020202030204" pitchFamily="34" charset="0"/>
                <a:sym typeface="Wingdings" panose="05000000000000000000" pitchFamily="2" charset="2"/>
              </a:rPr>
              <a:t> </a:t>
            </a:r>
            <a:endParaRPr lang="en-US" altLang="en-US" sz="2400" dirty="0">
              <a:latin typeface="Arial Narrow" panose="020B0606020202030204" pitchFamily="34" charset="0"/>
            </a:endParaRPr>
          </a:p>
        </p:txBody>
      </p:sp>
      <p:sp>
        <p:nvSpPr>
          <p:cNvPr id="43" name="Rectangle 32"/>
          <p:cNvSpPr>
            <a:spLocks noChangeArrowheads="1"/>
          </p:cNvSpPr>
          <p:nvPr/>
        </p:nvSpPr>
        <p:spPr bwMode="auto">
          <a:xfrm>
            <a:off x="838787" y="5484500"/>
            <a:ext cx="22526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straight line </a:t>
            </a:r>
            <a:r>
              <a:rPr lang="en-US" altLang="en-US" sz="2400" dirty="0" smtClean="0">
                <a:latin typeface="Arial Narrow" panose="020B0606020202030204" pitchFamily="34" charset="0"/>
                <a:sym typeface="Wingdings" panose="05000000000000000000" pitchFamily="2" charset="2"/>
              </a:rPr>
              <a:t></a:t>
            </a:r>
            <a:endParaRPr lang="en-US" altLang="en-US" sz="2400" dirty="0">
              <a:latin typeface="Arial Narrow" panose="020B0606020202030204" pitchFamily="34" charset="0"/>
            </a:endParaRPr>
          </a:p>
        </p:txBody>
      </p:sp>
      <p:sp>
        <p:nvSpPr>
          <p:cNvPr id="44" name="Rectangle 32"/>
          <p:cNvSpPr>
            <a:spLocks noChangeArrowheads="1"/>
          </p:cNvSpPr>
          <p:nvPr/>
        </p:nvSpPr>
        <p:spPr bwMode="auto">
          <a:xfrm>
            <a:off x="840964" y="1807212"/>
            <a:ext cx="22526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y = x </a:t>
            </a:r>
            <a:r>
              <a:rPr lang="en-US" altLang="en-US" sz="2400" dirty="0" smtClean="0">
                <a:latin typeface="Arial Narrow" panose="020B0606020202030204" pitchFamily="34" charset="0"/>
                <a:sym typeface="Wingdings" panose="05000000000000000000" pitchFamily="2" charset="2"/>
              </a:rPr>
              <a:t></a:t>
            </a:r>
            <a:endParaRPr lang="en-US" altLang="en-US" sz="2400" dirty="0">
              <a:latin typeface="Arial Narrow" panose="020B0606020202030204" pitchFamily="34" charset="0"/>
            </a:endParaRPr>
          </a:p>
        </p:txBody>
      </p:sp>
      <p:sp>
        <p:nvSpPr>
          <p:cNvPr id="45" name="Rectangle 32"/>
          <p:cNvSpPr>
            <a:spLocks noChangeArrowheads="1"/>
          </p:cNvSpPr>
          <p:nvPr/>
        </p:nvSpPr>
        <p:spPr bwMode="auto">
          <a:xfrm>
            <a:off x="4292600" y="60960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s</a:t>
            </a:r>
            <a:endParaRPr lang="en-US" altLang="en-US" sz="2400" dirty="0">
              <a:latin typeface="Arial Narrow" panose="020B0606020202030204" pitchFamily="34" charset="0"/>
            </a:endParaRPr>
          </a:p>
        </p:txBody>
      </p:sp>
      <p:sp>
        <p:nvSpPr>
          <p:cNvPr id="46" name="Rectangle 32"/>
          <p:cNvSpPr>
            <a:spLocks noChangeArrowheads="1"/>
          </p:cNvSpPr>
          <p:nvPr/>
        </p:nvSpPr>
        <p:spPr bwMode="auto">
          <a:xfrm>
            <a:off x="6350000" y="60960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r</a:t>
            </a:r>
            <a:endParaRPr lang="en-US" altLang="en-US" sz="2400" dirty="0">
              <a:latin typeface="Arial Narrow" panose="020B0606020202030204" pitchFamily="34" charset="0"/>
            </a:endParaRPr>
          </a:p>
        </p:txBody>
      </p:sp>
      <p:sp>
        <p:nvSpPr>
          <p:cNvPr id="47" name="Rectangle 32"/>
          <p:cNvSpPr>
            <a:spLocks noChangeArrowheads="1"/>
          </p:cNvSpPr>
          <p:nvPr/>
        </p:nvSpPr>
        <p:spPr bwMode="auto">
          <a:xfrm>
            <a:off x="3733800" y="45320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s1</a:t>
            </a:r>
            <a:endParaRPr lang="en-US" altLang="en-US" sz="2400" baseline="-25000" dirty="0">
              <a:latin typeface="Arial Narrow" panose="020B0606020202030204" pitchFamily="34" charset="0"/>
            </a:endParaRPr>
          </a:p>
        </p:txBody>
      </p:sp>
      <p:sp>
        <p:nvSpPr>
          <p:cNvPr id="48" name="Rectangle 32"/>
          <p:cNvSpPr>
            <a:spLocks noChangeArrowheads="1"/>
          </p:cNvSpPr>
          <p:nvPr/>
        </p:nvSpPr>
        <p:spPr bwMode="auto">
          <a:xfrm>
            <a:off x="5643993" y="51797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r1</a:t>
            </a:r>
            <a:endParaRPr lang="en-US" altLang="en-US" sz="2400" baseline="-25000" dirty="0">
              <a:latin typeface="Arial Narrow" panose="020B0606020202030204" pitchFamily="34" charset="0"/>
            </a:endParaRPr>
          </a:p>
        </p:txBody>
      </p:sp>
      <p:sp>
        <p:nvSpPr>
          <p:cNvPr id="49" name="Rectangle 32"/>
          <p:cNvSpPr>
            <a:spLocks noChangeArrowheads="1"/>
          </p:cNvSpPr>
          <p:nvPr/>
        </p:nvSpPr>
        <p:spPr bwMode="auto">
          <a:xfrm>
            <a:off x="4756097" y="51797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s2</a:t>
            </a:r>
            <a:endParaRPr lang="en-US" altLang="en-US" sz="2400" baseline="-25000" dirty="0">
              <a:latin typeface="Arial Narrow" panose="020B0606020202030204" pitchFamily="34" charset="0"/>
            </a:endParaRPr>
          </a:p>
        </p:txBody>
      </p:sp>
      <p:sp>
        <p:nvSpPr>
          <p:cNvPr id="50" name="Rectangle 32"/>
          <p:cNvSpPr>
            <a:spLocks noChangeArrowheads="1"/>
          </p:cNvSpPr>
          <p:nvPr/>
        </p:nvSpPr>
        <p:spPr bwMode="auto">
          <a:xfrm>
            <a:off x="6558393" y="45320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r2</a:t>
            </a:r>
            <a:endParaRPr lang="en-US" altLang="en-US" sz="2400" baseline="-25000" dirty="0">
              <a:latin typeface="Arial Narrow" panose="020B0606020202030204" pitchFamily="34" charset="0"/>
            </a:endParaRPr>
          </a:p>
        </p:txBody>
      </p:sp>
      <p:sp>
        <p:nvSpPr>
          <p:cNvPr id="51" name="Rectangle 32"/>
          <p:cNvSpPr>
            <a:spLocks noChangeArrowheads="1"/>
          </p:cNvSpPr>
          <p:nvPr/>
        </p:nvSpPr>
        <p:spPr bwMode="auto">
          <a:xfrm>
            <a:off x="3857921" y="35433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u</a:t>
            </a:r>
            <a:endParaRPr lang="en-US" altLang="en-US" sz="2400" dirty="0">
              <a:latin typeface="Arial Narrow" panose="020B0606020202030204" pitchFamily="34" charset="0"/>
            </a:endParaRPr>
          </a:p>
        </p:txBody>
      </p:sp>
      <p:sp>
        <p:nvSpPr>
          <p:cNvPr id="52" name="Rectangle 32"/>
          <p:cNvSpPr>
            <a:spLocks noChangeArrowheads="1"/>
          </p:cNvSpPr>
          <p:nvPr/>
        </p:nvSpPr>
        <p:spPr bwMode="auto">
          <a:xfrm>
            <a:off x="6705598" y="35433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v</a:t>
            </a:r>
          </a:p>
        </p:txBody>
      </p:sp>
      <p:sp>
        <p:nvSpPr>
          <p:cNvPr id="53" name="Rectangle 32"/>
          <p:cNvSpPr>
            <a:spLocks noChangeArrowheads="1"/>
          </p:cNvSpPr>
          <p:nvPr/>
        </p:nvSpPr>
        <p:spPr bwMode="auto">
          <a:xfrm>
            <a:off x="3733800" y="25908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u1</a:t>
            </a:r>
            <a:endParaRPr lang="en-US" altLang="en-US" sz="2400" baseline="-25000" dirty="0">
              <a:latin typeface="Arial Narrow" panose="020B0606020202030204" pitchFamily="34" charset="0"/>
            </a:endParaRPr>
          </a:p>
        </p:txBody>
      </p:sp>
      <p:sp>
        <p:nvSpPr>
          <p:cNvPr id="54" name="Rectangle 32"/>
          <p:cNvSpPr>
            <a:spLocks noChangeArrowheads="1"/>
          </p:cNvSpPr>
          <p:nvPr/>
        </p:nvSpPr>
        <p:spPr bwMode="auto">
          <a:xfrm>
            <a:off x="5664201" y="32385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v1</a:t>
            </a:r>
            <a:endParaRPr lang="en-US" altLang="en-US" sz="2400" baseline="-25000" dirty="0">
              <a:latin typeface="Arial Narrow" panose="020B0606020202030204" pitchFamily="34" charset="0"/>
            </a:endParaRPr>
          </a:p>
        </p:txBody>
      </p:sp>
      <p:sp>
        <p:nvSpPr>
          <p:cNvPr id="55" name="Rectangle 32"/>
          <p:cNvSpPr>
            <a:spLocks noChangeArrowheads="1"/>
          </p:cNvSpPr>
          <p:nvPr/>
        </p:nvSpPr>
        <p:spPr bwMode="auto">
          <a:xfrm>
            <a:off x="4776305" y="32385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u2</a:t>
            </a:r>
            <a:endParaRPr lang="en-US" altLang="en-US" sz="2400" baseline="-25000" dirty="0">
              <a:latin typeface="Arial Narrow" panose="020B0606020202030204" pitchFamily="34" charset="0"/>
            </a:endParaRPr>
          </a:p>
        </p:txBody>
      </p:sp>
      <p:sp>
        <p:nvSpPr>
          <p:cNvPr id="56" name="Rectangle 32"/>
          <p:cNvSpPr>
            <a:spLocks noChangeArrowheads="1"/>
          </p:cNvSpPr>
          <p:nvPr/>
        </p:nvSpPr>
        <p:spPr bwMode="auto">
          <a:xfrm>
            <a:off x="6654801" y="25908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v2</a:t>
            </a:r>
            <a:endParaRPr lang="en-US" altLang="en-US" sz="2400" baseline="-25000" dirty="0">
              <a:latin typeface="Arial Narrow" panose="020B0606020202030204" pitchFamily="34" charset="0"/>
            </a:endParaRPr>
          </a:p>
        </p:txBody>
      </p:sp>
      <p:sp>
        <p:nvSpPr>
          <p:cNvPr id="32" name="Rectangle 32"/>
          <p:cNvSpPr>
            <a:spLocks noChangeArrowheads="1"/>
          </p:cNvSpPr>
          <p:nvPr/>
        </p:nvSpPr>
        <p:spPr bwMode="auto">
          <a:xfrm>
            <a:off x="3810000" y="1049579"/>
            <a:ext cx="10651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o</a:t>
            </a:r>
            <a:r>
              <a:rPr lang="en-US" altLang="en-US" sz="2400" baseline="-25000" dirty="0" smtClean="0">
                <a:latin typeface="Arial Narrow" panose="020B0606020202030204" pitchFamily="34" charset="0"/>
              </a:rPr>
              <a:t>1 </a:t>
            </a:r>
            <a:r>
              <a:rPr lang="en-US" altLang="en-US" sz="2400" dirty="0" smtClean="0">
                <a:latin typeface="Arial Narrow" panose="020B0606020202030204" pitchFamily="34" charset="0"/>
              </a:rPr>
              <a:t>vs. t</a:t>
            </a:r>
            <a:r>
              <a:rPr lang="en-US" altLang="en-US" sz="2400" baseline="-25000" dirty="0" smtClean="0">
                <a:latin typeface="Arial Narrow" panose="020B0606020202030204" pitchFamily="34" charset="0"/>
              </a:rPr>
              <a:t>1</a:t>
            </a:r>
            <a:r>
              <a:rPr lang="en-US" altLang="en-US" sz="2400" dirty="0" smtClean="0">
                <a:latin typeface="Arial Narrow" panose="020B0606020202030204" pitchFamily="34" charset="0"/>
              </a:rPr>
              <a:t> </a:t>
            </a:r>
            <a:endParaRPr lang="en-US" altLang="en-US" sz="2400" baseline="-25000" dirty="0">
              <a:latin typeface="Arial Narrow" panose="020B0606020202030204" pitchFamily="34" charset="0"/>
            </a:endParaRPr>
          </a:p>
        </p:txBody>
      </p:sp>
      <p:sp>
        <p:nvSpPr>
          <p:cNvPr id="34" name="Rectangle 32"/>
          <p:cNvSpPr>
            <a:spLocks noChangeArrowheads="1"/>
          </p:cNvSpPr>
          <p:nvPr/>
        </p:nvSpPr>
        <p:spPr bwMode="auto">
          <a:xfrm>
            <a:off x="5875326" y="1049579"/>
            <a:ext cx="115254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o</a:t>
            </a:r>
            <a:r>
              <a:rPr lang="en-US" altLang="en-US" sz="2400" baseline="-25000" dirty="0" smtClean="0">
                <a:latin typeface="Arial Narrow" panose="020B0606020202030204" pitchFamily="34" charset="0"/>
              </a:rPr>
              <a:t>12 </a:t>
            </a:r>
            <a:r>
              <a:rPr lang="en-US" altLang="en-US" sz="2400" dirty="0" smtClean="0">
                <a:latin typeface="Arial Narrow" panose="020B0606020202030204" pitchFamily="34" charset="0"/>
              </a:rPr>
              <a:t>vs. t</a:t>
            </a:r>
            <a:r>
              <a:rPr lang="en-US" altLang="en-US" sz="2400" baseline="-25000" dirty="0" smtClean="0">
                <a:latin typeface="Arial Narrow" panose="020B0606020202030204" pitchFamily="34" charset="0"/>
              </a:rPr>
              <a:t>2</a:t>
            </a:r>
            <a:endParaRPr lang="en-US" altLang="en-US" sz="2400" baseline="-25000" dirty="0">
              <a:latin typeface="Arial Narrow" panose="020B0606020202030204" pitchFamily="34" charset="0"/>
            </a:endParaRPr>
          </a:p>
        </p:txBody>
      </p:sp>
    </p:spTree>
    <p:extLst>
      <p:ext uri="{BB962C8B-B14F-4D97-AF65-F5344CB8AC3E}">
        <p14:creationId xmlns:p14="http://schemas.microsoft.com/office/powerpoint/2010/main" val="21342436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The Error Explicitly</a:t>
            </a:r>
            <a:endParaRPr lang="en-US" dirty="0"/>
          </a:p>
        </p:txBody>
      </p:sp>
      <p:sp>
        <p:nvSpPr>
          <p:cNvPr id="5" name="Rectangle 4"/>
          <p:cNvSpPr/>
          <p:nvPr/>
        </p:nvSpPr>
        <p:spPr>
          <a:xfrm>
            <a:off x="685800" y="1214021"/>
            <a:ext cx="8134350" cy="5262979"/>
          </a:xfrm>
          <a:prstGeom prst="rect">
            <a:avLst/>
          </a:prstGeom>
        </p:spPr>
        <p:txBody>
          <a:bodyPr wrap="square">
            <a:spAutoFit/>
          </a:bodyPr>
          <a:lstStyle/>
          <a:p>
            <a:pPr>
              <a:lnSpc>
                <a:spcPct val="150000"/>
              </a:lnSpc>
            </a:pPr>
            <a:r>
              <a:rPr lang="en-US" dirty="0"/>
              <a:t>e = </a:t>
            </a:r>
            <a:r>
              <a:rPr lang="en-US" dirty="0">
                <a:sym typeface="Symbol" panose="05050102010706020507" pitchFamily="18" charset="2"/>
              </a:rPr>
              <a:t>[(o</a:t>
            </a:r>
            <a:r>
              <a:rPr lang="en-US" baseline="-25000" dirty="0">
                <a:sym typeface="Symbol" panose="05050102010706020507" pitchFamily="18" charset="2"/>
              </a:rPr>
              <a:t>1</a:t>
            </a:r>
            <a:r>
              <a:rPr lang="en-US" dirty="0">
                <a:sym typeface="Symbol" panose="05050102010706020507" pitchFamily="18" charset="2"/>
              </a:rPr>
              <a:t> – t</a:t>
            </a:r>
            <a:r>
              <a:rPr lang="en-US" baseline="-25000" dirty="0">
                <a:sym typeface="Symbol" panose="05050102010706020507" pitchFamily="18" charset="2"/>
              </a:rPr>
              <a:t>1</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 (o</a:t>
            </a:r>
            <a:r>
              <a:rPr lang="en-US" baseline="-25000" dirty="0">
                <a:sym typeface="Symbol" panose="05050102010706020507" pitchFamily="18" charset="2"/>
              </a:rPr>
              <a:t>2</a:t>
            </a:r>
            <a:r>
              <a:rPr lang="en-US" dirty="0">
                <a:sym typeface="Symbol" panose="05050102010706020507" pitchFamily="18" charset="2"/>
              </a:rPr>
              <a:t> – t</a:t>
            </a:r>
            <a:r>
              <a:rPr lang="en-US" baseline="-25000" dirty="0">
                <a:sym typeface="Symbol" panose="05050102010706020507" pitchFamily="18" charset="2"/>
              </a:rPr>
              <a:t>2</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a:t>
            </a:r>
          </a:p>
          <a:p>
            <a:pPr>
              <a:lnSpc>
                <a:spcPct val="150000"/>
              </a:lnSpc>
              <a:spcBef>
                <a:spcPct val="30000"/>
              </a:spcBef>
              <a:defRPr/>
            </a:pPr>
            <a:endParaRPr lang="en-US" dirty="0" smtClean="0">
              <a:sym typeface="Symbol" panose="05050102010706020507" pitchFamily="18" charset="2"/>
            </a:endParaRPr>
          </a:p>
          <a:p>
            <a:pPr>
              <a:lnSpc>
                <a:spcPct val="150000"/>
              </a:lnSpc>
              <a:spcBef>
                <a:spcPct val="30000"/>
              </a:spcBef>
              <a:defRPr/>
            </a:pPr>
            <a:r>
              <a:rPr lang="en-US" dirty="0" smtClean="0">
                <a:sym typeface="Symbol" panose="05050102010706020507" pitchFamily="18" charset="2"/>
              </a:rPr>
              <a:t>= </a:t>
            </a:r>
            <a:r>
              <a:rPr lang="en-US" dirty="0">
                <a:sym typeface="Symbol" panose="05050102010706020507" pitchFamily="18" charset="2"/>
              </a:rPr>
              <a:t>[(i</a:t>
            </a:r>
            <a:r>
              <a:rPr lang="en-US" baseline="-25000" dirty="0">
                <a:sym typeface="Symbol" panose="05050102010706020507" pitchFamily="18" charset="2"/>
              </a:rPr>
              <a:t>1o</a:t>
            </a:r>
            <a:r>
              <a:rPr lang="en-US" dirty="0">
                <a:sym typeface="Symbol" panose="05050102010706020507" pitchFamily="18" charset="2"/>
              </a:rPr>
              <a:t> – t</a:t>
            </a:r>
            <a:r>
              <a:rPr lang="en-US" baseline="-25000" dirty="0">
                <a:sym typeface="Symbol" panose="05050102010706020507" pitchFamily="18" charset="2"/>
              </a:rPr>
              <a:t>1</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 (i</a:t>
            </a:r>
            <a:r>
              <a:rPr lang="en-US" baseline="-25000" dirty="0">
                <a:sym typeface="Symbol" panose="05050102010706020507" pitchFamily="18" charset="2"/>
              </a:rPr>
              <a:t>2o</a:t>
            </a:r>
            <a:r>
              <a:rPr lang="en-US" dirty="0">
                <a:sym typeface="Symbol" panose="05050102010706020507" pitchFamily="18" charset="2"/>
              </a:rPr>
              <a:t> – t</a:t>
            </a:r>
            <a:r>
              <a:rPr lang="en-US" baseline="-25000" dirty="0">
                <a:sym typeface="Symbol" panose="05050102010706020507" pitchFamily="18" charset="2"/>
              </a:rPr>
              <a:t>2</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where (i</a:t>
            </a:r>
            <a:r>
              <a:rPr lang="en-US" baseline="-25000" dirty="0">
                <a:sym typeface="Symbol" panose="05050102010706020507" pitchFamily="18" charset="2"/>
              </a:rPr>
              <a:t>1o</a:t>
            </a:r>
            <a:r>
              <a:rPr lang="en-US" dirty="0">
                <a:sym typeface="Symbol" panose="05050102010706020507" pitchFamily="18" charset="2"/>
              </a:rPr>
              <a:t> , i</a:t>
            </a:r>
            <a:r>
              <a:rPr lang="en-US" baseline="-25000" dirty="0">
                <a:sym typeface="Symbol" panose="05050102010706020507" pitchFamily="18" charset="2"/>
              </a:rPr>
              <a:t>2o</a:t>
            </a:r>
            <a:r>
              <a:rPr lang="en-US" dirty="0">
                <a:sym typeface="Symbol" panose="05050102010706020507" pitchFamily="18" charset="2"/>
              </a:rPr>
              <a:t>) is the total input to the two top nodes</a:t>
            </a:r>
          </a:p>
          <a:p>
            <a:pPr>
              <a:lnSpc>
                <a:spcPct val="150000"/>
              </a:lnSpc>
              <a:spcBef>
                <a:spcPct val="30000"/>
              </a:spcBef>
              <a:defRPr/>
            </a:pPr>
            <a:endParaRPr lang="en-US" dirty="0">
              <a:sym typeface="Symbol" panose="05050102010706020507" pitchFamily="18" charset="2"/>
            </a:endParaRPr>
          </a:p>
          <a:p>
            <a:pPr>
              <a:lnSpc>
                <a:spcPct val="150000"/>
              </a:lnSpc>
              <a:spcBef>
                <a:spcPct val="30000"/>
              </a:spcBef>
              <a:defRPr/>
            </a:pPr>
            <a:r>
              <a:rPr lang="en-US" dirty="0">
                <a:sym typeface="Symbol" panose="05050102010706020507" pitchFamily="18" charset="2"/>
              </a:rPr>
              <a:t>= [(w</a:t>
            </a:r>
            <a:r>
              <a:rPr lang="en-US" baseline="-25000" dirty="0">
                <a:sym typeface="Symbol" panose="05050102010706020507" pitchFamily="18" charset="2"/>
              </a:rPr>
              <a:t>u1</a:t>
            </a:r>
            <a:r>
              <a:rPr lang="en-US" dirty="0">
                <a:sym typeface="Symbol" panose="05050102010706020507" pitchFamily="18" charset="2"/>
              </a:rPr>
              <a:t>o</a:t>
            </a:r>
            <a:r>
              <a:rPr lang="en-US" baseline="-25000" dirty="0">
                <a:sym typeface="Symbol" panose="05050102010706020507" pitchFamily="18" charset="2"/>
              </a:rPr>
              <a:t>u</a:t>
            </a:r>
            <a:r>
              <a:rPr lang="en-US" dirty="0">
                <a:sym typeface="Symbol" panose="05050102010706020507" pitchFamily="18" charset="2"/>
              </a:rPr>
              <a:t> + w</a:t>
            </a:r>
            <a:r>
              <a:rPr lang="en-US" baseline="-25000" dirty="0">
                <a:sym typeface="Symbol" panose="05050102010706020507" pitchFamily="18" charset="2"/>
              </a:rPr>
              <a:t>v1</a:t>
            </a:r>
            <a:r>
              <a:rPr lang="en-US" dirty="0">
                <a:sym typeface="Symbol" panose="05050102010706020507" pitchFamily="18" charset="2"/>
              </a:rPr>
              <a:t>o</a:t>
            </a:r>
            <a:r>
              <a:rPr lang="en-US" baseline="-25000" dirty="0">
                <a:sym typeface="Symbol" panose="05050102010706020507" pitchFamily="18" charset="2"/>
              </a:rPr>
              <a:t>v</a:t>
            </a:r>
            <a:r>
              <a:rPr lang="en-US" dirty="0">
                <a:sym typeface="Symbol" panose="05050102010706020507" pitchFamily="18" charset="2"/>
              </a:rPr>
              <a:t> – t</a:t>
            </a:r>
            <a:r>
              <a:rPr lang="en-US" baseline="-25000" dirty="0">
                <a:sym typeface="Symbol" panose="05050102010706020507" pitchFamily="18" charset="2"/>
              </a:rPr>
              <a:t>1</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 (w</a:t>
            </a:r>
            <a:r>
              <a:rPr lang="en-US" baseline="-25000" dirty="0">
                <a:sym typeface="Symbol" panose="05050102010706020507" pitchFamily="18" charset="2"/>
              </a:rPr>
              <a:t>u2</a:t>
            </a:r>
            <a:r>
              <a:rPr lang="en-US" dirty="0">
                <a:sym typeface="Symbol" panose="05050102010706020507" pitchFamily="18" charset="2"/>
              </a:rPr>
              <a:t>o</a:t>
            </a:r>
            <a:r>
              <a:rPr lang="en-US" baseline="-25000" dirty="0">
                <a:sym typeface="Symbol" panose="05050102010706020507" pitchFamily="18" charset="2"/>
              </a:rPr>
              <a:t>u</a:t>
            </a:r>
            <a:r>
              <a:rPr lang="en-US" dirty="0">
                <a:sym typeface="Symbol" panose="05050102010706020507" pitchFamily="18" charset="2"/>
              </a:rPr>
              <a:t> + w</a:t>
            </a:r>
            <a:r>
              <a:rPr lang="en-US" baseline="-25000" dirty="0">
                <a:sym typeface="Symbol" panose="05050102010706020507" pitchFamily="18" charset="2"/>
              </a:rPr>
              <a:t>v2</a:t>
            </a:r>
            <a:r>
              <a:rPr lang="en-US" dirty="0">
                <a:sym typeface="Symbol" panose="05050102010706020507" pitchFamily="18" charset="2"/>
              </a:rPr>
              <a:t>o</a:t>
            </a:r>
            <a:r>
              <a:rPr lang="en-US" baseline="-25000" dirty="0">
                <a:sym typeface="Symbol" panose="05050102010706020507" pitchFamily="18" charset="2"/>
              </a:rPr>
              <a:t>v</a:t>
            </a:r>
            <a:r>
              <a:rPr lang="en-US" dirty="0">
                <a:sym typeface="Symbol" panose="05050102010706020507" pitchFamily="18" charset="2"/>
              </a:rPr>
              <a:t> – t</a:t>
            </a:r>
            <a:r>
              <a:rPr lang="en-US" baseline="-25000" dirty="0">
                <a:sym typeface="Symbol" panose="05050102010706020507" pitchFamily="18" charset="2"/>
              </a:rPr>
              <a:t>2</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a:t>
            </a:r>
          </a:p>
          <a:p>
            <a:pPr>
              <a:lnSpc>
                <a:spcPct val="150000"/>
              </a:lnSpc>
              <a:spcBef>
                <a:spcPct val="30000"/>
              </a:spcBef>
              <a:defRPr/>
            </a:pPr>
            <a:r>
              <a:rPr lang="en-US" dirty="0">
                <a:sym typeface="Symbol" panose="05050102010706020507" pitchFamily="18" charset="2"/>
              </a:rPr>
              <a:t>where (</a:t>
            </a:r>
            <a:r>
              <a:rPr lang="en-US" dirty="0" err="1">
                <a:sym typeface="Symbol" panose="05050102010706020507" pitchFamily="18" charset="2"/>
              </a:rPr>
              <a:t>o</a:t>
            </a:r>
            <a:r>
              <a:rPr lang="en-US" baseline="-25000" dirty="0" err="1">
                <a:sym typeface="Symbol" panose="05050102010706020507" pitchFamily="18" charset="2"/>
              </a:rPr>
              <a:t>u</a:t>
            </a:r>
            <a:r>
              <a:rPr lang="en-US" dirty="0">
                <a:sym typeface="Symbol" panose="05050102010706020507" pitchFamily="18" charset="2"/>
              </a:rPr>
              <a:t> , </a:t>
            </a:r>
            <a:r>
              <a:rPr lang="en-US" dirty="0" err="1">
                <a:sym typeface="Symbol" panose="05050102010706020507" pitchFamily="18" charset="2"/>
              </a:rPr>
              <a:t>o</a:t>
            </a:r>
            <a:r>
              <a:rPr lang="en-US" baseline="-25000" dirty="0" err="1">
                <a:sym typeface="Symbol" panose="05050102010706020507" pitchFamily="18" charset="2"/>
              </a:rPr>
              <a:t>v</a:t>
            </a:r>
            <a:r>
              <a:rPr lang="en-US" dirty="0">
                <a:sym typeface="Symbol" panose="05050102010706020507" pitchFamily="18" charset="2"/>
              </a:rPr>
              <a:t>) is the output from the two hidden nodes</a:t>
            </a:r>
            <a:endParaRPr lang="en-US" altLang="en-US" dirty="0">
              <a:latin typeface="Arial Narrow" panose="020B0606020202030204" pitchFamily="34" charset="0"/>
            </a:endParaRPr>
          </a:p>
        </p:txBody>
      </p:sp>
      <p:sp>
        <p:nvSpPr>
          <p:cNvPr id="10" name="Oval 3"/>
          <p:cNvSpPr>
            <a:spLocks noChangeArrowheads="1"/>
          </p:cNvSpPr>
          <p:nvPr/>
        </p:nvSpPr>
        <p:spPr bwMode="auto">
          <a:xfrm>
            <a:off x="6222161" y="75763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1" name="Oval 5"/>
          <p:cNvSpPr>
            <a:spLocks noChangeArrowheads="1"/>
          </p:cNvSpPr>
          <p:nvPr/>
        </p:nvSpPr>
        <p:spPr bwMode="auto">
          <a:xfrm>
            <a:off x="8331200" y="75763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cxnSp>
        <p:nvCxnSpPr>
          <p:cNvPr id="12" name="Straight Arrow Connector 11"/>
          <p:cNvCxnSpPr>
            <a:endCxn id="11" idx="4"/>
          </p:cNvCxnSpPr>
          <p:nvPr/>
        </p:nvCxnSpPr>
        <p:spPr bwMode="auto">
          <a:xfrm flipV="1">
            <a:off x="8432800" y="960833"/>
            <a:ext cx="0"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endCxn id="11" idx="4"/>
          </p:cNvCxnSpPr>
          <p:nvPr/>
        </p:nvCxnSpPr>
        <p:spPr bwMode="auto">
          <a:xfrm flipV="1">
            <a:off x="6323761" y="960833"/>
            <a:ext cx="2109039"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endCxn id="10" idx="4"/>
          </p:cNvCxnSpPr>
          <p:nvPr/>
        </p:nvCxnSpPr>
        <p:spPr bwMode="auto">
          <a:xfrm flipH="1" flipV="1">
            <a:off x="6323761" y="960833"/>
            <a:ext cx="2109039"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32"/>
          <p:cNvSpPr>
            <a:spLocks noChangeArrowheads="1"/>
          </p:cNvSpPr>
          <p:nvPr/>
        </p:nvSpPr>
        <p:spPr bwMode="auto">
          <a:xfrm>
            <a:off x="5839121" y="2493721"/>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u</a:t>
            </a:r>
            <a:endParaRPr lang="en-US" altLang="en-US" sz="2400" dirty="0">
              <a:latin typeface="Arial Narrow" panose="020B0606020202030204" pitchFamily="34" charset="0"/>
            </a:endParaRPr>
          </a:p>
        </p:txBody>
      </p:sp>
      <p:sp>
        <p:nvSpPr>
          <p:cNvPr id="16" name="Rectangle 32"/>
          <p:cNvSpPr>
            <a:spLocks noChangeArrowheads="1"/>
          </p:cNvSpPr>
          <p:nvPr/>
        </p:nvSpPr>
        <p:spPr bwMode="auto">
          <a:xfrm>
            <a:off x="8686798" y="2493721"/>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v</a:t>
            </a:r>
          </a:p>
        </p:txBody>
      </p:sp>
      <p:sp>
        <p:nvSpPr>
          <p:cNvPr id="17" name="Rectangle 32"/>
          <p:cNvSpPr>
            <a:spLocks noChangeArrowheads="1"/>
          </p:cNvSpPr>
          <p:nvPr/>
        </p:nvSpPr>
        <p:spPr bwMode="auto">
          <a:xfrm>
            <a:off x="5715000" y="1541221"/>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u1</a:t>
            </a:r>
            <a:endParaRPr lang="en-US" altLang="en-US" sz="2400" baseline="-25000" dirty="0">
              <a:latin typeface="Arial Narrow" panose="020B0606020202030204" pitchFamily="34" charset="0"/>
            </a:endParaRPr>
          </a:p>
        </p:txBody>
      </p:sp>
      <p:sp>
        <p:nvSpPr>
          <p:cNvPr id="18" name="Rectangle 32"/>
          <p:cNvSpPr>
            <a:spLocks noChangeArrowheads="1"/>
          </p:cNvSpPr>
          <p:nvPr/>
        </p:nvSpPr>
        <p:spPr bwMode="auto">
          <a:xfrm>
            <a:off x="8636001" y="1541221"/>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v2</a:t>
            </a:r>
            <a:endParaRPr lang="en-US" altLang="en-US" sz="2400" baseline="-25000" dirty="0">
              <a:latin typeface="Arial Narrow" panose="020B0606020202030204" pitchFamily="34" charset="0"/>
            </a:endParaRPr>
          </a:p>
        </p:txBody>
      </p:sp>
      <p:sp>
        <p:nvSpPr>
          <p:cNvPr id="19" name="Rectangle 32"/>
          <p:cNvSpPr>
            <a:spLocks noChangeArrowheads="1"/>
          </p:cNvSpPr>
          <p:nvPr/>
        </p:nvSpPr>
        <p:spPr bwMode="auto">
          <a:xfrm>
            <a:off x="5791200" y="0"/>
            <a:ext cx="106512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o</a:t>
            </a:r>
            <a:r>
              <a:rPr lang="en-US" altLang="en-US" sz="2400" baseline="-25000" dirty="0" smtClean="0">
                <a:latin typeface="Arial Narrow" panose="020B0606020202030204" pitchFamily="34" charset="0"/>
              </a:rPr>
              <a:t>1 </a:t>
            </a:r>
            <a:r>
              <a:rPr lang="en-US" altLang="en-US" sz="2400" dirty="0" smtClean="0">
                <a:latin typeface="Arial Narrow" panose="020B0606020202030204" pitchFamily="34" charset="0"/>
              </a:rPr>
              <a:t>vs. t</a:t>
            </a:r>
            <a:r>
              <a:rPr lang="en-US" altLang="en-US" sz="2400" baseline="-25000" dirty="0" smtClean="0">
                <a:latin typeface="Arial Narrow" panose="020B0606020202030204" pitchFamily="34" charset="0"/>
              </a:rPr>
              <a:t>1</a:t>
            </a:r>
            <a:r>
              <a:rPr lang="en-US" altLang="en-US" sz="2400" dirty="0" smtClean="0">
                <a:latin typeface="Arial Narrow" panose="020B0606020202030204" pitchFamily="34" charset="0"/>
              </a:rPr>
              <a:t> </a:t>
            </a:r>
            <a:endParaRPr lang="en-US" altLang="en-US" sz="2400" baseline="-25000" dirty="0">
              <a:latin typeface="Arial Narrow" panose="020B0606020202030204" pitchFamily="34" charset="0"/>
            </a:endParaRPr>
          </a:p>
        </p:txBody>
      </p:sp>
      <p:sp>
        <p:nvSpPr>
          <p:cNvPr id="20" name="Rectangle 32"/>
          <p:cNvSpPr>
            <a:spLocks noChangeArrowheads="1"/>
          </p:cNvSpPr>
          <p:nvPr/>
        </p:nvSpPr>
        <p:spPr bwMode="auto">
          <a:xfrm>
            <a:off x="7856526" y="0"/>
            <a:ext cx="115254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o</a:t>
            </a:r>
            <a:r>
              <a:rPr lang="en-US" altLang="en-US" sz="2400" baseline="-25000" dirty="0" smtClean="0">
                <a:latin typeface="Arial Narrow" panose="020B0606020202030204" pitchFamily="34" charset="0"/>
              </a:rPr>
              <a:t>12 </a:t>
            </a:r>
            <a:r>
              <a:rPr lang="en-US" altLang="en-US" sz="2400" dirty="0" smtClean="0">
                <a:latin typeface="Arial Narrow" panose="020B0606020202030204" pitchFamily="34" charset="0"/>
              </a:rPr>
              <a:t>vs. t</a:t>
            </a:r>
            <a:r>
              <a:rPr lang="en-US" altLang="en-US" sz="2400" baseline="-25000" dirty="0" smtClean="0">
                <a:latin typeface="Arial Narrow" panose="020B0606020202030204" pitchFamily="34" charset="0"/>
              </a:rPr>
              <a:t>2</a:t>
            </a:r>
            <a:endParaRPr lang="en-US" altLang="en-US" sz="2400" baseline="-25000" dirty="0">
              <a:latin typeface="Arial Narrow" panose="020B0606020202030204" pitchFamily="34" charset="0"/>
            </a:endParaRPr>
          </a:p>
        </p:txBody>
      </p:sp>
      <p:cxnSp>
        <p:nvCxnSpPr>
          <p:cNvPr id="21" name="Straight Arrow Connector 20"/>
          <p:cNvCxnSpPr>
            <a:endCxn id="10" idx="4"/>
          </p:cNvCxnSpPr>
          <p:nvPr/>
        </p:nvCxnSpPr>
        <p:spPr bwMode="auto">
          <a:xfrm flipV="1">
            <a:off x="6323761" y="960833"/>
            <a:ext cx="0" cy="1697038"/>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32"/>
          <p:cNvSpPr>
            <a:spLocks noChangeArrowheads="1"/>
          </p:cNvSpPr>
          <p:nvPr/>
        </p:nvSpPr>
        <p:spPr bwMode="auto">
          <a:xfrm>
            <a:off x="7645401" y="21336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v1</a:t>
            </a:r>
            <a:endParaRPr lang="en-US" altLang="en-US" sz="2400" baseline="-25000" dirty="0">
              <a:latin typeface="Arial Narrow" panose="020B0606020202030204" pitchFamily="34" charset="0"/>
            </a:endParaRPr>
          </a:p>
        </p:txBody>
      </p:sp>
      <p:sp>
        <p:nvSpPr>
          <p:cNvPr id="23" name="Rectangle 32"/>
          <p:cNvSpPr>
            <a:spLocks noChangeArrowheads="1"/>
          </p:cNvSpPr>
          <p:nvPr/>
        </p:nvSpPr>
        <p:spPr bwMode="auto">
          <a:xfrm>
            <a:off x="6757505" y="213360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u2</a:t>
            </a:r>
            <a:endParaRPr lang="en-US" altLang="en-US" sz="2400" baseline="-25000" dirty="0">
              <a:latin typeface="Arial Narrow" panose="020B0606020202030204" pitchFamily="34" charset="0"/>
            </a:endParaRPr>
          </a:p>
        </p:txBody>
      </p:sp>
    </p:spTree>
    <p:extLst>
      <p:ext uri="{BB962C8B-B14F-4D97-AF65-F5344CB8AC3E}">
        <p14:creationId xmlns:p14="http://schemas.microsoft.com/office/powerpoint/2010/main" val="3203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Error Explicitly</a:t>
            </a:r>
            <a:endParaRPr lang="en-US" dirty="0"/>
          </a:p>
        </p:txBody>
      </p:sp>
      <p:sp>
        <p:nvSpPr>
          <p:cNvPr id="5" name="Rectangle 4"/>
          <p:cNvSpPr/>
          <p:nvPr/>
        </p:nvSpPr>
        <p:spPr>
          <a:xfrm>
            <a:off x="781050" y="1066800"/>
            <a:ext cx="7505700" cy="4616648"/>
          </a:xfrm>
          <a:prstGeom prst="rect">
            <a:avLst/>
          </a:prstGeom>
        </p:spPr>
        <p:txBody>
          <a:bodyPr wrap="square">
            <a:spAutoFit/>
          </a:bodyPr>
          <a:lstStyle/>
          <a:p>
            <a:pPr>
              <a:lnSpc>
                <a:spcPct val="150000"/>
              </a:lnSpc>
              <a:spcBef>
                <a:spcPct val="30000"/>
              </a:spcBef>
              <a:defRPr/>
            </a:pPr>
            <a:r>
              <a:rPr lang="en-US" dirty="0">
                <a:sym typeface="Symbol" panose="05050102010706020507" pitchFamily="18" charset="2"/>
              </a:rPr>
              <a:t>= </a:t>
            </a:r>
            <a:r>
              <a:rPr lang="en-US" dirty="0" smtClean="0">
                <a:sym typeface="Symbol" panose="05050102010706020507" pitchFamily="18" charset="2"/>
              </a:rPr>
              <a:t></a:t>
            </a:r>
          </a:p>
          <a:p>
            <a:pPr>
              <a:lnSpc>
                <a:spcPct val="150000"/>
              </a:lnSpc>
              <a:spcBef>
                <a:spcPct val="30000"/>
              </a:spcBef>
              <a:defRPr/>
            </a:pPr>
            <a:r>
              <a:rPr lang="en-US" dirty="0" smtClean="0">
                <a:sym typeface="Symbol" panose="05050102010706020507" pitchFamily="18" charset="2"/>
              </a:rPr>
              <a:t>[</a:t>
            </a:r>
          </a:p>
          <a:p>
            <a:pPr>
              <a:lnSpc>
                <a:spcPct val="150000"/>
              </a:lnSpc>
              <a:spcBef>
                <a:spcPct val="30000"/>
              </a:spcBef>
              <a:defRPr/>
            </a:pPr>
            <a:r>
              <a:rPr lang="en-US" dirty="0" smtClean="0">
                <a:sym typeface="Symbol" panose="05050102010706020507" pitchFamily="18" charset="2"/>
              </a:rPr>
              <a:t>       (</a:t>
            </a:r>
            <a:r>
              <a:rPr lang="en-US" dirty="0">
                <a:sym typeface="Symbol" panose="05050102010706020507" pitchFamily="18" charset="2"/>
              </a:rPr>
              <a:t>w</a:t>
            </a:r>
            <a:r>
              <a:rPr lang="en-US" baseline="-25000" dirty="0">
                <a:sym typeface="Symbol" panose="05050102010706020507" pitchFamily="18" charset="2"/>
              </a:rPr>
              <a:t>u1 </a:t>
            </a:r>
            <a:r>
              <a:rPr lang="en-US" altLang="en-US" dirty="0">
                <a:latin typeface="Arial Narrow" panose="020B0606020202030204" pitchFamily="34" charset="0"/>
              </a:rPr>
              <a:t>/ (1 + </a:t>
            </a:r>
            <a:r>
              <a:rPr lang="en-US" altLang="en-US" dirty="0" err="1">
                <a:latin typeface="Arial Narrow" panose="020B0606020202030204" pitchFamily="34" charset="0"/>
              </a:rPr>
              <a:t>exp</a:t>
            </a:r>
            <a:r>
              <a:rPr lang="en-US" altLang="en-US" dirty="0">
                <a:latin typeface="Arial Narrow" panose="020B0606020202030204" pitchFamily="34" charset="0"/>
              </a:rPr>
              <a:t>(-7i</a:t>
            </a:r>
            <a:r>
              <a:rPr lang="en-US" baseline="-25000" dirty="0">
                <a:sym typeface="Symbol" panose="05050102010706020507" pitchFamily="18" charset="2"/>
              </a:rPr>
              <a:t>u</a:t>
            </a:r>
            <a:r>
              <a:rPr lang="en-US" altLang="en-US" dirty="0">
                <a:latin typeface="Arial Narrow" panose="020B0606020202030204" pitchFamily="34" charset="0"/>
              </a:rPr>
              <a:t>)</a:t>
            </a:r>
            <a:r>
              <a:rPr lang="en-US" dirty="0">
                <a:sym typeface="Symbol" panose="05050102010706020507" pitchFamily="18" charset="2"/>
              </a:rPr>
              <a:t> + w</a:t>
            </a:r>
            <a:r>
              <a:rPr lang="en-US" baseline="-25000" dirty="0">
                <a:sym typeface="Symbol" panose="05050102010706020507" pitchFamily="18" charset="2"/>
              </a:rPr>
              <a:t>v1</a:t>
            </a:r>
            <a:r>
              <a:rPr lang="en-US" altLang="en-US" dirty="0">
                <a:latin typeface="Arial Narrow" panose="020B0606020202030204" pitchFamily="34" charset="0"/>
              </a:rPr>
              <a:t> / (1 + </a:t>
            </a:r>
            <a:r>
              <a:rPr lang="en-US" altLang="en-US" dirty="0" err="1">
                <a:latin typeface="Arial Narrow" panose="020B0606020202030204" pitchFamily="34" charset="0"/>
              </a:rPr>
              <a:t>exp</a:t>
            </a:r>
            <a:r>
              <a:rPr lang="en-US" altLang="en-US" dirty="0">
                <a:latin typeface="Arial Narrow" panose="020B0606020202030204" pitchFamily="34" charset="0"/>
              </a:rPr>
              <a:t>(-7i</a:t>
            </a:r>
            <a:r>
              <a:rPr lang="en-US" baseline="-25000" dirty="0">
                <a:sym typeface="Symbol" panose="05050102010706020507" pitchFamily="18" charset="2"/>
              </a:rPr>
              <a:t>v</a:t>
            </a:r>
            <a:r>
              <a:rPr lang="en-US" altLang="en-US" dirty="0">
                <a:latin typeface="Arial Narrow" panose="020B0606020202030204" pitchFamily="34" charset="0"/>
              </a:rPr>
              <a:t>)</a:t>
            </a:r>
            <a:r>
              <a:rPr lang="en-US" dirty="0">
                <a:sym typeface="Symbol" panose="05050102010706020507" pitchFamily="18" charset="2"/>
              </a:rPr>
              <a:t> – t</a:t>
            </a:r>
            <a:r>
              <a:rPr lang="en-US" baseline="-25000" dirty="0">
                <a:sym typeface="Symbol" panose="05050102010706020507" pitchFamily="18" charset="2"/>
              </a:rPr>
              <a:t>1</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a:t>
            </a:r>
          </a:p>
          <a:p>
            <a:pPr>
              <a:lnSpc>
                <a:spcPct val="150000"/>
              </a:lnSpc>
              <a:spcBef>
                <a:spcPct val="30000"/>
              </a:spcBef>
              <a:defRPr/>
            </a:pPr>
            <a:r>
              <a:rPr lang="en-US" dirty="0">
                <a:sym typeface="Symbol" panose="05050102010706020507" pitchFamily="18" charset="2"/>
              </a:rPr>
              <a:t>   +  (w</a:t>
            </a:r>
            <a:r>
              <a:rPr lang="en-US" baseline="-25000" dirty="0">
                <a:sym typeface="Symbol" panose="05050102010706020507" pitchFamily="18" charset="2"/>
              </a:rPr>
              <a:t>u2</a:t>
            </a:r>
            <a:r>
              <a:rPr lang="en-US" altLang="en-US" dirty="0">
                <a:latin typeface="Arial Narrow" panose="020B0606020202030204" pitchFamily="34" charset="0"/>
              </a:rPr>
              <a:t> / (1 + </a:t>
            </a:r>
            <a:r>
              <a:rPr lang="en-US" altLang="en-US" dirty="0" err="1">
                <a:latin typeface="Arial Narrow" panose="020B0606020202030204" pitchFamily="34" charset="0"/>
              </a:rPr>
              <a:t>exp</a:t>
            </a:r>
            <a:r>
              <a:rPr lang="en-US" altLang="en-US" dirty="0">
                <a:latin typeface="Arial Narrow" panose="020B0606020202030204" pitchFamily="34" charset="0"/>
              </a:rPr>
              <a:t>(-7i</a:t>
            </a:r>
            <a:r>
              <a:rPr lang="en-US" baseline="-25000" dirty="0">
                <a:sym typeface="Symbol" panose="05050102010706020507" pitchFamily="18" charset="2"/>
              </a:rPr>
              <a:t>u</a:t>
            </a:r>
            <a:r>
              <a:rPr lang="en-US" altLang="en-US" dirty="0">
                <a:latin typeface="Arial Narrow" panose="020B0606020202030204" pitchFamily="34" charset="0"/>
              </a:rPr>
              <a:t>)</a:t>
            </a:r>
            <a:r>
              <a:rPr lang="en-US" dirty="0">
                <a:sym typeface="Symbol" panose="05050102010706020507" pitchFamily="18" charset="2"/>
              </a:rPr>
              <a:t> + w</a:t>
            </a:r>
            <a:r>
              <a:rPr lang="en-US" baseline="-25000" dirty="0">
                <a:sym typeface="Symbol" panose="05050102010706020507" pitchFamily="18" charset="2"/>
              </a:rPr>
              <a:t>v2</a:t>
            </a:r>
            <a:r>
              <a:rPr lang="en-US" altLang="en-US" dirty="0">
                <a:latin typeface="Arial Narrow" panose="020B0606020202030204" pitchFamily="34" charset="0"/>
              </a:rPr>
              <a:t> / (1 + </a:t>
            </a:r>
            <a:r>
              <a:rPr lang="en-US" altLang="en-US" dirty="0" err="1">
                <a:latin typeface="Arial Narrow" panose="020B0606020202030204" pitchFamily="34" charset="0"/>
              </a:rPr>
              <a:t>exp</a:t>
            </a:r>
            <a:r>
              <a:rPr lang="en-US" altLang="en-US" dirty="0">
                <a:latin typeface="Arial Narrow" panose="020B0606020202030204" pitchFamily="34" charset="0"/>
              </a:rPr>
              <a:t>(-7i</a:t>
            </a:r>
            <a:r>
              <a:rPr lang="en-US" baseline="-25000" dirty="0">
                <a:sym typeface="Symbol" panose="05050102010706020507" pitchFamily="18" charset="2"/>
              </a:rPr>
              <a:t>v</a:t>
            </a:r>
            <a:r>
              <a:rPr lang="en-US" altLang="en-US" dirty="0">
                <a:latin typeface="Arial Narrow" panose="020B0606020202030204" pitchFamily="34" charset="0"/>
              </a:rPr>
              <a:t>)</a:t>
            </a:r>
            <a:r>
              <a:rPr lang="en-US" dirty="0">
                <a:sym typeface="Symbol" panose="05050102010706020507" pitchFamily="18" charset="2"/>
              </a:rPr>
              <a:t> – t</a:t>
            </a:r>
            <a:r>
              <a:rPr lang="en-US" baseline="-25000" dirty="0">
                <a:sym typeface="Symbol" panose="05050102010706020507" pitchFamily="18" charset="2"/>
              </a:rPr>
              <a:t>2</a:t>
            </a:r>
            <a:r>
              <a:rPr lang="en-US" dirty="0">
                <a:sym typeface="Symbol" panose="05050102010706020507" pitchFamily="18" charset="2"/>
              </a:rPr>
              <a:t>))</a:t>
            </a:r>
            <a:r>
              <a:rPr lang="en-US" baseline="30000" dirty="0">
                <a:sym typeface="Symbol" panose="05050102010706020507" pitchFamily="18" charset="2"/>
              </a:rPr>
              <a:t>2 </a:t>
            </a:r>
            <a:endParaRPr lang="en-US" dirty="0">
              <a:sym typeface="Symbol" panose="05050102010706020507" pitchFamily="18" charset="2"/>
            </a:endParaRPr>
          </a:p>
          <a:p>
            <a:pPr>
              <a:lnSpc>
                <a:spcPct val="150000"/>
              </a:lnSpc>
              <a:spcBef>
                <a:spcPct val="30000"/>
              </a:spcBef>
              <a:defRPr/>
            </a:pPr>
            <a:r>
              <a:rPr lang="en-US" dirty="0" smtClean="0">
                <a:sym typeface="Symbol" panose="05050102010706020507" pitchFamily="18" charset="2"/>
              </a:rPr>
              <a:t>]</a:t>
            </a:r>
            <a:endParaRPr lang="en-US" dirty="0">
              <a:sym typeface="Symbol" panose="05050102010706020507" pitchFamily="18" charset="2"/>
            </a:endParaRPr>
          </a:p>
          <a:p>
            <a:pPr>
              <a:lnSpc>
                <a:spcPct val="150000"/>
              </a:lnSpc>
              <a:spcBef>
                <a:spcPct val="30000"/>
              </a:spcBef>
              <a:defRPr/>
            </a:pPr>
            <a:r>
              <a:rPr lang="en-US" dirty="0">
                <a:sym typeface="Symbol" panose="05050102010706020507" pitchFamily="18" charset="2"/>
              </a:rPr>
              <a:t>where (</a:t>
            </a:r>
            <a:r>
              <a:rPr lang="en-US" dirty="0" err="1" smtClean="0">
                <a:sym typeface="Symbol" panose="05050102010706020507" pitchFamily="18" charset="2"/>
              </a:rPr>
              <a:t>i</a:t>
            </a:r>
            <a:r>
              <a:rPr lang="en-US" baseline="-25000" dirty="0" err="1" smtClean="0">
                <a:sym typeface="Symbol" panose="05050102010706020507" pitchFamily="18" charset="2"/>
              </a:rPr>
              <a:t>u</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i</a:t>
            </a:r>
            <a:r>
              <a:rPr lang="en-US" baseline="-25000" dirty="0" smtClean="0">
                <a:sym typeface="Symbol" panose="05050102010706020507" pitchFamily="18" charset="2"/>
              </a:rPr>
              <a:t>v</a:t>
            </a:r>
            <a:r>
              <a:rPr lang="en-US" dirty="0" smtClean="0">
                <a:sym typeface="Symbol" panose="05050102010706020507" pitchFamily="18" charset="2"/>
              </a:rPr>
              <a:t>) </a:t>
            </a:r>
            <a:r>
              <a:rPr lang="en-US" dirty="0">
                <a:sym typeface="Symbol" panose="05050102010706020507" pitchFamily="18" charset="2"/>
              </a:rPr>
              <a:t>is the </a:t>
            </a:r>
            <a:r>
              <a:rPr lang="en-US" dirty="0" smtClean="0">
                <a:sym typeface="Symbol" panose="05050102010706020507" pitchFamily="18" charset="2"/>
              </a:rPr>
              <a:t>input to the </a:t>
            </a:r>
            <a:r>
              <a:rPr lang="en-US" dirty="0">
                <a:sym typeface="Symbol" panose="05050102010706020507" pitchFamily="18" charset="2"/>
              </a:rPr>
              <a:t>two </a:t>
            </a:r>
            <a:r>
              <a:rPr lang="en-US" dirty="0" smtClean="0">
                <a:sym typeface="Symbol" panose="05050102010706020507" pitchFamily="18" charset="2"/>
              </a:rPr>
              <a:t>hidden nodes</a:t>
            </a:r>
            <a:endParaRPr lang="en-US" dirty="0">
              <a:sym typeface="Symbol" panose="05050102010706020507" pitchFamily="18" charset="2"/>
            </a:endParaRPr>
          </a:p>
        </p:txBody>
      </p:sp>
      <p:sp>
        <p:nvSpPr>
          <p:cNvPr id="6" name="Oval 4"/>
          <p:cNvSpPr>
            <a:spLocks noChangeArrowheads="1"/>
          </p:cNvSpPr>
          <p:nvPr/>
        </p:nvSpPr>
        <p:spPr bwMode="auto">
          <a:xfrm>
            <a:off x="7747839" y="167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7" name="Oval 9"/>
          <p:cNvSpPr>
            <a:spLocks noChangeArrowheads="1"/>
          </p:cNvSpPr>
          <p:nvPr/>
        </p:nvSpPr>
        <p:spPr bwMode="auto">
          <a:xfrm>
            <a:off x="5638800" y="1676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8" name="Rectangle 32"/>
          <p:cNvSpPr>
            <a:spLocks noChangeArrowheads="1"/>
          </p:cNvSpPr>
          <p:nvPr/>
        </p:nvSpPr>
        <p:spPr bwMode="auto">
          <a:xfrm>
            <a:off x="5194661" y="15221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u</a:t>
            </a:r>
            <a:endParaRPr lang="en-US" altLang="en-US" sz="2400" dirty="0">
              <a:latin typeface="Arial Narrow" panose="020B0606020202030204" pitchFamily="34" charset="0"/>
            </a:endParaRPr>
          </a:p>
        </p:txBody>
      </p:sp>
      <p:sp>
        <p:nvSpPr>
          <p:cNvPr id="9" name="Rectangle 32"/>
          <p:cNvSpPr>
            <a:spLocks noChangeArrowheads="1"/>
          </p:cNvSpPr>
          <p:nvPr/>
        </p:nvSpPr>
        <p:spPr bwMode="auto">
          <a:xfrm>
            <a:off x="8042338" y="15221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v</a:t>
            </a:r>
          </a:p>
        </p:txBody>
      </p:sp>
    </p:spTree>
    <p:extLst>
      <p:ext uri="{BB962C8B-B14F-4D97-AF65-F5344CB8AC3E}">
        <p14:creationId xmlns:p14="http://schemas.microsoft.com/office/powerpoint/2010/main" val="308006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Derivative w.r.t. </a:t>
            </a:r>
            <a:r>
              <a:rPr lang="en-US" dirty="0">
                <a:sym typeface="Symbol" panose="05050102010706020507" pitchFamily="18" charset="2"/>
              </a:rPr>
              <a:t>w</a:t>
            </a:r>
            <a:r>
              <a:rPr lang="en-US" baseline="-25000" dirty="0">
                <a:sym typeface="Symbol" panose="05050102010706020507" pitchFamily="18" charset="2"/>
              </a:rPr>
              <a:t>s2</a:t>
            </a:r>
            <a:endParaRPr lang="en-US" dirty="0"/>
          </a:p>
        </p:txBody>
      </p:sp>
      <p:sp>
        <p:nvSpPr>
          <p:cNvPr id="5" name="Rectangle 4"/>
          <p:cNvSpPr/>
          <p:nvPr/>
        </p:nvSpPr>
        <p:spPr>
          <a:xfrm>
            <a:off x="457200" y="914400"/>
            <a:ext cx="8153400" cy="5133713"/>
          </a:xfrm>
          <a:prstGeom prst="rect">
            <a:avLst/>
          </a:prstGeom>
        </p:spPr>
        <p:txBody>
          <a:bodyPr wrap="square">
            <a:spAutoFit/>
          </a:bodyPr>
          <a:lstStyle/>
          <a:p>
            <a:pPr>
              <a:lnSpc>
                <a:spcPct val="150000"/>
              </a:lnSpc>
              <a:spcBef>
                <a:spcPct val="30000"/>
              </a:spcBef>
              <a:defRPr/>
            </a:pPr>
            <a:r>
              <a:rPr lang="en-US" dirty="0" smtClean="0">
                <a:sym typeface="Symbol" panose="05050102010706020507" pitchFamily="18" charset="2"/>
              </a:rPr>
              <a:t>This is as if differentiating the following</a:t>
            </a:r>
          </a:p>
          <a:p>
            <a:pPr>
              <a:lnSpc>
                <a:spcPct val="150000"/>
              </a:lnSpc>
              <a:spcBef>
                <a:spcPct val="30000"/>
              </a:spcBef>
              <a:defRPr/>
            </a:pPr>
            <a:r>
              <a:rPr lang="en-US" dirty="0" smtClean="0">
                <a:sym typeface="Symbol" panose="05050102010706020507" pitchFamily="18" charset="2"/>
              </a:rPr>
              <a:t>= </a:t>
            </a:r>
            <a:r>
              <a:rPr lang="en-US" dirty="0">
                <a:sym typeface="Symbol" panose="05050102010706020507" pitchFamily="18" charset="2"/>
              </a:rPr>
              <a:t></a:t>
            </a:r>
            <a:r>
              <a:rPr lang="en-US" dirty="0" smtClean="0">
                <a:sym typeface="Symbol" panose="05050102010706020507" pitchFamily="18" charset="2"/>
              </a:rPr>
              <a:t>[</a:t>
            </a:r>
          </a:p>
          <a:p>
            <a:pPr>
              <a:lnSpc>
                <a:spcPct val="150000"/>
              </a:lnSpc>
              <a:spcBef>
                <a:spcPct val="30000"/>
              </a:spcBef>
              <a:defRPr/>
            </a:pPr>
            <a:endParaRPr lang="en-US" dirty="0" smtClean="0">
              <a:sym typeface="Symbol" panose="05050102010706020507" pitchFamily="18" charset="2"/>
            </a:endParaRPr>
          </a:p>
          <a:p>
            <a:pPr>
              <a:lnSpc>
                <a:spcPct val="150000"/>
              </a:lnSpc>
              <a:spcBef>
                <a:spcPct val="30000"/>
              </a:spcBef>
              <a:defRPr/>
            </a:pPr>
            <a:r>
              <a:rPr lang="en-US" dirty="0" smtClean="0">
                <a:sym typeface="Symbol" panose="05050102010706020507" pitchFamily="18" charset="2"/>
              </a:rPr>
              <a:t>(  k</a:t>
            </a:r>
            <a:r>
              <a:rPr lang="en-US" baseline="-25000" dirty="0" smtClean="0">
                <a:sym typeface="Symbol" panose="05050102010706020507" pitchFamily="18" charset="2"/>
              </a:rPr>
              <a:t>1</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2</a:t>
            </a:r>
            <a:r>
              <a:rPr lang="en-US" altLang="en-US" dirty="0" smtClean="0">
                <a:latin typeface="Arial Narrow" panose="020B0606020202030204" pitchFamily="34" charset="0"/>
              </a:rPr>
              <a:t> </a:t>
            </a:r>
            <a:r>
              <a:rPr lang="en-US" altLang="en-US" dirty="0">
                <a:latin typeface="Arial Narrow" panose="020B0606020202030204" pitchFamily="34" charset="0"/>
              </a:rPr>
              <a:t>/ (1 + </a:t>
            </a:r>
            <a:r>
              <a:rPr lang="en-US" altLang="en-US" dirty="0" err="1">
                <a:latin typeface="Arial Narrow" panose="020B0606020202030204" pitchFamily="34" charset="0"/>
              </a:rPr>
              <a:t>exp</a:t>
            </a:r>
            <a:r>
              <a:rPr lang="en-US" altLang="en-US" dirty="0">
                <a:latin typeface="Arial Narrow" panose="020B0606020202030204" pitchFamily="34" charset="0"/>
              </a:rPr>
              <a:t>(-</a:t>
            </a:r>
            <a:r>
              <a:rPr lang="en-US" altLang="en-US" dirty="0" smtClean="0">
                <a:latin typeface="Arial Narrow" panose="020B0606020202030204" pitchFamily="34" charset="0"/>
              </a:rPr>
              <a:t>7</a:t>
            </a:r>
            <a:r>
              <a:rPr lang="en-US" dirty="0" smtClean="0">
                <a:sym typeface="Symbol" panose="05050102010706020507" pitchFamily="18" charset="2"/>
              </a:rPr>
              <a:t>(</a:t>
            </a:r>
            <a:r>
              <a:rPr lang="en-US" b="1" dirty="0" smtClean="0">
                <a:sym typeface="Symbol" panose="05050102010706020507" pitchFamily="18" charset="2"/>
              </a:rPr>
              <a:t>w</a:t>
            </a:r>
            <a:r>
              <a:rPr lang="en-US" b="1" baseline="-25000" dirty="0" smtClean="0">
                <a:sym typeface="Symbol" panose="05050102010706020507" pitchFamily="18" charset="2"/>
              </a:rPr>
              <a:t>s2</a:t>
            </a:r>
            <a:r>
              <a:rPr lang="en-US" dirty="0" smtClean="0">
                <a:sym typeface="Symbol" panose="05050102010706020507" pitchFamily="18" charset="2"/>
              </a:rPr>
              <a:t>k</a:t>
            </a:r>
            <a:r>
              <a:rPr lang="en-US" baseline="-25000" dirty="0" smtClean="0">
                <a:sym typeface="Symbol" panose="05050102010706020507" pitchFamily="18" charset="2"/>
              </a:rPr>
              <a:t>3</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4</a:t>
            </a:r>
            <a:r>
              <a:rPr lang="en-US" altLang="en-US" dirty="0" smtClean="0">
                <a:latin typeface="Arial Narrow" panose="020B0606020202030204" pitchFamily="34" charset="0"/>
              </a:rPr>
              <a:t>))</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5</a:t>
            </a:r>
            <a:r>
              <a:rPr lang="en-US" dirty="0" smtClean="0">
                <a:sym typeface="Symbol" panose="05050102010706020507" pitchFamily="18" charset="2"/>
              </a:rPr>
              <a:t>)  )</a:t>
            </a:r>
            <a:r>
              <a:rPr lang="en-US" baseline="30000" dirty="0">
                <a:sym typeface="Symbol" panose="05050102010706020507" pitchFamily="18" charset="2"/>
              </a:rPr>
              <a:t>2</a:t>
            </a:r>
            <a:r>
              <a:rPr lang="en-US" dirty="0">
                <a:sym typeface="Symbol" panose="05050102010706020507" pitchFamily="18" charset="2"/>
              </a:rPr>
              <a:t> </a:t>
            </a:r>
            <a:r>
              <a:rPr lang="en-US" dirty="0" smtClean="0">
                <a:sym typeface="Symbol" panose="05050102010706020507" pitchFamily="18" charset="2"/>
              </a:rPr>
              <a:t>+ </a:t>
            </a:r>
          </a:p>
          <a:p>
            <a:pPr>
              <a:lnSpc>
                <a:spcPct val="150000"/>
              </a:lnSpc>
              <a:spcBef>
                <a:spcPct val="30000"/>
              </a:spcBef>
              <a:defRPr/>
            </a:pPr>
            <a:r>
              <a:rPr lang="en-US" dirty="0" smtClean="0">
                <a:sym typeface="Symbol" panose="05050102010706020507" pitchFamily="18" charset="2"/>
              </a:rPr>
              <a:t>(  k</a:t>
            </a:r>
            <a:r>
              <a:rPr lang="en-US" baseline="-25000" dirty="0" smtClean="0">
                <a:sym typeface="Symbol" panose="05050102010706020507" pitchFamily="18" charset="2"/>
              </a:rPr>
              <a:t>6</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7</a:t>
            </a:r>
            <a:r>
              <a:rPr lang="en-US" altLang="en-US" dirty="0" smtClean="0">
                <a:latin typeface="Arial Narrow" panose="020B0606020202030204" pitchFamily="34" charset="0"/>
              </a:rPr>
              <a:t> </a:t>
            </a:r>
            <a:r>
              <a:rPr lang="en-US" altLang="en-US" dirty="0">
                <a:latin typeface="Arial Narrow" panose="020B0606020202030204" pitchFamily="34" charset="0"/>
              </a:rPr>
              <a:t>/ (1 + </a:t>
            </a:r>
            <a:r>
              <a:rPr lang="en-US" altLang="en-US" dirty="0" err="1">
                <a:latin typeface="Arial Narrow" panose="020B0606020202030204" pitchFamily="34" charset="0"/>
              </a:rPr>
              <a:t>exp</a:t>
            </a:r>
            <a:r>
              <a:rPr lang="en-US" altLang="en-US" dirty="0">
                <a:latin typeface="Arial Narrow" panose="020B0606020202030204" pitchFamily="34" charset="0"/>
              </a:rPr>
              <a:t>(-</a:t>
            </a:r>
            <a:r>
              <a:rPr lang="en-US" altLang="en-US" dirty="0" smtClean="0">
                <a:latin typeface="Arial Narrow" panose="020B0606020202030204" pitchFamily="34" charset="0"/>
              </a:rPr>
              <a:t>7</a:t>
            </a:r>
            <a:r>
              <a:rPr lang="en-US" dirty="0" smtClean="0">
                <a:sym typeface="Symbol" panose="05050102010706020507" pitchFamily="18" charset="2"/>
              </a:rPr>
              <a:t>(</a:t>
            </a:r>
            <a:r>
              <a:rPr lang="en-US" b="1" dirty="0" smtClean="0">
                <a:sym typeface="Symbol" panose="05050102010706020507" pitchFamily="18" charset="2"/>
              </a:rPr>
              <a:t>w</a:t>
            </a:r>
            <a:r>
              <a:rPr lang="en-US" b="1" baseline="-25000" dirty="0" smtClean="0">
                <a:sym typeface="Symbol" panose="05050102010706020507" pitchFamily="18" charset="2"/>
              </a:rPr>
              <a:t>s2</a:t>
            </a:r>
            <a:r>
              <a:rPr lang="en-US" dirty="0" smtClean="0">
                <a:sym typeface="Symbol" panose="05050102010706020507" pitchFamily="18" charset="2"/>
              </a:rPr>
              <a:t>k</a:t>
            </a:r>
            <a:r>
              <a:rPr lang="en-US" baseline="-25000" dirty="0" smtClean="0">
                <a:sym typeface="Symbol" panose="05050102010706020507" pitchFamily="18" charset="2"/>
              </a:rPr>
              <a:t>8</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9</a:t>
            </a:r>
            <a:r>
              <a:rPr lang="en-US" altLang="en-US" dirty="0" smtClean="0">
                <a:latin typeface="Arial Narrow" panose="020B0606020202030204" pitchFamily="34" charset="0"/>
              </a:rPr>
              <a:t>))</a:t>
            </a:r>
            <a:r>
              <a:rPr lang="en-US" dirty="0" smtClean="0">
                <a:sym typeface="Symbol" panose="05050102010706020507" pitchFamily="18" charset="2"/>
              </a:rPr>
              <a:t> </a:t>
            </a:r>
            <a:r>
              <a:rPr lang="en-US" dirty="0">
                <a:sym typeface="Symbol" panose="05050102010706020507" pitchFamily="18" charset="2"/>
              </a:rPr>
              <a:t>– </a:t>
            </a:r>
            <a:r>
              <a:rPr lang="en-US" dirty="0" smtClean="0">
                <a:sym typeface="Symbol" panose="05050102010706020507" pitchFamily="18" charset="2"/>
              </a:rPr>
              <a:t>k</a:t>
            </a:r>
            <a:r>
              <a:rPr lang="en-US" baseline="-25000" dirty="0" smtClean="0">
                <a:sym typeface="Symbol" panose="05050102010706020507" pitchFamily="18" charset="2"/>
              </a:rPr>
              <a:t>10</a:t>
            </a:r>
            <a:r>
              <a:rPr lang="en-US" dirty="0" smtClean="0">
                <a:sym typeface="Symbol" panose="05050102010706020507" pitchFamily="18" charset="2"/>
              </a:rPr>
              <a:t>)  )</a:t>
            </a:r>
            <a:r>
              <a:rPr lang="en-US" baseline="30000" dirty="0" smtClean="0">
                <a:sym typeface="Symbol" panose="05050102010706020507" pitchFamily="18" charset="2"/>
              </a:rPr>
              <a:t>2</a:t>
            </a:r>
          </a:p>
          <a:p>
            <a:pPr>
              <a:lnSpc>
                <a:spcPct val="150000"/>
              </a:lnSpc>
              <a:spcBef>
                <a:spcPct val="30000"/>
              </a:spcBef>
              <a:defRPr/>
            </a:pPr>
            <a:endParaRPr lang="en-US" baseline="30000" dirty="0" smtClean="0">
              <a:sym typeface="Symbol" panose="05050102010706020507" pitchFamily="18" charset="2"/>
            </a:endParaRPr>
          </a:p>
          <a:p>
            <a:pPr>
              <a:lnSpc>
                <a:spcPct val="150000"/>
              </a:lnSpc>
              <a:spcBef>
                <a:spcPct val="30000"/>
              </a:spcBef>
              <a:defRPr/>
            </a:pPr>
            <a:r>
              <a:rPr lang="en-US" dirty="0" smtClean="0">
                <a:sym typeface="Symbol" panose="05050102010706020507" pitchFamily="18" charset="2"/>
              </a:rPr>
              <a:t>]</a:t>
            </a:r>
            <a:endParaRPr lang="en-US" dirty="0">
              <a:sym typeface="Symbol" panose="05050102010706020507" pitchFamily="18" charset="2"/>
            </a:endParaRPr>
          </a:p>
        </p:txBody>
      </p:sp>
      <p:sp>
        <p:nvSpPr>
          <p:cNvPr id="6" name="Oval 4"/>
          <p:cNvSpPr>
            <a:spLocks noChangeArrowheads="1"/>
          </p:cNvSpPr>
          <p:nvPr/>
        </p:nvSpPr>
        <p:spPr bwMode="auto">
          <a:xfrm>
            <a:off x="8193815" y="392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7" name="Oval 8"/>
          <p:cNvSpPr>
            <a:spLocks noChangeArrowheads="1"/>
          </p:cNvSpPr>
          <p:nvPr/>
        </p:nvSpPr>
        <p:spPr bwMode="auto">
          <a:xfrm>
            <a:off x="6084776" y="229775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cxnSp>
        <p:nvCxnSpPr>
          <p:cNvPr id="8" name="Straight Arrow Connector 7"/>
          <p:cNvCxnSpPr>
            <a:stCxn id="7" idx="0"/>
            <a:endCxn id="6" idx="4"/>
          </p:cNvCxnSpPr>
          <p:nvPr/>
        </p:nvCxnSpPr>
        <p:spPr bwMode="auto">
          <a:xfrm flipV="1">
            <a:off x="6186376" y="595950"/>
            <a:ext cx="2109039" cy="1701800"/>
          </a:xfrm>
          <a:prstGeom prst="straightConnector1">
            <a:avLst/>
          </a:prstGeom>
          <a:noFill/>
          <a:ln w="349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32"/>
          <p:cNvSpPr>
            <a:spLocks noChangeArrowheads="1"/>
          </p:cNvSpPr>
          <p:nvPr/>
        </p:nvSpPr>
        <p:spPr bwMode="auto">
          <a:xfrm>
            <a:off x="6491175" y="21698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s</a:t>
            </a:r>
            <a:endParaRPr lang="en-US" altLang="en-US" sz="2400" dirty="0">
              <a:latin typeface="Arial Narrow" panose="020B0606020202030204" pitchFamily="34" charset="0"/>
            </a:endParaRPr>
          </a:p>
        </p:txBody>
      </p:sp>
      <p:sp>
        <p:nvSpPr>
          <p:cNvPr id="10" name="Rectangle 32"/>
          <p:cNvSpPr>
            <a:spLocks noChangeArrowheads="1"/>
          </p:cNvSpPr>
          <p:nvPr/>
        </p:nvSpPr>
        <p:spPr bwMode="auto">
          <a:xfrm>
            <a:off x="7240895" y="1446850"/>
            <a:ext cx="66039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w</a:t>
            </a:r>
            <a:r>
              <a:rPr lang="en-US" altLang="en-US" sz="2400" baseline="-25000" dirty="0" smtClean="0">
                <a:latin typeface="Arial Narrow" panose="020B0606020202030204" pitchFamily="34" charset="0"/>
              </a:rPr>
              <a:t>s2</a:t>
            </a:r>
            <a:endParaRPr lang="en-US" altLang="en-US" sz="2400" baseline="-25000" dirty="0">
              <a:latin typeface="Arial Narrow" panose="020B0606020202030204" pitchFamily="34" charset="0"/>
            </a:endParaRPr>
          </a:p>
        </p:txBody>
      </p:sp>
      <p:sp>
        <p:nvSpPr>
          <p:cNvPr id="11" name="Rectangle 32"/>
          <p:cNvSpPr>
            <a:spLocks noChangeArrowheads="1"/>
          </p:cNvSpPr>
          <p:nvPr/>
        </p:nvSpPr>
        <p:spPr bwMode="auto">
          <a:xfrm>
            <a:off x="8549413" y="228600"/>
            <a:ext cx="3659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v</a:t>
            </a:r>
          </a:p>
        </p:txBody>
      </p:sp>
    </p:spTree>
    <p:extLst>
      <p:ext uri="{BB962C8B-B14F-4D97-AF65-F5344CB8AC3E}">
        <p14:creationId xmlns:p14="http://schemas.microsoft.com/office/powerpoint/2010/main" val="143970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t>Chain Rule Review</a:t>
            </a:r>
          </a:p>
        </p:txBody>
      </p:sp>
      <p:sp>
        <p:nvSpPr>
          <p:cNvPr id="27651" name="Rectangle 3"/>
          <p:cNvSpPr>
            <a:spLocks noChangeArrowheads="1"/>
          </p:cNvSpPr>
          <p:nvPr/>
        </p:nvSpPr>
        <p:spPr bwMode="auto">
          <a:xfrm>
            <a:off x="3586163" y="3225800"/>
            <a:ext cx="18954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u</a:t>
            </a:r>
            <a:endParaRPr lang="en-US" altLang="en-US">
              <a:latin typeface="Arial Narrow" panose="020B0606020202030204" pitchFamily="34" charset="0"/>
            </a:endParaRPr>
          </a:p>
          <a:p>
            <a:pPr>
              <a:lnSpc>
                <a:spcPct val="50000"/>
              </a:lnSpc>
              <a:spcBef>
                <a:spcPct val="50000"/>
              </a:spcBef>
            </a:pP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u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a:t>
            </a:r>
          </a:p>
        </p:txBody>
      </p:sp>
      <p:sp>
        <p:nvSpPr>
          <p:cNvPr id="27652" name="Rectangle 1"/>
          <p:cNvSpPr>
            <a:spLocks noChangeArrowheads="1"/>
          </p:cNvSpPr>
          <p:nvPr/>
        </p:nvSpPr>
        <p:spPr bwMode="auto">
          <a:xfrm>
            <a:off x="3516313" y="3048000"/>
            <a:ext cx="2035175" cy="106680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t>Chain Rule Review</a:t>
            </a:r>
          </a:p>
        </p:txBody>
      </p:sp>
      <p:sp>
        <p:nvSpPr>
          <p:cNvPr id="28675" name="Rectangle 3"/>
          <p:cNvSpPr>
            <a:spLocks noChangeArrowheads="1"/>
          </p:cNvSpPr>
          <p:nvPr/>
        </p:nvSpPr>
        <p:spPr bwMode="auto">
          <a:xfrm>
            <a:off x="3586163" y="1219200"/>
            <a:ext cx="18954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u</a:t>
            </a:r>
            <a:endParaRPr lang="en-US" altLang="en-US">
              <a:latin typeface="Arial Narrow" panose="020B0606020202030204" pitchFamily="34" charset="0"/>
            </a:endParaRPr>
          </a:p>
          <a:p>
            <a:pPr>
              <a:lnSpc>
                <a:spcPct val="50000"/>
              </a:lnSpc>
              <a:spcBef>
                <a:spcPct val="50000"/>
              </a:spcBef>
            </a:pP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u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a:t>
            </a:r>
          </a:p>
        </p:txBody>
      </p:sp>
      <p:sp>
        <p:nvSpPr>
          <p:cNvPr id="28676" name="Rectangle 7"/>
          <p:cNvSpPr>
            <a:spLocks noChangeArrowheads="1"/>
          </p:cNvSpPr>
          <p:nvPr/>
        </p:nvSpPr>
        <p:spPr bwMode="auto">
          <a:xfrm>
            <a:off x="914400" y="2514600"/>
            <a:ext cx="74676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marL="514350" indent="-514350">
              <a:spcBef>
                <a:spcPct val="50000"/>
              </a:spcBef>
              <a:buAutoNum type="arabicParenBoth"/>
            </a:pPr>
            <a:r>
              <a:rPr lang="en-US" altLang="en-US" dirty="0" smtClean="0">
                <a:latin typeface="Arial Narrow" panose="020B0606020202030204" pitchFamily="34" charset="0"/>
                <a:sym typeface="Symbol" panose="05050102010706020507" pitchFamily="18" charset="2"/>
              </a:rPr>
              <a:t>Want: dv/dx</a:t>
            </a:r>
            <a:r>
              <a:rPr lang="en-US" altLang="en-US" dirty="0">
                <a:latin typeface="Arial Narrow" panose="020B0606020202030204" pitchFamily="34" charset="0"/>
                <a:sym typeface="Symbol" panose="05050102010706020507" pitchFamily="18" charset="2"/>
              </a:rPr>
              <a:t>, where v = </a:t>
            </a:r>
            <a:r>
              <a:rPr lang="en-US" altLang="en-US" dirty="0" smtClean="0">
                <a:latin typeface="Arial Narrow" panose="020B0606020202030204" pitchFamily="34" charset="0"/>
                <a:sym typeface="Symbol" panose="05050102010706020507" pitchFamily="18" charset="2"/>
              </a:rPr>
              <a:t>x</a:t>
            </a:r>
            <a:r>
              <a:rPr lang="en-US" altLang="en-US" baseline="30000" dirty="0" smtClean="0">
                <a:latin typeface="Arial Narrow" panose="020B0606020202030204" pitchFamily="34" charset="0"/>
                <a:sym typeface="Symbol" panose="05050102010706020507" pitchFamily="18" charset="2"/>
              </a:rPr>
              <a:t>6</a:t>
            </a:r>
            <a:r>
              <a:rPr lang="en-US" altLang="en-US" dirty="0" smtClean="0">
                <a:latin typeface="Arial Narrow" panose="020B0606020202030204" pitchFamily="34" charset="0"/>
                <a:sym typeface="Symbol" panose="05050102010706020507" pitchFamily="18" charset="2"/>
              </a:rPr>
              <a:t>—which we know is 6x</a:t>
            </a:r>
            <a:r>
              <a:rPr lang="en-US" altLang="en-US" baseline="30000" dirty="0" smtClean="0">
                <a:latin typeface="Arial Narrow" panose="020B0606020202030204" pitchFamily="34" charset="0"/>
                <a:sym typeface="Symbol" panose="05050102010706020507" pitchFamily="18" charset="2"/>
              </a:rPr>
              <a:t>5</a:t>
            </a:r>
          </a:p>
          <a:p>
            <a:pPr>
              <a:spcBef>
                <a:spcPct val="50000"/>
              </a:spcBef>
            </a:pPr>
            <a:r>
              <a:rPr lang="en-US" altLang="en-US" dirty="0" smtClean="0">
                <a:latin typeface="Arial Narrow" panose="020B0606020202030204" pitchFamily="34" charset="0"/>
                <a:sym typeface="Symbol" panose="05050102010706020507" pitchFamily="18" charset="2"/>
              </a:rPr>
              <a:t>Use chain rule instead as a demonstration:</a:t>
            </a:r>
          </a:p>
          <a:p>
            <a:pPr>
              <a:spcBef>
                <a:spcPct val="50000"/>
              </a:spcBef>
            </a:pPr>
            <a:r>
              <a:rPr lang="en-US" altLang="en-US" dirty="0" smtClean="0">
                <a:latin typeface="Arial Narrow" panose="020B0606020202030204" pitchFamily="34" charset="0"/>
                <a:sym typeface="Symbol" panose="05050102010706020507" pitchFamily="18" charset="2"/>
              </a:rPr>
              <a:t>(2)  The problem is same as d(u</a:t>
            </a:r>
            <a:r>
              <a:rPr lang="en-US" altLang="en-US" baseline="30000" dirty="0" smtClean="0">
                <a:latin typeface="Arial Narrow" panose="020B0606020202030204" pitchFamily="34" charset="0"/>
                <a:sym typeface="Symbol" panose="05050102010706020507" pitchFamily="18" charset="2"/>
              </a:rPr>
              <a:t>2</a:t>
            </a:r>
            <a:r>
              <a:rPr lang="en-US" altLang="en-US" dirty="0" smtClean="0">
                <a:latin typeface="Arial Narrow" panose="020B0606020202030204" pitchFamily="34" charset="0"/>
                <a:sym typeface="Symbol" panose="05050102010706020507" pitchFamily="18" charset="2"/>
              </a:rPr>
              <a:t>)/dx where </a:t>
            </a:r>
            <a:r>
              <a:rPr lang="en-US" altLang="en-US" dirty="0">
                <a:latin typeface="Arial Narrow" panose="020B0606020202030204" pitchFamily="34" charset="0"/>
                <a:sym typeface="Symbol" panose="05050102010706020507" pitchFamily="18" charset="2"/>
              </a:rPr>
              <a:t>u = x</a:t>
            </a:r>
            <a:r>
              <a:rPr lang="en-US" altLang="en-US" baseline="30000" dirty="0">
                <a:latin typeface="Arial Narrow" panose="020B0606020202030204" pitchFamily="34" charset="0"/>
                <a:sym typeface="Symbol" panose="05050102010706020507" pitchFamily="18" charset="2"/>
              </a:rPr>
              <a:t>3</a:t>
            </a:r>
            <a:endParaRPr lang="en-US" altLang="en-US" dirty="0">
              <a:latin typeface="Arial Narrow" panose="020B0606020202030204" pitchFamily="34" charset="0"/>
              <a:sym typeface="Symbol" panose="05050102010706020507" pitchFamily="18" charset="2"/>
            </a:endParaRPr>
          </a:p>
          <a:p>
            <a:pPr>
              <a:spcBef>
                <a:spcPct val="50000"/>
              </a:spcBef>
            </a:pPr>
            <a:r>
              <a:rPr lang="en-US" altLang="en-US" dirty="0" smtClean="0">
                <a:latin typeface="Arial Narrow" panose="020B0606020202030204" pitchFamily="34" charset="0"/>
                <a:sym typeface="Symbol" panose="05050102010706020507" pitchFamily="18" charset="2"/>
              </a:rPr>
              <a:t>dv/dx</a:t>
            </a:r>
            <a:endParaRPr lang="en-US" altLang="en-US" dirty="0">
              <a:latin typeface="Arial Narrow" panose="020B0606020202030204" pitchFamily="34" charset="0"/>
              <a:sym typeface="Symbol" panose="05050102010706020507" pitchFamily="18" charset="2"/>
            </a:endParaRPr>
          </a:p>
          <a:p>
            <a:pPr>
              <a:spcBef>
                <a:spcPct val="50000"/>
              </a:spcBef>
            </a:pP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(dv/du)(du/dx) </a:t>
            </a:r>
            <a:r>
              <a:rPr lang="en-US" altLang="en-US" dirty="0" smtClean="0">
                <a:latin typeface="Arial Narrow" panose="020B0606020202030204" pitchFamily="34" charset="0"/>
                <a:sym typeface="Symbol" panose="05050102010706020507" pitchFamily="18" charset="2"/>
              </a:rPr>
              <a:t>using chain rule formula </a:t>
            </a:r>
            <a:endParaRPr lang="en-US" altLang="en-US" dirty="0">
              <a:latin typeface="Arial Narrow" panose="020B0606020202030204" pitchFamily="34" charset="0"/>
              <a:sym typeface="Symbol" panose="05050102010706020507" pitchFamily="18" charset="2"/>
            </a:endParaRPr>
          </a:p>
          <a:p>
            <a:pPr>
              <a:spcBef>
                <a:spcPct val="50000"/>
              </a:spcBef>
            </a:pPr>
            <a:r>
              <a:rPr lang="en-US" altLang="en-US" dirty="0">
                <a:latin typeface="Arial Narrow" panose="020B0606020202030204" pitchFamily="34" charset="0"/>
                <a:sym typeface="Symbol" panose="05050102010706020507" pitchFamily="18" charset="2"/>
              </a:rPr>
              <a:t>= </a:t>
            </a:r>
            <a:r>
              <a:rPr lang="en-US" altLang="en-US" dirty="0" smtClean="0">
                <a:latin typeface="Arial Narrow" panose="020B0606020202030204" pitchFamily="34" charset="0"/>
                <a:sym typeface="Symbol" panose="05050102010706020507" pitchFamily="18" charset="2"/>
              </a:rPr>
              <a:t> ( 2u   )(  3x</a:t>
            </a:r>
            <a:r>
              <a:rPr lang="en-US" altLang="en-US" baseline="30000" dirty="0" smtClean="0">
                <a:latin typeface="Arial Narrow" panose="020B0606020202030204" pitchFamily="34" charset="0"/>
                <a:sym typeface="Symbol" panose="05050102010706020507" pitchFamily="18" charset="2"/>
              </a:rPr>
              <a:t>2  </a:t>
            </a: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 6x</a:t>
            </a:r>
            <a:r>
              <a:rPr lang="en-US" altLang="en-US" baseline="30000" dirty="0">
                <a:latin typeface="Arial Narrow" panose="020B0606020202030204" pitchFamily="34" charset="0"/>
                <a:sym typeface="Symbol" panose="05050102010706020507" pitchFamily="18" charset="2"/>
              </a:rPr>
              <a:t>5</a:t>
            </a:r>
            <a:endParaRPr lang="en-US" altLang="en-US" dirty="0">
              <a:latin typeface="Arial Narrow" panose="020B0606020202030204" pitchFamily="34" charset="0"/>
              <a:sym typeface="Symbol" panose="05050102010706020507" pitchFamily="18" charset="2"/>
            </a:endParaRPr>
          </a:p>
        </p:txBody>
      </p:sp>
      <p:sp>
        <p:nvSpPr>
          <p:cNvPr id="28677" name="Rectangle 1"/>
          <p:cNvSpPr>
            <a:spLocks noChangeArrowheads="1"/>
          </p:cNvSpPr>
          <p:nvPr/>
        </p:nvSpPr>
        <p:spPr bwMode="auto">
          <a:xfrm>
            <a:off x="3516313" y="1066800"/>
            <a:ext cx="2035175" cy="106680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dirty="0"/>
              <a:t>Chain Rule Review</a:t>
            </a:r>
          </a:p>
        </p:txBody>
      </p:sp>
      <p:sp>
        <p:nvSpPr>
          <p:cNvPr id="30723" name="Rectangle 4"/>
          <p:cNvSpPr>
            <a:spLocks noChangeArrowheads="1"/>
          </p:cNvSpPr>
          <p:nvPr/>
        </p:nvSpPr>
        <p:spPr bwMode="auto">
          <a:xfrm>
            <a:off x="2690813" y="1219200"/>
            <a:ext cx="36861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en-US" altLang="en-US" u="sng">
                <a:latin typeface="Arial Narrow" panose="020B0606020202030204" pitchFamily="34" charset="0"/>
                <a:sym typeface="Symbol" panose="05050102010706020507" pitchFamily="18" charset="2"/>
              </a:rPr>
              <a:t></a:t>
            </a:r>
            <a:r>
              <a:rPr lang="en-US" altLang="en-US">
                <a:latin typeface="Arial Narrow" panose="020B0606020202030204" pitchFamily="34" charset="0"/>
                <a:sym typeface="Symbol" panose="05050102010706020507" pitchFamily="18" charset="2"/>
              </a:rPr>
              <a:t> </a:t>
            </a:r>
            <a:r>
              <a:rPr lang="en-US" altLang="en-US">
                <a:latin typeface="Arial Narrow" panose="020B0606020202030204" pitchFamily="34" charset="0"/>
              </a:rPr>
              <a:t>v(y,z)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y</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z</a:t>
            </a:r>
            <a:endParaRPr lang="en-US" altLang="en-US">
              <a:latin typeface="Arial Narrow" panose="020B0606020202030204" pitchFamily="34" charset="0"/>
            </a:endParaRPr>
          </a:p>
          <a:p>
            <a:pPr>
              <a:lnSpc>
                <a:spcPct val="50000"/>
              </a:lnSpc>
              <a:spcBef>
                <a:spcPct val="50000"/>
              </a:spcBef>
            </a:pP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y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z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a:t>
            </a:r>
          </a:p>
        </p:txBody>
      </p:sp>
      <p:sp>
        <p:nvSpPr>
          <p:cNvPr id="30724" name="Rectangle 7"/>
          <p:cNvSpPr>
            <a:spLocks noChangeArrowheads="1"/>
          </p:cNvSpPr>
          <p:nvPr/>
        </p:nvSpPr>
        <p:spPr bwMode="auto">
          <a:xfrm>
            <a:off x="946150" y="2514600"/>
            <a:ext cx="71755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sym typeface="Symbol" panose="05050102010706020507" pitchFamily="18" charset="2"/>
              </a:rPr>
              <a:t>e.g.,  v = </a:t>
            </a:r>
            <a:r>
              <a:rPr lang="en-US" altLang="en-US" dirty="0" err="1">
                <a:latin typeface="Arial Narrow" panose="020B0606020202030204" pitchFamily="34" charset="0"/>
                <a:sym typeface="Symbol" panose="05050102010706020507" pitchFamily="18" charset="2"/>
              </a:rPr>
              <a:t>yz</a:t>
            </a:r>
            <a:r>
              <a:rPr lang="en-US" altLang="en-US" dirty="0">
                <a:latin typeface="Arial Narrow" panose="020B0606020202030204" pitchFamily="34" charset="0"/>
                <a:sym typeface="Symbol" panose="05050102010706020507" pitchFamily="18" charset="2"/>
              </a:rPr>
              <a:t> and y = x</a:t>
            </a:r>
            <a:r>
              <a:rPr lang="en-US" altLang="en-US" baseline="30000" dirty="0">
                <a:latin typeface="Arial Narrow" panose="020B0606020202030204" pitchFamily="34" charset="0"/>
                <a:sym typeface="Symbol" panose="05050102010706020507" pitchFamily="18" charset="2"/>
              </a:rPr>
              <a:t>3</a:t>
            </a:r>
            <a:r>
              <a:rPr lang="en-US" altLang="en-US" dirty="0">
                <a:latin typeface="Arial Narrow" panose="020B0606020202030204" pitchFamily="34" charset="0"/>
                <a:sym typeface="Symbol" panose="05050102010706020507" pitchFamily="18" charset="2"/>
              </a:rPr>
              <a:t>, and z = x</a:t>
            </a:r>
            <a:r>
              <a:rPr lang="en-US" altLang="en-US" baseline="30000" dirty="0">
                <a:latin typeface="Arial Narrow" panose="020B0606020202030204" pitchFamily="34" charset="0"/>
                <a:sym typeface="Symbol" panose="05050102010706020507" pitchFamily="18" charset="2"/>
              </a:rPr>
              <a:t>2 </a:t>
            </a:r>
            <a:endParaRPr lang="en-US" altLang="en-US" baseline="30000" dirty="0" smtClean="0">
              <a:latin typeface="Arial Narrow" panose="020B0606020202030204" pitchFamily="34" charset="0"/>
              <a:sym typeface="Symbol" panose="05050102010706020507" pitchFamily="18" charset="2"/>
            </a:endParaRPr>
          </a:p>
          <a:p>
            <a:pPr>
              <a:spcBef>
                <a:spcPct val="50000"/>
              </a:spcBef>
            </a:pPr>
            <a:r>
              <a:rPr lang="en-US" altLang="en-US" baseline="30000" dirty="0">
                <a:latin typeface="Arial Narrow" panose="020B0606020202030204" pitchFamily="34" charset="0"/>
                <a:sym typeface="Symbol" panose="05050102010706020507" pitchFamily="18" charset="2"/>
              </a:rPr>
              <a:t>(</a:t>
            </a:r>
            <a:r>
              <a:rPr lang="en-US" altLang="en-US" dirty="0" smtClean="0">
                <a:latin typeface="Arial Narrow" panose="020B0606020202030204" pitchFamily="34" charset="0"/>
                <a:sym typeface="Symbol" panose="05050102010706020507" pitchFamily="18" charset="2"/>
              </a:rPr>
              <a:t>so actually, v </a:t>
            </a:r>
            <a:r>
              <a:rPr lang="en-US" altLang="en-US" dirty="0">
                <a:latin typeface="Arial Narrow" panose="020B0606020202030204" pitchFamily="34" charset="0"/>
                <a:sym typeface="Symbol" panose="05050102010706020507" pitchFamily="18" charset="2"/>
              </a:rPr>
              <a:t>= </a:t>
            </a:r>
            <a:r>
              <a:rPr lang="en-US" altLang="en-US" dirty="0" smtClean="0">
                <a:latin typeface="Arial Narrow" panose="020B0606020202030204" pitchFamily="34" charset="0"/>
                <a:sym typeface="Symbol" panose="05050102010706020507" pitchFamily="18" charset="2"/>
              </a:rPr>
              <a:t>x</a:t>
            </a:r>
            <a:r>
              <a:rPr lang="en-US" altLang="en-US" baseline="30000" dirty="0" smtClean="0">
                <a:latin typeface="Arial Narrow" panose="020B0606020202030204" pitchFamily="34" charset="0"/>
                <a:sym typeface="Symbol" panose="05050102010706020507" pitchFamily="18" charset="2"/>
              </a:rPr>
              <a:t>5</a:t>
            </a:r>
            <a:r>
              <a:rPr lang="en-US" altLang="en-US" dirty="0" smtClean="0">
                <a:latin typeface="Arial Narrow" panose="020B0606020202030204" pitchFamily="34" charset="0"/>
                <a:sym typeface="Symbol" panose="05050102010706020507" pitchFamily="18" charset="2"/>
              </a:rPr>
              <a:t>, and we know dv/dx = 5x</a:t>
            </a:r>
            <a:r>
              <a:rPr lang="en-US" altLang="en-US" baseline="30000" dirty="0" smtClean="0">
                <a:latin typeface="Arial Narrow" panose="020B0606020202030204" pitchFamily="34" charset="0"/>
                <a:sym typeface="Symbol" panose="05050102010706020507" pitchFamily="18" charset="2"/>
              </a:rPr>
              <a:t>4</a:t>
            </a:r>
          </a:p>
          <a:p>
            <a:pPr>
              <a:spcBef>
                <a:spcPct val="50000"/>
              </a:spcBef>
            </a:pPr>
            <a:endParaRPr lang="en-US" altLang="en-US" baseline="30000" dirty="0">
              <a:latin typeface="Arial Narrow" panose="020B0606020202030204" pitchFamily="34" charset="0"/>
              <a:sym typeface="Symbol" panose="05050102010706020507" pitchFamily="18" charset="2"/>
            </a:endParaRPr>
          </a:p>
          <a:p>
            <a:pPr>
              <a:spcBef>
                <a:spcPct val="50000"/>
              </a:spcBef>
            </a:pPr>
            <a:r>
              <a:rPr lang="en-US" altLang="en-US" dirty="0" smtClean="0">
                <a:latin typeface="Arial Narrow" panose="020B0606020202030204" pitchFamily="34" charset="0"/>
                <a:sym typeface="Symbol" panose="05050102010706020507" pitchFamily="18" charset="2"/>
              </a:rPr>
              <a:t>Using the chain rule above instead,…</a:t>
            </a:r>
            <a:endParaRPr lang="en-US" altLang="en-US" dirty="0">
              <a:latin typeface="Arial Narrow" panose="020B0606020202030204" pitchFamily="34" charset="0"/>
              <a:sym typeface="Symbol" panose="05050102010706020507" pitchFamily="18" charset="2"/>
            </a:endParaRPr>
          </a:p>
        </p:txBody>
      </p:sp>
      <p:sp>
        <p:nvSpPr>
          <p:cNvPr id="30725" name="Rectangle 4"/>
          <p:cNvSpPr>
            <a:spLocks noChangeArrowheads="1"/>
          </p:cNvSpPr>
          <p:nvPr/>
        </p:nvSpPr>
        <p:spPr bwMode="auto">
          <a:xfrm>
            <a:off x="2324100" y="990600"/>
            <a:ext cx="4419600" cy="106680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dirty="0"/>
              <a:t>Chain Rule Review</a:t>
            </a:r>
          </a:p>
        </p:txBody>
      </p:sp>
      <p:sp>
        <p:nvSpPr>
          <p:cNvPr id="30723" name="Rectangle 4"/>
          <p:cNvSpPr>
            <a:spLocks noChangeArrowheads="1"/>
          </p:cNvSpPr>
          <p:nvPr/>
        </p:nvSpPr>
        <p:spPr bwMode="auto">
          <a:xfrm>
            <a:off x="2690813" y="1219200"/>
            <a:ext cx="36861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50000"/>
              </a:lnSpc>
              <a:spcBef>
                <a:spcPct val="50000"/>
              </a:spcBef>
            </a:pPr>
            <a:r>
              <a:rPr lang="en-US" altLang="en-US" u="sng">
                <a:latin typeface="Arial Narrow" panose="020B0606020202030204" pitchFamily="34" charset="0"/>
                <a:sym typeface="Symbol" panose="05050102010706020507" pitchFamily="18" charset="2"/>
              </a:rPr>
              <a:t></a:t>
            </a:r>
            <a:r>
              <a:rPr lang="en-US" altLang="en-US">
                <a:latin typeface="Arial Narrow" panose="020B0606020202030204" pitchFamily="34" charset="0"/>
                <a:sym typeface="Symbol" panose="05050102010706020507" pitchFamily="18" charset="2"/>
              </a:rPr>
              <a:t> </a:t>
            </a:r>
            <a:r>
              <a:rPr lang="en-US" altLang="en-US">
                <a:latin typeface="Arial Narrow" panose="020B0606020202030204" pitchFamily="34" charset="0"/>
              </a:rPr>
              <a:t>v(y,z)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y</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v</a:t>
            </a:r>
            <a:r>
              <a:rPr lang="en-US" altLang="en-US">
                <a:latin typeface="Arial Narrow" panose="020B0606020202030204" pitchFamily="34" charset="0"/>
              </a:rPr>
              <a:t> . </a:t>
            </a:r>
            <a:r>
              <a:rPr lang="en-US" altLang="en-US" u="sng">
                <a:latin typeface="Arial Narrow" panose="020B0606020202030204" pitchFamily="34" charset="0"/>
                <a:sym typeface="Symbol" panose="05050102010706020507" pitchFamily="18" charset="2"/>
              </a:rPr>
              <a:t></a:t>
            </a:r>
            <a:r>
              <a:rPr lang="en-US" altLang="en-US" u="sng">
                <a:latin typeface="Arial Narrow" panose="020B0606020202030204" pitchFamily="34" charset="0"/>
              </a:rPr>
              <a:t>z</a:t>
            </a:r>
            <a:endParaRPr lang="en-US" altLang="en-US">
              <a:latin typeface="Arial Narrow" panose="020B0606020202030204" pitchFamily="34" charset="0"/>
            </a:endParaRPr>
          </a:p>
          <a:p>
            <a:pPr>
              <a:lnSpc>
                <a:spcPct val="50000"/>
              </a:lnSpc>
              <a:spcBef>
                <a:spcPct val="50000"/>
              </a:spcBef>
            </a:pP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y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z   </a:t>
            </a:r>
            <a:r>
              <a:rPr lang="en-US" altLang="en-US">
                <a:latin typeface="Arial Narrow" panose="020B0606020202030204" pitchFamily="34" charset="0"/>
                <a:sym typeface="Symbol" panose="05050102010706020507" pitchFamily="18" charset="2"/>
              </a:rPr>
              <a:t></a:t>
            </a:r>
            <a:r>
              <a:rPr lang="en-US" altLang="en-US">
                <a:latin typeface="Arial Narrow" panose="020B0606020202030204" pitchFamily="34" charset="0"/>
              </a:rPr>
              <a:t>x</a:t>
            </a:r>
          </a:p>
        </p:txBody>
      </p:sp>
      <p:sp>
        <p:nvSpPr>
          <p:cNvPr id="30724" name="Rectangle 7"/>
          <p:cNvSpPr>
            <a:spLocks noChangeArrowheads="1"/>
          </p:cNvSpPr>
          <p:nvPr/>
        </p:nvSpPr>
        <p:spPr bwMode="auto">
          <a:xfrm>
            <a:off x="2263775" y="2667000"/>
            <a:ext cx="45402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dv/</a:t>
            </a:r>
            <a:r>
              <a:rPr lang="en-US" altLang="en-US" dirty="0" err="1">
                <a:latin typeface="Arial Narrow" panose="020B0606020202030204" pitchFamily="34" charset="0"/>
                <a:sym typeface="Symbol" panose="05050102010706020507" pitchFamily="18" charset="2"/>
              </a:rPr>
              <a:t>dy</a:t>
            </a:r>
            <a:r>
              <a:rPr lang="en-US" altLang="en-US" dirty="0">
                <a:latin typeface="Arial Narrow" panose="020B0606020202030204" pitchFamily="34" charset="0"/>
                <a:sym typeface="Symbol" panose="05050102010706020507" pitchFamily="18" charset="2"/>
              </a:rPr>
              <a:t>)(</a:t>
            </a:r>
            <a:r>
              <a:rPr lang="en-US" altLang="en-US" dirty="0" err="1">
                <a:latin typeface="Arial Narrow" panose="020B0606020202030204" pitchFamily="34" charset="0"/>
                <a:sym typeface="Symbol" panose="05050102010706020507" pitchFamily="18" charset="2"/>
              </a:rPr>
              <a:t>dy</a:t>
            </a:r>
            <a:r>
              <a:rPr lang="en-US" altLang="en-US" dirty="0">
                <a:latin typeface="Arial Narrow" panose="020B0606020202030204" pitchFamily="34" charset="0"/>
                <a:sym typeface="Symbol" panose="05050102010706020507" pitchFamily="18" charset="2"/>
              </a:rPr>
              <a:t>/dx) + (dv/</a:t>
            </a:r>
            <a:r>
              <a:rPr lang="en-US" altLang="en-US" dirty="0" err="1">
                <a:latin typeface="Arial Narrow" panose="020B0606020202030204" pitchFamily="34" charset="0"/>
                <a:sym typeface="Symbol" panose="05050102010706020507" pitchFamily="18" charset="2"/>
              </a:rPr>
              <a:t>dz</a:t>
            </a:r>
            <a:r>
              <a:rPr lang="en-US" altLang="en-US" dirty="0">
                <a:latin typeface="Arial Narrow" panose="020B0606020202030204" pitchFamily="34" charset="0"/>
                <a:sym typeface="Symbol" panose="05050102010706020507" pitchFamily="18" charset="2"/>
              </a:rPr>
              <a:t>)(</a:t>
            </a:r>
            <a:r>
              <a:rPr lang="en-US" altLang="en-US" dirty="0" err="1">
                <a:latin typeface="Arial Narrow" panose="020B0606020202030204" pitchFamily="34" charset="0"/>
                <a:sym typeface="Symbol" panose="05050102010706020507" pitchFamily="18" charset="2"/>
              </a:rPr>
              <a:t>dz</a:t>
            </a:r>
            <a:r>
              <a:rPr lang="en-US" altLang="en-US" dirty="0">
                <a:latin typeface="Arial Narrow" panose="020B0606020202030204" pitchFamily="34" charset="0"/>
                <a:sym typeface="Symbol" panose="05050102010706020507" pitchFamily="18" charset="2"/>
              </a:rPr>
              <a:t>/dx) </a:t>
            </a:r>
          </a:p>
          <a:p>
            <a:pPr>
              <a:spcBef>
                <a:spcPct val="50000"/>
              </a:spcBef>
            </a:pP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    z   )(  3x</a:t>
            </a:r>
            <a:r>
              <a:rPr lang="en-US" altLang="en-US" baseline="30000" dirty="0">
                <a:latin typeface="Arial Narrow" panose="020B0606020202030204" pitchFamily="34" charset="0"/>
                <a:sym typeface="Symbol" panose="05050102010706020507" pitchFamily="18" charset="2"/>
              </a:rPr>
              <a:t>2</a:t>
            </a:r>
            <a:r>
              <a:rPr lang="en-US" altLang="en-US" dirty="0">
                <a:latin typeface="Arial Narrow" panose="020B0606020202030204" pitchFamily="34" charset="0"/>
                <a:sym typeface="Symbol" panose="05050102010706020507" pitchFamily="18" charset="2"/>
              </a:rPr>
              <a:t> ) + (    y   )(  2x</a:t>
            </a:r>
            <a:r>
              <a:rPr lang="en-US" altLang="en-US" baseline="30000" dirty="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  )</a:t>
            </a:r>
          </a:p>
          <a:p>
            <a:pPr>
              <a:spcBef>
                <a:spcPct val="50000"/>
              </a:spcBef>
            </a:pP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   x</a:t>
            </a:r>
            <a:r>
              <a:rPr lang="en-US" altLang="en-US" baseline="30000" dirty="0">
                <a:latin typeface="Arial Narrow" panose="020B0606020202030204" pitchFamily="34" charset="0"/>
                <a:sym typeface="Symbol" panose="05050102010706020507" pitchFamily="18" charset="2"/>
              </a:rPr>
              <a:t>2</a:t>
            </a:r>
            <a:r>
              <a:rPr lang="en-US" altLang="en-US" dirty="0">
                <a:latin typeface="Arial Narrow" panose="020B0606020202030204" pitchFamily="34" charset="0"/>
                <a:sym typeface="Symbol" panose="05050102010706020507" pitchFamily="18" charset="2"/>
              </a:rPr>
              <a:t>   )(  3x</a:t>
            </a:r>
            <a:r>
              <a:rPr lang="en-US" altLang="en-US" baseline="30000" dirty="0">
                <a:latin typeface="Arial Narrow" panose="020B0606020202030204" pitchFamily="34" charset="0"/>
                <a:sym typeface="Symbol" panose="05050102010706020507" pitchFamily="18" charset="2"/>
              </a:rPr>
              <a:t>2</a:t>
            </a:r>
            <a:r>
              <a:rPr lang="en-US" altLang="en-US" dirty="0">
                <a:latin typeface="Arial Narrow" panose="020B0606020202030204" pitchFamily="34" charset="0"/>
                <a:sym typeface="Symbol" panose="05050102010706020507" pitchFamily="18" charset="2"/>
              </a:rPr>
              <a:t> ) + (   x</a:t>
            </a:r>
            <a:r>
              <a:rPr lang="en-US" altLang="en-US" baseline="30000" dirty="0">
                <a:latin typeface="Arial Narrow" panose="020B0606020202030204" pitchFamily="34" charset="0"/>
                <a:sym typeface="Symbol" panose="05050102010706020507" pitchFamily="18" charset="2"/>
              </a:rPr>
              <a:t>3</a:t>
            </a:r>
            <a:r>
              <a:rPr lang="en-US" altLang="en-US" dirty="0">
                <a:latin typeface="Arial Narrow" panose="020B0606020202030204" pitchFamily="34" charset="0"/>
                <a:sym typeface="Symbol" panose="05050102010706020507" pitchFamily="18" charset="2"/>
              </a:rPr>
              <a:t>   )(  2x</a:t>
            </a:r>
            <a:r>
              <a:rPr lang="en-US" altLang="en-US" baseline="30000" dirty="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  )</a:t>
            </a:r>
          </a:p>
          <a:p>
            <a:pPr>
              <a:spcBef>
                <a:spcPct val="50000"/>
              </a:spcBef>
            </a:pP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3x</a:t>
            </a:r>
            <a:r>
              <a:rPr lang="en-US" altLang="en-US" baseline="30000" dirty="0">
                <a:latin typeface="Arial Narrow" panose="020B0606020202030204" pitchFamily="34" charset="0"/>
                <a:sym typeface="Symbol" panose="05050102010706020507" pitchFamily="18" charset="2"/>
              </a:rPr>
              <a:t>4             </a:t>
            </a:r>
            <a:r>
              <a:rPr lang="en-US" altLang="en-US" dirty="0">
                <a:latin typeface="Arial Narrow" panose="020B0606020202030204" pitchFamily="34" charset="0"/>
                <a:sym typeface="Symbol" panose="05050102010706020507" pitchFamily="18" charset="2"/>
              </a:rPr>
              <a:t> +      </a:t>
            </a:r>
            <a:r>
              <a:rPr lang="en-US" altLang="en-US" dirty="0" smtClean="0">
                <a:latin typeface="Arial Narrow" panose="020B0606020202030204" pitchFamily="34" charset="0"/>
                <a:sym typeface="Symbol" panose="05050102010706020507" pitchFamily="18" charset="2"/>
              </a:rPr>
              <a:t>   </a:t>
            </a:r>
            <a:r>
              <a:rPr lang="en-US" altLang="en-US" dirty="0">
                <a:latin typeface="Arial Narrow" panose="020B0606020202030204" pitchFamily="34" charset="0"/>
                <a:sym typeface="Symbol" panose="05050102010706020507" pitchFamily="18" charset="2"/>
              </a:rPr>
              <a:t>2x</a:t>
            </a:r>
            <a:r>
              <a:rPr lang="en-US" altLang="en-US" baseline="30000" dirty="0">
                <a:latin typeface="Arial Narrow" panose="020B0606020202030204" pitchFamily="34" charset="0"/>
                <a:sym typeface="Symbol" panose="05050102010706020507" pitchFamily="18" charset="2"/>
              </a:rPr>
              <a:t>4         </a:t>
            </a:r>
            <a:r>
              <a:rPr lang="en-US" altLang="en-US" baseline="30000" dirty="0" smtClean="0">
                <a:latin typeface="Arial Narrow" panose="020B0606020202030204" pitchFamily="34" charset="0"/>
                <a:sym typeface="Symbol" panose="05050102010706020507" pitchFamily="18" charset="2"/>
              </a:rPr>
              <a:t>     </a:t>
            </a:r>
          </a:p>
          <a:p>
            <a:pPr>
              <a:spcBef>
                <a:spcPct val="50000"/>
              </a:spcBef>
            </a:pPr>
            <a:r>
              <a:rPr lang="en-US" altLang="en-US" baseline="30000" dirty="0" smtClean="0">
                <a:latin typeface="Arial Narrow" panose="020B0606020202030204" pitchFamily="34" charset="0"/>
                <a:sym typeface="Symbol" panose="05050102010706020507" pitchFamily="18" charset="2"/>
              </a:rPr>
              <a:t> </a:t>
            </a:r>
            <a:r>
              <a:rPr lang="en-US" altLang="en-US" dirty="0" smtClean="0">
                <a:latin typeface="Arial Narrow" panose="020B0606020202030204" pitchFamily="34" charset="0"/>
                <a:sym typeface="Symbol" panose="05050102010706020507" pitchFamily="18" charset="2"/>
              </a:rPr>
              <a:t>=                       5x</a:t>
            </a:r>
            <a:r>
              <a:rPr lang="en-US" altLang="en-US" baseline="30000" dirty="0" smtClean="0">
                <a:latin typeface="Arial Narrow" panose="020B0606020202030204" pitchFamily="34" charset="0"/>
                <a:sym typeface="Symbol" panose="05050102010706020507" pitchFamily="18" charset="2"/>
              </a:rPr>
              <a:t>4</a:t>
            </a:r>
            <a:endParaRPr lang="en-US" altLang="en-US" dirty="0">
              <a:latin typeface="Arial Narrow" panose="020B0606020202030204" pitchFamily="34" charset="0"/>
              <a:sym typeface="Symbol" panose="05050102010706020507" pitchFamily="18" charset="2"/>
            </a:endParaRPr>
          </a:p>
        </p:txBody>
      </p:sp>
      <p:sp>
        <p:nvSpPr>
          <p:cNvPr id="30725" name="Rectangle 4"/>
          <p:cNvSpPr>
            <a:spLocks noChangeArrowheads="1"/>
          </p:cNvSpPr>
          <p:nvPr/>
        </p:nvSpPr>
        <p:spPr bwMode="auto">
          <a:xfrm>
            <a:off x="2324100" y="990600"/>
            <a:ext cx="4419600" cy="106680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extLst>
      <p:ext uri="{BB962C8B-B14F-4D97-AF65-F5344CB8AC3E}">
        <p14:creationId xmlns:p14="http://schemas.microsoft.com/office/powerpoint/2010/main" val="3965598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t>Backpropagation Derivation (1/2)</a:t>
            </a:r>
          </a:p>
        </p:txBody>
      </p:sp>
      <p:sp>
        <p:nvSpPr>
          <p:cNvPr id="31747" name="Rectangle 3"/>
          <p:cNvSpPr>
            <a:spLocks noChangeArrowheads="1"/>
          </p:cNvSpPr>
          <p:nvPr/>
        </p:nvSpPr>
        <p:spPr bwMode="auto">
          <a:xfrm>
            <a:off x="230188" y="1830388"/>
            <a:ext cx="5483225" cy="439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dirty="0">
                <a:latin typeface="Arial Narrow" panose="020B0606020202030204" pitchFamily="34" charset="0"/>
              </a:rPr>
              <a:t>A method for determining the derivative of the error e w.r.t  the weights </a:t>
            </a:r>
            <a:r>
              <a:rPr lang="en-US" altLang="en-US" i="1" dirty="0" err="1">
                <a:latin typeface="Arial Narrow" panose="020B0606020202030204" pitchFamily="34" charset="0"/>
              </a:rPr>
              <a:t>w</a:t>
            </a:r>
            <a:r>
              <a:rPr lang="en-US" altLang="en-US" sz="3200" baseline="-25000" dirty="0" err="1">
                <a:latin typeface="Arial Narrow" panose="020B0606020202030204" pitchFamily="34" charset="0"/>
              </a:rPr>
              <a:t>ji</a:t>
            </a:r>
            <a:r>
              <a:rPr lang="en-US" altLang="en-US" i="1" baseline="30000" dirty="0">
                <a:latin typeface="Arial Narrow" panose="020B0606020202030204" pitchFamily="34" charset="0"/>
              </a:rPr>
              <a:t> </a:t>
            </a:r>
            <a:r>
              <a:rPr lang="en-US" altLang="en-US" i="1" baseline="30000" dirty="0" smtClean="0">
                <a:latin typeface="Arial Narrow" panose="020B0606020202030204" pitchFamily="34" charset="0"/>
              </a:rPr>
              <a:t>.</a:t>
            </a:r>
          </a:p>
          <a:p>
            <a:pPr>
              <a:spcBef>
                <a:spcPct val="50000"/>
              </a:spcBef>
            </a:pPr>
            <a:endParaRPr lang="en-US" altLang="en-US" i="1" baseline="30000" dirty="0">
              <a:latin typeface="Arial Narrow" panose="020B0606020202030204" pitchFamily="34" charset="0"/>
            </a:endParaRPr>
          </a:p>
          <a:p>
            <a:pPr>
              <a:spcBef>
                <a:spcPct val="50000"/>
              </a:spcBef>
            </a:pPr>
            <a:endParaRPr lang="en-US" altLang="en-US" i="1" baseline="30000" dirty="0" smtClean="0">
              <a:latin typeface="Arial Narrow" panose="020B0606020202030204" pitchFamily="34" charset="0"/>
            </a:endParaRPr>
          </a:p>
          <a:p>
            <a:pPr>
              <a:spcBef>
                <a:spcPct val="50000"/>
              </a:spcBef>
            </a:pPr>
            <a:r>
              <a:rPr lang="en-US" altLang="en-US" i="1" dirty="0" smtClean="0">
                <a:latin typeface="Arial Narrow" panose="020B0606020202030204" pitchFamily="34" charset="0"/>
              </a:rPr>
              <a:t>We want </a:t>
            </a:r>
            <a:r>
              <a:rPr lang="en-US" altLang="en-US" dirty="0" smtClean="0">
                <a:latin typeface="Arial Narrow" panose="020B0606020202030204" pitchFamily="34" charset="0"/>
                <a:sym typeface="Symbol" panose="05050102010706020507" pitchFamily="18" charset="2"/>
              </a:rPr>
              <a:t></a:t>
            </a:r>
            <a:r>
              <a:rPr lang="en-US" altLang="en-US" dirty="0">
                <a:latin typeface="Arial Narrow" panose="020B0606020202030204" pitchFamily="34" charset="0"/>
              </a:rPr>
              <a:t>e/</a:t>
            </a:r>
            <a:r>
              <a:rPr lang="en-US" altLang="en-US" dirty="0">
                <a:latin typeface="Arial Narrow" panose="020B0606020202030204" pitchFamily="34" charset="0"/>
                <a:sym typeface="Symbol" panose="05050102010706020507" pitchFamily="18" charset="2"/>
              </a:rPr>
              <a:t></a:t>
            </a:r>
            <a:r>
              <a:rPr lang="en-US" altLang="en-US" dirty="0" err="1" smtClean="0">
                <a:latin typeface="Arial Narrow" panose="020B0606020202030204" pitchFamily="34" charset="0"/>
              </a:rPr>
              <a:t>w</a:t>
            </a:r>
            <a:r>
              <a:rPr lang="en-US" altLang="en-US" baseline="-25000" dirty="0" err="1" smtClean="0">
                <a:latin typeface="Arial Narrow" panose="020B0606020202030204" pitchFamily="34" charset="0"/>
              </a:rPr>
              <a:t>ji</a:t>
            </a:r>
            <a:endParaRPr lang="en-US" altLang="en-US" baseline="-25000" dirty="0" smtClean="0">
              <a:latin typeface="Arial Narrow" panose="020B0606020202030204" pitchFamily="34" charset="0"/>
            </a:endParaRPr>
          </a:p>
          <a:p>
            <a:pPr>
              <a:spcBef>
                <a:spcPct val="50000"/>
              </a:spcBef>
            </a:pPr>
            <a:endParaRPr lang="en-US" altLang="en-US" i="1" baseline="-25000" dirty="0">
              <a:latin typeface="Arial Narrow" panose="020B0606020202030204" pitchFamily="34" charset="0"/>
            </a:endParaRPr>
          </a:p>
          <a:p>
            <a:pPr>
              <a:spcBef>
                <a:spcPct val="50000"/>
              </a:spcBef>
            </a:pPr>
            <a:r>
              <a:rPr lang="en-US" altLang="en-US" dirty="0" smtClean="0">
                <a:latin typeface="Arial Narrow" panose="020B0606020202030204" pitchFamily="34" charset="0"/>
              </a:rPr>
              <a:t>--where </a:t>
            </a:r>
            <a:r>
              <a:rPr lang="en-US" altLang="en-US" i="1" dirty="0" smtClean="0">
                <a:latin typeface="Arial Narrow" panose="020B0606020202030204" pitchFamily="34" charset="0"/>
              </a:rPr>
              <a:t>e</a:t>
            </a:r>
            <a:r>
              <a:rPr lang="en-US" altLang="en-US" dirty="0" smtClean="0">
                <a:latin typeface="Arial Narrow" panose="020B0606020202030204" pitchFamily="34" charset="0"/>
              </a:rPr>
              <a:t> is the error and </a:t>
            </a:r>
            <a:r>
              <a:rPr lang="en-US" altLang="en-US" dirty="0" err="1" smtClean="0">
                <a:latin typeface="Arial Narrow" panose="020B0606020202030204" pitchFamily="34" charset="0"/>
              </a:rPr>
              <a:t>w</a:t>
            </a:r>
            <a:r>
              <a:rPr lang="en-US" altLang="en-US" baseline="-25000" dirty="0" err="1" smtClean="0">
                <a:latin typeface="Arial Narrow" panose="020B0606020202030204" pitchFamily="34" charset="0"/>
              </a:rPr>
              <a:t>ji</a:t>
            </a:r>
            <a:r>
              <a:rPr lang="en-US" altLang="en-US" dirty="0" smtClean="0">
                <a:latin typeface="Arial Narrow" panose="020B0606020202030204" pitchFamily="34" charset="0"/>
              </a:rPr>
              <a:t> is one of the weights.</a:t>
            </a:r>
            <a:endParaRPr lang="en-US" altLang="en-US" dirty="0">
              <a:latin typeface="Arial Narrow" panose="020B0606020202030204" pitchFamily="34" charset="0"/>
            </a:endParaRPr>
          </a:p>
          <a:p>
            <a:pPr>
              <a:spcBef>
                <a:spcPct val="50000"/>
              </a:spcBef>
            </a:pPr>
            <a:endParaRPr lang="en-US" altLang="en-US" baseline="-25000" dirty="0">
              <a:latin typeface="Arial Narrow" panose="020B0606020202030204" pitchFamily="34" charset="0"/>
            </a:endParaRPr>
          </a:p>
        </p:txBody>
      </p:sp>
      <p:sp>
        <p:nvSpPr>
          <p:cNvPr id="31748" name="Oval 4"/>
          <p:cNvSpPr>
            <a:spLocks noChangeArrowheads="1"/>
          </p:cNvSpPr>
          <p:nvPr/>
        </p:nvSpPr>
        <p:spPr bwMode="auto">
          <a:xfrm>
            <a:off x="5664200" y="40640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1749" name="Line 5"/>
          <p:cNvSpPr>
            <a:spLocks noChangeShapeType="1"/>
          </p:cNvSpPr>
          <p:nvPr/>
        </p:nvSpPr>
        <p:spPr bwMode="auto">
          <a:xfrm flipH="1">
            <a:off x="5842000" y="3176588"/>
            <a:ext cx="1676400" cy="8874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auto">
          <a:xfrm>
            <a:off x="6859588" y="35829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w</a:t>
            </a:r>
            <a:r>
              <a:rPr lang="en-US" altLang="en-US" sz="3200" baseline="-25000">
                <a:latin typeface="Arial Narrow" panose="020B0606020202030204" pitchFamily="34" charset="0"/>
              </a:rPr>
              <a:t>ji</a:t>
            </a:r>
          </a:p>
        </p:txBody>
      </p:sp>
      <p:sp>
        <p:nvSpPr>
          <p:cNvPr id="31751" name="Line 7"/>
          <p:cNvSpPr>
            <a:spLocks noChangeShapeType="1"/>
          </p:cNvSpPr>
          <p:nvPr/>
        </p:nvSpPr>
        <p:spPr bwMode="auto">
          <a:xfrm>
            <a:off x="7519988" y="3176588"/>
            <a:ext cx="1039812" cy="7350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9"/>
          <p:cNvSpPr>
            <a:spLocks noChangeArrowheads="1"/>
          </p:cNvSpPr>
          <p:nvPr/>
        </p:nvSpPr>
        <p:spPr bwMode="auto">
          <a:xfrm>
            <a:off x="7608888" y="41925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i</a:t>
            </a:r>
          </a:p>
        </p:txBody>
      </p:sp>
      <p:sp>
        <p:nvSpPr>
          <p:cNvPr id="31753" name="Oval 10"/>
          <p:cNvSpPr>
            <a:spLocks noChangeArrowheads="1"/>
          </p:cNvSpPr>
          <p:nvPr/>
        </p:nvSpPr>
        <p:spPr bwMode="auto">
          <a:xfrm>
            <a:off x="7251700" y="47498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i</a:t>
            </a:r>
          </a:p>
        </p:txBody>
      </p:sp>
      <p:sp>
        <p:nvSpPr>
          <p:cNvPr id="31754" name="Oval 11"/>
          <p:cNvSpPr>
            <a:spLocks noChangeArrowheads="1"/>
          </p:cNvSpPr>
          <p:nvPr/>
        </p:nvSpPr>
        <p:spPr bwMode="auto">
          <a:xfrm>
            <a:off x="7264400" y="19304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1755" name="Rectangle 12"/>
          <p:cNvSpPr>
            <a:spLocks noChangeArrowheads="1"/>
          </p:cNvSpPr>
          <p:nvPr/>
        </p:nvSpPr>
        <p:spPr bwMode="auto">
          <a:xfrm>
            <a:off x="6935788" y="2516188"/>
            <a:ext cx="9112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j</a:t>
            </a:r>
          </a:p>
        </p:txBody>
      </p:sp>
      <p:sp>
        <p:nvSpPr>
          <p:cNvPr id="31756" name="Rectangle 13"/>
          <p:cNvSpPr>
            <a:spLocks noChangeArrowheads="1"/>
          </p:cNvSpPr>
          <p:nvPr/>
        </p:nvSpPr>
        <p:spPr bwMode="auto">
          <a:xfrm>
            <a:off x="5640388" y="5640388"/>
            <a:ext cx="3273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j  </a:t>
            </a:r>
            <a:r>
              <a:rPr lang="en-US" altLang="en-US" sz="3200">
                <a:latin typeface="Arial Narrow" panose="020B0606020202030204" pitchFamily="34" charset="0"/>
              </a:rPr>
              <a:t>= ... + w</a:t>
            </a:r>
            <a:r>
              <a:rPr lang="en-US" altLang="en-US" sz="3200" baseline="-25000">
                <a:latin typeface="Arial Narrow" panose="020B0606020202030204" pitchFamily="34" charset="0"/>
              </a:rPr>
              <a:t>ji </a:t>
            </a:r>
            <a:r>
              <a:rPr lang="en-US" altLang="en-US" sz="3200">
                <a:latin typeface="Arial Narrow" panose="020B0606020202030204" pitchFamily="34" charset="0"/>
              </a:rPr>
              <a:t>o</a:t>
            </a:r>
            <a:r>
              <a:rPr lang="en-US" altLang="en-US" sz="3200" baseline="-25000">
                <a:latin typeface="Arial Narrow" panose="020B0606020202030204" pitchFamily="34" charset="0"/>
              </a:rPr>
              <a:t>i </a:t>
            </a:r>
            <a:r>
              <a:rPr lang="en-US" altLang="en-US" sz="3200">
                <a:latin typeface="Arial Narrow" panose="020B0606020202030204" pitchFamily="34" charset="0"/>
              </a:rPr>
              <a:t>+ ...</a:t>
            </a:r>
          </a:p>
        </p:txBody>
      </p:sp>
      <p:sp>
        <p:nvSpPr>
          <p:cNvPr id="31757" name="Line 14"/>
          <p:cNvSpPr>
            <a:spLocks noChangeShapeType="1"/>
          </p:cNvSpPr>
          <p:nvPr/>
        </p:nvSpPr>
        <p:spPr bwMode="auto">
          <a:xfrm>
            <a:off x="5467350" y="787400"/>
            <a:ext cx="0" cy="568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5"/>
          <p:cNvSpPr>
            <a:spLocks noChangeShapeType="1"/>
          </p:cNvSpPr>
          <p:nvPr/>
        </p:nvSpPr>
        <p:spPr bwMode="auto">
          <a:xfrm>
            <a:off x="280988" y="3124200"/>
            <a:ext cx="5154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6"/>
          <p:cNvSpPr>
            <a:spLocks noChangeShapeType="1"/>
          </p:cNvSpPr>
          <p:nvPr/>
        </p:nvSpPr>
        <p:spPr bwMode="auto">
          <a:xfrm>
            <a:off x="7467600" y="1500188"/>
            <a:ext cx="0" cy="3540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Rectangle 17"/>
          <p:cNvSpPr>
            <a:spLocks noChangeArrowheads="1"/>
          </p:cNvSpPr>
          <p:nvPr/>
        </p:nvSpPr>
        <p:spPr bwMode="auto">
          <a:xfrm>
            <a:off x="7621588" y="12969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p>
        </p:txBody>
      </p:sp>
      <p:cxnSp>
        <p:nvCxnSpPr>
          <p:cNvPr id="31761" name="AutoShape 20"/>
          <p:cNvCxnSpPr>
            <a:cxnSpLocks noChangeShapeType="1"/>
            <a:stCxn id="31753" idx="0"/>
            <a:endCxn id="31754" idx="4"/>
          </p:cNvCxnSpPr>
          <p:nvPr/>
        </p:nvCxnSpPr>
        <p:spPr bwMode="auto">
          <a:xfrm flipV="1">
            <a:off x="7493000" y="2362200"/>
            <a:ext cx="12700" cy="23622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a:t>Goals</a:t>
            </a:r>
          </a:p>
        </p:txBody>
      </p:sp>
      <p:sp>
        <p:nvSpPr>
          <p:cNvPr id="4099" name="Rectangle 3"/>
          <p:cNvSpPr>
            <a:spLocks noGrp="1" noChangeArrowheads="1"/>
          </p:cNvSpPr>
          <p:nvPr>
            <p:ph type="body" idx="1"/>
          </p:nvPr>
        </p:nvSpPr>
        <p:spPr>
          <a:xfrm>
            <a:off x="1638300" y="1447800"/>
            <a:ext cx="6210300" cy="4267200"/>
          </a:xfrm>
        </p:spPr>
        <p:txBody>
          <a:bodyPr/>
          <a:lstStyle/>
          <a:p>
            <a:pPr>
              <a:lnSpc>
                <a:spcPct val="200000"/>
              </a:lnSpc>
              <a:defRPr/>
            </a:pPr>
            <a:r>
              <a:rPr lang="en-US" dirty="0" smtClean="0"/>
              <a:t>Recognize </a:t>
            </a:r>
            <a:r>
              <a:rPr lang="en-US" dirty="0" err="1" smtClean="0"/>
              <a:t>feedforward</a:t>
            </a:r>
            <a:r>
              <a:rPr lang="en-US" dirty="0" smtClean="0"/>
              <a:t> architectures</a:t>
            </a:r>
            <a:endParaRPr lang="en-US" dirty="0"/>
          </a:p>
          <a:p>
            <a:pPr>
              <a:lnSpc>
                <a:spcPct val="200000"/>
              </a:lnSpc>
              <a:defRPr/>
            </a:pPr>
            <a:r>
              <a:rPr lang="en-US" dirty="0"/>
              <a:t>Derive </a:t>
            </a:r>
            <a:r>
              <a:rPr lang="en-US" dirty="0" err="1"/>
              <a:t>backpropagation</a:t>
            </a:r>
            <a:endParaRPr lang="en-US" dirty="0"/>
          </a:p>
          <a:p>
            <a:pPr>
              <a:lnSpc>
                <a:spcPct val="200000"/>
              </a:lnSpc>
              <a:defRPr/>
            </a:pPr>
            <a:r>
              <a:rPr lang="en-US" dirty="0"/>
              <a:t>Optimize weights</a:t>
            </a:r>
          </a:p>
          <a:p>
            <a:pPr>
              <a:lnSpc>
                <a:spcPct val="200000"/>
              </a:lnSpc>
              <a:defRPr/>
            </a:pPr>
            <a:r>
              <a:rPr lang="en-US" dirty="0"/>
              <a:t>Apply </a:t>
            </a:r>
            <a:r>
              <a:rPr lang="en-US" dirty="0" err="1"/>
              <a:t>backpropagation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left)">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left)">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1"/>
          <p:cNvSpPr>
            <a:spLocks noChangeArrowheads="1"/>
          </p:cNvSpPr>
          <p:nvPr/>
        </p:nvSpPr>
        <p:spPr bwMode="auto">
          <a:xfrm>
            <a:off x="2286000" y="4038600"/>
            <a:ext cx="457200" cy="838200"/>
          </a:xfrm>
          <a:prstGeom prst="ellipse">
            <a:avLst/>
          </a:prstGeom>
          <a:solidFill>
            <a:srgbClr val="D5D5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2771" name="Rectangle 3"/>
          <p:cNvSpPr>
            <a:spLocks noChangeArrowheads="1"/>
          </p:cNvSpPr>
          <p:nvPr/>
        </p:nvSpPr>
        <p:spPr bwMode="auto">
          <a:xfrm>
            <a:off x="230188" y="1830388"/>
            <a:ext cx="5483225"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dirty="0">
                <a:latin typeface="Arial Narrow" panose="020B0606020202030204" pitchFamily="34" charset="0"/>
              </a:rPr>
              <a:t>A method for determining the derivative of the error e w.r.t  the weights </a:t>
            </a:r>
            <a:r>
              <a:rPr lang="en-US" altLang="en-US" i="1" dirty="0" err="1">
                <a:latin typeface="Arial Narrow" panose="020B0606020202030204" pitchFamily="34" charset="0"/>
              </a:rPr>
              <a:t>w</a:t>
            </a:r>
            <a:r>
              <a:rPr lang="en-US" altLang="en-US" sz="3200" baseline="-25000" dirty="0" err="1">
                <a:latin typeface="Arial Narrow" panose="020B0606020202030204" pitchFamily="34" charset="0"/>
              </a:rPr>
              <a:t>ji</a:t>
            </a:r>
            <a:r>
              <a:rPr lang="en-US" altLang="en-US" i="1" baseline="30000" dirty="0">
                <a:latin typeface="Arial Narrow" panose="020B0606020202030204" pitchFamily="34" charset="0"/>
              </a:rPr>
              <a:t> .</a:t>
            </a:r>
          </a:p>
          <a:p>
            <a:pPr>
              <a:spcBef>
                <a:spcPct val="50000"/>
              </a:spcBef>
            </a:pPr>
            <a:endParaRPr lang="en-US" altLang="en-US" baseline="-25000" dirty="0">
              <a:latin typeface="Arial Narrow" panose="020B0606020202030204" pitchFamily="34" charset="0"/>
            </a:endParaRPr>
          </a:p>
          <a:p>
            <a:pPr>
              <a:spcBef>
                <a:spcPct val="50000"/>
              </a:spcBef>
            </a:pP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w</a:t>
            </a:r>
            <a:r>
              <a:rPr lang="en-US" altLang="en-US" sz="3200" baseline="-25000" dirty="0" err="1">
                <a:latin typeface="Arial Narrow" panose="020B0606020202030204" pitchFamily="34" charset="0"/>
              </a:rPr>
              <a:t>ji</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w</a:t>
            </a:r>
            <a:r>
              <a:rPr lang="en-US" altLang="en-US" sz="3200" baseline="-25000" dirty="0" err="1">
                <a:latin typeface="Arial Narrow" panose="020B0606020202030204" pitchFamily="34" charset="0"/>
              </a:rPr>
              <a:t>ji</a:t>
            </a:r>
            <a:endParaRPr lang="en-US" altLang="en-US" sz="3200" dirty="0">
              <a:latin typeface="Arial Narrow" panose="020B0606020202030204" pitchFamily="34" charset="0"/>
            </a:endParaRPr>
          </a:p>
          <a:p>
            <a:pPr>
              <a:spcBef>
                <a:spcPct val="50000"/>
              </a:spcBef>
            </a:pPr>
            <a:r>
              <a:rPr lang="en-US" altLang="en-US" sz="3200" dirty="0">
                <a:latin typeface="Arial Narrow" panose="020B0606020202030204" pitchFamily="34" charset="0"/>
              </a:rPr>
              <a:t>            = - </a:t>
            </a:r>
            <a:r>
              <a:rPr lang="en-US" altLang="en-US" sz="3200" dirty="0" err="1">
                <a:latin typeface="Arial Narrow" panose="020B0606020202030204" pitchFamily="34" charset="0"/>
              </a:rPr>
              <a:t>D</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i</a:t>
            </a:r>
            <a:endParaRPr lang="en-US" altLang="en-US" sz="3200" baseline="-25000" dirty="0">
              <a:latin typeface="Arial Narrow" panose="020B0606020202030204" pitchFamily="34" charset="0"/>
            </a:endParaRPr>
          </a:p>
          <a:p>
            <a:pPr>
              <a:spcBef>
                <a:spcPct val="50000"/>
              </a:spcBef>
            </a:pPr>
            <a:endParaRPr lang="en-US" altLang="en-US" sz="3200" baseline="-25000" dirty="0">
              <a:latin typeface="Arial Narrow" panose="020B0606020202030204" pitchFamily="34" charset="0"/>
            </a:endParaRPr>
          </a:p>
          <a:p>
            <a:pPr>
              <a:spcBef>
                <a:spcPct val="50000"/>
              </a:spcBef>
            </a:pPr>
            <a:r>
              <a:rPr lang="en-US" altLang="en-US" dirty="0">
                <a:latin typeface="Arial Narrow" panose="020B0606020202030204" pitchFamily="34" charset="0"/>
              </a:rPr>
              <a:t>-- </a:t>
            </a:r>
            <a:r>
              <a:rPr lang="en-US" altLang="en-US" dirty="0" smtClean="0">
                <a:latin typeface="Arial Narrow" panose="020B0606020202030204" pitchFamily="34" charset="0"/>
              </a:rPr>
              <a:t>labeling</a:t>
            </a:r>
            <a:r>
              <a:rPr lang="en-US" altLang="en-US" sz="3200" baseline="-25000" dirty="0" smtClean="0">
                <a:latin typeface="Arial Narrow" panose="020B0606020202030204" pitchFamily="34" charset="0"/>
              </a:rPr>
              <a:t> </a:t>
            </a:r>
            <a:r>
              <a:rPr lang="en-US" altLang="en-US" sz="3200" dirty="0" smtClean="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smtClean="0">
                <a:latin typeface="Arial Narrow" panose="020B0606020202030204" pitchFamily="34" charset="0"/>
              </a:rPr>
              <a:t>n</a:t>
            </a:r>
            <a:r>
              <a:rPr lang="en-US" altLang="en-US" sz="3200" baseline="-25000" dirty="0" err="1" smtClean="0">
                <a:latin typeface="Arial Narrow" panose="020B0606020202030204" pitchFamily="34" charset="0"/>
              </a:rPr>
              <a:t>j</a:t>
            </a:r>
            <a:r>
              <a:rPr lang="en-US" altLang="en-US" sz="3200" dirty="0">
                <a:latin typeface="Arial Narrow" panose="020B0606020202030204" pitchFamily="34" charset="0"/>
              </a:rPr>
              <a:t> as  </a:t>
            </a:r>
            <a:r>
              <a:rPr lang="en-US" altLang="en-US" sz="3200" dirty="0" err="1">
                <a:latin typeface="Arial Narrow" panose="020B0606020202030204" pitchFamily="34" charset="0"/>
              </a:rPr>
              <a:t>D</a:t>
            </a:r>
            <a:r>
              <a:rPr lang="en-US" altLang="en-US" sz="3200" baseline="-25000" dirty="0" err="1">
                <a:latin typeface="Arial Narrow" panose="020B0606020202030204" pitchFamily="34" charset="0"/>
              </a:rPr>
              <a:t>j</a:t>
            </a:r>
            <a:r>
              <a:rPr lang="en-US" altLang="en-US" sz="3200" dirty="0" smtClean="0">
                <a:latin typeface="Arial Narrow" panose="020B0606020202030204" pitchFamily="34" charset="0"/>
              </a:rPr>
              <a:t> </a:t>
            </a:r>
            <a:endParaRPr lang="en-US" altLang="en-US" sz="3200" dirty="0">
              <a:latin typeface="Arial Narrow" panose="020B0606020202030204" pitchFamily="34" charset="0"/>
            </a:endParaRPr>
          </a:p>
        </p:txBody>
      </p:sp>
      <p:sp>
        <p:nvSpPr>
          <p:cNvPr id="26626" name="Rectangle 2"/>
          <p:cNvSpPr>
            <a:spLocks noGrp="1" noChangeArrowheads="1"/>
          </p:cNvSpPr>
          <p:nvPr>
            <p:ph type="title"/>
          </p:nvPr>
        </p:nvSpPr>
        <p:spPr/>
        <p:txBody>
          <a:bodyPr/>
          <a:lstStyle/>
          <a:p>
            <a:pPr>
              <a:defRPr/>
            </a:pPr>
            <a:r>
              <a:rPr lang="en-US"/>
              <a:t>Backpropagation Derivation (1/2)</a:t>
            </a:r>
          </a:p>
        </p:txBody>
      </p:sp>
      <p:sp>
        <p:nvSpPr>
          <p:cNvPr id="32773" name="Oval 4"/>
          <p:cNvSpPr>
            <a:spLocks noChangeArrowheads="1"/>
          </p:cNvSpPr>
          <p:nvPr/>
        </p:nvSpPr>
        <p:spPr bwMode="auto">
          <a:xfrm>
            <a:off x="5664200" y="40640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2774" name="Line 5"/>
          <p:cNvSpPr>
            <a:spLocks noChangeShapeType="1"/>
          </p:cNvSpPr>
          <p:nvPr/>
        </p:nvSpPr>
        <p:spPr bwMode="auto">
          <a:xfrm flipH="1">
            <a:off x="5842000" y="3176588"/>
            <a:ext cx="1676400" cy="8874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Rectangle 6"/>
          <p:cNvSpPr>
            <a:spLocks noChangeArrowheads="1"/>
          </p:cNvSpPr>
          <p:nvPr/>
        </p:nvSpPr>
        <p:spPr bwMode="auto">
          <a:xfrm>
            <a:off x="6859588" y="35829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w</a:t>
            </a:r>
            <a:r>
              <a:rPr lang="en-US" altLang="en-US" sz="3200" baseline="-25000">
                <a:latin typeface="Arial Narrow" panose="020B0606020202030204" pitchFamily="34" charset="0"/>
              </a:rPr>
              <a:t>ji</a:t>
            </a:r>
          </a:p>
        </p:txBody>
      </p:sp>
      <p:sp>
        <p:nvSpPr>
          <p:cNvPr id="32776" name="Line 7"/>
          <p:cNvSpPr>
            <a:spLocks noChangeShapeType="1"/>
          </p:cNvSpPr>
          <p:nvPr/>
        </p:nvSpPr>
        <p:spPr bwMode="auto">
          <a:xfrm>
            <a:off x="7519988" y="3176588"/>
            <a:ext cx="1039812" cy="7350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Rectangle 9"/>
          <p:cNvSpPr>
            <a:spLocks noChangeArrowheads="1"/>
          </p:cNvSpPr>
          <p:nvPr/>
        </p:nvSpPr>
        <p:spPr bwMode="auto">
          <a:xfrm>
            <a:off x="7608888" y="41925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i</a:t>
            </a:r>
          </a:p>
        </p:txBody>
      </p:sp>
      <p:sp>
        <p:nvSpPr>
          <p:cNvPr id="32778" name="Oval 10"/>
          <p:cNvSpPr>
            <a:spLocks noChangeArrowheads="1"/>
          </p:cNvSpPr>
          <p:nvPr/>
        </p:nvSpPr>
        <p:spPr bwMode="auto">
          <a:xfrm>
            <a:off x="7251700" y="47498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i</a:t>
            </a:r>
          </a:p>
        </p:txBody>
      </p:sp>
      <p:sp>
        <p:nvSpPr>
          <p:cNvPr id="32779" name="Oval 11"/>
          <p:cNvSpPr>
            <a:spLocks noChangeArrowheads="1"/>
          </p:cNvSpPr>
          <p:nvPr/>
        </p:nvSpPr>
        <p:spPr bwMode="auto">
          <a:xfrm>
            <a:off x="7264400" y="19304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2780" name="Rectangle 12"/>
          <p:cNvSpPr>
            <a:spLocks noChangeArrowheads="1"/>
          </p:cNvSpPr>
          <p:nvPr/>
        </p:nvSpPr>
        <p:spPr bwMode="auto">
          <a:xfrm>
            <a:off x="6935788" y="2516188"/>
            <a:ext cx="9112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j</a:t>
            </a:r>
          </a:p>
        </p:txBody>
      </p:sp>
      <p:sp>
        <p:nvSpPr>
          <p:cNvPr id="32781" name="Rectangle 13"/>
          <p:cNvSpPr>
            <a:spLocks noChangeArrowheads="1"/>
          </p:cNvSpPr>
          <p:nvPr/>
        </p:nvSpPr>
        <p:spPr bwMode="auto">
          <a:xfrm>
            <a:off x="5640388" y="5640388"/>
            <a:ext cx="3273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j  </a:t>
            </a:r>
            <a:r>
              <a:rPr lang="en-US" altLang="en-US" sz="3200">
                <a:latin typeface="Arial Narrow" panose="020B0606020202030204" pitchFamily="34" charset="0"/>
              </a:rPr>
              <a:t>= ... + w</a:t>
            </a:r>
            <a:r>
              <a:rPr lang="en-US" altLang="en-US" sz="3200" baseline="-25000">
                <a:latin typeface="Arial Narrow" panose="020B0606020202030204" pitchFamily="34" charset="0"/>
              </a:rPr>
              <a:t>ji </a:t>
            </a:r>
            <a:r>
              <a:rPr lang="en-US" altLang="en-US" sz="3200">
                <a:latin typeface="Arial Narrow" panose="020B0606020202030204" pitchFamily="34" charset="0"/>
              </a:rPr>
              <a:t>o</a:t>
            </a:r>
            <a:r>
              <a:rPr lang="en-US" altLang="en-US" sz="3200" baseline="-25000">
                <a:latin typeface="Arial Narrow" panose="020B0606020202030204" pitchFamily="34" charset="0"/>
              </a:rPr>
              <a:t>i </a:t>
            </a:r>
            <a:r>
              <a:rPr lang="en-US" altLang="en-US" sz="3200">
                <a:latin typeface="Arial Narrow" panose="020B0606020202030204" pitchFamily="34" charset="0"/>
              </a:rPr>
              <a:t>+ ...</a:t>
            </a:r>
          </a:p>
        </p:txBody>
      </p:sp>
      <p:sp>
        <p:nvSpPr>
          <p:cNvPr id="32782" name="Line 14"/>
          <p:cNvSpPr>
            <a:spLocks noChangeShapeType="1"/>
          </p:cNvSpPr>
          <p:nvPr/>
        </p:nvSpPr>
        <p:spPr bwMode="auto">
          <a:xfrm>
            <a:off x="5467350" y="787400"/>
            <a:ext cx="0" cy="568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Line 15"/>
          <p:cNvSpPr>
            <a:spLocks noChangeShapeType="1"/>
          </p:cNvSpPr>
          <p:nvPr/>
        </p:nvSpPr>
        <p:spPr bwMode="auto">
          <a:xfrm>
            <a:off x="280988" y="3124200"/>
            <a:ext cx="5154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Line 16"/>
          <p:cNvSpPr>
            <a:spLocks noChangeShapeType="1"/>
          </p:cNvSpPr>
          <p:nvPr/>
        </p:nvSpPr>
        <p:spPr bwMode="auto">
          <a:xfrm>
            <a:off x="7467600" y="1500188"/>
            <a:ext cx="0" cy="3540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Rectangle 17"/>
          <p:cNvSpPr>
            <a:spLocks noChangeArrowheads="1"/>
          </p:cNvSpPr>
          <p:nvPr/>
        </p:nvSpPr>
        <p:spPr bwMode="auto">
          <a:xfrm>
            <a:off x="7621588" y="12969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p>
        </p:txBody>
      </p:sp>
      <p:sp>
        <p:nvSpPr>
          <p:cNvPr id="32786" name="Rectangle 19"/>
          <p:cNvSpPr>
            <a:spLocks noChangeArrowheads="1"/>
          </p:cNvSpPr>
          <p:nvPr/>
        </p:nvSpPr>
        <p:spPr bwMode="auto">
          <a:xfrm rot="-1380000">
            <a:off x="2590796" y="4572458"/>
            <a:ext cx="1092200" cy="330200"/>
          </a:xfrm>
          <a:prstGeom prst="rect">
            <a:avLst/>
          </a:prstGeom>
          <a:noFill/>
          <a:ln w="50800">
            <a:solidFill>
              <a:srgbClr val="00279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dirty="0">
                <a:latin typeface="Arial Narrow" panose="020B0606020202030204" pitchFamily="34" charset="0"/>
              </a:rPr>
              <a:t>known</a:t>
            </a:r>
          </a:p>
        </p:txBody>
      </p:sp>
      <p:cxnSp>
        <p:nvCxnSpPr>
          <p:cNvPr id="32787" name="AutoShape 20"/>
          <p:cNvCxnSpPr>
            <a:cxnSpLocks noChangeShapeType="1"/>
            <a:stCxn id="32778" idx="0"/>
            <a:endCxn id="32779" idx="4"/>
          </p:cNvCxnSpPr>
          <p:nvPr/>
        </p:nvCxnSpPr>
        <p:spPr bwMode="auto">
          <a:xfrm flipV="1">
            <a:off x="7493000" y="2362200"/>
            <a:ext cx="12700" cy="23622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t>Backprop Derivation</a:t>
            </a:r>
            <a:r>
              <a:rPr lang="en-US" i="1" u="none"/>
              <a:t> continued</a:t>
            </a:r>
          </a:p>
        </p:txBody>
      </p:sp>
      <p:sp>
        <p:nvSpPr>
          <p:cNvPr id="33795" name="Oval 5"/>
          <p:cNvSpPr>
            <a:spLocks noChangeArrowheads="1"/>
          </p:cNvSpPr>
          <p:nvPr/>
        </p:nvSpPr>
        <p:spPr bwMode="auto">
          <a:xfrm>
            <a:off x="7112000" y="2614613"/>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3796" name="Line 6"/>
          <p:cNvSpPr>
            <a:spLocks noChangeShapeType="1"/>
          </p:cNvSpPr>
          <p:nvPr/>
        </p:nvSpPr>
        <p:spPr bwMode="auto">
          <a:xfrm>
            <a:off x="7315200" y="2184400"/>
            <a:ext cx="0" cy="354013"/>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7"/>
          <p:cNvSpPr>
            <a:spLocks noChangeArrowheads="1"/>
          </p:cNvSpPr>
          <p:nvPr/>
        </p:nvSpPr>
        <p:spPr bwMode="auto">
          <a:xfrm>
            <a:off x="6554788" y="1447800"/>
            <a:ext cx="25114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r>
              <a:rPr lang="en-US" altLang="en-US" sz="3200">
                <a:latin typeface="Arial Narrow" panose="020B0606020202030204" pitchFamily="34" charset="0"/>
              </a:rPr>
              <a:t> = f(n</a:t>
            </a:r>
            <a:r>
              <a:rPr lang="en-US" altLang="en-US" sz="3200" baseline="-25000">
                <a:latin typeface="Arial Narrow" panose="020B0606020202030204" pitchFamily="34" charset="0"/>
              </a:rPr>
              <a:t>j</a:t>
            </a:r>
            <a:r>
              <a:rPr lang="en-US" altLang="en-US" sz="3200">
                <a:latin typeface="Arial Narrow" panose="020B0606020202030204" pitchFamily="34" charset="0"/>
              </a:rPr>
              <a:t> )</a:t>
            </a:r>
          </a:p>
        </p:txBody>
      </p:sp>
      <p:sp>
        <p:nvSpPr>
          <p:cNvPr id="33798" name="Rectangle 8"/>
          <p:cNvSpPr>
            <a:spLocks noChangeArrowheads="1"/>
          </p:cNvSpPr>
          <p:nvPr/>
        </p:nvSpPr>
        <p:spPr bwMode="auto">
          <a:xfrm>
            <a:off x="7142956" y="4038600"/>
            <a:ext cx="420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endParaRPr lang="en-US" altLang="en-US" sz="3200" baseline="-25000" dirty="0">
              <a:latin typeface="Arial Narrow" panose="020B0606020202030204" pitchFamily="34" charset="0"/>
            </a:endParaRPr>
          </a:p>
        </p:txBody>
      </p:sp>
      <p:sp>
        <p:nvSpPr>
          <p:cNvPr id="33799" name="Line 11"/>
          <p:cNvSpPr>
            <a:spLocks noChangeShapeType="1"/>
          </p:cNvSpPr>
          <p:nvPr/>
        </p:nvSpPr>
        <p:spPr bwMode="auto">
          <a:xfrm>
            <a:off x="6096000" y="1270000"/>
            <a:ext cx="0" cy="46212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3800" name="AutoShape 12"/>
          <p:cNvCxnSpPr>
            <a:cxnSpLocks noChangeShapeType="1"/>
            <a:stCxn id="33798" idx="0"/>
            <a:endCxn id="33795" idx="4"/>
          </p:cNvCxnSpPr>
          <p:nvPr/>
        </p:nvCxnSpPr>
        <p:spPr bwMode="auto">
          <a:xfrm flipV="1">
            <a:off x="7353300" y="3021013"/>
            <a:ext cx="0" cy="1017587"/>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14"/>
          <p:cNvSpPr>
            <a:spLocks noChangeArrowheads="1"/>
          </p:cNvSpPr>
          <p:nvPr/>
        </p:nvSpPr>
        <p:spPr bwMode="auto">
          <a:xfrm>
            <a:off x="877887" y="5572125"/>
            <a:ext cx="1460500" cy="838200"/>
          </a:xfrm>
          <a:prstGeom prst="ellipse">
            <a:avLst/>
          </a:prstGeom>
          <a:solidFill>
            <a:srgbClr val="D5D5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4819" name="Oval 13"/>
          <p:cNvSpPr>
            <a:spLocks noChangeArrowheads="1"/>
          </p:cNvSpPr>
          <p:nvPr/>
        </p:nvSpPr>
        <p:spPr bwMode="auto">
          <a:xfrm>
            <a:off x="2287587" y="2514600"/>
            <a:ext cx="1219200" cy="838200"/>
          </a:xfrm>
          <a:prstGeom prst="ellipse">
            <a:avLst/>
          </a:prstGeom>
          <a:solidFill>
            <a:srgbClr val="D5D5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4820" name="Rectangle 3"/>
          <p:cNvSpPr>
            <a:spLocks noChangeArrowheads="1"/>
          </p:cNvSpPr>
          <p:nvPr/>
        </p:nvSpPr>
        <p:spPr bwMode="auto">
          <a:xfrm>
            <a:off x="536575" y="1143000"/>
            <a:ext cx="5102225" cy="526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dirty="0">
                <a:latin typeface="Arial Narrow" panose="020B0606020202030204" pitchFamily="34" charset="0"/>
              </a:rPr>
              <a:t>[- </a:t>
            </a:r>
            <a:r>
              <a:rPr lang="en-US" altLang="en-US" sz="3200" dirty="0" err="1">
                <a:latin typeface="Arial Narrow" panose="020B0606020202030204" pitchFamily="34" charset="0"/>
              </a:rPr>
              <a:t>D</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a:t>
            </a:r>
          </a:p>
          <a:p>
            <a:pPr>
              <a:spcBef>
                <a:spcPct val="50000"/>
              </a:spcBef>
            </a:pP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a:t>
            </a:r>
          </a:p>
          <a:p>
            <a:pPr>
              <a:spcBef>
                <a:spcPct val="50000"/>
              </a:spcBef>
            </a:pP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f’(</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a:t>
            </a:r>
          </a:p>
          <a:p>
            <a:pPr>
              <a:spcBef>
                <a:spcPct val="50000"/>
              </a:spcBef>
            </a:pPr>
            <a:endParaRPr lang="en-US" altLang="en-US" sz="3200" dirty="0">
              <a:latin typeface="Arial Narrow" panose="020B0606020202030204" pitchFamily="34" charset="0"/>
            </a:endParaRPr>
          </a:p>
          <a:p>
            <a:pPr>
              <a:spcBef>
                <a:spcPct val="50000"/>
              </a:spcBef>
            </a:pPr>
            <a:r>
              <a:rPr lang="en-US" altLang="en-US" sz="3200" dirty="0">
                <a:latin typeface="Arial Narrow" panose="020B0606020202030204" pitchFamily="34" charset="0"/>
              </a:rPr>
              <a:t>(1) </a:t>
            </a:r>
            <a:r>
              <a:rPr lang="en-US" altLang="en-US" sz="3200" u="sng" dirty="0">
                <a:latin typeface="Arial Narrow" panose="020B0606020202030204" pitchFamily="34" charset="0"/>
              </a:rPr>
              <a:t>If </a:t>
            </a:r>
            <a:r>
              <a:rPr lang="en-US" altLang="en-US" sz="3200" u="sng" dirty="0" smtClean="0">
                <a:latin typeface="Arial Narrow" panose="020B0606020202030204" pitchFamily="34" charset="0"/>
              </a:rPr>
              <a:t>j is </a:t>
            </a:r>
            <a:r>
              <a:rPr lang="en-US" altLang="en-US" sz="3200" u="sng" dirty="0">
                <a:latin typeface="Arial Narrow" panose="020B0606020202030204" pitchFamily="34" charset="0"/>
              </a:rPr>
              <a:t>an output node</a:t>
            </a:r>
            <a:r>
              <a:rPr lang="en-US" altLang="en-US" sz="3200" dirty="0">
                <a:latin typeface="Arial Narrow" panose="020B0606020202030204" pitchFamily="34" charset="0"/>
              </a:rPr>
              <a:t>:</a:t>
            </a:r>
          </a:p>
          <a:p>
            <a:pPr>
              <a:lnSpc>
                <a:spcPct val="150000"/>
              </a:lnSpc>
              <a:spcBef>
                <a:spcPct val="50000"/>
              </a:spcBef>
            </a:pP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[ 1/2(</a:t>
            </a:r>
            <a:r>
              <a:rPr lang="en-US" altLang="en-US" sz="3200" dirty="0" err="1">
                <a:latin typeface="Arial Narrow" panose="020B0606020202030204" pitchFamily="34" charset="0"/>
              </a:rPr>
              <a:t>t</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a:t>
            </a:r>
            <a:r>
              <a:rPr lang="en-US" altLang="en-US" sz="3200" baseline="30000" dirty="0">
                <a:latin typeface="Arial Narrow" panose="020B0606020202030204" pitchFamily="34" charset="0"/>
              </a:rPr>
              <a:t>2  </a:t>
            </a:r>
            <a:r>
              <a:rPr lang="en-US" altLang="en-US" sz="3200" dirty="0">
                <a:latin typeface="Arial Narrow" panose="020B0606020202030204" pitchFamily="34" charset="0"/>
              </a:rPr>
              <a:t>]  	  = - (</a:t>
            </a:r>
            <a:r>
              <a:rPr lang="en-US" altLang="en-US" sz="3200" dirty="0" err="1">
                <a:latin typeface="Arial Narrow" panose="020B0606020202030204" pitchFamily="34" charset="0"/>
              </a:rPr>
              <a:t>t</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 - </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dirty="0">
                <a:latin typeface="Arial Narrow" panose="020B0606020202030204" pitchFamily="34" charset="0"/>
              </a:rPr>
              <a:t>)</a:t>
            </a:r>
          </a:p>
        </p:txBody>
      </p:sp>
      <p:sp>
        <p:nvSpPr>
          <p:cNvPr id="28674" name="Rectangle 2"/>
          <p:cNvSpPr>
            <a:spLocks noGrp="1" noChangeArrowheads="1"/>
          </p:cNvSpPr>
          <p:nvPr>
            <p:ph type="title"/>
          </p:nvPr>
        </p:nvSpPr>
        <p:spPr/>
        <p:txBody>
          <a:bodyPr/>
          <a:lstStyle/>
          <a:p>
            <a:pPr>
              <a:defRPr/>
            </a:pPr>
            <a:r>
              <a:rPr lang="en-US"/>
              <a:t>Backprop Derivation</a:t>
            </a:r>
            <a:r>
              <a:rPr lang="en-US" i="1" u="none"/>
              <a:t> continued</a:t>
            </a:r>
          </a:p>
        </p:txBody>
      </p:sp>
      <p:sp>
        <p:nvSpPr>
          <p:cNvPr id="34822" name="Oval 5"/>
          <p:cNvSpPr>
            <a:spLocks noChangeArrowheads="1"/>
          </p:cNvSpPr>
          <p:nvPr/>
        </p:nvSpPr>
        <p:spPr bwMode="auto">
          <a:xfrm>
            <a:off x="7112000" y="2614613"/>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4823" name="Line 6"/>
          <p:cNvSpPr>
            <a:spLocks noChangeShapeType="1"/>
          </p:cNvSpPr>
          <p:nvPr/>
        </p:nvSpPr>
        <p:spPr bwMode="auto">
          <a:xfrm>
            <a:off x="7315200" y="2184400"/>
            <a:ext cx="0" cy="354013"/>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Rectangle 7"/>
          <p:cNvSpPr>
            <a:spLocks noChangeArrowheads="1"/>
          </p:cNvSpPr>
          <p:nvPr/>
        </p:nvSpPr>
        <p:spPr bwMode="auto">
          <a:xfrm>
            <a:off x="6554788" y="1447800"/>
            <a:ext cx="25114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r>
              <a:rPr lang="en-US" altLang="en-US" sz="3200">
                <a:latin typeface="Arial Narrow" panose="020B0606020202030204" pitchFamily="34" charset="0"/>
              </a:rPr>
              <a:t> = f(n</a:t>
            </a:r>
            <a:r>
              <a:rPr lang="en-US" altLang="en-US" sz="3200" baseline="-25000">
                <a:latin typeface="Arial Narrow" panose="020B0606020202030204" pitchFamily="34" charset="0"/>
              </a:rPr>
              <a:t>j</a:t>
            </a:r>
            <a:r>
              <a:rPr lang="en-US" altLang="en-US" sz="3200">
                <a:latin typeface="Arial Narrow" panose="020B0606020202030204" pitchFamily="34" charset="0"/>
              </a:rPr>
              <a:t> )</a:t>
            </a:r>
          </a:p>
        </p:txBody>
      </p:sp>
      <p:sp>
        <p:nvSpPr>
          <p:cNvPr id="34825" name="Rectangle 8"/>
          <p:cNvSpPr>
            <a:spLocks noChangeArrowheads="1"/>
          </p:cNvSpPr>
          <p:nvPr/>
        </p:nvSpPr>
        <p:spPr bwMode="auto">
          <a:xfrm>
            <a:off x="7142956" y="4038600"/>
            <a:ext cx="420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j</a:t>
            </a:r>
            <a:endParaRPr lang="en-US" altLang="en-US" sz="3200" baseline="-25000" dirty="0">
              <a:latin typeface="Arial Narrow" panose="020B0606020202030204" pitchFamily="34" charset="0"/>
            </a:endParaRPr>
          </a:p>
        </p:txBody>
      </p:sp>
      <p:sp>
        <p:nvSpPr>
          <p:cNvPr id="34826" name="Rectangle 10"/>
          <p:cNvSpPr>
            <a:spLocks noChangeArrowheads="1"/>
          </p:cNvSpPr>
          <p:nvPr/>
        </p:nvSpPr>
        <p:spPr bwMode="auto">
          <a:xfrm rot="-1380000">
            <a:off x="3296449" y="2903194"/>
            <a:ext cx="1092200" cy="330200"/>
          </a:xfrm>
          <a:prstGeom prst="rect">
            <a:avLst/>
          </a:prstGeom>
          <a:noFill/>
          <a:ln w="0">
            <a:solidFill>
              <a:srgbClr val="00279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dirty="0">
                <a:latin typeface="Arial Narrow" panose="020B0606020202030204" pitchFamily="34" charset="0"/>
              </a:rPr>
              <a:t>known</a:t>
            </a:r>
          </a:p>
        </p:txBody>
      </p:sp>
      <p:sp>
        <p:nvSpPr>
          <p:cNvPr id="34827" name="Line 11"/>
          <p:cNvSpPr>
            <a:spLocks noChangeShapeType="1"/>
          </p:cNvSpPr>
          <p:nvPr/>
        </p:nvSpPr>
        <p:spPr bwMode="auto">
          <a:xfrm>
            <a:off x="6096000" y="1270000"/>
            <a:ext cx="0" cy="46212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4828" name="AutoShape 12"/>
          <p:cNvCxnSpPr>
            <a:cxnSpLocks noChangeShapeType="1"/>
            <a:stCxn id="34825" idx="0"/>
            <a:endCxn id="34822" idx="4"/>
          </p:cNvCxnSpPr>
          <p:nvPr/>
        </p:nvCxnSpPr>
        <p:spPr bwMode="auto">
          <a:xfrm flipV="1">
            <a:off x="7353300" y="3021013"/>
            <a:ext cx="0" cy="1017587"/>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9" name="Rectangle 15"/>
          <p:cNvSpPr>
            <a:spLocks noChangeArrowheads="1"/>
          </p:cNvSpPr>
          <p:nvPr/>
        </p:nvSpPr>
        <p:spPr bwMode="auto">
          <a:xfrm rot="-1380000">
            <a:off x="2167496" y="5939282"/>
            <a:ext cx="1092200" cy="330200"/>
          </a:xfrm>
          <a:prstGeom prst="rect">
            <a:avLst/>
          </a:prstGeom>
          <a:noFill/>
          <a:ln w="0">
            <a:solidFill>
              <a:srgbClr val="00279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dirty="0">
                <a:latin typeface="Arial Narrow" panose="020B0606020202030204" pitchFamily="34" charset="0"/>
              </a:rPr>
              <a:t>known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9588" y="35067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w</a:t>
            </a:r>
            <a:r>
              <a:rPr lang="en-US" altLang="en-US" sz="3200" baseline="-25000">
                <a:latin typeface="Arial Narrow" panose="020B0606020202030204" pitchFamily="34" charset="0"/>
              </a:rPr>
              <a:t>kj</a:t>
            </a:r>
          </a:p>
        </p:txBody>
      </p:sp>
      <p:sp>
        <p:nvSpPr>
          <p:cNvPr id="35843" name="Rectangle 4"/>
          <p:cNvSpPr>
            <a:spLocks noChangeArrowheads="1"/>
          </p:cNvSpPr>
          <p:nvPr/>
        </p:nvSpPr>
        <p:spPr bwMode="auto">
          <a:xfrm>
            <a:off x="6923088" y="49545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p>
        </p:txBody>
      </p:sp>
      <p:sp>
        <p:nvSpPr>
          <p:cNvPr id="35844" name="Oval 5"/>
          <p:cNvSpPr>
            <a:spLocks noChangeArrowheads="1"/>
          </p:cNvSpPr>
          <p:nvPr/>
        </p:nvSpPr>
        <p:spPr bwMode="auto">
          <a:xfrm>
            <a:off x="7251700" y="56642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5845" name="Oval 6"/>
          <p:cNvSpPr>
            <a:spLocks noChangeArrowheads="1"/>
          </p:cNvSpPr>
          <p:nvPr/>
        </p:nvSpPr>
        <p:spPr bwMode="auto">
          <a:xfrm>
            <a:off x="7264400" y="19304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k</a:t>
            </a:r>
          </a:p>
        </p:txBody>
      </p:sp>
      <p:sp>
        <p:nvSpPr>
          <p:cNvPr id="35846" name="Rectangle 7"/>
          <p:cNvSpPr>
            <a:spLocks noChangeArrowheads="1"/>
          </p:cNvSpPr>
          <p:nvPr/>
        </p:nvSpPr>
        <p:spPr bwMode="auto">
          <a:xfrm>
            <a:off x="7469188" y="23637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k</a:t>
            </a:r>
          </a:p>
        </p:txBody>
      </p:sp>
      <p:sp>
        <p:nvSpPr>
          <p:cNvPr id="35847" name="Line 9"/>
          <p:cNvSpPr>
            <a:spLocks noChangeShapeType="1"/>
          </p:cNvSpPr>
          <p:nvPr/>
        </p:nvSpPr>
        <p:spPr bwMode="auto">
          <a:xfrm flipV="1">
            <a:off x="7519988" y="2971800"/>
            <a:ext cx="1166812" cy="1803400"/>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Oval 10"/>
          <p:cNvSpPr>
            <a:spLocks noChangeArrowheads="1"/>
          </p:cNvSpPr>
          <p:nvPr/>
        </p:nvSpPr>
        <p:spPr bwMode="auto">
          <a:xfrm>
            <a:off x="8455025" y="19050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 </a:t>
            </a:r>
          </a:p>
        </p:txBody>
      </p:sp>
      <p:sp>
        <p:nvSpPr>
          <p:cNvPr id="35849" name="Line 11"/>
          <p:cNvSpPr>
            <a:spLocks noChangeShapeType="1"/>
          </p:cNvSpPr>
          <p:nvPr/>
        </p:nvSpPr>
        <p:spPr bwMode="auto">
          <a:xfrm>
            <a:off x="7519988" y="2947988"/>
            <a:ext cx="1268412" cy="18018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Line 12"/>
          <p:cNvSpPr>
            <a:spLocks noChangeShapeType="1"/>
          </p:cNvSpPr>
          <p:nvPr/>
        </p:nvSpPr>
        <p:spPr bwMode="auto">
          <a:xfrm flipH="1">
            <a:off x="6427788" y="2947988"/>
            <a:ext cx="1090612" cy="7350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Line 13"/>
          <p:cNvSpPr>
            <a:spLocks noChangeShapeType="1"/>
          </p:cNvSpPr>
          <p:nvPr/>
        </p:nvSpPr>
        <p:spPr bwMode="auto">
          <a:xfrm>
            <a:off x="8686800" y="2338388"/>
            <a:ext cx="0" cy="6588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 name="Line 14"/>
          <p:cNvSpPr>
            <a:spLocks noChangeShapeType="1"/>
          </p:cNvSpPr>
          <p:nvPr/>
        </p:nvSpPr>
        <p:spPr bwMode="auto">
          <a:xfrm flipH="1" flipV="1">
            <a:off x="6781800" y="4191000"/>
            <a:ext cx="736600" cy="584200"/>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5853" name="AutoShape 16"/>
          <p:cNvCxnSpPr>
            <a:cxnSpLocks noChangeShapeType="1"/>
            <a:stCxn id="35844" idx="0"/>
            <a:endCxn id="35845" idx="4"/>
          </p:cNvCxnSpPr>
          <p:nvPr/>
        </p:nvCxnSpPr>
        <p:spPr bwMode="auto">
          <a:xfrm flipV="1">
            <a:off x="7493000" y="2362200"/>
            <a:ext cx="12700" cy="32766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17"/>
          <p:cNvSpPr>
            <a:spLocks noChangeArrowheads="1"/>
          </p:cNvSpPr>
          <p:nvPr/>
        </p:nvSpPr>
        <p:spPr bwMode="auto">
          <a:xfrm>
            <a:off x="1143000" y="5105400"/>
            <a:ext cx="2667000" cy="838200"/>
          </a:xfrm>
          <a:prstGeom prst="ellipse">
            <a:avLst/>
          </a:prstGeom>
          <a:solidFill>
            <a:srgbClr val="D5D5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6867" name="Rectangle 8"/>
          <p:cNvSpPr>
            <a:spLocks noChangeArrowheads="1"/>
          </p:cNvSpPr>
          <p:nvPr/>
        </p:nvSpPr>
        <p:spPr bwMode="auto">
          <a:xfrm>
            <a:off x="857250" y="381000"/>
            <a:ext cx="6686550" cy="634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dirty="0">
                <a:latin typeface="Arial Narrow" panose="020B0606020202030204" pitchFamily="34" charset="0"/>
              </a:rPr>
              <a:t>(2) </a:t>
            </a:r>
            <a:r>
              <a:rPr lang="en-US" altLang="en-US" sz="3200" u="sng" dirty="0">
                <a:latin typeface="Arial Narrow" panose="020B0606020202030204" pitchFamily="34" charset="0"/>
              </a:rPr>
              <a:t>If j is not an output node</a:t>
            </a:r>
            <a:r>
              <a:rPr lang="en-US" altLang="en-US" sz="3200" dirty="0">
                <a:latin typeface="Arial Narrow" panose="020B0606020202030204" pitchFamily="34" charset="0"/>
              </a:rPr>
              <a:t>: </a:t>
            </a:r>
          </a:p>
          <a:p>
            <a:pPr>
              <a:spcBef>
                <a:spcPct val="50000"/>
              </a:spcBef>
            </a:pPr>
            <a:endParaRPr lang="en-US" altLang="en-US" sz="3200" dirty="0">
              <a:latin typeface="Arial Narrow" panose="020B0606020202030204" pitchFamily="34" charset="0"/>
            </a:endParaRPr>
          </a:p>
          <a:p>
            <a:pPr>
              <a:lnSpc>
                <a:spcPct val="120000"/>
              </a:lnSpc>
              <a:spcBef>
                <a:spcPct val="50000"/>
              </a:spcBef>
            </a:pP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a:t>
            </a:r>
            <a:r>
              <a:rPr lang="en-US" altLang="en-US" sz="3200" dirty="0" smtClean="0">
                <a:latin typeface="Arial Narrow" panose="020B0606020202030204" pitchFamily="34" charset="0"/>
              </a:rPr>
              <a:t>∑</a:t>
            </a:r>
            <a:r>
              <a:rPr lang="en-US" altLang="en-US" sz="3200" baseline="-25000" dirty="0" smtClean="0">
                <a:latin typeface="Arial Narrow" panose="020B0606020202030204" pitchFamily="34" charset="0"/>
              </a:rPr>
              <a:t>k</a:t>
            </a:r>
            <a:r>
              <a:rPr lang="en-US" altLang="en-US" sz="3200" dirty="0" smtClean="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k</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k</a:t>
            </a:r>
            <a:r>
              <a:rPr lang="en-US" altLang="en-US" sz="3200" dirty="0">
                <a:latin typeface="Arial Narrow" panose="020B0606020202030204" pitchFamily="34" charset="0"/>
              </a:rPr>
              <a:t>/</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a:t>
            </a:r>
            <a:r>
              <a:rPr lang="en-US" altLang="en-US" sz="3200" baseline="-25000" dirty="0">
                <a:latin typeface="Arial Narrow" panose="020B0606020202030204" pitchFamily="34" charset="0"/>
              </a:rPr>
              <a:t> </a:t>
            </a:r>
          </a:p>
          <a:p>
            <a:pPr>
              <a:lnSpc>
                <a:spcPct val="120000"/>
              </a:lnSpc>
              <a:spcBef>
                <a:spcPct val="50000"/>
              </a:spcBef>
            </a:pPr>
            <a:r>
              <a:rPr lang="en-US" altLang="en-US" sz="3200" dirty="0">
                <a:latin typeface="Arial Narrow" panose="020B0606020202030204" pitchFamily="34" charset="0"/>
              </a:rPr>
              <a:t>= </a:t>
            </a:r>
            <a:r>
              <a:rPr lang="en-US" altLang="en-US" sz="3200" dirty="0" smtClean="0">
                <a:latin typeface="Arial Narrow" panose="020B0606020202030204" pitchFamily="34" charset="0"/>
              </a:rPr>
              <a:t>∑</a:t>
            </a:r>
            <a:r>
              <a:rPr lang="en-US" altLang="en-US" sz="3200" baseline="-25000" dirty="0" smtClean="0">
                <a:latin typeface="Arial Narrow" panose="020B0606020202030204" pitchFamily="34" charset="0"/>
              </a:rPr>
              <a:t>k</a:t>
            </a:r>
            <a:r>
              <a:rPr lang="en-US" altLang="en-US" sz="3200" dirty="0" smtClean="0">
                <a:latin typeface="Arial Narrow" panose="020B0606020202030204" pitchFamily="34" charset="0"/>
              </a:rPr>
              <a:t> </a:t>
            </a:r>
            <a:endParaRPr lang="en-US" altLang="en-US" sz="3200" dirty="0">
              <a:latin typeface="Arial Narrow" panose="020B0606020202030204" pitchFamily="34" charset="0"/>
            </a:endParaRPr>
          </a:p>
          <a:p>
            <a:pPr>
              <a:lnSpc>
                <a:spcPct val="120000"/>
              </a:lnSpc>
              <a:spcBef>
                <a:spcPct val="50000"/>
              </a:spcBef>
            </a:pP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k</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 + </a:t>
            </a:r>
            <a:r>
              <a:rPr lang="en-US" altLang="en-US" sz="3200" dirty="0" err="1">
                <a:latin typeface="Arial Narrow" panose="020B0606020202030204" pitchFamily="34" charset="0"/>
              </a:rPr>
              <a:t>w</a:t>
            </a:r>
            <a:r>
              <a:rPr lang="en-US" altLang="en-US" sz="3200" baseline="-25000" dirty="0" err="1">
                <a:latin typeface="Arial Narrow" panose="020B0606020202030204" pitchFamily="34" charset="0"/>
              </a:rPr>
              <a:t>kj</a:t>
            </a:r>
            <a:r>
              <a:rPr lang="en-US" altLang="en-US" sz="3200" dirty="0" err="1">
                <a:latin typeface="Arial Narrow" panose="020B0606020202030204" pitchFamily="34" charset="0"/>
              </a:rPr>
              <a:t>o</a:t>
            </a:r>
            <a:r>
              <a:rPr lang="en-US" altLang="en-US" sz="3200" baseline="-25000" dirty="0" err="1">
                <a:latin typeface="Arial Narrow" panose="020B0606020202030204" pitchFamily="34" charset="0"/>
              </a:rPr>
              <a:t>j</a:t>
            </a:r>
            <a:r>
              <a:rPr lang="en-US" altLang="en-US" sz="3200" baseline="-25000" dirty="0">
                <a:latin typeface="Arial Narrow" panose="020B0606020202030204" pitchFamily="34" charset="0"/>
              </a:rPr>
              <a:t> + ... </a:t>
            </a:r>
            <a:r>
              <a:rPr lang="en-US" altLang="en-US" sz="3200" dirty="0">
                <a:latin typeface="Arial Narrow" panose="020B0606020202030204" pitchFamily="34" charset="0"/>
              </a:rPr>
              <a:t>) ]</a:t>
            </a:r>
          </a:p>
          <a:p>
            <a:pPr>
              <a:lnSpc>
                <a:spcPct val="120000"/>
              </a:lnSpc>
              <a:spcBef>
                <a:spcPct val="50000"/>
              </a:spcBef>
            </a:pPr>
            <a:r>
              <a:rPr lang="en-US" altLang="en-US" sz="3200" dirty="0">
                <a:latin typeface="Arial Narrow" panose="020B0606020202030204" pitchFamily="34" charset="0"/>
              </a:rPr>
              <a:t>= </a:t>
            </a:r>
            <a:r>
              <a:rPr lang="en-US" altLang="en-US" sz="3200" dirty="0" smtClean="0">
                <a:latin typeface="Arial Narrow" panose="020B0606020202030204" pitchFamily="34" charset="0"/>
              </a:rPr>
              <a:t>∑</a:t>
            </a:r>
            <a:r>
              <a:rPr lang="en-US" altLang="en-US" sz="3200" baseline="-25000" dirty="0" smtClean="0">
                <a:latin typeface="Arial Narrow" panose="020B0606020202030204" pitchFamily="34" charset="0"/>
              </a:rPr>
              <a:t>k</a:t>
            </a:r>
            <a:r>
              <a:rPr lang="en-US" altLang="en-US" sz="3200" dirty="0" smtClean="0">
                <a:latin typeface="Arial Narrow" panose="020B0606020202030204" pitchFamily="34" charset="0"/>
              </a:rPr>
              <a:t> </a:t>
            </a:r>
            <a:r>
              <a:rPr lang="en-US" altLang="en-US" sz="3200" dirty="0">
                <a:latin typeface="Arial Narrow" panose="020B0606020202030204" pitchFamily="34" charset="0"/>
              </a:rPr>
              <a:t>[ </a:t>
            </a:r>
            <a:r>
              <a:rPr lang="en-US" altLang="en-US" sz="3200" dirty="0">
                <a:latin typeface="Arial Narrow" panose="020B0606020202030204" pitchFamily="34" charset="0"/>
                <a:sym typeface="Symbol" panose="05050102010706020507" pitchFamily="18" charset="2"/>
              </a:rPr>
              <a:t></a:t>
            </a:r>
            <a:r>
              <a:rPr lang="en-US" altLang="en-US" sz="3200" dirty="0">
                <a:latin typeface="Arial Narrow" panose="020B0606020202030204" pitchFamily="34" charset="0"/>
              </a:rPr>
              <a:t>e/</a:t>
            </a:r>
            <a:r>
              <a:rPr lang="en-US" altLang="en-US" sz="3200" dirty="0">
                <a:latin typeface="Arial Narrow" panose="020B0606020202030204" pitchFamily="34" charset="0"/>
                <a:sym typeface="Symbol" panose="05050102010706020507" pitchFamily="18" charset="2"/>
              </a:rPr>
              <a:t></a:t>
            </a:r>
            <a:r>
              <a:rPr lang="en-US" altLang="en-US" sz="3200" dirty="0" err="1">
                <a:latin typeface="Arial Narrow" panose="020B0606020202030204" pitchFamily="34" charset="0"/>
              </a:rPr>
              <a:t>n</a:t>
            </a:r>
            <a:r>
              <a:rPr lang="en-US" altLang="en-US" sz="3200" baseline="-25000" dirty="0" err="1">
                <a:latin typeface="Arial Narrow" panose="020B0606020202030204" pitchFamily="34" charset="0"/>
              </a:rPr>
              <a:t>k</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 </a:t>
            </a:r>
            <a:r>
              <a:rPr lang="en-US" altLang="en-US" sz="3200" dirty="0" err="1">
                <a:latin typeface="Arial Narrow" panose="020B0606020202030204" pitchFamily="34" charset="0"/>
              </a:rPr>
              <a:t>w</a:t>
            </a:r>
            <a:r>
              <a:rPr lang="en-US" altLang="en-US" sz="3200" baseline="-25000" dirty="0" err="1">
                <a:latin typeface="Arial Narrow" panose="020B0606020202030204" pitchFamily="34" charset="0"/>
              </a:rPr>
              <a:t>kj</a:t>
            </a:r>
            <a:r>
              <a:rPr lang="en-US" altLang="en-US" sz="3200" dirty="0">
                <a:latin typeface="Arial Narrow" panose="020B0606020202030204" pitchFamily="34" charset="0"/>
              </a:rPr>
              <a:t>]</a:t>
            </a:r>
          </a:p>
          <a:p>
            <a:pPr>
              <a:lnSpc>
                <a:spcPct val="120000"/>
              </a:lnSpc>
              <a:spcBef>
                <a:spcPct val="50000"/>
              </a:spcBef>
            </a:pPr>
            <a:r>
              <a:rPr lang="en-US" altLang="en-US" sz="3200" dirty="0">
                <a:latin typeface="Arial Narrow" panose="020B0606020202030204" pitchFamily="34" charset="0"/>
              </a:rPr>
              <a:t>= - </a:t>
            </a:r>
            <a:r>
              <a:rPr lang="en-US" altLang="en-US" sz="3200" dirty="0" smtClean="0">
                <a:latin typeface="Arial Narrow" panose="020B0606020202030204" pitchFamily="34" charset="0"/>
              </a:rPr>
              <a:t>∑</a:t>
            </a:r>
            <a:r>
              <a:rPr lang="en-US" altLang="en-US" sz="3200" baseline="-25000" dirty="0" smtClean="0">
                <a:latin typeface="Arial Narrow" panose="020B0606020202030204" pitchFamily="34" charset="0"/>
              </a:rPr>
              <a:t>k</a:t>
            </a:r>
            <a:r>
              <a:rPr lang="en-US" altLang="en-US" sz="3200" dirty="0" smtClean="0">
                <a:latin typeface="Arial Narrow" panose="020B0606020202030204" pitchFamily="34" charset="0"/>
              </a:rPr>
              <a:t> </a:t>
            </a:r>
            <a:r>
              <a:rPr lang="en-US" altLang="en-US" sz="3200" dirty="0" err="1">
                <a:latin typeface="Arial Narrow" panose="020B0606020202030204" pitchFamily="34" charset="0"/>
              </a:rPr>
              <a:t>D</a:t>
            </a:r>
            <a:r>
              <a:rPr lang="en-US" altLang="en-US" sz="3200" baseline="-25000" dirty="0" err="1">
                <a:latin typeface="Arial Narrow" panose="020B0606020202030204" pitchFamily="34" charset="0"/>
              </a:rPr>
              <a:t>k</a:t>
            </a:r>
            <a:r>
              <a:rPr lang="en-US" altLang="en-US" sz="3200" baseline="-25000" dirty="0">
                <a:latin typeface="Arial Narrow" panose="020B0606020202030204" pitchFamily="34" charset="0"/>
              </a:rPr>
              <a:t> </a:t>
            </a:r>
            <a:r>
              <a:rPr lang="en-US" altLang="en-US" sz="3200" dirty="0">
                <a:latin typeface="Arial Narrow" panose="020B0606020202030204" pitchFamily="34" charset="0"/>
              </a:rPr>
              <a:t>.</a:t>
            </a:r>
            <a:r>
              <a:rPr lang="en-US" altLang="en-US" sz="3200" dirty="0" err="1">
                <a:latin typeface="Arial Narrow" panose="020B0606020202030204" pitchFamily="34" charset="0"/>
              </a:rPr>
              <a:t>w</a:t>
            </a:r>
            <a:r>
              <a:rPr lang="en-US" altLang="en-US" sz="3200" baseline="-25000" dirty="0" err="1">
                <a:latin typeface="Arial Narrow" panose="020B0606020202030204" pitchFamily="34" charset="0"/>
              </a:rPr>
              <a:t>kj</a:t>
            </a:r>
            <a:endParaRPr lang="en-US" altLang="en-US" sz="3200" dirty="0">
              <a:latin typeface="Arial Narrow" panose="020B0606020202030204" pitchFamily="34" charset="0"/>
            </a:endParaRPr>
          </a:p>
          <a:p>
            <a:pPr eaLnBrk="1" hangingPunct="1">
              <a:lnSpc>
                <a:spcPct val="120000"/>
              </a:lnSpc>
              <a:spcBef>
                <a:spcPct val="50000"/>
              </a:spcBef>
            </a:pPr>
            <a:endParaRPr lang="en-US" altLang="en-US" sz="3200" dirty="0">
              <a:latin typeface="Arial Narrow" panose="020B0606020202030204" pitchFamily="34" charset="0"/>
            </a:endParaRPr>
          </a:p>
        </p:txBody>
      </p:sp>
      <p:sp>
        <p:nvSpPr>
          <p:cNvPr id="36868" name="Rectangle 2"/>
          <p:cNvSpPr>
            <a:spLocks noChangeArrowheads="1"/>
          </p:cNvSpPr>
          <p:nvPr/>
        </p:nvSpPr>
        <p:spPr bwMode="auto">
          <a:xfrm>
            <a:off x="6859588" y="35067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w</a:t>
            </a:r>
            <a:r>
              <a:rPr lang="en-US" altLang="en-US" sz="3200" baseline="-25000">
                <a:latin typeface="Arial Narrow" panose="020B0606020202030204" pitchFamily="34" charset="0"/>
              </a:rPr>
              <a:t>kj</a:t>
            </a:r>
          </a:p>
        </p:txBody>
      </p:sp>
      <p:sp>
        <p:nvSpPr>
          <p:cNvPr id="36869" name="Rectangle 4"/>
          <p:cNvSpPr>
            <a:spLocks noChangeArrowheads="1"/>
          </p:cNvSpPr>
          <p:nvPr/>
        </p:nvSpPr>
        <p:spPr bwMode="auto">
          <a:xfrm>
            <a:off x="6923088" y="49545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p>
        </p:txBody>
      </p:sp>
      <p:sp>
        <p:nvSpPr>
          <p:cNvPr id="36870" name="Oval 5"/>
          <p:cNvSpPr>
            <a:spLocks noChangeArrowheads="1"/>
          </p:cNvSpPr>
          <p:nvPr/>
        </p:nvSpPr>
        <p:spPr bwMode="auto">
          <a:xfrm>
            <a:off x="7251700" y="56642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6871" name="Oval 6"/>
          <p:cNvSpPr>
            <a:spLocks noChangeArrowheads="1"/>
          </p:cNvSpPr>
          <p:nvPr/>
        </p:nvSpPr>
        <p:spPr bwMode="auto">
          <a:xfrm>
            <a:off x="7264400" y="19304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k</a:t>
            </a:r>
          </a:p>
        </p:txBody>
      </p:sp>
      <p:sp>
        <p:nvSpPr>
          <p:cNvPr id="36872" name="Rectangle 7"/>
          <p:cNvSpPr>
            <a:spLocks noChangeArrowheads="1"/>
          </p:cNvSpPr>
          <p:nvPr/>
        </p:nvSpPr>
        <p:spPr bwMode="auto">
          <a:xfrm>
            <a:off x="7469188" y="23637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k</a:t>
            </a:r>
          </a:p>
        </p:txBody>
      </p:sp>
      <p:sp>
        <p:nvSpPr>
          <p:cNvPr id="36873" name="Line 9"/>
          <p:cNvSpPr>
            <a:spLocks noChangeShapeType="1"/>
          </p:cNvSpPr>
          <p:nvPr/>
        </p:nvSpPr>
        <p:spPr bwMode="auto">
          <a:xfrm flipV="1">
            <a:off x="7519988" y="2971800"/>
            <a:ext cx="1166812" cy="1803400"/>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Oval 10"/>
          <p:cNvSpPr>
            <a:spLocks noChangeArrowheads="1"/>
          </p:cNvSpPr>
          <p:nvPr/>
        </p:nvSpPr>
        <p:spPr bwMode="auto">
          <a:xfrm>
            <a:off x="8455025" y="19050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 </a:t>
            </a:r>
          </a:p>
        </p:txBody>
      </p:sp>
      <p:sp>
        <p:nvSpPr>
          <p:cNvPr id="36875" name="Line 11"/>
          <p:cNvSpPr>
            <a:spLocks noChangeShapeType="1"/>
          </p:cNvSpPr>
          <p:nvPr/>
        </p:nvSpPr>
        <p:spPr bwMode="auto">
          <a:xfrm>
            <a:off x="7519988" y="2947988"/>
            <a:ext cx="1268412" cy="18018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12"/>
          <p:cNvSpPr>
            <a:spLocks noChangeShapeType="1"/>
          </p:cNvSpPr>
          <p:nvPr/>
        </p:nvSpPr>
        <p:spPr bwMode="auto">
          <a:xfrm flipH="1">
            <a:off x="6427788" y="2947988"/>
            <a:ext cx="1090612" cy="7350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Line 13"/>
          <p:cNvSpPr>
            <a:spLocks noChangeShapeType="1"/>
          </p:cNvSpPr>
          <p:nvPr/>
        </p:nvSpPr>
        <p:spPr bwMode="auto">
          <a:xfrm>
            <a:off x="8686800" y="2338388"/>
            <a:ext cx="0" cy="6588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Line 14"/>
          <p:cNvSpPr>
            <a:spLocks noChangeShapeType="1"/>
          </p:cNvSpPr>
          <p:nvPr/>
        </p:nvSpPr>
        <p:spPr bwMode="auto">
          <a:xfrm flipH="1" flipV="1">
            <a:off x="6781800" y="4191000"/>
            <a:ext cx="736600" cy="584200"/>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5"/>
          <p:cNvSpPr>
            <a:spLocks noChangeShapeType="1"/>
          </p:cNvSpPr>
          <p:nvPr/>
        </p:nvSpPr>
        <p:spPr bwMode="auto">
          <a:xfrm>
            <a:off x="6324600" y="838200"/>
            <a:ext cx="0" cy="50022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6880" name="AutoShape 16"/>
          <p:cNvCxnSpPr>
            <a:cxnSpLocks noChangeShapeType="1"/>
            <a:stCxn id="36870" idx="0"/>
            <a:endCxn id="36871" idx="4"/>
          </p:cNvCxnSpPr>
          <p:nvPr/>
        </p:nvCxnSpPr>
        <p:spPr bwMode="auto">
          <a:xfrm flipV="1">
            <a:off x="7493000" y="2362200"/>
            <a:ext cx="12700" cy="32766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t>Summary: To Find de/dw</a:t>
            </a:r>
            <a:r>
              <a:rPr lang="en-US" baseline="-25000"/>
              <a:t>ji</a:t>
            </a:r>
          </a:p>
        </p:txBody>
      </p:sp>
      <p:sp>
        <p:nvSpPr>
          <p:cNvPr id="32771" name="Rectangle 3"/>
          <p:cNvSpPr>
            <a:spLocks noGrp="1" noChangeArrowheads="1"/>
          </p:cNvSpPr>
          <p:nvPr>
            <p:ph type="body" idx="1"/>
          </p:nvPr>
        </p:nvSpPr>
        <p:spPr>
          <a:xfrm>
            <a:off x="762000" y="1219200"/>
            <a:ext cx="5867400" cy="4876800"/>
          </a:xfrm>
        </p:spPr>
        <p:txBody>
          <a:bodyPr/>
          <a:lstStyle/>
          <a:p>
            <a:pPr>
              <a:lnSpc>
                <a:spcPct val="200000"/>
              </a:lnSpc>
              <a:buFont typeface="Monotype Sorts" pitchFamily="2" charset="2"/>
              <a:buNone/>
              <a:defRPr/>
            </a:pPr>
            <a:r>
              <a:rPr lang="en-US" b="1" dirty="0"/>
              <a:t>1</a:t>
            </a:r>
            <a:r>
              <a:rPr lang="en-US" dirty="0"/>
              <a:t>. For each output node j : </a:t>
            </a:r>
          </a:p>
          <a:p>
            <a:pPr>
              <a:lnSpc>
                <a:spcPct val="200000"/>
              </a:lnSpc>
              <a:buFont typeface="Monotype Sorts" pitchFamily="2" charset="2"/>
              <a:buNone/>
              <a:defRPr/>
            </a:pPr>
            <a:r>
              <a:rPr lang="en-US" dirty="0">
                <a:sym typeface="Symbol" pitchFamily="18" charset="2"/>
              </a:rPr>
              <a:t></a:t>
            </a:r>
            <a:r>
              <a:rPr lang="en-US" dirty="0"/>
              <a:t>e/</a:t>
            </a:r>
            <a:r>
              <a:rPr lang="en-US" dirty="0">
                <a:sym typeface="Symbol" pitchFamily="18" charset="2"/>
              </a:rPr>
              <a:t></a:t>
            </a:r>
            <a:r>
              <a:rPr lang="en-US" dirty="0" err="1"/>
              <a:t>w</a:t>
            </a:r>
            <a:r>
              <a:rPr lang="en-US" baseline="-25000" dirty="0" err="1"/>
              <a:t>ji</a:t>
            </a:r>
            <a:r>
              <a:rPr lang="en-US" sz="3600" dirty="0"/>
              <a:t>  </a:t>
            </a:r>
            <a:r>
              <a:rPr lang="en-US" dirty="0"/>
              <a:t>= - </a:t>
            </a:r>
            <a:r>
              <a:rPr lang="en-US" dirty="0" err="1"/>
              <a:t>D</a:t>
            </a:r>
            <a:r>
              <a:rPr lang="en-US" baseline="-25000" dirty="0" err="1"/>
              <a:t>j</a:t>
            </a:r>
            <a:r>
              <a:rPr lang="en-US" dirty="0"/>
              <a:t> . </a:t>
            </a:r>
            <a:r>
              <a:rPr lang="en-US" dirty="0" err="1"/>
              <a:t>o</a:t>
            </a:r>
            <a:r>
              <a:rPr lang="en-US" baseline="-25000" dirty="0" err="1"/>
              <a:t>i</a:t>
            </a:r>
            <a:r>
              <a:rPr lang="en-US" dirty="0"/>
              <a:t> </a:t>
            </a:r>
          </a:p>
          <a:p>
            <a:pPr>
              <a:lnSpc>
                <a:spcPct val="200000"/>
              </a:lnSpc>
              <a:buFont typeface="Monotype Sorts" pitchFamily="2" charset="2"/>
              <a:buNone/>
              <a:defRPr/>
            </a:pPr>
            <a:r>
              <a:rPr lang="en-US" dirty="0"/>
              <a:t>=  f’(</a:t>
            </a:r>
            <a:r>
              <a:rPr lang="en-US" dirty="0" err="1"/>
              <a:t>n</a:t>
            </a:r>
            <a:r>
              <a:rPr lang="en-US" baseline="-25000" dirty="0" err="1"/>
              <a:t>j</a:t>
            </a:r>
            <a:r>
              <a:rPr lang="en-US" dirty="0"/>
              <a:t> ) . [-(</a:t>
            </a:r>
            <a:r>
              <a:rPr lang="en-US" dirty="0" err="1"/>
              <a:t>t</a:t>
            </a:r>
            <a:r>
              <a:rPr lang="en-US" baseline="-25000" dirty="0" err="1"/>
              <a:t>j</a:t>
            </a:r>
            <a:r>
              <a:rPr lang="en-US" dirty="0"/>
              <a:t> - </a:t>
            </a:r>
            <a:r>
              <a:rPr lang="en-US" dirty="0" err="1"/>
              <a:t>o</a:t>
            </a:r>
            <a:r>
              <a:rPr lang="en-US" baseline="-25000" dirty="0" err="1"/>
              <a:t>j</a:t>
            </a:r>
            <a:r>
              <a:rPr lang="en-US" dirty="0"/>
              <a:t>)] . </a:t>
            </a:r>
            <a:r>
              <a:rPr lang="en-US" dirty="0" err="1"/>
              <a:t>o</a:t>
            </a:r>
            <a:r>
              <a:rPr lang="en-US" baseline="-25000" dirty="0" err="1"/>
              <a:t>i</a:t>
            </a:r>
            <a:r>
              <a:rPr lang="en-US" baseline="-25000" dirty="0"/>
              <a:t> </a:t>
            </a:r>
          </a:p>
          <a:p>
            <a:pPr>
              <a:lnSpc>
                <a:spcPct val="200000"/>
              </a:lnSpc>
              <a:buFont typeface="Monotype Sorts" pitchFamily="2" charset="2"/>
              <a:buNone/>
              <a:defRPr/>
            </a:pPr>
            <a:r>
              <a:rPr lang="en-US" dirty="0"/>
              <a:t>[=</a:t>
            </a:r>
            <a:r>
              <a:rPr lang="en-US" baseline="-25000" dirty="0"/>
              <a:t> </a:t>
            </a:r>
            <a:r>
              <a:rPr lang="en-US" dirty="0" err="1"/>
              <a:t>o</a:t>
            </a:r>
            <a:r>
              <a:rPr lang="en-US" baseline="-25000" dirty="0" err="1"/>
              <a:t>i</a:t>
            </a:r>
            <a:r>
              <a:rPr lang="en-US" baseline="-25000" dirty="0"/>
              <a:t> </a:t>
            </a:r>
            <a:r>
              <a:rPr lang="en-US" dirty="0"/>
              <a:t>( </a:t>
            </a:r>
            <a:r>
              <a:rPr lang="en-US" dirty="0" err="1"/>
              <a:t>o</a:t>
            </a:r>
            <a:r>
              <a:rPr lang="en-US" baseline="-25000" dirty="0" err="1"/>
              <a:t>j</a:t>
            </a:r>
            <a:r>
              <a:rPr lang="en-US" baseline="-25000" dirty="0"/>
              <a:t> </a:t>
            </a:r>
            <a:r>
              <a:rPr lang="en-US" dirty="0"/>
              <a:t>– </a:t>
            </a:r>
            <a:r>
              <a:rPr lang="en-US" dirty="0" err="1"/>
              <a:t>t</a:t>
            </a:r>
            <a:r>
              <a:rPr lang="en-US" baseline="-25000" dirty="0" err="1"/>
              <a:t>j</a:t>
            </a:r>
            <a:r>
              <a:rPr lang="en-US" baseline="-25000" dirty="0"/>
              <a:t>  </a:t>
            </a:r>
            <a:r>
              <a:rPr lang="en-US" dirty="0"/>
              <a:t>)  for f: x = y]</a:t>
            </a:r>
          </a:p>
        </p:txBody>
      </p:sp>
      <p:sp>
        <p:nvSpPr>
          <p:cNvPr id="37892" name="Rectangle 4"/>
          <p:cNvSpPr>
            <a:spLocks noChangeArrowheads="1"/>
          </p:cNvSpPr>
          <p:nvPr/>
        </p:nvSpPr>
        <p:spPr bwMode="auto">
          <a:xfrm>
            <a:off x="6707188" y="41925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w</a:t>
            </a:r>
            <a:r>
              <a:rPr lang="en-US" altLang="en-US" sz="3200" baseline="-25000">
                <a:latin typeface="Arial Narrow" panose="020B0606020202030204" pitchFamily="34" charset="0"/>
              </a:rPr>
              <a:t>ji</a:t>
            </a:r>
          </a:p>
        </p:txBody>
      </p:sp>
      <p:sp>
        <p:nvSpPr>
          <p:cNvPr id="37893" name="Oval 6"/>
          <p:cNvSpPr>
            <a:spLocks noChangeArrowheads="1"/>
          </p:cNvSpPr>
          <p:nvPr/>
        </p:nvSpPr>
        <p:spPr bwMode="auto">
          <a:xfrm>
            <a:off x="7277100" y="56642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i</a:t>
            </a:r>
          </a:p>
        </p:txBody>
      </p:sp>
      <p:sp>
        <p:nvSpPr>
          <p:cNvPr id="37894" name="Oval 7"/>
          <p:cNvSpPr>
            <a:spLocks noChangeArrowheads="1"/>
          </p:cNvSpPr>
          <p:nvPr/>
        </p:nvSpPr>
        <p:spPr bwMode="auto">
          <a:xfrm>
            <a:off x="7264400" y="29210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j</a:t>
            </a:r>
          </a:p>
        </p:txBody>
      </p:sp>
      <p:sp>
        <p:nvSpPr>
          <p:cNvPr id="37895" name="Rectangle 8"/>
          <p:cNvSpPr>
            <a:spLocks noChangeArrowheads="1"/>
          </p:cNvSpPr>
          <p:nvPr/>
        </p:nvSpPr>
        <p:spPr bwMode="auto">
          <a:xfrm>
            <a:off x="7621588" y="3354388"/>
            <a:ext cx="9874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a:t>
            </a:r>
            <a:r>
              <a:rPr lang="en-US" altLang="en-US" sz="3200" baseline="-25000">
                <a:latin typeface="Arial Narrow" panose="020B0606020202030204" pitchFamily="34" charset="0"/>
              </a:rPr>
              <a:t>j</a:t>
            </a:r>
          </a:p>
        </p:txBody>
      </p:sp>
      <p:sp>
        <p:nvSpPr>
          <p:cNvPr id="37896" name="Rectangle 10"/>
          <p:cNvSpPr>
            <a:spLocks noChangeArrowheads="1"/>
          </p:cNvSpPr>
          <p:nvPr/>
        </p:nvSpPr>
        <p:spPr bwMode="auto">
          <a:xfrm>
            <a:off x="6615113" y="1495425"/>
            <a:ext cx="420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j</a:t>
            </a:r>
          </a:p>
        </p:txBody>
      </p:sp>
      <p:sp>
        <p:nvSpPr>
          <p:cNvPr id="37897" name="Rectangle 11"/>
          <p:cNvSpPr>
            <a:spLocks noChangeArrowheads="1"/>
          </p:cNvSpPr>
          <p:nvPr/>
        </p:nvSpPr>
        <p:spPr bwMode="auto">
          <a:xfrm>
            <a:off x="7683500" y="1495425"/>
            <a:ext cx="1211263"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50000"/>
              </a:lnSpc>
              <a:spcBef>
                <a:spcPct val="20000"/>
              </a:spcBef>
            </a:pPr>
            <a:r>
              <a:rPr lang="en-US" altLang="en-US" sz="3200">
                <a:latin typeface="Arial Narrow" panose="020B0606020202030204" pitchFamily="34" charset="0"/>
              </a:rPr>
              <a:t>Target:</a:t>
            </a:r>
          </a:p>
          <a:p>
            <a:pPr algn="ctr">
              <a:lnSpc>
                <a:spcPct val="50000"/>
              </a:lnSpc>
              <a:spcBef>
                <a:spcPct val="20000"/>
              </a:spcBef>
            </a:pPr>
            <a:r>
              <a:rPr lang="en-US" altLang="en-US" sz="3200">
                <a:latin typeface="Arial Narrow" panose="020B0606020202030204" pitchFamily="34" charset="0"/>
              </a:rPr>
              <a:t>t</a:t>
            </a:r>
            <a:r>
              <a:rPr lang="en-US" altLang="en-US" sz="3200" baseline="-25000">
                <a:latin typeface="Arial Narrow" panose="020B0606020202030204" pitchFamily="34" charset="0"/>
              </a:rPr>
              <a:t>j</a:t>
            </a:r>
          </a:p>
        </p:txBody>
      </p:sp>
      <p:sp>
        <p:nvSpPr>
          <p:cNvPr id="37898" name="Line 12"/>
          <p:cNvSpPr>
            <a:spLocks noChangeShapeType="1"/>
          </p:cNvSpPr>
          <p:nvPr/>
        </p:nvSpPr>
        <p:spPr bwMode="auto">
          <a:xfrm flipH="1" flipV="1">
            <a:off x="6961188" y="2084388"/>
            <a:ext cx="557212" cy="862012"/>
          </a:xfrm>
          <a:prstGeom prst="line">
            <a:avLst/>
          </a:prstGeom>
          <a:noFill/>
          <a:ln w="508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Rectangle 13"/>
          <p:cNvSpPr>
            <a:spLocks noChangeArrowheads="1"/>
          </p:cNvSpPr>
          <p:nvPr/>
        </p:nvSpPr>
        <p:spPr bwMode="auto">
          <a:xfrm>
            <a:off x="7618413" y="5076825"/>
            <a:ext cx="420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pPr>
            <a:r>
              <a:rPr lang="en-US" altLang="en-US" sz="3200">
                <a:latin typeface="Arial Narrow" panose="020B0606020202030204" pitchFamily="34" charset="0"/>
              </a:rPr>
              <a:t>o</a:t>
            </a:r>
            <a:r>
              <a:rPr lang="en-US" altLang="en-US" sz="3200" baseline="-25000">
                <a:latin typeface="Arial Narrow" panose="020B0606020202030204" pitchFamily="34" charset="0"/>
              </a:rPr>
              <a:t>i</a:t>
            </a:r>
          </a:p>
        </p:txBody>
      </p:sp>
      <p:sp>
        <p:nvSpPr>
          <p:cNvPr id="37900" name="Line 14"/>
          <p:cNvSpPr>
            <a:spLocks noChangeShapeType="1"/>
          </p:cNvSpPr>
          <p:nvPr/>
        </p:nvSpPr>
        <p:spPr bwMode="auto">
          <a:xfrm>
            <a:off x="6019800" y="1246188"/>
            <a:ext cx="0" cy="50022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7901" name="AutoShape 15"/>
          <p:cNvCxnSpPr>
            <a:cxnSpLocks noChangeShapeType="1"/>
            <a:stCxn id="37893" idx="0"/>
            <a:endCxn id="37894" idx="4"/>
          </p:cNvCxnSpPr>
          <p:nvPr/>
        </p:nvCxnSpPr>
        <p:spPr bwMode="auto">
          <a:xfrm flipH="1" flipV="1">
            <a:off x="7505700" y="3352800"/>
            <a:ext cx="12700" cy="22860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pPr>
              <a:defRPr/>
            </a:pPr>
            <a:r>
              <a:rPr lang="en-US"/>
              <a:t>Summary: To Find de/dw</a:t>
            </a:r>
            <a:r>
              <a:rPr lang="en-US" baseline="-25000"/>
              <a:t>ji</a:t>
            </a:r>
          </a:p>
        </p:txBody>
      </p:sp>
      <p:sp>
        <p:nvSpPr>
          <p:cNvPr id="34819" name="Rectangle 1027"/>
          <p:cNvSpPr>
            <a:spLocks noGrp="1" noChangeArrowheads="1"/>
          </p:cNvSpPr>
          <p:nvPr>
            <p:ph type="body" idx="1"/>
          </p:nvPr>
        </p:nvSpPr>
        <p:spPr>
          <a:xfrm>
            <a:off x="762000" y="1600200"/>
            <a:ext cx="4724400" cy="4114800"/>
          </a:xfrm>
        </p:spPr>
        <p:txBody>
          <a:bodyPr/>
          <a:lstStyle/>
          <a:p>
            <a:pPr>
              <a:lnSpc>
                <a:spcPct val="200000"/>
              </a:lnSpc>
              <a:buFont typeface="Monotype Sorts" pitchFamily="2" charset="2"/>
              <a:buNone/>
              <a:defRPr/>
            </a:pPr>
            <a:r>
              <a:rPr lang="en-US" b="1" dirty="0" smtClean="0"/>
              <a:t>2</a:t>
            </a:r>
            <a:r>
              <a:rPr lang="en-US" dirty="0" smtClean="0"/>
              <a:t>. </a:t>
            </a:r>
            <a:r>
              <a:rPr lang="en-US" dirty="0"/>
              <a:t>If j is not an output node: </a:t>
            </a:r>
          </a:p>
          <a:p>
            <a:pPr>
              <a:lnSpc>
                <a:spcPct val="200000"/>
              </a:lnSpc>
              <a:buFont typeface="Monotype Sorts" pitchFamily="2" charset="2"/>
              <a:buNone/>
              <a:defRPr/>
            </a:pPr>
            <a:r>
              <a:rPr lang="en-US" dirty="0"/>
              <a:t> </a:t>
            </a:r>
            <a:r>
              <a:rPr lang="en-US" sz="2800" dirty="0">
                <a:sym typeface="Symbol" pitchFamily="18" charset="2"/>
              </a:rPr>
              <a:t></a:t>
            </a:r>
            <a:r>
              <a:rPr lang="en-US" dirty="0"/>
              <a:t>e/</a:t>
            </a:r>
            <a:r>
              <a:rPr lang="en-US" sz="2800" dirty="0">
                <a:sym typeface="Symbol" pitchFamily="18" charset="2"/>
              </a:rPr>
              <a:t></a:t>
            </a:r>
            <a:r>
              <a:rPr lang="en-US" dirty="0" err="1"/>
              <a:t>w</a:t>
            </a:r>
            <a:r>
              <a:rPr lang="en-US" baseline="-25000" dirty="0" err="1"/>
              <a:t>ji</a:t>
            </a:r>
            <a:r>
              <a:rPr lang="en-US" sz="3600" dirty="0"/>
              <a:t>  </a:t>
            </a:r>
            <a:r>
              <a:rPr lang="en-US" dirty="0"/>
              <a:t>=  - </a:t>
            </a:r>
            <a:r>
              <a:rPr lang="en-US" dirty="0" err="1"/>
              <a:t>D</a:t>
            </a:r>
            <a:r>
              <a:rPr lang="en-US" baseline="-25000" dirty="0" err="1"/>
              <a:t>j</a:t>
            </a:r>
            <a:r>
              <a:rPr lang="en-US" dirty="0"/>
              <a:t> . </a:t>
            </a:r>
            <a:r>
              <a:rPr lang="en-US" dirty="0" err="1"/>
              <a:t>o</a:t>
            </a:r>
            <a:r>
              <a:rPr lang="en-US" baseline="-25000" dirty="0" err="1"/>
              <a:t>i</a:t>
            </a:r>
            <a:r>
              <a:rPr lang="en-US" dirty="0"/>
              <a:t> </a:t>
            </a:r>
          </a:p>
          <a:p>
            <a:pPr>
              <a:lnSpc>
                <a:spcPct val="200000"/>
              </a:lnSpc>
              <a:buFont typeface="Monotype Sorts" pitchFamily="2" charset="2"/>
              <a:buNone/>
              <a:defRPr/>
            </a:pPr>
            <a:r>
              <a:rPr lang="en-US" dirty="0"/>
              <a:t>= f’(</a:t>
            </a:r>
            <a:r>
              <a:rPr lang="en-US" dirty="0" err="1"/>
              <a:t>n</a:t>
            </a:r>
            <a:r>
              <a:rPr lang="en-US" baseline="-25000" dirty="0" err="1"/>
              <a:t>j</a:t>
            </a:r>
            <a:r>
              <a:rPr lang="en-US" dirty="0"/>
              <a:t> ) . </a:t>
            </a:r>
            <a:r>
              <a:rPr lang="en-US" dirty="0" smtClean="0"/>
              <a:t>[-</a:t>
            </a:r>
            <a:r>
              <a:rPr lang="en-US" altLang="en-US" dirty="0"/>
              <a:t> </a:t>
            </a:r>
            <a:r>
              <a:rPr lang="en-US" altLang="en-US" dirty="0" smtClean="0"/>
              <a:t>∑</a:t>
            </a:r>
            <a:r>
              <a:rPr lang="en-US" baseline="-25000" dirty="0" smtClean="0"/>
              <a:t>k</a:t>
            </a:r>
            <a:r>
              <a:rPr lang="en-US" dirty="0" smtClean="0"/>
              <a:t> </a:t>
            </a:r>
            <a:r>
              <a:rPr lang="en-US" dirty="0" err="1"/>
              <a:t>D</a:t>
            </a:r>
            <a:r>
              <a:rPr lang="en-US" baseline="-25000" dirty="0" err="1"/>
              <a:t>k</a:t>
            </a:r>
            <a:r>
              <a:rPr lang="en-US" baseline="-25000" dirty="0"/>
              <a:t> </a:t>
            </a:r>
            <a:r>
              <a:rPr lang="en-US" dirty="0"/>
              <a:t>.</a:t>
            </a:r>
            <a:r>
              <a:rPr lang="en-US" dirty="0" err="1"/>
              <a:t>w</a:t>
            </a:r>
            <a:r>
              <a:rPr lang="en-US" baseline="-25000" dirty="0" err="1"/>
              <a:t>kj</a:t>
            </a:r>
            <a:r>
              <a:rPr lang="en-US" dirty="0"/>
              <a:t>] . </a:t>
            </a:r>
            <a:r>
              <a:rPr lang="en-US" dirty="0" err="1"/>
              <a:t>o</a:t>
            </a:r>
            <a:r>
              <a:rPr lang="en-US" baseline="-25000" dirty="0" err="1"/>
              <a:t>i</a:t>
            </a:r>
            <a:r>
              <a:rPr lang="en-US" baseline="-25000" dirty="0"/>
              <a:t> </a:t>
            </a:r>
          </a:p>
        </p:txBody>
      </p:sp>
      <p:sp>
        <p:nvSpPr>
          <p:cNvPr id="38916" name="Rectangle 1028"/>
          <p:cNvSpPr>
            <a:spLocks noChangeArrowheads="1"/>
          </p:cNvSpPr>
          <p:nvPr/>
        </p:nvSpPr>
        <p:spPr bwMode="auto">
          <a:xfrm>
            <a:off x="6859588" y="2744788"/>
            <a:ext cx="987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w</a:t>
            </a:r>
            <a:r>
              <a:rPr lang="en-US" altLang="en-US" baseline="-25000">
                <a:latin typeface="Arial Narrow" panose="020B0606020202030204" pitchFamily="34" charset="0"/>
              </a:rPr>
              <a:t>jk</a:t>
            </a:r>
          </a:p>
        </p:txBody>
      </p:sp>
      <p:sp>
        <p:nvSpPr>
          <p:cNvPr id="38917" name="Oval 1030"/>
          <p:cNvSpPr>
            <a:spLocks noChangeArrowheads="1"/>
          </p:cNvSpPr>
          <p:nvPr/>
        </p:nvSpPr>
        <p:spPr bwMode="auto">
          <a:xfrm>
            <a:off x="7264400" y="40640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j</a:t>
            </a:r>
          </a:p>
        </p:txBody>
      </p:sp>
      <p:sp>
        <p:nvSpPr>
          <p:cNvPr id="38918" name="Oval 1031"/>
          <p:cNvSpPr>
            <a:spLocks noChangeArrowheads="1"/>
          </p:cNvSpPr>
          <p:nvPr/>
        </p:nvSpPr>
        <p:spPr bwMode="auto">
          <a:xfrm>
            <a:off x="7264400" y="19304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k</a:t>
            </a:r>
          </a:p>
        </p:txBody>
      </p:sp>
      <p:sp>
        <p:nvSpPr>
          <p:cNvPr id="38919" name="Line 1032"/>
          <p:cNvSpPr>
            <a:spLocks noChangeShapeType="1"/>
          </p:cNvSpPr>
          <p:nvPr/>
        </p:nvSpPr>
        <p:spPr bwMode="auto">
          <a:xfrm flipV="1">
            <a:off x="7519988" y="2236788"/>
            <a:ext cx="1116012" cy="18526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Oval 1033"/>
          <p:cNvSpPr>
            <a:spLocks noChangeArrowheads="1"/>
          </p:cNvSpPr>
          <p:nvPr/>
        </p:nvSpPr>
        <p:spPr bwMode="auto">
          <a:xfrm>
            <a:off x="8483600" y="18542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 </a:t>
            </a:r>
          </a:p>
        </p:txBody>
      </p:sp>
      <p:sp>
        <p:nvSpPr>
          <p:cNvPr id="38921" name="Line 1034"/>
          <p:cNvSpPr>
            <a:spLocks noChangeShapeType="1"/>
          </p:cNvSpPr>
          <p:nvPr/>
        </p:nvSpPr>
        <p:spPr bwMode="auto">
          <a:xfrm flipH="1" flipV="1">
            <a:off x="6656388" y="3608388"/>
            <a:ext cx="862012" cy="481012"/>
          </a:xfrm>
          <a:prstGeom prst="line">
            <a:avLst/>
          </a:prstGeom>
          <a:noFill/>
          <a:ln w="508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Oval 1037"/>
          <p:cNvSpPr>
            <a:spLocks noChangeArrowheads="1"/>
          </p:cNvSpPr>
          <p:nvPr/>
        </p:nvSpPr>
        <p:spPr bwMode="auto">
          <a:xfrm>
            <a:off x="7264400" y="6045200"/>
            <a:ext cx="482600" cy="4064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i</a:t>
            </a:r>
          </a:p>
        </p:txBody>
      </p:sp>
      <p:sp>
        <p:nvSpPr>
          <p:cNvPr id="38923" name="Rectangle 1038"/>
          <p:cNvSpPr>
            <a:spLocks noChangeArrowheads="1"/>
          </p:cNvSpPr>
          <p:nvPr/>
        </p:nvSpPr>
        <p:spPr bwMode="auto">
          <a:xfrm>
            <a:off x="7621588" y="5487988"/>
            <a:ext cx="987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o</a:t>
            </a:r>
            <a:r>
              <a:rPr lang="en-US" altLang="en-US" baseline="-25000">
                <a:latin typeface="Arial Narrow" panose="020B0606020202030204" pitchFamily="34" charset="0"/>
              </a:rPr>
              <a:t>i</a:t>
            </a:r>
          </a:p>
        </p:txBody>
      </p:sp>
      <p:sp>
        <p:nvSpPr>
          <p:cNvPr id="38924" name="Rectangle 1039"/>
          <p:cNvSpPr>
            <a:spLocks noChangeArrowheads="1"/>
          </p:cNvSpPr>
          <p:nvPr/>
        </p:nvSpPr>
        <p:spPr bwMode="auto">
          <a:xfrm>
            <a:off x="7621588" y="4497388"/>
            <a:ext cx="987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n</a:t>
            </a:r>
            <a:r>
              <a:rPr lang="en-US" altLang="en-US" baseline="-25000">
                <a:latin typeface="Arial Narrow" panose="020B0606020202030204" pitchFamily="34" charset="0"/>
              </a:rPr>
              <a:t>j</a:t>
            </a:r>
          </a:p>
        </p:txBody>
      </p:sp>
      <p:cxnSp>
        <p:nvCxnSpPr>
          <p:cNvPr id="38925" name="AutoShape 1040"/>
          <p:cNvCxnSpPr>
            <a:cxnSpLocks noChangeShapeType="1"/>
            <a:stCxn id="38922" idx="0"/>
            <a:endCxn id="38917" idx="4"/>
          </p:cNvCxnSpPr>
          <p:nvPr/>
        </p:nvCxnSpPr>
        <p:spPr bwMode="auto">
          <a:xfrm flipV="1">
            <a:off x="7505700" y="4495800"/>
            <a:ext cx="0" cy="1524000"/>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6" name="AutoShape 1041"/>
          <p:cNvCxnSpPr>
            <a:cxnSpLocks noChangeShapeType="1"/>
            <a:stCxn id="38921" idx="0"/>
            <a:endCxn id="38918" idx="4"/>
          </p:cNvCxnSpPr>
          <p:nvPr/>
        </p:nvCxnSpPr>
        <p:spPr bwMode="auto">
          <a:xfrm flipH="1" flipV="1">
            <a:off x="7505700" y="2362200"/>
            <a:ext cx="14288" cy="1754188"/>
          </a:xfrm>
          <a:prstGeom prst="straightConnector1">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7" name="Line 14"/>
          <p:cNvSpPr>
            <a:spLocks noChangeShapeType="1"/>
          </p:cNvSpPr>
          <p:nvPr/>
        </p:nvSpPr>
        <p:spPr bwMode="auto">
          <a:xfrm>
            <a:off x="6019800" y="1246188"/>
            <a:ext cx="0" cy="50022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pPr>
              <a:defRPr/>
            </a:pPr>
            <a:r>
              <a:rPr lang="en-US"/>
              <a:t>Gradient Descent</a:t>
            </a:r>
          </a:p>
        </p:txBody>
      </p:sp>
      <p:sp>
        <p:nvSpPr>
          <p:cNvPr id="39939" name="Line 1027"/>
          <p:cNvSpPr>
            <a:spLocks noChangeShapeType="1"/>
          </p:cNvSpPr>
          <p:nvPr/>
        </p:nvSpPr>
        <p:spPr bwMode="auto">
          <a:xfrm>
            <a:off x="979488" y="5791200"/>
            <a:ext cx="7135812" cy="0"/>
          </a:xfrm>
          <a:prstGeom prst="line">
            <a:avLst/>
          </a:prstGeom>
          <a:noFill/>
          <a:ln w="508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Line 1028"/>
          <p:cNvSpPr>
            <a:spLocks noChangeShapeType="1"/>
          </p:cNvSpPr>
          <p:nvPr/>
        </p:nvSpPr>
        <p:spPr bwMode="auto">
          <a:xfrm>
            <a:off x="990600" y="2005013"/>
            <a:ext cx="0" cy="3783012"/>
          </a:xfrm>
          <a:prstGeom prst="line">
            <a:avLst/>
          </a:prstGeom>
          <a:noFill/>
          <a:ln w="50800">
            <a:solidFill>
              <a:srgbClr val="00279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Rectangle 1029"/>
          <p:cNvSpPr>
            <a:spLocks noChangeArrowheads="1"/>
          </p:cNvSpPr>
          <p:nvPr/>
        </p:nvSpPr>
        <p:spPr bwMode="auto">
          <a:xfrm>
            <a:off x="611188" y="1296988"/>
            <a:ext cx="98901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Error</a:t>
            </a:r>
          </a:p>
        </p:txBody>
      </p:sp>
      <p:sp>
        <p:nvSpPr>
          <p:cNvPr id="39942" name="Rectangle 1030"/>
          <p:cNvSpPr>
            <a:spLocks noChangeArrowheads="1"/>
          </p:cNvSpPr>
          <p:nvPr/>
        </p:nvSpPr>
        <p:spPr bwMode="auto">
          <a:xfrm>
            <a:off x="6630988" y="5030788"/>
            <a:ext cx="1978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Weight </a:t>
            </a:r>
            <a:r>
              <a:rPr lang="en-US" altLang="en-US" sz="3200" i="1">
                <a:latin typeface="Arial Narrow" panose="020B0606020202030204" pitchFamily="34" charset="0"/>
              </a:rPr>
              <a:t>w</a:t>
            </a:r>
            <a:r>
              <a:rPr lang="en-US" altLang="en-US" sz="3200" i="1" baseline="-25000">
                <a:latin typeface="Arial Narrow" panose="020B0606020202030204" pitchFamily="34" charset="0"/>
              </a:rPr>
              <a:t>ji</a:t>
            </a:r>
          </a:p>
        </p:txBody>
      </p:sp>
      <p:sp>
        <p:nvSpPr>
          <p:cNvPr id="39943" name="Line 1032"/>
          <p:cNvSpPr>
            <a:spLocks noChangeShapeType="1"/>
          </p:cNvSpPr>
          <p:nvPr/>
        </p:nvSpPr>
        <p:spPr bwMode="auto">
          <a:xfrm>
            <a:off x="5486400" y="2846388"/>
            <a:ext cx="0" cy="291941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1033"/>
          <p:cNvSpPr>
            <a:spLocks noChangeShapeType="1"/>
          </p:cNvSpPr>
          <p:nvPr/>
        </p:nvSpPr>
        <p:spPr bwMode="auto">
          <a:xfrm>
            <a:off x="5157788" y="1957388"/>
            <a:ext cx="735012" cy="1649412"/>
          </a:xfrm>
          <a:prstGeom prst="line">
            <a:avLst/>
          </a:prstGeom>
          <a:noFill/>
          <a:ln w="50800">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1034"/>
          <p:cNvSpPr>
            <a:spLocks noChangeShapeType="1"/>
          </p:cNvSpPr>
          <p:nvPr/>
        </p:nvSpPr>
        <p:spPr bwMode="auto">
          <a:xfrm flipH="1">
            <a:off x="990600" y="2828925"/>
            <a:ext cx="4502150" cy="1746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1035"/>
          <p:cNvSpPr>
            <a:spLocks noChangeArrowheads="1"/>
          </p:cNvSpPr>
          <p:nvPr/>
        </p:nvSpPr>
        <p:spPr bwMode="auto">
          <a:xfrm>
            <a:off x="5640388" y="1677988"/>
            <a:ext cx="18256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sym typeface="Symbol" panose="05050102010706020507" pitchFamily="18" charset="2"/>
              </a:rPr>
              <a:t></a:t>
            </a:r>
            <a:r>
              <a:rPr lang="en-US" altLang="en-US" sz="3200" i="1">
                <a:latin typeface="Arial Narrow" panose="020B0606020202030204" pitchFamily="34" charset="0"/>
              </a:rPr>
              <a:t>e/</a:t>
            </a:r>
            <a:r>
              <a:rPr lang="en-US" altLang="en-US" sz="3200" i="1">
                <a:latin typeface="Arial Narrow" panose="020B0606020202030204" pitchFamily="34" charset="0"/>
                <a:sym typeface="Symbol" panose="05050102010706020507" pitchFamily="18" charset="2"/>
              </a:rPr>
              <a:t></a:t>
            </a:r>
            <a:r>
              <a:rPr lang="en-US" altLang="en-US" sz="3200" i="1">
                <a:latin typeface="Arial Narrow" panose="020B0606020202030204" pitchFamily="34" charset="0"/>
              </a:rPr>
              <a:t>w</a:t>
            </a:r>
            <a:r>
              <a:rPr lang="en-US" altLang="en-US" sz="3200" i="1" baseline="-25000">
                <a:latin typeface="Arial Narrow" panose="020B0606020202030204" pitchFamily="34" charset="0"/>
              </a:rPr>
              <a:t>ji</a:t>
            </a:r>
          </a:p>
        </p:txBody>
      </p:sp>
      <p:sp>
        <p:nvSpPr>
          <p:cNvPr id="39947" name="Line 1036"/>
          <p:cNvSpPr>
            <a:spLocks noChangeShapeType="1"/>
          </p:cNvSpPr>
          <p:nvPr/>
        </p:nvSpPr>
        <p:spPr bwMode="auto">
          <a:xfrm>
            <a:off x="5791200" y="3760788"/>
            <a:ext cx="0" cy="200501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Rectangle 1037"/>
          <p:cNvSpPr>
            <a:spLocks noChangeArrowheads="1"/>
          </p:cNvSpPr>
          <p:nvPr/>
        </p:nvSpPr>
        <p:spPr bwMode="auto">
          <a:xfrm>
            <a:off x="5030788" y="5792788"/>
            <a:ext cx="5302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rPr>
              <a:t>w</a:t>
            </a:r>
          </a:p>
        </p:txBody>
      </p:sp>
      <p:sp>
        <p:nvSpPr>
          <p:cNvPr id="39949" name="Rectangle 1038"/>
          <p:cNvSpPr>
            <a:spLocks noChangeArrowheads="1"/>
          </p:cNvSpPr>
          <p:nvPr/>
        </p:nvSpPr>
        <p:spPr bwMode="auto">
          <a:xfrm>
            <a:off x="5716588" y="5792788"/>
            <a:ext cx="312261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rPr>
              <a:t>w + sf (see next)</a:t>
            </a:r>
          </a:p>
        </p:txBody>
      </p:sp>
      <p:sp>
        <p:nvSpPr>
          <p:cNvPr id="15" name="Freeform 14"/>
          <p:cNvSpPr/>
          <p:nvPr/>
        </p:nvSpPr>
        <p:spPr bwMode="auto">
          <a:xfrm>
            <a:off x="954157" y="2176197"/>
            <a:ext cx="7089675" cy="2246739"/>
          </a:xfrm>
          <a:custGeom>
            <a:avLst/>
            <a:gdLst>
              <a:gd name="connsiteX0" fmla="*/ 0 w 7089675"/>
              <a:gd name="connsiteY0" fmla="*/ 977820 h 2246739"/>
              <a:gd name="connsiteX1" fmla="*/ 715617 w 7089675"/>
              <a:gd name="connsiteY1" fmla="*/ 1998238 h 2246739"/>
              <a:gd name="connsiteX2" fmla="*/ 1696278 w 7089675"/>
              <a:gd name="connsiteY2" fmla="*/ 2236777 h 2246739"/>
              <a:gd name="connsiteX3" fmla="*/ 2968486 w 7089675"/>
              <a:gd name="connsiteY3" fmla="*/ 1772951 h 2246739"/>
              <a:gd name="connsiteX4" fmla="*/ 3379304 w 7089675"/>
              <a:gd name="connsiteY4" fmla="*/ 938064 h 2246739"/>
              <a:gd name="connsiteX5" fmla="*/ 3578086 w 7089675"/>
              <a:gd name="connsiteY5" fmla="*/ 487490 h 2246739"/>
              <a:gd name="connsiteX6" fmla="*/ 3843130 w 7089675"/>
              <a:gd name="connsiteY6" fmla="*/ 89925 h 2246739"/>
              <a:gd name="connsiteX7" fmla="*/ 4028660 w 7089675"/>
              <a:gd name="connsiteY7" fmla="*/ 63420 h 2246739"/>
              <a:gd name="connsiteX8" fmla="*/ 4267200 w 7089675"/>
              <a:gd name="connsiteY8" fmla="*/ 195942 h 2246739"/>
              <a:gd name="connsiteX9" fmla="*/ 4558747 w 7089675"/>
              <a:gd name="connsiteY9" fmla="*/ 620012 h 2246739"/>
              <a:gd name="connsiteX10" fmla="*/ 4731026 w 7089675"/>
              <a:gd name="connsiteY10" fmla="*/ 1269368 h 2246739"/>
              <a:gd name="connsiteX11" fmla="*/ 4943060 w 7089675"/>
              <a:gd name="connsiteY11" fmla="*/ 1680186 h 2246739"/>
              <a:gd name="connsiteX12" fmla="*/ 5208104 w 7089675"/>
              <a:gd name="connsiteY12" fmla="*/ 1799455 h 2246739"/>
              <a:gd name="connsiteX13" fmla="*/ 5499652 w 7089675"/>
              <a:gd name="connsiteY13" fmla="*/ 1799455 h 2246739"/>
              <a:gd name="connsiteX14" fmla="*/ 5777947 w 7089675"/>
              <a:gd name="connsiteY14" fmla="*/ 1574168 h 2246739"/>
              <a:gd name="connsiteX15" fmla="*/ 6957391 w 7089675"/>
              <a:gd name="connsiteY15" fmla="*/ 169438 h 2246739"/>
              <a:gd name="connsiteX16" fmla="*/ 7010400 w 7089675"/>
              <a:gd name="connsiteY16" fmla="*/ 76673 h 224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9675" h="2246739">
                <a:moveTo>
                  <a:pt x="0" y="977820"/>
                </a:moveTo>
                <a:cubicBezTo>
                  <a:pt x="216452" y="1383116"/>
                  <a:pt x="432904" y="1788412"/>
                  <a:pt x="715617" y="1998238"/>
                </a:cubicBezTo>
                <a:cubicBezTo>
                  <a:pt x="998330" y="2208064"/>
                  <a:pt x="1320800" y="2274325"/>
                  <a:pt x="1696278" y="2236777"/>
                </a:cubicBezTo>
                <a:cubicBezTo>
                  <a:pt x="2071756" y="2199229"/>
                  <a:pt x="2687982" y="1989403"/>
                  <a:pt x="2968486" y="1772951"/>
                </a:cubicBezTo>
                <a:cubicBezTo>
                  <a:pt x="3248990" y="1556499"/>
                  <a:pt x="3277704" y="1152308"/>
                  <a:pt x="3379304" y="938064"/>
                </a:cubicBezTo>
                <a:cubicBezTo>
                  <a:pt x="3480904" y="723820"/>
                  <a:pt x="3500782" y="628846"/>
                  <a:pt x="3578086" y="487490"/>
                </a:cubicBezTo>
                <a:cubicBezTo>
                  <a:pt x="3655390" y="346134"/>
                  <a:pt x="3768034" y="160603"/>
                  <a:pt x="3843130" y="89925"/>
                </a:cubicBezTo>
                <a:cubicBezTo>
                  <a:pt x="3918226" y="19247"/>
                  <a:pt x="3957982" y="45750"/>
                  <a:pt x="4028660" y="63420"/>
                </a:cubicBezTo>
                <a:cubicBezTo>
                  <a:pt x="4099338" y="81089"/>
                  <a:pt x="4178852" y="103177"/>
                  <a:pt x="4267200" y="195942"/>
                </a:cubicBezTo>
                <a:cubicBezTo>
                  <a:pt x="4355548" y="288707"/>
                  <a:pt x="4481443" y="441108"/>
                  <a:pt x="4558747" y="620012"/>
                </a:cubicBezTo>
                <a:cubicBezTo>
                  <a:pt x="4636051" y="798916"/>
                  <a:pt x="4666974" y="1092672"/>
                  <a:pt x="4731026" y="1269368"/>
                </a:cubicBezTo>
                <a:cubicBezTo>
                  <a:pt x="4795078" y="1446064"/>
                  <a:pt x="4863547" y="1591838"/>
                  <a:pt x="4943060" y="1680186"/>
                </a:cubicBezTo>
                <a:cubicBezTo>
                  <a:pt x="5022573" y="1768534"/>
                  <a:pt x="5115339" y="1779577"/>
                  <a:pt x="5208104" y="1799455"/>
                </a:cubicBezTo>
                <a:cubicBezTo>
                  <a:pt x="5300869" y="1819333"/>
                  <a:pt x="5404678" y="1837003"/>
                  <a:pt x="5499652" y="1799455"/>
                </a:cubicBezTo>
                <a:cubicBezTo>
                  <a:pt x="5594626" y="1761907"/>
                  <a:pt x="5534991" y="1845837"/>
                  <a:pt x="5777947" y="1574168"/>
                </a:cubicBezTo>
                <a:cubicBezTo>
                  <a:pt x="6020903" y="1302499"/>
                  <a:pt x="6751982" y="419020"/>
                  <a:pt x="6957391" y="169438"/>
                </a:cubicBezTo>
                <a:cubicBezTo>
                  <a:pt x="7162800" y="-80145"/>
                  <a:pt x="7086600" y="-1736"/>
                  <a:pt x="7010400" y="76673"/>
                </a:cubicBezTo>
              </a:path>
            </a:pathLst>
          </a:custGeom>
          <a:noFill/>
          <a:ln w="762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dirty="0" smtClean="0"/>
              <a:t>Simplest Method</a:t>
            </a:r>
            <a:endParaRPr lang="en-US" dirty="0"/>
          </a:p>
        </p:txBody>
      </p:sp>
      <p:sp>
        <p:nvSpPr>
          <p:cNvPr id="43011" name="Rectangle 3"/>
          <p:cNvSpPr>
            <a:spLocks noGrp="1" noChangeArrowheads="1"/>
          </p:cNvSpPr>
          <p:nvPr>
            <p:ph type="body" idx="1"/>
          </p:nvPr>
        </p:nvSpPr>
        <p:spPr>
          <a:xfrm>
            <a:off x="1295400" y="1066800"/>
            <a:ext cx="6477000" cy="5257800"/>
          </a:xfrm>
        </p:spPr>
        <p:txBody>
          <a:bodyPr/>
          <a:lstStyle/>
          <a:p>
            <a:pPr>
              <a:lnSpc>
                <a:spcPct val="110000"/>
              </a:lnSpc>
              <a:buFont typeface="Monotype Sorts" pitchFamily="2" charset="2"/>
              <a:buNone/>
              <a:defRPr/>
            </a:pPr>
            <a:r>
              <a:rPr lang="en-US" sz="2800" dirty="0"/>
              <a:t>Pick an initial step size </a:t>
            </a:r>
            <a:r>
              <a:rPr lang="en-US" sz="2800" i="1" dirty="0"/>
              <a:t>s</a:t>
            </a:r>
            <a:r>
              <a:rPr lang="en-US" sz="2800" dirty="0"/>
              <a:t> (e.g. 0.1 or 5%)</a:t>
            </a:r>
          </a:p>
          <a:p>
            <a:pPr>
              <a:lnSpc>
                <a:spcPct val="110000"/>
              </a:lnSpc>
              <a:buFont typeface="Monotype Sorts" pitchFamily="2" charset="2"/>
              <a:buNone/>
              <a:defRPr/>
            </a:pPr>
            <a:r>
              <a:rPr lang="en-US" sz="2800" dirty="0"/>
              <a:t>Pick a reduction method (e.g. a fraction </a:t>
            </a:r>
            <a:r>
              <a:rPr lang="en-US" sz="2800" i="1" dirty="0"/>
              <a:t>f</a:t>
            </a:r>
            <a:r>
              <a:rPr lang="en-US" sz="2800" dirty="0"/>
              <a:t> 10%?)</a:t>
            </a:r>
          </a:p>
          <a:p>
            <a:pPr>
              <a:lnSpc>
                <a:spcPct val="110000"/>
              </a:lnSpc>
              <a:buFont typeface="Monotype Sorts" pitchFamily="2" charset="2"/>
              <a:buNone/>
              <a:defRPr/>
            </a:pPr>
            <a:r>
              <a:rPr lang="en-US" sz="2800" dirty="0"/>
              <a:t>Compute </a:t>
            </a:r>
            <a:r>
              <a:rPr lang="en-US" sz="2800" i="1" dirty="0"/>
              <a:t>error</a:t>
            </a:r>
            <a:r>
              <a:rPr lang="en-US" sz="2800" dirty="0"/>
              <a:t> on training set</a:t>
            </a:r>
          </a:p>
          <a:p>
            <a:pPr>
              <a:lnSpc>
                <a:spcPct val="110000"/>
              </a:lnSpc>
              <a:buFont typeface="Monotype Sorts" pitchFamily="2" charset="2"/>
              <a:buNone/>
              <a:defRPr/>
            </a:pPr>
            <a:r>
              <a:rPr lang="en-US" sz="2800" dirty="0"/>
              <a:t>WHILE (</a:t>
            </a:r>
            <a:r>
              <a:rPr lang="en-US" sz="2800" i="1" dirty="0"/>
              <a:t>error</a:t>
            </a:r>
            <a:r>
              <a:rPr lang="en-US" sz="2800" dirty="0"/>
              <a:t> unacceptable)</a:t>
            </a:r>
          </a:p>
          <a:p>
            <a:pPr>
              <a:lnSpc>
                <a:spcPct val="110000"/>
              </a:lnSpc>
              <a:buFont typeface="Monotype Sorts" pitchFamily="2" charset="2"/>
              <a:buNone/>
              <a:defRPr/>
            </a:pPr>
            <a:r>
              <a:rPr lang="en-US" sz="2800" dirty="0"/>
              <a:t>		FOR EACH </a:t>
            </a:r>
            <a:r>
              <a:rPr lang="en-US" sz="2800" dirty="0" err="1"/>
              <a:t>i</a:t>
            </a:r>
            <a:r>
              <a:rPr lang="en-US" sz="2800" dirty="0"/>
              <a:t>, j</a:t>
            </a:r>
          </a:p>
          <a:p>
            <a:pPr>
              <a:lnSpc>
                <a:spcPct val="110000"/>
              </a:lnSpc>
              <a:buFont typeface="Monotype Sorts" pitchFamily="2" charset="2"/>
              <a:buNone/>
              <a:defRPr/>
            </a:pPr>
            <a:r>
              <a:rPr lang="en-US" sz="2800" dirty="0"/>
              <a:t>			Compute </a:t>
            </a:r>
            <a:r>
              <a:rPr lang="en-US" sz="2800" dirty="0" smtClean="0"/>
              <a:t>all </a:t>
            </a:r>
            <a:r>
              <a:rPr lang="en-US" sz="2800" i="1" dirty="0" smtClean="0"/>
              <a:t>de/</a:t>
            </a:r>
            <a:r>
              <a:rPr lang="en-US" sz="2800" i="1" dirty="0" err="1" smtClean="0"/>
              <a:t>dw</a:t>
            </a:r>
            <a:r>
              <a:rPr lang="en-US" sz="2800" i="1" baseline="-25000" dirty="0" err="1" smtClean="0"/>
              <a:t>ij</a:t>
            </a:r>
            <a:r>
              <a:rPr lang="en-US" sz="2800" i="1" baseline="-25000" dirty="0" smtClean="0"/>
              <a:t> </a:t>
            </a:r>
            <a:r>
              <a:rPr lang="en-US" sz="2800" dirty="0"/>
              <a:t>on training set</a:t>
            </a:r>
            <a:endParaRPr lang="en-US" sz="2800" i="1" baseline="-25000" dirty="0"/>
          </a:p>
          <a:p>
            <a:pPr>
              <a:lnSpc>
                <a:spcPct val="110000"/>
              </a:lnSpc>
              <a:buFont typeface="Monotype Sorts" pitchFamily="2" charset="2"/>
              <a:buNone/>
              <a:defRPr/>
            </a:pPr>
            <a:r>
              <a:rPr lang="en-US" sz="2800" dirty="0"/>
              <a:t>			Change </a:t>
            </a:r>
            <a:r>
              <a:rPr lang="en-US" sz="2800" dirty="0" smtClean="0"/>
              <a:t>all </a:t>
            </a:r>
            <a:r>
              <a:rPr lang="en-US" sz="2800" i="1" dirty="0" err="1" smtClean="0"/>
              <a:t>w</a:t>
            </a:r>
            <a:r>
              <a:rPr lang="en-US" sz="2800" i="1" baseline="-25000" dirty="0" err="1" smtClean="0"/>
              <a:t>ij</a:t>
            </a:r>
            <a:r>
              <a:rPr lang="en-US" sz="2800" dirty="0" smtClean="0"/>
              <a:t>  proportionally by </a:t>
            </a:r>
            <a:r>
              <a:rPr lang="en-US" sz="2800" i="1" dirty="0"/>
              <a:t>s</a:t>
            </a:r>
            <a:r>
              <a:rPr lang="en-US" sz="2800" dirty="0"/>
              <a:t> </a:t>
            </a:r>
            <a:endParaRPr lang="en-US" sz="2800" i="1" dirty="0"/>
          </a:p>
          <a:p>
            <a:pPr>
              <a:lnSpc>
                <a:spcPct val="110000"/>
              </a:lnSpc>
              <a:buFont typeface="Monotype Sorts" pitchFamily="2" charset="2"/>
              <a:buNone/>
              <a:defRPr/>
            </a:pPr>
            <a:r>
              <a:rPr lang="en-US" sz="2800" dirty="0"/>
              <a:t>		</a:t>
            </a:r>
            <a:r>
              <a:rPr lang="en-US" sz="2800" i="1" dirty="0"/>
              <a:t>s</a:t>
            </a:r>
            <a:r>
              <a:rPr lang="en-US" sz="2800" dirty="0"/>
              <a:t> = </a:t>
            </a:r>
            <a:r>
              <a:rPr lang="en-US" sz="2800" i="1" dirty="0"/>
              <a:t>s</a:t>
            </a:r>
            <a:r>
              <a:rPr lang="en-US" sz="2800" dirty="0"/>
              <a:t>*(1-</a:t>
            </a:r>
            <a:r>
              <a:rPr lang="en-US" sz="2800" i="1" dirty="0"/>
              <a:t>f</a:t>
            </a:r>
            <a:r>
              <a:rPr lang="en-US" sz="2800" dirty="0"/>
              <a:t>)  // or some other reduction</a:t>
            </a:r>
          </a:p>
          <a:p>
            <a:pPr>
              <a:lnSpc>
                <a:spcPct val="110000"/>
              </a:lnSpc>
              <a:buFont typeface="Monotype Sorts" pitchFamily="2" charset="2"/>
              <a:buNone/>
              <a:defRPr/>
            </a:pPr>
            <a:r>
              <a:rPr lang="en-US" sz="2800" dirty="0"/>
              <a:t>		</a:t>
            </a:r>
            <a:r>
              <a:rPr lang="en-US" sz="2800" dirty="0" err="1" smtClean="0"/>
              <a:t>Recompute</a:t>
            </a:r>
            <a:r>
              <a:rPr lang="en-US" sz="2800" dirty="0" smtClean="0"/>
              <a:t> </a:t>
            </a:r>
            <a:r>
              <a:rPr lang="en-US" sz="2800" dirty="0"/>
              <a:t>error on training set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p:txBody>
          <a:bodyPr/>
          <a:lstStyle/>
          <a:p>
            <a:r>
              <a:rPr lang="en-US" altLang="en-US" smtClean="0"/>
              <a:t>Hinton on Backpropagation</a:t>
            </a:r>
          </a:p>
        </p:txBody>
      </p:sp>
      <p:sp>
        <p:nvSpPr>
          <p:cNvPr id="44035" name="TextBox 4"/>
          <p:cNvSpPr txBox="1">
            <a:spLocks noChangeArrowheads="1"/>
          </p:cNvSpPr>
          <p:nvPr/>
        </p:nvSpPr>
        <p:spPr bwMode="auto">
          <a:xfrm>
            <a:off x="609600" y="2971800"/>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hlinkClick r:id="rId3"/>
              </a:rPr>
              <a:t>https://www.youtube.com/watch?v=46Jzu-xWIBk</a:t>
            </a:r>
            <a:r>
              <a:rPr lang="en-US" altLang="en-US"/>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8195" name="AutoShape 5"/>
          <p:cNvSpPr>
            <a:spLocks noChangeArrowheads="1"/>
          </p:cNvSpPr>
          <p:nvPr/>
        </p:nvSpPr>
        <p:spPr bwMode="auto">
          <a:xfrm>
            <a:off x="914400" y="23622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771650" y="1828800"/>
            <a:ext cx="5778500" cy="21336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lnSpc>
                <a:spcPct val="200000"/>
              </a:lnSpc>
              <a:spcBef>
                <a:spcPct val="20000"/>
              </a:spcBef>
              <a:spcAft>
                <a:spcPts val="300"/>
              </a:spcAft>
              <a:buClr>
                <a:schemeClr val="tx2"/>
              </a:buClr>
              <a:buSzPct val="75000"/>
              <a:buFont typeface="Wingdings" pitchFamily="2" charset="2"/>
              <a:buAutoNum type="arabicPeriod"/>
              <a:defRPr/>
            </a:pPr>
            <a:r>
              <a:rPr lang="en-US" sz="3200" b="1" kern="0" dirty="0" smtClean="0">
                <a:latin typeface="Arial Narrow" pitchFamily="34" charset="0"/>
              </a:rPr>
              <a:t>Multilayered</a:t>
            </a:r>
            <a:r>
              <a:rPr lang="en-US" sz="3200" b="1" kern="0" dirty="0">
                <a:latin typeface="Arial Narrow" pitchFamily="34" charset="0"/>
              </a:rPr>
              <a:t>: Learning Steps</a:t>
            </a:r>
          </a:p>
          <a:p>
            <a:pPr marL="609600" indent="-609600">
              <a:lnSpc>
                <a:spcPct val="200000"/>
              </a:lnSpc>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Derivation of </a:t>
            </a:r>
            <a:r>
              <a:rPr lang="en-US" sz="3200" kern="0" dirty="0" err="1" smtClean="0">
                <a:latin typeface="Arial Narrow" pitchFamily="34" charset="0"/>
              </a:rPr>
              <a:t>Backpropagation</a:t>
            </a:r>
            <a:endParaRPr lang="en-US" sz="3200" kern="0" dirty="0">
              <a:latin typeface="Arial Narrow" pitchFamily="34" charset="0"/>
            </a:endParaRPr>
          </a:p>
        </p:txBody>
      </p:sp>
    </p:spTree>
    <p:extLst>
      <p:ext uri="{BB962C8B-B14F-4D97-AF65-F5344CB8AC3E}">
        <p14:creationId xmlns:p14="http://schemas.microsoft.com/office/powerpoint/2010/main" val="992567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Other Methods for Gradient Estimation</a:t>
            </a:r>
          </a:p>
        </p:txBody>
      </p:sp>
      <p:sp>
        <p:nvSpPr>
          <p:cNvPr id="38915" name="Rectangle 3"/>
          <p:cNvSpPr>
            <a:spLocks noGrp="1" noChangeArrowheads="1"/>
          </p:cNvSpPr>
          <p:nvPr>
            <p:ph type="body" idx="1"/>
          </p:nvPr>
        </p:nvSpPr>
        <p:spPr>
          <a:xfrm>
            <a:off x="762000" y="990600"/>
            <a:ext cx="7772400" cy="5105400"/>
          </a:xfrm>
        </p:spPr>
        <p:txBody>
          <a:bodyPr/>
          <a:lstStyle/>
          <a:p>
            <a:pPr>
              <a:lnSpc>
                <a:spcPct val="200000"/>
              </a:lnSpc>
              <a:defRPr/>
            </a:pPr>
            <a:r>
              <a:rPr lang="en-US" dirty="0"/>
              <a:t>See textbook</a:t>
            </a:r>
          </a:p>
          <a:p>
            <a:pPr>
              <a:lnSpc>
                <a:spcPct val="200000"/>
              </a:lnSpc>
              <a:defRPr/>
            </a:pPr>
            <a:r>
              <a:rPr lang="en-US" dirty="0"/>
              <a:t>Braude</a:t>
            </a:r>
          </a:p>
          <a:p>
            <a:pPr lvl="1">
              <a:buSzPct val="75000"/>
              <a:defRPr/>
            </a:pPr>
            <a:r>
              <a:rPr lang="en-US" dirty="0" smtClean="0"/>
              <a:t>Differentiate </a:t>
            </a:r>
            <a:r>
              <a:rPr lang="en-US" dirty="0"/>
              <a:t>by source </a:t>
            </a:r>
            <a:r>
              <a:rPr lang="en-US" dirty="0" smtClean="0"/>
              <a:t>code*</a:t>
            </a:r>
          </a:p>
          <a:p>
            <a:pPr>
              <a:buSzPct val="75000"/>
              <a:defRPr/>
            </a:pPr>
            <a:endParaRPr lang="en-US" dirty="0" smtClean="0"/>
          </a:p>
          <a:p>
            <a:pPr>
              <a:buSzPct val="75000"/>
              <a:defRPr/>
            </a:pPr>
            <a:r>
              <a:rPr lang="en-US" dirty="0" smtClean="0"/>
              <a:t>Use genetic algorithms</a:t>
            </a:r>
          </a:p>
          <a:p>
            <a:pPr>
              <a:buSzPct val="75000"/>
              <a:defRPr/>
            </a:pPr>
            <a:endParaRPr lang="en-US" dirty="0" smtClean="0"/>
          </a:p>
          <a:p>
            <a:pPr marL="457200" lvl="1" indent="0">
              <a:buSzPct val="75000"/>
              <a:buFont typeface="Courier New" panose="02070309020205020404" pitchFamily="49" charset="0"/>
              <a:buNone/>
              <a:defRPr/>
            </a:pPr>
            <a:r>
              <a:rPr lang="en-US" sz="1000" dirty="0"/>
              <a:t>* "Obtaining Sample Path Derivatives by Source Code Instrumentation", Discrete Event Dynamic System: Theory and Applications, 6, 371-378 (1996)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TensorFlow Playground Demo</a:t>
            </a:r>
            <a:endParaRPr lang="en-US" dirty="0"/>
          </a:p>
        </p:txBody>
      </p:sp>
      <p:pic>
        <p:nvPicPr>
          <p:cNvPr id="5" name="Picture 4"/>
          <p:cNvPicPr>
            <a:picLocks noChangeAspect="1"/>
          </p:cNvPicPr>
          <p:nvPr/>
        </p:nvPicPr>
        <p:blipFill>
          <a:blip r:embed="rId2"/>
          <a:stretch>
            <a:fillRect/>
          </a:stretch>
        </p:blipFill>
        <p:spPr>
          <a:xfrm>
            <a:off x="103933" y="1676400"/>
            <a:ext cx="8859933" cy="4776788"/>
          </a:xfrm>
          <a:prstGeom prst="rect">
            <a:avLst/>
          </a:prstGeom>
        </p:spPr>
      </p:pic>
    </p:spTree>
    <p:extLst>
      <p:ext uri="{BB962C8B-B14F-4D97-AF65-F5344CB8AC3E}">
        <p14:creationId xmlns:p14="http://schemas.microsoft.com/office/powerpoint/2010/main" val="88496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After Training</a:t>
            </a:r>
            <a:endParaRPr lang="en-US" dirty="0"/>
          </a:p>
        </p:txBody>
      </p:sp>
      <p:pic>
        <p:nvPicPr>
          <p:cNvPr id="4" name="Picture 3"/>
          <p:cNvPicPr>
            <a:picLocks noChangeAspect="1"/>
          </p:cNvPicPr>
          <p:nvPr/>
        </p:nvPicPr>
        <p:blipFill>
          <a:blip r:embed="rId3"/>
          <a:stretch>
            <a:fillRect/>
          </a:stretch>
        </p:blipFill>
        <p:spPr>
          <a:xfrm>
            <a:off x="76200" y="1066800"/>
            <a:ext cx="8958315" cy="4953000"/>
          </a:xfrm>
          <a:prstGeom prst="rect">
            <a:avLst/>
          </a:prstGeom>
        </p:spPr>
      </p:pic>
    </p:spTree>
    <p:extLst>
      <p:ext uri="{BB962C8B-B14F-4D97-AF65-F5344CB8AC3E}">
        <p14:creationId xmlns:p14="http://schemas.microsoft.com/office/powerpoint/2010/main" val="1818661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0" y="304800"/>
            <a:ext cx="9067800" cy="495300"/>
          </a:xfrm>
        </p:spPr>
        <p:txBody>
          <a:bodyPr/>
          <a:lstStyle/>
          <a:p>
            <a:r>
              <a:rPr lang="en-US" altLang="en-US" smtClean="0"/>
              <a:t>Recognizing </a:t>
            </a:r>
            <a:r>
              <a:rPr lang="en-US" altLang="en-US" i="1" smtClean="0"/>
              <a:t>0-3</a:t>
            </a:r>
            <a:endParaRPr lang="en-US" altLang="en-US" smtClean="0"/>
          </a:p>
        </p:txBody>
      </p:sp>
      <p:sp>
        <p:nvSpPr>
          <p:cNvPr id="47107" name="TextBox 4"/>
          <p:cNvSpPr txBox="1">
            <a:spLocks noChangeArrowheads="1"/>
          </p:cNvSpPr>
          <p:nvPr/>
        </p:nvSpPr>
        <p:spPr bwMode="auto">
          <a:xfrm>
            <a:off x="1485900" y="1485900"/>
            <a:ext cx="609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Four hand-drawn digits. 10 examples of each.</a:t>
            </a: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2914650"/>
            <a:ext cx="54673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TextBox 5"/>
          <p:cNvSpPr txBox="1">
            <a:spLocks noChangeArrowheads="1"/>
          </p:cNvSpPr>
          <p:nvPr/>
        </p:nvSpPr>
        <p:spPr bwMode="auto">
          <a:xfrm>
            <a:off x="1295400" y="2890838"/>
            <a:ext cx="533400"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spcBef>
                <a:spcPct val="50000"/>
              </a:spcBef>
            </a:pPr>
            <a:r>
              <a:rPr lang="en-US" altLang="en-US">
                <a:latin typeface="Arial Narrow" panose="020B0606020202030204" pitchFamily="34" charset="0"/>
              </a:rPr>
              <a:t>0     1      2    3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76200" y="304800"/>
            <a:ext cx="9067800" cy="495300"/>
          </a:xfrm>
        </p:spPr>
        <p:txBody>
          <a:bodyPr/>
          <a:lstStyle/>
          <a:p>
            <a:r>
              <a:rPr lang="en-US" altLang="en-US" smtClean="0">
                <a:solidFill>
                  <a:schemeClr val="tx1"/>
                </a:solidFill>
              </a:rPr>
              <a:t>Example (McMaster’s)</a:t>
            </a:r>
          </a:p>
        </p:txBody>
      </p:sp>
      <p:sp>
        <p:nvSpPr>
          <p:cNvPr id="48131" name="Rectangle 2"/>
          <p:cNvSpPr>
            <a:spLocks noChangeArrowheads="1"/>
          </p:cNvSpPr>
          <p:nvPr/>
        </p:nvSpPr>
        <p:spPr bwMode="auto">
          <a:xfrm>
            <a:off x="381000" y="1143000"/>
            <a:ext cx="80772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b="1" dirty="0">
                <a:latin typeface="Arial Narrow" panose="020B0606020202030204" pitchFamily="34" charset="0"/>
              </a:rPr>
              <a:t>Activation display:</a:t>
            </a:r>
            <a:r>
              <a:rPr lang="en-US" altLang="en-US" sz="2400" dirty="0">
                <a:latin typeface="Arial Narrow" panose="020B0606020202030204" pitchFamily="34" charset="0"/>
              </a:rPr>
              <a:t> The states of the input units are displayed in grey levels on a white background; black means fully activated. The activity levels of the hidden and output units are displayed both numerically, and via a color code ranging from black to red. Bright red means fully on. For the output layer, once a unit's activation level is 0.8 or greater, it is considered to be fully on for the purpose of the display. This feature makes it easier to see when the output units are producing nearly correct responses.</a:t>
            </a:r>
          </a:p>
          <a:p>
            <a:pPr>
              <a:spcBef>
                <a:spcPct val="50000"/>
              </a:spcBef>
            </a:pPr>
            <a:r>
              <a:rPr lang="en-US" altLang="en-US" sz="2400" b="1" dirty="0">
                <a:latin typeface="Arial Narrow" panose="020B0606020202030204" pitchFamily="34" charset="0"/>
              </a:rPr>
              <a:t>Weight display: </a:t>
            </a:r>
            <a:r>
              <a:rPr lang="en-US" altLang="en-US" sz="2400" dirty="0">
                <a:latin typeface="Arial Narrow" panose="020B0606020202030204" pitchFamily="34" charset="0"/>
              </a:rPr>
              <a:t>The </a:t>
            </a:r>
            <a:r>
              <a:rPr lang="en-US" altLang="en-US" sz="2400" dirty="0" smtClean="0">
                <a:latin typeface="Arial Narrow" panose="020B0606020202030204" pitchFamily="34" charset="0"/>
              </a:rPr>
              <a:t>connection </a:t>
            </a:r>
            <a:r>
              <a:rPr lang="en-US" altLang="en-US" sz="2400" dirty="0">
                <a:latin typeface="Arial Narrow" panose="020B0606020202030204" pitchFamily="34" charset="0"/>
              </a:rPr>
              <a:t>weights are displayed in two colors, red squares for positive weights and blue squares for negative weights. The size of the square indicates the magnitude of the weight. For example, a large blue square represents a very large negative </a:t>
            </a:r>
            <a:r>
              <a:rPr lang="en-US" altLang="en-US" sz="2400" dirty="0" err="1" smtClean="0">
                <a:latin typeface="Arial Narrow" panose="020B0606020202030204" pitchFamily="34" charset="0"/>
              </a:rPr>
              <a:t>coNNection</a:t>
            </a:r>
            <a:r>
              <a:rPr lang="en-US" altLang="en-US" sz="2400" dirty="0" smtClean="0">
                <a:latin typeface="Arial Narrow" panose="020B0606020202030204" pitchFamily="34" charset="0"/>
              </a:rPr>
              <a:t> </a:t>
            </a:r>
            <a:r>
              <a:rPr lang="en-US" altLang="en-US" sz="2400" dirty="0">
                <a:latin typeface="Arial Narrow" panose="020B0606020202030204" pitchFamily="34" charset="0"/>
              </a:rPr>
              <a:t>weight. The bias weight of each output unit is displayed in a box just to the left of the unit.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 y="76200"/>
            <a:ext cx="9067800" cy="723900"/>
          </a:xfrm>
        </p:spPr>
        <p:txBody>
          <a:bodyPr/>
          <a:lstStyle/>
          <a:p>
            <a:pPr>
              <a:defRPr/>
            </a:pPr>
            <a:r>
              <a:rPr lang="en-US" sz="3200" dirty="0"/>
              <a:t>Recognizing </a:t>
            </a:r>
            <a:r>
              <a:rPr lang="en-US" sz="3200" i="1" dirty="0" smtClean="0"/>
              <a:t>0-3 </a:t>
            </a:r>
            <a:endParaRPr lang="en-US" sz="2400" u="none" dirty="0"/>
          </a:p>
        </p:txBody>
      </p:sp>
      <p:pic>
        <p:nvPicPr>
          <p:cNvPr id="49155" name="Picture 4"/>
          <p:cNvPicPr>
            <a:picLocks noChangeAspect="1" noChangeArrowheads="1"/>
          </p:cNvPicPr>
          <p:nvPr/>
        </p:nvPicPr>
        <p:blipFill>
          <a:blip r:embed="rId3">
            <a:extLst>
              <a:ext uri="{28A0092B-C50C-407E-A947-70E740481C1C}">
                <a14:useLocalDpi xmlns:a14="http://schemas.microsoft.com/office/drawing/2010/main" val="0"/>
              </a:ext>
            </a:extLst>
          </a:blip>
          <a:srcRect l="1563" t="19792" r="22656" b="13542"/>
          <a:stretch>
            <a:fillRect/>
          </a:stretch>
        </p:blipFill>
        <p:spPr bwMode="auto">
          <a:xfrm>
            <a:off x="76200" y="838200"/>
            <a:ext cx="8991600" cy="593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extBox 3"/>
          <p:cNvSpPr txBox="1">
            <a:spLocks noChangeArrowheads="1"/>
          </p:cNvSpPr>
          <p:nvPr/>
        </p:nvSpPr>
        <p:spPr bwMode="auto">
          <a:xfrm>
            <a:off x="762000" y="800100"/>
            <a:ext cx="5334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spcBef>
                <a:spcPct val="50000"/>
              </a:spcBef>
            </a:pPr>
            <a:r>
              <a:rPr lang="en-US" altLang="en-US">
                <a:latin typeface="Arial Narrow" panose="020B0606020202030204" pitchFamily="34" charset="0"/>
              </a:rPr>
              <a:t>0</a:t>
            </a:r>
          </a:p>
        </p:txBody>
      </p:sp>
      <p:sp>
        <p:nvSpPr>
          <p:cNvPr id="49157" name="TextBox 4"/>
          <p:cNvSpPr txBox="1">
            <a:spLocks noChangeArrowheads="1"/>
          </p:cNvSpPr>
          <p:nvPr/>
        </p:nvSpPr>
        <p:spPr bwMode="auto">
          <a:xfrm>
            <a:off x="7696200" y="800100"/>
            <a:ext cx="5334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spcBef>
                <a:spcPct val="50000"/>
              </a:spcBef>
            </a:pPr>
            <a:r>
              <a:rPr lang="en-US" altLang="en-US">
                <a:latin typeface="Arial Narrow" panose="020B0606020202030204" pitchFamily="34" charset="0"/>
              </a:rPr>
              <a:t>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pPr>
              <a:defRPr/>
            </a:pPr>
            <a:r>
              <a:rPr lang="en-US"/>
              <a:t>Summary</a:t>
            </a:r>
          </a:p>
        </p:txBody>
      </p:sp>
      <p:sp>
        <p:nvSpPr>
          <p:cNvPr id="47107" name="Rectangle 1027"/>
          <p:cNvSpPr>
            <a:spLocks noGrp="1" noChangeArrowheads="1"/>
          </p:cNvSpPr>
          <p:nvPr>
            <p:ph type="body" idx="1"/>
          </p:nvPr>
        </p:nvSpPr>
        <p:spPr>
          <a:xfrm>
            <a:off x="1257300" y="990600"/>
            <a:ext cx="6553200" cy="5105400"/>
          </a:xfrm>
        </p:spPr>
        <p:txBody>
          <a:bodyPr/>
          <a:lstStyle/>
          <a:p>
            <a:pPr>
              <a:lnSpc>
                <a:spcPct val="130000"/>
              </a:lnSpc>
              <a:defRPr/>
            </a:pPr>
            <a:r>
              <a:rPr lang="en-US" dirty="0"/>
              <a:t>Neural Nets are interpolation devices </a:t>
            </a:r>
          </a:p>
          <a:p>
            <a:pPr>
              <a:lnSpc>
                <a:spcPct val="130000"/>
              </a:lnSpc>
              <a:defRPr/>
            </a:pPr>
            <a:r>
              <a:rPr lang="en-US" dirty="0"/>
              <a:t>Use when model not available</a:t>
            </a:r>
          </a:p>
          <a:p>
            <a:pPr>
              <a:lnSpc>
                <a:spcPct val="130000"/>
              </a:lnSpc>
              <a:defRPr/>
            </a:pPr>
            <a:r>
              <a:rPr lang="en-US" dirty="0" err="1"/>
              <a:t>Backpropagation</a:t>
            </a:r>
            <a:r>
              <a:rPr lang="en-US" dirty="0"/>
              <a:t> </a:t>
            </a:r>
            <a:r>
              <a:rPr lang="en-US" dirty="0" smtClean="0"/>
              <a:t>very common</a:t>
            </a:r>
            <a:endParaRPr lang="en-US" dirty="0"/>
          </a:p>
          <a:p>
            <a:pPr lvl="1">
              <a:lnSpc>
                <a:spcPct val="130000"/>
              </a:lnSpc>
              <a:buSzPct val="75000"/>
              <a:defRPr/>
            </a:pPr>
            <a:r>
              <a:rPr lang="en-US" dirty="0"/>
              <a:t>based on known input/output data</a:t>
            </a:r>
          </a:p>
          <a:p>
            <a:pPr>
              <a:lnSpc>
                <a:spcPct val="130000"/>
              </a:lnSpc>
              <a:defRPr/>
            </a:pPr>
            <a:r>
              <a:rPr lang="en-US" dirty="0"/>
              <a:t>Slow to learn</a:t>
            </a:r>
          </a:p>
          <a:p>
            <a:pPr lvl="1">
              <a:lnSpc>
                <a:spcPct val="130000"/>
              </a:lnSpc>
              <a:buSzPct val="75000"/>
              <a:defRPr/>
            </a:pPr>
            <a:r>
              <a:rPr lang="en-US" dirty="0"/>
              <a:t>dependent on algorithm</a:t>
            </a:r>
          </a:p>
          <a:p>
            <a:pPr>
              <a:lnSpc>
                <a:spcPct val="130000"/>
              </a:lnSpc>
              <a:defRPr/>
            </a:pPr>
            <a:r>
              <a:rPr lang="en-US" dirty="0"/>
              <a:t>Many promising </a:t>
            </a:r>
            <a:r>
              <a:rPr lang="en-US" dirty="0" smtClean="0"/>
              <a:t>applications</a:t>
            </a:r>
          </a:p>
          <a:p>
            <a:pPr lvl="1">
              <a:lnSpc>
                <a:spcPct val="130000"/>
              </a:lnSpc>
              <a:defRPr/>
            </a:pPr>
            <a:r>
              <a:rPr lang="en-US" dirty="0" smtClean="0"/>
              <a:t>Especially with deep learning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t>Neural Nets for Learning</a:t>
            </a:r>
          </a:p>
        </p:txBody>
      </p:sp>
      <p:sp>
        <p:nvSpPr>
          <p:cNvPr id="12291" name="Rectangle 3"/>
          <p:cNvSpPr>
            <a:spLocks noGrp="1" noChangeArrowheads="1"/>
          </p:cNvSpPr>
          <p:nvPr>
            <p:ph type="body" idx="1"/>
          </p:nvPr>
        </p:nvSpPr>
        <p:spPr>
          <a:xfrm>
            <a:off x="1295400" y="1295400"/>
            <a:ext cx="6477000" cy="5029200"/>
          </a:xfrm>
        </p:spPr>
        <p:txBody>
          <a:bodyPr/>
          <a:lstStyle/>
          <a:p>
            <a:pPr>
              <a:lnSpc>
                <a:spcPct val="120000"/>
              </a:lnSpc>
              <a:buFont typeface="Monotype Sorts" pitchFamily="2" charset="2"/>
              <a:buNone/>
              <a:defRPr/>
            </a:pPr>
            <a:r>
              <a:rPr lang="en-US" sz="2800" u="sng" dirty="0"/>
              <a:t>Given</a:t>
            </a:r>
            <a:r>
              <a:rPr lang="en-US" sz="2800" dirty="0"/>
              <a:t>: set of input/output vector pairs</a:t>
            </a:r>
          </a:p>
          <a:p>
            <a:pPr lvl="1">
              <a:lnSpc>
                <a:spcPct val="120000"/>
              </a:lnSpc>
              <a:buFontTx/>
              <a:buNone/>
              <a:defRPr/>
            </a:pPr>
            <a:r>
              <a:rPr lang="en-US" sz="2400" dirty="0"/>
              <a:t>e.g. (16.2 , -1.34 , 112.3 ), (7.0 ,  -3.0 </a:t>
            </a:r>
            <a:r>
              <a:rPr lang="en-US" sz="2400" dirty="0" smtClean="0"/>
              <a:t>)</a:t>
            </a:r>
          </a:p>
          <a:p>
            <a:pPr lvl="1">
              <a:lnSpc>
                <a:spcPct val="120000"/>
              </a:lnSpc>
              <a:buFontTx/>
              <a:buNone/>
              <a:defRPr/>
            </a:pPr>
            <a:endParaRPr lang="en-US" sz="2400" dirty="0"/>
          </a:p>
          <a:p>
            <a:pPr>
              <a:lnSpc>
                <a:spcPct val="120000"/>
              </a:lnSpc>
              <a:buFont typeface="Monotype Sorts" pitchFamily="2" charset="2"/>
              <a:buNone/>
              <a:defRPr/>
            </a:pPr>
            <a:r>
              <a:rPr lang="en-US" sz="2800" u="sng" dirty="0"/>
              <a:t>Required</a:t>
            </a:r>
            <a:r>
              <a:rPr lang="en-US" sz="2800" dirty="0"/>
              <a:t>: a net which yields these results</a:t>
            </a:r>
          </a:p>
          <a:p>
            <a:pPr lvl="1">
              <a:lnSpc>
                <a:spcPct val="120000"/>
              </a:lnSpc>
              <a:buSzPct val="75000"/>
              <a:defRPr/>
            </a:pPr>
            <a:r>
              <a:rPr lang="en-US" sz="2400" dirty="0"/>
              <a:t>or, </a:t>
            </a:r>
            <a:r>
              <a:rPr lang="en-US" sz="2400" dirty="0" smtClean="0"/>
              <a:t>almost—within pre-selected error</a:t>
            </a:r>
            <a:endParaRPr lang="en-US" sz="2400" dirty="0"/>
          </a:p>
          <a:p>
            <a:pPr lvl="1">
              <a:lnSpc>
                <a:spcPct val="120000"/>
              </a:lnSpc>
              <a:buSzPct val="75000"/>
              <a:defRPr/>
            </a:pPr>
            <a:r>
              <a:rPr lang="en-US" sz="2400" dirty="0" smtClean="0"/>
              <a:t>Error = </a:t>
            </a:r>
            <a:r>
              <a:rPr lang="en-US" sz="2400" dirty="0" smtClean="0">
                <a:sym typeface="Symbol" panose="05050102010706020507" pitchFamily="18" charset="2"/>
              </a:rPr>
              <a:t>[(o</a:t>
            </a:r>
            <a:r>
              <a:rPr lang="en-US" sz="2400" baseline="-25000" dirty="0" smtClean="0">
                <a:sym typeface="Symbol" panose="05050102010706020507" pitchFamily="18" charset="2"/>
              </a:rPr>
              <a:t>1</a:t>
            </a:r>
            <a:r>
              <a:rPr lang="en-US" sz="2400" dirty="0" smtClean="0">
                <a:sym typeface="Symbol" panose="05050102010706020507" pitchFamily="18" charset="2"/>
              </a:rPr>
              <a:t> – t</a:t>
            </a:r>
            <a:r>
              <a:rPr lang="en-US" sz="2400" baseline="-25000" dirty="0" smtClean="0">
                <a:sym typeface="Symbol" panose="05050102010706020507" pitchFamily="18" charset="2"/>
              </a:rPr>
              <a:t>1</a:t>
            </a:r>
            <a:r>
              <a:rPr lang="en-US" sz="2400" dirty="0" smtClean="0">
                <a:sym typeface="Symbol" panose="05050102010706020507" pitchFamily="18" charset="2"/>
              </a:rPr>
              <a:t>)</a:t>
            </a:r>
            <a:r>
              <a:rPr lang="en-US" sz="2400" baseline="30000" dirty="0" smtClean="0">
                <a:sym typeface="Symbol" panose="05050102010706020507" pitchFamily="18" charset="2"/>
              </a:rPr>
              <a:t>2</a:t>
            </a:r>
            <a:r>
              <a:rPr lang="en-US" sz="2400" dirty="0" smtClean="0">
                <a:sym typeface="Symbol" panose="05050102010706020507" pitchFamily="18" charset="2"/>
              </a:rPr>
              <a:t> </a:t>
            </a:r>
            <a:r>
              <a:rPr lang="en-US" sz="2400" dirty="0">
                <a:sym typeface="Symbol" panose="05050102010706020507" pitchFamily="18" charset="2"/>
              </a:rPr>
              <a:t>+ (</a:t>
            </a:r>
            <a:r>
              <a:rPr lang="en-US" sz="2400" dirty="0" smtClean="0">
                <a:sym typeface="Symbol" panose="05050102010706020507" pitchFamily="18" charset="2"/>
              </a:rPr>
              <a:t>o</a:t>
            </a:r>
            <a:r>
              <a:rPr lang="en-US" sz="2400" baseline="-25000" dirty="0" smtClean="0">
                <a:sym typeface="Symbol" panose="05050102010706020507" pitchFamily="18" charset="2"/>
              </a:rPr>
              <a:t>2</a:t>
            </a:r>
            <a:r>
              <a:rPr lang="en-US" sz="2400" dirty="0" smtClean="0">
                <a:sym typeface="Symbol" panose="05050102010706020507" pitchFamily="18" charset="2"/>
              </a:rPr>
              <a:t> </a:t>
            </a:r>
            <a:r>
              <a:rPr lang="en-US" sz="2400" dirty="0">
                <a:sym typeface="Symbol" panose="05050102010706020507" pitchFamily="18" charset="2"/>
              </a:rPr>
              <a:t>– </a:t>
            </a:r>
            <a:r>
              <a:rPr lang="en-US" sz="2400" dirty="0" smtClean="0">
                <a:sym typeface="Symbol" panose="05050102010706020507" pitchFamily="18" charset="2"/>
              </a:rPr>
              <a:t>t</a:t>
            </a:r>
            <a:r>
              <a:rPr lang="en-US" sz="2400" baseline="-25000" dirty="0" smtClean="0">
                <a:sym typeface="Symbol" panose="05050102010706020507" pitchFamily="18" charset="2"/>
              </a:rPr>
              <a:t>2</a:t>
            </a:r>
            <a:r>
              <a:rPr lang="en-US" sz="2400" dirty="0" smtClean="0">
                <a:sym typeface="Symbol" panose="05050102010706020507" pitchFamily="18" charset="2"/>
              </a:rPr>
              <a:t>)</a:t>
            </a:r>
            <a:r>
              <a:rPr lang="en-US" sz="2400" baseline="30000" dirty="0" smtClean="0">
                <a:sym typeface="Symbol" panose="05050102010706020507" pitchFamily="18" charset="2"/>
              </a:rPr>
              <a:t>2</a:t>
            </a:r>
            <a:r>
              <a:rPr lang="en-US" sz="2400" dirty="0" smtClean="0">
                <a:sym typeface="Symbol" panose="05050102010706020507" pitchFamily="18" charset="2"/>
              </a:rPr>
              <a:t> </a:t>
            </a:r>
            <a:r>
              <a:rPr lang="en-US" sz="2400" dirty="0">
                <a:sym typeface="Symbol" panose="05050102010706020507" pitchFamily="18" charset="2"/>
              </a:rPr>
              <a:t>+ </a:t>
            </a:r>
            <a:r>
              <a:rPr lang="en-US" sz="2400" dirty="0" smtClean="0">
                <a:sym typeface="Symbol" panose="05050102010706020507" pitchFamily="18" charset="2"/>
              </a:rPr>
              <a:t>… + (o</a:t>
            </a:r>
            <a:r>
              <a:rPr lang="en-US" sz="2400" baseline="-25000" dirty="0" smtClean="0">
                <a:sym typeface="Symbol" panose="05050102010706020507" pitchFamily="18" charset="2"/>
              </a:rPr>
              <a:t>k</a:t>
            </a:r>
            <a:r>
              <a:rPr lang="en-US" sz="2400" dirty="0" smtClean="0">
                <a:sym typeface="Symbol" panose="05050102010706020507" pitchFamily="18" charset="2"/>
              </a:rPr>
              <a:t> </a:t>
            </a:r>
            <a:r>
              <a:rPr lang="en-US" sz="2400" dirty="0">
                <a:sym typeface="Symbol" panose="05050102010706020507" pitchFamily="18" charset="2"/>
              </a:rPr>
              <a:t>– </a:t>
            </a:r>
            <a:r>
              <a:rPr lang="en-US" sz="2400" dirty="0" err="1" smtClean="0">
                <a:sym typeface="Symbol" panose="05050102010706020507" pitchFamily="18" charset="2"/>
              </a:rPr>
              <a:t>t</a:t>
            </a:r>
            <a:r>
              <a:rPr lang="en-US" sz="2400" baseline="-25000" dirty="0" err="1" smtClean="0">
                <a:sym typeface="Symbol" panose="05050102010706020507" pitchFamily="18" charset="2"/>
              </a:rPr>
              <a:t>k</a:t>
            </a:r>
            <a:r>
              <a:rPr lang="en-US" sz="2400" dirty="0" smtClean="0">
                <a:sym typeface="Symbol" panose="05050102010706020507" pitchFamily="18" charset="2"/>
              </a:rPr>
              <a:t>)</a:t>
            </a:r>
            <a:r>
              <a:rPr lang="en-US" sz="2400" baseline="30000" dirty="0" smtClean="0">
                <a:sym typeface="Symbol" panose="05050102010706020507" pitchFamily="18" charset="2"/>
              </a:rPr>
              <a:t>2</a:t>
            </a:r>
            <a:r>
              <a:rPr lang="en-US" sz="2400" dirty="0">
                <a:sym typeface="Symbol" panose="05050102010706020507" pitchFamily="18" charset="2"/>
              </a:rPr>
              <a:t>]</a:t>
            </a:r>
            <a:endParaRPr lang="en-US" sz="2400" dirty="0" smtClean="0"/>
          </a:p>
          <a:p>
            <a:pPr lvl="1">
              <a:lnSpc>
                <a:spcPct val="120000"/>
              </a:lnSpc>
              <a:buSzPct val="75000"/>
              <a:defRPr/>
            </a:pPr>
            <a:endParaRPr lang="en-US" sz="2400" dirty="0"/>
          </a:p>
          <a:p>
            <a:pPr>
              <a:lnSpc>
                <a:spcPct val="120000"/>
              </a:lnSpc>
              <a:buFont typeface="Monotype Sorts" pitchFamily="2" charset="2"/>
              <a:buNone/>
              <a:defRPr/>
            </a:pPr>
            <a:r>
              <a:rPr lang="en-US" sz="2800" u="sng" dirty="0"/>
              <a:t>Method</a:t>
            </a:r>
            <a:r>
              <a:rPr lang="en-US" sz="2800" dirty="0"/>
              <a:t>: adjust weights</a:t>
            </a:r>
          </a:p>
          <a:p>
            <a:pPr lvl="1">
              <a:lnSpc>
                <a:spcPct val="120000"/>
              </a:lnSpc>
              <a:buSzPct val="75000"/>
              <a:defRPr/>
            </a:pPr>
            <a:r>
              <a:rPr lang="en-US" sz="2400" dirty="0" smtClean="0"/>
              <a:t>three </a:t>
            </a:r>
            <a:r>
              <a:rPr lang="en-US" sz="2400" dirty="0"/>
              <a:t>steps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solidFill>
                  <a:srgbClr val="0000BF"/>
                </a:solidFill>
              </a:rPr>
              <a:t>Learning Step 1</a:t>
            </a:r>
          </a:p>
        </p:txBody>
      </p:sp>
      <p:sp>
        <p:nvSpPr>
          <p:cNvPr id="18435" name="Oval 3"/>
          <p:cNvSpPr>
            <a:spLocks noChangeArrowheads="1"/>
          </p:cNvSpPr>
          <p:nvPr/>
        </p:nvSpPr>
        <p:spPr bwMode="auto">
          <a:xfrm>
            <a:off x="4049713" y="22812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6" name="Oval 4"/>
          <p:cNvSpPr>
            <a:spLocks noChangeArrowheads="1"/>
          </p:cNvSpPr>
          <p:nvPr/>
        </p:nvSpPr>
        <p:spPr bwMode="auto">
          <a:xfrm>
            <a:off x="5192713" y="3652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7" name="Oval 5"/>
          <p:cNvSpPr>
            <a:spLocks noChangeArrowheads="1"/>
          </p:cNvSpPr>
          <p:nvPr/>
        </p:nvSpPr>
        <p:spPr bwMode="auto">
          <a:xfrm>
            <a:off x="6259513" y="22812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8" name="Oval 6"/>
          <p:cNvSpPr>
            <a:spLocks noChangeArrowheads="1"/>
          </p:cNvSpPr>
          <p:nvPr/>
        </p:nvSpPr>
        <p:spPr bwMode="auto">
          <a:xfrm>
            <a:off x="7402513" y="5557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39" name="Oval 7"/>
          <p:cNvSpPr>
            <a:spLocks noChangeArrowheads="1"/>
          </p:cNvSpPr>
          <p:nvPr/>
        </p:nvSpPr>
        <p:spPr bwMode="auto">
          <a:xfrm>
            <a:off x="5192713" y="5557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0" name="Oval 8"/>
          <p:cNvSpPr>
            <a:spLocks noChangeArrowheads="1"/>
          </p:cNvSpPr>
          <p:nvPr/>
        </p:nvSpPr>
        <p:spPr bwMode="auto">
          <a:xfrm>
            <a:off x="3287713" y="5557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1" name="Oval 9"/>
          <p:cNvSpPr>
            <a:spLocks noChangeArrowheads="1"/>
          </p:cNvSpPr>
          <p:nvPr/>
        </p:nvSpPr>
        <p:spPr bwMode="auto">
          <a:xfrm>
            <a:off x="3287713" y="3652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2" name="Oval 10"/>
          <p:cNvSpPr>
            <a:spLocks noChangeArrowheads="1"/>
          </p:cNvSpPr>
          <p:nvPr/>
        </p:nvSpPr>
        <p:spPr bwMode="auto">
          <a:xfrm>
            <a:off x="7402513" y="36528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200">
              <a:latin typeface="Arial Narrow" panose="020B0606020202030204" pitchFamily="34" charset="0"/>
            </a:endParaRPr>
          </a:p>
        </p:txBody>
      </p:sp>
      <p:sp>
        <p:nvSpPr>
          <p:cNvPr id="18443" name="Line 11"/>
          <p:cNvSpPr>
            <a:spLocks noChangeShapeType="1"/>
          </p:cNvSpPr>
          <p:nvPr/>
        </p:nvSpPr>
        <p:spPr bwMode="auto">
          <a:xfrm flipV="1">
            <a:off x="3351213" y="3856038"/>
            <a:ext cx="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Line 12"/>
          <p:cNvSpPr>
            <a:spLocks noChangeShapeType="1"/>
          </p:cNvSpPr>
          <p:nvPr/>
        </p:nvSpPr>
        <p:spPr bwMode="auto">
          <a:xfrm flipH="1">
            <a:off x="5294313" y="3813175"/>
            <a:ext cx="38100" cy="174466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Line 13"/>
          <p:cNvSpPr>
            <a:spLocks noChangeShapeType="1"/>
          </p:cNvSpPr>
          <p:nvPr/>
        </p:nvSpPr>
        <p:spPr bwMode="auto">
          <a:xfrm>
            <a:off x="7466013" y="3881438"/>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Line 14"/>
          <p:cNvSpPr>
            <a:spLocks noChangeShapeType="1"/>
          </p:cNvSpPr>
          <p:nvPr/>
        </p:nvSpPr>
        <p:spPr bwMode="auto">
          <a:xfrm flipV="1">
            <a:off x="3440113" y="3813175"/>
            <a:ext cx="17526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Line 15"/>
          <p:cNvSpPr>
            <a:spLocks noChangeShapeType="1"/>
          </p:cNvSpPr>
          <p:nvPr/>
        </p:nvSpPr>
        <p:spPr bwMode="auto">
          <a:xfrm flipV="1">
            <a:off x="3516313" y="3813175"/>
            <a:ext cx="38862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8" name="Line 16"/>
          <p:cNvSpPr>
            <a:spLocks noChangeShapeType="1"/>
          </p:cNvSpPr>
          <p:nvPr/>
        </p:nvSpPr>
        <p:spPr bwMode="auto">
          <a:xfrm flipH="1" flipV="1">
            <a:off x="3427412" y="3813174"/>
            <a:ext cx="1765300" cy="18208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Line 17"/>
          <p:cNvSpPr>
            <a:spLocks noChangeShapeType="1"/>
          </p:cNvSpPr>
          <p:nvPr/>
        </p:nvSpPr>
        <p:spPr bwMode="auto">
          <a:xfrm flipV="1">
            <a:off x="5421313" y="3856038"/>
            <a:ext cx="20320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Line 18"/>
          <p:cNvSpPr>
            <a:spLocks noChangeShapeType="1"/>
          </p:cNvSpPr>
          <p:nvPr/>
        </p:nvSpPr>
        <p:spPr bwMode="auto">
          <a:xfrm flipH="1" flipV="1">
            <a:off x="3490913" y="3779838"/>
            <a:ext cx="3911600" cy="185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Line 19"/>
          <p:cNvSpPr>
            <a:spLocks noChangeShapeType="1"/>
          </p:cNvSpPr>
          <p:nvPr/>
        </p:nvSpPr>
        <p:spPr bwMode="auto">
          <a:xfrm flipH="1" flipV="1">
            <a:off x="5395913" y="3779838"/>
            <a:ext cx="20828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Line 20"/>
          <p:cNvSpPr>
            <a:spLocks noChangeShapeType="1"/>
          </p:cNvSpPr>
          <p:nvPr/>
        </p:nvSpPr>
        <p:spPr bwMode="auto">
          <a:xfrm flipV="1">
            <a:off x="3440113" y="2484438"/>
            <a:ext cx="660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Line 21"/>
          <p:cNvSpPr>
            <a:spLocks noChangeShapeType="1"/>
          </p:cNvSpPr>
          <p:nvPr/>
        </p:nvSpPr>
        <p:spPr bwMode="auto">
          <a:xfrm flipV="1">
            <a:off x="3516313" y="2484438"/>
            <a:ext cx="2794000" cy="1244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Line 22"/>
          <p:cNvSpPr>
            <a:spLocks noChangeShapeType="1"/>
          </p:cNvSpPr>
          <p:nvPr/>
        </p:nvSpPr>
        <p:spPr bwMode="auto">
          <a:xfrm flipH="1" flipV="1">
            <a:off x="4176713" y="2484438"/>
            <a:ext cx="10922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Line 23"/>
          <p:cNvSpPr>
            <a:spLocks noChangeShapeType="1"/>
          </p:cNvSpPr>
          <p:nvPr/>
        </p:nvSpPr>
        <p:spPr bwMode="auto">
          <a:xfrm flipH="1" flipV="1">
            <a:off x="6462713" y="2484438"/>
            <a:ext cx="10160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6" name="Line 24"/>
          <p:cNvSpPr>
            <a:spLocks noChangeShapeType="1"/>
          </p:cNvSpPr>
          <p:nvPr/>
        </p:nvSpPr>
        <p:spPr bwMode="auto">
          <a:xfrm flipH="1" flipV="1">
            <a:off x="4252913" y="2408238"/>
            <a:ext cx="3149600" cy="1320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7" name="Line 25"/>
          <p:cNvSpPr>
            <a:spLocks noChangeShapeType="1"/>
          </p:cNvSpPr>
          <p:nvPr/>
        </p:nvSpPr>
        <p:spPr bwMode="auto">
          <a:xfrm flipV="1">
            <a:off x="5345113" y="2484438"/>
            <a:ext cx="1041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Rectangle 26"/>
          <p:cNvSpPr>
            <a:spLocks noChangeArrowheads="1"/>
          </p:cNvSpPr>
          <p:nvPr/>
        </p:nvSpPr>
        <p:spPr bwMode="auto">
          <a:xfrm>
            <a:off x="3048000" y="6003925"/>
            <a:ext cx="83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16.2</a:t>
            </a:r>
          </a:p>
        </p:txBody>
      </p:sp>
      <p:sp>
        <p:nvSpPr>
          <p:cNvPr id="18459" name="Rectangle 27"/>
          <p:cNvSpPr>
            <a:spLocks noChangeArrowheads="1"/>
          </p:cNvSpPr>
          <p:nvPr/>
        </p:nvSpPr>
        <p:spPr bwMode="auto">
          <a:xfrm>
            <a:off x="4876800" y="6003925"/>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-1.34</a:t>
            </a:r>
          </a:p>
        </p:txBody>
      </p:sp>
      <p:sp>
        <p:nvSpPr>
          <p:cNvPr id="18460" name="Rectangle 28"/>
          <p:cNvSpPr>
            <a:spLocks noChangeArrowheads="1"/>
          </p:cNvSpPr>
          <p:nvPr/>
        </p:nvSpPr>
        <p:spPr bwMode="auto">
          <a:xfrm>
            <a:off x="7162800" y="6003925"/>
            <a:ext cx="911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112.3</a:t>
            </a:r>
          </a:p>
        </p:txBody>
      </p:sp>
      <p:sp>
        <p:nvSpPr>
          <p:cNvPr id="18461" name="Rectangle 29"/>
          <p:cNvSpPr>
            <a:spLocks noChangeArrowheads="1"/>
          </p:cNvSpPr>
          <p:nvPr/>
        </p:nvSpPr>
        <p:spPr bwMode="auto">
          <a:xfrm>
            <a:off x="3886200" y="1812925"/>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2.1</a:t>
            </a:r>
          </a:p>
        </p:txBody>
      </p:sp>
      <p:sp>
        <p:nvSpPr>
          <p:cNvPr id="18462" name="Rectangle 30"/>
          <p:cNvSpPr>
            <a:spLocks noChangeArrowheads="1"/>
          </p:cNvSpPr>
          <p:nvPr/>
        </p:nvSpPr>
        <p:spPr bwMode="auto">
          <a:xfrm>
            <a:off x="6096000" y="1812925"/>
            <a:ext cx="68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- 2.2</a:t>
            </a:r>
          </a:p>
        </p:txBody>
      </p:sp>
      <p:sp>
        <p:nvSpPr>
          <p:cNvPr id="18463" name="Rectangle 31"/>
          <p:cNvSpPr>
            <a:spLocks noChangeArrowheads="1"/>
          </p:cNvSpPr>
          <p:nvPr/>
        </p:nvSpPr>
        <p:spPr bwMode="auto">
          <a:xfrm>
            <a:off x="2590800" y="4447214"/>
            <a:ext cx="53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i="1" dirty="0">
                <a:latin typeface="Arial Narrow" panose="020B0606020202030204" pitchFamily="34" charset="0"/>
              </a:rPr>
              <a:t>0.3</a:t>
            </a:r>
          </a:p>
        </p:txBody>
      </p:sp>
      <p:sp>
        <p:nvSpPr>
          <p:cNvPr id="18464" name="Rectangle 32"/>
          <p:cNvSpPr>
            <a:spLocks noChangeArrowheads="1"/>
          </p:cNvSpPr>
          <p:nvPr/>
        </p:nvSpPr>
        <p:spPr bwMode="auto">
          <a:xfrm>
            <a:off x="490538" y="821752"/>
            <a:ext cx="2379662" cy="322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smtClean="0">
                <a:latin typeface="Arial Narrow" panose="020B0606020202030204" pitchFamily="34" charset="0"/>
              </a:rPr>
              <a:t>Specify an acceptable error target.</a:t>
            </a:r>
          </a:p>
          <a:p>
            <a:pPr>
              <a:spcBef>
                <a:spcPct val="50000"/>
              </a:spcBef>
            </a:pPr>
            <a:r>
              <a:rPr lang="en-US" altLang="en-US" sz="2400" dirty="0" smtClean="0">
                <a:latin typeface="Arial Narrow" panose="020B0606020202030204" pitchFamily="34" charset="0"/>
              </a:rPr>
              <a:t>Assign random weights (typically uniformly distributed, usually within a range)</a:t>
            </a:r>
            <a:endParaRPr lang="en-US" altLang="en-US" sz="2400" dirty="0">
              <a:latin typeface="Arial Narrow" panose="020B0606020202030204" pitchFamily="34" charset="0"/>
            </a:endParaRPr>
          </a:p>
        </p:txBody>
      </p:sp>
      <p:sp>
        <p:nvSpPr>
          <p:cNvPr id="34" name="Rectangle 31"/>
          <p:cNvSpPr>
            <a:spLocks noChangeArrowheads="1"/>
          </p:cNvSpPr>
          <p:nvPr/>
        </p:nvSpPr>
        <p:spPr bwMode="auto">
          <a:xfrm>
            <a:off x="6676161" y="4446879"/>
            <a:ext cx="58910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i="1" dirty="0" smtClean="0">
                <a:latin typeface="Arial Narrow" panose="020B0606020202030204" pitchFamily="34" charset="0"/>
              </a:rPr>
              <a:t>-0.2</a:t>
            </a:r>
            <a:endParaRPr lang="en-US" altLang="en-US" sz="2000" b="1" i="1" dirty="0">
              <a:latin typeface="Arial Narrow" panose="020B060602020203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Weight Initialization in </a:t>
            </a:r>
            <a:r>
              <a:rPr lang="en-US"/>
              <a:t>TensorFlow</a:t>
            </a:r>
            <a:endParaRPr lang="en-US" dirty="0"/>
          </a:p>
        </p:txBody>
      </p:sp>
      <p:sp>
        <p:nvSpPr>
          <p:cNvPr id="4" name="Rectangle 1"/>
          <p:cNvSpPr>
            <a:spLocks noChangeArrowheads="1"/>
          </p:cNvSpPr>
          <p:nvPr/>
        </p:nvSpPr>
        <p:spPr bwMode="auto">
          <a:xfrm>
            <a:off x="304800" y="2362200"/>
            <a:ext cx="886973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a:lnSpc>
                <a:spcPct val="200000"/>
              </a:lnSpc>
            </a:pP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W_lo</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tf.Variable</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tf.random_uniform</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name</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8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"WL"</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W_hi</a:t>
            </a:r>
            <a:r>
              <a:rPr lang="en-US" sz="1800" dirty="0" smtClean="0">
                <a:solidFill>
                  <a:srgbClr val="000000"/>
                </a:solidFill>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tf.Variable</a:t>
            </a:r>
            <a:r>
              <a:rPr lang="en-US" sz="1800" dirty="0">
                <a:solidFill>
                  <a:srgbClr val="000000"/>
                </a:solidFill>
                <a:latin typeface="Courier New" panose="02070309020205020404" pitchFamily="49" charset="0"/>
                <a:cs typeface="Courier New" panose="02070309020205020404" pitchFamily="49" charset="0"/>
              </a:rPr>
              <a:t>(</a:t>
            </a:r>
            <a:r>
              <a:rPr lang="en-US" sz="1800" dirty="0" err="1">
                <a:solidFill>
                  <a:srgbClr val="000000"/>
                </a:solidFill>
                <a:latin typeface="Courier New" panose="02070309020205020404" pitchFamily="49" charset="0"/>
                <a:cs typeface="Courier New" panose="02070309020205020404" pitchFamily="49" charset="0"/>
              </a:rPr>
              <a:t>tf.random_uniform</a:t>
            </a:r>
            <a:r>
              <a:rPr lang="en-US" sz="1800" dirty="0" smtClean="0">
                <a:solidFill>
                  <a:srgbClr val="000000"/>
                </a:solidFill>
                <a:latin typeface="Courier New" panose="02070309020205020404" pitchFamily="49" charset="0"/>
                <a:cs typeface="Courier New" panose="02070309020205020404" pitchFamily="49" charset="0"/>
              </a:rPr>
              <a:t>([</a:t>
            </a:r>
            <a:r>
              <a:rPr lang="en-US" sz="1800" dirty="0" smtClean="0">
                <a:solidFill>
                  <a:srgbClr val="0000FF"/>
                </a:solidFill>
                <a:latin typeface="Courier New" panose="02070309020205020404" pitchFamily="49" charset="0"/>
                <a:cs typeface="Courier New" panose="02070309020205020404" pitchFamily="49" charset="0"/>
              </a:rPr>
              <a:t>2</a:t>
            </a:r>
            <a:r>
              <a:rPr lang="en-US" sz="1800" dirty="0" smtClean="0">
                <a:solidFill>
                  <a:srgbClr val="000000"/>
                </a:solidFill>
                <a:latin typeface="Courier New" panose="02070309020205020404" pitchFamily="49" charset="0"/>
                <a:cs typeface="Courier New" panose="02070309020205020404" pitchFamily="49" charset="0"/>
              </a:rPr>
              <a:t>, </a:t>
            </a:r>
            <a:r>
              <a:rPr lang="en-US" sz="1800" dirty="0">
                <a:solidFill>
                  <a:srgbClr val="0000FF"/>
                </a:solidFill>
                <a:latin typeface="Courier New" panose="02070309020205020404" pitchFamily="49" charset="0"/>
                <a:cs typeface="Courier New" panose="02070309020205020404" pitchFamily="49" charset="0"/>
              </a:rPr>
              <a:t>3</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0000FF"/>
                </a:solidFill>
                <a:latin typeface="Courier New" panose="02070309020205020404" pitchFamily="49" charset="0"/>
                <a:cs typeface="Courier New" panose="02070309020205020404" pitchFamily="49" charset="0"/>
              </a:rPr>
              <a:t>1</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0000FF"/>
                </a:solidFill>
                <a:latin typeface="Courier New" panose="02070309020205020404" pitchFamily="49" charset="0"/>
                <a:cs typeface="Courier New" panose="02070309020205020404" pitchFamily="49" charset="0"/>
              </a:rPr>
              <a:t>1</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660099"/>
                </a:solidFill>
                <a:latin typeface="Courier New" panose="02070309020205020404" pitchFamily="49" charset="0"/>
                <a:cs typeface="Courier New" panose="02070309020205020404" pitchFamily="49" charset="0"/>
              </a:rPr>
              <a:t>name</a:t>
            </a:r>
            <a:r>
              <a:rPr lang="en-US" sz="1800" dirty="0">
                <a:solidFill>
                  <a:srgbClr val="000000"/>
                </a:solidFill>
                <a:latin typeface="Courier New" panose="02070309020205020404" pitchFamily="49" charset="0"/>
                <a:cs typeface="Courier New" panose="02070309020205020404" pitchFamily="49" charset="0"/>
              </a:rPr>
              <a:t>=</a:t>
            </a:r>
            <a:r>
              <a:rPr lang="en-US" sz="1800" b="1" dirty="0">
                <a:solidFill>
                  <a:srgbClr val="008080"/>
                </a:solidFill>
                <a:latin typeface="Courier New" panose="02070309020205020404" pitchFamily="49" charset="0"/>
                <a:cs typeface="Courier New" panose="02070309020205020404" pitchFamily="49" charset="0"/>
              </a:rPr>
              <a:t>"</a:t>
            </a:r>
            <a:r>
              <a:rPr lang="en-US" sz="1800" b="1" dirty="0" smtClean="0">
                <a:solidFill>
                  <a:srgbClr val="008080"/>
                </a:solidFill>
                <a:latin typeface="Courier New" panose="02070309020205020404" pitchFamily="49" charset="0"/>
                <a:cs typeface="Courier New" panose="02070309020205020404" pitchFamily="49" charset="0"/>
              </a:rPr>
              <a:t>WH"</a:t>
            </a:r>
            <a:r>
              <a:rPr lang="en-US" sz="1800" dirty="0" smtClean="0">
                <a:solidFill>
                  <a:srgbClr val="000000"/>
                </a:solidFill>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init_op</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tf.initialize_all_variables</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tf.Session</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sess.run</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init_op</a:t>
            </a:r>
            <a:r>
              <a:rPr kumimoji="0" 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192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t>Learning Step 2</a:t>
            </a:r>
          </a:p>
        </p:txBody>
      </p:sp>
      <p:sp>
        <p:nvSpPr>
          <p:cNvPr id="16387" name="Rectangle 3"/>
          <p:cNvSpPr>
            <a:spLocks noGrp="1" noChangeArrowheads="1"/>
          </p:cNvSpPr>
          <p:nvPr>
            <p:ph type="body" idx="1"/>
          </p:nvPr>
        </p:nvSpPr>
        <p:spPr>
          <a:xfrm>
            <a:off x="533400" y="1219200"/>
            <a:ext cx="8305800" cy="4876800"/>
          </a:xfrm>
        </p:spPr>
        <p:txBody>
          <a:bodyPr/>
          <a:lstStyle/>
          <a:p>
            <a:pPr>
              <a:buFont typeface="Monotype Sorts" pitchFamily="2" charset="2"/>
              <a:buNone/>
              <a:defRPr/>
            </a:pPr>
            <a:r>
              <a:rPr lang="en-US" sz="2800" dirty="0" smtClean="0"/>
              <a:t>Compute </a:t>
            </a:r>
            <a:r>
              <a:rPr lang="en-US" sz="2800" dirty="0"/>
              <a:t>square error (or mean </a:t>
            </a:r>
            <a:r>
              <a:rPr lang="en-US" sz="2800" dirty="0" smtClean="0"/>
              <a:t>sq</a:t>
            </a:r>
            <a:r>
              <a:rPr lang="en-US" sz="2800" dirty="0"/>
              <a:t>. root)</a:t>
            </a:r>
          </a:p>
          <a:p>
            <a:pPr lvl="1">
              <a:buFontTx/>
              <a:buNone/>
              <a:defRPr/>
            </a:pPr>
            <a:r>
              <a:rPr lang="en-US" sz="2400" dirty="0"/>
              <a:t> </a:t>
            </a:r>
            <a:r>
              <a:rPr lang="en-US" sz="2400" dirty="0" smtClean="0"/>
              <a:t>e.g., ( </a:t>
            </a:r>
            <a:r>
              <a:rPr lang="en-US" sz="2400" dirty="0"/>
              <a:t>2.1 - 7)</a:t>
            </a:r>
            <a:r>
              <a:rPr lang="en-US" sz="2400" baseline="30000" dirty="0"/>
              <a:t>2</a:t>
            </a:r>
            <a:r>
              <a:rPr lang="en-US" sz="2400" dirty="0"/>
              <a:t> + ( -2.2 </a:t>
            </a:r>
            <a:r>
              <a:rPr lang="en-US" sz="2400" dirty="0" smtClean="0"/>
              <a:t>- -3 </a:t>
            </a:r>
            <a:r>
              <a:rPr lang="en-US" sz="2400" dirty="0"/>
              <a:t>)</a:t>
            </a:r>
            <a:r>
              <a:rPr lang="en-US" sz="2400" baseline="30000" dirty="0" smtClean="0"/>
              <a:t>2</a:t>
            </a:r>
          </a:p>
          <a:p>
            <a:pPr lvl="1">
              <a:buFontTx/>
              <a:buNone/>
              <a:defRPr/>
            </a:pPr>
            <a:endParaRPr lang="en-US" sz="2400" baseline="30000" dirty="0"/>
          </a:p>
          <a:p>
            <a:pPr>
              <a:buFont typeface="Monotype Sorts" pitchFamily="2" charset="2"/>
              <a:buNone/>
              <a:defRPr/>
            </a:pPr>
            <a:r>
              <a:rPr lang="en-US" sz="2800" b="1" dirty="0"/>
              <a:t>IF</a:t>
            </a:r>
            <a:r>
              <a:rPr lang="en-US" sz="2800" dirty="0"/>
              <a:t> </a:t>
            </a:r>
            <a:r>
              <a:rPr lang="en-US" sz="2800" dirty="0" smtClean="0"/>
              <a:t>within error tolerance</a:t>
            </a:r>
            <a:endParaRPr lang="en-US" sz="2800" dirty="0"/>
          </a:p>
          <a:p>
            <a:pPr>
              <a:buFont typeface="Monotype Sorts" pitchFamily="2" charset="2"/>
              <a:buNone/>
              <a:defRPr/>
            </a:pPr>
            <a:r>
              <a:rPr lang="en-US" sz="2800" dirty="0"/>
              <a:t>		stop</a:t>
            </a:r>
          </a:p>
          <a:p>
            <a:pPr>
              <a:buFont typeface="Monotype Sorts" pitchFamily="2" charset="2"/>
              <a:buNone/>
              <a:defRPr/>
            </a:pPr>
            <a:r>
              <a:rPr lang="en-US" sz="2800" b="1" dirty="0"/>
              <a:t>ELSE</a:t>
            </a:r>
            <a:r>
              <a:rPr lang="en-US" sz="2800" dirty="0"/>
              <a:t> </a:t>
            </a:r>
          </a:p>
          <a:p>
            <a:pPr>
              <a:buFont typeface="Monotype Sorts" pitchFamily="2" charset="2"/>
              <a:buNone/>
              <a:defRPr/>
            </a:pPr>
            <a:r>
              <a:rPr lang="en-US" sz="2800" dirty="0"/>
              <a:t>		find </a:t>
            </a:r>
            <a:r>
              <a:rPr lang="en-US" sz="2800" dirty="0" smtClean="0"/>
              <a:t>current derivatives </a:t>
            </a:r>
            <a:r>
              <a:rPr lang="en-US" sz="2800" dirty="0"/>
              <a:t>of error </a:t>
            </a:r>
            <a:r>
              <a:rPr lang="en-US" sz="2800" dirty="0" smtClean="0"/>
              <a:t>with respect to weights</a:t>
            </a:r>
          </a:p>
          <a:p>
            <a:pPr marL="457200" lvl="1">
              <a:buSzPct val="90000"/>
              <a:buNone/>
              <a:defRPr/>
            </a:pPr>
            <a:r>
              <a:rPr lang="en-US" sz="2400" dirty="0" smtClean="0"/>
              <a:t>		(</a:t>
            </a:r>
            <a:r>
              <a:rPr lang="en-US" sz="2400" dirty="0"/>
              <a:t>commonly from the </a:t>
            </a:r>
            <a:r>
              <a:rPr lang="en-US" sz="2400" i="1" dirty="0" err="1"/>
              <a:t>backpropagation</a:t>
            </a:r>
            <a:r>
              <a:rPr lang="en-US" sz="2400" i="1" dirty="0"/>
              <a:t> </a:t>
            </a:r>
            <a:r>
              <a:rPr lang="en-US" sz="2400" dirty="0"/>
              <a:t>method)</a:t>
            </a:r>
          </a:p>
          <a:p>
            <a:pPr>
              <a:buFont typeface="Monotype Sorts" pitchFamily="2" charset="2"/>
              <a:buNone/>
              <a:defRPr/>
            </a:pPr>
            <a:endParaRPr lang="en-US" sz="28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t>Gradient Descent</a:t>
            </a:r>
          </a:p>
        </p:txBody>
      </p:sp>
      <p:sp>
        <p:nvSpPr>
          <p:cNvPr id="21507" name="Line 3"/>
          <p:cNvSpPr>
            <a:spLocks noChangeShapeType="1"/>
          </p:cNvSpPr>
          <p:nvPr/>
        </p:nvSpPr>
        <p:spPr bwMode="auto">
          <a:xfrm>
            <a:off x="945046" y="5765800"/>
            <a:ext cx="7135813"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Line 4"/>
          <p:cNvSpPr>
            <a:spLocks noChangeShapeType="1"/>
          </p:cNvSpPr>
          <p:nvPr/>
        </p:nvSpPr>
        <p:spPr bwMode="auto">
          <a:xfrm>
            <a:off x="954571" y="1985963"/>
            <a:ext cx="0" cy="3783012"/>
          </a:xfrm>
          <a:prstGeom prst="line">
            <a:avLst/>
          </a:prstGeom>
          <a:noFill/>
          <a:ln w="317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p:cNvSpPr>
            <a:spLocks noChangeArrowheads="1"/>
          </p:cNvSpPr>
          <p:nvPr/>
        </p:nvSpPr>
        <p:spPr bwMode="auto">
          <a:xfrm>
            <a:off x="584684" y="1296988"/>
            <a:ext cx="15208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error</a:t>
            </a:r>
            <a:endParaRPr lang="en-US" altLang="en-US" dirty="0">
              <a:latin typeface="Arial Narrow" panose="020B0606020202030204" pitchFamily="34" charset="0"/>
            </a:endParaRPr>
          </a:p>
        </p:txBody>
      </p:sp>
      <p:sp>
        <p:nvSpPr>
          <p:cNvPr id="21510" name="Rectangle 6"/>
          <p:cNvSpPr>
            <a:spLocks noChangeArrowheads="1"/>
          </p:cNvSpPr>
          <p:nvPr/>
        </p:nvSpPr>
        <p:spPr bwMode="auto">
          <a:xfrm>
            <a:off x="6172200" y="5029200"/>
            <a:ext cx="19780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dirty="0" smtClean="0">
                <a:latin typeface="Arial Narrow" panose="020B0606020202030204" pitchFamily="34" charset="0"/>
              </a:rPr>
              <a:t>weight </a:t>
            </a:r>
            <a:r>
              <a:rPr lang="en-US" altLang="en-US" dirty="0" err="1">
                <a:latin typeface="Arial Narrow" panose="020B0606020202030204" pitchFamily="34" charset="0"/>
              </a:rPr>
              <a:t>w</a:t>
            </a:r>
            <a:r>
              <a:rPr lang="en-US" altLang="en-US" baseline="-25000" dirty="0" err="1">
                <a:latin typeface="Arial Narrow" panose="020B0606020202030204" pitchFamily="34" charset="0"/>
              </a:rPr>
              <a:t>ji</a:t>
            </a:r>
            <a:endParaRPr lang="en-US" altLang="en-US" baseline="-25000" dirty="0">
              <a:latin typeface="Arial Narrow" panose="020B0606020202030204" pitchFamily="34" charset="0"/>
            </a:endParaRPr>
          </a:p>
        </p:txBody>
      </p:sp>
      <p:sp>
        <p:nvSpPr>
          <p:cNvPr id="21511" name="Line 8"/>
          <p:cNvSpPr>
            <a:spLocks noChangeShapeType="1"/>
          </p:cNvSpPr>
          <p:nvPr/>
        </p:nvSpPr>
        <p:spPr bwMode="auto">
          <a:xfrm>
            <a:off x="5467350" y="2752725"/>
            <a:ext cx="0" cy="301307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9"/>
          <p:cNvSpPr>
            <a:spLocks noChangeShapeType="1"/>
          </p:cNvSpPr>
          <p:nvPr/>
        </p:nvSpPr>
        <p:spPr bwMode="auto">
          <a:xfrm>
            <a:off x="4876800" y="1585913"/>
            <a:ext cx="1143000" cy="2147887"/>
          </a:xfrm>
          <a:prstGeom prst="line">
            <a:avLst/>
          </a:prstGeom>
          <a:noFill/>
          <a:ln w="50800">
            <a:solidFill>
              <a:srgbClr val="7900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Line 10"/>
          <p:cNvSpPr>
            <a:spLocks noChangeShapeType="1"/>
          </p:cNvSpPr>
          <p:nvPr/>
        </p:nvSpPr>
        <p:spPr bwMode="auto">
          <a:xfrm flipH="1">
            <a:off x="966788" y="2743200"/>
            <a:ext cx="4481512"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Rectangle 11"/>
          <p:cNvSpPr>
            <a:spLocks noChangeArrowheads="1"/>
          </p:cNvSpPr>
          <p:nvPr/>
        </p:nvSpPr>
        <p:spPr bwMode="auto">
          <a:xfrm>
            <a:off x="5257800" y="1677988"/>
            <a:ext cx="24384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sym typeface="Symbol" panose="05050102010706020507" pitchFamily="18" charset="2"/>
              </a:rPr>
              <a:t>Slope is </a:t>
            </a:r>
            <a:r>
              <a:rPr lang="en-US" altLang="en-US" dirty="0">
                <a:latin typeface="Arial Narrow" panose="020B0606020202030204" pitchFamily="34" charset="0"/>
              </a:rPr>
              <a:t>e/ </a:t>
            </a:r>
            <a:r>
              <a:rPr lang="en-US" altLang="en-US" dirty="0">
                <a:latin typeface="Arial Narrow" panose="020B0606020202030204" pitchFamily="34" charset="0"/>
                <a:sym typeface="Symbol" panose="05050102010706020507" pitchFamily="18" charset="2"/>
              </a:rPr>
              <a:t></a:t>
            </a:r>
            <a:r>
              <a:rPr lang="en-US" altLang="en-US" dirty="0" err="1">
                <a:latin typeface="Arial Narrow" panose="020B0606020202030204" pitchFamily="34" charset="0"/>
              </a:rPr>
              <a:t>w</a:t>
            </a:r>
            <a:r>
              <a:rPr lang="en-US" altLang="en-US" baseline="-25000" dirty="0" err="1">
                <a:latin typeface="Arial Narrow" panose="020B0606020202030204" pitchFamily="34" charset="0"/>
              </a:rPr>
              <a:t>ji</a:t>
            </a:r>
            <a:endParaRPr lang="en-US" altLang="en-US" baseline="-25000" dirty="0">
              <a:latin typeface="Arial Narrow" panose="020B0606020202030204" pitchFamily="34" charset="0"/>
            </a:endParaRPr>
          </a:p>
        </p:txBody>
      </p:sp>
      <p:sp>
        <p:nvSpPr>
          <p:cNvPr id="2" name="Freeform 1"/>
          <p:cNvSpPr/>
          <p:nvPr/>
        </p:nvSpPr>
        <p:spPr bwMode="auto">
          <a:xfrm>
            <a:off x="954157" y="2176197"/>
            <a:ext cx="7089675" cy="2246739"/>
          </a:xfrm>
          <a:custGeom>
            <a:avLst/>
            <a:gdLst>
              <a:gd name="connsiteX0" fmla="*/ 0 w 7089675"/>
              <a:gd name="connsiteY0" fmla="*/ 977820 h 2246739"/>
              <a:gd name="connsiteX1" fmla="*/ 715617 w 7089675"/>
              <a:gd name="connsiteY1" fmla="*/ 1998238 h 2246739"/>
              <a:gd name="connsiteX2" fmla="*/ 1696278 w 7089675"/>
              <a:gd name="connsiteY2" fmla="*/ 2236777 h 2246739"/>
              <a:gd name="connsiteX3" fmla="*/ 2968486 w 7089675"/>
              <a:gd name="connsiteY3" fmla="*/ 1772951 h 2246739"/>
              <a:gd name="connsiteX4" fmla="*/ 3379304 w 7089675"/>
              <a:gd name="connsiteY4" fmla="*/ 938064 h 2246739"/>
              <a:gd name="connsiteX5" fmla="*/ 3578086 w 7089675"/>
              <a:gd name="connsiteY5" fmla="*/ 487490 h 2246739"/>
              <a:gd name="connsiteX6" fmla="*/ 3843130 w 7089675"/>
              <a:gd name="connsiteY6" fmla="*/ 89925 h 2246739"/>
              <a:gd name="connsiteX7" fmla="*/ 4028660 w 7089675"/>
              <a:gd name="connsiteY7" fmla="*/ 63420 h 2246739"/>
              <a:gd name="connsiteX8" fmla="*/ 4267200 w 7089675"/>
              <a:gd name="connsiteY8" fmla="*/ 195942 h 2246739"/>
              <a:gd name="connsiteX9" fmla="*/ 4558747 w 7089675"/>
              <a:gd name="connsiteY9" fmla="*/ 620012 h 2246739"/>
              <a:gd name="connsiteX10" fmla="*/ 4731026 w 7089675"/>
              <a:gd name="connsiteY10" fmla="*/ 1269368 h 2246739"/>
              <a:gd name="connsiteX11" fmla="*/ 4943060 w 7089675"/>
              <a:gd name="connsiteY11" fmla="*/ 1680186 h 2246739"/>
              <a:gd name="connsiteX12" fmla="*/ 5208104 w 7089675"/>
              <a:gd name="connsiteY12" fmla="*/ 1799455 h 2246739"/>
              <a:gd name="connsiteX13" fmla="*/ 5499652 w 7089675"/>
              <a:gd name="connsiteY13" fmla="*/ 1799455 h 2246739"/>
              <a:gd name="connsiteX14" fmla="*/ 5777947 w 7089675"/>
              <a:gd name="connsiteY14" fmla="*/ 1574168 h 2246739"/>
              <a:gd name="connsiteX15" fmla="*/ 6957391 w 7089675"/>
              <a:gd name="connsiteY15" fmla="*/ 169438 h 2246739"/>
              <a:gd name="connsiteX16" fmla="*/ 7010400 w 7089675"/>
              <a:gd name="connsiteY16" fmla="*/ 76673 h 2246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9675" h="2246739">
                <a:moveTo>
                  <a:pt x="0" y="977820"/>
                </a:moveTo>
                <a:cubicBezTo>
                  <a:pt x="216452" y="1383116"/>
                  <a:pt x="432904" y="1788412"/>
                  <a:pt x="715617" y="1998238"/>
                </a:cubicBezTo>
                <a:cubicBezTo>
                  <a:pt x="998330" y="2208064"/>
                  <a:pt x="1320800" y="2274325"/>
                  <a:pt x="1696278" y="2236777"/>
                </a:cubicBezTo>
                <a:cubicBezTo>
                  <a:pt x="2071756" y="2199229"/>
                  <a:pt x="2687982" y="1989403"/>
                  <a:pt x="2968486" y="1772951"/>
                </a:cubicBezTo>
                <a:cubicBezTo>
                  <a:pt x="3248990" y="1556499"/>
                  <a:pt x="3277704" y="1152308"/>
                  <a:pt x="3379304" y="938064"/>
                </a:cubicBezTo>
                <a:cubicBezTo>
                  <a:pt x="3480904" y="723820"/>
                  <a:pt x="3500782" y="628846"/>
                  <a:pt x="3578086" y="487490"/>
                </a:cubicBezTo>
                <a:cubicBezTo>
                  <a:pt x="3655390" y="346134"/>
                  <a:pt x="3768034" y="160603"/>
                  <a:pt x="3843130" y="89925"/>
                </a:cubicBezTo>
                <a:cubicBezTo>
                  <a:pt x="3918226" y="19247"/>
                  <a:pt x="3957982" y="45750"/>
                  <a:pt x="4028660" y="63420"/>
                </a:cubicBezTo>
                <a:cubicBezTo>
                  <a:pt x="4099338" y="81089"/>
                  <a:pt x="4178852" y="103177"/>
                  <a:pt x="4267200" y="195942"/>
                </a:cubicBezTo>
                <a:cubicBezTo>
                  <a:pt x="4355548" y="288707"/>
                  <a:pt x="4481443" y="441108"/>
                  <a:pt x="4558747" y="620012"/>
                </a:cubicBezTo>
                <a:cubicBezTo>
                  <a:pt x="4636051" y="798916"/>
                  <a:pt x="4666974" y="1092672"/>
                  <a:pt x="4731026" y="1269368"/>
                </a:cubicBezTo>
                <a:cubicBezTo>
                  <a:pt x="4795078" y="1446064"/>
                  <a:pt x="4863547" y="1591838"/>
                  <a:pt x="4943060" y="1680186"/>
                </a:cubicBezTo>
                <a:cubicBezTo>
                  <a:pt x="5022573" y="1768534"/>
                  <a:pt x="5115339" y="1779577"/>
                  <a:pt x="5208104" y="1799455"/>
                </a:cubicBezTo>
                <a:cubicBezTo>
                  <a:pt x="5300869" y="1819333"/>
                  <a:pt x="5404678" y="1837003"/>
                  <a:pt x="5499652" y="1799455"/>
                </a:cubicBezTo>
                <a:cubicBezTo>
                  <a:pt x="5594626" y="1761907"/>
                  <a:pt x="5534991" y="1845837"/>
                  <a:pt x="5777947" y="1574168"/>
                </a:cubicBezTo>
                <a:cubicBezTo>
                  <a:pt x="6020903" y="1302499"/>
                  <a:pt x="6751982" y="419020"/>
                  <a:pt x="6957391" y="169438"/>
                </a:cubicBezTo>
                <a:cubicBezTo>
                  <a:pt x="7162800" y="-80145"/>
                  <a:pt x="7086600" y="-1736"/>
                  <a:pt x="7010400" y="76673"/>
                </a:cubicBezTo>
              </a:path>
            </a:pathLst>
          </a:custGeom>
          <a:noFill/>
          <a:ln w="76200"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t>Learning Step 3 ...</a:t>
            </a:r>
          </a:p>
        </p:txBody>
      </p:sp>
      <p:sp>
        <p:nvSpPr>
          <p:cNvPr id="20483" name="Rectangle 3"/>
          <p:cNvSpPr>
            <a:spLocks noGrp="1" noChangeArrowheads="1"/>
          </p:cNvSpPr>
          <p:nvPr>
            <p:ph type="body" idx="1"/>
          </p:nvPr>
        </p:nvSpPr>
        <p:spPr>
          <a:xfrm>
            <a:off x="876300" y="2438400"/>
            <a:ext cx="7315200" cy="4114800"/>
          </a:xfrm>
        </p:spPr>
        <p:txBody>
          <a:bodyPr/>
          <a:lstStyle/>
          <a:p>
            <a:pPr algn="ctr">
              <a:lnSpc>
                <a:spcPct val="205000"/>
              </a:lnSpc>
              <a:buFont typeface="Monotype Sorts" pitchFamily="2" charset="2"/>
              <a:buNone/>
              <a:defRPr/>
            </a:pPr>
            <a:r>
              <a:rPr lang="en-US" dirty="0"/>
              <a:t>Adjust weights according to a schedule</a:t>
            </a:r>
          </a:p>
          <a:p>
            <a:pPr algn="ctr">
              <a:lnSpc>
                <a:spcPct val="205000"/>
              </a:lnSpc>
              <a:buFont typeface="Monotype Sorts" pitchFamily="2" charset="2"/>
              <a:buNone/>
              <a:defRPr/>
            </a:pPr>
            <a:r>
              <a:rPr lang="en-US" i="1" dirty="0" smtClean="0"/>
              <a:t>Repeat </a:t>
            </a:r>
            <a:r>
              <a:rPr lang="en-US" i="1" dirty="0"/>
              <a:t>the above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17376</TotalTime>
  <Pages>24</Pages>
  <Words>3190</Words>
  <Application>Microsoft Office PowerPoint</Application>
  <PresentationFormat>On-screen Show (4:3)</PresentationFormat>
  <Paragraphs>338</Paragraphs>
  <Slides>36</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Narrow</vt:lpstr>
      <vt:lpstr>Courier New</vt:lpstr>
      <vt:lpstr>Monotype Sorts</vt:lpstr>
      <vt:lpstr>Symbol</vt:lpstr>
      <vt:lpstr>Times New Roman</vt:lpstr>
      <vt:lpstr>Wingdings</vt:lpstr>
      <vt:lpstr>brknbarc</vt:lpstr>
      <vt:lpstr>Neural Nets II</vt:lpstr>
      <vt:lpstr>Goals</vt:lpstr>
      <vt:lpstr>Learning and Intro to Neural Nets</vt:lpstr>
      <vt:lpstr>Neural Nets for Learning</vt:lpstr>
      <vt:lpstr>Learning Step 1</vt:lpstr>
      <vt:lpstr>Weight Initialization in TensorFlow</vt:lpstr>
      <vt:lpstr>Learning Step 2</vt:lpstr>
      <vt:lpstr>Gradient Descent</vt:lpstr>
      <vt:lpstr>Learning Step 3 ...</vt:lpstr>
      <vt:lpstr>Learning and Intro to Neural Nets</vt:lpstr>
      <vt:lpstr>Neural Nets Are Functions</vt:lpstr>
      <vt:lpstr>The Error Explicitly</vt:lpstr>
      <vt:lpstr>The Error Explicitly</vt:lpstr>
      <vt:lpstr>Example of Derivative w.r.t. ws2</vt:lpstr>
      <vt:lpstr>Chain Rule Review</vt:lpstr>
      <vt:lpstr>Chain Rule Review</vt:lpstr>
      <vt:lpstr>Chain Rule Review</vt:lpstr>
      <vt:lpstr>Chain Rule Review</vt:lpstr>
      <vt:lpstr>Backpropagation Derivation (1/2)</vt:lpstr>
      <vt:lpstr>Backpropagation Derivation (1/2)</vt:lpstr>
      <vt:lpstr>Backprop Derivation continued</vt:lpstr>
      <vt:lpstr>Backprop Derivation continued</vt:lpstr>
      <vt:lpstr>PowerPoint Presentation</vt:lpstr>
      <vt:lpstr>PowerPoint Presentation</vt:lpstr>
      <vt:lpstr>Summary: To Find de/dwji</vt:lpstr>
      <vt:lpstr>Summary: To Find de/dwji</vt:lpstr>
      <vt:lpstr>Gradient Descent</vt:lpstr>
      <vt:lpstr>Simplest Method</vt:lpstr>
      <vt:lpstr>Hinton on Backpropagation</vt:lpstr>
      <vt:lpstr>Other Methods for Gradient Estimation</vt:lpstr>
      <vt:lpstr>TensorFlow Playground Demo</vt:lpstr>
      <vt:lpstr>After Training</vt:lpstr>
      <vt:lpstr>Recognizing 0-3</vt:lpstr>
      <vt:lpstr>Example (McMaster’s)</vt:lpstr>
      <vt:lpstr>Recognizing 0-3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140</cp:revision>
  <cp:lastPrinted>2017-02-27T12:20:29Z</cp:lastPrinted>
  <dcterms:created xsi:type="dcterms:W3CDTF">1997-06-10T19:27:06Z</dcterms:created>
  <dcterms:modified xsi:type="dcterms:W3CDTF">2021-04-13T15:34:00Z</dcterms:modified>
</cp:coreProperties>
</file>