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472" r:id="rId2"/>
    <p:sldId id="425" r:id="rId3"/>
    <p:sldId id="426" r:id="rId4"/>
    <p:sldId id="449" r:id="rId5"/>
    <p:sldId id="448" r:id="rId6"/>
    <p:sldId id="447" r:id="rId7"/>
    <p:sldId id="471" r:id="rId8"/>
    <p:sldId id="454" r:id="rId9"/>
    <p:sldId id="455" r:id="rId10"/>
    <p:sldId id="451" r:id="rId11"/>
    <p:sldId id="456" r:id="rId12"/>
    <p:sldId id="452" r:id="rId13"/>
    <p:sldId id="453" r:id="rId14"/>
    <p:sldId id="457" r:id="rId15"/>
    <p:sldId id="458" r:id="rId16"/>
    <p:sldId id="459" r:id="rId17"/>
    <p:sldId id="460" r:id="rId18"/>
    <p:sldId id="470" r:id="rId19"/>
    <p:sldId id="406" r:id="rId20"/>
    <p:sldId id="428" r:id="rId21"/>
    <p:sldId id="429" r:id="rId22"/>
    <p:sldId id="474" r:id="rId23"/>
    <p:sldId id="473" r:id="rId24"/>
    <p:sldId id="475" r:id="rId25"/>
    <p:sldId id="430" r:id="rId26"/>
    <p:sldId id="469" r:id="rId27"/>
    <p:sldId id="463" r:id="rId28"/>
    <p:sldId id="476" r:id="rId29"/>
    <p:sldId id="477" r:id="rId30"/>
    <p:sldId id="478" r:id="rId31"/>
    <p:sldId id="461" r:id="rId32"/>
    <p:sldId id="464" r:id="rId33"/>
    <p:sldId id="466" r:id="rId34"/>
    <p:sldId id="465" r:id="rId35"/>
    <p:sldId id="462" r:id="rId36"/>
    <p:sldId id="408" r:id="rId37"/>
    <p:sldId id="410" r:id="rId38"/>
    <p:sldId id="424" r:id="rId39"/>
    <p:sldId id="412" r:id="rId40"/>
    <p:sldId id="411" r:id="rId41"/>
    <p:sldId id="413" r:id="rId42"/>
    <p:sldId id="468" r:id="rId43"/>
    <p:sldId id="374" r:id="rId44"/>
    <p:sldId id="375" r:id="rId45"/>
    <p:sldId id="422" r:id="rId46"/>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826" autoAdjust="0"/>
  </p:normalViewPr>
  <p:slideViewPr>
    <p:cSldViewPr>
      <p:cViewPr varScale="1">
        <p:scale>
          <a:sx n="80" d="100"/>
          <a:sy n="80" d="100"/>
        </p:scale>
        <p:origin x="1024" y="5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50" d="100"/>
        <a:sy n="150" d="100"/>
      </p:scale>
      <p:origin x="0" y="-17864"/>
    </p:cViewPr>
  </p:sorterViewPr>
  <p:notesViewPr>
    <p:cSldViewPr>
      <p:cViewPr varScale="1">
        <p:scale>
          <a:sx n="68" d="100"/>
          <a:sy n="68" d="100"/>
        </p:scale>
        <p:origin x="-1498"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5787" y="8986838"/>
            <a:ext cx="6697204"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1" tIns="44869" rIns="91341" bIns="44869">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smtClean="0"/>
              <a:t>Notes copyright (c) 1995-20157 by Eric J. Braude </a:t>
            </a:r>
            <a:fld id="{D3CF8D0A-C8D8-4B0D-A910-8B9AA9EF0005}" type="datetime1">
              <a:rPr lang="en-US" altLang="en-US" sz="1100" smtClean="0"/>
              <a:pPr algn="r">
                <a:spcBef>
                  <a:spcPct val="50000"/>
                </a:spcBef>
                <a:defRPr/>
              </a:pPr>
              <a:t>10/17/2018</a:t>
            </a:fld>
            <a:r>
              <a:rPr lang="en-US" altLang="en-US" sz="1100" smtClean="0"/>
              <a:t>         </a:t>
            </a:r>
            <a:r>
              <a:rPr lang="en-US" altLang="en-US" sz="1100" i="1" smtClean="0"/>
              <a:t>Neural Nets II       page </a:t>
            </a:r>
            <a:fld id="{05D23CDE-9096-469E-A4F6-5F25C63C1831}" type="slidenum">
              <a:rPr lang="en-US" altLang="en-US" sz="1100" smtClean="0"/>
              <a:pPr algn="r">
                <a:spcBef>
                  <a:spcPct val="50000"/>
                </a:spcBef>
                <a:defRPr/>
              </a:pPr>
              <a:t>‹#›</a:t>
            </a:fld>
            <a:endParaRPr lang="en-US" altLang="en-US" sz="1100" smtClean="0"/>
          </a:p>
        </p:txBody>
      </p:sp>
    </p:spTree>
    <p:extLst>
      <p:ext uri="{BB962C8B-B14F-4D97-AF65-F5344CB8AC3E}">
        <p14:creationId xmlns:p14="http://schemas.microsoft.com/office/powerpoint/2010/main" val="6223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720" y="4416426"/>
            <a:ext cx="514096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1" tIns="44869" rIns="91341" bIns="44869"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11521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7212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is to determine what direction to step with the steepest decline. The determination is local to the point you are at, so you might as well assume that the surface you are on is a plane. Assume</a:t>
            </a:r>
            <a:r>
              <a:rPr lang="en-US" baseline="0" dirty="0" smtClean="0"/>
              <a:t> that the </a:t>
            </a:r>
            <a:r>
              <a:rPr lang="en-US" dirty="0" smtClean="0"/>
              <a:t>plane slopes downward somewhat</a:t>
            </a:r>
            <a:r>
              <a:rPr lang="en-US" baseline="0" dirty="0" smtClean="0"/>
              <a:t> </a:t>
            </a:r>
            <a:r>
              <a:rPr lang="en-US" dirty="0" smtClean="0"/>
              <a:t>in both</a:t>
            </a:r>
            <a:r>
              <a:rPr lang="en-US" baseline="0" dirty="0" smtClean="0"/>
              <a:t> directions. You can visualize this by drawing two lines at right angles on cardboard and sloping it down a bit. Neither of the two directions necessarily has the greatest slope.</a:t>
            </a:r>
            <a:endParaRPr lang="en-US" dirty="0"/>
          </a:p>
        </p:txBody>
      </p:sp>
    </p:spTree>
    <p:extLst>
      <p:ext uri="{BB962C8B-B14F-4D97-AF65-F5344CB8AC3E}">
        <p14:creationId xmlns:p14="http://schemas.microsoft.com/office/powerpoint/2010/main" val="406940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derivatives can be thought of as two orthogonal arrows in the tangent plane.</a:t>
            </a:r>
            <a:endParaRPr lang="en-US" dirty="0"/>
          </a:p>
        </p:txBody>
      </p:sp>
    </p:spTree>
    <p:extLst>
      <p:ext uri="{BB962C8B-B14F-4D97-AF65-F5344CB8AC3E}">
        <p14:creationId xmlns:p14="http://schemas.microsoft.com/office/powerpoint/2010/main" val="2545822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the cardboard analogy,</a:t>
            </a:r>
            <a:r>
              <a:rPr lang="en-US" baseline="0" dirty="0" smtClean="0"/>
              <a:t> you may be able to see, by holding a piece of cardboard with two arrows drawn on at right angles, that the steepest direction is that of the dashed line—the hypotenuse. In other words, proceeding in the ratio -0.3 : -0.2 (3:2) for first weight / second weight. (You can actually see this immediately when one of these numbers is 0.)</a:t>
            </a:r>
          </a:p>
          <a:p>
            <a:endParaRPr lang="en-US" baseline="0" dirty="0" smtClean="0"/>
          </a:p>
          <a:p>
            <a:r>
              <a:rPr lang="en-US" baseline="0" dirty="0" smtClean="0"/>
              <a:t>To recap, the process of adjusting the weights (in proportion) where the error is the sum of all training pair errors is called </a:t>
            </a:r>
            <a:r>
              <a:rPr lang="en-US" i="1" baseline="0" dirty="0" smtClean="0"/>
              <a:t>batch</a:t>
            </a:r>
            <a:r>
              <a:rPr lang="en-US" i="0" baseline="0" dirty="0" smtClean="0"/>
              <a:t> gradient descent.</a:t>
            </a:r>
            <a:endParaRPr lang="en-US" dirty="0"/>
          </a:p>
        </p:txBody>
      </p:sp>
    </p:spTree>
    <p:extLst>
      <p:ext uri="{BB962C8B-B14F-4D97-AF65-F5344CB8AC3E}">
        <p14:creationId xmlns:p14="http://schemas.microsoft.com/office/powerpoint/2010/main" val="399308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downhill from a point towards</a:t>
            </a:r>
            <a:r>
              <a:rPr lang="en-US" baseline="0" dirty="0" smtClean="0"/>
              <a:t> zero derivative looks promising but there are two problems. </a:t>
            </a:r>
          </a:p>
          <a:p>
            <a:endParaRPr lang="en-US" baseline="0" dirty="0" smtClean="0"/>
          </a:p>
          <a:p>
            <a:r>
              <a:rPr lang="en-US" baseline="0" dirty="0" smtClean="0"/>
              <a:t>The first is that one may hit a local minimum. In other words, a value for (w</a:t>
            </a:r>
            <a:r>
              <a:rPr lang="en-US" baseline="-25000" dirty="0" smtClean="0"/>
              <a:t>1</a:t>
            </a:r>
            <a:r>
              <a:rPr lang="en-US" baseline="0" dirty="0" smtClean="0"/>
              <a:t>, w</a:t>
            </a:r>
            <a:r>
              <a:rPr lang="en-US" baseline="-25000" dirty="0" smtClean="0"/>
              <a:t>2</a:t>
            </a:r>
            <a:r>
              <a:rPr lang="en-US" baseline="0" dirty="0" smtClean="0"/>
              <a:t>) where the derivatives are zero—locally minimal—but where values for (w</a:t>
            </a:r>
            <a:r>
              <a:rPr lang="en-US" baseline="-25000" dirty="0" smtClean="0"/>
              <a:t>1</a:t>
            </a:r>
            <a:r>
              <a:rPr lang="en-US" baseline="0" dirty="0" smtClean="0"/>
              <a:t>, w</a:t>
            </a:r>
            <a:r>
              <a:rPr lang="en-US" baseline="-25000" dirty="0" smtClean="0"/>
              <a:t>2</a:t>
            </a:r>
            <a:r>
              <a:rPr lang="en-US" baseline="0" dirty="0" smtClean="0"/>
              <a:t>) exist with a lower (perhaps much lower) error. Now, the error is supposed to be zero or very close, so this would occur when the process converges on a error not close to zero (“stuck in a local min”) or an error that is small but which leaves open the possibility of a smaller error. </a:t>
            </a:r>
          </a:p>
          <a:p>
            <a:endParaRPr lang="en-US" baseline="0" dirty="0" smtClean="0"/>
          </a:p>
          <a:p>
            <a:r>
              <a:rPr lang="en-US" baseline="0" dirty="0" smtClean="0"/>
              <a:t>The other possibility is that the derivatives are zero—or very close—due to a </a:t>
            </a:r>
            <a:r>
              <a:rPr lang="en-US" i="1" baseline="0" dirty="0" smtClean="0"/>
              <a:t>saddle point</a:t>
            </a:r>
            <a:r>
              <a:rPr lang="en-US" i="0" baseline="0" dirty="0" smtClean="0"/>
              <a:t>, as shown in the figure. </a:t>
            </a:r>
            <a:r>
              <a:rPr lang="en-US" baseline="0" dirty="0" smtClean="0"/>
              <a:t>In fact, when there are 4</a:t>
            </a:r>
            <a:r>
              <a:rPr lang="en-US" i="0" baseline="0" dirty="0" smtClean="0"/>
              <a:t> weights (for example) and zero derivative relative to each one, then only 1 out of 16 combinations is a minimum in every principal direction. The rest are saddle points! In short, an all-zero-derivative point is most likely to be a saddle point rather than a minimum.</a:t>
            </a:r>
            <a:endParaRPr lang="en-US" dirty="0"/>
          </a:p>
        </p:txBody>
      </p:sp>
    </p:spTree>
    <p:extLst>
      <p:ext uri="{BB962C8B-B14F-4D97-AF65-F5344CB8AC3E}">
        <p14:creationId xmlns:p14="http://schemas.microsoft.com/office/powerpoint/2010/main" val="159070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impossible to visualize 100-dimensional space but one expects (hopes?)</a:t>
            </a:r>
            <a:r>
              <a:rPr lang="en-US" baseline="0" dirty="0" smtClean="0"/>
              <a:t> that intuition from 2-D carries over.</a:t>
            </a:r>
            <a:endParaRPr lang="en-US" dirty="0"/>
          </a:p>
        </p:txBody>
      </p:sp>
    </p:spTree>
    <p:extLst>
      <p:ext uri="{BB962C8B-B14F-4D97-AF65-F5344CB8AC3E}">
        <p14:creationId xmlns:p14="http://schemas.microsoft.com/office/powerpoint/2010/main" val="208437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Stochastic Gradient Descent (SGD)</a:t>
            </a:r>
            <a:r>
              <a:rPr lang="en-US" baseline="0" dirty="0" smtClean="0"/>
              <a:t> computes the gradient for a single weight, adjusts the weight, and then repeats for the next weight. This is theoretically slower than BGD but allows more flexibility in finding minima. In practice, it is easier to avoid saddle points. </a:t>
            </a:r>
            <a:endParaRPr lang="en-US" dirty="0"/>
          </a:p>
        </p:txBody>
      </p:sp>
    </p:spTree>
    <p:extLst>
      <p:ext uri="{BB962C8B-B14F-4D97-AF65-F5344CB8AC3E}">
        <p14:creationId xmlns:p14="http://schemas.microsoft.com/office/powerpoint/2010/main" val="627742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technique that avoids the opaqueness of BGD and the slowness of SGD is </a:t>
            </a:r>
            <a:r>
              <a:rPr lang="en-US" i="1" baseline="0" dirty="0" err="1" smtClean="0"/>
              <a:t>minibatch</a:t>
            </a:r>
            <a:r>
              <a:rPr lang="en-US" baseline="0" dirty="0" smtClean="0"/>
              <a:t> gradient descent. It is so commonly used that it is often called “stochastic gradient descent.”</a:t>
            </a:r>
          </a:p>
          <a:p>
            <a:endParaRPr lang="en-US" baseline="0" dirty="0" smtClean="0"/>
          </a:p>
          <a:p>
            <a:r>
              <a:rPr lang="en-US" baseline="0" dirty="0" smtClean="0"/>
              <a:t>It is hard to speak in general terms about </a:t>
            </a:r>
            <a:r>
              <a:rPr lang="en-US" i="1" baseline="0" dirty="0" smtClean="0"/>
              <a:t>all</a:t>
            </a:r>
            <a:r>
              <a:rPr lang="en-US" i="0" baseline="0" dirty="0" smtClean="0"/>
              <a:t> neural nets but a number of theoretical results suggest that local minima often occur remarkably close to absolute minima, and that the finding the latter is not as much of a problem as may be feared.</a:t>
            </a:r>
            <a:endParaRPr lang="en-US" dirty="0"/>
          </a:p>
        </p:txBody>
      </p:sp>
    </p:spTree>
    <p:extLst>
      <p:ext uri="{BB962C8B-B14F-4D97-AF65-F5344CB8AC3E}">
        <p14:creationId xmlns:p14="http://schemas.microsoft.com/office/powerpoint/2010/main" val="4157325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0336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Since neural nets seemed to</a:t>
            </a:r>
            <a:r>
              <a:rPr lang="en-US" baseline="0" dirty="0" smtClean="0"/>
              <a:t> show promise, it was believed a long time ago that increasing the number of levels (two in this figure) would make them increasingly useful. But this yielded few new results until the first decades of the 20</a:t>
            </a:r>
            <a:r>
              <a:rPr lang="en-US" baseline="30000" dirty="0" smtClean="0"/>
              <a:t>th</a:t>
            </a:r>
            <a:r>
              <a:rPr lang="en-US" baseline="0" dirty="0" smtClean="0"/>
              <a:t> century.</a:t>
            </a:r>
            <a:r>
              <a:rPr lang="en-US" dirty="0" smtClean="0"/>
              <a:t> </a:t>
            </a:r>
            <a:endParaRPr lang="en-US" dirty="0"/>
          </a:p>
        </p:txBody>
      </p:sp>
    </p:spTree>
    <p:extLst>
      <p:ext uri="{BB962C8B-B14F-4D97-AF65-F5344CB8AC3E}">
        <p14:creationId xmlns:p14="http://schemas.microsoft.com/office/powerpoint/2010/main" val="1769844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changed with the publication</a:t>
            </a:r>
            <a:r>
              <a:rPr lang="en-US" baseline="0" dirty="0" smtClean="0"/>
              <a:t> of the classic paper in 2012 by </a:t>
            </a:r>
            <a:r>
              <a:rPr lang="en-US" baseline="0" dirty="0" err="1" smtClean="0"/>
              <a:t>Krishevsky</a:t>
            </a:r>
            <a:r>
              <a:rPr lang="en-US" baseline="0" dirty="0" smtClean="0"/>
              <a:t> et al.</a:t>
            </a:r>
            <a:endParaRPr lang="en-US" dirty="0"/>
          </a:p>
        </p:txBody>
      </p:sp>
    </p:spTree>
    <p:extLst>
      <p:ext uri="{BB962C8B-B14F-4D97-AF65-F5344CB8AC3E}">
        <p14:creationId xmlns:p14="http://schemas.microsoft.com/office/powerpoint/2010/main" val="280897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output to a neural net is a single continuously varying node value, this is often referred to as </a:t>
            </a:r>
            <a:r>
              <a:rPr lang="en-US" i="1" baseline="0" dirty="0" smtClean="0"/>
              <a:t>regression</a:t>
            </a:r>
            <a:r>
              <a:rPr lang="en-US" i="0" baseline="0" dirty="0" smtClean="0"/>
              <a:t>.</a:t>
            </a:r>
          </a:p>
          <a:p>
            <a:endParaRPr lang="en-US"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When the output consists of multiple nodes, the problem is usually one of </a:t>
            </a:r>
            <a:r>
              <a:rPr lang="en-US" i="1" baseline="0" dirty="0" smtClean="0"/>
              <a:t>classification</a:t>
            </a:r>
            <a:r>
              <a:rPr lang="en-US" i="0" baseline="0" dirty="0" smtClean="0"/>
              <a:t>, such as distinguishing hand drawings of digits 1, 2, 3, and 4. Without some sort of normalization, these can be hard to distinguish—for example, output of 229, 0.03, 99, and -1000.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This is often dealt with using the </a:t>
            </a:r>
            <a:r>
              <a:rPr lang="en-US" i="1" baseline="0" dirty="0" err="1" smtClean="0"/>
              <a:t>softmax</a:t>
            </a:r>
            <a:r>
              <a:rPr lang="en-US" i="0" baseline="0" dirty="0" smtClean="0"/>
              <a:t> process, which replaces the outputs {o1, o2, …, on} with </a:t>
            </a:r>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{e</a:t>
            </a:r>
            <a:r>
              <a:rPr lang="en-US" i="0" baseline="30000" dirty="0" smtClean="0"/>
              <a:t>o</a:t>
            </a:r>
            <a:r>
              <a:rPr lang="en-US" sz="300" i="0" baseline="30000" dirty="0" smtClean="0"/>
              <a:t>1</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a:t>
            </a:r>
            <a:r>
              <a:rPr lang="en-US" i="0" baseline="0" dirty="0" smtClean="0"/>
              <a:t>e</a:t>
            </a:r>
            <a:r>
              <a:rPr lang="en-US" i="0" baseline="30000" dirty="0" smtClean="0"/>
              <a:t>o</a:t>
            </a:r>
            <a:r>
              <a:rPr lang="en-US" sz="300" i="0" baseline="30000" dirty="0" smtClean="0"/>
              <a:t>2</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 </a:t>
            </a:r>
            <a:r>
              <a:rPr lang="en-US" i="0" baseline="0" dirty="0" smtClean="0"/>
              <a:t>e</a:t>
            </a:r>
            <a:r>
              <a:rPr lang="en-US" i="0" baseline="30000" dirty="0" smtClean="0"/>
              <a:t>o</a:t>
            </a:r>
            <a:r>
              <a:rPr lang="en-US" sz="300" i="0" baseline="30000" dirty="0" smtClean="0"/>
              <a:t>n</a:t>
            </a:r>
            <a:r>
              <a:rPr lang="en-US" i="0" baseline="0" dirty="0" smtClean="0"/>
              <a:t>/[e</a:t>
            </a:r>
            <a:r>
              <a:rPr lang="en-US" i="0" baseline="30000" dirty="0" smtClean="0"/>
              <a:t>o</a:t>
            </a:r>
            <a:r>
              <a:rPr lang="en-US" sz="300" i="0" baseline="30000" dirty="0" smtClean="0"/>
              <a:t>1</a:t>
            </a:r>
            <a:r>
              <a:rPr lang="en-US" sz="300" i="0" baseline="0" dirty="0" smtClean="0"/>
              <a:t> + </a:t>
            </a:r>
            <a:r>
              <a:rPr lang="en-US" i="0" baseline="0" dirty="0" smtClean="0"/>
              <a:t>e</a:t>
            </a:r>
            <a:r>
              <a:rPr lang="en-US" i="0" baseline="30000" dirty="0" smtClean="0"/>
              <a:t>o</a:t>
            </a:r>
            <a:r>
              <a:rPr lang="en-US" sz="800" i="0" baseline="30000" dirty="0" smtClean="0"/>
              <a:t>2</a:t>
            </a:r>
            <a:r>
              <a:rPr lang="en-US" sz="800" i="0" baseline="0" dirty="0" smtClean="0"/>
              <a:t> +</a:t>
            </a:r>
            <a:r>
              <a:rPr lang="en-US" i="0" baseline="0" dirty="0" smtClean="0"/>
              <a:t> …</a:t>
            </a:r>
            <a:r>
              <a:rPr lang="en-US" sz="800" i="0" baseline="0" dirty="0" smtClean="0"/>
              <a:t> +</a:t>
            </a:r>
            <a:r>
              <a:rPr lang="en-US" i="0" baseline="0" dirty="0" smtClean="0"/>
              <a:t>e</a:t>
            </a:r>
            <a:r>
              <a:rPr lang="en-US" i="0" baseline="30000" dirty="0" smtClean="0"/>
              <a:t>o</a:t>
            </a:r>
            <a:r>
              <a:rPr lang="en-US" sz="800" i="0" baseline="30000" dirty="0" smtClean="0"/>
              <a:t>n</a:t>
            </a:r>
            <a:r>
              <a:rPr lang="en-US" sz="800" i="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800" i="0" baseline="0" dirty="0" smtClean="0"/>
              <a:t>The advantage of this is that the amount are between 0 and 1, and they sum to 1.</a:t>
            </a:r>
            <a:endParaRPr lang="en-US" dirty="0" smtClean="0"/>
          </a:p>
          <a:p>
            <a:endParaRPr lang="en-US" dirty="0"/>
          </a:p>
        </p:txBody>
      </p:sp>
    </p:spTree>
    <p:extLst>
      <p:ext uri="{BB962C8B-B14F-4D97-AF65-F5344CB8AC3E}">
        <p14:creationId xmlns:p14="http://schemas.microsoft.com/office/powerpoint/2010/main" val="1744301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the paper).</a:t>
            </a:r>
            <a:endParaRPr lang="en-US" dirty="0"/>
          </a:p>
        </p:txBody>
      </p:sp>
    </p:spTree>
    <p:extLst>
      <p:ext uri="{BB962C8B-B14F-4D97-AF65-F5344CB8AC3E}">
        <p14:creationId xmlns:p14="http://schemas.microsoft.com/office/powerpoint/2010/main" val="364456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a:t>
            </a:r>
            <a:r>
              <a:rPr lang="en-US" baseline="0" smtClean="0"/>
              <a:t>the paper).</a:t>
            </a:r>
            <a:endParaRPr lang="en-US" dirty="0"/>
          </a:p>
        </p:txBody>
      </p:sp>
    </p:spTree>
    <p:extLst>
      <p:ext uri="{BB962C8B-B14F-4D97-AF65-F5344CB8AC3E}">
        <p14:creationId xmlns:p14="http://schemas.microsoft.com/office/powerpoint/2010/main" val="359142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the paper): specific architectures for the hidden layers.</a:t>
            </a:r>
            <a:endParaRPr lang="en-US" dirty="0"/>
          </a:p>
        </p:txBody>
      </p:sp>
    </p:spTree>
    <p:extLst>
      <p:ext uri="{BB962C8B-B14F-4D97-AF65-F5344CB8AC3E}">
        <p14:creationId xmlns:p14="http://schemas.microsoft.com/office/powerpoint/2010/main" val="246481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brought about the dramatic improvement, and the use of hidden layers are suggested by the figure (from </a:t>
            </a:r>
            <a:r>
              <a:rPr lang="en-US" baseline="0" smtClean="0"/>
              <a:t>the paper).</a:t>
            </a:r>
            <a:endParaRPr lang="en-US" dirty="0"/>
          </a:p>
        </p:txBody>
      </p:sp>
    </p:spTree>
    <p:extLst>
      <p:ext uri="{BB962C8B-B14F-4D97-AF65-F5344CB8AC3E}">
        <p14:creationId xmlns:p14="http://schemas.microsoft.com/office/powerpoint/2010/main" val="2961537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lists what are widely believed</a:t>
            </a:r>
            <a:r>
              <a:rPr lang="en-US" baseline="0" dirty="0" smtClean="0"/>
              <a:t> to be the reasons that deep learning has finally become successful. </a:t>
            </a:r>
            <a:r>
              <a:rPr lang="en-US" i="1" baseline="0" dirty="0" smtClean="0"/>
              <a:t>Convolution</a:t>
            </a:r>
            <a:r>
              <a:rPr lang="en-US" i="0" baseline="0" dirty="0" smtClean="0"/>
              <a:t> is a way of rationally summarizing visual data with acceptable loss. It was also discovered that some processes which seemed to be going nowhere did, in fact, start to converge much later than originally thought.</a:t>
            </a:r>
            <a:endParaRPr lang="en-US" dirty="0"/>
          </a:p>
        </p:txBody>
      </p:sp>
    </p:spTree>
    <p:extLst>
      <p:ext uri="{BB962C8B-B14F-4D97-AF65-F5344CB8AC3E}">
        <p14:creationId xmlns:p14="http://schemas.microsoft.com/office/powerpoint/2010/main" val="2417358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77558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Encoding like that shown in the figure </a:t>
            </a:r>
            <a:r>
              <a:rPr lang="en-US" i="1" dirty="0" smtClean="0"/>
              <a:t>can</a:t>
            </a:r>
            <a:r>
              <a:rPr lang="en-US" dirty="0" smtClean="0"/>
              <a:t> work—because training and execution work from the same encoding—but</a:t>
            </a:r>
            <a:r>
              <a:rPr lang="en-US" baseline="0" dirty="0" smtClean="0"/>
              <a:t> this encoding loses </a:t>
            </a:r>
            <a:r>
              <a:rPr lang="en-US" i="1" baseline="0" dirty="0" smtClean="0"/>
              <a:t>proximity </a:t>
            </a:r>
            <a:r>
              <a:rPr lang="en-US" i="0" baseline="0" dirty="0" smtClean="0"/>
              <a:t>information.</a:t>
            </a:r>
            <a:endParaRPr lang="en-US" dirty="0"/>
          </a:p>
        </p:txBody>
      </p:sp>
    </p:spTree>
    <p:extLst>
      <p:ext uri="{BB962C8B-B14F-4D97-AF65-F5344CB8AC3E}">
        <p14:creationId xmlns:p14="http://schemas.microsoft.com/office/powerpoint/2010/main" val="2548010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figure shows </a:t>
            </a:r>
            <a:r>
              <a:rPr lang="en-US" baseline="0" dirty="0" smtClean="0"/>
              <a:t>image input processing where the proximity information of input points is lost.</a:t>
            </a:r>
            <a:endParaRPr lang="en-US" dirty="0"/>
          </a:p>
        </p:txBody>
      </p:sp>
    </p:spTree>
    <p:extLst>
      <p:ext uri="{BB962C8B-B14F-4D97-AF65-F5344CB8AC3E}">
        <p14:creationId xmlns:p14="http://schemas.microsoft.com/office/powerpoint/2010/main" val="522401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With convolution, </a:t>
            </a:r>
            <a:r>
              <a:rPr lang="en-US" baseline="0" dirty="0" smtClean="0"/>
              <a:t>proximity information of input points is retained.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convolution is a more general concept, where connectivity is reduced.</a:t>
            </a:r>
            <a:endParaRPr lang="en-US" dirty="0"/>
          </a:p>
        </p:txBody>
      </p:sp>
    </p:spTree>
    <p:extLst>
      <p:ext uri="{BB962C8B-B14F-4D97-AF65-F5344CB8AC3E}">
        <p14:creationId xmlns:p14="http://schemas.microsoft.com/office/powerpoint/2010/main" val="3996804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figure shows, lateral relationships can be captured even</a:t>
            </a:r>
            <a:r>
              <a:rPr lang="en-US" baseline="0" dirty="0" smtClean="0"/>
              <a:t> without full connectivity—by increasing the depth (i.e., by introducing enough layers).</a:t>
            </a:r>
            <a:endParaRPr lang="en-US" dirty="0"/>
          </a:p>
        </p:txBody>
      </p:sp>
    </p:spTree>
    <p:extLst>
      <p:ext uri="{BB962C8B-B14F-4D97-AF65-F5344CB8AC3E}">
        <p14:creationId xmlns:p14="http://schemas.microsoft.com/office/powerpoint/2010/main" val="57613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Softmax</a:t>
            </a:r>
            <a:r>
              <a:rPr lang="en-US" dirty="0" smtClean="0"/>
              <a:t> retains relative</a:t>
            </a:r>
            <a:r>
              <a:rPr lang="en-US" baseline="0" dirty="0" smtClean="0"/>
              <a:t> magnitudes while placing the values in a comparable framework. Its use is </a:t>
            </a:r>
            <a:r>
              <a:rPr lang="en-US" baseline="0" dirty="0" err="1" smtClean="0"/>
              <a:t>actualy</a:t>
            </a:r>
            <a:r>
              <a:rPr lang="en-US" baseline="0" dirty="0" smtClean="0"/>
              <a:t> a departure from normal neural net forms in that the computation at a node depends on the values of peers (i.e., not just predecessors). However, this is usually not a problem when applied only to output nodes.</a:t>
            </a:r>
            <a:endParaRPr lang="en-US" dirty="0"/>
          </a:p>
        </p:txBody>
      </p:sp>
    </p:spTree>
    <p:extLst>
      <p:ext uri="{BB962C8B-B14F-4D97-AF65-F5344CB8AC3E}">
        <p14:creationId xmlns:p14="http://schemas.microsoft.com/office/powerpoint/2010/main" val="3976632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Convolution</a:t>
            </a:r>
            <a:r>
              <a:rPr lang="en-US" i="0" baseline="0" dirty="0" smtClean="0"/>
              <a:t> for image recognition is thus mainly the process of replacing pixel-by-pixel input with sub-region input, typically in a cascading form as shown, where the learning gets increasingly generalized (e.g., “diagonal bright streak” </a:t>
            </a:r>
            <a:r>
              <a:rPr lang="en-US" i="0" baseline="0" dirty="0" smtClean="0">
                <a:sym typeface="Wingdings" panose="05000000000000000000" pitchFamily="2" charset="2"/>
              </a:rPr>
              <a:t> “petal form”)</a:t>
            </a:r>
            <a:r>
              <a:rPr lang="en-US" i="0" baseline="0" dirty="0" smtClean="0"/>
              <a:t>. The idea of convolution is to preserve the 2D proximity of input, and thus give the neural net more of a start.</a:t>
            </a:r>
          </a:p>
          <a:p>
            <a:endParaRPr lang="en-US" i="0" baseline="0" dirty="0" smtClean="0"/>
          </a:p>
          <a:p>
            <a:r>
              <a:rPr lang="en-US" i="0" baseline="0" dirty="0" smtClean="0"/>
              <a:t>After the convolution, additional convolution or more conventional means are used.</a:t>
            </a:r>
          </a:p>
          <a:p>
            <a:endParaRPr lang="en-US" i="0" baseline="0" dirty="0" smtClean="0"/>
          </a:p>
          <a:p>
            <a:r>
              <a:rPr lang="en-US" i="0" baseline="0" dirty="0" smtClean="0"/>
              <a:t>Image processing is not the only context in which proximity of input nodes matters, so convolution is applicable for a wider set of applications.</a:t>
            </a:r>
            <a:endParaRPr lang="en-US" i="0" dirty="0"/>
          </a:p>
        </p:txBody>
      </p:sp>
    </p:spTree>
    <p:extLst>
      <p:ext uri="{BB962C8B-B14F-4D97-AF65-F5344CB8AC3E}">
        <p14:creationId xmlns:p14="http://schemas.microsoft.com/office/powerpoint/2010/main" val="2107903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the full net in this example. Various schemes for compressing sub-images can be employed. These can be further factored by pre-made filters. The trade-off is better results but slower training times.</a:t>
            </a:r>
            <a:endParaRPr lang="en-US" dirty="0"/>
          </a:p>
        </p:txBody>
      </p:sp>
    </p:spTree>
    <p:extLst>
      <p:ext uri="{BB962C8B-B14F-4D97-AF65-F5344CB8AC3E}">
        <p14:creationId xmlns:p14="http://schemas.microsoft.com/office/powerpoint/2010/main" val="325040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multiple convolutions.</a:t>
            </a:r>
            <a:endParaRPr lang="en-US" dirty="0"/>
          </a:p>
        </p:txBody>
      </p:sp>
    </p:spTree>
    <p:extLst>
      <p:ext uri="{BB962C8B-B14F-4D97-AF65-F5344CB8AC3E}">
        <p14:creationId xmlns:p14="http://schemas.microsoft.com/office/powerpoint/2010/main" val="2796349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a:t>
            </a:r>
            <a:r>
              <a:rPr lang="en-US" baseline="0" dirty="0" smtClean="0"/>
              <a:t> shows the last part of the net, which is conventional.</a:t>
            </a:r>
            <a:endParaRPr lang="en-US" dirty="0"/>
          </a:p>
        </p:txBody>
      </p:sp>
    </p:spTree>
    <p:extLst>
      <p:ext uri="{BB962C8B-B14F-4D97-AF65-F5344CB8AC3E}">
        <p14:creationId xmlns:p14="http://schemas.microsoft.com/office/powerpoint/2010/main" val="280905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identifying hidden layers, once may employ </a:t>
            </a:r>
            <a:r>
              <a:rPr lang="en-US" i="1" dirty="0" smtClean="0"/>
              <a:t>pooling</a:t>
            </a:r>
            <a:r>
              <a:rPr lang="en-US" i="0" dirty="0" smtClean="0"/>
              <a:t>, in which the</a:t>
            </a:r>
            <a:r>
              <a:rPr lang="en-US" i="0" baseline="0" dirty="0" smtClean="0"/>
              <a:t> activation (transfer function) takes averages—or some other summarizing number. This reduces training time, perhaps without too much compromise.</a:t>
            </a:r>
            <a:endParaRPr lang="en-US" dirty="0"/>
          </a:p>
        </p:txBody>
      </p:sp>
    </p:spTree>
    <p:extLst>
      <p:ext uri="{BB962C8B-B14F-4D97-AF65-F5344CB8AC3E}">
        <p14:creationId xmlns:p14="http://schemas.microsoft.com/office/powerpoint/2010/main" val="3312701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a:t>
            </a:r>
            <a:r>
              <a:rPr lang="en-US" dirty="0" smtClean="0"/>
              <a:t>issue in adding layers is to ensure that they do indeed learn something. “Learning” is a kind of compression. For example, we can learn from multiple statements</a:t>
            </a:r>
            <a:r>
              <a:rPr lang="en-US" baseline="0" dirty="0" smtClean="0"/>
              <a:t> like </a:t>
            </a:r>
            <a:r>
              <a:rPr lang="en-US" dirty="0" smtClean="0"/>
              <a:t>“Douglas</a:t>
            </a:r>
            <a:r>
              <a:rPr lang="en-US" baseline="0" dirty="0" smtClean="0"/>
              <a:t> is a dog”, “David is a dog”, “Caitlin is a cat”, “Dillon is a dog” etc. that “Animals with D-names around here are probably dogs.” This compresses multiple statements into one.</a:t>
            </a:r>
          </a:p>
          <a:p>
            <a:endParaRPr lang="en-US" baseline="0" dirty="0" smtClean="0"/>
          </a:p>
          <a:p>
            <a:r>
              <a:rPr lang="en-US" baseline="0" dirty="0" smtClean="0"/>
              <a:t>A single layer with dimension reduction obviously learns but it is not obvious that additional layers learn more. A clever way to ensure compression (learning) is by means of </a:t>
            </a:r>
            <a:r>
              <a:rPr lang="en-US" i="1" baseline="0" dirty="0" smtClean="0"/>
              <a:t>encoders</a:t>
            </a:r>
            <a:r>
              <a:rPr lang="en-US" i="0" baseline="0" dirty="0" smtClean="0"/>
              <a:t>. The output to an encoder is the same as its input. This is in effect a separate neural net trained to compress the input data. Once it has learned, only the lower half is used, and the weights are kept constant.</a:t>
            </a:r>
            <a:endParaRPr lang="en-US" dirty="0"/>
          </a:p>
        </p:txBody>
      </p:sp>
    </p:spTree>
    <p:extLst>
      <p:ext uri="{BB962C8B-B14F-4D97-AF65-F5344CB8AC3E}">
        <p14:creationId xmlns:p14="http://schemas.microsoft.com/office/powerpoint/2010/main" val="3449934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from Stanford</a:t>
            </a:r>
            <a:r>
              <a:rPr lang="en-US" baseline="0" dirty="0" smtClean="0"/>
              <a:t> used an auto-encoder with bias. Compression is from 6 dimensions to 4.</a:t>
            </a:r>
            <a:endParaRPr lang="en-US" dirty="0"/>
          </a:p>
        </p:txBody>
      </p:sp>
    </p:spTree>
    <p:extLst>
      <p:ext uri="{BB962C8B-B14F-4D97-AF65-F5344CB8AC3E}">
        <p14:creationId xmlns:p14="http://schemas.microsoft.com/office/powerpoint/2010/main" val="258095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sometimes possible to gauge what is being learned by hidden nodes, especially in image processing—in</a:t>
            </a:r>
            <a:r>
              <a:rPr lang="en-US" baseline="0" dirty="0" smtClean="0"/>
              <a:t> this case recognizing a kind of pattern. Each of these images is reconstructed from the weights of the connections ending at the hidden node in question. So at the next level, a node can be explained as something like 0.1 of image at (x=1, y=1) plus 0.7 of image at (x=2, y=1), etc.</a:t>
            </a:r>
            <a:endParaRPr lang="en-US" dirty="0"/>
          </a:p>
        </p:txBody>
      </p:sp>
    </p:spTree>
    <p:extLst>
      <p:ext uri="{BB962C8B-B14F-4D97-AF65-F5344CB8AC3E}">
        <p14:creationId xmlns:p14="http://schemas.microsoft.com/office/powerpoint/2010/main" val="4079857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Auto-encoding</a:t>
            </a:r>
            <a:r>
              <a:rPr lang="en-US" baseline="0" dirty="0" smtClean="0"/>
              <a:t> is used again in this example to compress from 4 to 3 dimensions. </a:t>
            </a:r>
            <a:endParaRPr lang="en-US" dirty="0"/>
          </a:p>
        </p:txBody>
      </p:sp>
    </p:spTree>
    <p:extLst>
      <p:ext uri="{BB962C8B-B14F-4D97-AF65-F5344CB8AC3E}">
        <p14:creationId xmlns:p14="http://schemas.microsoft.com/office/powerpoint/2010/main" val="3130049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auto-encoders are used in sequence</a:t>
            </a:r>
            <a:r>
              <a:rPr lang="en-US" baseline="0" dirty="0" smtClean="0"/>
              <a:t> to produce this particular deep learning.</a:t>
            </a:r>
            <a:endParaRPr lang="en-US" dirty="0"/>
          </a:p>
        </p:txBody>
      </p:sp>
    </p:spTree>
    <p:extLst>
      <p:ext uri="{BB962C8B-B14F-4D97-AF65-F5344CB8AC3E}">
        <p14:creationId xmlns:p14="http://schemas.microsoft.com/office/powerpoint/2010/main" val="350076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shows one way to depict </a:t>
            </a:r>
            <a:r>
              <a:rPr lang="en-US" baseline="0" dirty="0" err="1" smtClean="0"/>
              <a:t>softmax</a:t>
            </a:r>
            <a:r>
              <a:rPr lang="en-US" baseline="0" dirty="0" smtClean="0"/>
              <a:t>.</a:t>
            </a:r>
            <a:endParaRPr lang="en-US" dirty="0"/>
          </a:p>
        </p:txBody>
      </p:sp>
    </p:spTree>
    <p:extLst>
      <p:ext uri="{BB962C8B-B14F-4D97-AF65-F5344CB8AC3E}">
        <p14:creationId xmlns:p14="http://schemas.microsoft.com/office/powerpoint/2010/main" val="768377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50270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URL shows an</a:t>
            </a:r>
            <a:r>
              <a:rPr lang="en-US" baseline="0" dirty="0" smtClean="0"/>
              <a:t> inspirational talk about machine learning by Jeremy Howard.</a:t>
            </a:r>
            <a:endParaRPr lang="en-US" dirty="0"/>
          </a:p>
        </p:txBody>
      </p:sp>
    </p:spTree>
    <p:extLst>
      <p:ext uri="{BB962C8B-B14F-4D97-AF65-F5344CB8AC3E}">
        <p14:creationId xmlns:p14="http://schemas.microsoft.com/office/powerpoint/2010/main" val="367332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TensorFlow</a:t>
            </a:r>
            <a:r>
              <a:rPr lang="en-US" baseline="0" dirty="0" smtClean="0"/>
              <a:t> has a built-in function for this.</a:t>
            </a:r>
            <a:endParaRPr lang="en-US" dirty="0"/>
          </a:p>
        </p:txBody>
      </p:sp>
    </p:spTree>
    <p:extLst>
      <p:ext uri="{BB962C8B-B14F-4D97-AF65-F5344CB8AC3E}">
        <p14:creationId xmlns:p14="http://schemas.microsoft.com/office/powerpoint/2010/main" val="155191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TensorFlow </a:t>
            </a:r>
            <a:r>
              <a:rPr lang="en-US" dirty="0" err="1" smtClean="0"/>
              <a:t>softmax</a:t>
            </a:r>
            <a:r>
              <a:rPr lang="en-US" dirty="0" smtClean="0"/>
              <a:t> function operates</a:t>
            </a:r>
            <a:r>
              <a:rPr lang="en-US" baseline="0" dirty="0" smtClean="0"/>
              <a:t> on a rank 1 tensor.</a:t>
            </a:r>
            <a:endParaRPr lang="en-US" dirty="0"/>
          </a:p>
        </p:txBody>
      </p:sp>
    </p:spTree>
    <p:extLst>
      <p:ext uri="{BB962C8B-B14F-4D97-AF65-F5344CB8AC3E}">
        <p14:creationId xmlns:p14="http://schemas.microsoft.com/office/powerpoint/2010/main" val="203596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0574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i="1" dirty="0" smtClean="0"/>
              <a:t>batch</a:t>
            </a:r>
            <a:r>
              <a:rPr lang="en-US" i="0" dirty="0" smtClean="0"/>
              <a:t> gradient descent (BGD), the errors for all training pairs</a:t>
            </a:r>
            <a:r>
              <a:rPr lang="en-US" i="0" baseline="0" dirty="0" smtClean="0"/>
              <a:t> are summed.</a:t>
            </a:r>
            <a:r>
              <a:rPr lang="en-US" i="0" dirty="0" smtClean="0"/>
              <a:t> It is this sum that we want close to zero.</a:t>
            </a:r>
            <a:r>
              <a:rPr lang="en-US" i="0" baseline="0" dirty="0" smtClean="0"/>
              <a:t> Its rate of change is the sum of the derivatives, which we obtained in the last section. </a:t>
            </a:r>
            <a:endParaRPr lang="en-US" dirty="0"/>
          </a:p>
        </p:txBody>
      </p:sp>
    </p:spTree>
    <p:extLst>
      <p:ext uri="{BB962C8B-B14F-4D97-AF65-F5344CB8AC3E}">
        <p14:creationId xmlns:p14="http://schemas.microsoft.com/office/powerpoint/2010/main" val="370645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visualizes </a:t>
            </a:r>
            <a:r>
              <a:rPr lang="en-US" baseline="0" dirty="0" smtClean="0"/>
              <a:t>error as a function of two weights. In this simple example, there is a clear error zero for a particular weight combination (the star). </a:t>
            </a:r>
            <a:r>
              <a:rPr lang="en-US" baseline="0" smtClean="0"/>
              <a:t>The issue is </a:t>
            </a:r>
            <a:r>
              <a:rPr lang="en-US" baseline="0" dirty="0" smtClean="0"/>
              <a:t>how to get there.</a:t>
            </a:r>
            <a:endParaRPr lang="en-US" dirty="0"/>
          </a:p>
        </p:txBody>
      </p:sp>
    </p:spTree>
    <p:extLst>
      <p:ext uri="{BB962C8B-B14F-4D97-AF65-F5344CB8AC3E}">
        <p14:creationId xmlns:p14="http://schemas.microsoft.com/office/powerpoint/2010/main" val="170167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78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6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85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5105400"/>
          </a:xfrm>
        </p:spPr>
        <p:txBody>
          <a:bodyPr/>
          <a:lstStyle/>
          <a:p>
            <a:pPr lvl="0"/>
            <a:endParaRPr lang="en-US" noProof="0" smtClean="0"/>
          </a:p>
        </p:txBody>
      </p:sp>
    </p:spTree>
    <p:extLst>
      <p:ext uri="{BB962C8B-B14F-4D97-AF65-F5344CB8AC3E}">
        <p14:creationId xmlns:p14="http://schemas.microsoft.com/office/powerpoint/2010/main" val="15995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51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925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3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4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49717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724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81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B5D60F13-4816-4B15-8312-CB19A0E72B9E}" type="slidenum">
              <a:rPr lang="en-US" altLang="en-US" sz="1400" smtClean="0"/>
              <a:pPr>
                <a:defRPr/>
              </a:pPr>
              <a:t>‹#›</a:t>
            </a:fld>
            <a:endParaRPr lang="en-US" altLang="en-US" sz="1400" smtClean="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smtClean="0"/>
              <a:t>© Eric Braude 2012-15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499362" y="1930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8323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b="1" kern="0" dirty="0" err="1" smtClean="0">
                <a:latin typeface="Arial Narrow" pitchFamily="34" charset="0"/>
              </a:rPr>
              <a:t>Softmax</a:t>
            </a:r>
            <a:r>
              <a:rPr lang="en-US" sz="3200" b="1" kern="0" dirty="0" smtClean="0">
                <a:latin typeface="Arial Narrow" pitchFamily="34" charset="0"/>
              </a:rPr>
              <a:t> in Output</a:t>
            </a:r>
            <a:endParaRPr lang="en-US" sz="3200" b="1"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288461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Proportional Change</a:t>
            </a:r>
            <a:endParaRPr lang="en-US" dirty="0"/>
          </a:p>
        </p:txBody>
      </p:sp>
      <p:cxnSp>
        <p:nvCxnSpPr>
          <p:cNvPr id="6" name="Straight Arrow Connector 5"/>
          <p:cNvCxnSpPr/>
          <p:nvPr/>
        </p:nvCxnSpPr>
        <p:spPr bwMode="auto">
          <a:xfrm flipH="1">
            <a:off x="2286000" y="1962090"/>
            <a:ext cx="2743200" cy="0"/>
          </a:xfrm>
          <a:prstGeom prst="straightConnector1">
            <a:avLst/>
          </a:prstGeom>
          <a:noFill/>
          <a:ln w="444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5029200" y="1965960"/>
            <a:ext cx="0" cy="37338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5257800" y="4566195"/>
            <a:ext cx="3482976" cy="400110"/>
          </a:xfrm>
          <a:prstGeom prst="rect">
            <a:avLst/>
          </a:prstGeom>
          <a:noFill/>
        </p:spPr>
        <p:txBody>
          <a:bodyPr wrap="square" rtlCol="0">
            <a:spAutoFit/>
          </a:bodyPr>
          <a:lstStyle/>
          <a:p>
            <a:r>
              <a:rPr lang="en-US" sz="2000" dirty="0" smtClean="0">
                <a:latin typeface="Arial Narrow" panose="020B0606020202030204" pitchFamily="34" charset="0"/>
              </a:rPr>
              <a:t>-0.3 feet per horizontal foot</a:t>
            </a:r>
            <a:endParaRPr lang="en-US" sz="2000" dirty="0">
              <a:latin typeface="Arial Narrow" panose="020B0606020202030204" pitchFamily="34" charset="0"/>
            </a:endParaRPr>
          </a:p>
        </p:txBody>
      </p:sp>
      <p:sp>
        <p:nvSpPr>
          <p:cNvPr id="13" name="TextBox 12"/>
          <p:cNvSpPr txBox="1"/>
          <p:nvPr/>
        </p:nvSpPr>
        <p:spPr>
          <a:xfrm>
            <a:off x="2133600" y="1295400"/>
            <a:ext cx="3482976" cy="400110"/>
          </a:xfrm>
          <a:prstGeom prst="rect">
            <a:avLst/>
          </a:prstGeom>
          <a:noFill/>
        </p:spPr>
        <p:txBody>
          <a:bodyPr wrap="square" rtlCol="0">
            <a:spAutoFit/>
          </a:bodyPr>
          <a:lstStyle/>
          <a:p>
            <a:r>
              <a:rPr lang="en-US" sz="2000" dirty="0" smtClean="0">
                <a:latin typeface="Arial Narrow" panose="020B0606020202030204" pitchFamily="34" charset="0"/>
              </a:rPr>
              <a:t>-0.2 feet per horizontal foot</a:t>
            </a:r>
            <a:endParaRPr lang="en-US" sz="2000" dirty="0">
              <a:latin typeface="Arial Narrow" panose="020B0606020202030204" pitchFamily="34" charset="0"/>
            </a:endParaRPr>
          </a:p>
        </p:txBody>
      </p:sp>
    </p:spTree>
    <p:extLst>
      <p:ext uri="{BB962C8B-B14F-4D97-AF65-F5344CB8AC3E}">
        <p14:creationId xmlns:p14="http://schemas.microsoft.com/office/powerpoint/2010/main" val="408403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700049" y="76200"/>
            <a:ext cx="7367751" cy="6705600"/>
          </a:xfrm>
          <a:prstGeom prst="rect">
            <a:avLst/>
          </a:prstGeom>
        </p:spPr>
      </p:pic>
      <p:sp>
        <p:nvSpPr>
          <p:cNvPr id="2" name="Flowchart: Data 1"/>
          <p:cNvSpPr/>
          <p:nvPr/>
        </p:nvSpPr>
        <p:spPr bwMode="auto">
          <a:xfrm rot="14792189">
            <a:off x="5411211" y="3361574"/>
            <a:ext cx="2682395" cy="3736741"/>
          </a:xfrm>
          <a:prstGeom prst="flowChartInputOutput">
            <a:avLst/>
          </a:prstGeom>
          <a:solidFill>
            <a:schemeClr val="bg2">
              <a:lumMod val="20000"/>
              <a:lumOff val="80000"/>
              <a:alpha val="52000"/>
            </a:schemeClr>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8" name="Straight Arrow Connector 7"/>
          <p:cNvCxnSpPr/>
          <p:nvPr/>
        </p:nvCxnSpPr>
        <p:spPr bwMode="auto">
          <a:xfrm>
            <a:off x="6308394" y="4478805"/>
            <a:ext cx="1091715" cy="0"/>
          </a:xfrm>
          <a:prstGeom prst="straightConnector1">
            <a:avLst/>
          </a:prstGeom>
          <a:noFill/>
          <a:ln w="571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5342709" y="4478805"/>
            <a:ext cx="965686" cy="1692733"/>
          </a:xfrm>
          <a:prstGeom prst="straightConnector1">
            <a:avLst/>
          </a:prstGeom>
          <a:noFill/>
          <a:ln w="571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14430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Batch Gradient Descent</a:t>
            </a:r>
            <a:endParaRPr lang="en-US" dirty="0"/>
          </a:p>
        </p:txBody>
      </p:sp>
      <p:cxnSp>
        <p:nvCxnSpPr>
          <p:cNvPr id="6" name="Straight Arrow Connector 5"/>
          <p:cNvCxnSpPr/>
          <p:nvPr/>
        </p:nvCxnSpPr>
        <p:spPr bwMode="auto">
          <a:xfrm flipH="1">
            <a:off x="1295400" y="2358330"/>
            <a:ext cx="2743200" cy="0"/>
          </a:xfrm>
          <a:prstGeom prst="straightConnector1">
            <a:avLst/>
          </a:prstGeom>
          <a:noFill/>
          <a:ln w="444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4038600" y="2362200"/>
            <a:ext cx="0" cy="37338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267200" y="4962435"/>
            <a:ext cx="4038600" cy="523220"/>
          </a:xfrm>
          <a:prstGeom prst="rect">
            <a:avLst/>
          </a:prstGeom>
          <a:noFill/>
        </p:spPr>
        <p:txBody>
          <a:bodyPr wrap="square" rtlCol="0">
            <a:spAutoFit/>
          </a:bodyPr>
          <a:lstStyle/>
          <a:p>
            <a:r>
              <a:rPr lang="en-US" dirty="0" smtClean="0">
                <a:latin typeface="Arial Narrow" panose="020B0606020202030204" pitchFamily="34" charset="0"/>
              </a:rPr>
              <a:t>-0.3 feet per horizontal foot</a:t>
            </a:r>
            <a:endParaRPr lang="en-US" dirty="0">
              <a:latin typeface="Arial Narrow" panose="020B0606020202030204" pitchFamily="34" charset="0"/>
            </a:endParaRPr>
          </a:p>
        </p:txBody>
      </p:sp>
      <p:sp>
        <p:nvSpPr>
          <p:cNvPr id="13" name="TextBox 12"/>
          <p:cNvSpPr txBox="1"/>
          <p:nvPr/>
        </p:nvSpPr>
        <p:spPr>
          <a:xfrm>
            <a:off x="1143000" y="1691640"/>
            <a:ext cx="4038600" cy="523220"/>
          </a:xfrm>
          <a:prstGeom prst="rect">
            <a:avLst/>
          </a:prstGeom>
          <a:noFill/>
        </p:spPr>
        <p:txBody>
          <a:bodyPr wrap="square" rtlCol="0">
            <a:spAutoFit/>
          </a:bodyPr>
          <a:lstStyle/>
          <a:p>
            <a:r>
              <a:rPr lang="en-US" dirty="0" smtClean="0">
                <a:latin typeface="Arial Narrow" panose="020B0606020202030204" pitchFamily="34" charset="0"/>
              </a:rPr>
              <a:t>-0.2 feet per horizontal foot</a:t>
            </a:r>
            <a:endParaRPr lang="en-US" dirty="0">
              <a:latin typeface="Arial Narrow" panose="020B0606020202030204" pitchFamily="34" charset="0"/>
            </a:endParaRPr>
          </a:p>
        </p:txBody>
      </p:sp>
      <p:cxnSp>
        <p:nvCxnSpPr>
          <p:cNvPr id="9" name="Straight Arrow Connector 8"/>
          <p:cNvCxnSpPr/>
          <p:nvPr/>
        </p:nvCxnSpPr>
        <p:spPr bwMode="auto">
          <a:xfrm flipH="1">
            <a:off x="1295400" y="2358330"/>
            <a:ext cx="2743200" cy="3691950"/>
          </a:xfrm>
          <a:prstGeom prst="straightConnector1">
            <a:avLst/>
          </a:prstGeom>
          <a:noFill/>
          <a:ln w="44450" cap="flat" cmpd="sng" algn="ctr">
            <a:solidFill>
              <a:srgbClr val="FF0000"/>
            </a:solidFill>
            <a:prstDash val="lg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838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Batch GD</a:t>
            </a:r>
            <a:endParaRPr lang="en-US" dirty="0"/>
          </a:p>
        </p:txBody>
      </p:sp>
      <p:sp>
        <p:nvSpPr>
          <p:cNvPr id="3" name="TextBox 2"/>
          <p:cNvSpPr txBox="1"/>
          <p:nvPr/>
        </p:nvSpPr>
        <p:spPr>
          <a:xfrm>
            <a:off x="742950" y="1371600"/>
            <a:ext cx="7581900" cy="523220"/>
          </a:xfrm>
          <a:prstGeom prst="rect">
            <a:avLst/>
          </a:prstGeom>
          <a:noFill/>
        </p:spPr>
        <p:txBody>
          <a:bodyPr wrap="square" rtlCol="0">
            <a:spAutoFit/>
          </a:bodyPr>
          <a:lstStyle/>
          <a:p>
            <a:r>
              <a:rPr lang="en-US" dirty="0" smtClean="0">
                <a:latin typeface="Arial Narrow" panose="020B0606020202030204" pitchFamily="34" charset="0"/>
              </a:rPr>
              <a:t>Following a hill downward often leads to </a:t>
            </a:r>
            <a:r>
              <a:rPr lang="en-US" i="1" dirty="0" smtClean="0">
                <a:latin typeface="Arial Narrow" panose="020B0606020202030204" pitchFamily="34" charset="0"/>
              </a:rPr>
              <a:t>saddle points</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5" name="TextBox 4"/>
          <p:cNvSpPr txBox="1"/>
          <p:nvPr/>
        </p:nvSpPr>
        <p:spPr>
          <a:xfrm>
            <a:off x="457200" y="6304300"/>
            <a:ext cx="8382000" cy="369332"/>
          </a:xfrm>
          <a:prstGeom prst="rect">
            <a:avLst/>
          </a:prstGeom>
          <a:noFill/>
        </p:spPr>
        <p:txBody>
          <a:bodyPr wrap="square" rtlCol="0">
            <a:spAutoFit/>
          </a:bodyPr>
          <a:lstStyle/>
          <a:p>
            <a:r>
              <a:rPr lang="en-US" sz="1800" dirty="0">
                <a:latin typeface="Arial Narrow" panose="020B0606020202030204" pitchFamily="34" charset="0"/>
              </a:rPr>
              <a:t>https://en.wikipedia.org/wiki/Saddle_point#/media/File:Saddle_point.svg</a:t>
            </a:r>
          </a:p>
        </p:txBody>
      </p:sp>
      <p:grpSp>
        <p:nvGrpSpPr>
          <p:cNvPr id="8" name="Group 7"/>
          <p:cNvGrpSpPr/>
          <p:nvPr/>
        </p:nvGrpSpPr>
        <p:grpSpPr>
          <a:xfrm>
            <a:off x="1447800" y="1981200"/>
            <a:ext cx="5562600" cy="4724400"/>
            <a:chOff x="1447800" y="2133600"/>
            <a:chExt cx="4828474" cy="3876601"/>
          </a:xfrm>
        </p:grpSpPr>
        <p:pic>
          <p:nvPicPr>
            <p:cNvPr id="4" name="Picture 3"/>
            <p:cNvPicPr>
              <a:picLocks noChangeAspect="1"/>
            </p:cNvPicPr>
            <p:nvPr/>
          </p:nvPicPr>
          <p:blipFill rotWithShape="1">
            <a:blip r:embed="rId3"/>
            <a:srcRect r="10867" b="17489"/>
            <a:stretch/>
          </p:blipFill>
          <p:spPr>
            <a:xfrm>
              <a:off x="1447800" y="2133600"/>
              <a:ext cx="4648200" cy="3124200"/>
            </a:xfrm>
            <a:prstGeom prst="rect">
              <a:avLst/>
            </a:prstGeom>
          </p:spPr>
        </p:pic>
        <p:sp>
          <p:nvSpPr>
            <p:cNvPr id="6" name="Rectangle 5"/>
            <p:cNvSpPr/>
            <p:nvPr/>
          </p:nvSpPr>
          <p:spPr bwMode="auto">
            <a:xfrm rot="2291005">
              <a:off x="1581145" y="4710022"/>
              <a:ext cx="1638309" cy="998461"/>
            </a:xfrm>
            <a:prstGeom prst="rect">
              <a:avLst/>
            </a:prstGeom>
            <a:solidFill>
              <a:schemeClr val="bg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rot="18723101">
              <a:off x="4531383" y="4265309"/>
              <a:ext cx="2491322" cy="998461"/>
            </a:xfrm>
            <a:prstGeom prst="rect">
              <a:avLst/>
            </a:prstGeom>
            <a:solidFill>
              <a:schemeClr val="bg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762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is Potentially Severe ..</a:t>
            </a:r>
            <a:endParaRPr lang="en-US" dirty="0"/>
          </a:p>
        </p:txBody>
      </p:sp>
      <p:sp>
        <p:nvSpPr>
          <p:cNvPr id="3" name="TextBox 2"/>
          <p:cNvSpPr txBox="1"/>
          <p:nvPr/>
        </p:nvSpPr>
        <p:spPr>
          <a:xfrm>
            <a:off x="1781175" y="1752600"/>
            <a:ext cx="5505450" cy="1200329"/>
          </a:xfrm>
          <a:prstGeom prst="rect">
            <a:avLst/>
          </a:prstGeom>
          <a:noFill/>
        </p:spPr>
        <p:txBody>
          <a:bodyPr wrap="square" rtlCol="0">
            <a:spAutoFit/>
          </a:bodyPr>
          <a:lstStyle/>
          <a:p>
            <a:r>
              <a:rPr lang="en-US" sz="3600" dirty="0" smtClean="0">
                <a:latin typeface="Arial Narrow" panose="020B0606020202030204" pitchFamily="34" charset="0"/>
              </a:rPr>
              <a:t>The weight (“parameter”) space is hundreds-dimensional!</a:t>
            </a:r>
            <a:endParaRPr lang="en-US" sz="3600" dirty="0">
              <a:latin typeface="Arial Narrow" panose="020B0606020202030204" pitchFamily="34" charset="0"/>
            </a:endParaRPr>
          </a:p>
        </p:txBody>
      </p:sp>
    </p:spTree>
    <p:extLst>
      <p:ext uri="{BB962C8B-B14F-4D97-AF65-F5344CB8AC3E}">
        <p14:creationId xmlns:p14="http://schemas.microsoft.com/office/powerpoint/2010/main" val="256288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067800" cy="495300"/>
          </a:xfrm>
        </p:spPr>
        <p:txBody>
          <a:bodyPr/>
          <a:lstStyle/>
          <a:p>
            <a:r>
              <a:rPr lang="en-US" dirty="0" smtClean="0"/>
              <a:t>The Other Extreme: </a:t>
            </a:r>
            <a:br>
              <a:rPr lang="en-US" dirty="0" smtClean="0"/>
            </a:br>
            <a:r>
              <a:rPr lang="en-US" dirty="0" smtClean="0"/>
              <a:t>Stochastic Gradient Descent</a:t>
            </a:r>
            <a:endParaRPr lang="en-US" dirty="0"/>
          </a:p>
        </p:txBody>
      </p:sp>
      <p:cxnSp>
        <p:nvCxnSpPr>
          <p:cNvPr id="5" name="Straight Arrow Connector 4"/>
          <p:cNvCxnSpPr/>
          <p:nvPr/>
        </p:nvCxnSpPr>
        <p:spPr bwMode="auto">
          <a:xfrm flipH="1">
            <a:off x="1143000" y="5562600"/>
            <a:ext cx="6172200" cy="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1143000" y="2057400"/>
            <a:ext cx="0" cy="3505200"/>
          </a:xfrm>
          <a:prstGeom prst="straightConnector1">
            <a:avLst/>
          </a:prstGeom>
          <a:noFill/>
          <a:ln w="444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0"/>
          <p:cNvSpPr/>
          <p:nvPr/>
        </p:nvSpPr>
        <p:spPr bwMode="auto">
          <a:xfrm>
            <a:off x="1595718" y="2587854"/>
            <a:ext cx="6024282" cy="2283358"/>
          </a:xfrm>
          <a:custGeom>
            <a:avLst/>
            <a:gdLst>
              <a:gd name="connsiteX0" fmla="*/ 0 w 6024282"/>
              <a:gd name="connsiteY0" fmla="*/ 352570 h 2283358"/>
              <a:gd name="connsiteX1" fmla="*/ 663388 w 6024282"/>
              <a:gd name="connsiteY1" fmla="*/ 29840 h 2283358"/>
              <a:gd name="connsiteX2" fmla="*/ 1900517 w 6024282"/>
              <a:gd name="connsiteY2" fmla="*/ 1015958 h 2283358"/>
              <a:gd name="connsiteX3" fmla="*/ 1900517 w 6024282"/>
              <a:gd name="connsiteY3" fmla="*/ 1015958 h 2283358"/>
              <a:gd name="connsiteX4" fmla="*/ 2707341 w 6024282"/>
              <a:gd name="connsiteY4" fmla="*/ 1751064 h 2283358"/>
              <a:gd name="connsiteX5" fmla="*/ 3478306 w 6024282"/>
              <a:gd name="connsiteY5" fmla="*/ 1517981 h 2283358"/>
              <a:gd name="connsiteX6" fmla="*/ 4823011 w 6024282"/>
              <a:gd name="connsiteY6" fmla="*/ 2271017 h 2283358"/>
              <a:gd name="connsiteX7" fmla="*/ 6024282 w 6024282"/>
              <a:gd name="connsiteY7" fmla="*/ 800805 h 22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4282" h="2283358">
                <a:moveTo>
                  <a:pt x="0" y="352570"/>
                </a:moveTo>
                <a:cubicBezTo>
                  <a:pt x="173317" y="135922"/>
                  <a:pt x="346635" y="-80725"/>
                  <a:pt x="663388" y="29840"/>
                </a:cubicBezTo>
                <a:cubicBezTo>
                  <a:pt x="980141" y="140405"/>
                  <a:pt x="1900517" y="1015958"/>
                  <a:pt x="1900517" y="1015958"/>
                </a:cubicBezTo>
                <a:lnTo>
                  <a:pt x="1900517" y="1015958"/>
                </a:lnTo>
                <a:cubicBezTo>
                  <a:pt x="2034988" y="1138476"/>
                  <a:pt x="2444376" y="1667394"/>
                  <a:pt x="2707341" y="1751064"/>
                </a:cubicBezTo>
                <a:cubicBezTo>
                  <a:pt x="2970306" y="1834734"/>
                  <a:pt x="3125694" y="1431322"/>
                  <a:pt x="3478306" y="1517981"/>
                </a:cubicBezTo>
                <a:cubicBezTo>
                  <a:pt x="3830918" y="1604640"/>
                  <a:pt x="4398682" y="2390546"/>
                  <a:pt x="4823011" y="2271017"/>
                </a:cubicBezTo>
                <a:cubicBezTo>
                  <a:pt x="5247340" y="2151488"/>
                  <a:pt x="5635811" y="1476146"/>
                  <a:pt x="6024282" y="800805"/>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a:xfrm>
            <a:off x="3583641" y="1532141"/>
            <a:ext cx="4114800" cy="1754326"/>
          </a:xfrm>
          <a:prstGeom prst="rect">
            <a:avLst/>
          </a:prstGeom>
        </p:spPr>
        <p:txBody>
          <a:bodyPr wrap="square">
            <a:spAutoFit/>
          </a:bodyPr>
          <a:lstStyle/>
          <a:p>
            <a:r>
              <a:rPr lang="en-US" sz="3600" dirty="0" smtClean="0">
                <a:latin typeface="Arial Narrow" panose="020B0606020202030204" pitchFamily="34" charset="0"/>
              </a:rPr>
              <a:t>Functions of a single variable</a:t>
            </a:r>
          </a:p>
          <a:p>
            <a:r>
              <a:rPr lang="en-US" sz="3600" dirty="0">
                <a:latin typeface="Arial Narrow" panose="020B0606020202030204" pitchFamily="34" charset="0"/>
              </a:rPr>
              <a:t>m</a:t>
            </a:r>
            <a:r>
              <a:rPr lang="en-US" sz="3600" dirty="0" smtClean="0">
                <a:latin typeface="Arial Narrow" panose="020B0606020202030204" pitchFamily="34" charset="0"/>
              </a:rPr>
              <a:t>uch easier to handle </a:t>
            </a:r>
          </a:p>
        </p:txBody>
      </p:sp>
      <p:sp>
        <p:nvSpPr>
          <p:cNvPr id="13" name="Rectangle 12"/>
          <p:cNvSpPr/>
          <p:nvPr/>
        </p:nvSpPr>
        <p:spPr>
          <a:xfrm>
            <a:off x="7676029" y="5239434"/>
            <a:ext cx="649941" cy="646331"/>
          </a:xfrm>
          <a:prstGeom prst="rect">
            <a:avLst/>
          </a:prstGeom>
        </p:spPr>
        <p:txBody>
          <a:bodyPr wrap="square">
            <a:spAutoFit/>
          </a:bodyPr>
          <a:lstStyle/>
          <a:p>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endParaRPr lang="en-US" sz="3600" dirty="0">
              <a:latin typeface="Arial Narrow" panose="020B0606020202030204" pitchFamily="34" charset="0"/>
            </a:endParaRPr>
          </a:p>
        </p:txBody>
      </p:sp>
      <p:sp>
        <p:nvSpPr>
          <p:cNvPr id="14" name="Rectangle 13"/>
          <p:cNvSpPr/>
          <p:nvPr/>
        </p:nvSpPr>
        <p:spPr>
          <a:xfrm>
            <a:off x="968914" y="1333500"/>
            <a:ext cx="394660" cy="646331"/>
          </a:xfrm>
          <a:prstGeom prst="rect">
            <a:avLst/>
          </a:prstGeom>
        </p:spPr>
        <p:txBody>
          <a:bodyPr wrap="none">
            <a:spAutoFit/>
          </a:bodyPr>
          <a:lstStyle/>
          <a:p>
            <a:r>
              <a:rPr lang="en-US" sz="3600" i="1" dirty="0">
                <a:latin typeface="Arial Narrow" panose="020B0606020202030204" pitchFamily="34" charset="0"/>
              </a:rPr>
              <a:t>e</a:t>
            </a:r>
            <a:endParaRPr lang="en-US" sz="3600" dirty="0"/>
          </a:p>
        </p:txBody>
      </p:sp>
    </p:spTree>
    <p:extLst>
      <p:ext uri="{BB962C8B-B14F-4D97-AF65-F5344CB8AC3E}">
        <p14:creationId xmlns:p14="http://schemas.microsoft.com/office/powerpoint/2010/main" val="118963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9067800" cy="495300"/>
          </a:xfrm>
        </p:spPr>
        <p:txBody>
          <a:bodyPr/>
          <a:lstStyle/>
          <a:p>
            <a:r>
              <a:rPr lang="en-US" dirty="0" smtClean="0"/>
              <a:t>Compromise: </a:t>
            </a:r>
            <a:br>
              <a:rPr lang="en-US" dirty="0" smtClean="0"/>
            </a:br>
            <a:r>
              <a:rPr lang="en-US" dirty="0" err="1" smtClean="0"/>
              <a:t>Minibatch</a:t>
            </a:r>
            <a:r>
              <a:rPr lang="en-US" dirty="0" smtClean="0"/>
              <a:t> Gradient Descent</a:t>
            </a:r>
            <a:endParaRPr lang="en-US" dirty="0"/>
          </a:p>
        </p:txBody>
      </p:sp>
      <p:sp>
        <p:nvSpPr>
          <p:cNvPr id="12" name="Rectangle 11"/>
          <p:cNvSpPr/>
          <p:nvPr/>
        </p:nvSpPr>
        <p:spPr>
          <a:xfrm>
            <a:off x="1771089" y="2286000"/>
            <a:ext cx="5525621" cy="2677656"/>
          </a:xfrm>
          <a:prstGeom prst="rect">
            <a:avLst/>
          </a:prstGeom>
        </p:spPr>
        <p:txBody>
          <a:bodyPr wrap="square">
            <a:spAutoFit/>
          </a:bodyPr>
          <a:lstStyle/>
          <a:p>
            <a:r>
              <a:rPr lang="en-US" dirty="0" smtClean="0">
                <a:latin typeface="Arial Narrow" panose="020B0606020202030204" pitchFamily="34" charset="0"/>
              </a:rPr>
              <a:t>Proceed by small subsets of the weights.</a:t>
            </a:r>
          </a:p>
          <a:p>
            <a:endParaRPr lang="en-US" dirty="0">
              <a:latin typeface="Arial Narrow" panose="020B0606020202030204" pitchFamily="34" charset="0"/>
            </a:endParaRPr>
          </a:p>
          <a:p>
            <a:r>
              <a:rPr lang="en-US" dirty="0" smtClean="0">
                <a:latin typeface="Arial Narrow" panose="020B0606020202030204" pitchFamily="34" charset="0"/>
              </a:rPr>
              <a:t> 	--often the default. </a:t>
            </a:r>
          </a:p>
          <a:p>
            <a:endParaRPr lang="en-US" dirty="0">
              <a:latin typeface="Arial Narrow" panose="020B0606020202030204" pitchFamily="34" charset="0"/>
            </a:endParaRPr>
          </a:p>
          <a:p>
            <a:r>
              <a:rPr lang="en-US" dirty="0" smtClean="0">
                <a:latin typeface="Arial Narrow" panose="020B0606020202030204" pitchFamily="34" charset="0"/>
              </a:rPr>
              <a:t>In TensorFlow: </a:t>
            </a:r>
          </a:p>
          <a:p>
            <a:r>
              <a:rPr lang="en-US" dirty="0" smtClean="0">
                <a:latin typeface="Arial Narrow" panose="020B0606020202030204" pitchFamily="34" charset="0"/>
              </a:rPr>
              <a:t>Controlled by batch parameter</a:t>
            </a:r>
          </a:p>
        </p:txBody>
      </p:sp>
    </p:spTree>
    <p:extLst>
      <p:ext uri="{BB962C8B-B14F-4D97-AF65-F5344CB8AC3E}">
        <p14:creationId xmlns:p14="http://schemas.microsoft.com/office/powerpoint/2010/main" val="78146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Approaches</a:t>
            </a:r>
            <a:endParaRPr lang="en-US" dirty="0"/>
          </a:p>
        </p:txBody>
      </p:sp>
      <p:sp>
        <p:nvSpPr>
          <p:cNvPr id="4" name="Content Placeholder 3"/>
          <p:cNvSpPr>
            <a:spLocks noGrp="1"/>
          </p:cNvSpPr>
          <p:nvPr>
            <p:ph idx="1"/>
          </p:nvPr>
        </p:nvSpPr>
        <p:spPr>
          <a:xfrm>
            <a:off x="2057400" y="1524000"/>
            <a:ext cx="4953000" cy="4114800"/>
          </a:xfrm>
        </p:spPr>
        <p:txBody>
          <a:bodyPr/>
          <a:lstStyle/>
          <a:p>
            <a:r>
              <a:rPr lang="en-US" i="1" dirty="0" smtClean="0"/>
              <a:t>Momentum</a:t>
            </a:r>
            <a:r>
              <a:rPr lang="en-US" dirty="0" smtClean="0"/>
              <a:t> slows the pace at which learning takes place</a:t>
            </a:r>
          </a:p>
          <a:p>
            <a:endParaRPr lang="en-US" dirty="0" smtClean="0"/>
          </a:p>
          <a:p>
            <a:r>
              <a:rPr lang="en-US" i="1" dirty="0" smtClean="0"/>
              <a:t>Second order </a:t>
            </a:r>
            <a:r>
              <a:rPr lang="en-US" dirty="0" smtClean="0"/>
              <a:t>gradients </a:t>
            </a:r>
            <a:r>
              <a:rPr lang="en-US" dirty="0"/>
              <a:t>(</a:t>
            </a:r>
            <a:r>
              <a:rPr lang="en-US" dirty="0" smtClean="0"/>
              <a:t>second derivatives) can detect saddle points</a:t>
            </a:r>
          </a:p>
          <a:p>
            <a:pPr lvl="1"/>
            <a:r>
              <a:rPr lang="en-US" i="1" dirty="0" smtClean="0"/>
              <a:t>But add complication</a:t>
            </a:r>
            <a:endParaRPr lang="en-US" i="1" dirty="0"/>
          </a:p>
        </p:txBody>
      </p:sp>
    </p:spTree>
    <p:extLst>
      <p:ext uri="{BB962C8B-B14F-4D97-AF65-F5344CB8AC3E}">
        <p14:creationId xmlns:p14="http://schemas.microsoft.com/office/powerpoint/2010/main" val="326306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17650" y="31496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71170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811973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err="1" smtClean="0"/>
              <a:t>Historically:Increasing</a:t>
            </a:r>
            <a:r>
              <a:rPr lang="en-US" altLang="en-US" dirty="0" smtClean="0"/>
              <a:t> # Levels Hardly Helped</a:t>
            </a:r>
          </a:p>
        </p:txBody>
      </p:sp>
      <p:sp>
        <p:nvSpPr>
          <p:cNvPr id="57347" name="Oval 8"/>
          <p:cNvSpPr>
            <a:spLocks noChangeArrowheads="1"/>
          </p:cNvSpPr>
          <p:nvPr/>
        </p:nvSpPr>
        <p:spPr bwMode="auto">
          <a:xfrm>
            <a:off x="3302000" y="6426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48" name="Oval 9"/>
          <p:cNvSpPr>
            <a:spLocks noChangeArrowheads="1"/>
          </p:cNvSpPr>
          <p:nvPr/>
        </p:nvSpPr>
        <p:spPr bwMode="auto">
          <a:xfrm>
            <a:off x="22971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49" name="Oval 10"/>
          <p:cNvSpPr>
            <a:spLocks noChangeArrowheads="1"/>
          </p:cNvSpPr>
          <p:nvPr/>
        </p:nvSpPr>
        <p:spPr bwMode="auto">
          <a:xfrm>
            <a:off x="64119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50" name="Line 11"/>
          <p:cNvSpPr>
            <a:spLocks noChangeShapeType="1"/>
          </p:cNvSpPr>
          <p:nvPr/>
        </p:nvSpPr>
        <p:spPr bwMode="auto">
          <a:xfrm flipH="1" flipV="1">
            <a:off x="2360613" y="4692650"/>
            <a:ext cx="992187"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Line 15"/>
          <p:cNvSpPr>
            <a:spLocks noChangeShapeType="1"/>
          </p:cNvSpPr>
          <p:nvPr/>
        </p:nvSpPr>
        <p:spPr bwMode="auto">
          <a:xfrm flipV="1">
            <a:off x="3475038" y="4711700"/>
            <a:ext cx="2936875" cy="1841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Line 16"/>
          <p:cNvSpPr>
            <a:spLocks noChangeShapeType="1"/>
          </p:cNvSpPr>
          <p:nvPr/>
        </p:nvSpPr>
        <p:spPr bwMode="auto">
          <a:xfrm flipH="1" flipV="1">
            <a:off x="2489200" y="4692650"/>
            <a:ext cx="2717800" cy="17637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Line 17"/>
          <p:cNvSpPr>
            <a:spLocks noChangeShapeType="1"/>
          </p:cNvSpPr>
          <p:nvPr/>
        </p:nvSpPr>
        <p:spPr bwMode="auto">
          <a:xfrm flipV="1">
            <a:off x="5370513" y="4692650"/>
            <a:ext cx="1079500"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Oval 7"/>
          <p:cNvSpPr>
            <a:spLocks noChangeArrowheads="1"/>
          </p:cNvSpPr>
          <p:nvPr/>
        </p:nvSpPr>
        <p:spPr bwMode="auto">
          <a:xfrm>
            <a:off x="5207000" y="6426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5" name="AutoShape 51"/>
          <p:cNvCxnSpPr>
            <a:cxnSpLocks noChangeShapeType="1"/>
            <a:stCxn id="57347" idx="7"/>
            <a:endCxn id="57356" idx="3"/>
          </p:cNvCxnSpPr>
          <p:nvPr/>
        </p:nvCxnSpPr>
        <p:spPr bwMode="auto">
          <a:xfrm flipV="1">
            <a:off x="3475038" y="4673600"/>
            <a:ext cx="757237" cy="17827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6" name="Oval 4"/>
          <p:cNvSpPr>
            <a:spLocks noChangeArrowheads="1"/>
          </p:cNvSpPr>
          <p:nvPr/>
        </p:nvSpPr>
        <p:spPr bwMode="auto">
          <a:xfrm>
            <a:off x="4202113" y="45005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7" name="AutoShape 53"/>
          <p:cNvCxnSpPr>
            <a:cxnSpLocks noChangeShapeType="1"/>
            <a:stCxn id="57354" idx="0"/>
            <a:endCxn id="57356" idx="4"/>
          </p:cNvCxnSpPr>
          <p:nvPr/>
        </p:nvCxnSpPr>
        <p:spPr bwMode="auto">
          <a:xfrm flipH="1" flipV="1">
            <a:off x="4303713" y="4703763"/>
            <a:ext cx="1004887" cy="17224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8" name="Oval 9"/>
          <p:cNvSpPr>
            <a:spLocks noChangeArrowheads="1"/>
          </p:cNvSpPr>
          <p:nvPr/>
        </p:nvSpPr>
        <p:spPr bwMode="auto">
          <a:xfrm>
            <a:off x="914400" y="452596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59" name="Line 11"/>
          <p:cNvSpPr>
            <a:spLocks noChangeShapeType="1"/>
          </p:cNvSpPr>
          <p:nvPr/>
        </p:nvSpPr>
        <p:spPr bwMode="auto">
          <a:xfrm flipH="1" flipV="1">
            <a:off x="977900" y="4718050"/>
            <a:ext cx="2324100"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0" name="Line 16"/>
          <p:cNvSpPr>
            <a:spLocks noChangeShapeType="1"/>
          </p:cNvSpPr>
          <p:nvPr/>
        </p:nvSpPr>
        <p:spPr bwMode="auto">
          <a:xfrm flipH="1" flipV="1">
            <a:off x="1106488" y="4718050"/>
            <a:ext cx="4100512"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Oval 10"/>
          <p:cNvSpPr>
            <a:spLocks noChangeArrowheads="1"/>
          </p:cNvSpPr>
          <p:nvPr/>
        </p:nvSpPr>
        <p:spPr bwMode="auto">
          <a:xfrm>
            <a:off x="7797800" y="4471988"/>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2" name="Line 15"/>
          <p:cNvSpPr>
            <a:spLocks noChangeShapeType="1"/>
          </p:cNvSpPr>
          <p:nvPr/>
        </p:nvSpPr>
        <p:spPr bwMode="auto">
          <a:xfrm flipV="1">
            <a:off x="3505200" y="4683125"/>
            <a:ext cx="4330700" cy="18700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Line 17"/>
          <p:cNvSpPr>
            <a:spLocks noChangeShapeType="1"/>
          </p:cNvSpPr>
          <p:nvPr/>
        </p:nvSpPr>
        <p:spPr bwMode="auto">
          <a:xfrm flipV="1">
            <a:off x="5383213" y="4664075"/>
            <a:ext cx="2452687" cy="1863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4" name="Oval 3"/>
          <p:cNvSpPr>
            <a:spLocks noChangeArrowheads="1"/>
          </p:cNvSpPr>
          <p:nvPr/>
        </p:nvSpPr>
        <p:spPr bwMode="auto">
          <a:xfrm>
            <a:off x="3059113" y="685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5" name="Oval 5"/>
          <p:cNvSpPr>
            <a:spLocks noChangeArrowheads="1"/>
          </p:cNvSpPr>
          <p:nvPr/>
        </p:nvSpPr>
        <p:spPr bwMode="auto">
          <a:xfrm>
            <a:off x="5268913" y="685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66" name="Line 20"/>
          <p:cNvSpPr>
            <a:spLocks noChangeShapeType="1"/>
          </p:cNvSpPr>
          <p:nvPr/>
        </p:nvSpPr>
        <p:spPr bwMode="auto">
          <a:xfrm flipV="1">
            <a:off x="2463800" y="885825"/>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7" name="Line 21"/>
          <p:cNvSpPr>
            <a:spLocks noChangeShapeType="1"/>
          </p:cNvSpPr>
          <p:nvPr/>
        </p:nvSpPr>
        <p:spPr bwMode="auto">
          <a:xfrm flipV="1">
            <a:off x="2489200" y="885825"/>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8" name="Line 22"/>
          <p:cNvSpPr>
            <a:spLocks noChangeShapeType="1"/>
          </p:cNvSpPr>
          <p:nvPr/>
        </p:nvSpPr>
        <p:spPr bwMode="auto">
          <a:xfrm flipH="1" flipV="1">
            <a:off x="3175000" y="885825"/>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9" name="Line 23"/>
          <p:cNvSpPr>
            <a:spLocks noChangeShapeType="1"/>
          </p:cNvSpPr>
          <p:nvPr/>
        </p:nvSpPr>
        <p:spPr bwMode="auto">
          <a:xfrm flipH="1" flipV="1">
            <a:off x="5410200" y="889000"/>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0" name="Line 25"/>
          <p:cNvSpPr>
            <a:spLocks noChangeShapeType="1"/>
          </p:cNvSpPr>
          <p:nvPr/>
        </p:nvSpPr>
        <p:spPr bwMode="auto">
          <a:xfrm flipV="1">
            <a:off x="4368800" y="885825"/>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7371" name="AutoShape 49"/>
          <p:cNvCxnSpPr>
            <a:cxnSpLocks noChangeShapeType="1"/>
            <a:endCxn id="57364" idx="6"/>
          </p:cNvCxnSpPr>
          <p:nvPr/>
        </p:nvCxnSpPr>
        <p:spPr bwMode="auto">
          <a:xfrm flipH="1" flipV="1">
            <a:off x="3262313" y="787400"/>
            <a:ext cx="3149600" cy="13795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72" name="Line 20"/>
          <p:cNvSpPr>
            <a:spLocks noChangeShapeType="1"/>
          </p:cNvSpPr>
          <p:nvPr/>
        </p:nvSpPr>
        <p:spPr bwMode="auto">
          <a:xfrm flipV="1">
            <a:off x="1081088" y="787400"/>
            <a:ext cx="1978025" cy="13160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3" name="Line 21"/>
          <p:cNvSpPr>
            <a:spLocks noChangeShapeType="1"/>
          </p:cNvSpPr>
          <p:nvPr/>
        </p:nvSpPr>
        <p:spPr bwMode="auto">
          <a:xfrm flipV="1">
            <a:off x="1016000" y="885825"/>
            <a:ext cx="4252913" cy="12525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4" name="Line 23"/>
          <p:cNvSpPr>
            <a:spLocks noChangeShapeType="1"/>
          </p:cNvSpPr>
          <p:nvPr/>
        </p:nvSpPr>
        <p:spPr bwMode="auto">
          <a:xfrm flipH="1" flipV="1">
            <a:off x="5472113" y="860425"/>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7375" name="AutoShape 49"/>
          <p:cNvCxnSpPr>
            <a:cxnSpLocks noChangeShapeType="1"/>
            <a:endCxn id="57364" idx="7"/>
          </p:cNvCxnSpPr>
          <p:nvPr/>
        </p:nvCxnSpPr>
        <p:spPr bwMode="auto">
          <a:xfrm flipH="1" flipV="1">
            <a:off x="3232150" y="715963"/>
            <a:ext cx="4565650" cy="1422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8"/>
          <p:cNvSpPr>
            <a:spLocks noChangeArrowheads="1"/>
          </p:cNvSpPr>
          <p:nvPr/>
        </p:nvSpPr>
        <p:spPr bwMode="auto">
          <a:xfrm>
            <a:off x="3302000" y="3935413"/>
            <a:ext cx="203200" cy="203200"/>
          </a:xfrm>
          <a:prstGeom prst="ellipse">
            <a:avLst/>
          </a:prstGeom>
          <a:solidFill>
            <a:schemeClr val="bg1"/>
          </a:solidFill>
          <a:ln w="25400">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spcBef>
                <a:spcPct val="50000"/>
              </a:spcBef>
              <a:defRPr/>
            </a:pPr>
            <a:endParaRPr lang="en-US" altLang="en-US" smtClean="0">
              <a:latin typeface="Arial Narrow" pitchFamily="34" charset="0"/>
            </a:endParaRPr>
          </a:p>
        </p:txBody>
      </p:sp>
      <p:sp>
        <p:nvSpPr>
          <p:cNvPr id="57377" name="Oval 9"/>
          <p:cNvSpPr>
            <a:spLocks noChangeArrowheads="1"/>
          </p:cNvSpPr>
          <p:nvPr/>
        </p:nvSpPr>
        <p:spPr bwMode="auto">
          <a:xfrm>
            <a:off x="22971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78" name="Oval 10"/>
          <p:cNvSpPr>
            <a:spLocks noChangeArrowheads="1"/>
          </p:cNvSpPr>
          <p:nvPr/>
        </p:nvSpPr>
        <p:spPr bwMode="auto">
          <a:xfrm>
            <a:off x="64119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79" name="Line 11"/>
          <p:cNvSpPr>
            <a:spLocks noChangeShapeType="1"/>
          </p:cNvSpPr>
          <p:nvPr/>
        </p:nvSpPr>
        <p:spPr bwMode="auto">
          <a:xfrm flipH="1" flipV="1">
            <a:off x="2360613" y="2201863"/>
            <a:ext cx="992187"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0" name="Line 16"/>
          <p:cNvSpPr>
            <a:spLocks noChangeShapeType="1"/>
          </p:cNvSpPr>
          <p:nvPr/>
        </p:nvSpPr>
        <p:spPr bwMode="auto">
          <a:xfrm flipH="1" flipV="1">
            <a:off x="2489200" y="2201863"/>
            <a:ext cx="2717800" cy="17637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1" name="Line 17"/>
          <p:cNvSpPr>
            <a:spLocks noChangeShapeType="1"/>
          </p:cNvSpPr>
          <p:nvPr/>
        </p:nvSpPr>
        <p:spPr bwMode="auto">
          <a:xfrm flipV="1">
            <a:off x="5370513" y="2201863"/>
            <a:ext cx="1079500" cy="173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7"/>
          <p:cNvSpPr>
            <a:spLocks noChangeArrowheads="1"/>
          </p:cNvSpPr>
          <p:nvPr/>
        </p:nvSpPr>
        <p:spPr bwMode="auto">
          <a:xfrm>
            <a:off x="5207000" y="3935413"/>
            <a:ext cx="203200" cy="203200"/>
          </a:xfrm>
          <a:prstGeom prst="ellipse">
            <a:avLst/>
          </a:prstGeom>
          <a:solidFill>
            <a:schemeClr val="bg1"/>
          </a:solidFill>
          <a:ln w="25400">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spcBef>
                <a:spcPct val="50000"/>
              </a:spcBef>
              <a:defRPr/>
            </a:pPr>
            <a:endParaRPr lang="en-US" altLang="en-US" smtClean="0">
              <a:latin typeface="Arial Narrow" pitchFamily="34" charset="0"/>
            </a:endParaRPr>
          </a:p>
        </p:txBody>
      </p:sp>
      <p:cxnSp>
        <p:nvCxnSpPr>
          <p:cNvPr id="57383" name="AutoShape 51"/>
          <p:cNvCxnSpPr>
            <a:cxnSpLocks noChangeShapeType="1"/>
            <a:stCxn id="45" idx="7"/>
            <a:endCxn id="57384" idx="3"/>
          </p:cNvCxnSpPr>
          <p:nvPr/>
        </p:nvCxnSpPr>
        <p:spPr bwMode="auto">
          <a:xfrm flipV="1">
            <a:off x="3475038" y="2182813"/>
            <a:ext cx="757237" cy="1782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84" name="Oval 4"/>
          <p:cNvSpPr>
            <a:spLocks noChangeArrowheads="1"/>
          </p:cNvSpPr>
          <p:nvPr/>
        </p:nvSpPr>
        <p:spPr bwMode="auto">
          <a:xfrm>
            <a:off x="4202113" y="20097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85" name="AutoShape 53"/>
          <p:cNvCxnSpPr>
            <a:cxnSpLocks noChangeShapeType="1"/>
            <a:stCxn id="51" idx="0"/>
            <a:endCxn id="57384" idx="4"/>
          </p:cNvCxnSpPr>
          <p:nvPr/>
        </p:nvCxnSpPr>
        <p:spPr bwMode="auto">
          <a:xfrm flipH="1" flipV="1">
            <a:off x="4303713" y="2212975"/>
            <a:ext cx="1004887" cy="172243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86" name="Oval 9"/>
          <p:cNvSpPr>
            <a:spLocks noChangeArrowheads="1"/>
          </p:cNvSpPr>
          <p:nvPr/>
        </p:nvSpPr>
        <p:spPr bwMode="auto">
          <a:xfrm>
            <a:off x="914400" y="2035175"/>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87" name="Line 11"/>
          <p:cNvSpPr>
            <a:spLocks noChangeShapeType="1"/>
          </p:cNvSpPr>
          <p:nvPr/>
        </p:nvSpPr>
        <p:spPr bwMode="auto">
          <a:xfrm flipH="1" flipV="1">
            <a:off x="977900" y="2227263"/>
            <a:ext cx="2324100"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8" name="Line 16"/>
          <p:cNvSpPr>
            <a:spLocks noChangeShapeType="1"/>
          </p:cNvSpPr>
          <p:nvPr/>
        </p:nvSpPr>
        <p:spPr bwMode="auto">
          <a:xfrm flipH="1" flipV="1">
            <a:off x="1106488" y="2227263"/>
            <a:ext cx="4100512" cy="1809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9" name="Oval 10"/>
          <p:cNvSpPr>
            <a:spLocks noChangeArrowheads="1"/>
          </p:cNvSpPr>
          <p:nvPr/>
        </p:nvSpPr>
        <p:spPr bwMode="auto">
          <a:xfrm>
            <a:off x="7797800" y="1981200"/>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7390" name="Line 17"/>
          <p:cNvSpPr>
            <a:spLocks noChangeShapeType="1"/>
          </p:cNvSpPr>
          <p:nvPr/>
        </p:nvSpPr>
        <p:spPr bwMode="auto">
          <a:xfrm flipV="1">
            <a:off x="5383213" y="2173288"/>
            <a:ext cx="2452687" cy="18637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1" name="Line 15"/>
          <p:cNvSpPr>
            <a:spLocks noChangeShapeType="1"/>
          </p:cNvSpPr>
          <p:nvPr/>
        </p:nvSpPr>
        <p:spPr bwMode="auto">
          <a:xfrm flipV="1">
            <a:off x="3505200" y="2162175"/>
            <a:ext cx="2936875" cy="1841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2" name="Line 15"/>
          <p:cNvSpPr>
            <a:spLocks noChangeShapeType="1"/>
          </p:cNvSpPr>
          <p:nvPr/>
        </p:nvSpPr>
        <p:spPr bwMode="auto">
          <a:xfrm flipV="1">
            <a:off x="3535363" y="2133600"/>
            <a:ext cx="4330700" cy="18700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3" name="Line 16"/>
          <p:cNvSpPr>
            <a:spLocks noChangeShapeType="1"/>
          </p:cNvSpPr>
          <p:nvPr/>
        </p:nvSpPr>
        <p:spPr bwMode="auto">
          <a:xfrm flipV="1">
            <a:off x="1117600" y="4138613"/>
            <a:ext cx="21844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4" name="Line 16"/>
          <p:cNvSpPr>
            <a:spLocks noChangeShapeType="1"/>
          </p:cNvSpPr>
          <p:nvPr/>
        </p:nvSpPr>
        <p:spPr bwMode="auto">
          <a:xfrm flipV="1">
            <a:off x="2489200" y="4138613"/>
            <a:ext cx="863600"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5" name="Line 16"/>
          <p:cNvSpPr>
            <a:spLocks noChangeShapeType="1"/>
          </p:cNvSpPr>
          <p:nvPr/>
        </p:nvSpPr>
        <p:spPr bwMode="auto">
          <a:xfrm flipH="1" flipV="1">
            <a:off x="3403600" y="4138613"/>
            <a:ext cx="828675"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6" name="Line 16"/>
          <p:cNvSpPr>
            <a:spLocks noChangeShapeType="1"/>
          </p:cNvSpPr>
          <p:nvPr/>
        </p:nvSpPr>
        <p:spPr bwMode="auto">
          <a:xfrm flipV="1">
            <a:off x="1117600" y="4138613"/>
            <a:ext cx="40894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7" name="Line 16"/>
          <p:cNvSpPr>
            <a:spLocks noChangeShapeType="1"/>
          </p:cNvSpPr>
          <p:nvPr/>
        </p:nvSpPr>
        <p:spPr bwMode="auto">
          <a:xfrm flipV="1">
            <a:off x="4368800" y="4138613"/>
            <a:ext cx="900113"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8" name="Line 16"/>
          <p:cNvSpPr>
            <a:spLocks noChangeShapeType="1"/>
          </p:cNvSpPr>
          <p:nvPr/>
        </p:nvSpPr>
        <p:spPr bwMode="auto">
          <a:xfrm flipH="1" flipV="1">
            <a:off x="5359400" y="4138613"/>
            <a:ext cx="1052513"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9" name="Line 16"/>
          <p:cNvSpPr>
            <a:spLocks noChangeShapeType="1"/>
          </p:cNvSpPr>
          <p:nvPr/>
        </p:nvSpPr>
        <p:spPr bwMode="auto">
          <a:xfrm flipH="1" flipV="1">
            <a:off x="5410200" y="4037013"/>
            <a:ext cx="2387600" cy="488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0" name="Line 16"/>
          <p:cNvSpPr>
            <a:spLocks noChangeShapeType="1"/>
          </p:cNvSpPr>
          <p:nvPr/>
        </p:nvSpPr>
        <p:spPr bwMode="auto">
          <a:xfrm flipH="1" flipV="1">
            <a:off x="3475038" y="4138613"/>
            <a:ext cx="2936875" cy="434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1" name="Line 16"/>
          <p:cNvSpPr>
            <a:spLocks noChangeShapeType="1"/>
          </p:cNvSpPr>
          <p:nvPr/>
        </p:nvSpPr>
        <p:spPr bwMode="auto">
          <a:xfrm flipH="1" flipV="1">
            <a:off x="3475038" y="4138613"/>
            <a:ext cx="4322762" cy="3873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2" name="Line 16"/>
          <p:cNvSpPr>
            <a:spLocks noChangeShapeType="1"/>
          </p:cNvSpPr>
          <p:nvPr/>
        </p:nvSpPr>
        <p:spPr bwMode="auto">
          <a:xfrm flipV="1">
            <a:off x="2500313" y="4138613"/>
            <a:ext cx="2768600" cy="463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399" y="47624"/>
            <a:ext cx="9067800" cy="495300"/>
          </a:xfrm>
        </p:spPr>
        <p:txBody>
          <a:bodyPr/>
          <a:lstStyle/>
          <a:p>
            <a:r>
              <a:rPr lang="en-US" dirty="0" smtClean="0"/>
              <a:t>Dealing with Output</a:t>
            </a:r>
            <a:endParaRPr lang="en-US" dirty="0"/>
          </a:p>
        </p:txBody>
      </p:sp>
      <p:sp>
        <p:nvSpPr>
          <p:cNvPr id="5" name="Oval 3"/>
          <p:cNvSpPr>
            <a:spLocks noChangeArrowheads="1"/>
          </p:cNvSpPr>
          <p:nvPr/>
        </p:nvSpPr>
        <p:spPr bwMode="auto">
          <a:xfrm>
            <a:off x="620712"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 name="Oval 5"/>
          <p:cNvSpPr>
            <a:spLocks noChangeArrowheads="1"/>
          </p:cNvSpPr>
          <p:nvPr/>
        </p:nvSpPr>
        <p:spPr bwMode="auto">
          <a:xfrm>
            <a:off x="2830512"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 name="Line 20"/>
          <p:cNvSpPr>
            <a:spLocks noChangeShapeType="1"/>
          </p:cNvSpPr>
          <p:nvPr/>
        </p:nvSpPr>
        <p:spPr bwMode="auto">
          <a:xfrm flipV="1">
            <a:off x="25399" y="3151187"/>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21"/>
          <p:cNvSpPr>
            <a:spLocks noChangeShapeType="1"/>
          </p:cNvSpPr>
          <p:nvPr/>
        </p:nvSpPr>
        <p:spPr bwMode="auto">
          <a:xfrm flipV="1">
            <a:off x="50799" y="3151187"/>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22"/>
          <p:cNvSpPr>
            <a:spLocks noChangeShapeType="1"/>
          </p:cNvSpPr>
          <p:nvPr/>
        </p:nvSpPr>
        <p:spPr bwMode="auto">
          <a:xfrm flipH="1" flipV="1">
            <a:off x="736599" y="3151187"/>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23"/>
          <p:cNvSpPr>
            <a:spLocks noChangeShapeType="1"/>
          </p:cNvSpPr>
          <p:nvPr/>
        </p:nvSpPr>
        <p:spPr bwMode="auto">
          <a:xfrm flipH="1" flipV="1">
            <a:off x="2971799" y="3154362"/>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25"/>
          <p:cNvSpPr>
            <a:spLocks noChangeShapeType="1"/>
          </p:cNvSpPr>
          <p:nvPr/>
        </p:nvSpPr>
        <p:spPr bwMode="auto">
          <a:xfrm flipV="1">
            <a:off x="1930399" y="3151187"/>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23"/>
          <p:cNvSpPr>
            <a:spLocks noChangeShapeType="1"/>
          </p:cNvSpPr>
          <p:nvPr/>
        </p:nvSpPr>
        <p:spPr bwMode="auto">
          <a:xfrm flipH="1" flipV="1">
            <a:off x="3033712" y="3125787"/>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3"/>
          <p:cNvSpPr>
            <a:spLocks noChangeArrowheads="1"/>
          </p:cNvSpPr>
          <p:nvPr/>
        </p:nvSpPr>
        <p:spPr bwMode="auto">
          <a:xfrm>
            <a:off x="5638800"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5" name="Oval 5"/>
          <p:cNvSpPr>
            <a:spLocks noChangeArrowheads="1"/>
          </p:cNvSpPr>
          <p:nvPr/>
        </p:nvSpPr>
        <p:spPr bwMode="auto">
          <a:xfrm>
            <a:off x="7848600" y="295116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6" name="Line 20"/>
          <p:cNvSpPr>
            <a:spLocks noChangeShapeType="1"/>
          </p:cNvSpPr>
          <p:nvPr/>
        </p:nvSpPr>
        <p:spPr bwMode="auto">
          <a:xfrm flipV="1">
            <a:off x="5043487" y="3151187"/>
            <a:ext cx="633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1"/>
          <p:cNvSpPr>
            <a:spLocks noChangeShapeType="1"/>
          </p:cNvSpPr>
          <p:nvPr/>
        </p:nvSpPr>
        <p:spPr bwMode="auto">
          <a:xfrm flipV="1">
            <a:off x="5068887" y="3151187"/>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2"/>
          <p:cNvSpPr>
            <a:spLocks noChangeShapeType="1"/>
          </p:cNvSpPr>
          <p:nvPr/>
        </p:nvSpPr>
        <p:spPr bwMode="auto">
          <a:xfrm flipH="1" flipV="1">
            <a:off x="5754687" y="3151187"/>
            <a:ext cx="11160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3"/>
          <p:cNvSpPr>
            <a:spLocks noChangeShapeType="1"/>
          </p:cNvSpPr>
          <p:nvPr/>
        </p:nvSpPr>
        <p:spPr bwMode="auto">
          <a:xfrm flipH="1" flipV="1">
            <a:off x="7989887" y="3154362"/>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flipV="1">
            <a:off x="6948487" y="3151187"/>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flipV="1">
            <a:off x="3660775" y="3052762"/>
            <a:ext cx="1978025" cy="13160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2"/>
          <p:cNvSpPr>
            <a:spLocks noChangeArrowheads="1"/>
          </p:cNvSpPr>
          <p:nvPr/>
        </p:nvSpPr>
        <p:spPr bwMode="auto">
          <a:xfrm>
            <a:off x="4481513" y="6096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4" name="Line 21"/>
          <p:cNvSpPr>
            <a:spLocks noChangeShapeType="1"/>
          </p:cNvSpPr>
          <p:nvPr/>
        </p:nvSpPr>
        <p:spPr bwMode="auto">
          <a:xfrm flipV="1">
            <a:off x="1701800" y="809625"/>
            <a:ext cx="28178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H="1" flipV="1">
            <a:off x="4622800" y="812800"/>
            <a:ext cx="1001713" cy="1265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p:cNvSpPr>
            <a:spLocks noChangeShapeType="1"/>
          </p:cNvSpPr>
          <p:nvPr/>
        </p:nvSpPr>
        <p:spPr bwMode="auto">
          <a:xfrm flipV="1">
            <a:off x="3581400" y="809625"/>
            <a:ext cx="1014413" cy="11922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3"/>
          <p:cNvSpPr>
            <a:spLocks noChangeShapeType="1"/>
          </p:cNvSpPr>
          <p:nvPr/>
        </p:nvSpPr>
        <p:spPr bwMode="auto">
          <a:xfrm flipH="1" flipV="1">
            <a:off x="4684713" y="784225"/>
            <a:ext cx="2325687" cy="127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Box 27"/>
          <p:cNvSpPr txBox="1"/>
          <p:nvPr/>
        </p:nvSpPr>
        <p:spPr>
          <a:xfrm>
            <a:off x="403224" y="609600"/>
            <a:ext cx="3482976" cy="707886"/>
          </a:xfrm>
          <a:prstGeom prst="rect">
            <a:avLst/>
          </a:prstGeom>
          <a:noFill/>
        </p:spPr>
        <p:txBody>
          <a:bodyPr wrap="square" rtlCol="0">
            <a:spAutoFit/>
          </a:bodyPr>
          <a:lstStyle/>
          <a:p>
            <a:r>
              <a:rPr lang="en-US" sz="2000" dirty="0" smtClean="0">
                <a:latin typeface="Arial Narrow" panose="020B0606020202030204" pitchFamily="34" charset="0"/>
              </a:rPr>
              <a:t>Single continuous output node</a:t>
            </a:r>
          </a:p>
          <a:p>
            <a:r>
              <a:rPr lang="en-US" sz="2000" dirty="0" smtClean="0">
                <a:latin typeface="Arial Narrow" panose="020B0606020202030204" pitchFamily="34" charset="0"/>
              </a:rPr>
              <a:t>(“regression”)</a:t>
            </a:r>
            <a:endParaRPr lang="en-US" sz="2000" dirty="0">
              <a:latin typeface="Arial Narrow" panose="020B0606020202030204" pitchFamily="34" charset="0"/>
            </a:endParaRPr>
          </a:p>
        </p:txBody>
      </p:sp>
      <p:sp>
        <p:nvSpPr>
          <p:cNvPr id="29" name="TextBox 28"/>
          <p:cNvSpPr txBox="1"/>
          <p:nvPr/>
        </p:nvSpPr>
        <p:spPr>
          <a:xfrm>
            <a:off x="403248" y="2343090"/>
            <a:ext cx="4854552" cy="400110"/>
          </a:xfrm>
          <a:prstGeom prst="rect">
            <a:avLst/>
          </a:prstGeom>
          <a:noFill/>
        </p:spPr>
        <p:txBody>
          <a:bodyPr wrap="square" rtlCol="0">
            <a:spAutoFit/>
          </a:bodyPr>
          <a:lstStyle/>
          <a:p>
            <a:r>
              <a:rPr lang="en-US" sz="2000" dirty="0" smtClean="0">
                <a:latin typeface="Arial Narrow" panose="020B0606020202030204" pitchFamily="34" charset="0"/>
              </a:rPr>
              <a:t>Multiple output nodes—usually for comparison</a:t>
            </a:r>
          </a:p>
        </p:txBody>
      </p:sp>
      <p:sp>
        <p:nvSpPr>
          <p:cNvPr id="31" name="TextBox 30"/>
          <p:cNvSpPr txBox="1"/>
          <p:nvPr/>
        </p:nvSpPr>
        <p:spPr>
          <a:xfrm>
            <a:off x="399854" y="4705290"/>
            <a:ext cx="5086546" cy="1938992"/>
          </a:xfrm>
          <a:prstGeom prst="rect">
            <a:avLst/>
          </a:prstGeom>
          <a:noFill/>
        </p:spPr>
        <p:txBody>
          <a:bodyPr wrap="square" rtlCol="0">
            <a:spAutoFit/>
          </a:bodyPr>
          <a:lstStyle/>
          <a:p>
            <a:r>
              <a:rPr lang="en-US" sz="2000" dirty="0" smtClean="0">
                <a:latin typeface="Arial Narrow" panose="020B0606020202030204" pitchFamily="34" charset="0"/>
              </a:rPr>
              <a:t>Problem: differing scale e.g., 229, 0.03, 99, -1000</a:t>
            </a:r>
          </a:p>
          <a:p>
            <a:endParaRPr lang="en-US" sz="2000" dirty="0">
              <a:latin typeface="Arial Narrow" panose="020B0606020202030204" pitchFamily="34" charset="0"/>
            </a:endParaRPr>
          </a:p>
          <a:p>
            <a:r>
              <a:rPr lang="en-US" sz="2000" dirty="0" smtClean="0">
                <a:latin typeface="Arial Narrow" panose="020B0606020202030204" pitchFamily="34" charset="0"/>
              </a:rPr>
              <a:t>Solution: </a:t>
            </a:r>
            <a:r>
              <a:rPr lang="en-US" sz="2000" i="1" dirty="0" err="1" smtClean="0">
                <a:latin typeface="Arial Narrow" panose="020B0606020202030204" pitchFamily="34" charset="0"/>
              </a:rPr>
              <a:t>softmax</a:t>
            </a:r>
            <a:r>
              <a:rPr lang="en-US" sz="2000" dirty="0" smtClean="0">
                <a:latin typeface="Arial Narrow" panose="020B0606020202030204" pitchFamily="34" charset="0"/>
              </a:rPr>
              <a:t> function is output shown. </a:t>
            </a:r>
          </a:p>
          <a:p>
            <a:r>
              <a:rPr lang="en-US" sz="2000" dirty="0">
                <a:latin typeface="Arial Narrow" panose="020B0606020202030204" pitchFamily="34" charset="0"/>
              </a:rPr>
              <a:t>	</a:t>
            </a:r>
            <a:r>
              <a:rPr lang="en-US" sz="2000" dirty="0" smtClean="0">
                <a:latin typeface="Arial Narrow" panose="020B0606020202030204" pitchFamily="34" charset="0"/>
              </a:rPr>
              <a:t>Each between 0 &amp; 1; all sum to 1</a:t>
            </a:r>
          </a:p>
          <a:p>
            <a:endParaRPr lang="en-US" sz="2000" dirty="0">
              <a:latin typeface="Arial Narrow" panose="020B0606020202030204" pitchFamily="34" charset="0"/>
            </a:endParaRPr>
          </a:p>
          <a:p>
            <a:r>
              <a:rPr lang="en-US" sz="2000" dirty="0" smtClean="0">
                <a:latin typeface="Arial Narrow" panose="020B0606020202030204" pitchFamily="34" charset="0"/>
              </a:rPr>
              <a:t>e.g., replace 229 by e</a:t>
            </a:r>
            <a:r>
              <a:rPr lang="en-US" sz="2000" baseline="30000" dirty="0" smtClean="0">
                <a:latin typeface="Arial Narrow" panose="020B0606020202030204" pitchFamily="34" charset="0"/>
              </a:rPr>
              <a:t>229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229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0.03</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99</a:t>
            </a:r>
            <a:r>
              <a:rPr lang="en-US" sz="2000" dirty="0" smtClean="0">
                <a:latin typeface="Arial Narrow" panose="020B0606020202030204" pitchFamily="34" charset="0"/>
              </a:rPr>
              <a:t> + e</a:t>
            </a:r>
            <a:r>
              <a:rPr lang="en-US" sz="2000" baseline="30000" dirty="0" smtClean="0">
                <a:latin typeface="Arial Narrow" panose="020B0606020202030204" pitchFamily="34" charset="0"/>
              </a:rPr>
              <a:t>-1000</a:t>
            </a:r>
            <a:r>
              <a:rPr lang="en-US" sz="2000" dirty="0" smtClean="0">
                <a:latin typeface="Arial Narrow" panose="020B0606020202030204" pitchFamily="34" charset="0"/>
              </a:rPr>
              <a:t>]</a:t>
            </a:r>
          </a:p>
        </p:txBody>
      </p:sp>
    </p:spTree>
    <p:extLst>
      <p:ext uri="{BB962C8B-B14F-4D97-AF65-F5344CB8AC3E}">
        <p14:creationId xmlns:p14="http://schemas.microsoft.com/office/powerpoint/2010/main" val="39915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6695" y="47172"/>
            <a:ext cx="8212685" cy="6781800"/>
          </a:xfrm>
          <a:prstGeom prst="rect">
            <a:avLst/>
          </a:prstGeom>
        </p:spPr>
      </p:pic>
      <p:sp>
        <p:nvSpPr>
          <p:cNvPr id="2" name="Title 1"/>
          <p:cNvSpPr>
            <a:spLocks noGrp="1"/>
          </p:cNvSpPr>
          <p:nvPr>
            <p:ph type="title"/>
          </p:nvPr>
        </p:nvSpPr>
        <p:spPr>
          <a:xfrm>
            <a:off x="109137" y="1447800"/>
            <a:ext cx="9067800" cy="495300"/>
          </a:xfrm>
          <a:solidFill>
            <a:schemeClr val="bg1"/>
          </a:solidFill>
        </p:spPr>
        <p:txBody>
          <a:bodyPr/>
          <a:lstStyle/>
          <a:p>
            <a:r>
              <a:rPr lang="en-US" dirty="0" smtClean="0"/>
              <a:t>The Classic Paper</a:t>
            </a:r>
            <a:endParaRPr lang="en-US" dirty="0"/>
          </a:p>
        </p:txBody>
      </p:sp>
    </p:spTree>
    <p:extLst>
      <p:ext uri="{BB962C8B-B14F-4D97-AF65-F5344CB8AC3E}">
        <p14:creationId xmlns:p14="http://schemas.microsoft.com/office/powerpoint/2010/main" val="14411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3" name="Picture 2"/>
          <p:cNvPicPr>
            <a:picLocks noChangeAspect="1"/>
          </p:cNvPicPr>
          <p:nvPr/>
        </p:nvPicPr>
        <p:blipFill rotWithShape="1">
          <a:blip r:embed="rId3"/>
          <a:srcRect l="1598" t="68519" r="1206"/>
          <a:stretch/>
        </p:blipFill>
        <p:spPr>
          <a:xfrm>
            <a:off x="79829" y="1930400"/>
            <a:ext cx="8929505" cy="1422399"/>
          </a:xfrm>
          <a:prstGeom prst="rect">
            <a:avLst/>
          </a:prstGeom>
        </p:spPr>
      </p:pic>
    </p:spTree>
    <p:extLst>
      <p:ext uri="{BB962C8B-B14F-4D97-AF65-F5344CB8AC3E}">
        <p14:creationId xmlns:p14="http://schemas.microsoft.com/office/powerpoint/2010/main" val="29543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(Expanded Next)</a:t>
            </a:r>
            <a:endParaRPr lang="en-US" dirty="0"/>
          </a:p>
        </p:txBody>
      </p:sp>
      <p:pic>
        <p:nvPicPr>
          <p:cNvPr id="3" name="Picture 2"/>
          <p:cNvPicPr>
            <a:picLocks noChangeAspect="1"/>
          </p:cNvPicPr>
          <p:nvPr/>
        </p:nvPicPr>
        <p:blipFill rotWithShape="1">
          <a:blip r:embed="rId3"/>
          <a:srcRect b="33333"/>
          <a:stretch/>
        </p:blipFill>
        <p:spPr>
          <a:xfrm>
            <a:off x="457200" y="1524000"/>
            <a:ext cx="8366760" cy="2743200"/>
          </a:xfrm>
          <a:prstGeom prst="rect">
            <a:avLst/>
          </a:prstGeom>
        </p:spPr>
      </p:pic>
    </p:spTree>
    <p:extLst>
      <p:ext uri="{BB962C8B-B14F-4D97-AF65-F5344CB8AC3E}">
        <p14:creationId xmlns:p14="http://schemas.microsoft.com/office/powerpoint/2010/main" val="241994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Input End</a:t>
            </a:r>
            <a:endParaRPr lang="en-US" dirty="0"/>
          </a:p>
        </p:txBody>
      </p:sp>
      <p:pic>
        <p:nvPicPr>
          <p:cNvPr id="3" name="Picture 2"/>
          <p:cNvPicPr>
            <a:picLocks noChangeAspect="1"/>
          </p:cNvPicPr>
          <p:nvPr/>
        </p:nvPicPr>
        <p:blipFill rotWithShape="1">
          <a:blip r:embed="rId3"/>
          <a:srcRect r="46266" b="33333"/>
          <a:stretch/>
        </p:blipFill>
        <p:spPr>
          <a:xfrm>
            <a:off x="457200" y="1524000"/>
            <a:ext cx="7867650" cy="4800600"/>
          </a:xfrm>
          <a:prstGeom prst="rect">
            <a:avLst/>
          </a:prstGeom>
        </p:spPr>
      </p:pic>
    </p:spTree>
    <p:extLst>
      <p:ext uri="{BB962C8B-B14F-4D97-AF65-F5344CB8AC3E}">
        <p14:creationId xmlns:p14="http://schemas.microsoft.com/office/powerpoint/2010/main" val="289013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Output End</a:t>
            </a:r>
            <a:endParaRPr lang="en-US" dirty="0"/>
          </a:p>
        </p:txBody>
      </p:sp>
      <p:pic>
        <p:nvPicPr>
          <p:cNvPr id="3" name="Picture 2"/>
          <p:cNvPicPr>
            <a:picLocks noChangeAspect="1"/>
          </p:cNvPicPr>
          <p:nvPr/>
        </p:nvPicPr>
        <p:blipFill rotWithShape="1">
          <a:blip r:embed="rId3"/>
          <a:srcRect l="51912" b="33333"/>
          <a:stretch/>
        </p:blipFill>
        <p:spPr>
          <a:xfrm>
            <a:off x="525054" y="1295400"/>
            <a:ext cx="8158480" cy="5562600"/>
          </a:xfrm>
          <a:prstGeom prst="rect">
            <a:avLst/>
          </a:prstGeom>
        </p:spPr>
      </p:pic>
    </p:spTree>
    <p:extLst>
      <p:ext uri="{BB962C8B-B14F-4D97-AF65-F5344CB8AC3E}">
        <p14:creationId xmlns:p14="http://schemas.microsoft.com/office/powerpoint/2010/main" val="23441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Success of Deep Learning</a:t>
            </a:r>
            <a:endParaRPr lang="en-US" dirty="0"/>
          </a:p>
        </p:txBody>
      </p:sp>
      <p:sp>
        <p:nvSpPr>
          <p:cNvPr id="3" name="Content Placeholder 2"/>
          <p:cNvSpPr>
            <a:spLocks noGrp="1"/>
          </p:cNvSpPr>
          <p:nvPr>
            <p:ph idx="1"/>
          </p:nvPr>
        </p:nvSpPr>
        <p:spPr>
          <a:xfrm>
            <a:off x="1962150" y="1371600"/>
            <a:ext cx="5143500" cy="4343400"/>
          </a:xfrm>
        </p:spPr>
        <p:txBody>
          <a:bodyPr/>
          <a:lstStyle/>
          <a:p>
            <a:pPr>
              <a:lnSpc>
                <a:spcPct val="150000"/>
              </a:lnSpc>
            </a:pPr>
            <a:r>
              <a:rPr lang="en-US" dirty="0" smtClean="0"/>
              <a:t>Purpose for each hidden layer</a:t>
            </a:r>
          </a:p>
          <a:p>
            <a:pPr>
              <a:lnSpc>
                <a:spcPct val="150000"/>
              </a:lnSpc>
            </a:pPr>
            <a:r>
              <a:rPr lang="en-US" dirty="0" smtClean="0"/>
              <a:t>For images: </a:t>
            </a:r>
            <a:r>
              <a:rPr lang="en-US" i="1" dirty="0" smtClean="0"/>
              <a:t>convolution</a:t>
            </a:r>
          </a:p>
          <a:p>
            <a:pPr>
              <a:lnSpc>
                <a:spcPct val="150000"/>
              </a:lnSpc>
            </a:pPr>
            <a:r>
              <a:rPr lang="en-US" dirty="0" smtClean="0"/>
              <a:t>Availability of massive amounts of varied data</a:t>
            </a:r>
          </a:p>
          <a:p>
            <a:pPr>
              <a:lnSpc>
                <a:spcPct val="150000"/>
              </a:lnSpc>
            </a:pPr>
            <a:r>
              <a:rPr lang="en-US" dirty="0" smtClean="0"/>
              <a:t>Use </a:t>
            </a:r>
            <a:r>
              <a:rPr lang="en-US" dirty="0"/>
              <a:t>of GPU’s</a:t>
            </a:r>
          </a:p>
          <a:p>
            <a:pPr>
              <a:lnSpc>
                <a:spcPct val="150000"/>
              </a:lnSpc>
            </a:pPr>
            <a:endParaRPr lang="en-US" dirty="0"/>
          </a:p>
        </p:txBody>
      </p:sp>
    </p:spTree>
    <p:extLst>
      <p:ext uri="{BB962C8B-B14F-4D97-AF65-F5344CB8AC3E}">
        <p14:creationId xmlns:p14="http://schemas.microsoft.com/office/powerpoint/2010/main" val="4301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17650" y="38100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71170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3803150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 Introduction</a:t>
            </a:r>
            <a:endParaRPr lang="en-US" dirty="0"/>
          </a:p>
        </p:txBody>
      </p:sp>
      <p:sp>
        <p:nvSpPr>
          <p:cNvPr id="5" name="Rectangle 4"/>
          <p:cNvSpPr/>
          <p:nvPr/>
        </p:nvSpPr>
        <p:spPr bwMode="auto">
          <a:xfrm>
            <a:off x="3352800" y="1828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3733800" y="1828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3352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3733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3352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3733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3352800" y="2971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3733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4114800" y="1828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4495800" y="1828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114800" y="2209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495800" y="2209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114800" y="2590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495800" y="2590800"/>
            <a:ext cx="381000" cy="381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114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495800" y="2971800"/>
            <a:ext cx="381000" cy="381000"/>
          </a:xfrm>
          <a:prstGeom prst="rect">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1" name="Oval 8"/>
          <p:cNvSpPr>
            <a:spLocks noChangeArrowheads="1"/>
          </p:cNvSpPr>
          <p:nvPr/>
        </p:nvSpPr>
        <p:spPr bwMode="auto">
          <a:xfrm>
            <a:off x="20574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2" name="Oval 8"/>
          <p:cNvSpPr>
            <a:spLocks noChangeArrowheads="1"/>
          </p:cNvSpPr>
          <p:nvPr/>
        </p:nvSpPr>
        <p:spPr bwMode="auto">
          <a:xfrm>
            <a:off x="29972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3" name="Oval 8"/>
          <p:cNvSpPr>
            <a:spLocks noChangeArrowheads="1"/>
          </p:cNvSpPr>
          <p:nvPr/>
        </p:nvSpPr>
        <p:spPr bwMode="auto">
          <a:xfrm>
            <a:off x="38862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4" name="Oval 8"/>
          <p:cNvSpPr>
            <a:spLocks noChangeArrowheads="1"/>
          </p:cNvSpPr>
          <p:nvPr/>
        </p:nvSpPr>
        <p:spPr bwMode="auto">
          <a:xfrm>
            <a:off x="48260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5" name="Oval 8"/>
          <p:cNvSpPr>
            <a:spLocks noChangeArrowheads="1"/>
          </p:cNvSpPr>
          <p:nvPr/>
        </p:nvSpPr>
        <p:spPr bwMode="auto">
          <a:xfrm>
            <a:off x="57150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6" name="Oval 8"/>
          <p:cNvSpPr>
            <a:spLocks noChangeArrowheads="1"/>
          </p:cNvSpPr>
          <p:nvPr/>
        </p:nvSpPr>
        <p:spPr bwMode="auto">
          <a:xfrm>
            <a:off x="6654800" y="4961964"/>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7" name="TextBox 26"/>
          <p:cNvSpPr txBox="1"/>
          <p:nvPr/>
        </p:nvSpPr>
        <p:spPr>
          <a:xfrm>
            <a:off x="1968500" y="5486400"/>
            <a:ext cx="381000" cy="523220"/>
          </a:xfrm>
          <a:prstGeom prst="rect">
            <a:avLst/>
          </a:prstGeom>
          <a:noFill/>
        </p:spPr>
        <p:txBody>
          <a:bodyPr wrap="square" rtlCol="0">
            <a:spAutoFit/>
          </a:bodyPr>
          <a:lstStyle/>
          <a:p>
            <a:r>
              <a:rPr lang="en-US" dirty="0" smtClean="0"/>
              <a:t>0</a:t>
            </a:r>
            <a:endParaRPr lang="en-US" dirty="0"/>
          </a:p>
        </p:txBody>
      </p:sp>
      <p:sp>
        <p:nvSpPr>
          <p:cNvPr id="28" name="TextBox 27"/>
          <p:cNvSpPr txBox="1"/>
          <p:nvPr/>
        </p:nvSpPr>
        <p:spPr>
          <a:xfrm>
            <a:off x="2908300" y="5486400"/>
            <a:ext cx="381000" cy="523220"/>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3733800" y="5486400"/>
            <a:ext cx="381000" cy="523220"/>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4737100" y="5486400"/>
            <a:ext cx="381000" cy="523220"/>
          </a:xfrm>
          <a:prstGeom prst="rect">
            <a:avLst/>
          </a:prstGeom>
          <a:noFill/>
        </p:spPr>
        <p:txBody>
          <a:bodyPr wrap="square" rtlCol="0">
            <a:spAutoFit/>
          </a:bodyPr>
          <a:lstStyle/>
          <a:p>
            <a:r>
              <a:rPr lang="en-US" dirty="0" smtClean="0"/>
              <a:t>0</a:t>
            </a:r>
            <a:endParaRPr lang="en-US" dirty="0"/>
          </a:p>
        </p:txBody>
      </p:sp>
      <p:sp>
        <p:nvSpPr>
          <p:cNvPr id="31" name="TextBox 30"/>
          <p:cNvSpPr txBox="1"/>
          <p:nvPr/>
        </p:nvSpPr>
        <p:spPr>
          <a:xfrm>
            <a:off x="5626100" y="5455024"/>
            <a:ext cx="381000" cy="523220"/>
          </a:xfrm>
          <a:prstGeom prst="rect">
            <a:avLst/>
          </a:prstGeom>
          <a:noFill/>
        </p:spPr>
        <p:txBody>
          <a:bodyPr wrap="square" rtlCol="0">
            <a:spAutoFit/>
          </a:bodyPr>
          <a:lstStyle/>
          <a:p>
            <a:r>
              <a:rPr lang="en-US" dirty="0" smtClean="0"/>
              <a:t>0</a:t>
            </a:r>
            <a:endParaRPr lang="en-US" dirty="0"/>
          </a:p>
        </p:txBody>
      </p:sp>
      <p:cxnSp>
        <p:nvCxnSpPr>
          <p:cNvPr id="33" name="Curved Connector 32"/>
          <p:cNvCxnSpPr>
            <a:stCxn id="24" idx="6"/>
            <a:endCxn id="14" idx="3"/>
          </p:cNvCxnSpPr>
          <p:nvPr/>
        </p:nvCxnSpPr>
        <p:spPr bwMode="auto">
          <a:xfrm flipH="1" flipV="1">
            <a:off x="4876800" y="2019300"/>
            <a:ext cx="152400" cy="3044264"/>
          </a:xfrm>
          <a:prstGeom prst="curvedConnector3">
            <a:avLst>
              <a:gd name="adj1"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25" idx="6"/>
          </p:cNvCxnSpPr>
          <p:nvPr/>
        </p:nvCxnSpPr>
        <p:spPr bwMode="auto">
          <a:xfrm flipH="1" flipV="1">
            <a:off x="3543300" y="2353236"/>
            <a:ext cx="2374900" cy="2710328"/>
          </a:xfrm>
          <a:prstGeom prst="curvedConnector4">
            <a:avLst>
              <a:gd name="adj1" fmla="val -9626"/>
              <a:gd name="adj2" fmla="val 15044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6590553" y="5400020"/>
            <a:ext cx="381000" cy="523220"/>
          </a:xfrm>
          <a:prstGeom prst="rect">
            <a:avLst/>
          </a:prstGeom>
          <a:noFill/>
        </p:spPr>
        <p:txBody>
          <a:bodyPr wrap="square" rtlCol="0">
            <a:spAutoFit/>
          </a:bodyPr>
          <a:lstStyle/>
          <a:p>
            <a:r>
              <a:rPr lang="en-US" dirty="0" smtClean="0"/>
              <a:t>…</a:t>
            </a:r>
            <a:endParaRPr lang="en-US" dirty="0"/>
          </a:p>
        </p:txBody>
      </p:sp>
      <p:sp>
        <p:nvSpPr>
          <p:cNvPr id="45" name="TextBox 44"/>
          <p:cNvSpPr txBox="1"/>
          <p:nvPr/>
        </p:nvSpPr>
        <p:spPr>
          <a:xfrm>
            <a:off x="7162800" y="4801954"/>
            <a:ext cx="381000" cy="523220"/>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54607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Line 11"/>
          <p:cNvSpPr>
            <a:spLocks noChangeShapeType="1"/>
          </p:cNvSpPr>
          <p:nvPr/>
        </p:nvSpPr>
        <p:spPr bwMode="auto">
          <a:xfrm flipH="1" flipV="1">
            <a:off x="3247967" y="1752600"/>
            <a:ext cx="484243" cy="1930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Line 15"/>
          <p:cNvSpPr>
            <a:spLocks noChangeShapeType="1"/>
          </p:cNvSpPr>
          <p:nvPr/>
        </p:nvSpPr>
        <p:spPr bwMode="auto">
          <a:xfrm flipH="1" flipV="1">
            <a:off x="3265827" y="1752600"/>
            <a:ext cx="2372973" cy="191928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Oval 7"/>
          <p:cNvSpPr>
            <a:spLocks noChangeArrowheads="1"/>
          </p:cNvSpPr>
          <p:nvPr/>
        </p:nvSpPr>
        <p:spPr bwMode="auto">
          <a:xfrm>
            <a:off x="6389687"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5" name="AutoShape 51"/>
          <p:cNvCxnSpPr>
            <a:cxnSpLocks noChangeShapeType="1"/>
            <a:stCxn id="65" idx="0"/>
            <a:endCxn id="80" idx="1"/>
          </p:cNvCxnSpPr>
          <p:nvPr/>
        </p:nvCxnSpPr>
        <p:spPr bwMode="auto">
          <a:xfrm flipH="1" flipV="1">
            <a:off x="3218210" y="1709600"/>
            <a:ext cx="1352996" cy="1973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7" name="AutoShape 53"/>
          <p:cNvCxnSpPr>
            <a:cxnSpLocks noChangeShapeType="1"/>
            <a:stCxn id="57354" idx="0"/>
            <a:endCxn id="57351" idx="1"/>
          </p:cNvCxnSpPr>
          <p:nvPr/>
        </p:nvCxnSpPr>
        <p:spPr bwMode="auto">
          <a:xfrm flipH="1" flipV="1">
            <a:off x="3265827" y="1752600"/>
            <a:ext cx="322546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9" name="Line 11"/>
          <p:cNvSpPr>
            <a:spLocks noChangeShapeType="1"/>
          </p:cNvSpPr>
          <p:nvPr/>
        </p:nvSpPr>
        <p:spPr bwMode="auto">
          <a:xfrm flipV="1">
            <a:off x="1923256" y="1709600"/>
            <a:ext cx="12830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en-US" dirty="0" smtClean="0"/>
              <a:t>Without Convolution</a:t>
            </a:r>
            <a:endParaRPr lang="en-US" dirty="0"/>
          </a:p>
        </p:txBody>
      </p:sp>
      <p:sp>
        <p:nvSpPr>
          <p:cNvPr id="60" name="Oval 7"/>
          <p:cNvSpPr>
            <a:spLocks noChangeArrowheads="1"/>
          </p:cNvSpPr>
          <p:nvPr/>
        </p:nvSpPr>
        <p:spPr bwMode="auto">
          <a:xfrm>
            <a:off x="6196426" y="1549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 name="Oval 7"/>
          <p:cNvSpPr>
            <a:spLocks noChangeArrowheads="1"/>
          </p:cNvSpPr>
          <p:nvPr/>
        </p:nvSpPr>
        <p:spPr bwMode="auto">
          <a:xfrm>
            <a:off x="3146770" y="150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5" name="Oval 7"/>
          <p:cNvSpPr>
            <a:spLocks noChangeArrowheads="1"/>
          </p:cNvSpPr>
          <p:nvPr/>
        </p:nvSpPr>
        <p:spPr bwMode="auto">
          <a:xfrm>
            <a:off x="4469606"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 name="Rectangle 2"/>
          <p:cNvSpPr/>
          <p:nvPr/>
        </p:nvSpPr>
        <p:spPr bwMode="auto">
          <a:xfrm>
            <a:off x="3124200"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7" name="Rectangle 66"/>
          <p:cNvSpPr/>
          <p:nvPr/>
        </p:nvSpPr>
        <p:spPr bwMode="auto">
          <a:xfrm>
            <a:off x="345122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bwMode="auto">
          <a:xfrm>
            <a:off x="3124200"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9" name="Rectangle 68"/>
          <p:cNvSpPr/>
          <p:nvPr/>
        </p:nvSpPr>
        <p:spPr bwMode="auto">
          <a:xfrm>
            <a:off x="34512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0" name="Rectangle 69"/>
          <p:cNvSpPr/>
          <p:nvPr/>
        </p:nvSpPr>
        <p:spPr bwMode="auto">
          <a:xfrm>
            <a:off x="376168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bwMode="auto">
          <a:xfrm>
            <a:off x="4073871"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2" name="Rectangle 71"/>
          <p:cNvSpPr/>
          <p:nvPr/>
        </p:nvSpPr>
        <p:spPr bwMode="auto">
          <a:xfrm>
            <a:off x="37560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3" name="Rectangle 72"/>
          <p:cNvSpPr/>
          <p:nvPr/>
        </p:nvSpPr>
        <p:spPr bwMode="auto">
          <a:xfrm>
            <a:off x="4065104"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4" name="Oval 7"/>
          <p:cNvSpPr>
            <a:spLocks noChangeArrowheads="1"/>
          </p:cNvSpPr>
          <p:nvPr/>
        </p:nvSpPr>
        <p:spPr bwMode="auto">
          <a:xfrm>
            <a:off x="7416800"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5" name="Oval 7"/>
          <p:cNvSpPr>
            <a:spLocks noChangeArrowheads="1"/>
          </p:cNvSpPr>
          <p:nvPr/>
        </p:nvSpPr>
        <p:spPr bwMode="auto">
          <a:xfrm>
            <a:off x="5496719"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6" name="Oval 7"/>
          <p:cNvSpPr>
            <a:spLocks noChangeArrowheads="1"/>
          </p:cNvSpPr>
          <p:nvPr/>
        </p:nvSpPr>
        <p:spPr bwMode="auto">
          <a:xfrm>
            <a:off x="3672681"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7" name="Oval 7"/>
          <p:cNvSpPr>
            <a:spLocks noChangeArrowheads="1"/>
          </p:cNvSpPr>
          <p:nvPr/>
        </p:nvSpPr>
        <p:spPr bwMode="auto">
          <a:xfrm>
            <a:off x="1752600"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8" name="Oval 7"/>
          <p:cNvSpPr>
            <a:spLocks noChangeArrowheads="1"/>
          </p:cNvSpPr>
          <p:nvPr/>
        </p:nvSpPr>
        <p:spPr bwMode="auto">
          <a:xfrm>
            <a:off x="2758281"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0" name="Line 11"/>
          <p:cNvSpPr>
            <a:spLocks noChangeShapeType="1"/>
          </p:cNvSpPr>
          <p:nvPr/>
        </p:nvSpPr>
        <p:spPr bwMode="auto">
          <a:xfrm flipV="1">
            <a:off x="2848768" y="1709600"/>
            <a:ext cx="3694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4" name="AutoShape 53"/>
          <p:cNvCxnSpPr>
            <a:cxnSpLocks noChangeShapeType="1"/>
            <a:stCxn id="74" idx="1"/>
            <a:endCxn id="80" idx="1"/>
          </p:cNvCxnSpPr>
          <p:nvPr/>
        </p:nvCxnSpPr>
        <p:spPr bwMode="auto">
          <a:xfrm flipH="1" flipV="1">
            <a:off x="3218210" y="1709600"/>
            <a:ext cx="4228348" cy="2003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3"/>
          <p:cNvCxnSpPr>
            <a:cxnSpLocks noChangeShapeType="1"/>
            <a:stCxn id="74" idx="0"/>
            <a:endCxn id="60" idx="4"/>
          </p:cNvCxnSpPr>
          <p:nvPr/>
        </p:nvCxnSpPr>
        <p:spPr bwMode="auto">
          <a:xfrm flipH="1" flipV="1">
            <a:off x="6298026" y="1752600"/>
            <a:ext cx="1220374"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3"/>
          <p:cNvCxnSpPr>
            <a:cxnSpLocks noChangeShapeType="1"/>
            <a:stCxn id="57354" idx="0"/>
            <a:endCxn id="60" idx="4"/>
          </p:cNvCxnSpPr>
          <p:nvPr/>
        </p:nvCxnSpPr>
        <p:spPr bwMode="auto">
          <a:xfrm flipH="1" flipV="1">
            <a:off x="6298026" y="1752600"/>
            <a:ext cx="193261"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AutoShape 53"/>
          <p:cNvCxnSpPr>
            <a:cxnSpLocks noChangeShapeType="1"/>
            <a:stCxn id="57351" idx="0"/>
            <a:endCxn id="60" idx="4"/>
          </p:cNvCxnSpPr>
          <p:nvPr/>
        </p:nvCxnSpPr>
        <p:spPr bwMode="auto">
          <a:xfrm flipV="1">
            <a:off x="5638800" y="1752600"/>
            <a:ext cx="659226" cy="1919286"/>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AutoShape 53"/>
          <p:cNvCxnSpPr>
            <a:cxnSpLocks noChangeShapeType="1"/>
            <a:stCxn id="65" idx="0"/>
            <a:endCxn id="60" idx="4"/>
          </p:cNvCxnSpPr>
          <p:nvPr/>
        </p:nvCxnSpPr>
        <p:spPr bwMode="auto">
          <a:xfrm flipV="1">
            <a:off x="4571206" y="1752600"/>
            <a:ext cx="172682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3"/>
          <p:cNvCxnSpPr>
            <a:cxnSpLocks noChangeShapeType="1"/>
            <a:stCxn id="57350" idx="0"/>
            <a:endCxn id="60" idx="4"/>
          </p:cNvCxnSpPr>
          <p:nvPr/>
        </p:nvCxnSpPr>
        <p:spPr bwMode="auto">
          <a:xfrm flipV="1">
            <a:off x="3732210" y="1752600"/>
            <a:ext cx="2565816"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3"/>
          <p:cNvCxnSpPr>
            <a:cxnSpLocks noChangeShapeType="1"/>
            <a:stCxn id="78" idx="0"/>
            <a:endCxn id="60" idx="4"/>
          </p:cNvCxnSpPr>
          <p:nvPr/>
        </p:nvCxnSpPr>
        <p:spPr bwMode="auto">
          <a:xfrm flipV="1">
            <a:off x="2859881" y="1752600"/>
            <a:ext cx="3438145"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53"/>
          <p:cNvCxnSpPr>
            <a:cxnSpLocks noChangeShapeType="1"/>
            <a:stCxn id="77" idx="7"/>
            <a:endCxn id="60" idx="4"/>
          </p:cNvCxnSpPr>
          <p:nvPr/>
        </p:nvCxnSpPr>
        <p:spPr bwMode="auto">
          <a:xfrm flipV="1">
            <a:off x="1926042" y="1752600"/>
            <a:ext cx="4371984" cy="1960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7"/>
          <p:cNvSpPr>
            <a:spLocks noChangeArrowheads="1"/>
          </p:cNvSpPr>
          <p:nvPr/>
        </p:nvSpPr>
        <p:spPr bwMode="auto">
          <a:xfrm>
            <a:off x="381000" y="371275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114" name="Line 11"/>
          <p:cNvSpPr>
            <a:spLocks noChangeShapeType="1"/>
          </p:cNvSpPr>
          <p:nvPr/>
        </p:nvSpPr>
        <p:spPr bwMode="auto">
          <a:xfrm flipV="1">
            <a:off x="584200" y="1773642"/>
            <a:ext cx="2580027" cy="198211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11"/>
          <p:cNvSpPr>
            <a:spLocks noChangeShapeType="1"/>
          </p:cNvSpPr>
          <p:nvPr/>
        </p:nvSpPr>
        <p:spPr bwMode="auto">
          <a:xfrm flipV="1">
            <a:off x="613957" y="1763714"/>
            <a:ext cx="5674129" cy="198332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27"/>
          <p:cNvSpPr/>
          <p:nvPr/>
        </p:nvSpPr>
        <p:spPr bwMode="auto">
          <a:xfrm>
            <a:off x="1923256" y="3886199"/>
            <a:ext cx="1759480" cy="1058981"/>
          </a:xfrm>
          <a:custGeom>
            <a:avLst/>
            <a:gdLst>
              <a:gd name="connsiteX0" fmla="*/ 151984 w 1966163"/>
              <a:gd name="connsiteY0" fmla="*/ 62978 h 1138524"/>
              <a:gd name="connsiteX1" fmla="*/ 178488 w 1966163"/>
              <a:gd name="connsiteY1" fmla="*/ 115986 h 1138524"/>
              <a:gd name="connsiteX2" fmla="*/ 1941027 w 1966163"/>
              <a:gd name="connsiteY2" fmla="*/ 1123152 h 1138524"/>
              <a:gd name="connsiteX3" fmla="*/ 1265166 w 1966163"/>
              <a:gd name="connsiteY3" fmla="*/ 752091 h 1138524"/>
              <a:gd name="connsiteX4" fmla="*/ 1265166 w 1966163"/>
              <a:gd name="connsiteY4" fmla="*/ 752091 h 113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163" h="1138524">
                <a:moveTo>
                  <a:pt x="151984" y="62978"/>
                </a:moveTo>
                <a:cubicBezTo>
                  <a:pt x="16149" y="1134"/>
                  <a:pt x="-119686" y="-60710"/>
                  <a:pt x="178488" y="115986"/>
                </a:cubicBezTo>
                <a:cubicBezTo>
                  <a:pt x="476662" y="292682"/>
                  <a:pt x="1759914" y="1017135"/>
                  <a:pt x="1941027" y="1123152"/>
                </a:cubicBezTo>
                <a:cubicBezTo>
                  <a:pt x="2122140" y="1229169"/>
                  <a:pt x="1265166" y="752091"/>
                  <a:pt x="1265166" y="752091"/>
                </a:cubicBezTo>
                <a:lnTo>
                  <a:pt x="1265166" y="752091"/>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12116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Line 11"/>
          <p:cNvSpPr>
            <a:spLocks noChangeShapeType="1"/>
          </p:cNvSpPr>
          <p:nvPr/>
        </p:nvSpPr>
        <p:spPr bwMode="auto">
          <a:xfrm flipH="1" flipV="1">
            <a:off x="3247967" y="1752600"/>
            <a:ext cx="484243" cy="1930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Oval 7"/>
          <p:cNvSpPr>
            <a:spLocks noChangeArrowheads="1"/>
          </p:cNvSpPr>
          <p:nvPr/>
        </p:nvSpPr>
        <p:spPr bwMode="auto">
          <a:xfrm>
            <a:off x="6389687"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7357" name="AutoShape 53"/>
          <p:cNvCxnSpPr>
            <a:cxnSpLocks noChangeShapeType="1"/>
            <a:stCxn id="57354" idx="0"/>
          </p:cNvCxnSpPr>
          <p:nvPr/>
        </p:nvCxnSpPr>
        <p:spPr bwMode="auto">
          <a:xfrm flipH="1" flipV="1">
            <a:off x="3265827" y="1752600"/>
            <a:ext cx="3225460"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9" name="Line 11"/>
          <p:cNvSpPr>
            <a:spLocks noChangeShapeType="1"/>
          </p:cNvSpPr>
          <p:nvPr/>
        </p:nvSpPr>
        <p:spPr bwMode="auto">
          <a:xfrm flipV="1">
            <a:off x="1923256" y="1709600"/>
            <a:ext cx="1283042" cy="197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en-US" dirty="0" smtClean="0"/>
              <a:t>With Convolution</a:t>
            </a:r>
            <a:endParaRPr lang="en-US" dirty="0"/>
          </a:p>
        </p:txBody>
      </p:sp>
      <p:sp>
        <p:nvSpPr>
          <p:cNvPr id="60" name="Oval 7"/>
          <p:cNvSpPr>
            <a:spLocks noChangeArrowheads="1"/>
          </p:cNvSpPr>
          <p:nvPr/>
        </p:nvSpPr>
        <p:spPr bwMode="auto">
          <a:xfrm>
            <a:off x="6196426" y="1549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 name="Oval 7"/>
          <p:cNvSpPr>
            <a:spLocks noChangeArrowheads="1"/>
          </p:cNvSpPr>
          <p:nvPr/>
        </p:nvSpPr>
        <p:spPr bwMode="auto">
          <a:xfrm>
            <a:off x="3146770" y="150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 name="Rectangle 2"/>
          <p:cNvSpPr/>
          <p:nvPr/>
        </p:nvSpPr>
        <p:spPr bwMode="auto">
          <a:xfrm>
            <a:off x="3124200"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7" name="Rectangle 66"/>
          <p:cNvSpPr/>
          <p:nvPr/>
        </p:nvSpPr>
        <p:spPr bwMode="auto">
          <a:xfrm>
            <a:off x="345122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bwMode="auto">
          <a:xfrm>
            <a:off x="3124200"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9" name="Rectangle 68"/>
          <p:cNvSpPr/>
          <p:nvPr/>
        </p:nvSpPr>
        <p:spPr bwMode="auto">
          <a:xfrm>
            <a:off x="34512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0" name="Rectangle 69"/>
          <p:cNvSpPr/>
          <p:nvPr/>
        </p:nvSpPr>
        <p:spPr bwMode="auto">
          <a:xfrm>
            <a:off x="3761685"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bwMode="auto">
          <a:xfrm>
            <a:off x="4073871" y="48006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2" name="Rectangle 71"/>
          <p:cNvSpPr/>
          <p:nvPr/>
        </p:nvSpPr>
        <p:spPr bwMode="auto">
          <a:xfrm>
            <a:off x="3756025"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3" name="Rectangle 72"/>
          <p:cNvSpPr/>
          <p:nvPr/>
        </p:nvSpPr>
        <p:spPr bwMode="auto">
          <a:xfrm>
            <a:off x="4065104" y="5105400"/>
            <a:ext cx="304800" cy="3048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6" name="Oval 7"/>
          <p:cNvSpPr>
            <a:spLocks noChangeArrowheads="1"/>
          </p:cNvSpPr>
          <p:nvPr/>
        </p:nvSpPr>
        <p:spPr bwMode="auto">
          <a:xfrm>
            <a:off x="3672681"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7" name="Oval 7"/>
          <p:cNvSpPr>
            <a:spLocks noChangeArrowheads="1"/>
          </p:cNvSpPr>
          <p:nvPr/>
        </p:nvSpPr>
        <p:spPr bwMode="auto">
          <a:xfrm>
            <a:off x="1752600" y="3683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90" name="AutoShape 53"/>
          <p:cNvCxnSpPr>
            <a:cxnSpLocks noChangeShapeType="1"/>
            <a:stCxn id="57354" idx="0"/>
            <a:endCxn id="60" idx="4"/>
          </p:cNvCxnSpPr>
          <p:nvPr/>
        </p:nvCxnSpPr>
        <p:spPr bwMode="auto">
          <a:xfrm flipH="1" flipV="1">
            <a:off x="6298026" y="1752600"/>
            <a:ext cx="193261"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3"/>
          <p:cNvCxnSpPr>
            <a:cxnSpLocks noChangeShapeType="1"/>
            <a:stCxn id="57350" idx="0"/>
            <a:endCxn id="60" idx="4"/>
          </p:cNvCxnSpPr>
          <p:nvPr/>
        </p:nvCxnSpPr>
        <p:spPr bwMode="auto">
          <a:xfrm flipV="1">
            <a:off x="3732210" y="1752600"/>
            <a:ext cx="2565816" cy="19304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53"/>
          <p:cNvCxnSpPr>
            <a:cxnSpLocks noChangeShapeType="1"/>
            <a:stCxn id="77" idx="7"/>
            <a:endCxn id="60" idx="4"/>
          </p:cNvCxnSpPr>
          <p:nvPr/>
        </p:nvCxnSpPr>
        <p:spPr bwMode="auto">
          <a:xfrm flipV="1">
            <a:off x="1926042" y="1752600"/>
            <a:ext cx="4371984" cy="196015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reeform 27"/>
          <p:cNvSpPr/>
          <p:nvPr/>
        </p:nvSpPr>
        <p:spPr bwMode="auto">
          <a:xfrm>
            <a:off x="1923256" y="3886199"/>
            <a:ext cx="1519202" cy="1219201"/>
          </a:xfrm>
          <a:custGeom>
            <a:avLst/>
            <a:gdLst>
              <a:gd name="connsiteX0" fmla="*/ 151984 w 1966163"/>
              <a:gd name="connsiteY0" fmla="*/ 62978 h 1138524"/>
              <a:gd name="connsiteX1" fmla="*/ 178488 w 1966163"/>
              <a:gd name="connsiteY1" fmla="*/ 115986 h 1138524"/>
              <a:gd name="connsiteX2" fmla="*/ 1941027 w 1966163"/>
              <a:gd name="connsiteY2" fmla="*/ 1123152 h 1138524"/>
              <a:gd name="connsiteX3" fmla="*/ 1265166 w 1966163"/>
              <a:gd name="connsiteY3" fmla="*/ 752091 h 1138524"/>
              <a:gd name="connsiteX4" fmla="*/ 1265166 w 1966163"/>
              <a:gd name="connsiteY4" fmla="*/ 752091 h 113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163" h="1138524">
                <a:moveTo>
                  <a:pt x="151984" y="62978"/>
                </a:moveTo>
                <a:cubicBezTo>
                  <a:pt x="16149" y="1134"/>
                  <a:pt x="-119686" y="-60710"/>
                  <a:pt x="178488" y="115986"/>
                </a:cubicBezTo>
                <a:cubicBezTo>
                  <a:pt x="476662" y="292682"/>
                  <a:pt x="1759914" y="1017135"/>
                  <a:pt x="1941027" y="1123152"/>
                </a:cubicBezTo>
                <a:cubicBezTo>
                  <a:pt x="2122140" y="1229169"/>
                  <a:pt x="1265166" y="752091"/>
                  <a:pt x="1265166" y="752091"/>
                </a:cubicBezTo>
                <a:lnTo>
                  <a:pt x="1265166" y="752091"/>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3124200" y="4781826"/>
            <a:ext cx="608010" cy="628374"/>
          </a:xfrm>
          <a:prstGeom prst="rect">
            <a:avLst/>
          </a:prstGeom>
          <a:noFill/>
          <a:ln w="539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3754131" y="4777961"/>
            <a:ext cx="608010" cy="628374"/>
          </a:xfrm>
          <a:prstGeom prst="rect">
            <a:avLst/>
          </a:prstGeom>
          <a:noFill/>
          <a:ln w="539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0" name="Freeform 39"/>
          <p:cNvSpPr/>
          <p:nvPr/>
        </p:nvSpPr>
        <p:spPr bwMode="auto">
          <a:xfrm rot="6746519">
            <a:off x="4213205" y="3671021"/>
            <a:ext cx="2000414" cy="1649558"/>
          </a:xfrm>
          <a:custGeom>
            <a:avLst/>
            <a:gdLst>
              <a:gd name="connsiteX0" fmla="*/ 151984 w 1966163"/>
              <a:gd name="connsiteY0" fmla="*/ 62978 h 1138524"/>
              <a:gd name="connsiteX1" fmla="*/ 178488 w 1966163"/>
              <a:gd name="connsiteY1" fmla="*/ 115986 h 1138524"/>
              <a:gd name="connsiteX2" fmla="*/ 1941027 w 1966163"/>
              <a:gd name="connsiteY2" fmla="*/ 1123152 h 1138524"/>
              <a:gd name="connsiteX3" fmla="*/ 1265166 w 1966163"/>
              <a:gd name="connsiteY3" fmla="*/ 752091 h 1138524"/>
              <a:gd name="connsiteX4" fmla="*/ 1265166 w 1966163"/>
              <a:gd name="connsiteY4" fmla="*/ 752091 h 1138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163" h="1138524">
                <a:moveTo>
                  <a:pt x="151984" y="62978"/>
                </a:moveTo>
                <a:cubicBezTo>
                  <a:pt x="16149" y="1134"/>
                  <a:pt x="-119686" y="-60710"/>
                  <a:pt x="178488" y="115986"/>
                </a:cubicBezTo>
                <a:cubicBezTo>
                  <a:pt x="476662" y="292682"/>
                  <a:pt x="1759914" y="1017135"/>
                  <a:pt x="1941027" y="1123152"/>
                </a:cubicBezTo>
                <a:cubicBezTo>
                  <a:pt x="2122140" y="1229169"/>
                  <a:pt x="1265166" y="752091"/>
                  <a:pt x="1265166" y="752091"/>
                </a:cubicBezTo>
                <a:lnTo>
                  <a:pt x="1265166" y="752091"/>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61462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Example</a:t>
            </a:r>
            <a:endParaRPr lang="en-US" dirty="0"/>
          </a:p>
        </p:txBody>
      </p:sp>
      <p:sp>
        <p:nvSpPr>
          <p:cNvPr id="3" name="TextBox 2"/>
          <p:cNvSpPr txBox="1"/>
          <p:nvPr/>
        </p:nvSpPr>
        <p:spPr>
          <a:xfrm>
            <a:off x="3238500" y="1981200"/>
            <a:ext cx="2590800" cy="3108543"/>
          </a:xfrm>
          <a:prstGeom prst="rect">
            <a:avLst/>
          </a:prstGeom>
          <a:noFill/>
        </p:spPr>
        <p:txBody>
          <a:bodyPr wrap="square" rtlCol="0">
            <a:spAutoFit/>
          </a:bodyPr>
          <a:lstStyle/>
          <a:p>
            <a:r>
              <a:rPr lang="en-US" dirty="0" smtClean="0">
                <a:latin typeface="Arial Narrow" panose="020B0606020202030204" pitchFamily="34" charset="0"/>
              </a:rPr>
              <a:t>Given -2, 3, and 8</a:t>
            </a:r>
          </a:p>
          <a:p>
            <a:endParaRPr lang="en-US" dirty="0">
              <a:latin typeface="Arial Narrow" panose="020B0606020202030204" pitchFamily="34" charset="0"/>
            </a:endParaRPr>
          </a:p>
          <a:p>
            <a:r>
              <a:rPr lang="en-US" dirty="0" err="1" smtClean="0">
                <a:latin typeface="Arial Narrow" panose="020B0606020202030204" pitchFamily="34" charset="0"/>
              </a:rPr>
              <a:t>Softmax</a:t>
            </a:r>
            <a:r>
              <a:rPr lang="en-US" dirty="0" smtClean="0">
                <a:latin typeface="Arial Narrow" panose="020B0606020202030204" pitchFamily="34" charset="0"/>
              </a:rPr>
              <a:t> is:</a:t>
            </a:r>
          </a:p>
          <a:p>
            <a:endParaRPr lang="en-US" dirty="0">
              <a:latin typeface="Arial Narrow" panose="020B0606020202030204" pitchFamily="34" charset="0"/>
            </a:endParaRPr>
          </a:p>
          <a:p>
            <a:r>
              <a:rPr lang="en-US" dirty="0" smtClean="0">
                <a:latin typeface="Arial Narrow" panose="020B0606020202030204" pitchFamily="34" charset="0"/>
              </a:rPr>
              <a:t>0.000047</a:t>
            </a:r>
          </a:p>
          <a:p>
            <a:r>
              <a:rPr lang="en-US" dirty="0" smtClean="0">
                <a:latin typeface="Arial Narrow" panose="020B0606020202030204" pitchFamily="34" charset="0"/>
              </a:rPr>
              <a:t>0.006694 and</a:t>
            </a:r>
          </a:p>
          <a:p>
            <a:r>
              <a:rPr lang="en-US" dirty="0" smtClean="0">
                <a:latin typeface="Arial Narrow" panose="020B0606020202030204" pitchFamily="34" charset="0"/>
              </a:rPr>
              <a:t>0.993259</a:t>
            </a:r>
          </a:p>
        </p:txBody>
      </p:sp>
    </p:spTree>
    <p:extLst>
      <p:ext uri="{BB962C8B-B14F-4D97-AF65-F5344CB8AC3E}">
        <p14:creationId xmlns:p14="http://schemas.microsoft.com/office/powerpoint/2010/main" val="48590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Allows Eventual Integration</a:t>
            </a:r>
            <a:endParaRPr lang="en-US" dirty="0"/>
          </a:p>
        </p:txBody>
      </p:sp>
      <p:pic>
        <p:nvPicPr>
          <p:cNvPr id="3" name="Picture 2"/>
          <p:cNvPicPr>
            <a:picLocks noChangeAspect="1"/>
          </p:cNvPicPr>
          <p:nvPr/>
        </p:nvPicPr>
        <p:blipFill>
          <a:blip r:embed="rId3"/>
          <a:stretch>
            <a:fillRect/>
          </a:stretch>
        </p:blipFill>
        <p:spPr>
          <a:xfrm>
            <a:off x="838200" y="1219200"/>
            <a:ext cx="7291526" cy="4267200"/>
          </a:xfrm>
          <a:prstGeom prst="rect">
            <a:avLst/>
          </a:prstGeom>
        </p:spPr>
      </p:pic>
      <p:sp>
        <p:nvSpPr>
          <p:cNvPr id="4" name="Rectangle 3"/>
          <p:cNvSpPr/>
          <p:nvPr/>
        </p:nvSpPr>
        <p:spPr>
          <a:xfrm>
            <a:off x="228600" y="6172200"/>
            <a:ext cx="7672526" cy="338554"/>
          </a:xfrm>
          <a:prstGeom prst="rect">
            <a:avLst/>
          </a:prstGeom>
        </p:spPr>
        <p:txBody>
          <a:bodyPr wrap="square">
            <a:spAutoFit/>
          </a:bodyPr>
          <a:lstStyle/>
          <a:p>
            <a:r>
              <a:rPr lang="en-US" sz="1600" dirty="0" smtClean="0">
                <a:latin typeface="Arial Narrow" panose="020B0606020202030204" pitchFamily="34" charset="0"/>
              </a:rPr>
              <a:t>From “Deep Learning” by </a:t>
            </a:r>
            <a:r>
              <a:rPr lang="en-US" sz="1600" dirty="0" err="1" smtClean="0">
                <a:latin typeface="Arial Narrow" panose="020B0606020202030204" pitchFamily="34" charset="0"/>
              </a:rPr>
              <a:t>Goodfellow</a:t>
            </a:r>
            <a:r>
              <a:rPr lang="en-US" sz="1600" dirty="0" smtClean="0">
                <a:latin typeface="Arial Narrow" panose="020B0606020202030204" pitchFamily="34" charset="0"/>
              </a:rPr>
              <a:t> et al http</a:t>
            </a:r>
            <a:r>
              <a:rPr lang="en-US" sz="1600" dirty="0">
                <a:latin typeface="Arial Narrow" panose="020B0606020202030204" pitchFamily="34" charset="0"/>
              </a:rPr>
              <a:t>://www.deeplearningbook.org/contents/convnets.html</a:t>
            </a:r>
          </a:p>
        </p:txBody>
      </p:sp>
    </p:spTree>
    <p:extLst>
      <p:ext uri="{BB962C8B-B14F-4D97-AF65-F5344CB8AC3E}">
        <p14:creationId xmlns:p14="http://schemas.microsoft.com/office/powerpoint/2010/main" val="13017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Convolution (</a:t>
            </a:r>
            <a:r>
              <a:rPr lang="en-US" dirty="0"/>
              <a:t>Expanded Next)</a:t>
            </a:r>
          </a:p>
        </p:txBody>
      </p:sp>
      <p:pic>
        <p:nvPicPr>
          <p:cNvPr id="5" name="Picture 4"/>
          <p:cNvPicPr>
            <a:picLocks noChangeAspect="1"/>
          </p:cNvPicPr>
          <p:nvPr/>
        </p:nvPicPr>
        <p:blipFill>
          <a:blip r:embed="rId3"/>
          <a:stretch>
            <a:fillRect/>
          </a:stretch>
        </p:blipFill>
        <p:spPr>
          <a:xfrm>
            <a:off x="-70345" y="2133600"/>
            <a:ext cx="9214345" cy="1719262"/>
          </a:xfrm>
          <a:prstGeom prst="rect">
            <a:avLst/>
          </a:prstGeom>
        </p:spPr>
      </p:pic>
      <p:sp>
        <p:nvSpPr>
          <p:cNvPr id="6" name="Rectangle 5"/>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1266791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Deep Learning: More Detail</a:t>
            </a:r>
            <a:endParaRPr lang="en-US" dirty="0"/>
          </a:p>
        </p:txBody>
      </p:sp>
      <p:pic>
        <p:nvPicPr>
          <p:cNvPr id="3" name="Picture 2"/>
          <p:cNvPicPr>
            <a:picLocks noChangeAspect="1"/>
          </p:cNvPicPr>
          <p:nvPr/>
        </p:nvPicPr>
        <p:blipFill>
          <a:blip r:embed="rId3"/>
          <a:stretch>
            <a:fillRect/>
          </a:stretch>
        </p:blipFill>
        <p:spPr>
          <a:xfrm>
            <a:off x="76200" y="1905000"/>
            <a:ext cx="8839200" cy="2294584"/>
          </a:xfrm>
          <a:prstGeom prst="rect">
            <a:avLst/>
          </a:prstGeom>
        </p:spPr>
      </p:pic>
      <p:sp>
        <p:nvSpPr>
          <p:cNvPr id="4" name="Rectangle 3"/>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221057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Deep </a:t>
            </a:r>
            <a:r>
              <a:rPr lang="en-US" dirty="0"/>
              <a:t>Learning: </a:t>
            </a:r>
            <a:r>
              <a:rPr lang="en-US" dirty="0" smtClean="0"/>
              <a:t>Input </a:t>
            </a:r>
            <a:r>
              <a:rPr lang="en-US" dirty="0"/>
              <a:t>End</a:t>
            </a:r>
          </a:p>
        </p:txBody>
      </p:sp>
      <p:pic>
        <p:nvPicPr>
          <p:cNvPr id="3" name="Picture 2"/>
          <p:cNvPicPr>
            <a:picLocks noChangeAspect="1"/>
          </p:cNvPicPr>
          <p:nvPr/>
        </p:nvPicPr>
        <p:blipFill rotWithShape="1">
          <a:blip r:embed="rId3"/>
          <a:srcRect r="33621"/>
          <a:stretch/>
        </p:blipFill>
        <p:spPr>
          <a:xfrm>
            <a:off x="152399" y="1524000"/>
            <a:ext cx="8768175" cy="3429000"/>
          </a:xfrm>
          <a:prstGeom prst="rect">
            <a:avLst/>
          </a:prstGeom>
        </p:spPr>
      </p:pic>
      <p:sp>
        <p:nvSpPr>
          <p:cNvPr id="4" name="Rectangle 3"/>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403175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Deep </a:t>
            </a:r>
            <a:r>
              <a:rPr lang="en-US" dirty="0"/>
              <a:t>Learning: Output End</a:t>
            </a:r>
          </a:p>
        </p:txBody>
      </p:sp>
      <p:pic>
        <p:nvPicPr>
          <p:cNvPr id="3" name="Picture 2"/>
          <p:cNvPicPr>
            <a:picLocks noChangeAspect="1"/>
          </p:cNvPicPr>
          <p:nvPr/>
        </p:nvPicPr>
        <p:blipFill rotWithShape="1">
          <a:blip r:embed="rId3"/>
          <a:srcRect l="50862"/>
          <a:stretch/>
        </p:blipFill>
        <p:spPr>
          <a:xfrm>
            <a:off x="533399" y="1676400"/>
            <a:ext cx="8077349" cy="4267200"/>
          </a:xfrm>
          <a:prstGeom prst="rect">
            <a:avLst/>
          </a:prstGeom>
        </p:spPr>
      </p:pic>
      <p:sp>
        <p:nvSpPr>
          <p:cNvPr id="4" name="Rectangle 3"/>
          <p:cNvSpPr/>
          <p:nvPr/>
        </p:nvSpPr>
        <p:spPr>
          <a:xfrm>
            <a:off x="228600" y="5715000"/>
            <a:ext cx="8610600" cy="338554"/>
          </a:xfrm>
          <a:prstGeom prst="rect">
            <a:avLst/>
          </a:prstGeom>
        </p:spPr>
        <p:txBody>
          <a:bodyPr wrap="square">
            <a:spAutoFit/>
          </a:bodyPr>
          <a:lstStyle/>
          <a:p>
            <a:r>
              <a:rPr lang="en-US" sz="1600" dirty="0">
                <a:latin typeface="Arial Narrow" panose="020B0606020202030204" pitchFamily="34" charset="0"/>
              </a:rPr>
              <a:t>https://www.mathworks.com/help/nnet/ug/introduction-to-convolutional-neural-networks.html?s_tid=gn_loc_drop</a:t>
            </a:r>
          </a:p>
        </p:txBody>
      </p:sp>
    </p:spTree>
    <p:extLst>
      <p:ext uri="{BB962C8B-B14F-4D97-AF65-F5344CB8AC3E}">
        <p14:creationId xmlns:p14="http://schemas.microsoft.com/office/powerpoint/2010/main" val="348654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4" name="TextBox 3"/>
          <p:cNvSpPr txBox="1"/>
          <p:nvPr/>
        </p:nvSpPr>
        <p:spPr>
          <a:xfrm>
            <a:off x="914400" y="1295400"/>
            <a:ext cx="7467600" cy="5139869"/>
          </a:xfrm>
          <a:prstGeom prst="rect">
            <a:avLst/>
          </a:prstGeom>
          <a:noFill/>
        </p:spPr>
        <p:txBody>
          <a:bodyPr wrap="square" rtlCol="0">
            <a:spAutoFit/>
          </a:bodyPr>
          <a:lstStyle/>
          <a:p>
            <a:r>
              <a:rPr lang="en-US" dirty="0" smtClean="0"/>
              <a:t>After </a:t>
            </a:r>
            <a:r>
              <a:rPr lang="en-US" dirty="0"/>
              <a:t>obtaining our convolved features as described earlier, we decide the size of the region, say </a:t>
            </a:r>
            <a:r>
              <a:rPr lang="en-US" dirty="0" err="1" smtClean="0"/>
              <a:t>m×n</a:t>
            </a:r>
            <a:r>
              <a:rPr lang="en-US" dirty="0" smtClean="0"/>
              <a:t> </a:t>
            </a:r>
            <a:r>
              <a:rPr lang="en-US" dirty="0"/>
              <a:t>to </a:t>
            </a:r>
            <a:r>
              <a:rPr lang="en-US" b="1" dirty="0"/>
              <a:t>pool</a:t>
            </a:r>
            <a:r>
              <a:rPr lang="en-US" dirty="0"/>
              <a:t> our convolved features over. </a:t>
            </a:r>
            <a:endParaRPr lang="en-US" dirty="0" smtClean="0"/>
          </a:p>
          <a:p>
            <a:endParaRPr lang="en-US" dirty="0" smtClean="0"/>
          </a:p>
          <a:p>
            <a:r>
              <a:rPr lang="en-US" dirty="0" smtClean="0"/>
              <a:t>Divide </a:t>
            </a:r>
            <a:r>
              <a:rPr lang="en-US" dirty="0"/>
              <a:t>our convolved features into disjoint </a:t>
            </a:r>
            <a:r>
              <a:rPr lang="en-US" dirty="0" err="1" smtClean="0"/>
              <a:t>m×n</a:t>
            </a:r>
            <a:r>
              <a:rPr lang="en-US" dirty="0" smtClean="0"/>
              <a:t> </a:t>
            </a:r>
            <a:r>
              <a:rPr lang="en-US" dirty="0"/>
              <a:t>regions, and take the </a:t>
            </a:r>
            <a:r>
              <a:rPr lang="en-US" b="1" dirty="0"/>
              <a:t>mean</a:t>
            </a:r>
            <a:r>
              <a:rPr lang="en-US" dirty="0"/>
              <a:t> (or maximum) feature activation over these regions to obtain the pooled convolved features. These pooled features can then be used for classification</a:t>
            </a:r>
            <a:r>
              <a:rPr lang="en-US" dirty="0" smtClean="0"/>
              <a:t>.</a:t>
            </a:r>
          </a:p>
          <a:p>
            <a:endParaRPr lang="en-US" dirty="0" smtClean="0"/>
          </a:p>
          <a:p>
            <a:endParaRPr lang="en-US" dirty="0"/>
          </a:p>
          <a:p>
            <a:r>
              <a:rPr lang="en-US" sz="2000" dirty="0" smtClean="0"/>
              <a:t>Adapted from http</a:t>
            </a:r>
            <a:r>
              <a:rPr lang="en-US" sz="2000" dirty="0"/>
              <a:t>://ufldl.stanford.edu/tutorial/supervised/Pooling/</a:t>
            </a:r>
          </a:p>
        </p:txBody>
      </p:sp>
    </p:spTree>
    <p:extLst>
      <p:ext uri="{BB962C8B-B14F-4D97-AF65-F5344CB8AC3E}">
        <p14:creationId xmlns:p14="http://schemas.microsoft.com/office/powerpoint/2010/main" val="3976110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AutoEncoders</a:t>
            </a:r>
          </a:p>
        </p:txBody>
      </p:sp>
      <p:sp>
        <p:nvSpPr>
          <p:cNvPr id="58371" name="Oval 8"/>
          <p:cNvSpPr>
            <a:spLocks noChangeArrowheads="1"/>
          </p:cNvSpPr>
          <p:nvPr/>
        </p:nvSpPr>
        <p:spPr bwMode="auto">
          <a:xfrm>
            <a:off x="3011487" y="5365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72" name="Oval 9"/>
          <p:cNvSpPr>
            <a:spLocks noChangeArrowheads="1"/>
          </p:cNvSpPr>
          <p:nvPr/>
        </p:nvSpPr>
        <p:spPr bwMode="auto">
          <a:xfrm>
            <a:off x="3849687" y="344011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73" name="Line 11"/>
          <p:cNvSpPr>
            <a:spLocks noChangeShapeType="1"/>
          </p:cNvSpPr>
          <p:nvPr/>
        </p:nvSpPr>
        <p:spPr bwMode="auto">
          <a:xfrm flipV="1">
            <a:off x="3184525" y="3643313"/>
            <a:ext cx="766762" cy="175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Line 16"/>
          <p:cNvSpPr>
            <a:spLocks noChangeShapeType="1"/>
          </p:cNvSpPr>
          <p:nvPr/>
        </p:nvSpPr>
        <p:spPr bwMode="auto">
          <a:xfrm flipH="1" flipV="1">
            <a:off x="3951287" y="3643313"/>
            <a:ext cx="3302000" cy="17224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Oval 7"/>
          <p:cNvSpPr>
            <a:spLocks noChangeArrowheads="1"/>
          </p:cNvSpPr>
          <p:nvPr/>
        </p:nvSpPr>
        <p:spPr bwMode="auto">
          <a:xfrm>
            <a:off x="7151687" y="5365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76" name="AutoShape 51"/>
          <p:cNvCxnSpPr>
            <a:cxnSpLocks noChangeShapeType="1"/>
            <a:stCxn id="58371" idx="7"/>
            <a:endCxn id="58377" idx="4"/>
          </p:cNvCxnSpPr>
          <p:nvPr/>
        </p:nvCxnSpPr>
        <p:spPr bwMode="auto">
          <a:xfrm flipV="1">
            <a:off x="3184525" y="3643313"/>
            <a:ext cx="2671762" cy="17526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77" name="Oval 4"/>
          <p:cNvSpPr>
            <a:spLocks noChangeArrowheads="1"/>
          </p:cNvSpPr>
          <p:nvPr/>
        </p:nvSpPr>
        <p:spPr bwMode="auto">
          <a:xfrm>
            <a:off x="5754687" y="3440113"/>
            <a:ext cx="203200" cy="203200"/>
          </a:xfrm>
          <a:prstGeom prst="ellipse">
            <a:avLst/>
          </a:prstGeom>
          <a:solidFill>
            <a:schemeClr val="bg1"/>
          </a:soli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78" name="AutoShape 53"/>
          <p:cNvCxnSpPr>
            <a:cxnSpLocks noChangeShapeType="1"/>
            <a:stCxn id="58375" idx="0"/>
            <a:endCxn id="58377" idx="4"/>
          </p:cNvCxnSpPr>
          <p:nvPr/>
        </p:nvCxnSpPr>
        <p:spPr bwMode="auto">
          <a:xfrm flipH="1" flipV="1">
            <a:off x="5856287" y="3643313"/>
            <a:ext cx="1397000" cy="17224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79" name="Oval 7"/>
          <p:cNvSpPr>
            <a:spLocks noChangeArrowheads="1"/>
          </p:cNvSpPr>
          <p:nvPr/>
        </p:nvSpPr>
        <p:spPr bwMode="auto">
          <a:xfrm>
            <a:off x="5094287" y="5410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cxnSp>
        <p:nvCxnSpPr>
          <p:cNvPr id="58380" name="AutoShape 51"/>
          <p:cNvCxnSpPr>
            <a:cxnSpLocks noChangeShapeType="1"/>
            <a:stCxn id="58379" idx="0"/>
            <a:endCxn id="58374" idx="1"/>
          </p:cNvCxnSpPr>
          <p:nvPr/>
        </p:nvCxnSpPr>
        <p:spPr bwMode="auto">
          <a:xfrm flipH="1" flipV="1">
            <a:off x="3951287" y="3643313"/>
            <a:ext cx="1244600" cy="176688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1" name="AutoShape 51"/>
          <p:cNvCxnSpPr>
            <a:cxnSpLocks noChangeShapeType="1"/>
            <a:stCxn id="58379" idx="0"/>
            <a:endCxn id="58377" idx="4"/>
          </p:cNvCxnSpPr>
          <p:nvPr/>
        </p:nvCxnSpPr>
        <p:spPr bwMode="auto">
          <a:xfrm flipV="1">
            <a:off x="5195887" y="3643313"/>
            <a:ext cx="660400" cy="176688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82" name="Oval 8"/>
          <p:cNvSpPr>
            <a:spLocks noChangeArrowheads="1"/>
          </p:cNvSpPr>
          <p:nvPr/>
        </p:nvSpPr>
        <p:spPr bwMode="auto">
          <a:xfrm>
            <a:off x="3011487" y="1828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3" name="Oval 7"/>
          <p:cNvSpPr>
            <a:spLocks noChangeArrowheads="1"/>
          </p:cNvSpPr>
          <p:nvPr/>
        </p:nvSpPr>
        <p:spPr bwMode="auto">
          <a:xfrm>
            <a:off x="7151687" y="1828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4" name="Oval 7"/>
          <p:cNvSpPr>
            <a:spLocks noChangeArrowheads="1"/>
          </p:cNvSpPr>
          <p:nvPr/>
        </p:nvSpPr>
        <p:spPr bwMode="auto">
          <a:xfrm>
            <a:off x="5094287" y="18732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58385" name="Line 11"/>
          <p:cNvSpPr>
            <a:spLocks noChangeShapeType="1"/>
          </p:cNvSpPr>
          <p:nvPr/>
        </p:nvSpPr>
        <p:spPr bwMode="auto">
          <a:xfrm flipH="1" flipV="1">
            <a:off x="3113087" y="2032000"/>
            <a:ext cx="8382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6" name="Line 11"/>
          <p:cNvSpPr>
            <a:spLocks noChangeShapeType="1"/>
          </p:cNvSpPr>
          <p:nvPr/>
        </p:nvSpPr>
        <p:spPr bwMode="auto">
          <a:xfrm flipV="1">
            <a:off x="3951287" y="2076450"/>
            <a:ext cx="1244600" cy="13636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7" name="Line 11"/>
          <p:cNvSpPr>
            <a:spLocks noChangeShapeType="1"/>
          </p:cNvSpPr>
          <p:nvPr/>
        </p:nvSpPr>
        <p:spPr bwMode="auto">
          <a:xfrm flipH="1" flipV="1">
            <a:off x="5195887" y="2076450"/>
            <a:ext cx="660400" cy="13636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8" name="Line 11"/>
          <p:cNvSpPr>
            <a:spLocks noChangeShapeType="1"/>
          </p:cNvSpPr>
          <p:nvPr/>
        </p:nvSpPr>
        <p:spPr bwMode="auto">
          <a:xfrm flipV="1">
            <a:off x="5856287" y="2032000"/>
            <a:ext cx="13970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9" name="Line 11"/>
          <p:cNvSpPr>
            <a:spLocks noChangeShapeType="1"/>
          </p:cNvSpPr>
          <p:nvPr/>
        </p:nvSpPr>
        <p:spPr bwMode="auto">
          <a:xfrm flipH="1" flipV="1">
            <a:off x="3113087" y="2032000"/>
            <a:ext cx="27432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0" name="Line 11"/>
          <p:cNvSpPr>
            <a:spLocks noChangeShapeType="1"/>
          </p:cNvSpPr>
          <p:nvPr/>
        </p:nvSpPr>
        <p:spPr bwMode="auto">
          <a:xfrm flipV="1">
            <a:off x="3951287" y="2032000"/>
            <a:ext cx="3302000" cy="14081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1" name="TextBox 7"/>
          <p:cNvSpPr txBox="1">
            <a:spLocks noChangeArrowheads="1"/>
          </p:cNvSpPr>
          <p:nvPr/>
        </p:nvSpPr>
        <p:spPr bwMode="auto">
          <a:xfrm>
            <a:off x="2935287" y="6096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a:t>
            </a:r>
          </a:p>
        </p:txBody>
      </p:sp>
      <p:sp>
        <p:nvSpPr>
          <p:cNvPr id="58392" name="Line 11"/>
          <p:cNvSpPr>
            <a:spLocks noChangeShapeType="1"/>
          </p:cNvSpPr>
          <p:nvPr/>
        </p:nvSpPr>
        <p:spPr bwMode="auto">
          <a:xfrm flipV="1">
            <a:off x="3113087" y="556895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3" name="TextBox 52"/>
          <p:cNvSpPr txBox="1">
            <a:spLocks noChangeArrowheads="1"/>
          </p:cNvSpPr>
          <p:nvPr/>
        </p:nvSpPr>
        <p:spPr bwMode="auto">
          <a:xfrm>
            <a:off x="5051425" y="60896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b</a:t>
            </a:r>
          </a:p>
        </p:txBody>
      </p:sp>
      <p:sp>
        <p:nvSpPr>
          <p:cNvPr id="58394" name="Line 11"/>
          <p:cNvSpPr>
            <a:spLocks noChangeShapeType="1"/>
          </p:cNvSpPr>
          <p:nvPr/>
        </p:nvSpPr>
        <p:spPr bwMode="auto">
          <a:xfrm flipV="1">
            <a:off x="5229225" y="55626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5" name="TextBox 54"/>
          <p:cNvSpPr txBox="1">
            <a:spLocks noChangeArrowheads="1"/>
          </p:cNvSpPr>
          <p:nvPr/>
        </p:nvSpPr>
        <p:spPr bwMode="auto">
          <a:xfrm>
            <a:off x="7086600" y="60896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c</a:t>
            </a:r>
          </a:p>
        </p:txBody>
      </p:sp>
      <p:sp>
        <p:nvSpPr>
          <p:cNvPr id="58396" name="Line 11"/>
          <p:cNvSpPr>
            <a:spLocks noChangeShapeType="1"/>
          </p:cNvSpPr>
          <p:nvPr/>
        </p:nvSpPr>
        <p:spPr bwMode="auto">
          <a:xfrm flipV="1">
            <a:off x="7264400" y="55626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97" name="TextBox 56"/>
          <p:cNvSpPr txBox="1">
            <a:spLocks noChangeArrowheads="1"/>
          </p:cNvSpPr>
          <p:nvPr/>
        </p:nvSpPr>
        <p:spPr bwMode="auto">
          <a:xfrm>
            <a:off x="2935287" y="69215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a:t>
            </a:r>
          </a:p>
        </p:txBody>
      </p:sp>
      <p:sp>
        <p:nvSpPr>
          <p:cNvPr id="58398" name="TextBox 57"/>
          <p:cNvSpPr txBox="1">
            <a:spLocks noChangeArrowheads="1"/>
          </p:cNvSpPr>
          <p:nvPr/>
        </p:nvSpPr>
        <p:spPr bwMode="auto">
          <a:xfrm>
            <a:off x="5051425" y="68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b</a:t>
            </a:r>
          </a:p>
        </p:txBody>
      </p:sp>
      <p:sp>
        <p:nvSpPr>
          <p:cNvPr id="58399" name="TextBox 58"/>
          <p:cNvSpPr txBox="1">
            <a:spLocks noChangeArrowheads="1"/>
          </p:cNvSpPr>
          <p:nvPr/>
        </p:nvSpPr>
        <p:spPr bwMode="auto">
          <a:xfrm>
            <a:off x="7086600" y="68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c</a:t>
            </a:r>
          </a:p>
        </p:txBody>
      </p:sp>
      <p:sp>
        <p:nvSpPr>
          <p:cNvPr id="58400" name="Line 11"/>
          <p:cNvSpPr>
            <a:spLocks noChangeShapeType="1"/>
          </p:cNvSpPr>
          <p:nvPr/>
        </p:nvSpPr>
        <p:spPr bwMode="auto">
          <a:xfrm flipV="1">
            <a:off x="3105150" y="122555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1" name="Line 11"/>
          <p:cNvSpPr>
            <a:spLocks noChangeShapeType="1"/>
          </p:cNvSpPr>
          <p:nvPr/>
        </p:nvSpPr>
        <p:spPr bwMode="auto">
          <a:xfrm flipV="1">
            <a:off x="5221287" y="12192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2" name="Line 11"/>
          <p:cNvSpPr>
            <a:spLocks noChangeShapeType="1"/>
          </p:cNvSpPr>
          <p:nvPr/>
        </p:nvSpPr>
        <p:spPr bwMode="auto">
          <a:xfrm flipV="1">
            <a:off x="7256462" y="1219200"/>
            <a:ext cx="0" cy="603250"/>
          </a:xfrm>
          <a:prstGeom prst="line">
            <a:avLst/>
          </a:prstGeom>
          <a:noFill/>
          <a:ln w="25400">
            <a:solidFill>
              <a:schemeClr val="tx1"/>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03355" y="3059897"/>
            <a:ext cx="2794000" cy="954107"/>
          </a:xfrm>
          <a:prstGeom prst="rect">
            <a:avLst/>
          </a:prstGeom>
        </p:spPr>
        <p:txBody>
          <a:bodyPr wrap="square">
            <a:spAutoFit/>
          </a:bodyPr>
          <a:lstStyle/>
          <a:p>
            <a:r>
              <a:rPr lang="en-US" dirty="0">
                <a:latin typeface="Arial Narrow" panose="020B0606020202030204" pitchFamily="34" charset="0"/>
              </a:rPr>
              <a:t>“Learning” is a kind of compression.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Using AutoEncoders to Perform Deep Learning </a:t>
            </a:r>
            <a:r>
              <a:rPr lang="en-US" altLang="en-US" i="1" smtClean="0"/>
              <a:t>1</a:t>
            </a:r>
            <a:endParaRPr lang="en-US" altLang="en-US" smtClean="0"/>
          </a:p>
        </p:txBody>
      </p:sp>
      <p:pic>
        <p:nvPicPr>
          <p:cNvPr id="604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781050"/>
            <a:ext cx="3981450"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
        <p:nvSpPr>
          <p:cNvPr id="60420"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sp>
        <p:nvSpPr>
          <p:cNvPr id="60421" name="TextBox 4"/>
          <p:cNvSpPr txBox="1">
            <a:spLocks noChangeArrowheads="1"/>
          </p:cNvSpPr>
          <p:nvPr/>
        </p:nvSpPr>
        <p:spPr bwMode="auto">
          <a:xfrm>
            <a:off x="3644900" y="5105400"/>
            <a:ext cx="13843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400">
                <a:latin typeface="Arial Narrow" panose="020B0606020202030204" pitchFamily="34" charset="0"/>
              </a:rPr>
              <a:t>Classifiers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175" y="228600"/>
            <a:ext cx="9067800" cy="495300"/>
          </a:xfrm>
        </p:spPr>
        <p:txBody>
          <a:bodyPr/>
          <a:lstStyle/>
          <a:p>
            <a:r>
              <a:rPr lang="en-US" smtClean="0"/>
              <a:t>What is Being Learned by These Hidden Nodes?</a:t>
            </a:r>
          </a:p>
        </p:txBody>
      </p:sp>
      <p:sp>
        <p:nvSpPr>
          <p:cNvPr id="61443" name="TextBox 2"/>
          <p:cNvSpPr txBox="1">
            <a:spLocks noChangeArrowheads="1"/>
          </p:cNvSpPr>
          <p:nvPr/>
        </p:nvSpPr>
        <p:spPr bwMode="auto">
          <a:xfrm>
            <a:off x="533400" y="1436688"/>
            <a:ext cx="3124200"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i="1"/>
              <a:t>See “</a:t>
            </a:r>
            <a:r>
              <a:rPr lang="en-US"/>
              <a:t>If we have an autoencoder with 100 hidden units (say), then we our visualization will have 100 such images—one per hidden unit. …” </a:t>
            </a:r>
          </a:p>
          <a:p>
            <a:endParaRPr lang="en-US"/>
          </a:p>
          <a:p>
            <a:r>
              <a:rPr lang="en-US"/>
              <a:t>at </a:t>
            </a:r>
          </a:p>
          <a:p>
            <a:r>
              <a:rPr lang="en-US" sz="1800" i="1"/>
              <a:t>http://ufldl.stanford.edu/tutorial/unsupervised/Autoencoders/</a:t>
            </a:r>
          </a:p>
        </p:txBody>
      </p:sp>
      <p:pic>
        <p:nvPicPr>
          <p:cNvPr id="614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4762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Using AutoEncoders to Perform Deep Learning </a:t>
            </a:r>
            <a:r>
              <a:rPr lang="en-US" altLang="en-US" i="1" smtClean="0"/>
              <a:t>2</a:t>
            </a:r>
            <a:endParaRPr lang="en-US" altLang="en-US" smtClean="0"/>
          </a:p>
        </p:txBody>
      </p:sp>
      <p:sp>
        <p:nvSpPr>
          <p:cNvPr id="62467"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24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8" y="1066800"/>
            <a:ext cx="39719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
        <p:nvSpPr>
          <p:cNvPr id="62469" name="TextBox 5"/>
          <p:cNvSpPr txBox="1">
            <a:spLocks noChangeArrowheads="1"/>
          </p:cNvSpPr>
          <p:nvPr/>
        </p:nvSpPr>
        <p:spPr bwMode="auto">
          <a:xfrm>
            <a:off x="3448050" y="4649788"/>
            <a:ext cx="1689100" cy="1014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2400">
                <a:latin typeface="Arial Narrow" panose="020B0606020202030204" pitchFamily="34" charset="0"/>
              </a:rPr>
              <a:t>Classifiers</a:t>
            </a:r>
          </a:p>
          <a:p>
            <a:pPr algn="ctr">
              <a:spcBef>
                <a:spcPct val="50000"/>
              </a:spcBef>
            </a:pPr>
            <a:r>
              <a:rPr lang="en-US" altLang="en-US" sz="2400">
                <a:latin typeface="Arial Narrow" panose="020B0606020202030204" pitchFamily="34" charset="0"/>
              </a:rPr>
              <a:t>of classifiers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734"/>
            <a:ext cx="9067800" cy="495300"/>
          </a:xfrm>
        </p:spPr>
        <p:txBody>
          <a:bodyPr/>
          <a:lstStyle/>
          <a:p>
            <a:r>
              <a:rPr lang="en-US" dirty="0" err="1" smtClean="0"/>
              <a:t>Softmax</a:t>
            </a:r>
            <a:r>
              <a:rPr lang="en-US" dirty="0" smtClean="0"/>
              <a:t> Usage</a:t>
            </a:r>
            <a:endParaRPr lang="en-US" dirty="0"/>
          </a:p>
        </p:txBody>
      </p:sp>
      <p:pic>
        <p:nvPicPr>
          <p:cNvPr id="3" name="Picture 2"/>
          <p:cNvPicPr>
            <a:picLocks noChangeAspect="1"/>
          </p:cNvPicPr>
          <p:nvPr/>
        </p:nvPicPr>
        <p:blipFill>
          <a:blip r:embed="rId3"/>
          <a:stretch>
            <a:fillRect/>
          </a:stretch>
        </p:blipFill>
        <p:spPr>
          <a:xfrm>
            <a:off x="685799" y="2667000"/>
            <a:ext cx="7793789" cy="3352800"/>
          </a:xfrm>
          <a:prstGeom prst="rect">
            <a:avLst/>
          </a:prstGeom>
        </p:spPr>
      </p:pic>
      <p:sp>
        <p:nvSpPr>
          <p:cNvPr id="4" name="TextBox 3"/>
          <p:cNvSpPr txBox="1"/>
          <p:nvPr/>
        </p:nvSpPr>
        <p:spPr>
          <a:xfrm>
            <a:off x="97588" y="6304300"/>
            <a:ext cx="8382000" cy="369332"/>
          </a:xfrm>
          <a:prstGeom prst="rect">
            <a:avLst/>
          </a:prstGeom>
          <a:noFill/>
        </p:spPr>
        <p:txBody>
          <a:bodyPr wrap="square" rtlCol="0">
            <a:spAutoFit/>
          </a:bodyPr>
          <a:lstStyle/>
          <a:p>
            <a:r>
              <a:rPr lang="en-US" sz="1800" dirty="0">
                <a:latin typeface="Arial Narrow" panose="020B0606020202030204" pitchFamily="34" charset="0"/>
              </a:rPr>
              <a:t>https://www.tensorflow.org/get_started/mnist/beginners</a:t>
            </a:r>
          </a:p>
        </p:txBody>
      </p:sp>
      <p:sp>
        <p:nvSpPr>
          <p:cNvPr id="5" name="Rectangle 4"/>
          <p:cNvSpPr/>
          <p:nvPr/>
        </p:nvSpPr>
        <p:spPr>
          <a:xfrm>
            <a:off x="786367" y="1524000"/>
            <a:ext cx="829073" cy="954107"/>
          </a:xfrm>
          <a:prstGeom prst="rect">
            <a:avLst/>
          </a:prstGeom>
        </p:spPr>
        <p:txBody>
          <a:bodyPr wrap="none">
            <a:spAutoFit/>
          </a:bodyPr>
          <a:lstStyle/>
          <a:p>
            <a:r>
              <a:rPr lang="en-US" dirty="0" smtClean="0">
                <a:solidFill>
                  <a:srgbClr val="0000FF"/>
                </a:solidFill>
                <a:latin typeface="Courier New" panose="02070309020205020404" pitchFamily="49" charset="0"/>
                <a:cs typeface="Courier New" panose="02070309020205020404" pitchFamily="49" charset="0"/>
              </a:rPr>
              <a:t>784</a:t>
            </a:r>
          </a:p>
          <a:p>
            <a:r>
              <a:rPr lang="en-US" i="1" dirty="0" smtClean="0">
                <a:solidFill>
                  <a:srgbClr val="0000FF"/>
                </a:solidFill>
                <a:latin typeface="Courier New" panose="02070309020205020404" pitchFamily="49" charset="0"/>
                <a:cs typeface="Courier New" panose="02070309020205020404" pitchFamily="49" charset="0"/>
              </a:rPr>
              <a:t>x</a:t>
            </a:r>
            <a:r>
              <a:rPr lang="en-US" dirty="0" smtClean="0">
                <a:solidFill>
                  <a:srgbClr val="0000FF"/>
                </a:solidFill>
                <a:latin typeface="Courier New" panose="02070309020205020404" pitchFamily="49" charset="0"/>
                <a:cs typeface="Courier New" panose="02070309020205020404" pitchFamily="49" charset="0"/>
              </a:rPr>
              <a:t>‘s</a:t>
            </a:r>
            <a:endParaRPr lang="en-US" i="1" dirty="0"/>
          </a:p>
        </p:txBody>
      </p:sp>
      <p:sp>
        <p:nvSpPr>
          <p:cNvPr id="6" name="Rectangle 5"/>
          <p:cNvSpPr/>
          <p:nvPr/>
        </p:nvSpPr>
        <p:spPr>
          <a:xfrm>
            <a:off x="4069080" y="1524000"/>
            <a:ext cx="2117887" cy="954107"/>
          </a:xfrm>
          <a:prstGeom prst="rect">
            <a:avLst/>
          </a:prstGeom>
        </p:spPr>
        <p:txBody>
          <a:bodyPr wrap="none">
            <a:spAutoFit/>
          </a:bodyPr>
          <a:lstStyle/>
          <a:p>
            <a:pPr algn="ctr"/>
            <a:r>
              <a:rPr lang="en-US" dirty="0" smtClean="0">
                <a:solidFill>
                  <a:srgbClr val="0000FF"/>
                </a:solidFill>
                <a:latin typeface="Courier New" panose="02070309020205020404" pitchFamily="49" charset="0"/>
                <a:cs typeface="Courier New" panose="02070309020205020404" pitchFamily="49" charset="0"/>
              </a:rPr>
              <a:t>10 </a:t>
            </a:r>
            <a:r>
              <a:rPr lang="en-US" i="1" dirty="0" smtClean="0">
                <a:solidFill>
                  <a:srgbClr val="0000FF"/>
                </a:solidFill>
                <a:latin typeface="Courier New" panose="02070309020205020404" pitchFamily="49" charset="0"/>
                <a:cs typeface="Courier New" panose="02070309020205020404" pitchFamily="49" charset="0"/>
              </a:rPr>
              <a:t>output</a:t>
            </a:r>
          </a:p>
          <a:p>
            <a:pPr algn="ctr"/>
            <a:r>
              <a:rPr lang="en-US" i="1" dirty="0" smtClean="0">
                <a:solidFill>
                  <a:srgbClr val="0000FF"/>
                </a:solidFill>
                <a:latin typeface="Courier New" panose="02070309020205020404" pitchFamily="49" charset="0"/>
                <a:cs typeface="Courier New" panose="02070309020205020404" pitchFamily="49" charset="0"/>
              </a:rPr>
              <a:t>node</a:t>
            </a:r>
            <a:r>
              <a:rPr lang="en-US" dirty="0" smtClean="0">
                <a:solidFill>
                  <a:srgbClr val="0000FF"/>
                </a:solidFill>
                <a:latin typeface="Courier New" panose="02070309020205020404" pitchFamily="49" charset="0"/>
                <a:cs typeface="Courier New" panose="02070309020205020404" pitchFamily="49" charset="0"/>
              </a:rPr>
              <a:t>s</a:t>
            </a:r>
            <a:endParaRPr lang="en-US" i="1" dirty="0"/>
          </a:p>
        </p:txBody>
      </p:sp>
    </p:spTree>
    <p:extLst>
      <p:ext uri="{BB962C8B-B14F-4D97-AF65-F5344CB8AC3E}">
        <p14:creationId xmlns:p14="http://schemas.microsoft.com/office/powerpoint/2010/main" val="2331121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Using AutoEncoders to Perform Deep Learning </a:t>
            </a:r>
            <a:r>
              <a:rPr lang="en-US" altLang="en-US" i="1" smtClean="0"/>
              <a:t>3</a:t>
            </a:r>
            <a:endParaRPr lang="en-US" altLang="en-US" smtClean="0"/>
          </a:p>
        </p:txBody>
      </p:sp>
      <p:sp>
        <p:nvSpPr>
          <p:cNvPr id="63491"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128838"/>
            <a:ext cx="37719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Using AutoEncoders to Perform Deep Learning </a:t>
            </a:r>
            <a:r>
              <a:rPr lang="en-US" altLang="en-US" i="1" smtClean="0"/>
              <a:t>4</a:t>
            </a:r>
            <a:endParaRPr lang="en-US" altLang="en-US" smtClean="0"/>
          </a:p>
        </p:txBody>
      </p:sp>
      <p:sp>
        <p:nvSpPr>
          <p:cNvPr id="64515" name="Rectangle 2"/>
          <p:cNvSpPr>
            <a:spLocks noChangeArrowheads="1"/>
          </p:cNvSpPr>
          <p:nvPr/>
        </p:nvSpPr>
        <p:spPr bwMode="auto">
          <a:xfrm>
            <a:off x="76200" y="63246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http://ufldl.stanford.edu/wiki/index.php/Stacked_Autoencoders</a:t>
            </a:r>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271588"/>
            <a:ext cx="49339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517650" y="49530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71170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Conclusion</a:t>
            </a:r>
            <a:endParaRPr lang="en-US" sz="3200" b="1"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4141807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a:t>Business Impact of Neural Nets</a:t>
            </a:r>
          </a:p>
        </p:txBody>
      </p:sp>
      <p:sp>
        <p:nvSpPr>
          <p:cNvPr id="60419" name="Rectangle 3"/>
          <p:cNvSpPr>
            <a:spLocks noGrp="1" noChangeArrowheads="1"/>
          </p:cNvSpPr>
          <p:nvPr>
            <p:ph type="body" idx="1"/>
          </p:nvPr>
        </p:nvSpPr>
        <p:spPr>
          <a:xfrm>
            <a:off x="1066800" y="1219200"/>
            <a:ext cx="7010400" cy="5181600"/>
          </a:xfrm>
        </p:spPr>
        <p:txBody>
          <a:bodyPr/>
          <a:lstStyle/>
          <a:p>
            <a:pPr>
              <a:lnSpc>
                <a:spcPct val="120000"/>
              </a:lnSpc>
              <a:defRPr/>
            </a:pPr>
            <a:r>
              <a:rPr lang="en-US"/>
              <a:t>Recognizes patterns automatically</a:t>
            </a:r>
          </a:p>
          <a:p>
            <a:pPr lvl="1">
              <a:lnSpc>
                <a:spcPct val="120000"/>
              </a:lnSpc>
              <a:defRPr/>
            </a:pPr>
            <a:r>
              <a:rPr lang="en-US"/>
              <a:t>Handwriting</a:t>
            </a:r>
          </a:p>
          <a:p>
            <a:pPr lvl="1">
              <a:lnSpc>
                <a:spcPct val="120000"/>
              </a:lnSpc>
              <a:defRPr/>
            </a:pPr>
            <a:r>
              <a:rPr lang="en-US"/>
              <a:t>Voice recognition</a:t>
            </a:r>
          </a:p>
          <a:p>
            <a:pPr>
              <a:lnSpc>
                <a:spcPct val="120000"/>
              </a:lnSpc>
              <a:defRPr/>
            </a:pPr>
            <a:r>
              <a:rPr lang="en-US"/>
              <a:t>Applications where a math model is unobtainable or impractical</a:t>
            </a:r>
          </a:p>
          <a:p>
            <a:pPr lvl="1">
              <a:lnSpc>
                <a:spcPct val="120000"/>
              </a:lnSpc>
              <a:defRPr/>
            </a:pPr>
            <a:r>
              <a:rPr lang="en-US"/>
              <a:t>Spotting anomalies, faults or variants from the norm</a:t>
            </a:r>
          </a:p>
          <a:p>
            <a:pPr lvl="1">
              <a:lnSpc>
                <a:spcPct val="120000"/>
              </a:lnSpc>
              <a:defRPr/>
            </a:pPr>
            <a:r>
              <a:rPr lang="en-US"/>
              <a:t>Must have time to learn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t>Example Application (Haliburton)</a:t>
            </a:r>
          </a:p>
        </p:txBody>
      </p:sp>
      <p:sp>
        <p:nvSpPr>
          <p:cNvPr id="68611" name="Text Box 3"/>
          <p:cNvSpPr txBox="1">
            <a:spLocks noChangeArrowheads="1"/>
          </p:cNvSpPr>
          <p:nvPr/>
        </p:nvSpPr>
        <p:spPr bwMode="auto">
          <a:xfrm>
            <a:off x="1447800" y="1676400"/>
            <a:ext cx="61722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spcBef>
                <a:spcPct val="50000"/>
              </a:spcBef>
            </a:pPr>
            <a:r>
              <a:rPr lang="en-US" altLang="en-US" u="sng" dirty="0">
                <a:latin typeface="Arial Narrow" panose="020B0606020202030204" pitchFamily="34" charset="0"/>
              </a:rPr>
              <a:t>Problem</a:t>
            </a:r>
            <a:r>
              <a:rPr lang="en-US" altLang="en-US" dirty="0">
                <a:latin typeface="Arial Narrow" panose="020B0606020202030204" pitchFamily="34" charset="0"/>
              </a:rPr>
              <a:t>: Examine underground explosions in oil exploration in the presence of noise.</a:t>
            </a:r>
          </a:p>
          <a:p>
            <a:pPr>
              <a:lnSpc>
                <a:spcPct val="120000"/>
              </a:lnSpc>
              <a:spcBef>
                <a:spcPct val="50000"/>
              </a:spcBef>
            </a:pPr>
            <a:endParaRPr lang="en-US" altLang="en-US" dirty="0">
              <a:latin typeface="Arial Narrow" panose="020B0606020202030204" pitchFamily="34" charset="0"/>
            </a:endParaRPr>
          </a:p>
          <a:p>
            <a:pPr>
              <a:lnSpc>
                <a:spcPct val="120000"/>
              </a:lnSpc>
              <a:spcBef>
                <a:spcPct val="50000"/>
              </a:spcBef>
            </a:pPr>
            <a:r>
              <a:rPr lang="en-US" altLang="en-US" u="sng" dirty="0">
                <a:latin typeface="Arial Narrow" panose="020B0606020202030204" pitchFamily="34" charset="0"/>
              </a:rPr>
              <a:t>Solution</a:t>
            </a:r>
            <a:r>
              <a:rPr lang="en-US" altLang="en-US" dirty="0">
                <a:latin typeface="Arial Narrow" panose="020B0606020202030204" pitchFamily="34" charset="0"/>
              </a:rPr>
              <a:t>: Filter out noise.  Proprietary, but </a:t>
            </a:r>
            <a:r>
              <a:rPr lang="en-US" altLang="en-US" dirty="0" smtClean="0">
                <a:latin typeface="Arial Narrow" panose="020B0606020202030204" pitchFamily="34" charset="0"/>
              </a:rPr>
              <a:t>uses </a:t>
            </a:r>
            <a:r>
              <a:rPr lang="en-US" altLang="en-US" dirty="0">
                <a:latin typeface="Arial Narrow" panose="020B0606020202030204" pitchFamily="34" charset="0"/>
              </a:rPr>
              <a:t>a </a:t>
            </a:r>
            <a:r>
              <a:rPr lang="en-US" altLang="en-US" dirty="0" err="1">
                <a:latin typeface="Arial Narrow" panose="020B0606020202030204" pitchFamily="34" charset="0"/>
              </a:rPr>
              <a:t>backprop</a:t>
            </a:r>
            <a:r>
              <a:rPr lang="en-US" altLang="en-US" dirty="0">
                <a:latin typeface="Arial Narrow" panose="020B0606020202030204" pitchFamily="34" charset="0"/>
              </a:rPr>
              <a:t> approach.</a:t>
            </a:r>
          </a:p>
        </p:txBody>
      </p:sp>
      <p:sp>
        <p:nvSpPr>
          <p:cNvPr id="68612" name="Rectangle 4"/>
          <p:cNvSpPr>
            <a:spLocks noChangeArrowheads="1"/>
          </p:cNvSpPr>
          <p:nvPr/>
        </p:nvSpPr>
        <p:spPr bwMode="auto">
          <a:xfrm>
            <a:off x="152400" y="6450013"/>
            <a:ext cx="804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400"/>
              <a:t>Adapted from http://www.mathworks.com/tagteam/66189_9847v01_User_Story_Halliburton_2010_final.pdf</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876300"/>
          </a:xfrm>
        </p:spPr>
        <p:txBody>
          <a:bodyPr/>
          <a:lstStyle/>
          <a:p>
            <a:pPr>
              <a:defRPr/>
            </a:pPr>
            <a:r>
              <a:rPr lang="en-US" dirty="0" smtClean="0"/>
              <a:t>TED Talk: Deep Learning Applications</a:t>
            </a:r>
            <a:endParaRPr lang="en-US" dirty="0"/>
          </a:p>
        </p:txBody>
      </p:sp>
      <p:sp>
        <p:nvSpPr>
          <p:cNvPr id="71683" name="Rectangle 3"/>
          <p:cNvSpPr>
            <a:spLocks noChangeArrowheads="1"/>
          </p:cNvSpPr>
          <p:nvPr/>
        </p:nvSpPr>
        <p:spPr bwMode="auto">
          <a:xfrm>
            <a:off x="609600" y="2305050"/>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t>http://www.ted.com/talks/jeremy_howard_the_wonderful_and_terrifying_implications_of_computers_that_can_learn?language=en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in TensorFlow</a:t>
            </a:r>
            <a:endParaRPr lang="en-US" dirty="0"/>
          </a:p>
        </p:txBody>
      </p:sp>
      <p:sp>
        <p:nvSpPr>
          <p:cNvPr id="4" name="TextBox 3"/>
          <p:cNvSpPr txBox="1"/>
          <p:nvPr/>
        </p:nvSpPr>
        <p:spPr>
          <a:xfrm>
            <a:off x="97588" y="6304300"/>
            <a:ext cx="8382000" cy="369332"/>
          </a:xfrm>
          <a:prstGeom prst="rect">
            <a:avLst/>
          </a:prstGeom>
          <a:noFill/>
        </p:spPr>
        <p:txBody>
          <a:bodyPr wrap="square" rtlCol="0">
            <a:spAutoFit/>
          </a:bodyPr>
          <a:lstStyle/>
          <a:p>
            <a:r>
              <a:rPr lang="en-US" sz="1800" dirty="0">
                <a:latin typeface="Arial Narrow" panose="020B0606020202030204" pitchFamily="34" charset="0"/>
              </a:rPr>
              <a:t>https://www.tensorflow.org/get_started/mnist/beginners</a:t>
            </a:r>
          </a:p>
        </p:txBody>
      </p:sp>
      <p:sp>
        <p:nvSpPr>
          <p:cNvPr id="5" name="Rectangle 1"/>
          <p:cNvSpPr>
            <a:spLocks noChangeArrowheads="1"/>
          </p:cNvSpPr>
          <p:nvPr/>
        </p:nvSpPr>
        <p:spPr bwMode="auto">
          <a:xfrm>
            <a:off x="655320" y="1219200"/>
            <a:ext cx="83820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W1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tf.placeholder</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(tf.float32, [</a:t>
            </a:r>
            <a:r>
              <a:rPr kumimoji="0" 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None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tf.nn.softmax</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tf.matmul</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W1) + b)</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427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Usage in TensorFlow</a:t>
            </a:r>
            <a:endParaRPr lang="en-US" dirty="0"/>
          </a:p>
        </p:txBody>
      </p:sp>
      <p:sp>
        <p:nvSpPr>
          <p:cNvPr id="3" name="Rectangle 1"/>
          <p:cNvSpPr>
            <a:spLocks noChangeArrowheads="1"/>
          </p:cNvSpPr>
          <p:nvPr/>
        </p:nvSpPr>
        <p:spPr bwMode="auto">
          <a:xfrm>
            <a:off x="655320" y="1219200"/>
            <a:ext cx="83820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W1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tf.zeros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tf.placeholder</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(tf.float32, [</a:t>
            </a:r>
            <a:r>
              <a:rPr kumimoji="0" 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None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784</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tf.nn.softmax</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tf.matmul</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W1) + b)</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914400" y="4997172"/>
            <a:ext cx="7848600" cy="1066800"/>
          </a:xfrm>
          <a:prstGeom prst="rect">
            <a:avLst/>
          </a:prstGeom>
          <a:noFill/>
          <a:ln>
            <a:solidFill>
              <a:schemeClr val="tx1"/>
            </a:solidFill>
          </a:ln>
        </p:spPr>
        <p:txBody>
          <a:bodyPr wrap="square" rtlCol="0">
            <a:spAutoFit/>
          </a:bodyPr>
          <a:lstStyle/>
          <a:p>
            <a:endParaRPr lang="en-US" dirty="0"/>
          </a:p>
        </p:txBody>
      </p:sp>
      <p:sp>
        <p:nvSpPr>
          <p:cNvPr id="5" name="TextBox 4"/>
          <p:cNvSpPr txBox="1"/>
          <p:nvPr/>
        </p:nvSpPr>
        <p:spPr>
          <a:xfrm>
            <a:off x="1676400" y="4982539"/>
            <a:ext cx="762000" cy="533400"/>
          </a:xfrm>
          <a:prstGeom prst="rect">
            <a:avLst/>
          </a:prstGeom>
          <a:noFill/>
        </p:spPr>
        <p:txBody>
          <a:bodyPr wrap="square" rtlCol="0">
            <a:spAutoFit/>
          </a:bodyPr>
          <a:lstStyle/>
          <a:p>
            <a:r>
              <a:rPr lang="en-US" dirty="0" smtClean="0"/>
              <a:t>784</a:t>
            </a:r>
            <a:endParaRPr lang="en-US" dirty="0"/>
          </a:p>
        </p:txBody>
      </p:sp>
      <p:sp>
        <p:nvSpPr>
          <p:cNvPr id="6" name="TextBox 5"/>
          <p:cNvSpPr txBox="1"/>
          <p:nvPr/>
        </p:nvSpPr>
        <p:spPr>
          <a:xfrm>
            <a:off x="929640" y="5323076"/>
            <a:ext cx="762000" cy="533400"/>
          </a:xfrm>
          <a:prstGeom prst="rect">
            <a:avLst/>
          </a:prstGeom>
          <a:noFill/>
        </p:spPr>
        <p:txBody>
          <a:bodyPr wrap="square" rtlCol="0">
            <a:spAutoFit/>
          </a:bodyPr>
          <a:lstStyle/>
          <a:p>
            <a:r>
              <a:rPr lang="en-US" dirty="0" smtClean="0"/>
              <a:t>10</a:t>
            </a:r>
            <a:endParaRPr lang="en-US" dirty="0"/>
          </a:p>
        </p:txBody>
      </p:sp>
      <p:sp>
        <p:nvSpPr>
          <p:cNvPr id="7" name="TextBox 6"/>
          <p:cNvSpPr txBox="1"/>
          <p:nvPr/>
        </p:nvSpPr>
        <p:spPr>
          <a:xfrm>
            <a:off x="4465320" y="5263872"/>
            <a:ext cx="762000" cy="523220"/>
          </a:xfrm>
          <a:prstGeom prst="rect">
            <a:avLst/>
          </a:prstGeom>
          <a:noFill/>
        </p:spPr>
        <p:txBody>
          <a:bodyPr wrap="square" rtlCol="0">
            <a:spAutoFit/>
          </a:bodyPr>
          <a:lstStyle/>
          <a:p>
            <a:r>
              <a:rPr lang="en-US" i="1" dirty="0" smtClean="0"/>
              <a:t>W1</a:t>
            </a:r>
            <a:endParaRPr lang="en-US" i="1" dirty="0"/>
          </a:p>
        </p:txBody>
      </p:sp>
      <p:sp>
        <p:nvSpPr>
          <p:cNvPr id="8" name="TextBox 7"/>
          <p:cNvSpPr txBox="1"/>
          <p:nvPr/>
        </p:nvSpPr>
        <p:spPr>
          <a:xfrm>
            <a:off x="4667250" y="6182380"/>
            <a:ext cx="342900" cy="523220"/>
          </a:xfrm>
          <a:prstGeom prst="rect">
            <a:avLst/>
          </a:prstGeom>
          <a:noFill/>
        </p:spPr>
        <p:txBody>
          <a:bodyPr wrap="square" rtlCol="0">
            <a:spAutoFit/>
          </a:bodyPr>
          <a:lstStyle/>
          <a:p>
            <a:r>
              <a:rPr lang="en-US" i="1" dirty="0" smtClean="0"/>
              <a:t>x</a:t>
            </a:r>
            <a:endParaRPr lang="en-US" i="1" dirty="0"/>
          </a:p>
        </p:txBody>
      </p:sp>
      <p:sp>
        <p:nvSpPr>
          <p:cNvPr id="9" name="TextBox 8"/>
          <p:cNvSpPr txBox="1"/>
          <p:nvPr/>
        </p:nvSpPr>
        <p:spPr>
          <a:xfrm>
            <a:off x="889416" y="4014243"/>
            <a:ext cx="7848600" cy="523220"/>
          </a:xfrm>
          <a:prstGeom prst="rect">
            <a:avLst/>
          </a:prstGeom>
          <a:noFill/>
          <a:ln>
            <a:solidFill>
              <a:schemeClr val="tx1"/>
            </a:solidFill>
          </a:ln>
        </p:spPr>
        <p:txBody>
          <a:bodyPr wrap="square" rtlCol="0">
            <a:spAutoFit/>
          </a:bodyPr>
          <a:lstStyle/>
          <a:p>
            <a:pPr algn="ctr"/>
            <a:r>
              <a:rPr lang="en-US" dirty="0" err="1" smtClean="0"/>
              <a:t>softmax</a:t>
            </a:r>
            <a:endParaRPr lang="en-US" dirty="0"/>
          </a:p>
        </p:txBody>
      </p:sp>
      <p:sp>
        <p:nvSpPr>
          <p:cNvPr id="10" name="Up Arrow 9"/>
          <p:cNvSpPr/>
          <p:nvPr/>
        </p:nvSpPr>
        <p:spPr bwMode="auto">
          <a:xfrm>
            <a:off x="4541396" y="6210490"/>
            <a:ext cx="566004" cy="480120"/>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1" name="Up Arrow 10"/>
          <p:cNvSpPr/>
          <p:nvPr/>
        </p:nvSpPr>
        <p:spPr bwMode="auto">
          <a:xfrm>
            <a:off x="4524406" y="4556206"/>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2" name="Up Arrow 11"/>
          <p:cNvSpPr/>
          <p:nvPr/>
        </p:nvSpPr>
        <p:spPr bwMode="auto">
          <a:xfrm>
            <a:off x="4541396" y="3493195"/>
            <a:ext cx="566004" cy="396794"/>
          </a:xfrm>
          <a:prstGeom prst="upArrow">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67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1499362" y="25146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254250" y="1752600"/>
            <a:ext cx="4832350" cy="3886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err="1" smtClean="0">
                <a:latin typeface="Arial Narrow" pitchFamily="34" charset="0"/>
              </a:rPr>
              <a:t>Softmax</a:t>
            </a:r>
            <a:r>
              <a:rPr lang="en-US" sz="3200" kern="0" dirty="0" smtClean="0">
                <a:latin typeface="Arial Narrow" pitchFamily="34" charset="0"/>
              </a:rPr>
              <a:t> in Output</a:t>
            </a: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Minimization Techniques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Deep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Convolution, Pooling, and Auto-encoding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Conclusion</a:t>
            </a:r>
            <a:endParaRPr lang="en-US" sz="3200" kern="0" dirty="0">
              <a:latin typeface="Arial Narrow" pitchFamily="34" charset="0"/>
            </a:endParaRP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28260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9067800" cy="495300"/>
          </a:xfrm>
        </p:spPr>
        <p:txBody>
          <a:bodyPr/>
          <a:lstStyle/>
          <a:p>
            <a:r>
              <a:rPr lang="en-US" dirty="0" smtClean="0"/>
              <a:t>Batch Gradient Descent</a:t>
            </a:r>
            <a:endParaRPr lang="en-US" dirty="0"/>
          </a:p>
        </p:txBody>
      </p:sp>
      <p:sp>
        <p:nvSpPr>
          <p:cNvPr id="8" name="Rectangle 7"/>
          <p:cNvSpPr/>
          <p:nvPr/>
        </p:nvSpPr>
        <p:spPr>
          <a:xfrm>
            <a:off x="1638300" y="1371600"/>
            <a:ext cx="5791200" cy="4524315"/>
          </a:xfrm>
          <a:prstGeom prst="rect">
            <a:avLst/>
          </a:prstGeom>
        </p:spPr>
        <p:txBody>
          <a:bodyPr wrap="square">
            <a:spAutoFit/>
          </a:bodyPr>
          <a:lstStyle/>
          <a:p>
            <a:r>
              <a:rPr lang="en-US" sz="3600" dirty="0" smtClean="0">
                <a:latin typeface="Arial Narrow" panose="020B0606020202030204" pitchFamily="34" charset="0"/>
              </a:rPr>
              <a:t>Errors </a:t>
            </a:r>
            <a:r>
              <a:rPr lang="en-US" sz="3600" dirty="0">
                <a:latin typeface="Arial Narrow" panose="020B0606020202030204" pitchFamily="34" charset="0"/>
              </a:rPr>
              <a:t>for all training pairs </a:t>
            </a:r>
            <a:r>
              <a:rPr lang="en-US" sz="3600" dirty="0" smtClean="0">
                <a:latin typeface="Arial Narrow" panose="020B0606020202030204" pitchFamily="34" charset="0"/>
              </a:rPr>
              <a:t>added</a:t>
            </a:r>
            <a:r>
              <a:rPr lang="en-US" sz="3600" dirty="0">
                <a:latin typeface="Arial Narrow" panose="020B0606020202030204" pitchFamily="34" charset="0"/>
              </a:rPr>
              <a:t>:</a:t>
            </a:r>
            <a:r>
              <a:rPr lang="en-US" sz="3600" dirty="0" smtClean="0">
                <a:latin typeface="Arial Narrow" panose="020B0606020202030204" pitchFamily="34" charset="0"/>
              </a:rPr>
              <a:t> </a:t>
            </a:r>
          </a:p>
          <a:p>
            <a:endParaRPr lang="en-US" sz="3600" dirty="0">
              <a:latin typeface="Arial Narrow" panose="020B0606020202030204" pitchFamily="34" charset="0"/>
            </a:endParaRPr>
          </a:p>
          <a:p>
            <a:r>
              <a:rPr lang="en-US" sz="3600" dirty="0" smtClean="0">
                <a:latin typeface="Arial Narrow" panose="020B0606020202030204" pitchFamily="34" charset="0"/>
              </a:rPr>
              <a:t> e  =         ∑ </a:t>
            </a:r>
            <a:r>
              <a:rPr lang="en-US" sz="3600" dirty="0" err="1" smtClean="0">
                <a:latin typeface="Arial Narrow" panose="020B0606020202030204" pitchFamily="34" charset="0"/>
              </a:rPr>
              <a:t>e</a:t>
            </a:r>
            <a:r>
              <a:rPr lang="en-US" sz="3600" baseline="-25000" dirty="0" err="1" smtClean="0">
                <a:latin typeface="Arial Narrow" panose="020B0606020202030204" pitchFamily="34" charset="0"/>
              </a:rPr>
              <a:t>p</a:t>
            </a:r>
            <a:endParaRPr lang="en-US" sz="3600" dirty="0" smtClean="0">
              <a:latin typeface="Arial Narrow" panose="020B0606020202030204" pitchFamily="34" charset="0"/>
            </a:endParaRPr>
          </a:p>
          <a:p>
            <a:r>
              <a:rPr lang="en-US" sz="3600" dirty="0" smtClean="0">
                <a:latin typeface="Arial Narrow" panose="020B0606020202030204" pitchFamily="34" charset="0"/>
              </a:rPr>
              <a:t>        </a:t>
            </a:r>
            <a:r>
              <a:rPr lang="en-US" sz="2400" i="1" dirty="0" smtClean="0">
                <a:latin typeface="Arial Narrow" panose="020B0606020202030204" pitchFamily="34" charset="0"/>
              </a:rPr>
              <a:t>over all training pairs p</a:t>
            </a:r>
            <a:r>
              <a:rPr lang="en-US" sz="3600" dirty="0" smtClean="0">
                <a:latin typeface="Arial Narrow" panose="020B0606020202030204" pitchFamily="34" charset="0"/>
              </a:rPr>
              <a:t> </a:t>
            </a:r>
          </a:p>
          <a:p>
            <a:endParaRPr lang="en-US" sz="3600" dirty="0">
              <a:latin typeface="Arial Narrow" panose="020B0606020202030204" pitchFamily="34" charset="0"/>
            </a:endParaRPr>
          </a:p>
          <a:p>
            <a:r>
              <a:rPr lang="en-US" sz="3600" dirty="0" smtClean="0">
                <a:latin typeface="Arial Narrow" panose="020B0606020202030204" pitchFamily="34" charset="0"/>
              </a:rPr>
              <a:t>Relative to each </a:t>
            </a:r>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r>
              <a:rPr lang="en-US" sz="3600" i="1" dirty="0" smtClean="0">
                <a:latin typeface="Arial Narrow" panose="020B0606020202030204" pitchFamily="34" charset="0"/>
              </a:rPr>
              <a:t> , </a:t>
            </a:r>
          </a:p>
          <a:p>
            <a:endParaRPr lang="en-US" sz="3600" i="1" dirty="0">
              <a:latin typeface="Arial Narrow" panose="020B0606020202030204" pitchFamily="34" charset="0"/>
            </a:endParaRPr>
          </a:p>
          <a:p>
            <a:r>
              <a:rPr lang="en-US" sz="3600" i="1" dirty="0" smtClean="0">
                <a:latin typeface="Arial Narrow" panose="020B0606020202030204" pitchFamily="34" charset="0"/>
              </a:rPr>
              <a:t>∂e/</a:t>
            </a:r>
            <a:r>
              <a:rPr lang="en-US" sz="3600" i="1" dirty="0">
                <a:latin typeface="Arial Narrow" panose="020B0606020202030204" pitchFamily="34" charset="0"/>
              </a:rPr>
              <a:t> </a:t>
            </a:r>
            <a:r>
              <a:rPr lang="en-US" sz="3600" i="1" dirty="0" smtClean="0">
                <a:latin typeface="Arial Narrow" panose="020B0606020202030204" pitchFamily="34" charset="0"/>
              </a:rPr>
              <a:t>∂</a:t>
            </a:r>
            <a:r>
              <a:rPr lang="en-US" sz="3600" i="1" dirty="0" err="1" smtClean="0">
                <a:latin typeface="Arial Narrow" panose="020B0606020202030204" pitchFamily="34" charset="0"/>
              </a:rPr>
              <a:t>w</a:t>
            </a:r>
            <a:r>
              <a:rPr lang="en-US" sz="3600" i="1" baseline="-25000" dirty="0" err="1" smtClean="0">
                <a:latin typeface="Arial Narrow" panose="020B0606020202030204" pitchFamily="34" charset="0"/>
              </a:rPr>
              <a:t>ij</a:t>
            </a:r>
            <a:r>
              <a:rPr lang="en-US" sz="3600" i="1" dirty="0" smtClean="0">
                <a:latin typeface="Arial Narrow" panose="020B0606020202030204" pitchFamily="34" charset="0"/>
              </a:rPr>
              <a:t> = </a:t>
            </a:r>
            <a:r>
              <a:rPr lang="en-US" sz="3600" dirty="0">
                <a:latin typeface="Arial Narrow" panose="020B0606020202030204" pitchFamily="34" charset="0"/>
              </a:rPr>
              <a:t>∑ </a:t>
            </a:r>
            <a:r>
              <a:rPr lang="en-US" sz="3600" i="1" dirty="0" smtClean="0">
                <a:latin typeface="Arial Narrow" panose="020B0606020202030204" pitchFamily="34" charset="0"/>
              </a:rPr>
              <a:t>∂</a:t>
            </a:r>
            <a:r>
              <a:rPr lang="en-US" sz="3600" dirty="0" err="1" smtClean="0">
                <a:latin typeface="Arial Narrow" panose="020B0606020202030204" pitchFamily="34" charset="0"/>
              </a:rPr>
              <a:t>e</a:t>
            </a:r>
            <a:r>
              <a:rPr lang="en-US" sz="3600" baseline="-25000" dirty="0" err="1" smtClean="0">
                <a:latin typeface="Arial Narrow" panose="020B0606020202030204" pitchFamily="34" charset="0"/>
              </a:rPr>
              <a:t>p</a:t>
            </a:r>
            <a:r>
              <a:rPr lang="en-US" sz="3600" dirty="0" smtClean="0">
                <a:latin typeface="Arial Narrow" panose="020B0606020202030204" pitchFamily="34" charset="0"/>
              </a:rPr>
              <a:t>/</a:t>
            </a:r>
            <a:r>
              <a:rPr lang="en-US" sz="3600" i="1" dirty="0">
                <a:latin typeface="Arial Narrow" panose="020B0606020202030204" pitchFamily="34" charset="0"/>
              </a:rPr>
              <a:t> ∂</a:t>
            </a:r>
            <a:r>
              <a:rPr lang="en-US" sz="3600" i="1" dirty="0" err="1">
                <a:latin typeface="Arial Narrow" panose="020B0606020202030204" pitchFamily="34" charset="0"/>
              </a:rPr>
              <a:t>w</a:t>
            </a:r>
            <a:r>
              <a:rPr lang="en-US" sz="3600" i="1" baseline="-25000" dirty="0" err="1">
                <a:latin typeface="Arial Narrow" panose="020B0606020202030204" pitchFamily="34" charset="0"/>
              </a:rPr>
              <a:t>ij</a:t>
            </a:r>
            <a:endParaRPr lang="en-US" sz="3600" dirty="0">
              <a:latin typeface="Arial Narrow" panose="020B0606020202030204" pitchFamily="34" charset="0"/>
            </a:endParaRPr>
          </a:p>
        </p:txBody>
      </p:sp>
    </p:spTree>
    <p:extLst>
      <p:ext uri="{BB962C8B-B14F-4D97-AF65-F5344CB8AC3E}">
        <p14:creationId xmlns:p14="http://schemas.microsoft.com/office/powerpoint/2010/main" val="253031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00049" y="76200"/>
            <a:ext cx="7367751" cy="6705600"/>
          </a:xfrm>
          <a:prstGeom prst="rect">
            <a:avLst/>
          </a:prstGeom>
        </p:spPr>
      </p:pic>
      <p:sp>
        <p:nvSpPr>
          <p:cNvPr id="6" name="TextBox 5"/>
          <p:cNvSpPr txBox="1"/>
          <p:nvPr/>
        </p:nvSpPr>
        <p:spPr>
          <a:xfrm>
            <a:off x="3124200" y="6248400"/>
            <a:ext cx="5638800" cy="461665"/>
          </a:xfrm>
          <a:prstGeom prst="rect">
            <a:avLst/>
          </a:prstGeom>
          <a:noFill/>
        </p:spPr>
        <p:txBody>
          <a:bodyPr wrap="square" rtlCol="0">
            <a:spAutoFit/>
          </a:bodyPr>
          <a:lstStyle/>
          <a:p>
            <a:pPr algn="r"/>
            <a:r>
              <a:rPr lang="en-US" sz="1200" dirty="0" smtClean="0">
                <a:latin typeface="Arial Narrow" panose="020B0606020202030204" pitchFamily="34" charset="0"/>
              </a:rPr>
              <a:t>From “Fundamentals </a:t>
            </a:r>
            <a:r>
              <a:rPr lang="en-US" sz="1200" dirty="0">
                <a:latin typeface="Arial Narrow" panose="020B0606020202030204" pitchFamily="34" charset="0"/>
              </a:rPr>
              <a:t>of Deep Learning: Designing Next-Generation Machine Intelligence </a:t>
            </a:r>
            <a:r>
              <a:rPr lang="en-US" sz="1200" dirty="0" smtClean="0">
                <a:latin typeface="Arial Narrow" panose="020B0606020202030204" pitchFamily="34" charset="0"/>
              </a:rPr>
              <a:t>Algorithms” </a:t>
            </a:r>
            <a:r>
              <a:rPr lang="en-US" sz="1200" dirty="0">
                <a:latin typeface="Arial Narrow" panose="020B0606020202030204" pitchFamily="34" charset="0"/>
              </a:rPr>
              <a:t>by Nikhil </a:t>
            </a:r>
            <a:r>
              <a:rPr lang="en-US" sz="1200" dirty="0" err="1">
                <a:latin typeface="Arial Narrow" panose="020B0606020202030204" pitchFamily="34" charset="0"/>
              </a:rPr>
              <a:t>Buduma</a:t>
            </a:r>
            <a:r>
              <a:rPr lang="en-US" sz="1200" dirty="0">
                <a:latin typeface="Arial Narrow" panose="020B0606020202030204" pitchFamily="34" charset="0"/>
              </a:rPr>
              <a:t> </a:t>
            </a:r>
            <a:r>
              <a:rPr lang="en-US" sz="1200" dirty="0" err="1">
                <a:latin typeface="Arial Narrow" panose="020B0606020202030204" pitchFamily="34" charset="0"/>
              </a:rPr>
              <a:t>Buduma</a:t>
            </a:r>
            <a:r>
              <a:rPr lang="en-US" sz="1200" dirty="0">
                <a:latin typeface="Arial Narrow" panose="020B0606020202030204" pitchFamily="34" charset="0"/>
              </a:rPr>
              <a:t> </a:t>
            </a:r>
            <a:r>
              <a:rPr lang="en-US" sz="1200" dirty="0" smtClean="0">
                <a:latin typeface="Arial Narrow" panose="020B0606020202030204" pitchFamily="34" charset="0"/>
              </a:rPr>
              <a:t>p19</a:t>
            </a:r>
            <a:endParaRPr lang="en-US" sz="1200" dirty="0">
              <a:latin typeface="Arial Narrow" panose="020B0606020202030204" pitchFamily="34" charset="0"/>
            </a:endParaRPr>
          </a:p>
        </p:txBody>
      </p:sp>
      <p:sp>
        <p:nvSpPr>
          <p:cNvPr id="4" name="Title 3"/>
          <p:cNvSpPr>
            <a:spLocks noGrp="1"/>
          </p:cNvSpPr>
          <p:nvPr>
            <p:ph type="title"/>
          </p:nvPr>
        </p:nvSpPr>
        <p:spPr>
          <a:xfrm>
            <a:off x="-8709" y="2944586"/>
            <a:ext cx="2057400" cy="495300"/>
          </a:xfrm>
        </p:spPr>
        <p:txBody>
          <a:bodyPr/>
          <a:lstStyle/>
          <a:p>
            <a:r>
              <a:rPr lang="en-US" dirty="0" smtClean="0"/>
              <a:t>Batch Gradient Descent</a:t>
            </a:r>
            <a:endParaRPr lang="en-US" dirty="0"/>
          </a:p>
        </p:txBody>
      </p:sp>
    </p:spTree>
    <p:extLst>
      <p:ext uri="{BB962C8B-B14F-4D97-AF65-F5344CB8AC3E}">
        <p14:creationId xmlns:p14="http://schemas.microsoft.com/office/powerpoint/2010/main" val="2649561643"/>
      </p:ext>
    </p:extLst>
  </p:cSld>
  <p:clrMapOvr>
    <a:masterClrMapping/>
  </p:clrMapOvr>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24653</TotalTime>
  <Pages>24</Pages>
  <Words>2424</Words>
  <Application>Microsoft Office PowerPoint</Application>
  <PresentationFormat>On-screen Show (4:3)</PresentationFormat>
  <Paragraphs>238</Paragraphs>
  <Slides>45</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Narrow</vt:lpstr>
      <vt:lpstr>Courier New</vt:lpstr>
      <vt:lpstr>Times New Roman</vt:lpstr>
      <vt:lpstr>Wingdings</vt:lpstr>
      <vt:lpstr>brknbarc</vt:lpstr>
      <vt:lpstr>Learning and Intro to Neural Nets</vt:lpstr>
      <vt:lpstr>Dealing with Output</vt:lpstr>
      <vt:lpstr>Softmax Example</vt:lpstr>
      <vt:lpstr>Softmax Usage</vt:lpstr>
      <vt:lpstr>Usage in TensorFlow</vt:lpstr>
      <vt:lpstr>Softmax Usage in TensorFlow</vt:lpstr>
      <vt:lpstr>Learning and Intro to Neural Nets</vt:lpstr>
      <vt:lpstr>Batch Gradient Descent</vt:lpstr>
      <vt:lpstr>Batch Gradient Descent</vt:lpstr>
      <vt:lpstr>Best Proportional Change</vt:lpstr>
      <vt:lpstr>PowerPoint Presentation</vt:lpstr>
      <vt:lpstr>Batch Gradient Descent</vt:lpstr>
      <vt:lpstr>Problem with Batch GD</vt:lpstr>
      <vt:lpstr>The Problem is Potentially Severe ..</vt:lpstr>
      <vt:lpstr>The Other Extreme:  Stochastic Gradient Descent</vt:lpstr>
      <vt:lpstr>Compromise:  Minibatch Gradient Descent</vt:lpstr>
      <vt:lpstr>Other Approaches</vt:lpstr>
      <vt:lpstr>Learning and Intro to Neural Nets</vt:lpstr>
      <vt:lpstr>Historically:Increasing # Levels Hardly Helped</vt:lpstr>
      <vt:lpstr>The Classic Paper</vt:lpstr>
      <vt:lpstr>Architecture</vt:lpstr>
      <vt:lpstr>Architecture (Expanded Next)</vt:lpstr>
      <vt:lpstr>Architecture: Input End</vt:lpstr>
      <vt:lpstr>Architecture: Output End</vt:lpstr>
      <vt:lpstr>Reasons for Success of Deep Learning</vt:lpstr>
      <vt:lpstr>Learning and Intro to Neural Nets</vt:lpstr>
      <vt:lpstr>Image Processing Introduction</vt:lpstr>
      <vt:lpstr>Without Convolution</vt:lpstr>
      <vt:lpstr>With Convolution</vt:lpstr>
      <vt:lpstr>Depth Allows Eventual Integration</vt:lpstr>
      <vt:lpstr>Convolution (Expanded Next)</vt:lpstr>
      <vt:lpstr>CNN Deep Learning: More Detail</vt:lpstr>
      <vt:lpstr>CNN Deep Learning: Input End</vt:lpstr>
      <vt:lpstr>CNN Deep Learning: Output End</vt:lpstr>
      <vt:lpstr>Pooling</vt:lpstr>
      <vt:lpstr>AutoEncoders</vt:lpstr>
      <vt:lpstr>Using AutoEncoders to Perform Deep Learning 1</vt:lpstr>
      <vt:lpstr>What is Being Learned by These Hidden Nodes?</vt:lpstr>
      <vt:lpstr>Using AutoEncoders to Perform Deep Learning 2</vt:lpstr>
      <vt:lpstr>Using AutoEncoders to Perform Deep Learning 3</vt:lpstr>
      <vt:lpstr>Using AutoEncoders to Perform Deep Learning 4</vt:lpstr>
      <vt:lpstr>Learning and Intro to Neural Nets</vt:lpstr>
      <vt:lpstr>Business Impact of Neural Nets</vt:lpstr>
      <vt:lpstr>Example Application (Haliburton)</vt:lpstr>
      <vt:lpstr>TED Talk: Deep Learning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191</cp:revision>
  <cp:lastPrinted>2018-10-17T17:32:30Z</cp:lastPrinted>
  <dcterms:created xsi:type="dcterms:W3CDTF">1997-06-10T19:27:06Z</dcterms:created>
  <dcterms:modified xsi:type="dcterms:W3CDTF">2018-10-17T20:12:22Z</dcterms:modified>
</cp:coreProperties>
</file>