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0"/>
  </p:notesMasterIdLst>
  <p:handoutMasterIdLst>
    <p:handoutMasterId r:id="rId71"/>
  </p:handoutMasterIdLst>
  <p:sldIdLst>
    <p:sldId id="486" r:id="rId2"/>
    <p:sldId id="479" r:id="rId3"/>
    <p:sldId id="472" r:id="rId4"/>
    <p:sldId id="425" r:id="rId5"/>
    <p:sldId id="426" r:id="rId6"/>
    <p:sldId id="491" r:id="rId7"/>
    <p:sldId id="449" r:id="rId8"/>
    <p:sldId id="447" r:id="rId9"/>
    <p:sldId id="448" r:id="rId10"/>
    <p:sldId id="471" r:id="rId11"/>
    <p:sldId id="454" r:id="rId12"/>
    <p:sldId id="455" r:id="rId13"/>
    <p:sldId id="456" r:id="rId14"/>
    <p:sldId id="451" r:id="rId15"/>
    <p:sldId id="452" r:id="rId16"/>
    <p:sldId id="492" r:id="rId17"/>
    <p:sldId id="493" r:id="rId18"/>
    <p:sldId id="453" r:id="rId19"/>
    <p:sldId id="457" r:id="rId20"/>
    <p:sldId id="458" r:id="rId21"/>
    <p:sldId id="459" r:id="rId22"/>
    <p:sldId id="460" r:id="rId23"/>
    <p:sldId id="480" r:id="rId24"/>
    <p:sldId id="484" r:id="rId25"/>
    <p:sldId id="506" r:id="rId26"/>
    <p:sldId id="481" r:id="rId27"/>
    <p:sldId id="485" r:id="rId28"/>
    <p:sldId id="482" r:id="rId29"/>
    <p:sldId id="495" r:id="rId30"/>
    <p:sldId id="470" r:id="rId31"/>
    <p:sldId id="406" r:id="rId32"/>
    <p:sldId id="428" r:id="rId33"/>
    <p:sldId id="429" r:id="rId34"/>
    <p:sldId id="474" r:id="rId35"/>
    <p:sldId id="473" r:id="rId36"/>
    <p:sldId id="475" r:id="rId37"/>
    <p:sldId id="430" r:id="rId38"/>
    <p:sldId id="469" r:id="rId39"/>
    <p:sldId id="463" r:id="rId40"/>
    <p:sldId id="476" r:id="rId41"/>
    <p:sldId id="477" r:id="rId42"/>
    <p:sldId id="478" r:id="rId43"/>
    <p:sldId id="461" r:id="rId44"/>
    <p:sldId id="466" r:id="rId45"/>
    <p:sldId id="465" r:id="rId46"/>
    <p:sldId id="462" r:id="rId47"/>
    <p:sldId id="507" r:id="rId48"/>
    <p:sldId id="496" r:id="rId49"/>
    <p:sldId id="497" r:id="rId50"/>
    <p:sldId id="498" r:id="rId51"/>
    <p:sldId id="499" r:id="rId52"/>
    <p:sldId id="500" r:id="rId53"/>
    <p:sldId id="501" r:id="rId54"/>
    <p:sldId id="502" r:id="rId55"/>
    <p:sldId id="503" r:id="rId56"/>
    <p:sldId id="504" r:id="rId57"/>
    <p:sldId id="505" r:id="rId58"/>
    <p:sldId id="408" r:id="rId59"/>
    <p:sldId id="410" r:id="rId60"/>
    <p:sldId id="412" r:id="rId61"/>
    <p:sldId id="411" r:id="rId62"/>
    <p:sldId id="413" r:id="rId63"/>
    <p:sldId id="424" r:id="rId64"/>
    <p:sldId id="468" r:id="rId65"/>
    <p:sldId id="490" r:id="rId66"/>
    <p:sldId id="374" r:id="rId67"/>
    <p:sldId id="422" r:id="rId68"/>
    <p:sldId id="487" r:id="rId69"/>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38" autoAdjust="0"/>
    <p:restoredTop sz="93721" autoAdjust="0"/>
  </p:normalViewPr>
  <p:slideViewPr>
    <p:cSldViewPr>
      <p:cViewPr varScale="1">
        <p:scale>
          <a:sx n="64" d="100"/>
          <a:sy n="64" d="100"/>
        </p:scale>
        <p:origin x="1001" y="3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19505"/>
    </p:cViewPr>
  </p:sorterViewPr>
  <p:notesViewPr>
    <p:cSldViewPr>
      <p:cViewPr varScale="1">
        <p:scale>
          <a:sx n="68" d="100"/>
          <a:sy n="68" d="100"/>
        </p:scale>
        <p:origin x="-1498" y="-6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5787" y="8986838"/>
            <a:ext cx="6697204"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1" tIns="44869" rIns="91341" bIns="44869">
            <a:spAutoFit/>
          </a:bodyPr>
          <a:lstStyle>
            <a:lvl1pPr defTabSz="966788">
              <a:defRPr sz="2800">
                <a:solidFill>
                  <a:schemeClr val="tx1"/>
                </a:solidFill>
                <a:latin typeface="Times New Roman" panose="02020603050405020304" pitchFamily="18" charset="0"/>
              </a:defRPr>
            </a:lvl1pPr>
            <a:lvl2pPr marL="742950" indent="-285750" defTabSz="966788">
              <a:defRPr sz="2800">
                <a:solidFill>
                  <a:schemeClr val="tx1"/>
                </a:solidFill>
                <a:latin typeface="Times New Roman" panose="02020603050405020304" pitchFamily="18" charset="0"/>
              </a:defRPr>
            </a:lvl2pPr>
            <a:lvl3pPr marL="1143000" indent="-228600" defTabSz="966788">
              <a:defRPr sz="2800">
                <a:solidFill>
                  <a:schemeClr val="tx1"/>
                </a:solidFill>
                <a:latin typeface="Times New Roman" panose="02020603050405020304" pitchFamily="18" charset="0"/>
              </a:defRPr>
            </a:lvl3pPr>
            <a:lvl4pPr marL="1600200" indent="-228600" defTabSz="966788">
              <a:defRPr sz="2800">
                <a:solidFill>
                  <a:schemeClr val="tx1"/>
                </a:solidFill>
                <a:latin typeface="Times New Roman" panose="02020603050405020304" pitchFamily="18" charset="0"/>
              </a:defRPr>
            </a:lvl4pPr>
            <a:lvl5pPr marL="2057400" indent="-228600" defTabSz="966788">
              <a:defRPr sz="2800">
                <a:solidFill>
                  <a:schemeClr val="tx1"/>
                </a:solidFill>
                <a:latin typeface="Times New Roman" panose="02020603050405020304" pitchFamily="18" charset="0"/>
              </a:defRPr>
            </a:lvl5pPr>
            <a:lvl6pPr marL="2514600" indent="-228600" defTabSz="966788"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defTabSz="966788"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defTabSz="966788"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defTabSz="966788" eaLnBrk="0" fontAlgn="base" hangingPunct="0">
              <a:spcBef>
                <a:spcPct val="50000"/>
              </a:spcBef>
              <a:spcAft>
                <a:spcPct val="0"/>
              </a:spcAft>
              <a:defRPr sz="2800">
                <a:solidFill>
                  <a:schemeClr val="tx1"/>
                </a:solidFill>
                <a:latin typeface="Times New Roman" panose="02020603050405020304" pitchFamily="18" charset="0"/>
              </a:defRPr>
            </a:lvl9pPr>
          </a:lstStyle>
          <a:p>
            <a:pPr algn="r">
              <a:spcBef>
                <a:spcPct val="50000"/>
              </a:spcBef>
              <a:defRPr/>
            </a:pPr>
            <a:r>
              <a:rPr lang="en-US" altLang="en-US" sz="1100" smtClean="0"/>
              <a:t>Notes copyright (c) 1995-20157 by Eric J. Braude </a:t>
            </a:r>
            <a:fld id="{D3CF8D0A-C8D8-4B0D-A910-8B9AA9EF0005}" type="datetime1">
              <a:rPr lang="en-US" altLang="en-US" sz="1100" smtClean="0"/>
              <a:pPr algn="r">
                <a:spcBef>
                  <a:spcPct val="50000"/>
                </a:spcBef>
                <a:defRPr/>
              </a:pPr>
              <a:t>5/25/2021</a:t>
            </a:fld>
            <a:r>
              <a:rPr lang="en-US" altLang="en-US" sz="1100" smtClean="0"/>
              <a:t>         </a:t>
            </a:r>
            <a:r>
              <a:rPr lang="en-US" altLang="en-US" sz="1100" i="1" smtClean="0"/>
              <a:t>Neural Nets II       page </a:t>
            </a:r>
            <a:fld id="{05D23CDE-9096-469E-A4F6-5F25C63C1831}" type="slidenum">
              <a:rPr lang="en-US" altLang="en-US" sz="1100" smtClean="0"/>
              <a:pPr algn="r">
                <a:spcBef>
                  <a:spcPct val="50000"/>
                </a:spcBef>
                <a:defRPr/>
              </a:pPr>
              <a:t>‹#›</a:t>
            </a:fld>
            <a:endParaRPr lang="en-US" altLang="en-US" sz="1100" smtClean="0"/>
          </a:p>
        </p:txBody>
      </p:sp>
    </p:spTree>
    <p:extLst>
      <p:ext uri="{BB962C8B-B14F-4D97-AF65-F5344CB8AC3E}">
        <p14:creationId xmlns:p14="http://schemas.microsoft.com/office/powerpoint/2010/main" val="622326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4720" y="4416426"/>
            <a:ext cx="514096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1" tIns="44869" rIns="91341" bIns="44869"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011521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72121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derivatives can be thought of as two orthogonal arrows in the tangent plane.</a:t>
            </a:r>
            <a:endParaRPr lang="en-US" dirty="0"/>
          </a:p>
        </p:txBody>
      </p:sp>
    </p:spTree>
    <p:extLst>
      <p:ext uri="{BB962C8B-B14F-4D97-AF65-F5344CB8AC3E}">
        <p14:creationId xmlns:p14="http://schemas.microsoft.com/office/powerpoint/2010/main" val="254582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is to determine what direction to step with the steepest decline. The determination is local to the point you are at, so you might as well assume that the surface you are on is a plane. Assume</a:t>
            </a:r>
            <a:r>
              <a:rPr lang="en-US" baseline="0" dirty="0" smtClean="0"/>
              <a:t> that the </a:t>
            </a:r>
            <a:r>
              <a:rPr lang="en-US" dirty="0" smtClean="0"/>
              <a:t>plane slopes downward somewhat</a:t>
            </a:r>
            <a:r>
              <a:rPr lang="en-US" baseline="0" dirty="0" smtClean="0"/>
              <a:t> </a:t>
            </a:r>
            <a:r>
              <a:rPr lang="en-US" dirty="0" smtClean="0"/>
              <a:t>in both</a:t>
            </a:r>
            <a:r>
              <a:rPr lang="en-US" baseline="0" dirty="0" smtClean="0"/>
              <a:t> directions. You can visualize this by drawing two lines at right angles on cardboard and sloping it down a bit. Neither of the two directions necessarily has the greatest slope.</a:t>
            </a:r>
            <a:endParaRPr lang="en-US" dirty="0"/>
          </a:p>
        </p:txBody>
      </p:sp>
    </p:spTree>
    <p:extLst>
      <p:ext uri="{BB962C8B-B14F-4D97-AF65-F5344CB8AC3E}">
        <p14:creationId xmlns:p14="http://schemas.microsoft.com/office/powerpoint/2010/main" val="4069408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the cardboard analogy,</a:t>
            </a:r>
            <a:r>
              <a:rPr lang="en-US" baseline="0" dirty="0" smtClean="0"/>
              <a:t> you may be able to see, by holding a piece of cardboard with two arrows drawn on at right angles, that the steepest direction is that of the dashed line—the hypotenuse. In other words, proceeding in the ratio -0.3 : -0.2 (3:2) for first weight / second weight. (You can actually see this immediately when one of these numbers is 0.)</a:t>
            </a:r>
          </a:p>
          <a:p>
            <a:endParaRPr lang="en-US" baseline="0" dirty="0" smtClean="0"/>
          </a:p>
          <a:p>
            <a:r>
              <a:rPr lang="en-US" baseline="0" dirty="0" smtClean="0"/>
              <a:t>To recap, the process of adjusting the weights (in proportion) where the Loss is the sum of all training pair </a:t>
            </a:r>
            <a:r>
              <a:rPr lang="en-US" baseline="0" dirty="0" err="1" smtClean="0"/>
              <a:t>Losss</a:t>
            </a:r>
            <a:r>
              <a:rPr lang="en-US" baseline="0" dirty="0" smtClean="0"/>
              <a:t> is called </a:t>
            </a:r>
            <a:r>
              <a:rPr lang="en-US" i="1" baseline="0" dirty="0" smtClean="0"/>
              <a:t>batch</a:t>
            </a:r>
            <a:r>
              <a:rPr lang="en-US" i="0" baseline="0" dirty="0" smtClean="0"/>
              <a:t> gradient descent.</a:t>
            </a:r>
            <a:endParaRPr lang="en-US" dirty="0"/>
          </a:p>
        </p:txBody>
      </p:sp>
    </p:spTree>
    <p:extLst>
      <p:ext uri="{BB962C8B-B14F-4D97-AF65-F5344CB8AC3E}">
        <p14:creationId xmlns:p14="http://schemas.microsoft.com/office/powerpoint/2010/main" val="399308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8827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downhill from a point towards</a:t>
            </a:r>
            <a:r>
              <a:rPr lang="en-US" baseline="0" dirty="0" smtClean="0"/>
              <a:t> zero derivative looks promising but there are two problems. </a:t>
            </a:r>
          </a:p>
          <a:p>
            <a:endParaRPr lang="en-US" baseline="0" dirty="0" smtClean="0"/>
          </a:p>
          <a:p>
            <a:r>
              <a:rPr lang="en-US" baseline="0" dirty="0" smtClean="0"/>
              <a:t>The first is that one may hit a local minimum. In other words, a value for (w</a:t>
            </a:r>
            <a:r>
              <a:rPr lang="en-US" baseline="-25000" dirty="0" smtClean="0"/>
              <a:t>1</a:t>
            </a:r>
            <a:r>
              <a:rPr lang="en-US" baseline="0" dirty="0" smtClean="0"/>
              <a:t>, w</a:t>
            </a:r>
            <a:r>
              <a:rPr lang="en-US" baseline="-25000" dirty="0" smtClean="0"/>
              <a:t>2</a:t>
            </a:r>
            <a:r>
              <a:rPr lang="en-US" baseline="0" dirty="0" smtClean="0"/>
              <a:t>) where the derivatives are zero—locally minimal—but where values for (w</a:t>
            </a:r>
            <a:r>
              <a:rPr lang="en-US" baseline="-25000" dirty="0" smtClean="0"/>
              <a:t>1</a:t>
            </a:r>
            <a:r>
              <a:rPr lang="en-US" baseline="0" dirty="0" smtClean="0"/>
              <a:t>, w</a:t>
            </a:r>
            <a:r>
              <a:rPr lang="en-US" baseline="-25000" dirty="0" smtClean="0"/>
              <a:t>2</a:t>
            </a:r>
            <a:r>
              <a:rPr lang="en-US" baseline="0" dirty="0" smtClean="0"/>
              <a:t>) exist with a lower (perhaps much lower) error. Now, the error is supposed to be zero or very close, so this would occur when the process converges on a error not close to zero (“stuck in a local min”) or an error that is small but which leaves open the possibility of a smaller error. </a:t>
            </a:r>
          </a:p>
          <a:p>
            <a:endParaRPr lang="en-US" baseline="0" dirty="0" smtClean="0"/>
          </a:p>
          <a:p>
            <a:r>
              <a:rPr lang="en-US" baseline="0" dirty="0" smtClean="0"/>
              <a:t>The other possibility is that the derivatives are zero—or very close—due to a </a:t>
            </a:r>
            <a:r>
              <a:rPr lang="en-US" i="1" baseline="0" dirty="0" smtClean="0"/>
              <a:t>saddle point</a:t>
            </a:r>
            <a:r>
              <a:rPr lang="en-US" i="0" baseline="0" dirty="0" smtClean="0"/>
              <a:t>, as shown in the figure. </a:t>
            </a:r>
            <a:r>
              <a:rPr lang="en-US" baseline="0" dirty="0" smtClean="0"/>
              <a:t>In fact, when there are 4</a:t>
            </a:r>
            <a:r>
              <a:rPr lang="en-US" i="0" baseline="0" dirty="0" smtClean="0"/>
              <a:t> weights (for example) and zero derivative relative to each one, then only 1 out of 16 combinations is a minimum in every principal direction. The rest are saddle points! In short, an all-zero-derivative point is most likely to be a saddle point rather than a minimum.</a:t>
            </a:r>
            <a:endParaRPr lang="en-US" dirty="0"/>
          </a:p>
        </p:txBody>
      </p:sp>
    </p:spTree>
    <p:extLst>
      <p:ext uri="{BB962C8B-B14F-4D97-AF65-F5344CB8AC3E}">
        <p14:creationId xmlns:p14="http://schemas.microsoft.com/office/powerpoint/2010/main" val="15907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impossible to visualize 100-dimensional space but one expects (hopes?)</a:t>
            </a:r>
            <a:r>
              <a:rPr lang="en-US" baseline="0" dirty="0" smtClean="0"/>
              <a:t> that intuition from 2-D carries over.</a:t>
            </a:r>
            <a:endParaRPr lang="en-US" dirty="0"/>
          </a:p>
        </p:txBody>
      </p:sp>
    </p:spTree>
    <p:extLst>
      <p:ext uri="{BB962C8B-B14F-4D97-AF65-F5344CB8AC3E}">
        <p14:creationId xmlns:p14="http://schemas.microsoft.com/office/powerpoint/2010/main" val="2084373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Stochastic Gradient Descent (SGD)</a:t>
            </a:r>
            <a:r>
              <a:rPr lang="en-US" baseline="0" dirty="0" smtClean="0"/>
              <a:t> computes the gradient for a single weight, adjusts the weight, and then repeats for the next weight. This is theoretically slower than BGD but allows more flexibility in finding minima. In practice, it is easier to avoid saddle points. </a:t>
            </a:r>
            <a:endParaRPr lang="en-US" dirty="0"/>
          </a:p>
        </p:txBody>
      </p:sp>
    </p:spTree>
    <p:extLst>
      <p:ext uri="{BB962C8B-B14F-4D97-AF65-F5344CB8AC3E}">
        <p14:creationId xmlns:p14="http://schemas.microsoft.com/office/powerpoint/2010/main" val="627742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technique that avoids the opaqueness of BGD and the slowness of SGD is </a:t>
            </a:r>
            <a:r>
              <a:rPr lang="en-US" i="1" baseline="0" dirty="0" err="1" smtClean="0"/>
              <a:t>minibatch</a:t>
            </a:r>
            <a:r>
              <a:rPr lang="en-US" baseline="0" dirty="0" smtClean="0"/>
              <a:t> gradient descent. It is so commonly used that it is often called “stochastic gradient descent.”</a:t>
            </a:r>
          </a:p>
          <a:p>
            <a:endParaRPr lang="en-US" baseline="0" dirty="0" smtClean="0"/>
          </a:p>
          <a:p>
            <a:r>
              <a:rPr lang="en-US" baseline="0" dirty="0" smtClean="0"/>
              <a:t>It is hard to speak in general terms about </a:t>
            </a:r>
            <a:r>
              <a:rPr lang="en-US" i="1" baseline="0" dirty="0" smtClean="0"/>
              <a:t>all</a:t>
            </a:r>
            <a:r>
              <a:rPr lang="en-US" i="0" baseline="0" dirty="0" smtClean="0"/>
              <a:t> neural nets but a number of theoretical results suggest that local minima often occur remarkably close to absolute minima, and that the finding the latter is not as much of a problem as may be feared.</a:t>
            </a:r>
            <a:endParaRPr lang="en-US" dirty="0"/>
          </a:p>
        </p:txBody>
      </p:sp>
    </p:spTree>
    <p:extLst>
      <p:ext uri="{BB962C8B-B14F-4D97-AF65-F5344CB8AC3E}">
        <p14:creationId xmlns:p14="http://schemas.microsoft.com/office/powerpoint/2010/main" val="4157325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“Momentum” in physics is mass </a:t>
            </a:r>
            <a:r>
              <a:rPr lang="en-US" dirty="0" smtClean="0">
                <a:sym typeface="Symbol" panose="05050102010706020507" pitchFamily="18" charset="2"/>
              </a:rPr>
              <a:t> velocity; these are translated conceptually to</a:t>
            </a:r>
            <a:r>
              <a:rPr lang="en-US" baseline="0" dirty="0" smtClean="0">
                <a:sym typeface="Symbol" panose="05050102010706020507" pitchFamily="18" charset="2"/>
              </a:rPr>
              <a:t> parameters in learning.</a:t>
            </a:r>
            <a:endParaRPr lang="en-US" dirty="0"/>
          </a:p>
        </p:txBody>
      </p:sp>
    </p:spTree>
    <p:extLst>
      <p:ext uri="{BB962C8B-B14F-4D97-AF65-F5344CB8AC3E}">
        <p14:creationId xmlns:p14="http://schemas.microsoft.com/office/powerpoint/2010/main" val="659710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Adam optimizer is</a:t>
            </a:r>
            <a:r>
              <a:rPr lang="en-US" baseline="0" dirty="0" smtClean="0"/>
              <a:t> often found to be effective, and has the properties shown in the figure.</a:t>
            </a:r>
            <a:endParaRPr lang="en-US" dirty="0"/>
          </a:p>
        </p:txBody>
      </p:sp>
    </p:spTree>
    <p:extLst>
      <p:ext uri="{BB962C8B-B14F-4D97-AF65-F5344CB8AC3E}">
        <p14:creationId xmlns:p14="http://schemas.microsoft.com/office/powerpoint/2010/main" val="93689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output to a neural net is a single continuously varying node value, this is often referred to as </a:t>
            </a:r>
            <a:r>
              <a:rPr lang="en-US" i="1" baseline="0" dirty="0" smtClean="0"/>
              <a:t>regression</a:t>
            </a:r>
            <a:r>
              <a:rPr lang="en-US" i="0" baseline="0" dirty="0" smtClean="0"/>
              <a:t>.</a:t>
            </a:r>
          </a:p>
          <a:p>
            <a:endParaRPr lang="en-US" i="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smtClean="0"/>
              <a:t>When the output consists of multiple nodes, the problem is usually one of </a:t>
            </a:r>
            <a:r>
              <a:rPr lang="en-US" i="1" baseline="0" dirty="0" smtClean="0"/>
              <a:t>classification</a:t>
            </a:r>
            <a:r>
              <a:rPr lang="en-US" i="0" baseline="0" dirty="0" smtClean="0"/>
              <a:t>, such as distinguishing hand drawings of digits 1, 2, 3, and 4. Without some sort of normalization, these can be hard to distinguish—for example, output of 229, 0.03, 99, and -1000.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smtClean="0"/>
              <a:t>This is often dealt with using the </a:t>
            </a:r>
            <a:r>
              <a:rPr lang="en-US" i="1" baseline="0" dirty="0" err="1" smtClean="0"/>
              <a:t>softmax</a:t>
            </a:r>
            <a:r>
              <a:rPr lang="en-US" i="0" baseline="0" dirty="0" smtClean="0"/>
              <a:t> process, which replaces the outputs {o1, o2, …, on} with </a:t>
            </a:r>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smtClean="0"/>
              <a:t>{e</a:t>
            </a:r>
            <a:r>
              <a:rPr lang="en-US" i="0" baseline="30000" dirty="0" smtClean="0"/>
              <a:t>o</a:t>
            </a:r>
            <a:r>
              <a:rPr lang="en-US" sz="300" i="0" baseline="30000" dirty="0" smtClean="0"/>
              <a:t>1</a:t>
            </a:r>
            <a:r>
              <a:rPr lang="en-US" i="0" baseline="0" dirty="0" smtClean="0"/>
              <a:t>/[e</a:t>
            </a:r>
            <a:r>
              <a:rPr lang="en-US" i="0" baseline="30000" dirty="0" smtClean="0"/>
              <a:t>o</a:t>
            </a:r>
            <a:r>
              <a:rPr lang="en-US" sz="300" i="0" baseline="30000" dirty="0" smtClean="0"/>
              <a:t>1</a:t>
            </a:r>
            <a:r>
              <a:rPr lang="en-US" sz="300" i="0" baseline="0" dirty="0" smtClean="0"/>
              <a:t> + </a:t>
            </a:r>
            <a:r>
              <a:rPr lang="en-US" i="0" baseline="0" dirty="0" smtClean="0"/>
              <a:t>e</a:t>
            </a:r>
            <a:r>
              <a:rPr lang="en-US" i="0" baseline="30000" dirty="0" smtClean="0"/>
              <a:t>o</a:t>
            </a:r>
            <a:r>
              <a:rPr lang="en-US" sz="800" i="0" baseline="30000" dirty="0" smtClean="0"/>
              <a:t>2</a:t>
            </a:r>
            <a:r>
              <a:rPr lang="en-US" sz="800" i="0" baseline="0" dirty="0" smtClean="0"/>
              <a:t> +</a:t>
            </a:r>
            <a:r>
              <a:rPr lang="en-US" i="0" baseline="0" dirty="0" smtClean="0"/>
              <a:t> …</a:t>
            </a:r>
            <a:r>
              <a:rPr lang="en-US" sz="800" i="0" baseline="0" dirty="0" smtClean="0"/>
              <a:t> +</a:t>
            </a:r>
            <a:r>
              <a:rPr lang="en-US" i="0" baseline="0" dirty="0" smtClean="0"/>
              <a:t>e</a:t>
            </a:r>
            <a:r>
              <a:rPr lang="en-US" i="0" baseline="30000" dirty="0" smtClean="0"/>
              <a:t>o</a:t>
            </a:r>
            <a:r>
              <a:rPr lang="en-US" sz="800" i="0" baseline="30000" dirty="0" smtClean="0"/>
              <a:t>n</a:t>
            </a:r>
            <a:r>
              <a:rPr lang="en-US" sz="800" i="0" baseline="0" dirty="0" smtClean="0"/>
              <a:t>], </a:t>
            </a:r>
            <a:r>
              <a:rPr lang="en-US" i="0" baseline="0" dirty="0" smtClean="0"/>
              <a:t>e</a:t>
            </a:r>
            <a:r>
              <a:rPr lang="en-US" i="0" baseline="30000" dirty="0" smtClean="0"/>
              <a:t>o</a:t>
            </a:r>
            <a:r>
              <a:rPr lang="en-US" sz="300" i="0" baseline="30000" dirty="0" smtClean="0"/>
              <a:t>2</a:t>
            </a:r>
            <a:r>
              <a:rPr lang="en-US" i="0" baseline="0" dirty="0" smtClean="0"/>
              <a:t>/[e</a:t>
            </a:r>
            <a:r>
              <a:rPr lang="en-US" i="0" baseline="30000" dirty="0" smtClean="0"/>
              <a:t>o</a:t>
            </a:r>
            <a:r>
              <a:rPr lang="en-US" sz="300" i="0" baseline="30000" dirty="0" smtClean="0"/>
              <a:t>1</a:t>
            </a:r>
            <a:r>
              <a:rPr lang="en-US" sz="300" i="0" baseline="0" dirty="0" smtClean="0"/>
              <a:t> + </a:t>
            </a:r>
            <a:r>
              <a:rPr lang="en-US" i="0" baseline="0" dirty="0" smtClean="0"/>
              <a:t>e</a:t>
            </a:r>
            <a:r>
              <a:rPr lang="en-US" i="0" baseline="30000" dirty="0" smtClean="0"/>
              <a:t>o</a:t>
            </a:r>
            <a:r>
              <a:rPr lang="en-US" sz="800" i="0" baseline="30000" dirty="0" smtClean="0"/>
              <a:t>2</a:t>
            </a:r>
            <a:r>
              <a:rPr lang="en-US" sz="800" i="0" baseline="0" dirty="0" smtClean="0"/>
              <a:t> +</a:t>
            </a:r>
            <a:r>
              <a:rPr lang="en-US" i="0" baseline="0" dirty="0" smtClean="0"/>
              <a:t> …</a:t>
            </a:r>
            <a:r>
              <a:rPr lang="en-US" sz="800" i="0" baseline="0" dirty="0" smtClean="0"/>
              <a:t> +</a:t>
            </a:r>
            <a:r>
              <a:rPr lang="en-US" i="0" baseline="0" dirty="0" smtClean="0"/>
              <a:t>e</a:t>
            </a:r>
            <a:r>
              <a:rPr lang="en-US" i="0" baseline="30000" dirty="0" smtClean="0"/>
              <a:t>o</a:t>
            </a:r>
            <a:r>
              <a:rPr lang="en-US" sz="800" i="0" baseline="30000" dirty="0" smtClean="0"/>
              <a:t>n</a:t>
            </a:r>
            <a:r>
              <a:rPr lang="en-US" sz="800" i="0" baseline="0" dirty="0" smtClean="0"/>
              <a:t>], …, </a:t>
            </a:r>
            <a:r>
              <a:rPr lang="en-US" i="0" baseline="0" dirty="0" smtClean="0"/>
              <a:t>e</a:t>
            </a:r>
            <a:r>
              <a:rPr lang="en-US" i="0" baseline="30000" dirty="0" smtClean="0"/>
              <a:t>o</a:t>
            </a:r>
            <a:r>
              <a:rPr lang="en-US" sz="300" i="0" baseline="30000" dirty="0" smtClean="0"/>
              <a:t>n</a:t>
            </a:r>
            <a:r>
              <a:rPr lang="en-US" i="0" baseline="0" dirty="0" smtClean="0"/>
              <a:t>/[e</a:t>
            </a:r>
            <a:r>
              <a:rPr lang="en-US" i="0" baseline="30000" dirty="0" smtClean="0"/>
              <a:t>o</a:t>
            </a:r>
            <a:r>
              <a:rPr lang="en-US" sz="300" i="0" baseline="30000" dirty="0" smtClean="0"/>
              <a:t>1</a:t>
            </a:r>
            <a:r>
              <a:rPr lang="en-US" sz="300" i="0" baseline="0" dirty="0" smtClean="0"/>
              <a:t> + </a:t>
            </a:r>
            <a:r>
              <a:rPr lang="en-US" i="0" baseline="0" dirty="0" smtClean="0"/>
              <a:t>e</a:t>
            </a:r>
            <a:r>
              <a:rPr lang="en-US" i="0" baseline="30000" dirty="0" smtClean="0"/>
              <a:t>o</a:t>
            </a:r>
            <a:r>
              <a:rPr lang="en-US" sz="800" i="0" baseline="30000" dirty="0" smtClean="0"/>
              <a:t>2</a:t>
            </a:r>
            <a:r>
              <a:rPr lang="en-US" sz="800" i="0" baseline="0" dirty="0" smtClean="0"/>
              <a:t> +</a:t>
            </a:r>
            <a:r>
              <a:rPr lang="en-US" i="0" baseline="0" dirty="0" smtClean="0"/>
              <a:t> …</a:t>
            </a:r>
            <a:r>
              <a:rPr lang="en-US" sz="800" i="0" baseline="0" dirty="0" smtClean="0"/>
              <a:t> +</a:t>
            </a:r>
            <a:r>
              <a:rPr lang="en-US" i="0" baseline="0" dirty="0" smtClean="0"/>
              <a:t>e</a:t>
            </a:r>
            <a:r>
              <a:rPr lang="en-US" i="0" baseline="30000" dirty="0" smtClean="0"/>
              <a:t>o</a:t>
            </a:r>
            <a:r>
              <a:rPr lang="en-US" sz="800" i="0" baseline="30000" dirty="0" smtClean="0"/>
              <a:t>n</a:t>
            </a:r>
            <a:r>
              <a:rPr lang="en-US" sz="800" i="0"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i="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800" i="0" baseline="0" dirty="0" smtClean="0"/>
              <a:t>The advantage of this is that the amount are between 0 and 1, and they sum to 1.</a:t>
            </a:r>
            <a:endParaRPr lang="en-US" dirty="0" smtClean="0"/>
          </a:p>
          <a:p>
            <a:endParaRPr lang="en-US" dirty="0"/>
          </a:p>
        </p:txBody>
      </p:sp>
    </p:spTree>
    <p:extLst>
      <p:ext uri="{BB962C8B-B14F-4D97-AF65-F5344CB8AC3E}">
        <p14:creationId xmlns:p14="http://schemas.microsoft.com/office/powerpoint/2010/main" val="1744301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03365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Since neural nets seemed to</a:t>
            </a:r>
            <a:r>
              <a:rPr lang="en-US" baseline="0" dirty="0" smtClean="0"/>
              <a:t> show promise, it was believed a long time ago that increasing the number of levels (two in this figure) would make them increasingly useful. But this yielded few new results until the first decades of the 20</a:t>
            </a:r>
            <a:r>
              <a:rPr lang="en-US" baseline="30000" dirty="0" smtClean="0"/>
              <a:t>th</a:t>
            </a:r>
            <a:r>
              <a:rPr lang="en-US" baseline="0" dirty="0" smtClean="0"/>
              <a:t> century.</a:t>
            </a:r>
            <a:r>
              <a:rPr lang="en-US" dirty="0" smtClean="0"/>
              <a:t> </a:t>
            </a:r>
            <a:endParaRPr lang="en-US" dirty="0"/>
          </a:p>
        </p:txBody>
      </p:sp>
    </p:spTree>
    <p:extLst>
      <p:ext uri="{BB962C8B-B14F-4D97-AF65-F5344CB8AC3E}">
        <p14:creationId xmlns:p14="http://schemas.microsoft.com/office/powerpoint/2010/main" val="1769844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changed with the publication</a:t>
            </a:r>
            <a:r>
              <a:rPr lang="en-US" baseline="0" dirty="0" smtClean="0"/>
              <a:t> of the classic paper in 2012 by </a:t>
            </a:r>
            <a:r>
              <a:rPr lang="en-US" baseline="0" dirty="0" err="1" smtClean="0"/>
              <a:t>Krishevsky</a:t>
            </a:r>
            <a:r>
              <a:rPr lang="en-US" baseline="0" dirty="0" smtClean="0"/>
              <a:t> et al.</a:t>
            </a:r>
            <a:endParaRPr lang="en-US" dirty="0"/>
          </a:p>
        </p:txBody>
      </p:sp>
    </p:spTree>
    <p:extLst>
      <p:ext uri="{BB962C8B-B14F-4D97-AF65-F5344CB8AC3E}">
        <p14:creationId xmlns:p14="http://schemas.microsoft.com/office/powerpoint/2010/main" val="2808972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brought about the dramatic improvement, and the use of hidden layers are suggested by the figure (from the paper).</a:t>
            </a:r>
            <a:endParaRPr lang="en-US" dirty="0"/>
          </a:p>
        </p:txBody>
      </p:sp>
    </p:spTree>
    <p:extLst>
      <p:ext uri="{BB962C8B-B14F-4D97-AF65-F5344CB8AC3E}">
        <p14:creationId xmlns:p14="http://schemas.microsoft.com/office/powerpoint/2010/main" val="3644561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brought about the dramatic improvement, and the use of particular kinds of hidden layers, as suggested by the figure (from the paper).</a:t>
            </a:r>
            <a:endParaRPr lang="en-US" dirty="0"/>
          </a:p>
        </p:txBody>
      </p:sp>
    </p:spTree>
    <p:extLst>
      <p:ext uri="{BB962C8B-B14F-4D97-AF65-F5344CB8AC3E}">
        <p14:creationId xmlns:p14="http://schemas.microsoft.com/office/powerpoint/2010/main" val="3591428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brought about the dramatic improvement, and the use of hidden layers are suggested by the figure (from the paper): specific architectures for the hidden layers.</a:t>
            </a:r>
            <a:endParaRPr lang="en-US" dirty="0"/>
          </a:p>
        </p:txBody>
      </p:sp>
    </p:spTree>
    <p:extLst>
      <p:ext uri="{BB962C8B-B14F-4D97-AF65-F5344CB8AC3E}">
        <p14:creationId xmlns:p14="http://schemas.microsoft.com/office/powerpoint/2010/main" val="246481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brought about the dramatic improvement, and the use of hidden layers are suggested by the figure (from the paper).</a:t>
            </a:r>
            <a:endParaRPr lang="en-US" dirty="0"/>
          </a:p>
        </p:txBody>
      </p:sp>
    </p:spTree>
    <p:extLst>
      <p:ext uri="{BB962C8B-B14F-4D97-AF65-F5344CB8AC3E}">
        <p14:creationId xmlns:p14="http://schemas.microsoft.com/office/powerpoint/2010/main" val="2961537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lists what are widely believed</a:t>
            </a:r>
            <a:r>
              <a:rPr lang="en-US" baseline="0" dirty="0" smtClean="0"/>
              <a:t> to be the reasons that deep learning has finally become successful. </a:t>
            </a:r>
            <a:r>
              <a:rPr lang="en-US" i="1" baseline="0" dirty="0" smtClean="0"/>
              <a:t>Convolution</a:t>
            </a:r>
            <a:r>
              <a:rPr lang="en-US" i="0" baseline="0" dirty="0" smtClean="0"/>
              <a:t> is a way of rationally summarizing visual data with acceptable loss. It was also discovered that some processes which seemed to be going nowhere did, in fact, start to converge much later than originally thought.</a:t>
            </a:r>
            <a:endParaRPr lang="en-US" dirty="0"/>
          </a:p>
        </p:txBody>
      </p:sp>
    </p:spTree>
    <p:extLst>
      <p:ext uri="{BB962C8B-B14F-4D97-AF65-F5344CB8AC3E}">
        <p14:creationId xmlns:p14="http://schemas.microsoft.com/office/powerpoint/2010/main" val="2417358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r>
              <a:rPr lang="en-US" altLang="en-US" dirty="0" smtClean="0"/>
              <a:t>In this section</a:t>
            </a:r>
            <a:r>
              <a:rPr lang="en-US" altLang="en-US" baseline="0" dirty="0" smtClean="0"/>
              <a:t> we discuss the factors that have made deep learning successful.</a:t>
            </a:r>
            <a:endParaRPr lang="en-US" altLang="en-US" dirty="0" smtClean="0"/>
          </a:p>
        </p:txBody>
      </p:sp>
    </p:spTree>
    <p:extLst>
      <p:ext uri="{BB962C8B-B14F-4D97-AF65-F5344CB8AC3E}">
        <p14:creationId xmlns:p14="http://schemas.microsoft.com/office/powerpoint/2010/main" val="47755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Encoding like that shown in the figure </a:t>
            </a:r>
            <a:r>
              <a:rPr lang="en-US" i="1" dirty="0" smtClean="0"/>
              <a:t>can</a:t>
            </a:r>
            <a:r>
              <a:rPr lang="en-US" dirty="0" smtClean="0"/>
              <a:t> work—because training and execution work from the same encoding—but</a:t>
            </a:r>
            <a:r>
              <a:rPr lang="en-US" baseline="0" dirty="0" smtClean="0"/>
              <a:t> this encoding compromises </a:t>
            </a:r>
            <a:r>
              <a:rPr lang="en-US" i="1" baseline="0" dirty="0" smtClean="0"/>
              <a:t>proximity </a:t>
            </a:r>
            <a:r>
              <a:rPr lang="en-US" i="0" baseline="0" dirty="0" smtClean="0"/>
              <a:t>information.</a:t>
            </a:r>
            <a:endParaRPr lang="en-US" dirty="0"/>
          </a:p>
        </p:txBody>
      </p:sp>
    </p:spTree>
    <p:extLst>
      <p:ext uri="{BB962C8B-B14F-4D97-AF65-F5344CB8AC3E}">
        <p14:creationId xmlns:p14="http://schemas.microsoft.com/office/powerpoint/2010/main" val="25480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Softmax</a:t>
            </a:r>
            <a:r>
              <a:rPr lang="en-US" dirty="0" smtClean="0"/>
              <a:t> retains relative</a:t>
            </a:r>
            <a:r>
              <a:rPr lang="en-US" baseline="0" dirty="0" smtClean="0"/>
              <a:t> magnitudes while placing the values in a comparable framework. Its use is </a:t>
            </a:r>
            <a:r>
              <a:rPr lang="en-US" baseline="0" dirty="0" err="1" smtClean="0"/>
              <a:t>actualy</a:t>
            </a:r>
            <a:r>
              <a:rPr lang="en-US" baseline="0" dirty="0" smtClean="0"/>
              <a:t> a departure from normal neural net forms in that the computation at a node depends on the values of peers (i.e., not just predecessors). However, this is usually not a problem when applied only to output nodes.</a:t>
            </a:r>
            <a:endParaRPr lang="en-US" dirty="0"/>
          </a:p>
        </p:txBody>
      </p:sp>
    </p:spTree>
    <p:extLst>
      <p:ext uri="{BB962C8B-B14F-4D97-AF65-F5344CB8AC3E}">
        <p14:creationId xmlns:p14="http://schemas.microsoft.com/office/powerpoint/2010/main" val="3976632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figure shows </a:t>
            </a:r>
            <a:r>
              <a:rPr lang="en-US" baseline="0" dirty="0" smtClean="0"/>
              <a:t>image input processing where the proximity information of input points is compromised.</a:t>
            </a:r>
            <a:endParaRPr lang="en-US" dirty="0"/>
          </a:p>
        </p:txBody>
      </p:sp>
    </p:spTree>
    <p:extLst>
      <p:ext uri="{BB962C8B-B14F-4D97-AF65-F5344CB8AC3E}">
        <p14:creationId xmlns:p14="http://schemas.microsoft.com/office/powerpoint/2010/main" val="522401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With convolution, </a:t>
            </a:r>
            <a:r>
              <a:rPr lang="en-US" baseline="0" dirty="0" smtClean="0"/>
              <a:t>proximity information of input points is retained.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But convolution is a more general concept, where connectivity is reduced.</a:t>
            </a:r>
            <a:endParaRPr lang="en-US" dirty="0"/>
          </a:p>
        </p:txBody>
      </p:sp>
    </p:spTree>
    <p:extLst>
      <p:ext uri="{BB962C8B-B14F-4D97-AF65-F5344CB8AC3E}">
        <p14:creationId xmlns:p14="http://schemas.microsoft.com/office/powerpoint/2010/main" val="3996804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figure shows, lateral relationships </a:t>
            </a:r>
            <a:r>
              <a:rPr lang="en-US" i="1" dirty="0" smtClean="0"/>
              <a:t>can</a:t>
            </a:r>
            <a:r>
              <a:rPr lang="en-US" dirty="0" smtClean="0"/>
              <a:t> be somewhat captured even</a:t>
            </a:r>
            <a:r>
              <a:rPr lang="en-US" baseline="0" dirty="0" smtClean="0"/>
              <a:t> without full connectivity—by increasing the depth (i.e., by introducing enough layers).</a:t>
            </a:r>
            <a:endParaRPr lang="en-US" dirty="0"/>
          </a:p>
        </p:txBody>
      </p:sp>
    </p:spTree>
    <p:extLst>
      <p:ext uri="{BB962C8B-B14F-4D97-AF65-F5344CB8AC3E}">
        <p14:creationId xmlns:p14="http://schemas.microsoft.com/office/powerpoint/2010/main" val="576132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Convolution</a:t>
            </a:r>
            <a:r>
              <a:rPr lang="en-US" i="0" baseline="0" dirty="0" smtClean="0"/>
              <a:t> for image recognition is a process of replacing pixel-by-pixel input with sub-region input, typically in a cascading form as shown, where the learning becomes increasingly generalized (e.g., “diagonal bright streak” </a:t>
            </a:r>
            <a:r>
              <a:rPr lang="en-US" i="0" baseline="0" dirty="0" smtClean="0">
                <a:sym typeface="Wingdings" panose="05000000000000000000" pitchFamily="2" charset="2"/>
              </a:rPr>
              <a:t> “petal form”)</a:t>
            </a:r>
            <a:r>
              <a:rPr lang="en-US" i="0" baseline="0" dirty="0" smtClean="0"/>
              <a:t>. The idea of convolution is to preserve the 2D proximity of input, and thus give the neural net more of a start.</a:t>
            </a:r>
          </a:p>
          <a:p>
            <a:endParaRPr lang="en-US" i="0" baseline="0" dirty="0" smtClean="0"/>
          </a:p>
          <a:p>
            <a:r>
              <a:rPr lang="en-US" i="0" baseline="0" dirty="0" smtClean="0"/>
              <a:t>After a convolution, more conventional means or additional convolution are used.</a:t>
            </a:r>
          </a:p>
          <a:p>
            <a:endParaRPr lang="en-US" i="0" baseline="0" dirty="0" smtClean="0"/>
          </a:p>
          <a:p>
            <a:r>
              <a:rPr lang="en-US" i="0" baseline="0" dirty="0" smtClean="0"/>
              <a:t>Image processing is not the only context in which proximity of input nodes matters: convolution is applicable for a wider set of applications.</a:t>
            </a:r>
            <a:endParaRPr lang="en-US" i="0" dirty="0"/>
          </a:p>
        </p:txBody>
      </p:sp>
    </p:spTree>
    <p:extLst>
      <p:ext uri="{BB962C8B-B14F-4D97-AF65-F5344CB8AC3E}">
        <p14:creationId xmlns:p14="http://schemas.microsoft.com/office/powerpoint/2010/main" val="2107903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a:t>
            </a:r>
            <a:r>
              <a:rPr lang="en-US" baseline="0" dirty="0" smtClean="0"/>
              <a:t> shows multiple convolutions.</a:t>
            </a:r>
            <a:endParaRPr lang="en-US" dirty="0"/>
          </a:p>
        </p:txBody>
      </p:sp>
    </p:spTree>
    <p:extLst>
      <p:ext uri="{BB962C8B-B14F-4D97-AF65-F5344CB8AC3E}">
        <p14:creationId xmlns:p14="http://schemas.microsoft.com/office/powerpoint/2010/main" val="2796349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a:t>
            </a:r>
            <a:r>
              <a:rPr lang="en-US" baseline="0" dirty="0" smtClean="0"/>
              <a:t> shows the last part of a deep net, which is typically conventional.</a:t>
            </a:r>
            <a:endParaRPr lang="en-US" dirty="0"/>
          </a:p>
        </p:txBody>
      </p:sp>
    </p:spTree>
    <p:extLst>
      <p:ext uri="{BB962C8B-B14F-4D97-AF65-F5344CB8AC3E}">
        <p14:creationId xmlns:p14="http://schemas.microsoft.com/office/powerpoint/2010/main" val="280905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hidden layers, following convolution, one may employ </a:t>
            </a:r>
            <a:r>
              <a:rPr lang="en-US" i="1" dirty="0" smtClean="0"/>
              <a:t>pooling</a:t>
            </a:r>
            <a:r>
              <a:rPr lang="en-US" i="0" dirty="0" smtClean="0"/>
              <a:t>, in which the</a:t>
            </a:r>
            <a:r>
              <a:rPr lang="en-US" i="0" baseline="0" dirty="0" smtClean="0"/>
              <a:t> activation (transfer function) takes averages—or some other summarizing number. This reduces training time, often without too much compromise.</a:t>
            </a:r>
            <a:endParaRPr lang="en-US" dirty="0"/>
          </a:p>
        </p:txBody>
      </p:sp>
    </p:spTree>
    <p:extLst>
      <p:ext uri="{BB962C8B-B14F-4D97-AF65-F5344CB8AC3E}">
        <p14:creationId xmlns:p14="http://schemas.microsoft.com/office/powerpoint/2010/main" val="3312701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hidden layers, following convolution, one may employ </a:t>
            </a:r>
            <a:r>
              <a:rPr lang="en-US" i="1" dirty="0" smtClean="0"/>
              <a:t>pooling</a:t>
            </a:r>
            <a:r>
              <a:rPr lang="en-US" i="0" dirty="0" smtClean="0"/>
              <a:t>, in which the</a:t>
            </a:r>
            <a:r>
              <a:rPr lang="en-US" i="0" baseline="0" dirty="0" smtClean="0"/>
              <a:t> activation (transfer function) takes averages—or some other summarizing number. This reduces training time, often without too much compromise.</a:t>
            </a:r>
            <a:endParaRPr lang="en-US" dirty="0"/>
          </a:p>
        </p:txBody>
      </p:sp>
    </p:spTree>
    <p:extLst>
      <p:ext uri="{BB962C8B-B14F-4D97-AF65-F5344CB8AC3E}">
        <p14:creationId xmlns:p14="http://schemas.microsoft.com/office/powerpoint/2010/main" val="3507646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a:t>
            </a:r>
            <a:r>
              <a:rPr lang="en-US" dirty="0" smtClean="0"/>
              <a:t>issue in adding layers is to ensure that they do indeed learn something. “Learning” is a kind of compression. For example, we can learn from multiple statements</a:t>
            </a:r>
            <a:r>
              <a:rPr lang="en-US" baseline="0" dirty="0" smtClean="0"/>
              <a:t> like </a:t>
            </a:r>
            <a:r>
              <a:rPr lang="en-US" dirty="0" smtClean="0"/>
              <a:t>“Douglas</a:t>
            </a:r>
            <a:r>
              <a:rPr lang="en-US" baseline="0" dirty="0" smtClean="0"/>
              <a:t> is a dog”, “David is a dog”, “Caitlin is a cat”, “Dillon is a dog” etc. This compresses multiple statements into “Animals with D-names around here are probably dogs.”</a:t>
            </a:r>
          </a:p>
          <a:p>
            <a:endParaRPr lang="en-US" baseline="0" dirty="0" smtClean="0"/>
          </a:p>
          <a:p>
            <a:r>
              <a:rPr lang="en-US" baseline="0" dirty="0" smtClean="0"/>
              <a:t>A single layer with dimension reduction obviously learns but it is not obvious that additional layers learn more. One clever way to ensure compression (learning) is by means of </a:t>
            </a:r>
            <a:r>
              <a:rPr lang="en-US" i="1" baseline="0" dirty="0" smtClean="0"/>
              <a:t>encoders</a:t>
            </a:r>
            <a:r>
              <a:rPr lang="en-US" i="0" baseline="0" dirty="0" smtClean="0"/>
              <a:t>. The output to an encoder is the same as its input. This is in effect a separate neural net trained to compress the input data. Once it has learned, only the lower half is used, and the weights are kept constant.</a:t>
            </a:r>
            <a:endParaRPr lang="en-US" dirty="0"/>
          </a:p>
        </p:txBody>
      </p:sp>
    </p:spTree>
    <p:extLst>
      <p:ext uri="{BB962C8B-B14F-4D97-AF65-F5344CB8AC3E}">
        <p14:creationId xmlns:p14="http://schemas.microsoft.com/office/powerpoint/2010/main" val="3449934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from Stanford</a:t>
            </a:r>
            <a:r>
              <a:rPr lang="en-US" baseline="0" dirty="0" smtClean="0"/>
              <a:t> used an auto-encoder with bias. Compression is from 6 dimensions to 4.</a:t>
            </a:r>
            <a:endParaRPr lang="en-US" dirty="0"/>
          </a:p>
        </p:txBody>
      </p:sp>
    </p:spTree>
    <p:extLst>
      <p:ext uri="{BB962C8B-B14F-4D97-AF65-F5344CB8AC3E}">
        <p14:creationId xmlns:p14="http://schemas.microsoft.com/office/powerpoint/2010/main" val="258095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figure shows one way to depict </a:t>
            </a:r>
            <a:r>
              <a:rPr lang="en-US" baseline="0" dirty="0" err="1" smtClean="0"/>
              <a:t>softmax</a:t>
            </a:r>
            <a:r>
              <a:rPr lang="en-US" baseline="0" dirty="0" smtClean="0"/>
              <a:t>.</a:t>
            </a:r>
            <a:endParaRPr lang="en-US" dirty="0"/>
          </a:p>
        </p:txBody>
      </p:sp>
    </p:spTree>
    <p:extLst>
      <p:ext uri="{BB962C8B-B14F-4D97-AF65-F5344CB8AC3E}">
        <p14:creationId xmlns:p14="http://schemas.microsoft.com/office/powerpoint/2010/main" val="7683773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Auto-encoding</a:t>
            </a:r>
            <a:r>
              <a:rPr lang="en-US" baseline="0" dirty="0" smtClean="0"/>
              <a:t> is used again in this example to compress from 4 to 3 dimensions. </a:t>
            </a:r>
            <a:endParaRPr lang="en-US" dirty="0"/>
          </a:p>
        </p:txBody>
      </p:sp>
    </p:spTree>
    <p:extLst>
      <p:ext uri="{BB962C8B-B14F-4D97-AF65-F5344CB8AC3E}">
        <p14:creationId xmlns:p14="http://schemas.microsoft.com/office/powerpoint/2010/main" val="31300497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auto-encoders are used in sequence</a:t>
            </a:r>
            <a:r>
              <a:rPr lang="en-US" baseline="0" dirty="0" smtClean="0"/>
              <a:t> to produce this particular deep learning.</a:t>
            </a:r>
            <a:br>
              <a:rPr lang="en-US" baseline="0" dirty="0" smtClean="0"/>
            </a:br>
            <a:endParaRPr lang="en-US" baseline="0" dirty="0" smtClean="0"/>
          </a:p>
          <a:p>
            <a:r>
              <a:rPr lang="en-US" baseline="0" dirty="0" smtClean="0"/>
              <a:t>The idea of learning weights in a context taken from the problem at hand, then freezing them and inserting them, is basic to </a:t>
            </a:r>
            <a:r>
              <a:rPr lang="en-US" i="1" baseline="0" dirty="0" smtClean="0"/>
              <a:t>transfer learning</a:t>
            </a:r>
            <a:r>
              <a:rPr lang="en-US" i="0" baseline="0" dirty="0" smtClean="0"/>
              <a:t>.</a:t>
            </a:r>
            <a:endParaRPr lang="en-US" dirty="0"/>
          </a:p>
        </p:txBody>
      </p:sp>
    </p:spTree>
    <p:extLst>
      <p:ext uri="{BB962C8B-B14F-4D97-AF65-F5344CB8AC3E}">
        <p14:creationId xmlns:p14="http://schemas.microsoft.com/office/powerpoint/2010/main" val="3500765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sometimes possible to gauge what is being learned by hidden nodes, especially in image processing—in</a:t>
            </a:r>
            <a:r>
              <a:rPr lang="en-US" baseline="0" dirty="0" smtClean="0"/>
              <a:t> this case recognizing a kind of pattern. Each of these images is reconstructed from the weights of the connections ending at the hidden node in question. So at the next level, a node can be explained as something like 0.1 of image at (x=1, y=1) plus 0.7 of image at (x=2, y=1), etc.</a:t>
            </a:r>
            <a:endParaRPr lang="en-US" dirty="0"/>
          </a:p>
        </p:txBody>
      </p:sp>
    </p:spTree>
    <p:extLst>
      <p:ext uri="{BB962C8B-B14F-4D97-AF65-F5344CB8AC3E}">
        <p14:creationId xmlns:p14="http://schemas.microsoft.com/office/powerpoint/2010/main" val="4079857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7502704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typically summarize the performance</a:t>
            </a:r>
            <a:r>
              <a:rPr lang="en-US" baseline="0" dirty="0" smtClean="0"/>
              <a:t> of a neural net on test data in terms of </a:t>
            </a:r>
            <a:r>
              <a:rPr lang="en-US" i="1" baseline="0" dirty="0" smtClean="0"/>
              <a:t>true positives </a:t>
            </a:r>
            <a:r>
              <a:rPr lang="en-US" i="0" baseline="0" dirty="0" smtClean="0"/>
              <a:t>at one extreme (correct positive predictions) and </a:t>
            </a:r>
            <a:r>
              <a:rPr lang="en-US" i="1" baseline="0" dirty="0" smtClean="0"/>
              <a:t>true negatives</a:t>
            </a:r>
            <a:r>
              <a:rPr lang="en-US" i="0" baseline="0" dirty="0" smtClean="0"/>
              <a:t> at the other (correct negative predictions), and the two incorrect alternatives shown in the figure.</a:t>
            </a:r>
            <a:endParaRPr lang="en-US" dirty="0"/>
          </a:p>
        </p:txBody>
      </p:sp>
    </p:spTree>
    <p:extLst>
      <p:ext uri="{BB962C8B-B14F-4D97-AF65-F5344CB8AC3E}">
        <p14:creationId xmlns:p14="http://schemas.microsoft.com/office/powerpoint/2010/main" val="1458157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URL shows an</a:t>
            </a:r>
            <a:r>
              <a:rPr lang="en-US" baseline="0" dirty="0" smtClean="0"/>
              <a:t> inspirational talk in the 09’s about machine learning by Jeremy Howard.</a:t>
            </a:r>
            <a:endParaRPr lang="en-US" dirty="0"/>
          </a:p>
        </p:txBody>
      </p:sp>
    </p:spTree>
    <p:extLst>
      <p:ext uri="{BB962C8B-B14F-4D97-AF65-F5344CB8AC3E}">
        <p14:creationId xmlns:p14="http://schemas.microsoft.com/office/powerpoint/2010/main" val="3673324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TensorFlow </a:t>
            </a:r>
            <a:r>
              <a:rPr lang="en-US" dirty="0" err="1" smtClean="0"/>
              <a:t>softmax</a:t>
            </a:r>
            <a:r>
              <a:rPr lang="en-US" dirty="0" smtClean="0"/>
              <a:t> function operates</a:t>
            </a:r>
            <a:r>
              <a:rPr lang="en-US" baseline="0" dirty="0" smtClean="0"/>
              <a:t> on a rank 1 tensor.</a:t>
            </a:r>
            <a:endParaRPr lang="en-US" dirty="0"/>
          </a:p>
        </p:txBody>
      </p:sp>
    </p:spTree>
    <p:extLst>
      <p:ext uri="{BB962C8B-B14F-4D97-AF65-F5344CB8AC3E}">
        <p14:creationId xmlns:p14="http://schemas.microsoft.com/office/powerpoint/2010/main" val="203596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TensorFlow</a:t>
            </a:r>
            <a:r>
              <a:rPr lang="en-US" baseline="0" dirty="0" smtClean="0"/>
              <a:t> has a built-in </a:t>
            </a:r>
            <a:r>
              <a:rPr lang="en-US" baseline="0" dirty="0" err="1" smtClean="0"/>
              <a:t>softmax</a:t>
            </a:r>
            <a:r>
              <a:rPr lang="en-US" baseline="0" dirty="0" smtClean="0"/>
              <a:t> function that you typically use at testing and </a:t>
            </a:r>
            <a:r>
              <a:rPr lang="en-US" baseline="0" smtClean="0"/>
              <a:t>execution time.</a:t>
            </a:r>
            <a:endParaRPr lang="en-US" dirty="0"/>
          </a:p>
        </p:txBody>
      </p:sp>
    </p:spTree>
    <p:extLst>
      <p:ext uri="{BB962C8B-B14F-4D97-AF65-F5344CB8AC3E}">
        <p14:creationId xmlns:p14="http://schemas.microsoft.com/office/powerpoint/2010/main" val="1551910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310574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i="1" dirty="0" smtClean="0"/>
              <a:t>batch</a:t>
            </a:r>
            <a:r>
              <a:rPr lang="en-US" i="0" dirty="0" smtClean="0"/>
              <a:t> gradient descent (BGD), the errors for all training pairs</a:t>
            </a:r>
            <a:r>
              <a:rPr lang="en-US" i="0" baseline="0" dirty="0" smtClean="0"/>
              <a:t> are summed.</a:t>
            </a:r>
            <a:r>
              <a:rPr lang="en-US" i="0" dirty="0" smtClean="0"/>
              <a:t> It is this sum that we want close to zero.</a:t>
            </a:r>
            <a:r>
              <a:rPr lang="en-US" i="0" baseline="0" dirty="0" smtClean="0"/>
              <a:t> Its rate of change is the sum of the derivatives, which we obtained in the last section. </a:t>
            </a:r>
            <a:endParaRPr lang="en-US" dirty="0"/>
          </a:p>
        </p:txBody>
      </p:sp>
    </p:spTree>
    <p:extLst>
      <p:ext uri="{BB962C8B-B14F-4D97-AF65-F5344CB8AC3E}">
        <p14:creationId xmlns:p14="http://schemas.microsoft.com/office/powerpoint/2010/main" val="370645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visualizes </a:t>
            </a:r>
            <a:r>
              <a:rPr lang="en-US" baseline="0" dirty="0" smtClean="0"/>
              <a:t>Loss as a function of two weights. In this simple example, there is a clear loss (error) zero for a particular weight combination (the star). The issue is how to get there.</a:t>
            </a:r>
            <a:endParaRPr lang="en-US" dirty="0"/>
          </a:p>
        </p:txBody>
      </p:sp>
    </p:spTree>
    <p:extLst>
      <p:ext uri="{BB962C8B-B14F-4D97-AF65-F5344CB8AC3E}">
        <p14:creationId xmlns:p14="http://schemas.microsoft.com/office/powerpoint/2010/main" val="170167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Narrow"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a:latin typeface="Arial Narrow"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783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68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90500"/>
            <a:ext cx="2266950" cy="6210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90500"/>
            <a:ext cx="6648450" cy="6210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854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4953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95400"/>
            <a:ext cx="7772400" cy="5105400"/>
          </a:xfrm>
        </p:spPr>
        <p:txBody>
          <a:bodyPr/>
          <a:lstStyle/>
          <a:p>
            <a:pPr lvl="0"/>
            <a:endParaRPr lang="en-US" noProof="0" smtClean="0"/>
          </a:p>
        </p:txBody>
      </p:sp>
    </p:spTree>
    <p:extLst>
      <p:ext uri="{BB962C8B-B14F-4D97-AF65-F5344CB8AC3E}">
        <p14:creationId xmlns:p14="http://schemas.microsoft.com/office/powerpoint/2010/main" val="15995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a:solidFill>
                  <a:schemeClr val="tx2">
                    <a:lumMod val="75000"/>
                  </a:schemeClr>
                </a:solidFill>
                <a:latin typeface="Arial Narrow"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tx2">
                  <a:lumMod val="75000"/>
                </a:schemeClr>
              </a:buClr>
              <a:defRPr b="0">
                <a:latin typeface="Arial Narrow" pitchFamily="34" charset="0"/>
              </a:defRPr>
            </a:lvl1pPr>
            <a:lvl2pPr>
              <a:buClr>
                <a:schemeClr val="tx2">
                  <a:lumMod val="75000"/>
                </a:schemeClr>
              </a:buClr>
              <a:defRPr b="0">
                <a:latin typeface="Arial Narrow" pitchFamily="34" charset="0"/>
              </a:defRPr>
            </a:lvl2pPr>
            <a:lvl3pPr>
              <a:buClr>
                <a:schemeClr val="tx2">
                  <a:lumMod val="75000"/>
                </a:schemeClr>
              </a:buClr>
              <a:defRPr b="0">
                <a:latin typeface="Arial Narrow" pitchFamily="34" charset="0"/>
              </a:defRPr>
            </a:lvl3pPr>
            <a:lvl4pPr>
              <a:buClr>
                <a:schemeClr val="tx2">
                  <a:lumMod val="75000"/>
                </a:schemeClr>
              </a:buClr>
              <a:defRPr b="0">
                <a:latin typeface="Arial Narrow" pitchFamily="34" charset="0"/>
              </a:defRPr>
            </a:lvl4pPr>
            <a:lvl5pPr>
              <a:buClr>
                <a:schemeClr val="tx2">
                  <a:lumMod val="75000"/>
                </a:schemeClr>
              </a:buClr>
              <a:defRPr b="0">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512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Narrow"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0">
                <a:latin typeface="Arial Narrow"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292586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3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44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49717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99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724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813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90500"/>
            <a:ext cx="906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2954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8535988" y="6462713"/>
            <a:ext cx="5302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800">
                <a:solidFill>
                  <a:schemeClr val="tx1"/>
                </a:solidFill>
                <a:latin typeface="Times New Roman" panose="02020603050405020304" pitchFamily="18" charset="0"/>
              </a:defRPr>
            </a:lvl9pPr>
          </a:lstStyle>
          <a:p>
            <a:pPr>
              <a:defRPr/>
            </a:pPr>
            <a:fld id="{B5D60F13-4816-4B15-8312-CB19A0E72B9E}" type="slidenum">
              <a:rPr lang="en-US" altLang="en-US" sz="1400" smtClean="0"/>
              <a:pPr>
                <a:defRPr/>
              </a:pPr>
              <a:t>‹#›</a:t>
            </a:fld>
            <a:endParaRPr lang="en-US" altLang="en-US" sz="1400" smtClean="0"/>
          </a:p>
        </p:txBody>
      </p:sp>
      <p:sp>
        <p:nvSpPr>
          <p:cNvPr id="1029" name="Text Box 5"/>
          <p:cNvSpPr txBox="1">
            <a:spLocks noChangeArrowheads="1"/>
          </p:cNvSpPr>
          <p:nvPr userDrawn="1"/>
        </p:nvSpPr>
        <p:spPr bwMode="auto">
          <a:xfrm>
            <a:off x="6083300" y="64897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lgn="r">
              <a:spcBef>
                <a:spcPct val="50000"/>
              </a:spcBef>
              <a:defRPr/>
            </a:pPr>
            <a:r>
              <a:rPr lang="en-US" sz="1200" dirty="0" smtClean="0"/>
              <a:t>© Eric Braude 2012-15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p:titleStyle>
    <p:bodyStyle>
      <a:lvl1pPr marL="457200" indent="-457200" algn="l" rtl="0" eaLnBrk="0" fontAlgn="base" hangingPunct="0">
        <a:spcBef>
          <a:spcPct val="20000"/>
        </a:spcBef>
        <a:spcAft>
          <a:spcPct val="0"/>
        </a:spcAft>
        <a:buClr>
          <a:schemeClr val="tx2"/>
        </a:buClr>
        <a:buSzPct val="90000"/>
        <a:buFont typeface="Wingdings" panose="05000000000000000000" pitchFamily="2" charset="2"/>
        <a:buChar char="§"/>
        <a:defRPr sz="3200">
          <a:solidFill>
            <a:schemeClr val="tx1"/>
          </a:solidFill>
          <a:latin typeface="Arial Narrow" pitchFamily="34" charset="0"/>
          <a:ea typeface="+mn-ea"/>
          <a:cs typeface="+mn-cs"/>
        </a:defRPr>
      </a:lvl1pPr>
      <a:lvl2pPr marL="914400" indent="-457200" algn="l" rtl="0" eaLnBrk="0" fontAlgn="base" hangingPunct="0">
        <a:spcBef>
          <a:spcPct val="20000"/>
        </a:spcBef>
        <a:spcAft>
          <a:spcPct val="0"/>
        </a:spcAft>
        <a:buClr>
          <a:schemeClr val="tx2"/>
        </a:buClr>
        <a:buSzPct val="100000"/>
        <a:buFont typeface="Courier New" panose="02070309020205020404" pitchFamily="49" charset="0"/>
        <a:buChar char="o"/>
        <a:defRPr sz="2800">
          <a:solidFill>
            <a:schemeClr val="tx1"/>
          </a:solidFill>
          <a:latin typeface="Arial Narrow" pitchFamily="34" charset="0"/>
        </a:defRPr>
      </a:lvl2pPr>
      <a:lvl3pPr marL="1257300" indent="-342900" algn="l" rtl="0" eaLnBrk="0" fontAlgn="base" hangingPunct="0">
        <a:spcBef>
          <a:spcPct val="20000"/>
        </a:spcBef>
        <a:spcAft>
          <a:spcPct val="0"/>
        </a:spcAft>
        <a:buClr>
          <a:schemeClr val="tx2"/>
        </a:buClr>
        <a:buSzPct val="100000"/>
        <a:buFont typeface="Wingdings" panose="05000000000000000000" pitchFamily="2" charset="2"/>
        <a:buChar char="§"/>
        <a:defRPr sz="2400">
          <a:solidFill>
            <a:schemeClr val="tx1"/>
          </a:solidFill>
          <a:latin typeface="Arial Narrow" pitchFamily="34" charset="0"/>
        </a:defRPr>
      </a:lvl3pPr>
      <a:lvl4pPr marL="17145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4pPr>
      <a:lvl5pPr marL="21717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5pPr>
      <a:lvl6pPr marL="25146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hyperlink" Target="https://colab.research.google.com/github/tensorflow/tpu/blob/master/tools/colab/fashion_mnist.ipynb"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s://keras.io/layers/convolutional/"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https://colab.research.google.com/github/tensorflow/tpu/blob/master/tools/colab/fashion_mnist.ipyn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keras.io/optimizers/"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ftmax_function"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hyperlink" Target="https://towardsdatascience.com/understanding-confusion-matrix-a9ad42dcfd6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tensorflow.org/tutorials/keras/classification"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utorials/keras/classification"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Nets IV</a:t>
            </a:r>
            <a:endParaRPr lang="en-US" dirty="0"/>
          </a:p>
        </p:txBody>
      </p:sp>
      <p:sp>
        <p:nvSpPr>
          <p:cNvPr id="3" name="Subtitle 2"/>
          <p:cNvSpPr>
            <a:spLocks noGrp="1"/>
          </p:cNvSpPr>
          <p:nvPr>
            <p:ph type="subTitle" idx="1"/>
          </p:nvPr>
        </p:nvSpPr>
        <p:spPr/>
        <p:txBody>
          <a:bodyPr/>
          <a:lstStyle/>
          <a:p>
            <a:r>
              <a:rPr lang="en-US" dirty="0" smtClean="0"/>
              <a:t>Including Deep Learning</a:t>
            </a:r>
            <a:endParaRPr lang="en-US" dirty="0"/>
          </a:p>
        </p:txBody>
      </p:sp>
    </p:spTree>
    <p:extLst>
      <p:ext uri="{BB962C8B-B14F-4D97-AF65-F5344CB8AC3E}">
        <p14:creationId xmlns:p14="http://schemas.microsoft.com/office/powerpoint/2010/main" val="129614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499362" y="25146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83235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Optimizers </a:t>
            </a:r>
            <a:r>
              <a:rPr lang="en-US" sz="3200" b="1" i="1" kern="0" dirty="0" smtClean="0">
                <a:latin typeface="Arial Narrow" pitchFamily="34" charset="0"/>
              </a:rPr>
              <a:t>2/1</a:t>
            </a:r>
            <a:endParaRPr lang="en-US" sz="3200" b="1" kern="0" dirty="0" smtClean="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Summary and 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282601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609600"/>
            <a:ext cx="9067800" cy="495300"/>
          </a:xfrm>
        </p:spPr>
        <p:txBody>
          <a:bodyPr/>
          <a:lstStyle/>
          <a:p>
            <a:r>
              <a:rPr lang="en-US" dirty="0" smtClean="0"/>
              <a:t>Batch Gradient Descent </a:t>
            </a:r>
            <a:br>
              <a:rPr lang="en-US" dirty="0" smtClean="0"/>
            </a:br>
            <a:r>
              <a:rPr lang="en-US" dirty="0" smtClean="0"/>
              <a:t>(One Extreme</a:t>
            </a:r>
            <a:r>
              <a:rPr lang="en-US" dirty="0"/>
              <a:t>: w.r.t. All </a:t>
            </a:r>
            <a:r>
              <a:rPr lang="en-US" dirty="0" smtClean="0"/>
              <a:t>Weights)</a:t>
            </a:r>
            <a:endParaRPr lang="en-US" dirty="0"/>
          </a:p>
        </p:txBody>
      </p:sp>
      <p:sp>
        <p:nvSpPr>
          <p:cNvPr id="8" name="Rectangle 7"/>
          <p:cNvSpPr/>
          <p:nvPr/>
        </p:nvSpPr>
        <p:spPr>
          <a:xfrm>
            <a:off x="1638300" y="1724085"/>
            <a:ext cx="5791200" cy="4524315"/>
          </a:xfrm>
          <a:prstGeom prst="rect">
            <a:avLst/>
          </a:prstGeom>
        </p:spPr>
        <p:txBody>
          <a:bodyPr wrap="square">
            <a:spAutoFit/>
          </a:bodyPr>
          <a:lstStyle/>
          <a:p>
            <a:r>
              <a:rPr lang="en-US" sz="3600" dirty="0" smtClean="0">
                <a:latin typeface="Arial Narrow" panose="020B0606020202030204" pitchFamily="34" charset="0"/>
              </a:rPr>
              <a:t>Errors </a:t>
            </a:r>
            <a:r>
              <a:rPr lang="en-US" sz="3600" dirty="0">
                <a:latin typeface="Arial Narrow" panose="020B0606020202030204" pitchFamily="34" charset="0"/>
              </a:rPr>
              <a:t>for all training pairs </a:t>
            </a:r>
            <a:r>
              <a:rPr lang="en-US" sz="3600" dirty="0" smtClean="0">
                <a:latin typeface="Arial Narrow" panose="020B0606020202030204" pitchFamily="34" charset="0"/>
              </a:rPr>
              <a:t>added</a:t>
            </a:r>
            <a:r>
              <a:rPr lang="en-US" sz="3600" dirty="0">
                <a:latin typeface="Arial Narrow" panose="020B0606020202030204" pitchFamily="34" charset="0"/>
              </a:rPr>
              <a:t>:</a:t>
            </a:r>
            <a:r>
              <a:rPr lang="en-US" sz="3600" dirty="0" smtClean="0">
                <a:latin typeface="Arial Narrow" panose="020B0606020202030204" pitchFamily="34" charset="0"/>
              </a:rPr>
              <a:t> </a:t>
            </a:r>
          </a:p>
          <a:p>
            <a:endParaRPr lang="en-US" sz="3600" dirty="0">
              <a:latin typeface="Arial Narrow" panose="020B0606020202030204" pitchFamily="34" charset="0"/>
            </a:endParaRPr>
          </a:p>
          <a:p>
            <a:r>
              <a:rPr lang="en-US" sz="3600" dirty="0" smtClean="0">
                <a:latin typeface="Arial Narrow" panose="020B0606020202030204" pitchFamily="34" charset="0"/>
              </a:rPr>
              <a:t> e  =         ∑ e</a:t>
            </a:r>
            <a:r>
              <a:rPr lang="en-US" sz="3600" baseline="-25000" dirty="0" smtClean="0">
                <a:latin typeface="Arial Narrow" panose="020B0606020202030204" pitchFamily="34" charset="0"/>
              </a:rPr>
              <a:t>p </a:t>
            </a:r>
            <a:r>
              <a:rPr lang="en-US" sz="3600" dirty="0" smtClean="0">
                <a:latin typeface="Arial Narrow" panose="020B0606020202030204" pitchFamily="34" charset="0"/>
              </a:rPr>
              <a:t>/ n</a:t>
            </a:r>
            <a:r>
              <a:rPr lang="en-US" sz="3600" baseline="-25000" dirty="0" smtClean="0">
                <a:latin typeface="Arial Narrow" panose="020B0606020202030204" pitchFamily="34" charset="0"/>
              </a:rPr>
              <a:t>      </a:t>
            </a:r>
            <a:r>
              <a:rPr lang="en-US" sz="3600" baseline="-25000" dirty="0" err="1" smtClean="0">
                <a:latin typeface="Arial Narrow" panose="020B0606020202030204" pitchFamily="34" charset="0"/>
              </a:rPr>
              <a:t>n</a:t>
            </a:r>
            <a:r>
              <a:rPr lang="en-US" sz="3600" baseline="-25000" dirty="0" smtClean="0">
                <a:latin typeface="Arial Narrow" panose="020B0606020202030204" pitchFamily="34" charset="0"/>
              </a:rPr>
              <a:t> = # pairs</a:t>
            </a:r>
            <a:endParaRPr lang="en-US" sz="3600" dirty="0" smtClean="0">
              <a:latin typeface="Arial Narrow" panose="020B0606020202030204" pitchFamily="34" charset="0"/>
            </a:endParaRPr>
          </a:p>
          <a:p>
            <a:r>
              <a:rPr lang="en-US" sz="3600" dirty="0" smtClean="0">
                <a:latin typeface="Arial Narrow" panose="020B0606020202030204" pitchFamily="34" charset="0"/>
              </a:rPr>
              <a:t>        </a:t>
            </a:r>
            <a:r>
              <a:rPr lang="en-US" sz="2400" i="1" dirty="0" smtClean="0">
                <a:latin typeface="Arial Narrow" panose="020B0606020202030204" pitchFamily="34" charset="0"/>
              </a:rPr>
              <a:t>over all training pairs p</a:t>
            </a:r>
            <a:r>
              <a:rPr lang="en-US" sz="3600" dirty="0" smtClean="0">
                <a:latin typeface="Arial Narrow" panose="020B0606020202030204" pitchFamily="34" charset="0"/>
              </a:rPr>
              <a:t> </a:t>
            </a:r>
          </a:p>
          <a:p>
            <a:endParaRPr lang="en-US" sz="3600" dirty="0">
              <a:latin typeface="Arial Narrow" panose="020B0606020202030204" pitchFamily="34" charset="0"/>
            </a:endParaRPr>
          </a:p>
          <a:p>
            <a:r>
              <a:rPr lang="en-US" sz="3600" dirty="0" smtClean="0">
                <a:latin typeface="Arial Narrow" panose="020B0606020202030204" pitchFamily="34" charset="0"/>
              </a:rPr>
              <a:t>Relative to each </a:t>
            </a:r>
            <a:r>
              <a:rPr lang="en-US" sz="3600" i="1" dirty="0" err="1" smtClean="0">
                <a:latin typeface="Arial Narrow" panose="020B0606020202030204" pitchFamily="34" charset="0"/>
              </a:rPr>
              <a:t>w</a:t>
            </a:r>
            <a:r>
              <a:rPr lang="en-US" sz="3600" i="1" baseline="-25000" dirty="0" err="1" smtClean="0">
                <a:latin typeface="Arial Narrow" panose="020B0606020202030204" pitchFamily="34" charset="0"/>
              </a:rPr>
              <a:t>ij</a:t>
            </a:r>
            <a:r>
              <a:rPr lang="en-US" sz="3600" dirty="0" smtClean="0">
                <a:latin typeface="Arial Narrow" panose="020B0606020202030204" pitchFamily="34" charset="0"/>
              </a:rPr>
              <a:t>, derivative:</a:t>
            </a:r>
          </a:p>
          <a:p>
            <a:endParaRPr lang="en-US" sz="3600" i="1" dirty="0">
              <a:latin typeface="Arial Narrow" panose="020B0606020202030204" pitchFamily="34" charset="0"/>
            </a:endParaRPr>
          </a:p>
          <a:p>
            <a:r>
              <a:rPr lang="en-US" sz="3600" i="1" dirty="0" smtClean="0">
                <a:latin typeface="Arial Narrow" panose="020B0606020202030204" pitchFamily="34" charset="0"/>
              </a:rPr>
              <a:t>∂e/</a:t>
            </a:r>
            <a:r>
              <a:rPr lang="en-US" sz="3600" i="1" dirty="0">
                <a:latin typeface="Arial Narrow" panose="020B0606020202030204" pitchFamily="34" charset="0"/>
              </a:rPr>
              <a:t> </a:t>
            </a:r>
            <a:r>
              <a:rPr lang="en-US" sz="3600" i="1" dirty="0" smtClean="0">
                <a:latin typeface="Arial Narrow" panose="020B0606020202030204" pitchFamily="34" charset="0"/>
              </a:rPr>
              <a:t>∂</a:t>
            </a:r>
            <a:r>
              <a:rPr lang="en-US" sz="3600" i="1" dirty="0" err="1" smtClean="0">
                <a:latin typeface="Arial Narrow" panose="020B0606020202030204" pitchFamily="34" charset="0"/>
              </a:rPr>
              <a:t>w</a:t>
            </a:r>
            <a:r>
              <a:rPr lang="en-US" sz="3600" i="1" baseline="-25000" dirty="0" err="1" smtClean="0">
                <a:latin typeface="Arial Narrow" panose="020B0606020202030204" pitchFamily="34" charset="0"/>
              </a:rPr>
              <a:t>ij</a:t>
            </a:r>
            <a:r>
              <a:rPr lang="en-US" sz="3600" i="1" dirty="0" smtClean="0">
                <a:latin typeface="Arial Narrow" panose="020B0606020202030204" pitchFamily="34" charset="0"/>
              </a:rPr>
              <a:t> = </a:t>
            </a:r>
            <a:r>
              <a:rPr lang="en-US" sz="3600" dirty="0" smtClean="0">
                <a:latin typeface="Arial Narrow" panose="020B0606020202030204" pitchFamily="34" charset="0"/>
              </a:rPr>
              <a:t>[∑ </a:t>
            </a:r>
            <a:r>
              <a:rPr lang="en-US" sz="3600" i="1" dirty="0" smtClean="0">
                <a:latin typeface="Arial Narrow" panose="020B0606020202030204" pitchFamily="34" charset="0"/>
              </a:rPr>
              <a:t>∂</a:t>
            </a:r>
            <a:r>
              <a:rPr lang="en-US" sz="3600" dirty="0" smtClean="0">
                <a:latin typeface="Arial Narrow" panose="020B0606020202030204" pitchFamily="34" charset="0"/>
              </a:rPr>
              <a:t>e</a:t>
            </a:r>
            <a:r>
              <a:rPr lang="en-US" sz="3600" baseline="-25000" dirty="0" smtClean="0">
                <a:latin typeface="Arial Narrow" panose="020B0606020202030204" pitchFamily="34" charset="0"/>
              </a:rPr>
              <a:t>p</a:t>
            </a:r>
            <a:r>
              <a:rPr lang="en-US" sz="3600" dirty="0" smtClean="0">
                <a:latin typeface="Arial Narrow" panose="020B0606020202030204" pitchFamily="34" charset="0"/>
              </a:rPr>
              <a:t>/</a:t>
            </a:r>
            <a:r>
              <a:rPr lang="en-US" sz="3600" i="1" dirty="0">
                <a:latin typeface="Arial Narrow" panose="020B0606020202030204" pitchFamily="34" charset="0"/>
              </a:rPr>
              <a:t> ∂</a:t>
            </a:r>
            <a:r>
              <a:rPr lang="en-US" sz="3600" i="1" dirty="0" err="1" smtClean="0">
                <a:latin typeface="Arial Narrow" panose="020B0606020202030204" pitchFamily="34" charset="0"/>
              </a:rPr>
              <a:t>wij</a:t>
            </a:r>
            <a:r>
              <a:rPr lang="en-US" sz="3600" i="1" baseline="-25000" dirty="0" smtClean="0">
                <a:latin typeface="Arial Narrow" panose="020B0606020202030204" pitchFamily="34" charset="0"/>
              </a:rPr>
              <a:t> </a:t>
            </a:r>
            <a:r>
              <a:rPr lang="en-US" sz="3600" dirty="0" smtClean="0">
                <a:latin typeface="Arial Narrow" panose="020B0606020202030204" pitchFamily="34" charset="0"/>
              </a:rPr>
              <a:t>] / </a:t>
            </a:r>
            <a:r>
              <a:rPr lang="en-US" sz="3600" dirty="0">
                <a:latin typeface="Arial Narrow" panose="020B0606020202030204" pitchFamily="34" charset="0"/>
              </a:rPr>
              <a:t>n</a:t>
            </a:r>
          </a:p>
        </p:txBody>
      </p:sp>
    </p:spTree>
    <p:extLst>
      <p:ext uri="{BB962C8B-B14F-4D97-AF65-F5344CB8AC3E}">
        <p14:creationId xmlns:p14="http://schemas.microsoft.com/office/powerpoint/2010/main" val="253031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00049" y="76200"/>
            <a:ext cx="7367751" cy="6705600"/>
          </a:xfrm>
          <a:prstGeom prst="rect">
            <a:avLst/>
          </a:prstGeom>
        </p:spPr>
      </p:pic>
      <p:sp>
        <p:nvSpPr>
          <p:cNvPr id="6" name="TextBox 5"/>
          <p:cNvSpPr txBox="1"/>
          <p:nvPr/>
        </p:nvSpPr>
        <p:spPr>
          <a:xfrm>
            <a:off x="3124200" y="6248400"/>
            <a:ext cx="5638800" cy="461665"/>
          </a:xfrm>
          <a:prstGeom prst="rect">
            <a:avLst/>
          </a:prstGeom>
          <a:noFill/>
        </p:spPr>
        <p:txBody>
          <a:bodyPr wrap="square" rtlCol="0">
            <a:spAutoFit/>
          </a:bodyPr>
          <a:lstStyle/>
          <a:p>
            <a:pPr algn="r"/>
            <a:r>
              <a:rPr lang="en-US" sz="1200" dirty="0" smtClean="0">
                <a:latin typeface="Arial Narrow" panose="020B0606020202030204" pitchFamily="34" charset="0"/>
              </a:rPr>
              <a:t>From “Fundamentals </a:t>
            </a:r>
            <a:r>
              <a:rPr lang="en-US" sz="1200" dirty="0">
                <a:latin typeface="Arial Narrow" panose="020B0606020202030204" pitchFamily="34" charset="0"/>
              </a:rPr>
              <a:t>of Deep Learning: Designing Next-Generation Machine Intelligence </a:t>
            </a:r>
            <a:r>
              <a:rPr lang="en-US" sz="1200" dirty="0" smtClean="0">
                <a:latin typeface="Arial Narrow" panose="020B0606020202030204" pitchFamily="34" charset="0"/>
              </a:rPr>
              <a:t>Algorithms” </a:t>
            </a:r>
            <a:r>
              <a:rPr lang="en-US" sz="1200" dirty="0">
                <a:latin typeface="Arial Narrow" panose="020B0606020202030204" pitchFamily="34" charset="0"/>
              </a:rPr>
              <a:t>by Nikhil </a:t>
            </a:r>
            <a:r>
              <a:rPr lang="en-US" sz="1200" dirty="0" err="1">
                <a:latin typeface="Arial Narrow" panose="020B0606020202030204" pitchFamily="34" charset="0"/>
              </a:rPr>
              <a:t>Buduma</a:t>
            </a:r>
            <a:r>
              <a:rPr lang="en-US" sz="1200" dirty="0">
                <a:latin typeface="Arial Narrow" panose="020B0606020202030204" pitchFamily="34" charset="0"/>
              </a:rPr>
              <a:t> </a:t>
            </a:r>
            <a:r>
              <a:rPr lang="en-US" sz="1200" dirty="0" err="1">
                <a:latin typeface="Arial Narrow" panose="020B0606020202030204" pitchFamily="34" charset="0"/>
              </a:rPr>
              <a:t>Buduma</a:t>
            </a:r>
            <a:r>
              <a:rPr lang="en-US" sz="1200" dirty="0">
                <a:latin typeface="Arial Narrow" panose="020B0606020202030204" pitchFamily="34" charset="0"/>
              </a:rPr>
              <a:t> </a:t>
            </a:r>
            <a:r>
              <a:rPr lang="en-US" sz="1200" dirty="0" smtClean="0">
                <a:latin typeface="Arial Narrow" panose="020B0606020202030204" pitchFamily="34" charset="0"/>
              </a:rPr>
              <a:t>p19</a:t>
            </a:r>
            <a:endParaRPr lang="en-US" sz="1200" dirty="0">
              <a:latin typeface="Arial Narrow" panose="020B0606020202030204" pitchFamily="34" charset="0"/>
            </a:endParaRPr>
          </a:p>
        </p:txBody>
      </p:sp>
      <p:sp>
        <p:nvSpPr>
          <p:cNvPr id="4" name="Title 3"/>
          <p:cNvSpPr>
            <a:spLocks noGrp="1"/>
          </p:cNvSpPr>
          <p:nvPr>
            <p:ph type="title"/>
          </p:nvPr>
        </p:nvSpPr>
        <p:spPr>
          <a:xfrm>
            <a:off x="-8709" y="2944586"/>
            <a:ext cx="2057400" cy="495300"/>
          </a:xfrm>
        </p:spPr>
        <p:txBody>
          <a:bodyPr/>
          <a:lstStyle/>
          <a:p>
            <a:r>
              <a:rPr lang="en-US" dirty="0" smtClean="0"/>
              <a:t>Batch Gradient Descent</a:t>
            </a:r>
            <a:endParaRPr lang="en-US" dirty="0"/>
          </a:p>
        </p:txBody>
      </p:sp>
    </p:spTree>
    <p:extLst>
      <p:ext uri="{BB962C8B-B14F-4D97-AF65-F5344CB8AC3E}">
        <p14:creationId xmlns:p14="http://schemas.microsoft.com/office/powerpoint/2010/main" val="264956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700049" y="76200"/>
            <a:ext cx="7367751" cy="6705600"/>
          </a:xfrm>
          <a:prstGeom prst="rect">
            <a:avLst/>
          </a:prstGeom>
        </p:spPr>
      </p:pic>
      <p:sp>
        <p:nvSpPr>
          <p:cNvPr id="2" name="Flowchart: Data 1"/>
          <p:cNvSpPr/>
          <p:nvPr/>
        </p:nvSpPr>
        <p:spPr bwMode="auto">
          <a:xfrm rot="15728334">
            <a:off x="4953453" y="2686468"/>
            <a:ext cx="2938133" cy="3736741"/>
          </a:xfrm>
          <a:prstGeom prst="flowChartInputOutput">
            <a:avLst/>
          </a:prstGeom>
          <a:solidFill>
            <a:schemeClr val="bg2">
              <a:lumMod val="20000"/>
              <a:lumOff val="80000"/>
              <a:alpha val="52000"/>
            </a:schemeClr>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8" name="Straight Arrow Connector 7"/>
          <p:cNvCxnSpPr/>
          <p:nvPr/>
        </p:nvCxnSpPr>
        <p:spPr bwMode="auto">
          <a:xfrm>
            <a:off x="6308394" y="4478805"/>
            <a:ext cx="486892" cy="702795"/>
          </a:xfrm>
          <a:prstGeom prst="straightConnector1">
            <a:avLst/>
          </a:prstGeom>
          <a:noFill/>
          <a:ln w="571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5685308" y="4478805"/>
            <a:ext cx="623087" cy="855195"/>
          </a:xfrm>
          <a:prstGeom prst="straightConnector1">
            <a:avLst/>
          </a:prstGeom>
          <a:noFill/>
          <a:ln w="571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p:txBody>
          <a:bodyPr/>
          <a:lstStyle/>
          <a:p>
            <a:endParaRPr lang="en-US" dirty="0"/>
          </a:p>
        </p:txBody>
      </p:sp>
      <p:sp>
        <p:nvSpPr>
          <p:cNvPr id="4" name="Rectangle 3"/>
          <p:cNvSpPr/>
          <p:nvPr/>
        </p:nvSpPr>
        <p:spPr>
          <a:xfrm>
            <a:off x="7493570" y="4478805"/>
            <a:ext cx="1247457" cy="954107"/>
          </a:xfrm>
          <a:prstGeom prst="rect">
            <a:avLst/>
          </a:prstGeom>
        </p:spPr>
        <p:txBody>
          <a:bodyPr wrap="none">
            <a:spAutoFit/>
          </a:bodyPr>
          <a:lstStyle/>
          <a:p>
            <a:r>
              <a:rPr lang="en-US" i="1" dirty="0" smtClean="0">
                <a:latin typeface="Arial Narrow" panose="020B0606020202030204" pitchFamily="34" charset="0"/>
              </a:rPr>
              <a:t>tangent </a:t>
            </a:r>
          </a:p>
          <a:p>
            <a:r>
              <a:rPr lang="en-US" i="1" dirty="0" smtClean="0">
                <a:latin typeface="Arial Narrow" panose="020B0606020202030204" pitchFamily="34" charset="0"/>
              </a:rPr>
              <a:t>plane</a:t>
            </a:r>
            <a:endParaRPr lang="en-US" dirty="0"/>
          </a:p>
        </p:txBody>
      </p:sp>
      <p:cxnSp>
        <p:nvCxnSpPr>
          <p:cNvPr id="11" name="Straight Arrow Connector 10"/>
          <p:cNvCxnSpPr/>
          <p:nvPr/>
        </p:nvCxnSpPr>
        <p:spPr bwMode="auto">
          <a:xfrm flipH="1">
            <a:off x="6172200" y="4478805"/>
            <a:ext cx="136194" cy="1083795"/>
          </a:xfrm>
          <a:prstGeom prst="straightConnector1">
            <a:avLst/>
          </a:prstGeom>
          <a:noFill/>
          <a:ln w="5715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flipH="1" flipV="1">
            <a:off x="6096000" y="5791200"/>
            <a:ext cx="212393" cy="381000"/>
          </a:xfrm>
          <a:prstGeom prst="straightConnector1">
            <a:avLst/>
          </a:prstGeom>
          <a:noFill/>
          <a:ln w="5715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ounded Rectangular Callout 21"/>
          <p:cNvSpPr/>
          <p:nvPr/>
        </p:nvSpPr>
        <p:spPr bwMode="auto">
          <a:xfrm>
            <a:off x="532895" y="3657600"/>
            <a:ext cx="2987860" cy="609600"/>
          </a:xfrm>
          <a:prstGeom prst="wedgeRoundRectCallout">
            <a:avLst>
              <a:gd name="adj1" fmla="val 136110"/>
              <a:gd name="adj2" fmla="val 327885"/>
              <a:gd name="adj3" fmla="val 16667"/>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anose="020B0606020202030204" pitchFamily="34" charset="0"/>
              </a:rPr>
              <a:t>Projection onto plane</a:t>
            </a:r>
          </a:p>
        </p:txBody>
      </p:sp>
    </p:spTree>
    <p:extLst>
      <p:ext uri="{BB962C8B-B14F-4D97-AF65-F5344CB8AC3E}">
        <p14:creationId xmlns:p14="http://schemas.microsoft.com/office/powerpoint/2010/main" val="214430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Proportional Change for Gradient Descent</a:t>
            </a:r>
            <a:endParaRPr lang="en-US" dirty="0"/>
          </a:p>
        </p:txBody>
      </p:sp>
      <p:cxnSp>
        <p:nvCxnSpPr>
          <p:cNvPr id="6" name="Straight Arrow Connector 5"/>
          <p:cNvCxnSpPr/>
          <p:nvPr/>
        </p:nvCxnSpPr>
        <p:spPr bwMode="auto">
          <a:xfrm flipH="1">
            <a:off x="2286000" y="1962090"/>
            <a:ext cx="2743200" cy="0"/>
          </a:xfrm>
          <a:prstGeom prst="straightConnector1">
            <a:avLst/>
          </a:prstGeom>
          <a:noFill/>
          <a:ln w="444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5029200" y="1965960"/>
            <a:ext cx="0" cy="3733800"/>
          </a:xfrm>
          <a:prstGeom prst="straightConnector1">
            <a:avLst/>
          </a:prstGeom>
          <a:noFill/>
          <a:ln w="444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5257800" y="4566195"/>
            <a:ext cx="3482976" cy="400110"/>
          </a:xfrm>
          <a:prstGeom prst="rect">
            <a:avLst/>
          </a:prstGeom>
          <a:noFill/>
        </p:spPr>
        <p:txBody>
          <a:bodyPr wrap="square" rtlCol="0">
            <a:spAutoFit/>
          </a:bodyPr>
          <a:lstStyle/>
          <a:p>
            <a:r>
              <a:rPr lang="en-US" sz="2000" dirty="0" smtClean="0">
                <a:latin typeface="Arial Narrow" panose="020B0606020202030204" pitchFamily="34" charset="0"/>
              </a:rPr>
              <a:t>-0.3 feet per horizontal foot</a:t>
            </a:r>
            <a:endParaRPr lang="en-US" sz="2000" dirty="0">
              <a:latin typeface="Arial Narrow" panose="020B0606020202030204" pitchFamily="34" charset="0"/>
            </a:endParaRPr>
          </a:p>
        </p:txBody>
      </p:sp>
      <p:sp>
        <p:nvSpPr>
          <p:cNvPr id="13" name="TextBox 12"/>
          <p:cNvSpPr txBox="1"/>
          <p:nvPr/>
        </p:nvSpPr>
        <p:spPr>
          <a:xfrm>
            <a:off x="2133600" y="1295400"/>
            <a:ext cx="3482976" cy="400110"/>
          </a:xfrm>
          <a:prstGeom prst="rect">
            <a:avLst/>
          </a:prstGeom>
          <a:noFill/>
        </p:spPr>
        <p:txBody>
          <a:bodyPr wrap="square" rtlCol="0">
            <a:spAutoFit/>
          </a:bodyPr>
          <a:lstStyle/>
          <a:p>
            <a:r>
              <a:rPr lang="en-US" sz="2000" dirty="0" smtClean="0">
                <a:latin typeface="Arial Narrow" panose="020B0606020202030204" pitchFamily="34" charset="0"/>
              </a:rPr>
              <a:t>-0.2 feet per horizontal foot</a:t>
            </a:r>
            <a:endParaRPr lang="en-US" sz="2000" dirty="0">
              <a:latin typeface="Arial Narrow" panose="020B0606020202030204" pitchFamily="34" charset="0"/>
            </a:endParaRPr>
          </a:p>
        </p:txBody>
      </p:sp>
    </p:spTree>
    <p:extLst>
      <p:ext uri="{BB962C8B-B14F-4D97-AF65-F5344CB8AC3E}">
        <p14:creationId xmlns:p14="http://schemas.microsoft.com/office/powerpoint/2010/main" val="408403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Gradient Descent</a:t>
            </a:r>
            <a:endParaRPr lang="en-US" dirty="0"/>
          </a:p>
        </p:txBody>
      </p:sp>
      <p:cxnSp>
        <p:nvCxnSpPr>
          <p:cNvPr id="6" name="Straight Arrow Connector 5"/>
          <p:cNvCxnSpPr/>
          <p:nvPr/>
        </p:nvCxnSpPr>
        <p:spPr bwMode="auto">
          <a:xfrm flipH="1">
            <a:off x="1295400" y="2358330"/>
            <a:ext cx="2743200" cy="0"/>
          </a:xfrm>
          <a:prstGeom prst="straightConnector1">
            <a:avLst/>
          </a:prstGeom>
          <a:noFill/>
          <a:ln w="444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4038600" y="2362200"/>
            <a:ext cx="0" cy="3733800"/>
          </a:xfrm>
          <a:prstGeom prst="straightConnector1">
            <a:avLst/>
          </a:prstGeom>
          <a:noFill/>
          <a:ln w="444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267200" y="4962435"/>
            <a:ext cx="4038600" cy="523220"/>
          </a:xfrm>
          <a:prstGeom prst="rect">
            <a:avLst/>
          </a:prstGeom>
          <a:noFill/>
        </p:spPr>
        <p:txBody>
          <a:bodyPr wrap="square" rtlCol="0">
            <a:spAutoFit/>
          </a:bodyPr>
          <a:lstStyle/>
          <a:p>
            <a:r>
              <a:rPr lang="en-US" dirty="0" smtClean="0">
                <a:latin typeface="Arial Narrow" panose="020B0606020202030204" pitchFamily="34" charset="0"/>
              </a:rPr>
              <a:t>-0.3 feet per horizontal foot</a:t>
            </a:r>
            <a:endParaRPr lang="en-US" dirty="0">
              <a:latin typeface="Arial Narrow" panose="020B0606020202030204" pitchFamily="34" charset="0"/>
            </a:endParaRPr>
          </a:p>
        </p:txBody>
      </p:sp>
      <p:sp>
        <p:nvSpPr>
          <p:cNvPr id="13" name="TextBox 12"/>
          <p:cNvSpPr txBox="1"/>
          <p:nvPr/>
        </p:nvSpPr>
        <p:spPr>
          <a:xfrm>
            <a:off x="1143000" y="1691640"/>
            <a:ext cx="4038600" cy="523220"/>
          </a:xfrm>
          <a:prstGeom prst="rect">
            <a:avLst/>
          </a:prstGeom>
          <a:noFill/>
        </p:spPr>
        <p:txBody>
          <a:bodyPr wrap="square" rtlCol="0">
            <a:spAutoFit/>
          </a:bodyPr>
          <a:lstStyle/>
          <a:p>
            <a:r>
              <a:rPr lang="en-US" dirty="0" smtClean="0">
                <a:latin typeface="Arial Narrow" panose="020B0606020202030204" pitchFamily="34" charset="0"/>
              </a:rPr>
              <a:t>-0.2 feet per horizontal foot</a:t>
            </a:r>
            <a:endParaRPr lang="en-US" dirty="0">
              <a:latin typeface="Arial Narrow" panose="020B0606020202030204" pitchFamily="34" charset="0"/>
            </a:endParaRPr>
          </a:p>
        </p:txBody>
      </p:sp>
      <p:cxnSp>
        <p:nvCxnSpPr>
          <p:cNvPr id="9" name="Straight Arrow Connector 8"/>
          <p:cNvCxnSpPr/>
          <p:nvPr/>
        </p:nvCxnSpPr>
        <p:spPr bwMode="auto">
          <a:xfrm flipH="1">
            <a:off x="1295400" y="2358330"/>
            <a:ext cx="2743200" cy="3691950"/>
          </a:xfrm>
          <a:prstGeom prst="straightConnector1">
            <a:avLst/>
          </a:prstGeom>
          <a:noFill/>
          <a:ln w="44450" cap="flat" cmpd="sng" algn="ctr">
            <a:solidFill>
              <a:srgbClr val="FF0000"/>
            </a:solidFill>
            <a:prstDash val="lgDash"/>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48380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Minima</a:t>
            </a:r>
            <a:endParaRPr lang="en-US" dirty="0"/>
          </a:p>
        </p:txBody>
      </p:sp>
      <p:sp>
        <p:nvSpPr>
          <p:cNvPr id="3" name="TextBox 2"/>
          <p:cNvSpPr txBox="1"/>
          <p:nvPr/>
        </p:nvSpPr>
        <p:spPr>
          <a:xfrm>
            <a:off x="1219200" y="990600"/>
            <a:ext cx="6629400" cy="5262979"/>
          </a:xfrm>
          <a:prstGeom prst="rect">
            <a:avLst/>
          </a:prstGeom>
          <a:noFill/>
        </p:spPr>
        <p:txBody>
          <a:bodyPr wrap="square" rtlCol="0">
            <a:spAutoFit/>
          </a:bodyPr>
          <a:lstStyle/>
          <a:p>
            <a:r>
              <a:rPr lang="en-US" dirty="0" smtClean="0">
                <a:latin typeface="Arial Narrow" panose="020B0606020202030204" pitchFamily="34" charset="0"/>
              </a:rPr>
              <a:t>It </a:t>
            </a:r>
            <a:r>
              <a:rPr lang="en-US" dirty="0">
                <a:latin typeface="Arial Narrow" panose="020B0606020202030204" pitchFamily="34" charset="0"/>
              </a:rPr>
              <a:t>was </a:t>
            </a:r>
            <a:r>
              <a:rPr lang="en-US" dirty="0" smtClean="0">
                <a:latin typeface="Arial Narrow" panose="020B0606020202030204" pitchFamily="34" charset="0"/>
              </a:rPr>
              <a:t>commonly thought </a:t>
            </a:r>
            <a:r>
              <a:rPr lang="en-US" dirty="0">
                <a:latin typeface="Arial Narrow" panose="020B0606020202030204" pitchFamily="34" charset="0"/>
              </a:rPr>
              <a:t>that simple gradient descent would get trapped in poor </a:t>
            </a:r>
            <a:r>
              <a:rPr lang="en-US" dirty="0" smtClean="0">
                <a:latin typeface="Arial Narrow" panose="020B0606020202030204" pitchFamily="34" charset="0"/>
              </a:rPr>
              <a:t>local minima </a:t>
            </a:r>
            <a:r>
              <a:rPr lang="en-US" dirty="0">
                <a:latin typeface="Arial Narrow" panose="020B0606020202030204" pitchFamily="34" charset="0"/>
              </a:rPr>
              <a:t>— weight configurations for which no small change </a:t>
            </a:r>
            <a:r>
              <a:rPr lang="en-US" dirty="0" smtClean="0">
                <a:latin typeface="Arial Narrow" panose="020B0606020202030204" pitchFamily="34" charset="0"/>
              </a:rPr>
              <a:t>would reduce </a:t>
            </a:r>
            <a:r>
              <a:rPr lang="en-US" dirty="0">
                <a:latin typeface="Arial Narrow" panose="020B0606020202030204" pitchFamily="34" charset="0"/>
              </a:rPr>
              <a:t>the average error</a:t>
            </a:r>
            <a:r>
              <a:rPr lang="en-US" dirty="0" smtClean="0">
                <a:latin typeface="Arial Narrow" panose="020B0606020202030204" pitchFamily="34" charset="0"/>
              </a:rPr>
              <a:t>.</a:t>
            </a:r>
          </a:p>
          <a:p>
            <a:endParaRPr lang="en-US" dirty="0">
              <a:latin typeface="Arial Narrow" panose="020B0606020202030204" pitchFamily="34" charset="0"/>
            </a:endParaRPr>
          </a:p>
          <a:p>
            <a:r>
              <a:rPr lang="en-US" dirty="0">
                <a:latin typeface="Arial Narrow" panose="020B0606020202030204" pitchFamily="34" charset="0"/>
              </a:rPr>
              <a:t>In practice, poor local minima are rarely a problem with large networks. Regardless of the initial conditions, the system nearly </a:t>
            </a:r>
            <a:r>
              <a:rPr lang="en-US" dirty="0" smtClean="0">
                <a:latin typeface="Arial Narrow" panose="020B0606020202030204" pitchFamily="34" charset="0"/>
              </a:rPr>
              <a:t>always reaches </a:t>
            </a:r>
            <a:r>
              <a:rPr lang="en-US" dirty="0">
                <a:latin typeface="Arial Narrow" panose="020B0606020202030204" pitchFamily="34" charset="0"/>
              </a:rPr>
              <a:t>solutions of very similar quality. Recent theoretical </a:t>
            </a:r>
            <a:r>
              <a:rPr lang="en-US" dirty="0" smtClean="0">
                <a:latin typeface="Arial Narrow" panose="020B0606020202030204" pitchFamily="34" charset="0"/>
              </a:rPr>
              <a:t>and empirical </a:t>
            </a:r>
            <a:r>
              <a:rPr lang="en-US" dirty="0">
                <a:latin typeface="Arial Narrow" panose="020B0606020202030204" pitchFamily="34" charset="0"/>
              </a:rPr>
              <a:t>results strongly suggest that local minima are not a </a:t>
            </a:r>
            <a:r>
              <a:rPr lang="en-US" dirty="0" smtClean="0">
                <a:latin typeface="Arial Narrow" panose="020B0606020202030204" pitchFamily="34" charset="0"/>
              </a:rPr>
              <a:t>serious issue </a:t>
            </a:r>
            <a:r>
              <a:rPr lang="en-US" dirty="0">
                <a:latin typeface="Arial Narrow" panose="020B0606020202030204" pitchFamily="34" charset="0"/>
              </a:rPr>
              <a:t>in general. Instead, </a:t>
            </a:r>
            <a:r>
              <a:rPr lang="en-US" dirty="0" smtClean="0">
                <a:latin typeface="Arial Narrow" panose="020B0606020202030204" pitchFamily="34" charset="0"/>
              </a:rPr>
              <a:t>…</a:t>
            </a:r>
            <a:endParaRPr lang="en-US" dirty="0">
              <a:latin typeface="Arial Narrow" panose="020B0606020202030204" pitchFamily="34" charset="0"/>
            </a:endParaRPr>
          </a:p>
        </p:txBody>
      </p:sp>
      <p:sp>
        <p:nvSpPr>
          <p:cNvPr id="6" name="Rectangle 5"/>
          <p:cNvSpPr/>
          <p:nvPr/>
        </p:nvSpPr>
        <p:spPr>
          <a:xfrm>
            <a:off x="4267200" y="6096000"/>
            <a:ext cx="4343400" cy="646331"/>
          </a:xfrm>
          <a:prstGeom prst="rect">
            <a:avLst/>
          </a:prstGeom>
          <a:solidFill>
            <a:schemeClr val="bg1"/>
          </a:solidFill>
        </p:spPr>
        <p:txBody>
          <a:bodyPr wrap="square">
            <a:spAutoFit/>
          </a:bodyPr>
          <a:lstStyle/>
          <a:p>
            <a:r>
              <a:rPr lang="en-US" sz="1800" dirty="0" smtClean="0">
                <a:latin typeface="Arial Narrow" panose="020B0606020202030204" pitchFamily="34" charset="0"/>
              </a:rPr>
              <a:t>“Deep Learning” by Yann </a:t>
            </a:r>
            <a:r>
              <a:rPr lang="en-US" sz="1800" dirty="0" err="1" smtClean="0">
                <a:latin typeface="Arial Narrow" panose="020B0606020202030204" pitchFamily="34" charset="0"/>
              </a:rPr>
              <a:t>LeCun</a:t>
            </a:r>
            <a:r>
              <a:rPr lang="en-US" sz="1800" dirty="0" smtClean="0">
                <a:latin typeface="Arial Narrow" panose="020B0606020202030204" pitchFamily="34" charset="0"/>
              </a:rPr>
              <a:t>, </a:t>
            </a:r>
            <a:r>
              <a:rPr lang="en-US" sz="1800" dirty="0" err="1">
                <a:latin typeface="Arial Narrow" panose="020B0606020202030204" pitchFamily="34" charset="0"/>
              </a:rPr>
              <a:t>Yoshua</a:t>
            </a:r>
            <a:r>
              <a:rPr lang="en-US" sz="1800" dirty="0">
                <a:latin typeface="Arial Narrow" panose="020B0606020202030204" pitchFamily="34" charset="0"/>
              </a:rPr>
              <a:t> </a:t>
            </a:r>
            <a:r>
              <a:rPr lang="en-US" sz="1800" dirty="0" err="1" smtClean="0">
                <a:latin typeface="Arial Narrow" panose="020B0606020202030204" pitchFamily="34" charset="0"/>
              </a:rPr>
              <a:t>Bengio</a:t>
            </a:r>
            <a:r>
              <a:rPr lang="en-US" sz="1800" dirty="0" smtClean="0">
                <a:latin typeface="Arial Narrow" panose="020B0606020202030204" pitchFamily="34" charset="0"/>
              </a:rPr>
              <a:t>, &amp; </a:t>
            </a:r>
            <a:r>
              <a:rPr lang="en-US" sz="1800" dirty="0">
                <a:latin typeface="Arial Narrow" panose="020B0606020202030204" pitchFamily="34" charset="0"/>
              </a:rPr>
              <a:t>Geoffrey </a:t>
            </a:r>
            <a:r>
              <a:rPr lang="en-US" sz="1800" dirty="0" smtClean="0">
                <a:latin typeface="Arial Narrow" panose="020B0606020202030204" pitchFamily="34" charset="0"/>
              </a:rPr>
              <a:t>Hinton doi:10.1038/nature14539</a:t>
            </a:r>
            <a:endParaRPr lang="en-US" sz="1800" dirty="0">
              <a:latin typeface="Arial Narrow" panose="020B0606020202030204" pitchFamily="34" charset="0"/>
            </a:endParaRPr>
          </a:p>
        </p:txBody>
      </p:sp>
    </p:spTree>
    <p:extLst>
      <p:ext uri="{BB962C8B-B14F-4D97-AF65-F5344CB8AC3E}">
        <p14:creationId xmlns:p14="http://schemas.microsoft.com/office/powerpoint/2010/main" val="160391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Saddle Points</a:t>
            </a:r>
            <a:endParaRPr lang="en-US" dirty="0"/>
          </a:p>
        </p:txBody>
      </p:sp>
      <p:sp>
        <p:nvSpPr>
          <p:cNvPr id="4" name="TextBox 3"/>
          <p:cNvSpPr txBox="1"/>
          <p:nvPr/>
        </p:nvSpPr>
        <p:spPr>
          <a:xfrm>
            <a:off x="1219200" y="1111508"/>
            <a:ext cx="6629400" cy="5262979"/>
          </a:xfrm>
          <a:prstGeom prst="rect">
            <a:avLst/>
          </a:prstGeom>
          <a:noFill/>
        </p:spPr>
        <p:txBody>
          <a:bodyPr wrap="square" rtlCol="0">
            <a:spAutoFit/>
          </a:bodyPr>
          <a:lstStyle/>
          <a:p>
            <a:r>
              <a:rPr lang="en-US" dirty="0" smtClean="0">
                <a:latin typeface="Arial Narrow" panose="020B0606020202030204" pitchFamily="34" charset="0"/>
              </a:rPr>
              <a:t>Instead</a:t>
            </a:r>
            <a:r>
              <a:rPr lang="en-US" dirty="0">
                <a:latin typeface="Arial Narrow" panose="020B0606020202030204" pitchFamily="34" charset="0"/>
              </a:rPr>
              <a:t>, </a:t>
            </a:r>
            <a:r>
              <a:rPr lang="en-US" dirty="0" smtClean="0">
                <a:latin typeface="Arial Narrow" panose="020B0606020202030204" pitchFamily="34" charset="0"/>
              </a:rPr>
              <a:t>… the </a:t>
            </a:r>
            <a:r>
              <a:rPr lang="en-US" dirty="0">
                <a:latin typeface="Arial Narrow" panose="020B0606020202030204" pitchFamily="34" charset="0"/>
              </a:rPr>
              <a:t>landscape is packed with a </a:t>
            </a:r>
            <a:r>
              <a:rPr lang="en-US" dirty="0" err="1">
                <a:latin typeface="Arial Narrow" panose="020B0606020202030204" pitchFamily="34" charset="0"/>
              </a:rPr>
              <a:t>combinatorially</a:t>
            </a:r>
            <a:r>
              <a:rPr lang="en-US" dirty="0">
                <a:latin typeface="Arial Narrow" panose="020B0606020202030204" pitchFamily="34" charset="0"/>
              </a:rPr>
              <a:t> large number of saddle points where the gradient is zero, </a:t>
            </a:r>
            <a:r>
              <a:rPr lang="en-US" dirty="0" smtClean="0">
                <a:latin typeface="Arial Narrow" panose="020B0606020202030204" pitchFamily="34" charset="0"/>
              </a:rPr>
              <a:t>and the </a:t>
            </a:r>
            <a:r>
              <a:rPr lang="en-US" dirty="0">
                <a:latin typeface="Arial Narrow" panose="020B0606020202030204" pitchFamily="34" charset="0"/>
              </a:rPr>
              <a:t>surface curves up in most dimensions and curves down in </a:t>
            </a:r>
            <a:r>
              <a:rPr lang="en-US" dirty="0" smtClean="0">
                <a:latin typeface="Arial Narrow" panose="020B0606020202030204" pitchFamily="34" charset="0"/>
              </a:rPr>
              <a:t>the remainder.</a:t>
            </a:r>
          </a:p>
          <a:p>
            <a:endParaRPr lang="en-US" dirty="0">
              <a:latin typeface="Arial Narrow" panose="020B0606020202030204" pitchFamily="34" charset="0"/>
            </a:endParaRPr>
          </a:p>
          <a:p>
            <a:r>
              <a:rPr lang="en-US" dirty="0" smtClean="0">
                <a:latin typeface="Arial Narrow" panose="020B0606020202030204" pitchFamily="34" charset="0"/>
              </a:rPr>
              <a:t>The </a:t>
            </a:r>
            <a:r>
              <a:rPr lang="en-US" dirty="0">
                <a:latin typeface="Arial Narrow" panose="020B0606020202030204" pitchFamily="34" charset="0"/>
              </a:rPr>
              <a:t>analysis seems to show that saddle points </a:t>
            </a:r>
            <a:r>
              <a:rPr lang="en-US" dirty="0" smtClean="0">
                <a:latin typeface="Arial Narrow" panose="020B0606020202030204" pitchFamily="34" charset="0"/>
              </a:rPr>
              <a:t>with only </a:t>
            </a:r>
            <a:r>
              <a:rPr lang="en-US" dirty="0">
                <a:latin typeface="Arial Narrow" panose="020B0606020202030204" pitchFamily="34" charset="0"/>
              </a:rPr>
              <a:t>a few downward curving directions are present in very </a:t>
            </a:r>
            <a:r>
              <a:rPr lang="en-US" dirty="0" smtClean="0">
                <a:latin typeface="Arial Narrow" panose="020B0606020202030204" pitchFamily="34" charset="0"/>
              </a:rPr>
              <a:t>large numbers</a:t>
            </a:r>
            <a:r>
              <a:rPr lang="en-US" dirty="0">
                <a:latin typeface="Arial Narrow" panose="020B0606020202030204" pitchFamily="34" charset="0"/>
              </a:rPr>
              <a:t>, but almost all of them have very similar values of the objective function. Hence, it does </a:t>
            </a:r>
            <a:r>
              <a:rPr lang="en-US" dirty="0" smtClean="0">
                <a:latin typeface="Arial Narrow" panose="020B0606020202030204" pitchFamily="34" charset="0"/>
              </a:rPr>
              <a:t>not much </a:t>
            </a:r>
            <a:r>
              <a:rPr lang="en-US" dirty="0">
                <a:latin typeface="Arial Narrow" panose="020B0606020202030204" pitchFamily="34" charset="0"/>
              </a:rPr>
              <a:t>matter which of these </a:t>
            </a:r>
            <a:r>
              <a:rPr lang="en-US" dirty="0" smtClean="0">
                <a:latin typeface="Arial Narrow" panose="020B0606020202030204" pitchFamily="34" charset="0"/>
              </a:rPr>
              <a:t>saddle points </a:t>
            </a:r>
            <a:r>
              <a:rPr lang="en-US" dirty="0">
                <a:latin typeface="Arial Narrow" panose="020B0606020202030204" pitchFamily="34" charset="0"/>
              </a:rPr>
              <a:t>the algorithm gets stuck at.  </a:t>
            </a:r>
          </a:p>
        </p:txBody>
      </p:sp>
    </p:spTree>
    <p:extLst>
      <p:ext uri="{BB962C8B-B14F-4D97-AF65-F5344CB8AC3E}">
        <p14:creationId xmlns:p14="http://schemas.microsoft.com/office/powerpoint/2010/main" val="207735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Batch GD</a:t>
            </a:r>
            <a:endParaRPr lang="en-US" dirty="0"/>
          </a:p>
        </p:txBody>
      </p:sp>
      <p:sp>
        <p:nvSpPr>
          <p:cNvPr id="3" name="TextBox 2"/>
          <p:cNvSpPr txBox="1"/>
          <p:nvPr/>
        </p:nvSpPr>
        <p:spPr>
          <a:xfrm>
            <a:off x="742950" y="1371600"/>
            <a:ext cx="7581900" cy="523220"/>
          </a:xfrm>
          <a:prstGeom prst="rect">
            <a:avLst/>
          </a:prstGeom>
          <a:noFill/>
        </p:spPr>
        <p:txBody>
          <a:bodyPr wrap="square" rtlCol="0">
            <a:spAutoFit/>
          </a:bodyPr>
          <a:lstStyle/>
          <a:p>
            <a:r>
              <a:rPr lang="en-US" dirty="0" smtClean="0">
                <a:latin typeface="Arial Narrow" panose="020B0606020202030204" pitchFamily="34" charset="0"/>
              </a:rPr>
              <a:t>Following a hill downward often leads to </a:t>
            </a:r>
            <a:r>
              <a:rPr lang="en-US" i="1" dirty="0" smtClean="0">
                <a:latin typeface="Arial Narrow" panose="020B0606020202030204" pitchFamily="34" charset="0"/>
              </a:rPr>
              <a:t>saddle points</a:t>
            </a:r>
            <a:r>
              <a:rPr lang="en-US" dirty="0" smtClean="0">
                <a:latin typeface="Arial Narrow" panose="020B0606020202030204" pitchFamily="34" charset="0"/>
              </a:rPr>
              <a:t>.</a:t>
            </a:r>
            <a:endParaRPr lang="en-US" dirty="0">
              <a:latin typeface="Arial Narrow" panose="020B0606020202030204" pitchFamily="34" charset="0"/>
            </a:endParaRPr>
          </a:p>
        </p:txBody>
      </p:sp>
      <p:sp>
        <p:nvSpPr>
          <p:cNvPr id="5" name="TextBox 4"/>
          <p:cNvSpPr txBox="1"/>
          <p:nvPr/>
        </p:nvSpPr>
        <p:spPr>
          <a:xfrm>
            <a:off x="457200" y="6304300"/>
            <a:ext cx="8382000" cy="369332"/>
          </a:xfrm>
          <a:prstGeom prst="rect">
            <a:avLst/>
          </a:prstGeom>
          <a:noFill/>
        </p:spPr>
        <p:txBody>
          <a:bodyPr wrap="square" rtlCol="0">
            <a:spAutoFit/>
          </a:bodyPr>
          <a:lstStyle/>
          <a:p>
            <a:r>
              <a:rPr lang="en-US" sz="1800" dirty="0">
                <a:latin typeface="Arial Narrow" panose="020B0606020202030204" pitchFamily="34" charset="0"/>
              </a:rPr>
              <a:t>https://en.wikipedia.org/wiki/Saddle_point#/media/File:Saddle_point.svg</a:t>
            </a:r>
          </a:p>
        </p:txBody>
      </p:sp>
      <p:grpSp>
        <p:nvGrpSpPr>
          <p:cNvPr id="8" name="Group 7"/>
          <p:cNvGrpSpPr/>
          <p:nvPr/>
        </p:nvGrpSpPr>
        <p:grpSpPr>
          <a:xfrm>
            <a:off x="1447800" y="1981200"/>
            <a:ext cx="5562600" cy="4724400"/>
            <a:chOff x="1447800" y="2133600"/>
            <a:chExt cx="4828474" cy="3876601"/>
          </a:xfrm>
        </p:grpSpPr>
        <p:pic>
          <p:nvPicPr>
            <p:cNvPr id="4" name="Picture 3"/>
            <p:cNvPicPr>
              <a:picLocks noChangeAspect="1"/>
            </p:cNvPicPr>
            <p:nvPr/>
          </p:nvPicPr>
          <p:blipFill rotWithShape="1">
            <a:blip r:embed="rId3"/>
            <a:srcRect r="10867" b="17489"/>
            <a:stretch/>
          </p:blipFill>
          <p:spPr>
            <a:xfrm>
              <a:off x="1447800" y="2133600"/>
              <a:ext cx="4648200" cy="3124200"/>
            </a:xfrm>
            <a:prstGeom prst="rect">
              <a:avLst/>
            </a:prstGeom>
          </p:spPr>
        </p:pic>
        <p:sp>
          <p:nvSpPr>
            <p:cNvPr id="6" name="Rectangle 5"/>
            <p:cNvSpPr/>
            <p:nvPr/>
          </p:nvSpPr>
          <p:spPr bwMode="auto">
            <a:xfrm rot="2291005">
              <a:off x="1581145" y="4710022"/>
              <a:ext cx="1638309" cy="998461"/>
            </a:xfrm>
            <a:prstGeom prst="rect">
              <a:avLst/>
            </a:prstGeom>
            <a:solidFill>
              <a:schemeClr val="bg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rot="18723101">
              <a:off x="4531383" y="4265309"/>
              <a:ext cx="2491322" cy="998461"/>
            </a:xfrm>
            <a:prstGeom prst="rect">
              <a:avLst/>
            </a:prstGeom>
            <a:solidFill>
              <a:schemeClr val="bg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176216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is Potentially Severe ..</a:t>
            </a:r>
            <a:endParaRPr lang="en-US" dirty="0"/>
          </a:p>
        </p:txBody>
      </p:sp>
      <p:sp>
        <p:nvSpPr>
          <p:cNvPr id="3" name="TextBox 2"/>
          <p:cNvSpPr txBox="1"/>
          <p:nvPr/>
        </p:nvSpPr>
        <p:spPr>
          <a:xfrm>
            <a:off x="1843087" y="1828800"/>
            <a:ext cx="5381625" cy="2585323"/>
          </a:xfrm>
          <a:prstGeom prst="rect">
            <a:avLst/>
          </a:prstGeom>
          <a:noFill/>
        </p:spPr>
        <p:txBody>
          <a:bodyPr wrap="square" rtlCol="0">
            <a:spAutoFit/>
          </a:bodyPr>
          <a:lstStyle/>
          <a:p>
            <a:pPr>
              <a:lnSpc>
                <a:spcPct val="150000"/>
              </a:lnSpc>
            </a:pPr>
            <a:r>
              <a:rPr lang="en-US" sz="3600" dirty="0" smtClean="0">
                <a:latin typeface="Arial Narrow" panose="020B0606020202030204" pitchFamily="34" charset="0"/>
              </a:rPr>
              <a:t>The weight (“parameter”) space is hundreds-dimensional so saddle points are likely.</a:t>
            </a:r>
            <a:endParaRPr lang="en-US" sz="3600" dirty="0">
              <a:latin typeface="Arial Narrow" panose="020B0606020202030204" pitchFamily="34" charset="0"/>
            </a:endParaRPr>
          </a:p>
        </p:txBody>
      </p:sp>
    </p:spTree>
    <p:extLst>
      <p:ext uri="{BB962C8B-B14F-4D97-AF65-F5344CB8AC3E}">
        <p14:creationId xmlns:p14="http://schemas.microsoft.com/office/powerpoint/2010/main" val="25628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9067800" cy="495300"/>
          </a:xfrm>
        </p:spPr>
        <p:txBody>
          <a:bodyPr/>
          <a:lstStyle/>
          <a:p>
            <a:r>
              <a:rPr lang="en-US" dirty="0" smtClean="0"/>
              <a:t>Learning Objectives</a:t>
            </a:r>
            <a:endParaRPr lang="en-US" dirty="0"/>
          </a:p>
        </p:txBody>
      </p:sp>
      <p:sp>
        <p:nvSpPr>
          <p:cNvPr id="3" name="Content Placeholder 2"/>
          <p:cNvSpPr>
            <a:spLocks noGrp="1"/>
          </p:cNvSpPr>
          <p:nvPr>
            <p:ph idx="1"/>
          </p:nvPr>
        </p:nvSpPr>
        <p:spPr>
          <a:xfrm>
            <a:off x="1638300" y="1600200"/>
            <a:ext cx="5791200" cy="4267200"/>
          </a:xfrm>
        </p:spPr>
        <p:txBody>
          <a:bodyPr/>
          <a:lstStyle/>
          <a:p>
            <a:r>
              <a:rPr lang="en-US" dirty="0" smtClean="0"/>
              <a:t>Leverage NN architectural options</a:t>
            </a:r>
          </a:p>
          <a:p>
            <a:pPr lvl="1"/>
            <a:r>
              <a:rPr lang="en-US" dirty="0" smtClean="0"/>
              <a:t>convolution</a:t>
            </a:r>
          </a:p>
          <a:p>
            <a:pPr lvl="1"/>
            <a:r>
              <a:rPr lang="en-US" dirty="0" smtClean="0"/>
              <a:t>pooling</a:t>
            </a:r>
          </a:p>
          <a:p>
            <a:pPr lvl="1"/>
            <a:r>
              <a:rPr lang="en-US" dirty="0" err="1" smtClean="0"/>
              <a:t>softmax</a:t>
            </a:r>
            <a:endParaRPr lang="en-US" dirty="0" smtClean="0"/>
          </a:p>
          <a:p>
            <a:pPr lvl="1"/>
            <a:r>
              <a:rPr lang="en-US" dirty="0" err="1" smtClean="0"/>
              <a:t>autoencoders</a:t>
            </a:r>
            <a:endParaRPr lang="en-US" dirty="0" smtClean="0"/>
          </a:p>
          <a:p>
            <a:r>
              <a:rPr lang="en-US" dirty="0" smtClean="0"/>
              <a:t>Exploit convergence options</a:t>
            </a:r>
          </a:p>
          <a:p>
            <a:pPr lvl="1"/>
            <a:r>
              <a:rPr lang="en-US" dirty="0" smtClean="0"/>
              <a:t>Stochastic gradient descent</a:t>
            </a:r>
          </a:p>
          <a:p>
            <a:pPr lvl="1"/>
            <a:r>
              <a:rPr lang="en-US" dirty="0" smtClean="0"/>
              <a:t>Adam</a:t>
            </a:r>
            <a:endParaRPr lang="en-US" dirty="0"/>
          </a:p>
        </p:txBody>
      </p:sp>
    </p:spTree>
    <p:extLst>
      <p:ext uri="{BB962C8B-B14F-4D97-AF65-F5344CB8AC3E}">
        <p14:creationId xmlns:p14="http://schemas.microsoft.com/office/powerpoint/2010/main" val="303503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067800" cy="495300"/>
          </a:xfrm>
        </p:spPr>
        <p:txBody>
          <a:bodyPr/>
          <a:lstStyle/>
          <a:p>
            <a:r>
              <a:rPr lang="en-US" dirty="0" smtClean="0"/>
              <a:t>The Other Extreme: </a:t>
            </a:r>
            <a:br>
              <a:rPr lang="en-US" dirty="0" smtClean="0"/>
            </a:br>
            <a:r>
              <a:rPr lang="en-US" dirty="0" smtClean="0"/>
              <a:t>Stochastic Gradient Descent w.r.t. </a:t>
            </a:r>
            <a:r>
              <a:rPr lang="en-US" i="1" dirty="0" smtClean="0"/>
              <a:t>One</a:t>
            </a:r>
            <a:r>
              <a:rPr lang="en-US" dirty="0" smtClean="0"/>
              <a:t> Weight</a:t>
            </a:r>
            <a:endParaRPr lang="en-US" dirty="0"/>
          </a:p>
        </p:txBody>
      </p:sp>
      <p:cxnSp>
        <p:nvCxnSpPr>
          <p:cNvPr id="5" name="Straight Arrow Connector 4"/>
          <p:cNvCxnSpPr/>
          <p:nvPr/>
        </p:nvCxnSpPr>
        <p:spPr bwMode="auto">
          <a:xfrm flipH="1">
            <a:off x="1143000" y="5562600"/>
            <a:ext cx="6172200" cy="0"/>
          </a:xfrm>
          <a:prstGeom prst="straightConnector1">
            <a:avLst/>
          </a:prstGeom>
          <a:noFill/>
          <a:ln w="444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1143000" y="2057400"/>
            <a:ext cx="0" cy="3505200"/>
          </a:xfrm>
          <a:prstGeom prst="straightConnector1">
            <a:avLst/>
          </a:prstGeom>
          <a:noFill/>
          <a:ln w="444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0"/>
          <p:cNvSpPr/>
          <p:nvPr/>
        </p:nvSpPr>
        <p:spPr bwMode="auto">
          <a:xfrm>
            <a:off x="1595718" y="2587854"/>
            <a:ext cx="6024282" cy="2441346"/>
          </a:xfrm>
          <a:custGeom>
            <a:avLst/>
            <a:gdLst>
              <a:gd name="connsiteX0" fmla="*/ 0 w 6024282"/>
              <a:gd name="connsiteY0" fmla="*/ 352570 h 2283358"/>
              <a:gd name="connsiteX1" fmla="*/ 663388 w 6024282"/>
              <a:gd name="connsiteY1" fmla="*/ 29840 h 2283358"/>
              <a:gd name="connsiteX2" fmla="*/ 1900517 w 6024282"/>
              <a:gd name="connsiteY2" fmla="*/ 1015958 h 2283358"/>
              <a:gd name="connsiteX3" fmla="*/ 1900517 w 6024282"/>
              <a:gd name="connsiteY3" fmla="*/ 1015958 h 2283358"/>
              <a:gd name="connsiteX4" fmla="*/ 2707341 w 6024282"/>
              <a:gd name="connsiteY4" fmla="*/ 1751064 h 2283358"/>
              <a:gd name="connsiteX5" fmla="*/ 3478306 w 6024282"/>
              <a:gd name="connsiteY5" fmla="*/ 1517981 h 2283358"/>
              <a:gd name="connsiteX6" fmla="*/ 4823011 w 6024282"/>
              <a:gd name="connsiteY6" fmla="*/ 2271017 h 2283358"/>
              <a:gd name="connsiteX7" fmla="*/ 6024282 w 6024282"/>
              <a:gd name="connsiteY7" fmla="*/ 800805 h 22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4282" h="2283358">
                <a:moveTo>
                  <a:pt x="0" y="352570"/>
                </a:moveTo>
                <a:cubicBezTo>
                  <a:pt x="173317" y="135922"/>
                  <a:pt x="346635" y="-80725"/>
                  <a:pt x="663388" y="29840"/>
                </a:cubicBezTo>
                <a:cubicBezTo>
                  <a:pt x="980141" y="140405"/>
                  <a:pt x="1900517" y="1015958"/>
                  <a:pt x="1900517" y="1015958"/>
                </a:cubicBezTo>
                <a:lnTo>
                  <a:pt x="1900517" y="1015958"/>
                </a:lnTo>
                <a:cubicBezTo>
                  <a:pt x="2034988" y="1138476"/>
                  <a:pt x="2444376" y="1667394"/>
                  <a:pt x="2707341" y="1751064"/>
                </a:cubicBezTo>
                <a:cubicBezTo>
                  <a:pt x="2970306" y="1834734"/>
                  <a:pt x="3125694" y="1431322"/>
                  <a:pt x="3478306" y="1517981"/>
                </a:cubicBezTo>
                <a:cubicBezTo>
                  <a:pt x="3830918" y="1604640"/>
                  <a:pt x="4398682" y="2390546"/>
                  <a:pt x="4823011" y="2271017"/>
                </a:cubicBezTo>
                <a:cubicBezTo>
                  <a:pt x="5247340" y="2151488"/>
                  <a:pt x="5635811" y="1476146"/>
                  <a:pt x="6024282" y="800805"/>
                </a:cubicBez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a:xfrm>
            <a:off x="3583640" y="1532141"/>
            <a:ext cx="5103159" cy="1200329"/>
          </a:xfrm>
          <a:prstGeom prst="rect">
            <a:avLst/>
          </a:prstGeom>
        </p:spPr>
        <p:txBody>
          <a:bodyPr wrap="square">
            <a:spAutoFit/>
          </a:bodyPr>
          <a:lstStyle/>
          <a:p>
            <a:r>
              <a:rPr lang="en-US" sz="3600" dirty="0" smtClean="0">
                <a:latin typeface="Arial Narrow" panose="020B0606020202030204" pitchFamily="34" charset="0"/>
              </a:rPr>
              <a:t>Functions of a </a:t>
            </a:r>
            <a:r>
              <a:rPr lang="en-US" sz="3600" i="1" dirty="0" smtClean="0">
                <a:latin typeface="Arial Narrow" panose="020B0606020202030204" pitchFamily="34" charset="0"/>
              </a:rPr>
              <a:t>single</a:t>
            </a:r>
            <a:r>
              <a:rPr lang="en-US" sz="3600" dirty="0" smtClean="0">
                <a:latin typeface="Arial Narrow" panose="020B0606020202030204" pitchFamily="34" charset="0"/>
              </a:rPr>
              <a:t> variable</a:t>
            </a:r>
          </a:p>
          <a:p>
            <a:r>
              <a:rPr lang="en-US" sz="3600" dirty="0">
                <a:latin typeface="Arial Narrow" panose="020B0606020202030204" pitchFamily="34" charset="0"/>
              </a:rPr>
              <a:t>m</a:t>
            </a:r>
            <a:r>
              <a:rPr lang="en-US" sz="3600" dirty="0" smtClean="0">
                <a:latin typeface="Arial Narrow" panose="020B0606020202030204" pitchFamily="34" charset="0"/>
              </a:rPr>
              <a:t>uch easier to handle </a:t>
            </a:r>
          </a:p>
        </p:txBody>
      </p:sp>
      <p:sp>
        <p:nvSpPr>
          <p:cNvPr id="13" name="Rectangle 12"/>
          <p:cNvSpPr/>
          <p:nvPr/>
        </p:nvSpPr>
        <p:spPr>
          <a:xfrm>
            <a:off x="7676029" y="5239434"/>
            <a:ext cx="649941" cy="646331"/>
          </a:xfrm>
          <a:prstGeom prst="rect">
            <a:avLst/>
          </a:prstGeom>
        </p:spPr>
        <p:txBody>
          <a:bodyPr wrap="square">
            <a:spAutoFit/>
          </a:bodyPr>
          <a:lstStyle/>
          <a:p>
            <a:r>
              <a:rPr lang="en-US" sz="3600" i="1" dirty="0" err="1" smtClean="0">
                <a:latin typeface="Arial Narrow" panose="020B0606020202030204" pitchFamily="34" charset="0"/>
              </a:rPr>
              <a:t>w</a:t>
            </a:r>
            <a:r>
              <a:rPr lang="en-US" sz="3600" i="1" baseline="-25000" dirty="0" err="1" smtClean="0">
                <a:latin typeface="Arial Narrow" panose="020B0606020202030204" pitchFamily="34" charset="0"/>
              </a:rPr>
              <a:t>ij</a:t>
            </a:r>
            <a:endParaRPr lang="en-US" sz="3600" dirty="0">
              <a:latin typeface="Arial Narrow" panose="020B0606020202030204" pitchFamily="34" charset="0"/>
            </a:endParaRPr>
          </a:p>
        </p:txBody>
      </p:sp>
      <p:sp>
        <p:nvSpPr>
          <p:cNvPr id="14" name="Rectangle 13"/>
          <p:cNvSpPr/>
          <p:nvPr/>
        </p:nvSpPr>
        <p:spPr>
          <a:xfrm>
            <a:off x="968914" y="1333500"/>
            <a:ext cx="394660" cy="646331"/>
          </a:xfrm>
          <a:prstGeom prst="rect">
            <a:avLst/>
          </a:prstGeom>
        </p:spPr>
        <p:txBody>
          <a:bodyPr wrap="none">
            <a:spAutoFit/>
          </a:bodyPr>
          <a:lstStyle/>
          <a:p>
            <a:r>
              <a:rPr lang="en-US" sz="3600" i="1" dirty="0">
                <a:latin typeface="Arial Narrow" panose="020B0606020202030204" pitchFamily="34" charset="0"/>
              </a:rPr>
              <a:t>e</a:t>
            </a:r>
            <a:endParaRPr lang="en-US" sz="3600" dirty="0"/>
          </a:p>
        </p:txBody>
      </p:sp>
    </p:spTree>
    <p:extLst>
      <p:ext uri="{BB962C8B-B14F-4D97-AF65-F5344CB8AC3E}">
        <p14:creationId xmlns:p14="http://schemas.microsoft.com/office/powerpoint/2010/main" val="118963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58306"/>
            <a:ext cx="9067800" cy="495300"/>
          </a:xfrm>
        </p:spPr>
        <p:txBody>
          <a:bodyPr/>
          <a:lstStyle/>
          <a:p>
            <a:r>
              <a:rPr lang="en-US" dirty="0" smtClean="0"/>
              <a:t>Compromise: </a:t>
            </a:r>
            <a:r>
              <a:rPr lang="en-US" dirty="0" err="1" smtClean="0"/>
              <a:t>Minibatch</a:t>
            </a:r>
            <a:r>
              <a:rPr lang="en-US" dirty="0" smtClean="0"/>
              <a:t> Gradient Descent</a:t>
            </a:r>
            <a:endParaRPr lang="en-US" dirty="0"/>
          </a:p>
        </p:txBody>
      </p:sp>
      <p:sp>
        <p:nvSpPr>
          <p:cNvPr id="12" name="Rectangle 11"/>
          <p:cNvSpPr/>
          <p:nvPr/>
        </p:nvSpPr>
        <p:spPr>
          <a:xfrm>
            <a:off x="990600" y="1066800"/>
            <a:ext cx="7848600" cy="1815882"/>
          </a:xfrm>
          <a:prstGeom prst="rect">
            <a:avLst/>
          </a:prstGeom>
        </p:spPr>
        <p:txBody>
          <a:bodyPr wrap="square">
            <a:spAutoFit/>
          </a:bodyPr>
          <a:lstStyle/>
          <a:p>
            <a:r>
              <a:rPr lang="en-US" dirty="0" smtClean="0">
                <a:latin typeface="Arial Narrow" panose="020B0606020202030204" pitchFamily="34" charset="0"/>
              </a:rPr>
              <a:t>Proceed by subsets of the weights--perhaps default. </a:t>
            </a:r>
          </a:p>
          <a:p>
            <a:endParaRPr lang="en-US" dirty="0">
              <a:latin typeface="Arial Narrow" panose="020B0606020202030204" pitchFamily="34" charset="0"/>
            </a:endParaRPr>
          </a:p>
          <a:p>
            <a:r>
              <a:rPr lang="en-US" dirty="0" smtClean="0">
                <a:latin typeface="Arial Narrow" panose="020B0606020202030204" pitchFamily="34" charset="0"/>
              </a:rPr>
              <a:t>In TensorFlow: Controlled by </a:t>
            </a:r>
            <a:r>
              <a:rPr lang="en-US" i="1" dirty="0" err="1" smtClean="0">
                <a:latin typeface="Arial Narrow" panose="020B0606020202030204" pitchFamily="34" charset="0"/>
              </a:rPr>
              <a:t>batch_size</a:t>
            </a:r>
            <a:r>
              <a:rPr lang="en-US" dirty="0" smtClean="0">
                <a:latin typeface="Arial Narrow" panose="020B0606020202030204" pitchFamily="34" charset="0"/>
              </a:rPr>
              <a:t> parameter</a:t>
            </a:r>
          </a:p>
          <a:p>
            <a:r>
              <a:rPr lang="en-US" dirty="0">
                <a:latin typeface="Arial Narrow" panose="020B0606020202030204" pitchFamily="34" charset="0"/>
              </a:rPr>
              <a:t>	</a:t>
            </a:r>
            <a:r>
              <a:rPr lang="en-US" dirty="0" smtClean="0">
                <a:latin typeface="Arial Narrow" panose="020B0606020202030204" pitchFamily="34" charset="0"/>
              </a:rPr>
              <a:t>typically 10-1000; TF allows dynamic</a:t>
            </a:r>
          </a:p>
        </p:txBody>
      </p:sp>
      <p:sp>
        <p:nvSpPr>
          <p:cNvPr id="5" name="Rectangle 4"/>
          <p:cNvSpPr/>
          <p:nvPr/>
        </p:nvSpPr>
        <p:spPr>
          <a:xfrm>
            <a:off x="457200" y="6400800"/>
            <a:ext cx="6248400" cy="369332"/>
          </a:xfrm>
          <a:prstGeom prst="rect">
            <a:avLst/>
          </a:prstGeom>
        </p:spPr>
        <p:txBody>
          <a:bodyPr wrap="square">
            <a:spAutoFit/>
          </a:bodyPr>
          <a:lstStyle/>
          <a:p>
            <a:pPr algn="r"/>
            <a:r>
              <a:rPr lang="en-US" sz="1800" dirty="0">
                <a:latin typeface="Arial Narrow" panose="020B0606020202030204" pitchFamily="34" charset="0"/>
              </a:rPr>
              <a:t>https://www.tensorflow.org/tutorials/eager/custom_training_walkthrough</a:t>
            </a:r>
          </a:p>
        </p:txBody>
      </p:sp>
      <p:sp>
        <p:nvSpPr>
          <p:cNvPr id="3" name="Rectangle 1"/>
          <p:cNvSpPr>
            <a:spLocks noChangeArrowheads="1"/>
          </p:cNvSpPr>
          <p:nvPr/>
        </p:nvSpPr>
        <p:spPr bwMode="auto">
          <a:xfrm>
            <a:off x="990600" y="3969100"/>
            <a:ext cx="7543800" cy="43088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37474F"/>
                </a:solidFill>
                <a:effectLst/>
                <a:latin typeface="Roboto Mono"/>
              </a:rPr>
              <a:t>model.fit(x, y, batch_size=</a:t>
            </a:r>
            <a:r>
              <a:rPr kumimoji="0" lang="en-US" altLang="en-US" b="0" i="0" u="none" strike="noStrike" cap="none" normalizeH="0" baseline="0" smtClean="0">
                <a:ln>
                  <a:noFill/>
                </a:ln>
                <a:solidFill>
                  <a:srgbClr val="C53929"/>
                </a:solidFill>
                <a:effectLst/>
                <a:latin typeface="Roboto Mono"/>
              </a:rPr>
              <a:t>32</a:t>
            </a:r>
            <a:r>
              <a:rPr kumimoji="0" lang="en-US" altLang="en-US" b="0" i="0" u="none" strike="noStrike" cap="none" normalizeH="0" baseline="0" smtClean="0">
                <a:ln>
                  <a:noFill/>
                </a:ln>
                <a:solidFill>
                  <a:srgbClr val="37474F"/>
                </a:solidFill>
                <a:effectLst/>
                <a:latin typeface="Roboto Mono"/>
              </a:rPr>
              <a:t>, epochs=</a:t>
            </a:r>
            <a:r>
              <a:rPr kumimoji="0" lang="en-US" altLang="en-US" b="0" i="0" u="none" strike="noStrike" cap="none" normalizeH="0" baseline="0" smtClean="0">
                <a:ln>
                  <a:noFill/>
                </a:ln>
                <a:solidFill>
                  <a:srgbClr val="C53929"/>
                </a:solidFill>
                <a:effectLst/>
                <a:latin typeface="Roboto Mono"/>
              </a:rPr>
              <a:t>10</a:t>
            </a:r>
            <a:r>
              <a:rPr kumimoji="0" lang="en-US" altLang="en-US" b="0" i="0" u="none" strike="noStrike" cap="none" normalizeH="0" baseline="0" smtClean="0">
                <a:ln>
                  <a:noFill/>
                </a:ln>
                <a:solidFill>
                  <a:srgbClr val="37474F"/>
                </a:solidFill>
                <a:effectLst/>
                <a:latin typeface="Roboto Mono"/>
              </a:rPr>
              <a:t>)</a:t>
            </a:r>
            <a:r>
              <a:rPr kumimoji="0" lang="en-US" altLang="en-US" sz="1600" b="0" i="0" u="none" strike="noStrike" cap="none" normalizeH="0" baseline="0" smtClean="0">
                <a:ln>
                  <a:noFill/>
                </a:ln>
                <a:solidFill>
                  <a:schemeClr val="tx1"/>
                </a:solidFill>
                <a:effectLst/>
              </a:rPr>
              <a:t> </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1462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Approaches</a:t>
            </a:r>
            <a:endParaRPr lang="en-US" dirty="0"/>
          </a:p>
        </p:txBody>
      </p:sp>
      <p:sp>
        <p:nvSpPr>
          <p:cNvPr id="4" name="Content Placeholder 3"/>
          <p:cNvSpPr>
            <a:spLocks noGrp="1"/>
          </p:cNvSpPr>
          <p:nvPr>
            <p:ph idx="1"/>
          </p:nvPr>
        </p:nvSpPr>
        <p:spPr>
          <a:xfrm>
            <a:off x="2057400" y="1524000"/>
            <a:ext cx="4953000" cy="4572000"/>
          </a:xfrm>
        </p:spPr>
        <p:txBody>
          <a:bodyPr/>
          <a:lstStyle/>
          <a:p>
            <a:r>
              <a:rPr lang="en-US" i="1" dirty="0" smtClean="0"/>
              <a:t>Momentum</a:t>
            </a:r>
            <a:r>
              <a:rPr lang="en-US" dirty="0" smtClean="0"/>
              <a:t> slows the pace at which learning takes place</a:t>
            </a:r>
          </a:p>
          <a:p>
            <a:endParaRPr lang="en-US" dirty="0" smtClean="0"/>
          </a:p>
          <a:p>
            <a:r>
              <a:rPr lang="en-US" i="1" dirty="0" smtClean="0"/>
              <a:t>Second order </a:t>
            </a:r>
            <a:r>
              <a:rPr lang="en-US" dirty="0" smtClean="0"/>
              <a:t>gradients </a:t>
            </a:r>
            <a:r>
              <a:rPr lang="en-US" dirty="0"/>
              <a:t>(</a:t>
            </a:r>
            <a:r>
              <a:rPr lang="en-US" dirty="0" smtClean="0"/>
              <a:t>second derivatives) can detect saddle points</a:t>
            </a:r>
          </a:p>
          <a:p>
            <a:pPr lvl="1"/>
            <a:r>
              <a:rPr lang="en-US" i="1" dirty="0" smtClean="0"/>
              <a:t>But add complication</a:t>
            </a:r>
          </a:p>
          <a:p>
            <a:pPr lvl="1"/>
            <a:r>
              <a:rPr lang="en-US" i="1" dirty="0" smtClean="0"/>
              <a:t>Not supported in TF(?)</a:t>
            </a:r>
            <a:endParaRPr lang="en-US" i="1" dirty="0"/>
          </a:p>
        </p:txBody>
      </p:sp>
    </p:spTree>
    <p:extLst>
      <p:ext uri="{BB962C8B-B14F-4D97-AF65-F5344CB8AC3E}">
        <p14:creationId xmlns:p14="http://schemas.microsoft.com/office/powerpoint/2010/main" val="3263061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Adam Optimizer</a:t>
            </a:r>
            <a:endParaRPr lang="en-US" dirty="0"/>
          </a:p>
        </p:txBody>
      </p:sp>
      <p:sp>
        <p:nvSpPr>
          <p:cNvPr id="4" name="TextBox 3"/>
          <p:cNvSpPr txBox="1"/>
          <p:nvPr/>
        </p:nvSpPr>
        <p:spPr>
          <a:xfrm>
            <a:off x="533400" y="914400"/>
            <a:ext cx="8229600" cy="3724096"/>
          </a:xfrm>
          <a:prstGeom prst="rect">
            <a:avLst/>
          </a:prstGeom>
          <a:noFill/>
        </p:spPr>
        <p:txBody>
          <a:bodyPr wrap="square" rtlCol="0">
            <a:spAutoFit/>
          </a:bodyPr>
          <a:lstStyle/>
          <a:p>
            <a:r>
              <a:rPr lang="en-US" sz="1200" dirty="0">
                <a:latin typeface="Arial Narrow" panose="020B0606020202030204" pitchFamily="34" charset="0"/>
              </a:rPr>
              <a:t>Adam: A Method for Stochastic Optimization by </a:t>
            </a:r>
            <a:r>
              <a:rPr lang="en-US" sz="1200" dirty="0" err="1">
                <a:latin typeface="Arial Narrow" panose="020B0606020202030204" pitchFamily="34" charset="0"/>
              </a:rPr>
              <a:t>Diederik</a:t>
            </a:r>
            <a:r>
              <a:rPr lang="en-US" sz="1200" dirty="0">
                <a:latin typeface="Arial Narrow" panose="020B0606020202030204" pitchFamily="34" charset="0"/>
              </a:rPr>
              <a:t> P. </a:t>
            </a:r>
            <a:r>
              <a:rPr lang="en-US" sz="1200" dirty="0" err="1">
                <a:latin typeface="Arial Narrow" panose="020B0606020202030204" pitchFamily="34" charset="0"/>
              </a:rPr>
              <a:t>Kingma</a:t>
            </a:r>
            <a:r>
              <a:rPr lang="en-US" sz="1200" dirty="0">
                <a:latin typeface="Arial Narrow" panose="020B0606020202030204" pitchFamily="34" charset="0"/>
              </a:rPr>
              <a:t>, Jimmy Ba https://arxiv.org/abs/1412.6980 (2017</a:t>
            </a:r>
            <a:r>
              <a:rPr lang="en-US" sz="1200" dirty="0" smtClean="0">
                <a:latin typeface="Arial Narrow" panose="020B0606020202030204" pitchFamily="34" charset="0"/>
              </a:rPr>
              <a:t>) (as adapted)</a:t>
            </a:r>
            <a:endParaRPr lang="en-US" sz="1200" dirty="0">
              <a:latin typeface="Arial Narrow" panose="020B0606020202030204" pitchFamily="34" charset="0"/>
            </a:endParaRPr>
          </a:p>
          <a:p>
            <a:endParaRPr lang="en-US" dirty="0">
              <a:latin typeface="Arial Narrow" panose="020B0606020202030204" pitchFamily="34" charset="0"/>
            </a:endParaRPr>
          </a:p>
          <a:p>
            <a:r>
              <a:rPr lang="en-US" dirty="0" smtClean="0">
                <a:latin typeface="Arial Narrow" panose="020B0606020202030204" pitchFamily="34" charset="0"/>
              </a:rPr>
              <a:t>An algorithm </a:t>
            </a:r>
            <a:r>
              <a:rPr lang="en-US" dirty="0">
                <a:latin typeface="Arial Narrow" panose="020B0606020202030204" pitchFamily="34" charset="0"/>
              </a:rPr>
              <a:t>for first-order gradient-based optimization </a:t>
            </a:r>
            <a:r>
              <a:rPr lang="en-US" dirty="0" smtClean="0">
                <a:latin typeface="Arial Narrow" panose="020B0606020202030204" pitchFamily="34" charset="0"/>
              </a:rPr>
              <a:t>of stochastic </a:t>
            </a:r>
            <a:r>
              <a:rPr lang="en-US" dirty="0">
                <a:latin typeface="Arial Narrow" panose="020B0606020202030204" pitchFamily="34" charset="0"/>
              </a:rPr>
              <a:t>objective </a:t>
            </a:r>
            <a:r>
              <a:rPr lang="en-US" dirty="0" smtClean="0">
                <a:latin typeface="Arial Narrow" panose="020B0606020202030204" pitchFamily="34" charset="0"/>
              </a:rPr>
              <a:t>functions</a:t>
            </a:r>
          </a:p>
          <a:p>
            <a:pPr marL="457200" indent="-457200">
              <a:buFont typeface="Arial" panose="020B0604020202020204" pitchFamily="34" charset="0"/>
              <a:buChar char="•"/>
            </a:pPr>
            <a:r>
              <a:rPr lang="en-US" dirty="0" smtClean="0">
                <a:latin typeface="Arial Narrow" panose="020B0606020202030204" pitchFamily="34" charset="0"/>
              </a:rPr>
              <a:t>based </a:t>
            </a:r>
            <a:r>
              <a:rPr lang="en-US" dirty="0">
                <a:latin typeface="Arial Narrow" panose="020B0606020202030204" pitchFamily="34" charset="0"/>
              </a:rPr>
              <a:t>on adaptive estimates of lower-order </a:t>
            </a:r>
            <a:r>
              <a:rPr lang="en-US" dirty="0" smtClean="0">
                <a:latin typeface="Arial Narrow" panose="020B0606020202030204" pitchFamily="34" charset="0"/>
              </a:rPr>
              <a:t>moments*.</a:t>
            </a:r>
          </a:p>
          <a:p>
            <a:pPr marL="457200" indent="-457200">
              <a:buFont typeface="Arial" panose="020B0604020202020204" pitchFamily="34" charset="0"/>
              <a:buChar char="•"/>
            </a:pPr>
            <a:r>
              <a:rPr lang="en-US" dirty="0" smtClean="0">
                <a:latin typeface="Arial Narrow" panose="020B0606020202030204" pitchFamily="34" charset="0"/>
              </a:rPr>
              <a:t>straightforward </a:t>
            </a:r>
            <a:r>
              <a:rPr lang="en-US" dirty="0">
                <a:latin typeface="Arial Narrow" panose="020B0606020202030204" pitchFamily="34" charset="0"/>
              </a:rPr>
              <a:t>to </a:t>
            </a:r>
            <a:r>
              <a:rPr lang="en-US" dirty="0" smtClean="0">
                <a:latin typeface="Arial Narrow" panose="020B0606020202030204" pitchFamily="34" charset="0"/>
              </a:rPr>
              <a:t>implement</a:t>
            </a:r>
          </a:p>
          <a:p>
            <a:pPr marL="457200" indent="-457200">
              <a:buFont typeface="Arial" panose="020B0604020202020204" pitchFamily="34" charset="0"/>
              <a:buChar char="•"/>
            </a:pPr>
            <a:r>
              <a:rPr lang="en-US" dirty="0" smtClean="0">
                <a:latin typeface="Arial Narrow" panose="020B0606020202030204" pitchFamily="34" charset="0"/>
              </a:rPr>
              <a:t>computationally efficient </a:t>
            </a:r>
          </a:p>
          <a:p>
            <a:pPr marL="457200" indent="-457200">
              <a:buFont typeface="Arial" panose="020B0604020202020204" pitchFamily="34" charset="0"/>
              <a:buChar char="•"/>
            </a:pPr>
            <a:r>
              <a:rPr lang="en-US" dirty="0" smtClean="0">
                <a:latin typeface="Arial Narrow" panose="020B0606020202030204" pitchFamily="34" charset="0"/>
              </a:rPr>
              <a:t>few memory requirements</a:t>
            </a:r>
          </a:p>
          <a:p>
            <a:pPr marL="457200" indent="-457200">
              <a:buFont typeface="Arial" panose="020B0604020202020204" pitchFamily="34" charset="0"/>
              <a:buChar char="•"/>
            </a:pPr>
            <a:r>
              <a:rPr lang="en-US" dirty="0" smtClean="0">
                <a:latin typeface="Arial Narrow" panose="020B0606020202030204" pitchFamily="34" charset="0"/>
              </a:rPr>
              <a:t>…</a:t>
            </a:r>
            <a:endParaRPr lang="en-US" dirty="0">
              <a:latin typeface="Arial Narrow" panose="020B0606020202030204" pitchFamily="34" charset="0"/>
            </a:endParaRPr>
          </a:p>
        </p:txBody>
      </p:sp>
      <p:pic>
        <p:nvPicPr>
          <p:cNvPr id="1026" name="Picture 2" descr="Comparison of Adam to Other Optimization Algorithms Training a Multilayer Percept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895600"/>
            <a:ext cx="3897777" cy="3781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6172200"/>
            <a:ext cx="4572000" cy="261610"/>
          </a:xfrm>
          <a:prstGeom prst="rect">
            <a:avLst/>
          </a:prstGeom>
        </p:spPr>
        <p:txBody>
          <a:bodyPr>
            <a:spAutoFit/>
          </a:bodyPr>
          <a:lstStyle/>
          <a:p>
            <a:pPr algn="r"/>
            <a:r>
              <a:rPr lang="en-US" sz="1100" dirty="0">
                <a:latin typeface="Arial Narrow" panose="020B0606020202030204" pitchFamily="34" charset="0"/>
              </a:rPr>
              <a:t>https://machinelearningmastery.com/adam-optimization-algorithm-for-deep-learning/</a:t>
            </a:r>
          </a:p>
        </p:txBody>
      </p:sp>
      <p:cxnSp>
        <p:nvCxnSpPr>
          <p:cNvPr id="7" name="Straight Arrow Connector 6"/>
          <p:cNvCxnSpPr/>
          <p:nvPr/>
        </p:nvCxnSpPr>
        <p:spPr bwMode="auto">
          <a:xfrm flipV="1">
            <a:off x="4953000" y="5562600"/>
            <a:ext cx="2667000" cy="45720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2"/>
          <p:cNvSpPr/>
          <p:nvPr/>
        </p:nvSpPr>
        <p:spPr>
          <a:xfrm>
            <a:off x="533400" y="5311170"/>
            <a:ext cx="4572000" cy="523220"/>
          </a:xfrm>
          <a:prstGeom prst="rect">
            <a:avLst/>
          </a:prstGeom>
        </p:spPr>
        <p:txBody>
          <a:bodyPr>
            <a:spAutoFit/>
          </a:bodyPr>
          <a:lstStyle/>
          <a:p>
            <a:r>
              <a:rPr lang="en-US" dirty="0" smtClean="0">
                <a:latin typeface="Arial Narrow" panose="020B0606020202030204" pitchFamily="34" charset="0"/>
              </a:rPr>
              <a:t>* see next </a:t>
            </a:r>
            <a:endParaRPr lang="en-US" dirty="0">
              <a:latin typeface="Arial Narrow" panose="020B0606020202030204" pitchFamily="34" charset="0"/>
            </a:endParaRPr>
          </a:p>
        </p:txBody>
      </p:sp>
    </p:spTree>
    <p:extLst>
      <p:ext uri="{BB962C8B-B14F-4D97-AF65-F5344CB8AC3E}">
        <p14:creationId xmlns:p14="http://schemas.microsoft.com/office/powerpoint/2010/main" val="138593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Moment</a:t>
            </a:r>
            <a:endParaRPr lang="en-US" dirty="0"/>
          </a:p>
        </p:txBody>
      </p:sp>
      <p:sp>
        <p:nvSpPr>
          <p:cNvPr id="5" name="Rectangle 4"/>
          <p:cNvSpPr/>
          <p:nvPr/>
        </p:nvSpPr>
        <p:spPr>
          <a:xfrm>
            <a:off x="1600200" y="1600200"/>
            <a:ext cx="5867400" cy="3108543"/>
          </a:xfrm>
          <a:prstGeom prst="rect">
            <a:avLst/>
          </a:prstGeom>
        </p:spPr>
        <p:txBody>
          <a:bodyPr wrap="square">
            <a:spAutoFit/>
          </a:bodyPr>
          <a:lstStyle/>
          <a:p>
            <a:r>
              <a:rPr lang="en-US" dirty="0" smtClean="0">
                <a:latin typeface="Arial Narrow" panose="020B0606020202030204" pitchFamily="34" charset="0"/>
              </a:rPr>
              <a:t>Measures </a:t>
            </a:r>
            <a:r>
              <a:rPr lang="en-US" i="1" dirty="0">
                <a:latin typeface="Arial Narrow" panose="020B0606020202030204" pitchFamily="34" charset="0"/>
              </a:rPr>
              <a:t>shape</a:t>
            </a:r>
            <a:r>
              <a:rPr lang="en-US" dirty="0">
                <a:latin typeface="Arial Narrow" panose="020B0606020202030204" pitchFamily="34" charset="0"/>
              </a:rPr>
              <a:t> of a function.</a:t>
            </a:r>
          </a:p>
          <a:p>
            <a:endParaRPr lang="en-US" dirty="0">
              <a:latin typeface="Arial Narrow" panose="020B0606020202030204" pitchFamily="34" charset="0"/>
            </a:endParaRPr>
          </a:p>
          <a:p>
            <a:r>
              <a:rPr lang="en-US" dirty="0" smtClean="0">
                <a:latin typeface="Arial Narrow" panose="020B0606020202030204" pitchFamily="34" charset="0"/>
              </a:rPr>
              <a:t>In statistics:</a:t>
            </a:r>
          </a:p>
          <a:p>
            <a:endParaRPr lang="en-US" dirty="0">
              <a:latin typeface="Arial Narrow" panose="020B0606020202030204" pitchFamily="34" charset="0"/>
            </a:endParaRPr>
          </a:p>
          <a:p>
            <a:r>
              <a:rPr lang="en-US" dirty="0" smtClean="0">
                <a:latin typeface="Arial Narrow" panose="020B0606020202030204" pitchFamily="34" charset="0"/>
              </a:rPr>
              <a:t>	first </a:t>
            </a:r>
            <a:r>
              <a:rPr lang="en-US" dirty="0">
                <a:latin typeface="Arial Narrow" panose="020B0606020202030204" pitchFamily="34" charset="0"/>
              </a:rPr>
              <a:t>moment is the mean, </a:t>
            </a:r>
            <a:endParaRPr lang="en-US" dirty="0" smtClean="0">
              <a:latin typeface="Arial Narrow" panose="020B0606020202030204" pitchFamily="34" charset="0"/>
            </a:endParaRPr>
          </a:p>
          <a:p>
            <a:endParaRPr lang="en-US" dirty="0">
              <a:latin typeface="Arial Narrow" panose="020B0606020202030204" pitchFamily="34" charset="0"/>
            </a:endParaRPr>
          </a:p>
          <a:p>
            <a:r>
              <a:rPr lang="en-US" dirty="0" smtClean="0">
                <a:latin typeface="Arial Narrow" panose="020B0606020202030204" pitchFamily="34" charset="0"/>
              </a:rPr>
              <a:t>	second </a:t>
            </a:r>
            <a:r>
              <a:rPr lang="en-US" dirty="0">
                <a:latin typeface="Arial Narrow" panose="020B0606020202030204" pitchFamily="34" charset="0"/>
              </a:rPr>
              <a:t>central moment is </a:t>
            </a:r>
            <a:r>
              <a:rPr lang="en-US" dirty="0" smtClean="0">
                <a:latin typeface="Arial Narrow" panose="020B0606020202030204" pitchFamily="34" charset="0"/>
              </a:rPr>
              <a:t>variance</a:t>
            </a:r>
            <a:endParaRPr lang="en-US" dirty="0">
              <a:latin typeface="Arial Narrow" panose="020B0606020202030204" pitchFamily="34" charset="0"/>
            </a:endParaRPr>
          </a:p>
        </p:txBody>
      </p:sp>
    </p:spTree>
    <p:extLst>
      <p:ext uri="{BB962C8B-B14F-4D97-AF65-F5344CB8AC3E}">
        <p14:creationId xmlns:p14="http://schemas.microsoft.com/office/powerpoint/2010/main" val="807972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Adam Optimizer</a:t>
            </a:r>
            <a:endParaRPr lang="en-US" dirty="0"/>
          </a:p>
        </p:txBody>
      </p:sp>
      <p:sp>
        <p:nvSpPr>
          <p:cNvPr id="4" name="TextBox 3"/>
          <p:cNvSpPr txBox="1"/>
          <p:nvPr/>
        </p:nvSpPr>
        <p:spPr>
          <a:xfrm>
            <a:off x="647700" y="914400"/>
            <a:ext cx="7772400" cy="3724096"/>
          </a:xfrm>
          <a:prstGeom prst="rect">
            <a:avLst/>
          </a:prstGeom>
          <a:noFill/>
        </p:spPr>
        <p:txBody>
          <a:bodyPr wrap="square" rtlCol="0">
            <a:spAutoFit/>
          </a:bodyPr>
          <a:lstStyle/>
          <a:p>
            <a:r>
              <a:rPr lang="en-US" sz="1200" dirty="0">
                <a:solidFill>
                  <a:schemeClr val="bg1">
                    <a:lumMod val="75000"/>
                  </a:schemeClr>
                </a:solidFill>
                <a:latin typeface="Arial Narrow" panose="020B0606020202030204" pitchFamily="34" charset="0"/>
              </a:rPr>
              <a:t>Adam: A Method for Stochastic Optimization by </a:t>
            </a:r>
            <a:r>
              <a:rPr lang="en-US" sz="1200" dirty="0" err="1">
                <a:solidFill>
                  <a:schemeClr val="bg1">
                    <a:lumMod val="75000"/>
                  </a:schemeClr>
                </a:solidFill>
                <a:latin typeface="Arial Narrow" panose="020B0606020202030204" pitchFamily="34" charset="0"/>
              </a:rPr>
              <a:t>Diederik</a:t>
            </a:r>
            <a:r>
              <a:rPr lang="en-US" sz="1200" dirty="0">
                <a:solidFill>
                  <a:schemeClr val="bg1">
                    <a:lumMod val="75000"/>
                  </a:schemeClr>
                </a:solidFill>
                <a:latin typeface="Arial Narrow" panose="020B0606020202030204" pitchFamily="34" charset="0"/>
              </a:rPr>
              <a:t> P. </a:t>
            </a:r>
            <a:r>
              <a:rPr lang="en-US" sz="1200" dirty="0" err="1">
                <a:solidFill>
                  <a:schemeClr val="bg1">
                    <a:lumMod val="75000"/>
                  </a:schemeClr>
                </a:solidFill>
                <a:latin typeface="Arial Narrow" panose="020B0606020202030204" pitchFamily="34" charset="0"/>
              </a:rPr>
              <a:t>Kingma</a:t>
            </a:r>
            <a:r>
              <a:rPr lang="en-US" sz="1200" dirty="0">
                <a:solidFill>
                  <a:schemeClr val="bg1">
                    <a:lumMod val="75000"/>
                  </a:schemeClr>
                </a:solidFill>
                <a:latin typeface="Arial Narrow" panose="020B0606020202030204" pitchFamily="34" charset="0"/>
              </a:rPr>
              <a:t>, Jimmy Ba https://arxiv.org/abs/1412.6980 (2017</a:t>
            </a:r>
            <a:r>
              <a:rPr lang="en-US" sz="1200" dirty="0" smtClean="0">
                <a:solidFill>
                  <a:schemeClr val="bg1">
                    <a:lumMod val="75000"/>
                  </a:schemeClr>
                </a:solidFill>
                <a:latin typeface="Arial Narrow" panose="020B0606020202030204" pitchFamily="34" charset="0"/>
              </a:rPr>
              <a:t>) (as adapted)</a:t>
            </a:r>
            <a:endParaRPr lang="en-US" sz="1200" dirty="0">
              <a:solidFill>
                <a:schemeClr val="bg1">
                  <a:lumMod val="75000"/>
                </a:schemeClr>
              </a:solidFill>
              <a:latin typeface="Arial Narrow" panose="020B0606020202030204" pitchFamily="34" charset="0"/>
            </a:endParaRPr>
          </a:p>
          <a:p>
            <a:endParaRPr lang="en-US" dirty="0">
              <a:solidFill>
                <a:schemeClr val="bg1">
                  <a:lumMod val="75000"/>
                </a:schemeClr>
              </a:solidFill>
              <a:latin typeface="Arial Narrow" panose="020B0606020202030204" pitchFamily="34" charset="0"/>
            </a:endParaRPr>
          </a:p>
          <a:p>
            <a:r>
              <a:rPr lang="en-US" dirty="0" smtClean="0">
                <a:latin typeface="Arial Narrow" panose="020B0606020202030204" pitchFamily="34" charset="0"/>
              </a:rPr>
              <a:t>An algorithm </a:t>
            </a:r>
            <a:r>
              <a:rPr lang="en-US" dirty="0">
                <a:latin typeface="Arial Narrow" panose="020B0606020202030204" pitchFamily="34" charset="0"/>
              </a:rPr>
              <a:t>for first-order gradient-based optimization </a:t>
            </a:r>
            <a:r>
              <a:rPr lang="en-US" dirty="0" smtClean="0">
                <a:latin typeface="Arial Narrow" panose="020B0606020202030204" pitchFamily="34" charset="0"/>
              </a:rPr>
              <a:t>of stochastic </a:t>
            </a:r>
            <a:r>
              <a:rPr lang="en-US" dirty="0">
                <a:latin typeface="Arial Narrow" panose="020B0606020202030204" pitchFamily="34" charset="0"/>
              </a:rPr>
              <a:t>objective </a:t>
            </a:r>
            <a:r>
              <a:rPr lang="en-US" dirty="0" smtClean="0">
                <a:latin typeface="Arial Narrow" panose="020B0606020202030204" pitchFamily="34" charset="0"/>
              </a:rPr>
              <a:t>functions</a:t>
            </a:r>
          </a:p>
          <a:p>
            <a:pPr marL="457200" indent="-457200">
              <a:buFont typeface="Arial" panose="020B0604020202020204" pitchFamily="34" charset="0"/>
              <a:buChar char="•"/>
            </a:pPr>
            <a:r>
              <a:rPr lang="en-US" dirty="0" smtClean="0">
                <a:latin typeface="Arial Narrow" panose="020B0606020202030204" pitchFamily="34" charset="0"/>
              </a:rPr>
              <a:t>based </a:t>
            </a:r>
            <a:r>
              <a:rPr lang="en-US" dirty="0">
                <a:latin typeface="Arial Narrow" panose="020B0606020202030204" pitchFamily="34" charset="0"/>
              </a:rPr>
              <a:t>on adaptive estimates of lower-order </a:t>
            </a:r>
            <a:r>
              <a:rPr lang="en-US" dirty="0" smtClean="0">
                <a:latin typeface="Arial Narrow" panose="020B0606020202030204" pitchFamily="34" charset="0"/>
              </a:rPr>
              <a:t>moments.</a:t>
            </a:r>
          </a:p>
          <a:p>
            <a:pPr marL="457200" indent="-457200">
              <a:buFont typeface="Arial" panose="020B0604020202020204" pitchFamily="34" charset="0"/>
              <a:buChar char="•"/>
            </a:pPr>
            <a:r>
              <a:rPr lang="en-US" dirty="0" smtClean="0">
                <a:latin typeface="Arial Narrow" panose="020B0606020202030204" pitchFamily="34" charset="0"/>
              </a:rPr>
              <a:t>straightforward </a:t>
            </a:r>
            <a:r>
              <a:rPr lang="en-US" dirty="0">
                <a:latin typeface="Arial Narrow" panose="020B0606020202030204" pitchFamily="34" charset="0"/>
              </a:rPr>
              <a:t>to </a:t>
            </a:r>
            <a:r>
              <a:rPr lang="en-US" dirty="0" smtClean="0">
                <a:latin typeface="Arial Narrow" panose="020B0606020202030204" pitchFamily="34" charset="0"/>
              </a:rPr>
              <a:t>implement</a:t>
            </a:r>
          </a:p>
          <a:p>
            <a:pPr marL="457200" indent="-457200">
              <a:buFont typeface="Arial" panose="020B0604020202020204" pitchFamily="34" charset="0"/>
              <a:buChar char="•"/>
            </a:pPr>
            <a:r>
              <a:rPr lang="en-US" dirty="0" smtClean="0">
                <a:latin typeface="Arial Narrow" panose="020B0606020202030204" pitchFamily="34" charset="0"/>
              </a:rPr>
              <a:t>computationally efficient </a:t>
            </a:r>
          </a:p>
          <a:p>
            <a:pPr marL="457200" indent="-457200">
              <a:buFont typeface="Arial" panose="020B0604020202020204" pitchFamily="34" charset="0"/>
              <a:buChar char="•"/>
            </a:pPr>
            <a:r>
              <a:rPr lang="en-US" dirty="0" smtClean="0">
                <a:latin typeface="Arial Narrow" panose="020B0606020202030204" pitchFamily="34" charset="0"/>
              </a:rPr>
              <a:t>few memory requirements</a:t>
            </a:r>
          </a:p>
          <a:p>
            <a:pPr marL="457200" indent="-457200">
              <a:buFont typeface="Arial" panose="020B0604020202020204" pitchFamily="34" charset="0"/>
              <a:buChar char="•"/>
            </a:pPr>
            <a:r>
              <a:rPr lang="en-US" dirty="0" smtClean="0">
                <a:latin typeface="Arial Narrow" panose="020B0606020202030204" pitchFamily="34" charset="0"/>
              </a:rPr>
              <a:t>…</a:t>
            </a:r>
            <a:endParaRPr lang="en-US" dirty="0">
              <a:latin typeface="Arial Narrow" panose="020B0606020202030204" pitchFamily="34" charset="0"/>
            </a:endParaRPr>
          </a:p>
        </p:txBody>
      </p:sp>
    </p:spTree>
    <p:extLst>
      <p:ext uri="{BB962C8B-B14F-4D97-AF65-F5344CB8AC3E}">
        <p14:creationId xmlns:p14="http://schemas.microsoft.com/office/powerpoint/2010/main" val="240794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Adam Optimizer</a:t>
            </a:r>
            <a:endParaRPr lang="en-US" dirty="0"/>
          </a:p>
        </p:txBody>
      </p:sp>
      <p:sp>
        <p:nvSpPr>
          <p:cNvPr id="4" name="TextBox 3"/>
          <p:cNvSpPr txBox="1"/>
          <p:nvPr/>
        </p:nvSpPr>
        <p:spPr>
          <a:xfrm>
            <a:off x="647700" y="914400"/>
            <a:ext cx="7772400" cy="5447645"/>
          </a:xfrm>
          <a:prstGeom prst="rect">
            <a:avLst/>
          </a:prstGeom>
          <a:noFill/>
        </p:spPr>
        <p:txBody>
          <a:bodyPr wrap="square" rtlCol="0">
            <a:spAutoFit/>
          </a:bodyPr>
          <a:lstStyle/>
          <a:p>
            <a:r>
              <a:rPr lang="en-US" sz="1200" dirty="0">
                <a:solidFill>
                  <a:schemeClr val="bg1">
                    <a:lumMod val="75000"/>
                  </a:schemeClr>
                </a:solidFill>
                <a:latin typeface="Arial Narrow" panose="020B0606020202030204" pitchFamily="34" charset="0"/>
              </a:rPr>
              <a:t>Adam: A Method for Stochastic Optimization by </a:t>
            </a:r>
            <a:r>
              <a:rPr lang="en-US" sz="1200" dirty="0" err="1">
                <a:solidFill>
                  <a:schemeClr val="bg1">
                    <a:lumMod val="75000"/>
                  </a:schemeClr>
                </a:solidFill>
                <a:latin typeface="Arial Narrow" panose="020B0606020202030204" pitchFamily="34" charset="0"/>
              </a:rPr>
              <a:t>Diederik</a:t>
            </a:r>
            <a:r>
              <a:rPr lang="en-US" sz="1200" dirty="0">
                <a:solidFill>
                  <a:schemeClr val="bg1">
                    <a:lumMod val="75000"/>
                  </a:schemeClr>
                </a:solidFill>
                <a:latin typeface="Arial Narrow" panose="020B0606020202030204" pitchFamily="34" charset="0"/>
              </a:rPr>
              <a:t> P. </a:t>
            </a:r>
            <a:r>
              <a:rPr lang="en-US" sz="1200" dirty="0" err="1">
                <a:solidFill>
                  <a:schemeClr val="bg1">
                    <a:lumMod val="75000"/>
                  </a:schemeClr>
                </a:solidFill>
                <a:latin typeface="Arial Narrow" panose="020B0606020202030204" pitchFamily="34" charset="0"/>
              </a:rPr>
              <a:t>Kingma</a:t>
            </a:r>
            <a:r>
              <a:rPr lang="en-US" sz="1200" dirty="0">
                <a:solidFill>
                  <a:schemeClr val="bg1">
                    <a:lumMod val="75000"/>
                  </a:schemeClr>
                </a:solidFill>
                <a:latin typeface="Arial Narrow" panose="020B0606020202030204" pitchFamily="34" charset="0"/>
              </a:rPr>
              <a:t>, Jimmy Ba https://arxiv.org/abs/1412.6980 (2017</a:t>
            </a:r>
            <a:r>
              <a:rPr lang="en-US" sz="1200" dirty="0" smtClean="0">
                <a:solidFill>
                  <a:schemeClr val="bg1">
                    <a:lumMod val="75000"/>
                  </a:schemeClr>
                </a:solidFill>
                <a:latin typeface="Arial Narrow" panose="020B0606020202030204" pitchFamily="34" charset="0"/>
              </a:rPr>
              <a:t>) (as adapted)</a:t>
            </a:r>
            <a:endParaRPr lang="en-US" sz="1200" dirty="0">
              <a:solidFill>
                <a:schemeClr val="bg1">
                  <a:lumMod val="75000"/>
                </a:schemeClr>
              </a:solidFill>
              <a:latin typeface="Arial Narrow" panose="020B0606020202030204" pitchFamily="34" charset="0"/>
            </a:endParaRPr>
          </a:p>
          <a:p>
            <a:endParaRPr lang="en-US" dirty="0">
              <a:solidFill>
                <a:schemeClr val="bg1">
                  <a:lumMod val="75000"/>
                </a:schemeClr>
              </a:solidFill>
              <a:latin typeface="Arial Narrow" panose="020B0606020202030204" pitchFamily="34" charset="0"/>
            </a:endParaRPr>
          </a:p>
          <a:p>
            <a:r>
              <a:rPr lang="en-US" dirty="0" smtClean="0">
                <a:solidFill>
                  <a:schemeClr val="bg1">
                    <a:lumMod val="75000"/>
                  </a:schemeClr>
                </a:solidFill>
                <a:latin typeface="Arial Narrow" panose="020B0606020202030204" pitchFamily="34" charset="0"/>
              </a:rPr>
              <a:t>An algorithm </a:t>
            </a:r>
            <a:r>
              <a:rPr lang="en-US" dirty="0">
                <a:solidFill>
                  <a:schemeClr val="bg1">
                    <a:lumMod val="75000"/>
                  </a:schemeClr>
                </a:solidFill>
                <a:latin typeface="Arial Narrow" panose="020B0606020202030204" pitchFamily="34" charset="0"/>
              </a:rPr>
              <a:t>for first-order gradient-based optimization </a:t>
            </a:r>
            <a:r>
              <a:rPr lang="en-US" dirty="0" smtClean="0">
                <a:solidFill>
                  <a:schemeClr val="bg1">
                    <a:lumMod val="75000"/>
                  </a:schemeClr>
                </a:solidFill>
                <a:latin typeface="Arial Narrow" panose="020B0606020202030204" pitchFamily="34" charset="0"/>
              </a:rPr>
              <a:t>of stochastic </a:t>
            </a:r>
            <a:r>
              <a:rPr lang="en-US" dirty="0">
                <a:solidFill>
                  <a:schemeClr val="bg1">
                    <a:lumMod val="75000"/>
                  </a:schemeClr>
                </a:solidFill>
                <a:latin typeface="Arial Narrow" panose="020B0606020202030204" pitchFamily="34" charset="0"/>
              </a:rPr>
              <a:t>objective </a:t>
            </a:r>
            <a:r>
              <a:rPr lang="en-US" dirty="0" smtClean="0">
                <a:solidFill>
                  <a:schemeClr val="bg1">
                    <a:lumMod val="75000"/>
                  </a:schemeClr>
                </a:solidFill>
                <a:latin typeface="Arial Narrow" panose="020B0606020202030204" pitchFamily="34" charset="0"/>
              </a:rPr>
              <a:t>functions</a:t>
            </a:r>
          </a:p>
          <a:p>
            <a:pPr marL="457200" indent="-457200">
              <a:buFont typeface="Arial" panose="020B0604020202020204" pitchFamily="34" charset="0"/>
              <a:buChar char="•"/>
            </a:pPr>
            <a:r>
              <a:rPr lang="en-US" dirty="0" smtClean="0">
                <a:solidFill>
                  <a:schemeClr val="bg1">
                    <a:lumMod val="75000"/>
                  </a:schemeClr>
                </a:solidFill>
                <a:latin typeface="Arial Narrow" panose="020B0606020202030204" pitchFamily="34" charset="0"/>
              </a:rPr>
              <a:t>based </a:t>
            </a:r>
            <a:r>
              <a:rPr lang="en-US" dirty="0">
                <a:solidFill>
                  <a:schemeClr val="bg1">
                    <a:lumMod val="75000"/>
                  </a:schemeClr>
                </a:solidFill>
                <a:latin typeface="Arial Narrow" panose="020B0606020202030204" pitchFamily="34" charset="0"/>
              </a:rPr>
              <a:t>on adaptive estimates of lower-order </a:t>
            </a:r>
            <a:r>
              <a:rPr lang="en-US" dirty="0" smtClean="0">
                <a:solidFill>
                  <a:schemeClr val="bg1">
                    <a:lumMod val="75000"/>
                  </a:schemeClr>
                </a:solidFill>
                <a:latin typeface="Arial Narrow" panose="020B0606020202030204" pitchFamily="34" charset="0"/>
              </a:rPr>
              <a:t>moments.</a:t>
            </a:r>
          </a:p>
          <a:p>
            <a:pPr marL="457200" indent="-457200">
              <a:buFont typeface="Arial" panose="020B0604020202020204" pitchFamily="34" charset="0"/>
              <a:buChar char="•"/>
            </a:pPr>
            <a:r>
              <a:rPr lang="en-US" dirty="0" smtClean="0">
                <a:solidFill>
                  <a:schemeClr val="bg1">
                    <a:lumMod val="75000"/>
                  </a:schemeClr>
                </a:solidFill>
                <a:latin typeface="Arial Narrow" panose="020B0606020202030204" pitchFamily="34" charset="0"/>
              </a:rPr>
              <a:t>straightforward </a:t>
            </a:r>
            <a:r>
              <a:rPr lang="en-US" dirty="0">
                <a:solidFill>
                  <a:schemeClr val="bg1">
                    <a:lumMod val="75000"/>
                  </a:schemeClr>
                </a:solidFill>
                <a:latin typeface="Arial Narrow" panose="020B0606020202030204" pitchFamily="34" charset="0"/>
              </a:rPr>
              <a:t>to </a:t>
            </a:r>
            <a:r>
              <a:rPr lang="en-US" dirty="0" smtClean="0">
                <a:solidFill>
                  <a:schemeClr val="bg1">
                    <a:lumMod val="75000"/>
                  </a:schemeClr>
                </a:solidFill>
                <a:latin typeface="Arial Narrow" panose="020B0606020202030204" pitchFamily="34" charset="0"/>
              </a:rPr>
              <a:t>implement</a:t>
            </a:r>
          </a:p>
          <a:p>
            <a:pPr marL="457200" indent="-457200">
              <a:buFont typeface="Arial" panose="020B0604020202020204" pitchFamily="34" charset="0"/>
              <a:buChar char="•"/>
            </a:pPr>
            <a:r>
              <a:rPr lang="en-US" dirty="0" smtClean="0">
                <a:solidFill>
                  <a:schemeClr val="bg1">
                    <a:lumMod val="75000"/>
                  </a:schemeClr>
                </a:solidFill>
                <a:latin typeface="Arial Narrow" panose="020B0606020202030204" pitchFamily="34" charset="0"/>
              </a:rPr>
              <a:t>computationally efficient </a:t>
            </a:r>
          </a:p>
          <a:p>
            <a:pPr marL="457200" indent="-457200">
              <a:buFont typeface="Arial" panose="020B0604020202020204" pitchFamily="34" charset="0"/>
              <a:buChar char="•"/>
            </a:pPr>
            <a:r>
              <a:rPr lang="en-US" dirty="0" smtClean="0">
                <a:solidFill>
                  <a:schemeClr val="bg1">
                    <a:lumMod val="75000"/>
                  </a:schemeClr>
                </a:solidFill>
                <a:latin typeface="Arial Narrow" panose="020B0606020202030204" pitchFamily="34" charset="0"/>
              </a:rPr>
              <a:t>few memory requirements</a:t>
            </a:r>
          </a:p>
          <a:p>
            <a:pPr marL="457200" indent="-457200">
              <a:buFont typeface="Arial" panose="020B0604020202020204" pitchFamily="34" charset="0"/>
              <a:buChar char="•"/>
            </a:pPr>
            <a:r>
              <a:rPr lang="en-US" dirty="0" smtClean="0">
                <a:latin typeface="Arial Narrow" panose="020B0606020202030204" pitchFamily="34" charset="0"/>
              </a:rPr>
              <a:t>well </a:t>
            </a:r>
            <a:r>
              <a:rPr lang="en-US" dirty="0">
                <a:latin typeface="Arial Narrow" panose="020B0606020202030204" pitchFamily="34" charset="0"/>
              </a:rPr>
              <a:t>suited for problems </a:t>
            </a:r>
            <a:r>
              <a:rPr lang="en-US" dirty="0" smtClean="0">
                <a:latin typeface="Arial Narrow" panose="020B0606020202030204" pitchFamily="34" charset="0"/>
              </a:rPr>
              <a:t>with large data or parameters</a:t>
            </a:r>
          </a:p>
          <a:p>
            <a:pPr marL="457200" indent="-457200">
              <a:buFont typeface="Arial" panose="020B0604020202020204" pitchFamily="34" charset="0"/>
              <a:buChar char="•"/>
            </a:pPr>
            <a:r>
              <a:rPr lang="en-US" dirty="0" smtClean="0">
                <a:latin typeface="Arial Narrow" panose="020B0606020202030204" pitchFamily="34" charset="0"/>
              </a:rPr>
              <a:t>appropriate </a:t>
            </a:r>
            <a:r>
              <a:rPr lang="en-US" dirty="0">
                <a:latin typeface="Arial Narrow" panose="020B0606020202030204" pitchFamily="34" charset="0"/>
              </a:rPr>
              <a:t>for non-stationary objectives </a:t>
            </a:r>
            <a:endParaRPr lang="en-US" dirty="0" smtClean="0">
              <a:latin typeface="Arial Narrow" panose="020B0606020202030204" pitchFamily="34" charset="0"/>
            </a:endParaRPr>
          </a:p>
          <a:p>
            <a:pPr marL="457200" indent="-457200">
              <a:buFont typeface="Arial" panose="020B0604020202020204" pitchFamily="34" charset="0"/>
              <a:buChar char="•"/>
            </a:pPr>
            <a:r>
              <a:rPr lang="en-US" dirty="0">
                <a:latin typeface="Arial Narrow" panose="020B0606020202030204" pitchFamily="34" charset="0"/>
              </a:rPr>
              <a:t>appropriate for</a:t>
            </a:r>
            <a:r>
              <a:rPr lang="en-US" dirty="0" smtClean="0">
                <a:latin typeface="Arial Narrow" panose="020B0606020202030204" pitchFamily="34" charset="0"/>
              </a:rPr>
              <a:t> </a:t>
            </a:r>
            <a:r>
              <a:rPr lang="en-US" dirty="0">
                <a:latin typeface="Arial Narrow" panose="020B0606020202030204" pitchFamily="34" charset="0"/>
              </a:rPr>
              <a:t>problems </a:t>
            </a:r>
            <a:r>
              <a:rPr lang="en-US" dirty="0" smtClean="0">
                <a:latin typeface="Arial Narrow" panose="020B0606020202030204" pitchFamily="34" charset="0"/>
              </a:rPr>
              <a:t>with noisy or </a:t>
            </a:r>
            <a:r>
              <a:rPr lang="en-US" dirty="0">
                <a:latin typeface="Arial Narrow" panose="020B0606020202030204" pitchFamily="34" charset="0"/>
              </a:rPr>
              <a:t>sparse </a:t>
            </a:r>
            <a:r>
              <a:rPr lang="en-US" dirty="0" smtClean="0">
                <a:latin typeface="Arial Narrow" panose="020B0606020202030204" pitchFamily="34" charset="0"/>
              </a:rPr>
              <a:t>gradients</a:t>
            </a:r>
          </a:p>
          <a:p>
            <a:pPr marL="457200" indent="-457200">
              <a:buFont typeface="Arial" panose="020B0604020202020204" pitchFamily="34" charset="0"/>
              <a:buChar char="•"/>
            </a:pPr>
            <a:r>
              <a:rPr lang="en-US" dirty="0" smtClean="0">
                <a:latin typeface="Arial Narrow" panose="020B0606020202030204" pitchFamily="34" charset="0"/>
              </a:rPr>
              <a:t>The </a:t>
            </a:r>
            <a:r>
              <a:rPr lang="en-US" dirty="0">
                <a:latin typeface="Arial Narrow" panose="020B0606020202030204" pitchFamily="34" charset="0"/>
              </a:rPr>
              <a:t>hyper-parameters have intuitive interpretations and typically require little </a:t>
            </a:r>
            <a:r>
              <a:rPr lang="en-US" dirty="0" smtClean="0">
                <a:latin typeface="Arial Narrow" panose="020B0606020202030204" pitchFamily="34" charset="0"/>
              </a:rPr>
              <a:t>tuning </a:t>
            </a:r>
            <a:endParaRPr lang="en-US" dirty="0">
              <a:latin typeface="Arial Narrow" panose="020B0606020202030204" pitchFamily="34" charset="0"/>
            </a:endParaRPr>
          </a:p>
        </p:txBody>
      </p:sp>
    </p:spTree>
    <p:extLst>
      <p:ext uri="{BB962C8B-B14F-4D97-AF65-F5344CB8AC3E}">
        <p14:creationId xmlns:p14="http://schemas.microsoft.com/office/powerpoint/2010/main" val="2354811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84661"/>
            <a:ext cx="9067800" cy="495300"/>
          </a:xfrm>
        </p:spPr>
        <p:txBody>
          <a:bodyPr/>
          <a:lstStyle/>
          <a:p>
            <a:r>
              <a:rPr lang="en-US" dirty="0" smtClean="0"/>
              <a:t>Adam </a:t>
            </a:r>
            <a:r>
              <a:rPr lang="en-US" dirty="0"/>
              <a:t>algorithm </a:t>
            </a:r>
            <a:r>
              <a:rPr lang="en-US" dirty="0" smtClean="0"/>
              <a:t>updates </a:t>
            </a:r>
            <a:r>
              <a:rPr lang="en-US" dirty="0"/>
              <a:t>… </a:t>
            </a:r>
          </a:p>
        </p:txBody>
      </p:sp>
      <p:sp>
        <p:nvSpPr>
          <p:cNvPr id="5" name="Rectangle 4"/>
          <p:cNvSpPr/>
          <p:nvPr/>
        </p:nvSpPr>
        <p:spPr>
          <a:xfrm>
            <a:off x="838200" y="1676400"/>
            <a:ext cx="7391400" cy="2677656"/>
          </a:xfrm>
          <a:prstGeom prst="rect">
            <a:avLst/>
          </a:prstGeom>
        </p:spPr>
        <p:txBody>
          <a:bodyPr wrap="square">
            <a:spAutoFit/>
          </a:bodyPr>
          <a:lstStyle/>
          <a:p>
            <a:pPr>
              <a:lnSpc>
                <a:spcPct val="150000"/>
              </a:lnSpc>
            </a:pPr>
            <a:r>
              <a:rPr lang="en-US" dirty="0" smtClean="0">
                <a:latin typeface="Arial Narrow" panose="020B0606020202030204" pitchFamily="34" charset="0"/>
              </a:rPr>
              <a:t>- moving </a:t>
            </a:r>
            <a:r>
              <a:rPr lang="en-US" dirty="0">
                <a:latin typeface="Arial Narrow" panose="020B0606020202030204" pitchFamily="34" charset="0"/>
              </a:rPr>
              <a:t>averages of the gradient (</a:t>
            </a:r>
            <a:r>
              <a:rPr lang="en-US" dirty="0" err="1">
                <a:latin typeface="Arial Narrow" panose="020B0606020202030204" pitchFamily="34" charset="0"/>
              </a:rPr>
              <a:t>m</a:t>
            </a:r>
            <a:r>
              <a:rPr lang="en-US" baseline="-25000" dirty="0" err="1">
                <a:latin typeface="Arial Narrow" panose="020B0606020202030204" pitchFamily="34" charset="0"/>
              </a:rPr>
              <a:t>t</a:t>
            </a:r>
            <a:r>
              <a:rPr lang="en-US" dirty="0">
                <a:latin typeface="Arial Narrow" panose="020B0606020202030204" pitchFamily="34" charset="0"/>
              </a:rPr>
              <a:t>) and </a:t>
            </a:r>
            <a:endParaRPr lang="en-US" dirty="0" smtClean="0">
              <a:latin typeface="Arial Narrow" panose="020B0606020202030204" pitchFamily="34" charset="0"/>
            </a:endParaRPr>
          </a:p>
          <a:p>
            <a:pPr>
              <a:lnSpc>
                <a:spcPct val="150000"/>
              </a:lnSpc>
            </a:pPr>
            <a:r>
              <a:rPr lang="en-US" dirty="0">
                <a:latin typeface="Arial Narrow" panose="020B0606020202030204" pitchFamily="34" charset="0"/>
              </a:rPr>
              <a:t>- </a:t>
            </a:r>
            <a:r>
              <a:rPr lang="en-US" dirty="0" smtClean="0">
                <a:latin typeface="Arial Narrow" panose="020B0606020202030204" pitchFamily="34" charset="0"/>
              </a:rPr>
              <a:t>variance (</a:t>
            </a:r>
            <a:r>
              <a:rPr lang="en-US" dirty="0" err="1" smtClean="0">
                <a:latin typeface="Arial Narrow" panose="020B0606020202030204" pitchFamily="34" charset="0"/>
              </a:rPr>
              <a:t>v</a:t>
            </a:r>
            <a:r>
              <a:rPr lang="en-US" baseline="-25000" dirty="0" err="1" smtClean="0">
                <a:latin typeface="Arial Narrow" panose="020B0606020202030204" pitchFamily="34" charset="0"/>
              </a:rPr>
              <a:t>t</a:t>
            </a:r>
            <a:r>
              <a:rPr lang="en-US" dirty="0">
                <a:latin typeface="Arial Narrow" panose="020B0606020202030204" pitchFamily="34" charset="0"/>
              </a:rPr>
              <a:t>) where</a:t>
            </a:r>
            <a:endParaRPr lang="en-US" dirty="0" smtClean="0">
              <a:latin typeface="Arial Narrow" panose="020B0606020202030204" pitchFamily="34" charset="0"/>
            </a:endParaRPr>
          </a:p>
          <a:p>
            <a:pPr>
              <a:lnSpc>
                <a:spcPct val="150000"/>
              </a:lnSpc>
            </a:pPr>
            <a:r>
              <a:rPr lang="en-US" dirty="0">
                <a:latin typeface="Arial Narrow" panose="020B0606020202030204" pitchFamily="34" charset="0"/>
              </a:rPr>
              <a:t>- </a:t>
            </a:r>
            <a:r>
              <a:rPr lang="en-US" dirty="0" smtClean="0">
                <a:latin typeface="Arial Narrow" panose="020B0606020202030204" pitchFamily="34" charset="0"/>
              </a:rPr>
              <a:t>hyper-parameters </a:t>
            </a:r>
            <a:r>
              <a:rPr lang="en-US" dirty="0">
                <a:latin typeface="Arial Narrow" panose="020B0606020202030204" pitchFamily="34" charset="0"/>
              </a:rPr>
              <a:t>β</a:t>
            </a:r>
            <a:r>
              <a:rPr lang="en-US" baseline="-25000" dirty="0">
                <a:latin typeface="Arial Narrow" panose="020B0606020202030204" pitchFamily="34" charset="0"/>
              </a:rPr>
              <a:t>1</a:t>
            </a:r>
            <a:r>
              <a:rPr lang="en-US" dirty="0">
                <a:latin typeface="Arial Narrow" panose="020B0606020202030204" pitchFamily="34" charset="0"/>
              </a:rPr>
              <a:t>, β</a:t>
            </a:r>
            <a:r>
              <a:rPr lang="en-US" baseline="-25000" dirty="0">
                <a:latin typeface="Arial Narrow" panose="020B0606020202030204" pitchFamily="34" charset="0"/>
              </a:rPr>
              <a:t>2</a:t>
            </a:r>
            <a:r>
              <a:rPr lang="en-US" dirty="0">
                <a:latin typeface="Arial Narrow" panose="020B0606020202030204" pitchFamily="34" charset="0"/>
              </a:rPr>
              <a:t> ∈ [0, 1) control the </a:t>
            </a:r>
            <a:r>
              <a:rPr lang="en-US" dirty="0" smtClean="0">
                <a:latin typeface="Arial Narrow" panose="020B0606020202030204" pitchFamily="34" charset="0"/>
              </a:rPr>
              <a:t>exponentially decaying </a:t>
            </a:r>
            <a:r>
              <a:rPr lang="en-US" dirty="0">
                <a:latin typeface="Arial Narrow" panose="020B0606020202030204" pitchFamily="34" charset="0"/>
              </a:rPr>
              <a:t>rates of these </a:t>
            </a:r>
            <a:r>
              <a:rPr lang="en-US" dirty="0" smtClean="0">
                <a:latin typeface="Arial Narrow" panose="020B0606020202030204" pitchFamily="34" charset="0"/>
              </a:rPr>
              <a:t>respectively. </a:t>
            </a:r>
          </a:p>
        </p:txBody>
      </p:sp>
      <p:sp>
        <p:nvSpPr>
          <p:cNvPr id="6" name="Rectangle 5"/>
          <p:cNvSpPr/>
          <p:nvPr/>
        </p:nvSpPr>
        <p:spPr>
          <a:xfrm>
            <a:off x="457200" y="6084808"/>
            <a:ext cx="8382000" cy="400110"/>
          </a:xfrm>
          <a:prstGeom prst="rect">
            <a:avLst/>
          </a:prstGeom>
        </p:spPr>
        <p:txBody>
          <a:bodyPr wrap="square">
            <a:spAutoFit/>
          </a:bodyPr>
          <a:lstStyle/>
          <a:p>
            <a:r>
              <a:rPr lang="en-US" sz="2000" dirty="0">
                <a:latin typeface="Arial Narrow" panose="020B0606020202030204" pitchFamily="34" charset="0"/>
              </a:rPr>
              <a:t>https://arxiv.org/pdf/1412.6980.pdf</a:t>
            </a:r>
          </a:p>
        </p:txBody>
      </p:sp>
    </p:spTree>
    <p:extLst>
      <p:ext uri="{BB962C8B-B14F-4D97-AF65-F5344CB8AC3E}">
        <p14:creationId xmlns:p14="http://schemas.microsoft.com/office/powerpoint/2010/main" val="1699999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Adam Algorithm</a:t>
            </a:r>
            <a:endParaRPr lang="en-US" dirty="0"/>
          </a:p>
        </p:txBody>
      </p:sp>
      <p:pic>
        <p:nvPicPr>
          <p:cNvPr id="5" name="Picture 4"/>
          <p:cNvPicPr>
            <a:picLocks noChangeAspect="1"/>
          </p:cNvPicPr>
          <p:nvPr/>
        </p:nvPicPr>
        <p:blipFill rotWithShape="1">
          <a:blip r:embed="rId2"/>
          <a:srcRect r="3476" b="52459"/>
          <a:stretch/>
        </p:blipFill>
        <p:spPr>
          <a:xfrm>
            <a:off x="228600" y="1143000"/>
            <a:ext cx="8305800" cy="2209800"/>
          </a:xfrm>
          <a:prstGeom prst="rect">
            <a:avLst/>
          </a:prstGeom>
        </p:spPr>
      </p:pic>
      <p:sp>
        <p:nvSpPr>
          <p:cNvPr id="3" name="Rounded Rectangular Callout 2"/>
          <p:cNvSpPr/>
          <p:nvPr/>
        </p:nvSpPr>
        <p:spPr bwMode="auto">
          <a:xfrm>
            <a:off x="7391400" y="2133600"/>
            <a:ext cx="1295400" cy="914400"/>
          </a:xfrm>
          <a:prstGeom prst="wedgeRoundRectCallout">
            <a:avLst>
              <a:gd name="adj1" fmla="val -101242"/>
              <a:gd name="adj2" fmla="val -74022"/>
              <a:gd name="adj3" fmla="val 16667"/>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sz="2400" dirty="0" smtClean="0">
                <a:latin typeface="Arial Narrow" panose="020B0606020202030204" pitchFamily="34" charset="0"/>
              </a:rPr>
              <a:t>Updated as below</a:t>
            </a:r>
            <a:endParaRPr kumimoji="0" lang="en-US" sz="2400" b="0" i="0" u="none" strike="noStrike" cap="none" normalizeH="0" baseline="0" dirty="0" smtClean="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43874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Adam Algorithm</a:t>
            </a:r>
            <a:endParaRPr lang="en-US" dirty="0"/>
          </a:p>
        </p:txBody>
      </p:sp>
      <p:pic>
        <p:nvPicPr>
          <p:cNvPr id="5" name="Picture 4"/>
          <p:cNvPicPr>
            <a:picLocks noChangeAspect="1"/>
          </p:cNvPicPr>
          <p:nvPr/>
        </p:nvPicPr>
        <p:blipFill rotWithShape="1">
          <a:blip r:embed="rId2"/>
          <a:srcRect r="3476"/>
          <a:stretch/>
        </p:blipFill>
        <p:spPr>
          <a:xfrm>
            <a:off x="228600" y="1143000"/>
            <a:ext cx="8305800" cy="4648200"/>
          </a:xfrm>
          <a:prstGeom prst="rect">
            <a:avLst/>
          </a:prstGeom>
        </p:spPr>
      </p:pic>
    </p:spTree>
    <p:extLst>
      <p:ext uri="{BB962C8B-B14F-4D97-AF65-F5344CB8AC3E}">
        <p14:creationId xmlns:p14="http://schemas.microsoft.com/office/powerpoint/2010/main" val="142561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499362" y="19304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83235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b="1" kern="0" dirty="0" err="1" smtClean="0">
                <a:latin typeface="Arial Narrow" pitchFamily="34" charset="0"/>
              </a:rPr>
              <a:t>Softmax</a:t>
            </a:r>
            <a:r>
              <a:rPr lang="en-US" sz="3200" b="1" kern="0" dirty="0" smtClean="0">
                <a:latin typeface="Arial Narrow" pitchFamily="34" charset="0"/>
              </a:rPr>
              <a:t> in Output</a:t>
            </a:r>
            <a:endParaRPr lang="en-US" sz="3200" b="1"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Optimizers </a:t>
            </a:r>
            <a:r>
              <a:rPr lang="en-US" sz="3200" kern="0" dirty="0" smtClean="0">
                <a:latin typeface="Arial Narrow" pitchFamily="34" charset="0"/>
              </a:rPr>
              <a:t>2/2</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Summary and 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288461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517650" y="31496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71170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Optimizers </a:t>
            </a:r>
            <a:r>
              <a:rPr lang="en-US" sz="3200" kern="0" dirty="0" smtClean="0">
                <a:latin typeface="Arial Narrow" pitchFamily="34" charset="0"/>
              </a:rPr>
              <a:t>2/2</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Summary and 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811973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err="1" smtClean="0"/>
              <a:t>Historically:Increasing</a:t>
            </a:r>
            <a:r>
              <a:rPr lang="en-US" altLang="en-US" dirty="0" smtClean="0"/>
              <a:t> # Levels Hardly Helped</a:t>
            </a:r>
          </a:p>
        </p:txBody>
      </p:sp>
      <p:sp>
        <p:nvSpPr>
          <p:cNvPr id="57347" name="Oval 8"/>
          <p:cNvSpPr>
            <a:spLocks noChangeArrowheads="1"/>
          </p:cNvSpPr>
          <p:nvPr/>
        </p:nvSpPr>
        <p:spPr bwMode="auto">
          <a:xfrm>
            <a:off x="3302000" y="64262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48" name="Oval 9"/>
          <p:cNvSpPr>
            <a:spLocks noChangeArrowheads="1"/>
          </p:cNvSpPr>
          <p:nvPr/>
        </p:nvSpPr>
        <p:spPr bwMode="auto">
          <a:xfrm>
            <a:off x="2297113" y="450056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49" name="Oval 10"/>
          <p:cNvSpPr>
            <a:spLocks noChangeArrowheads="1"/>
          </p:cNvSpPr>
          <p:nvPr/>
        </p:nvSpPr>
        <p:spPr bwMode="auto">
          <a:xfrm>
            <a:off x="6411913" y="450056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50" name="Line 11"/>
          <p:cNvSpPr>
            <a:spLocks noChangeShapeType="1"/>
          </p:cNvSpPr>
          <p:nvPr/>
        </p:nvSpPr>
        <p:spPr bwMode="auto">
          <a:xfrm flipH="1" flipV="1">
            <a:off x="2360613" y="4692650"/>
            <a:ext cx="992187" cy="173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Line 15"/>
          <p:cNvSpPr>
            <a:spLocks noChangeShapeType="1"/>
          </p:cNvSpPr>
          <p:nvPr/>
        </p:nvSpPr>
        <p:spPr bwMode="auto">
          <a:xfrm flipV="1">
            <a:off x="3475038" y="4711700"/>
            <a:ext cx="2936875" cy="18415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2" name="Line 16"/>
          <p:cNvSpPr>
            <a:spLocks noChangeShapeType="1"/>
          </p:cNvSpPr>
          <p:nvPr/>
        </p:nvSpPr>
        <p:spPr bwMode="auto">
          <a:xfrm flipH="1" flipV="1">
            <a:off x="2489200" y="4692650"/>
            <a:ext cx="2717800" cy="17637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3" name="Line 17"/>
          <p:cNvSpPr>
            <a:spLocks noChangeShapeType="1"/>
          </p:cNvSpPr>
          <p:nvPr/>
        </p:nvSpPr>
        <p:spPr bwMode="auto">
          <a:xfrm flipV="1">
            <a:off x="5370513" y="4692650"/>
            <a:ext cx="1079500" cy="173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Oval 7"/>
          <p:cNvSpPr>
            <a:spLocks noChangeArrowheads="1"/>
          </p:cNvSpPr>
          <p:nvPr/>
        </p:nvSpPr>
        <p:spPr bwMode="auto">
          <a:xfrm>
            <a:off x="5207000" y="64262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55" name="AutoShape 51"/>
          <p:cNvCxnSpPr>
            <a:cxnSpLocks noChangeShapeType="1"/>
            <a:stCxn id="57347" idx="7"/>
            <a:endCxn id="57356" idx="3"/>
          </p:cNvCxnSpPr>
          <p:nvPr/>
        </p:nvCxnSpPr>
        <p:spPr bwMode="auto">
          <a:xfrm flipV="1">
            <a:off x="3475038" y="4673600"/>
            <a:ext cx="757237" cy="17827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6" name="Oval 4"/>
          <p:cNvSpPr>
            <a:spLocks noChangeArrowheads="1"/>
          </p:cNvSpPr>
          <p:nvPr/>
        </p:nvSpPr>
        <p:spPr bwMode="auto">
          <a:xfrm>
            <a:off x="4202113" y="450056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57" name="AutoShape 53"/>
          <p:cNvCxnSpPr>
            <a:cxnSpLocks noChangeShapeType="1"/>
            <a:stCxn id="57354" idx="0"/>
            <a:endCxn id="57356" idx="4"/>
          </p:cNvCxnSpPr>
          <p:nvPr/>
        </p:nvCxnSpPr>
        <p:spPr bwMode="auto">
          <a:xfrm flipH="1" flipV="1">
            <a:off x="4303713" y="4703763"/>
            <a:ext cx="1004887" cy="172243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8" name="Oval 9"/>
          <p:cNvSpPr>
            <a:spLocks noChangeArrowheads="1"/>
          </p:cNvSpPr>
          <p:nvPr/>
        </p:nvSpPr>
        <p:spPr bwMode="auto">
          <a:xfrm>
            <a:off x="914400" y="452596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59" name="Line 11"/>
          <p:cNvSpPr>
            <a:spLocks noChangeShapeType="1"/>
          </p:cNvSpPr>
          <p:nvPr/>
        </p:nvSpPr>
        <p:spPr bwMode="auto">
          <a:xfrm flipH="1" flipV="1">
            <a:off x="977900" y="4718050"/>
            <a:ext cx="2324100" cy="1809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0" name="Line 16"/>
          <p:cNvSpPr>
            <a:spLocks noChangeShapeType="1"/>
          </p:cNvSpPr>
          <p:nvPr/>
        </p:nvSpPr>
        <p:spPr bwMode="auto">
          <a:xfrm flipH="1" flipV="1">
            <a:off x="1106488" y="4718050"/>
            <a:ext cx="4100512" cy="1809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1" name="Oval 10"/>
          <p:cNvSpPr>
            <a:spLocks noChangeArrowheads="1"/>
          </p:cNvSpPr>
          <p:nvPr/>
        </p:nvSpPr>
        <p:spPr bwMode="auto">
          <a:xfrm>
            <a:off x="7797800" y="4471988"/>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62" name="Line 15"/>
          <p:cNvSpPr>
            <a:spLocks noChangeShapeType="1"/>
          </p:cNvSpPr>
          <p:nvPr/>
        </p:nvSpPr>
        <p:spPr bwMode="auto">
          <a:xfrm flipV="1">
            <a:off x="3505200" y="4683125"/>
            <a:ext cx="4330700" cy="18700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3" name="Line 17"/>
          <p:cNvSpPr>
            <a:spLocks noChangeShapeType="1"/>
          </p:cNvSpPr>
          <p:nvPr/>
        </p:nvSpPr>
        <p:spPr bwMode="auto">
          <a:xfrm flipV="1">
            <a:off x="5383213" y="4664075"/>
            <a:ext cx="2452687" cy="18637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4" name="Oval 3"/>
          <p:cNvSpPr>
            <a:spLocks noChangeArrowheads="1"/>
          </p:cNvSpPr>
          <p:nvPr/>
        </p:nvSpPr>
        <p:spPr bwMode="auto">
          <a:xfrm>
            <a:off x="3059113" y="685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65" name="Oval 5"/>
          <p:cNvSpPr>
            <a:spLocks noChangeArrowheads="1"/>
          </p:cNvSpPr>
          <p:nvPr/>
        </p:nvSpPr>
        <p:spPr bwMode="auto">
          <a:xfrm>
            <a:off x="5268913" y="685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66" name="Line 20"/>
          <p:cNvSpPr>
            <a:spLocks noChangeShapeType="1"/>
          </p:cNvSpPr>
          <p:nvPr/>
        </p:nvSpPr>
        <p:spPr bwMode="auto">
          <a:xfrm flipV="1">
            <a:off x="2463800" y="885825"/>
            <a:ext cx="633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7" name="Line 21"/>
          <p:cNvSpPr>
            <a:spLocks noChangeShapeType="1"/>
          </p:cNvSpPr>
          <p:nvPr/>
        </p:nvSpPr>
        <p:spPr bwMode="auto">
          <a:xfrm flipV="1">
            <a:off x="2489200" y="885825"/>
            <a:ext cx="28178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8" name="Line 22"/>
          <p:cNvSpPr>
            <a:spLocks noChangeShapeType="1"/>
          </p:cNvSpPr>
          <p:nvPr/>
        </p:nvSpPr>
        <p:spPr bwMode="auto">
          <a:xfrm flipH="1" flipV="1">
            <a:off x="3175000" y="885825"/>
            <a:ext cx="11160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9" name="Line 23"/>
          <p:cNvSpPr>
            <a:spLocks noChangeShapeType="1"/>
          </p:cNvSpPr>
          <p:nvPr/>
        </p:nvSpPr>
        <p:spPr bwMode="auto">
          <a:xfrm flipH="1" flipV="1">
            <a:off x="5410200" y="889000"/>
            <a:ext cx="1001713" cy="1265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0" name="Line 25"/>
          <p:cNvSpPr>
            <a:spLocks noChangeShapeType="1"/>
          </p:cNvSpPr>
          <p:nvPr/>
        </p:nvSpPr>
        <p:spPr bwMode="auto">
          <a:xfrm flipV="1">
            <a:off x="4368800" y="885825"/>
            <a:ext cx="1014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7371" name="AutoShape 49"/>
          <p:cNvCxnSpPr>
            <a:cxnSpLocks noChangeShapeType="1"/>
            <a:endCxn id="57364" idx="6"/>
          </p:cNvCxnSpPr>
          <p:nvPr/>
        </p:nvCxnSpPr>
        <p:spPr bwMode="auto">
          <a:xfrm flipH="1" flipV="1">
            <a:off x="3262313" y="787400"/>
            <a:ext cx="3149600" cy="1379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72" name="Line 20"/>
          <p:cNvSpPr>
            <a:spLocks noChangeShapeType="1"/>
          </p:cNvSpPr>
          <p:nvPr/>
        </p:nvSpPr>
        <p:spPr bwMode="auto">
          <a:xfrm flipV="1">
            <a:off x="1081088" y="787400"/>
            <a:ext cx="1978025" cy="13160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3" name="Line 21"/>
          <p:cNvSpPr>
            <a:spLocks noChangeShapeType="1"/>
          </p:cNvSpPr>
          <p:nvPr/>
        </p:nvSpPr>
        <p:spPr bwMode="auto">
          <a:xfrm flipV="1">
            <a:off x="1016000" y="885825"/>
            <a:ext cx="4252913" cy="12525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4" name="Line 23"/>
          <p:cNvSpPr>
            <a:spLocks noChangeShapeType="1"/>
          </p:cNvSpPr>
          <p:nvPr/>
        </p:nvSpPr>
        <p:spPr bwMode="auto">
          <a:xfrm flipH="1" flipV="1">
            <a:off x="5472113" y="860425"/>
            <a:ext cx="2325687" cy="12779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7375" name="AutoShape 49"/>
          <p:cNvCxnSpPr>
            <a:cxnSpLocks noChangeShapeType="1"/>
            <a:endCxn id="57364" idx="7"/>
          </p:cNvCxnSpPr>
          <p:nvPr/>
        </p:nvCxnSpPr>
        <p:spPr bwMode="auto">
          <a:xfrm flipH="1" flipV="1">
            <a:off x="3232150" y="715963"/>
            <a:ext cx="4565650" cy="1422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Oval 8"/>
          <p:cNvSpPr>
            <a:spLocks noChangeArrowheads="1"/>
          </p:cNvSpPr>
          <p:nvPr/>
        </p:nvSpPr>
        <p:spPr bwMode="auto">
          <a:xfrm>
            <a:off x="3302000" y="3935413"/>
            <a:ext cx="203200" cy="203200"/>
          </a:xfrm>
          <a:prstGeom prst="ellipse">
            <a:avLst/>
          </a:prstGeom>
          <a:solidFill>
            <a:schemeClr val="bg1"/>
          </a:solidFill>
          <a:ln w="25400">
            <a:solidFill>
              <a:schemeClr val="bg1">
                <a:lumMod val="6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spcBef>
                <a:spcPct val="50000"/>
              </a:spcBef>
              <a:defRPr/>
            </a:pPr>
            <a:endParaRPr lang="en-US" altLang="en-US" smtClean="0">
              <a:latin typeface="Arial Narrow" pitchFamily="34" charset="0"/>
            </a:endParaRPr>
          </a:p>
        </p:txBody>
      </p:sp>
      <p:sp>
        <p:nvSpPr>
          <p:cNvPr id="57377" name="Oval 9"/>
          <p:cNvSpPr>
            <a:spLocks noChangeArrowheads="1"/>
          </p:cNvSpPr>
          <p:nvPr/>
        </p:nvSpPr>
        <p:spPr bwMode="auto">
          <a:xfrm>
            <a:off x="2297113" y="2009775"/>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78" name="Oval 10"/>
          <p:cNvSpPr>
            <a:spLocks noChangeArrowheads="1"/>
          </p:cNvSpPr>
          <p:nvPr/>
        </p:nvSpPr>
        <p:spPr bwMode="auto">
          <a:xfrm>
            <a:off x="6411913" y="2009775"/>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79" name="Line 11"/>
          <p:cNvSpPr>
            <a:spLocks noChangeShapeType="1"/>
          </p:cNvSpPr>
          <p:nvPr/>
        </p:nvSpPr>
        <p:spPr bwMode="auto">
          <a:xfrm flipH="1" flipV="1">
            <a:off x="2360613" y="2201863"/>
            <a:ext cx="992187" cy="173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0" name="Line 16"/>
          <p:cNvSpPr>
            <a:spLocks noChangeShapeType="1"/>
          </p:cNvSpPr>
          <p:nvPr/>
        </p:nvSpPr>
        <p:spPr bwMode="auto">
          <a:xfrm flipH="1" flipV="1">
            <a:off x="2489200" y="2201863"/>
            <a:ext cx="2717800" cy="17637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1" name="Line 17"/>
          <p:cNvSpPr>
            <a:spLocks noChangeShapeType="1"/>
          </p:cNvSpPr>
          <p:nvPr/>
        </p:nvSpPr>
        <p:spPr bwMode="auto">
          <a:xfrm flipV="1">
            <a:off x="5370513" y="2201863"/>
            <a:ext cx="1079500" cy="173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7"/>
          <p:cNvSpPr>
            <a:spLocks noChangeArrowheads="1"/>
          </p:cNvSpPr>
          <p:nvPr/>
        </p:nvSpPr>
        <p:spPr bwMode="auto">
          <a:xfrm>
            <a:off x="5207000" y="3935413"/>
            <a:ext cx="203200" cy="203200"/>
          </a:xfrm>
          <a:prstGeom prst="ellipse">
            <a:avLst/>
          </a:prstGeom>
          <a:solidFill>
            <a:schemeClr val="bg1"/>
          </a:solidFill>
          <a:ln w="25400">
            <a:solidFill>
              <a:schemeClr val="bg1">
                <a:lumMod val="6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spcBef>
                <a:spcPct val="50000"/>
              </a:spcBef>
              <a:defRPr/>
            </a:pPr>
            <a:endParaRPr lang="en-US" altLang="en-US" smtClean="0">
              <a:latin typeface="Arial Narrow" pitchFamily="34" charset="0"/>
            </a:endParaRPr>
          </a:p>
        </p:txBody>
      </p:sp>
      <p:cxnSp>
        <p:nvCxnSpPr>
          <p:cNvPr id="57383" name="AutoShape 51"/>
          <p:cNvCxnSpPr>
            <a:cxnSpLocks noChangeShapeType="1"/>
            <a:stCxn id="45" idx="7"/>
            <a:endCxn id="57384" idx="3"/>
          </p:cNvCxnSpPr>
          <p:nvPr/>
        </p:nvCxnSpPr>
        <p:spPr bwMode="auto">
          <a:xfrm flipV="1">
            <a:off x="3475038" y="2182813"/>
            <a:ext cx="757237" cy="1782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84" name="Oval 4"/>
          <p:cNvSpPr>
            <a:spLocks noChangeArrowheads="1"/>
          </p:cNvSpPr>
          <p:nvPr/>
        </p:nvSpPr>
        <p:spPr bwMode="auto">
          <a:xfrm>
            <a:off x="4202113" y="2009775"/>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85" name="AutoShape 53"/>
          <p:cNvCxnSpPr>
            <a:cxnSpLocks noChangeShapeType="1"/>
            <a:stCxn id="51" idx="0"/>
            <a:endCxn id="57384" idx="4"/>
          </p:cNvCxnSpPr>
          <p:nvPr/>
        </p:nvCxnSpPr>
        <p:spPr bwMode="auto">
          <a:xfrm flipH="1" flipV="1">
            <a:off x="4303713" y="2212975"/>
            <a:ext cx="1004887" cy="1722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86" name="Oval 9"/>
          <p:cNvSpPr>
            <a:spLocks noChangeArrowheads="1"/>
          </p:cNvSpPr>
          <p:nvPr/>
        </p:nvSpPr>
        <p:spPr bwMode="auto">
          <a:xfrm>
            <a:off x="914400" y="2035175"/>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87" name="Line 11"/>
          <p:cNvSpPr>
            <a:spLocks noChangeShapeType="1"/>
          </p:cNvSpPr>
          <p:nvPr/>
        </p:nvSpPr>
        <p:spPr bwMode="auto">
          <a:xfrm flipH="1" flipV="1">
            <a:off x="977900" y="2227263"/>
            <a:ext cx="2324100" cy="1809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8" name="Line 16"/>
          <p:cNvSpPr>
            <a:spLocks noChangeShapeType="1"/>
          </p:cNvSpPr>
          <p:nvPr/>
        </p:nvSpPr>
        <p:spPr bwMode="auto">
          <a:xfrm flipH="1" flipV="1">
            <a:off x="1106488" y="2227263"/>
            <a:ext cx="4100512" cy="1809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9" name="Oval 10"/>
          <p:cNvSpPr>
            <a:spLocks noChangeArrowheads="1"/>
          </p:cNvSpPr>
          <p:nvPr/>
        </p:nvSpPr>
        <p:spPr bwMode="auto">
          <a:xfrm>
            <a:off x="7797800" y="1981200"/>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90" name="Line 17"/>
          <p:cNvSpPr>
            <a:spLocks noChangeShapeType="1"/>
          </p:cNvSpPr>
          <p:nvPr/>
        </p:nvSpPr>
        <p:spPr bwMode="auto">
          <a:xfrm flipV="1">
            <a:off x="5383213" y="2173288"/>
            <a:ext cx="2452687" cy="18637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1" name="Line 15"/>
          <p:cNvSpPr>
            <a:spLocks noChangeShapeType="1"/>
          </p:cNvSpPr>
          <p:nvPr/>
        </p:nvSpPr>
        <p:spPr bwMode="auto">
          <a:xfrm flipV="1">
            <a:off x="3505200" y="2162175"/>
            <a:ext cx="2936875" cy="18415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2" name="Line 15"/>
          <p:cNvSpPr>
            <a:spLocks noChangeShapeType="1"/>
          </p:cNvSpPr>
          <p:nvPr/>
        </p:nvSpPr>
        <p:spPr bwMode="auto">
          <a:xfrm flipV="1">
            <a:off x="3535363" y="2133600"/>
            <a:ext cx="4330700" cy="18700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3" name="Line 16"/>
          <p:cNvSpPr>
            <a:spLocks noChangeShapeType="1"/>
          </p:cNvSpPr>
          <p:nvPr/>
        </p:nvSpPr>
        <p:spPr bwMode="auto">
          <a:xfrm flipV="1">
            <a:off x="1117600" y="4138613"/>
            <a:ext cx="2184400" cy="46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4" name="Line 16"/>
          <p:cNvSpPr>
            <a:spLocks noChangeShapeType="1"/>
          </p:cNvSpPr>
          <p:nvPr/>
        </p:nvSpPr>
        <p:spPr bwMode="auto">
          <a:xfrm flipV="1">
            <a:off x="2489200" y="4138613"/>
            <a:ext cx="863600" cy="3873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5" name="Line 16"/>
          <p:cNvSpPr>
            <a:spLocks noChangeShapeType="1"/>
          </p:cNvSpPr>
          <p:nvPr/>
        </p:nvSpPr>
        <p:spPr bwMode="auto">
          <a:xfrm flipH="1" flipV="1">
            <a:off x="3403600" y="4138613"/>
            <a:ext cx="828675" cy="3873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6" name="Line 16"/>
          <p:cNvSpPr>
            <a:spLocks noChangeShapeType="1"/>
          </p:cNvSpPr>
          <p:nvPr/>
        </p:nvSpPr>
        <p:spPr bwMode="auto">
          <a:xfrm flipV="1">
            <a:off x="1117600" y="4138613"/>
            <a:ext cx="4089400" cy="46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7" name="Line 16"/>
          <p:cNvSpPr>
            <a:spLocks noChangeShapeType="1"/>
          </p:cNvSpPr>
          <p:nvPr/>
        </p:nvSpPr>
        <p:spPr bwMode="auto">
          <a:xfrm flipV="1">
            <a:off x="4368800" y="4138613"/>
            <a:ext cx="900113" cy="434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8" name="Line 16"/>
          <p:cNvSpPr>
            <a:spLocks noChangeShapeType="1"/>
          </p:cNvSpPr>
          <p:nvPr/>
        </p:nvSpPr>
        <p:spPr bwMode="auto">
          <a:xfrm flipH="1" flipV="1">
            <a:off x="5359400" y="4138613"/>
            <a:ext cx="1052513" cy="434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9" name="Line 16"/>
          <p:cNvSpPr>
            <a:spLocks noChangeShapeType="1"/>
          </p:cNvSpPr>
          <p:nvPr/>
        </p:nvSpPr>
        <p:spPr bwMode="auto">
          <a:xfrm flipH="1" flipV="1">
            <a:off x="5410200" y="4037013"/>
            <a:ext cx="2387600" cy="4889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0" name="Line 16"/>
          <p:cNvSpPr>
            <a:spLocks noChangeShapeType="1"/>
          </p:cNvSpPr>
          <p:nvPr/>
        </p:nvSpPr>
        <p:spPr bwMode="auto">
          <a:xfrm flipH="1" flipV="1">
            <a:off x="3475038" y="4138613"/>
            <a:ext cx="2936875" cy="434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1" name="Line 16"/>
          <p:cNvSpPr>
            <a:spLocks noChangeShapeType="1"/>
          </p:cNvSpPr>
          <p:nvPr/>
        </p:nvSpPr>
        <p:spPr bwMode="auto">
          <a:xfrm flipH="1" flipV="1">
            <a:off x="3475038" y="4138613"/>
            <a:ext cx="4322762" cy="3873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2" name="Line 16"/>
          <p:cNvSpPr>
            <a:spLocks noChangeShapeType="1"/>
          </p:cNvSpPr>
          <p:nvPr/>
        </p:nvSpPr>
        <p:spPr bwMode="auto">
          <a:xfrm flipV="1">
            <a:off x="2500313" y="4138613"/>
            <a:ext cx="2768600" cy="46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itle 1"/>
          <p:cNvSpPr txBox="1">
            <a:spLocks/>
          </p:cNvSpPr>
          <p:nvPr/>
        </p:nvSpPr>
        <p:spPr bwMode="auto">
          <a:xfrm>
            <a:off x="6921500" y="5795963"/>
            <a:ext cx="1607344"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a:lstStyle>
          <a:p>
            <a:pPr algn="r"/>
            <a:r>
              <a:rPr lang="en-US" altLang="en-US" kern="0" dirty="0" smtClean="0"/>
              <a:t>Until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8093" y="44669"/>
            <a:ext cx="8212685" cy="6781800"/>
          </a:xfrm>
          <a:prstGeom prst="rect">
            <a:avLst/>
          </a:prstGeom>
        </p:spPr>
      </p:pic>
      <p:sp>
        <p:nvSpPr>
          <p:cNvPr id="2" name="Title 1"/>
          <p:cNvSpPr>
            <a:spLocks noGrp="1"/>
          </p:cNvSpPr>
          <p:nvPr>
            <p:ph type="title"/>
          </p:nvPr>
        </p:nvSpPr>
        <p:spPr>
          <a:xfrm>
            <a:off x="33556" y="1447800"/>
            <a:ext cx="9067800" cy="495300"/>
          </a:xfrm>
          <a:solidFill>
            <a:schemeClr val="bg1"/>
          </a:solidFill>
        </p:spPr>
        <p:txBody>
          <a:bodyPr/>
          <a:lstStyle/>
          <a:p>
            <a:r>
              <a:rPr lang="en-US" dirty="0" smtClean="0"/>
              <a:t>The Classic Paper</a:t>
            </a:r>
            <a:endParaRPr lang="en-US" dirty="0"/>
          </a:p>
        </p:txBody>
      </p:sp>
      <p:sp>
        <p:nvSpPr>
          <p:cNvPr id="4" name="Title 1"/>
          <p:cNvSpPr txBox="1">
            <a:spLocks/>
          </p:cNvSpPr>
          <p:nvPr/>
        </p:nvSpPr>
        <p:spPr bwMode="auto">
          <a:xfrm>
            <a:off x="5550378" y="3096078"/>
            <a:ext cx="3200400" cy="4953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a:lstStyle>
          <a:p>
            <a:r>
              <a:rPr lang="en-US" kern="0" dirty="0" smtClean="0"/>
              <a:t>(Also see </a:t>
            </a:r>
            <a:r>
              <a:rPr lang="en-US" kern="0" dirty="0" err="1" smtClean="0"/>
              <a:t>LeCun</a:t>
            </a:r>
            <a:r>
              <a:rPr lang="en-US" kern="0" dirty="0" smtClean="0"/>
              <a:t>)</a:t>
            </a:r>
            <a:endParaRPr lang="en-US" kern="0" dirty="0"/>
          </a:p>
        </p:txBody>
      </p:sp>
    </p:spTree>
    <p:extLst>
      <p:ext uri="{BB962C8B-B14F-4D97-AF65-F5344CB8AC3E}">
        <p14:creationId xmlns:p14="http://schemas.microsoft.com/office/powerpoint/2010/main" val="144118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3" name="Picture 2"/>
          <p:cNvPicPr>
            <a:picLocks noChangeAspect="1"/>
          </p:cNvPicPr>
          <p:nvPr/>
        </p:nvPicPr>
        <p:blipFill rotWithShape="1">
          <a:blip r:embed="rId3"/>
          <a:srcRect l="1598" t="68519" r="1206"/>
          <a:stretch/>
        </p:blipFill>
        <p:spPr>
          <a:xfrm>
            <a:off x="79829" y="1930400"/>
            <a:ext cx="8929505" cy="1422399"/>
          </a:xfrm>
          <a:prstGeom prst="rect">
            <a:avLst/>
          </a:prstGeom>
        </p:spPr>
      </p:pic>
    </p:spTree>
    <p:extLst>
      <p:ext uri="{BB962C8B-B14F-4D97-AF65-F5344CB8AC3E}">
        <p14:creationId xmlns:p14="http://schemas.microsoft.com/office/powerpoint/2010/main" val="295433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 Architecture (Parts to Follow)</a:t>
            </a:r>
            <a:endParaRPr lang="en-US" dirty="0"/>
          </a:p>
        </p:txBody>
      </p:sp>
      <p:pic>
        <p:nvPicPr>
          <p:cNvPr id="3" name="Picture 2"/>
          <p:cNvPicPr>
            <a:picLocks noChangeAspect="1"/>
          </p:cNvPicPr>
          <p:nvPr/>
        </p:nvPicPr>
        <p:blipFill rotWithShape="1">
          <a:blip r:embed="rId3"/>
          <a:srcRect b="33333"/>
          <a:stretch/>
        </p:blipFill>
        <p:spPr>
          <a:xfrm>
            <a:off x="457200" y="1524000"/>
            <a:ext cx="8366760" cy="2743200"/>
          </a:xfrm>
          <a:prstGeom prst="rect">
            <a:avLst/>
          </a:prstGeom>
        </p:spPr>
      </p:pic>
    </p:spTree>
    <p:extLst>
      <p:ext uri="{BB962C8B-B14F-4D97-AF65-F5344CB8AC3E}">
        <p14:creationId xmlns:p14="http://schemas.microsoft.com/office/powerpoint/2010/main" val="2419947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i="1" dirty="0" smtClean="0"/>
              <a:t>Input</a:t>
            </a:r>
            <a:r>
              <a:rPr lang="en-US" dirty="0" smtClean="0"/>
              <a:t> End</a:t>
            </a:r>
            <a:endParaRPr lang="en-US" dirty="0"/>
          </a:p>
        </p:txBody>
      </p:sp>
      <p:pic>
        <p:nvPicPr>
          <p:cNvPr id="3" name="Picture 2"/>
          <p:cNvPicPr>
            <a:picLocks noChangeAspect="1"/>
          </p:cNvPicPr>
          <p:nvPr/>
        </p:nvPicPr>
        <p:blipFill rotWithShape="1">
          <a:blip r:embed="rId3"/>
          <a:srcRect r="46266" b="33333"/>
          <a:stretch/>
        </p:blipFill>
        <p:spPr>
          <a:xfrm>
            <a:off x="600075" y="722906"/>
            <a:ext cx="7867650" cy="4800600"/>
          </a:xfrm>
          <a:prstGeom prst="rect">
            <a:avLst/>
          </a:prstGeom>
        </p:spPr>
      </p:pic>
      <p:sp>
        <p:nvSpPr>
          <p:cNvPr id="4" name="Rounded Rectangular Callout 3"/>
          <p:cNvSpPr/>
          <p:nvPr/>
        </p:nvSpPr>
        <p:spPr bwMode="auto">
          <a:xfrm>
            <a:off x="3276600" y="5523506"/>
            <a:ext cx="2971800" cy="921026"/>
          </a:xfrm>
          <a:prstGeom prst="wedgeRoundRectCallout">
            <a:avLst>
              <a:gd name="adj1" fmla="val -86887"/>
              <a:gd name="adj2" fmla="val -197437"/>
              <a:gd name="adj3" fmla="val 16667"/>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anose="020B0606020202030204" pitchFamily="34" charset="0"/>
              </a:rPr>
              <a:t>Convolution (sliding</a:t>
            </a:r>
            <a:r>
              <a:rPr kumimoji="0" lang="en-US" sz="2400" b="0" i="0" u="none" strike="noStrike" cap="none" normalizeH="0" dirty="0" smtClean="0">
                <a:ln>
                  <a:noFill/>
                </a:ln>
                <a:solidFill>
                  <a:schemeClr val="tx1"/>
                </a:solidFill>
                <a:effectLst/>
                <a:latin typeface="Arial Narrow" panose="020B0606020202030204" pitchFamily="34" charset="0"/>
              </a:rPr>
              <a:t> </a:t>
            </a:r>
            <a:r>
              <a:rPr lang="en-US" sz="2400" dirty="0" smtClean="0">
                <a:latin typeface="Arial Narrow" panose="020B0606020202030204" pitchFamily="34" charset="0"/>
              </a:rPr>
              <a:t>window</a:t>
            </a:r>
            <a:r>
              <a:rPr kumimoji="0" lang="en-US" sz="2400" b="0" i="0" u="none" strike="noStrike" cap="none" normalizeH="0" baseline="0" dirty="0" smtClean="0">
                <a:ln>
                  <a:noFill/>
                </a:ln>
                <a:solidFill>
                  <a:schemeClr val="tx1"/>
                </a:solidFill>
                <a:effectLst/>
                <a:latin typeface="Arial Narrow" panose="020B0606020202030204" pitchFamily="34" charset="0"/>
              </a:rPr>
              <a:t>—more later)</a:t>
            </a:r>
          </a:p>
        </p:txBody>
      </p:sp>
    </p:spTree>
    <p:extLst>
      <p:ext uri="{BB962C8B-B14F-4D97-AF65-F5344CB8AC3E}">
        <p14:creationId xmlns:p14="http://schemas.microsoft.com/office/powerpoint/2010/main" val="2890136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i="1" dirty="0" smtClean="0"/>
              <a:t>Output</a:t>
            </a:r>
            <a:r>
              <a:rPr lang="en-US" dirty="0" smtClean="0"/>
              <a:t> End</a:t>
            </a:r>
            <a:endParaRPr lang="en-US" dirty="0"/>
          </a:p>
        </p:txBody>
      </p:sp>
      <p:pic>
        <p:nvPicPr>
          <p:cNvPr id="3" name="Picture 2"/>
          <p:cNvPicPr>
            <a:picLocks noChangeAspect="1"/>
          </p:cNvPicPr>
          <p:nvPr/>
        </p:nvPicPr>
        <p:blipFill rotWithShape="1">
          <a:blip r:embed="rId3"/>
          <a:srcRect l="51912" b="33333"/>
          <a:stretch/>
        </p:blipFill>
        <p:spPr>
          <a:xfrm>
            <a:off x="525054" y="1295400"/>
            <a:ext cx="8158480" cy="5562600"/>
          </a:xfrm>
          <a:prstGeom prst="rect">
            <a:avLst/>
          </a:prstGeom>
        </p:spPr>
      </p:pic>
      <p:sp>
        <p:nvSpPr>
          <p:cNvPr id="4" name="Rounded Rectangular Callout 3"/>
          <p:cNvSpPr/>
          <p:nvPr/>
        </p:nvSpPr>
        <p:spPr bwMode="auto">
          <a:xfrm>
            <a:off x="1295400" y="6172200"/>
            <a:ext cx="3962400" cy="533400"/>
          </a:xfrm>
          <a:prstGeom prst="wedgeRoundRectCallout">
            <a:avLst>
              <a:gd name="adj1" fmla="val 638"/>
              <a:gd name="adj2" fmla="val -407427"/>
              <a:gd name="adj3" fmla="val 16667"/>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anose="020B0606020202030204" pitchFamily="34" charset="0"/>
              </a:rPr>
              <a:t>Pooling (collapsing—more later)</a:t>
            </a:r>
          </a:p>
        </p:txBody>
      </p:sp>
      <p:sp>
        <p:nvSpPr>
          <p:cNvPr id="5" name="Rounded Rectangular Callout 4"/>
          <p:cNvSpPr/>
          <p:nvPr/>
        </p:nvSpPr>
        <p:spPr bwMode="auto">
          <a:xfrm>
            <a:off x="5029200" y="747824"/>
            <a:ext cx="2438400" cy="500932"/>
          </a:xfrm>
          <a:prstGeom prst="wedgeRoundRectCallout">
            <a:avLst>
              <a:gd name="adj1" fmla="val 67449"/>
              <a:gd name="adj2" fmla="val 350937"/>
              <a:gd name="adj3" fmla="val 16667"/>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sz="2400" dirty="0" smtClean="0">
                <a:latin typeface="Arial Narrow" panose="020B0606020202030204" pitchFamily="34" charset="0"/>
              </a:rPr>
              <a:t>Note d</a:t>
            </a:r>
            <a:r>
              <a:rPr kumimoji="0" lang="en-US" sz="2400" b="0" i="0" u="none" strike="noStrike" cap="none" normalizeH="0" baseline="0" dirty="0" smtClean="0">
                <a:ln>
                  <a:noFill/>
                </a:ln>
                <a:solidFill>
                  <a:schemeClr val="tx1"/>
                </a:solidFill>
                <a:effectLst/>
                <a:latin typeface="Arial Narrow" panose="020B0606020202030204" pitchFamily="34" charset="0"/>
              </a:rPr>
              <a:t>ense at end.</a:t>
            </a:r>
          </a:p>
        </p:txBody>
      </p:sp>
    </p:spTree>
    <p:extLst>
      <p:ext uri="{BB962C8B-B14F-4D97-AF65-F5344CB8AC3E}">
        <p14:creationId xmlns:p14="http://schemas.microsoft.com/office/powerpoint/2010/main" val="2344144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Success of Deep Learning</a:t>
            </a:r>
            <a:endParaRPr lang="en-US" dirty="0"/>
          </a:p>
        </p:txBody>
      </p:sp>
      <p:sp>
        <p:nvSpPr>
          <p:cNvPr id="3" name="Content Placeholder 2"/>
          <p:cNvSpPr>
            <a:spLocks noGrp="1"/>
          </p:cNvSpPr>
          <p:nvPr>
            <p:ph idx="1"/>
          </p:nvPr>
        </p:nvSpPr>
        <p:spPr>
          <a:xfrm>
            <a:off x="1962150" y="1752600"/>
            <a:ext cx="5143500" cy="3581400"/>
          </a:xfrm>
        </p:spPr>
        <p:txBody>
          <a:bodyPr/>
          <a:lstStyle/>
          <a:p>
            <a:pPr>
              <a:lnSpc>
                <a:spcPct val="150000"/>
              </a:lnSpc>
            </a:pPr>
            <a:r>
              <a:rPr lang="en-US" dirty="0" smtClean="0"/>
              <a:t>Purpose for each hidden layer</a:t>
            </a:r>
          </a:p>
          <a:p>
            <a:pPr>
              <a:lnSpc>
                <a:spcPct val="150000"/>
              </a:lnSpc>
            </a:pPr>
            <a:r>
              <a:rPr lang="en-US" dirty="0" smtClean="0"/>
              <a:t>For images: </a:t>
            </a:r>
            <a:r>
              <a:rPr lang="en-US" i="1" dirty="0" smtClean="0"/>
              <a:t>convolution</a:t>
            </a:r>
          </a:p>
          <a:p>
            <a:r>
              <a:rPr lang="en-US" dirty="0" smtClean="0"/>
              <a:t>Availability of massive amounts of varied data</a:t>
            </a:r>
          </a:p>
          <a:p>
            <a:pPr>
              <a:lnSpc>
                <a:spcPct val="150000"/>
              </a:lnSpc>
            </a:pPr>
            <a:r>
              <a:rPr lang="en-US" dirty="0" smtClean="0"/>
              <a:t>Use </a:t>
            </a:r>
            <a:r>
              <a:rPr lang="en-US" dirty="0"/>
              <a:t>of </a:t>
            </a:r>
            <a:r>
              <a:rPr lang="en-US" dirty="0" smtClean="0"/>
              <a:t>GPU’s</a:t>
            </a:r>
            <a:endParaRPr lang="en-US" dirty="0"/>
          </a:p>
        </p:txBody>
      </p:sp>
    </p:spTree>
    <p:extLst>
      <p:ext uri="{BB962C8B-B14F-4D97-AF65-F5344CB8AC3E}">
        <p14:creationId xmlns:p14="http://schemas.microsoft.com/office/powerpoint/2010/main" val="43017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517650" y="38100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71170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Optimizers </a:t>
            </a:r>
            <a:r>
              <a:rPr lang="en-US" sz="3200" kern="0" dirty="0" smtClean="0">
                <a:latin typeface="Arial Narrow" pitchFamily="34" charset="0"/>
              </a:rPr>
              <a:t>2/2</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
        <p:nvSpPr>
          <p:cNvPr id="5" name="Rectangle 4"/>
          <p:cNvSpPr txBox="1">
            <a:spLocks noChangeArrowheads="1"/>
          </p:cNvSpPr>
          <p:nvPr/>
        </p:nvSpPr>
        <p:spPr bwMode="auto">
          <a:xfrm>
            <a:off x="2117725" y="1752600"/>
            <a:ext cx="498475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Minimization Techniques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Optimizers </a:t>
            </a:r>
            <a:r>
              <a:rPr lang="en-US" sz="3200" kern="0" dirty="0" smtClean="0">
                <a:latin typeface="Arial Narrow" pitchFamily="34" charset="0"/>
              </a:rPr>
              <a:t>2/2</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Summary and 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38031506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 Introduction</a:t>
            </a:r>
            <a:endParaRPr lang="en-US" dirty="0"/>
          </a:p>
        </p:txBody>
      </p:sp>
      <p:sp>
        <p:nvSpPr>
          <p:cNvPr id="5" name="Rectangle 4"/>
          <p:cNvSpPr/>
          <p:nvPr/>
        </p:nvSpPr>
        <p:spPr bwMode="auto">
          <a:xfrm>
            <a:off x="3352800" y="1828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3733800" y="1828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3352800" y="2209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3733800" y="2209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3352800" y="2590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3733800" y="2590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3352800" y="2971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3733800" y="2971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4114800" y="1828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4495800" y="1828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4114800" y="2209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4495800" y="2209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4114800" y="2590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4495800" y="2590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4114800" y="2971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4495800" y="2971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1" name="Oval 8"/>
          <p:cNvSpPr>
            <a:spLocks noChangeArrowheads="1"/>
          </p:cNvSpPr>
          <p:nvPr/>
        </p:nvSpPr>
        <p:spPr bwMode="auto">
          <a:xfrm>
            <a:off x="20574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2" name="Oval 8"/>
          <p:cNvSpPr>
            <a:spLocks noChangeArrowheads="1"/>
          </p:cNvSpPr>
          <p:nvPr/>
        </p:nvSpPr>
        <p:spPr bwMode="auto">
          <a:xfrm>
            <a:off x="29972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3" name="Oval 8"/>
          <p:cNvSpPr>
            <a:spLocks noChangeArrowheads="1"/>
          </p:cNvSpPr>
          <p:nvPr/>
        </p:nvSpPr>
        <p:spPr bwMode="auto">
          <a:xfrm>
            <a:off x="38862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4" name="Oval 8"/>
          <p:cNvSpPr>
            <a:spLocks noChangeArrowheads="1"/>
          </p:cNvSpPr>
          <p:nvPr/>
        </p:nvSpPr>
        <p:spPr bwMode="auto">
          <a:xfrm>
            <a:off x="48260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5" name="Oval 8"/>
          <p:cNvSpPr>
            <a:spLocks noChangeArrowheads="1"/>
          </p:cNvSpPr>
          <p:nvPr/>
        </p:nvSpPr>
        <p:spPr bwMode="auto">
          <a:xfrm>
            <a:off x="57150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6" name="Oval 8"/>
          <p:cNvSpPr>
            <a:spLocks noChangeArrowheads="1"/>
          </p:cNvSpPr>
          <p:nvPr/>
        </p:nvSpPr>
        <p:spPr bwMode="auto">
          <a:xfrm>
            <a:off x="66548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7" name="TextBox 26"/>
          <p:cNvSpPr txBox="1"/>
          <p:nvPr/>
        </p:nvSpPr>
        <p:spPr>
          <a:xfrm>
            <a:off x="1968500" y="5486400"/>
            <a:ext cx="381000" cy="523220"/>
          </a:xfrm>
          <a:prstGeom prst="rect">
            <a:avLst/>
          </a:prstGeom>
          <a:noFill/>
        </p:spPr>
        <p:txBody>
          <a:bodyPr wrap="square" rtlCol="0">
            <a:spAutoFit/>
          </a:bodyPr>
          <a:lstStyle/>
          <a:p>
            <a:r>
              <a:rPr lang="en-US" dirty="0" smtClean="0"/>
              <a:t>0</a:t>
            </a:r>
            <a:endParaRPr lang="en-US" dirty="0"/>
          </a:p>
        </p:txBody>
      </p:sp>
      <p:sp>
        <p:nvSpPr>
          <p:cNvPr id="28" name="TextBox 27"/>
          <p:cNvSpPr txBox="1"/>
          <p:nvPr/>
        </p:nvSpPr>
        <p:spPr>
          <a:xfrm>
            <a:off x="2908300" y="5486400"/>
            <a:ext cx="381000" cy="523220"/>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3733800" y="5486400"/>
            <a:ext cx="381000" cy="523220"/>
          </a:xfrm>
          <a:prstGeom prst="rect">
            <a:avLst/>
          </a:prstGeom>
          <a:noFill/>
        </p:spPr>
        <p:txBody>
          <a:bodyPr wrap="square" rtlCol="0">
            <a:spAutoFit/>
          </a:bodyPr>
          <a:lstStyle/>
          <a:p>
            <a:r>
              <a:rPr lang="en-US" dirty="0" smtClean="0"/>
              <a:t>1</a:t>
            </a:r>
            <a:endParaRPr lang="en-US" dirty="0"/>
          </a:p>
        </p:txBody>
      </p:sp>
      <p:sp>
        <p:nvSpPr>
          <p:cNvPr id="30" name="TextBox 29"/>
          <p:cNvSpPr txBox="1"/>
          <p:nvPr/>
        </p:nvSpPr>
        <p:spPr>
          <a:xfrm>
            <a:off x="4737100" y="5486400"/>
            <a:ext cx="381000" cy="523220"/>
          </a:xfrm>
          <a:prstGeom prst="rect">
            <a:avLst/>
          </a:prstGeom>
          <a:noFill/>
        </p:spPr>
        <p:txBody>
          <a:bodyPr wrap="square" rtlCol="0">
            <a:spAutoFit/>
          </a:bodyPr>
          <a:lstStyle/>
          <a:p>
            <a:r>
              <a:rPr lang="en-US" dirty="0" smtClean="0"/>
              <a:t>0</a:t>
            </a:r>
            <a:endParaRPr lang="en-US" dirty="0"/>
          </a:p>
        </p:txBody>
      </p:sp>
      <p:sp>
        <p:nvSpPr>
          <p:cNvPr id="31" name="TextBox 30"/>
          <p:cNvSpPr txBox="1"/>
          <p:nvPr/>
        </p:nvSpPr>
        <p:spPr>
          <a:xfrm>
            <a:off x="5626100" y="5455024"/>
            <a:ext cx="381000" cy="523220"/>
          </a:xfrm>
          <a:prstGeom prst="rect">
            <a:avLst/>
          </a:prstGeom>
          <a:noFill/>
        </p:spPr>
        <p:txBody>
          <a:bodyPr wrap="square" rtlCol="0">
            <a:spAutoFit/>
          </a:bodyPr>
          <a:lstStyle/>
          <a:p>
            <a:r>
              <a:rPr lang="en-US" dirty="0" smtClean="0"/>
              <a:t>0</a:t>
            </a:r>
            <a:endParaRPr lang="en-US" dirty="0"/>
          </a:p>
        </p:txBody>
      </p:sp>
      <p:cxnSp>
        <p:nvCxnSpPr>
          <p:cNvPr id="33" name="Curved Connector 32"/>
          <p:cNvCxnSpPr>
            <a:stCxn id="24" idx="6"/>
            <a:endCxn id="14" idx="3"/>
          </p:cNvCxnSpPr>
          <p:nvPr/>
        </p:nvCxnSpPr>
        <p:spPr bwMode="auto">
          <a:xfrm flipH="1" flipV="1">
            <a:off x="4876800" y="2019300"/>
            <a:ext cx="152400" cy="3044264"/>
          </a:xfrm>
          <a:prstGeom prst="curvedConnector3">
            <a:avLst>
              <a:gd name="adj1" fmla="val -1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urved Connector 33"/>
          <p:cNvCxnSpPr>
            <a:stCxn id="25" idx="6"/>
          </p:cNvCxnSpPr>
          <p:nvPr/>
        </p:nvCxnSpPr>
        <p:spPr bwMode="auto">
          <a:xfrm flipH="1" flipV="1">
            <a:off x="3543300" y="2353236"/>
            <a:ext cx="2374900" cy="2710328"/>
          </a:xfrm>
          <a:prstGeom prst="curvedConnector4">
            <a:avLst>
              <a:gd name="adj1" fmla="val -9626"/>
              <a:gd name="adj2" fmla="val 15044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6590553" y="5400020"/>
            <a:ext cx="381000" cy="523220"/>
          </a:xfrm>
          <a:prstGeom prst="rect">
            <a:avLst/>
          </a:prstGeom>
          <a:noFill/>
        </p:spPr>
        <p:txBody>
          <a:bodyPr wrap="square" rtlCol="0">
            <a:spAutoFit/>
          </a:bodyPr>
          <a:lstStyle/>
          <a:p>
            <a:r>
              <a:rPr lang="en-US" dirty="0" smtClean="0"/>
              <a:t>…</a:t>
            </a:r>
            <a:endParaRPr lang="en-US" dirty="0"/>
          </a:p>
        </p:txBody>
      </p:sp>
      <p:sp>
        <p:nvSpPr>
          <p:cNvPr id="45" name="TextBox 44"/>
          <p:cNvSpPr txBox="1"/>
          <p:nvPr/>
        </p:nvSpPr>
        <p:spPr>
          <a:xfrm>
            <a:off x="7162800" y="4801954"/>
            <a:ext cx="381000" cy="523220"/>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54607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399" y="47624"/>
            <a:ext cx="9067800" cy="495300"/>
          </a:xfrm>
        </p:spPr>
        <p:txBody>
          <a:bodyPr/>
          <a:lstStyle/>
          <a:p>
            <a:r>
              <a:rPr lang="en-US" dirty="0" smtClean="0"/>
              <a:t>Dealing with Output</a:t>
            </a:r>
            <a:endParaRPr lang="en-US" dirty="0"/>
          </a:p>
        </p:txBody>
      </p:sp>
      <p:sp>
        <p:nvSpPr>
          <p:cNvPr id="5" name="Oval 3"/>
          <p:cNvSpPr>
            <a:spLocks noChangeArrowheads="1"/>
          </p:cNvSpPr>
          <p:nvPr/>
        </p:nvSpPr>
        <p:spPr bwMode="auto">
          <a:xfrm>
            <a:off x="620712" y="295116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 name="Oval 5"/>
          <p:cNvSpPr>
            <a:spLocks noChangeArrowheads="1"/>
          </p:cNvSpPr>
          <p:nvPr/>
        </p:nvSpPr>
        <p:spPr bwMode="auto">
          <a:xfrm>
            <a:off x="2830512" y="295116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 name="Line 20"/>
          <p:cNvSpPr>
            <a:spLocks noChangeShapeType="1"/>
          </p:cNvSpPr>
          <p:nvPr/>
        </p:nvSpPr>
        <p:spPr bwMode="auto">
          <a:xfrm flipV="1">
            <a:off x="25399" y="3151187"/>
            <a:ext cx="633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21"/>
          <p:cNvSpPr>
            <a:spLocks noChangeShapeType="1"/>
          </p:cNvSpPr>
          <p:nvPr/>
        </p:nvSpPr>
        <p:spPr bwMode="auto">
          <a:xfrm flipV="1">
            <a:off x="50799" y="3151187"/>
            <a:ext cx="28178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22"/>
          <p:cNvSpPr>
            <a:spLocks noChangeShapeType="1"/>
          </p:cNvSpPr>
          <p:nvPr/>
        </p:nvSpPr>
        <p:spPr bwMode="auto">
          <a:xfrm flipH="1" flipV="1">
            <a:off x="736599" y="3151187"/>
            <a:ext cx="11160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23"/>
          <p:cNvSpPr>
            <a:spLocks noChangeShapeType="1"/>
          </p:cNvSpPr>
          <p:nvPr/>
        </p:nvSpPr>
        <p:spPr bwMode="auto">
          <a:xfrm flipH="1" flipV="1">
            <a:off x="2971799" y="3154362"/>
            <a:ext cx="1001713" cy="1265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25"/>
          <p:cNvSpPr>
            <a:spLocks noChangeShapeType="1"/>
          </p:cNvSpPr>
          <p:nvPr/>
        </p:nvSpPr>
        <p:spPr bwMode="auto">
          <a:xfrm flipV="1">
            <a:off x="1930399" y="3151187"/>
            <a:ext cx="1014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23"/>
          <p:cNvSpPr>
            <a:spLocks noChangeShapeType="1"/>
          </p:cNvSpPr>
          <p:nvPr/>
        </p:nvSpPr>
        <p:spPr bwMode="auto">
          <a:xfrm flipH="1" flipV="1">
            <a:off x="3033712" y="3125787"/>
            <a:ext cx="2325687" cy="12779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3"/>
          <p:cNvSpPr>
            <a:spLocks noChangeArrowheads="1"/>
          </p:cNvSpPr>
          <p:nvPr/>
        </p:nvSpPr>
        <p:spPr bwMode="auto">
          <a:xfrm>
            <a:off x="5638800" y="295116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15" name="Oval 5"/>
          <p:cNvSpPr>
            <a:spLocks noChangeArrowheads="1"/>
          </p:cNvSpPr>
          <p:nvPr/>
        </p:nvSpPr>
        <p:spPr bwMode="auto">
          <a:xfrm>
            <a:off x="7848600" y="295116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16" name="Line 20"/>
          <p:cNvSpPr>
            <a:spLocks noChangeShapeType="1"/>
          </p:cNvSpPr>
          <p:nvPr/>
        </p:nvSpPr>
        <p:spPr bwMode="auto">
          <a:xfrm flipV="1">
            <a:off x="5043487" y="3151187"/>
            <a:ext cx="633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1"/>
          <p:cNvSpPr>
            <a:spLocks noChangeShapeType="1"/>
          </p:cNvSpPr>
          <p:nvPr/>
        </p:nvSpPr>
        <p:spPr bwMode="auto">
          <a:xfrm flipV="1">
            <a:off x="5068887" y="3151187"/>
            <a:ext cx="28178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2"/>
          <p:cNvSpPr>
            <a:spLocks noChangeShapeType="1"/>
          </p:cNvSpPr>
          <p:nvPr/>
        </p:nvSpPr>
        <p:spPr bwMode="auto">
          <a:xfrm flipH="1" flipV="1">
            <a:off x="5754687" y="3151187"/>
            <a:ext cx="11160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3"/>
          <p:cNvSpPr>
            <a:spLocks noChangeShapeType="1"/>
          </p:cNvSpPr>
          <p:nvPr/>
        </p:nvSpPr>
        <p:spPr bwMode="auto">
          <a:xfrm flipH="1" flipV="1">
            <a:off x="7989887" y="3154362"/>
            <a:ext cx="1001713" cy="1265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5"/>
          <p:cNvSpPr>
            <a:spLocks noChangeShapeType="1"/>
          </p:cNvSpPr>
          <p:nvPr/>
        </p:nvSpPr>
        <p:spPr bwMode="auto">
          <a:xfrm flipV="1">
            <a:off x="6948487" y="3151187"/>
            <a:ext cx="1014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flipV="1">
            <a:off x="3660775" y="3052762"/>
            <a:ext cx="1978025" cy="13160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2"/>
          <p:cNvSpPr>
            <a:spLocks noChangeArrowheads="1"/>
          </p:cNvSpPr>
          <p:nvPr/>
        </p:nvSpPr>
        <p:spPr bwMode="auto">
          <a:xfrm>
            <a:off x="4481513" y="6096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4" name="Line 21"/>
          <p:cNvSpPr>
            <a:spLocks noChangeShapeType="1"/>
          </p:cNvSpPr>
          <p:nvPr/>
        </p:nvSpPr>
        <p:spPr bwMode="auto">
          <a:xfrm flipV="1">
            <a:off x="1701800" y="809625"/>
            <a:ext cx="28178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flipH="1" flipV="1">
            <a:off x="4622800" y="812800"/>
            <a:ext cx="1001713" cy="1265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5"/>
          <p:cNvSpPr>
            <a:spLocks noChangeShapeType="1"/>
          </p:cNvSpPr>
          <p:nvPr/>
        </p:nvSpPr>
        <p:spPr bwMode="auto">
          <a:xfrm flipV="1">
            <a:off x="3581400" y="809625"/>
            <a:ext cx="1014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3"/>
          <p:cNvSpPr>
            <a:spLocks noChangeShapeType="1"/>
          </p:cNvSpPr>
          <p:nvPr/>
        </p:nvSpPr>
        <p:spPr bwMode="auto">
          <a:xfrm flipH="1" flipV="1">
            <a:off x="4684713" y="784225"/>
            <a:ext cx="2325687" cy="12779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Box 27"/>
          <p:cNvSpPr txBox="1"/>
          <p:nvPr/>
        </p:nvSpPr>
        <p:spPr>
          <a:xfrm>
            <a:off x="403224" y="609600"/>
            <a:ext cx="3482976" cy="707886"/>
          </a:xfrm>
          <a:prstGeom prst="rect">
            <a:avLst/>
          </a:prstGeom>
          <a:noFill/>
        </p:spPr>
        <p:txBody>
          <a:bodyPr wrap="square" rtlCol="0">
            <a:spAutoFit/>
          </a:bodyPr>
          <a:lstStyle/>
          <a:p>
            <a:r>
              <a:rPr lang="en-US" sz="2000" dirty="0" smtClean="0">
                <a:latin typeface="Arial Narrow" panose="020B0606020202030204" pitchFamily="34" charset="0"/>
              </a:rPr>
              <a:t>Single continuous output node</a:t>
            </a:r>
          </a:p>
          <a:p>
            <a:r>
              <a:rPr lang="en-US" sz="2000" dirty="0" smtClean="0">
                <a:latin typeface="Arial Narrow" panose="020B0606020202030204" pitchFamily="34" charset="0"/>
              </a:rPr>
              <a:t>(“regression”)</a:t>
            </a:r>
            <a:endParaRPr lang="en-US" sz="2000" dirty="0">
              <a:latin typeface="Arial Narrow" panose="020B0606020202030204" pitchFamily="34" charset="0"/>
            </a:endParaRPr>
          </a:p>
        </p:txBody>
      </p:sp>
      <p:sp>
        <p:nvSpPr>
          <p:cNvPr id="29" name="TextBox 28"/>
          <p:cNvSpPr txBox="1"/>
          <p:nvPr/>
        </p:nvSpPr>
        <p:spPr>
          <a:xfrm>
            <a:off x="403248" y="2343090"/>
            <a:ext cx="4854552" cy="400110"/>
          </a:xfrm>
          <a:prstGeom prst="rect">
            <a:avLst/>
          </a:prstGeom>
          <a:noFill/>
        </p:spPr>
        <p:txBody>
          <a:bodyPr wrap="square" rtlCol="0">
            <a:spAutoFit/>
          </a:bodyPr>
          <a:lstStyle/>
          <a:p>
            <a:r>
              <a:rPr lang="en-US" sz="2000" dirty="0" smtClean="0">
                <a:latin typeface="Arial Narrow" panose="020B0606020202030204" pitchFamily="34" charset="0"/>
              </a:rPr>
              <a:t>Multiple output nodes—usually for comparison</a:t>
            </a:r>
          </a:p>
        </p:txBody>
      </p:sp>
      <p:sp>
        <p:nvSpPr>
          <p:cNvPr id="31" name="TextBox 30"/>
          <p:cNvSpPr txBox="1"/>
          <p:nvPr/>
        </p:nvSpPr>
        <p:spPr>
          <a:xfrm>
            <a:off x="399854" y="4705290"/>
            <a:ext cx="5086546" cy="1938992"/>
          </a:xfrm>
          <a:prstGeom prst="rect">
            <a:avLst/>
          </a:prstGeom>
          <a:noFill/>
        </p:spPr>
        <p:txBody>
          <a:bodyPr wrap="square" rtlCol="0">
            <a:spAutoFit/>
          </a:bodyPr>
          <a:lstStyle/>
          <a:p>
            <a:r>
              <a:rPr lang="en-US" sz="2000" dirty="0" smtClean="0">
                <a:latin typeface="Arial Narrow" panose="020B0606020202030204" pitchFamily="34" charset="0"/>
              </a:rPr>
              <a:t>Problem: differing scale e.g., 229, 0.03, 99, -1000</a:t>
            </a:r>
          </a:p>
          <a:p>
            <a:endParaRPr lang="en-US" sz="2000" dirty="0">
              <a:latin typeface="Arial Narrow" panose="020B0606020202030204" pitchFamily="34" charset="0"/>
            </a:endParaRPr>
          </a:p>
          <a:p>
            <a:r>
              <a:rPr lang="en-US" sz="2000" dirty="0" smtClean="0">
                <a:latin typeface="Arial Narrow" panose="020B0606020202030204" pitchFamily="34" charset="0"/>
              </a:rPr>
              <a:t>Solution: </a:t>
            </a:r>
            <a:r>
              <a:rPr lang="en-US" sz="2000" i="1" dirty="0" err="1" smtClean="0">
                <a:latin typeface="Arial Narrow" panose="020B0606020202030204" pitchFamily="34" charset="0"/>
              </a:rPr>
              <a:t>softmax</a:t>
            </a:r>
            <a:r>
              <a:rPr lang="en-US" sz="2000" dirty="0" smtClean="0">
                <a:latin typeface="Arial Narrow" panose="020B0606020202030204" pitchFamily="34" charset="0"/>
              </a:rPr>
              <a:t> function is output shown. </a:t>
            </a:r>
          </a:p>
          <a:p>
            <a:r>
              <a:rPr lang="en-US" sz="2000" dirty="0">
                <a:latin typeface="Arial Narrow" panose="020B0606020202030204" pitchFamily="34" charset="0"/>
              </a:rPr>
              <a:t>	</a:t>
            </a:r>
            <a:r>
              <a:rPr lang="en-US" sz="2000" dirty="0" smtClean="0">
                <a:latin typeface="Arial Narrow" panose="020B0606020202030204" pitchFamily="34" charset="0"/>
              </a:rPr>
              <a:t>Each between 0 &amp; 1; all sum to 1</a:t>
            </a:r>
          </a:p>
          <a:p>
            <a:endParaRPr lang="en-US" sz="2000" dirty="0">
              <a:latin typeface="Arial Narrow" panose="020B0606020202030204" pitchFamily="34" charset="0"/>
            </a:endParaRPr>
          </a:p>
          <a:p>
            <a:r>
              <a:rPr lang="en-US" sz="2000" dirty="0" smtClean="0">
                <a:latin typeface="Arial Narrow" panose="020B0606020202030204" pitchFamily="34" charset="0"/>
              </a:rPr>
              <a:t>e.g., replace 229 by e</a:t>
            </a:r>
            <a:r>
              <a:rPr lang="en-US" sz="2000" baseline="30000" dirty="0" smtClean="0">
                <a:latin typeface="Arial Narrow" panose="020B0606020202030204" pitchFamily="34" charset="0"/>
              </a:rPr>
              <a:t>229</a:t>
            </a:r>
            <a:r>
              <a:rPr lang="en-US" sz="2000" dirty="0" smtClean="0">
                <a:latin typeface="Arial Narrow" panose="020B0606020202030204" pitchFamily="34" charset="0"/>
              </a:rPr>
              <a:t> / [e</a:t>
            </a:r>
            <a:r>
              <a:rPr lang="en-US" sz="2000" baseline="30000" dirty="0" smtClean="0">
                <a:latin typeface="Arial Narrow" panose="020B0606020202030204" pitchFamily="34" charset="0"/>
              </a:rPr>
              <a:t>229</a:t>
            </a:r>
            <a:r>
              <a:rPr lang="en-US" sz="2000" dirty="0" smtClean="0">
                <a:latin typeface="Arial Narrow" panose="020B0606020202030204" pitchFamily="34" charset="0"/>
              </a:rPr>
              <a:t> + e</a:t>
            </a:r>
            <a:r>
              <a:rPr lang="en-US" sz="2000" baseline="30000" dirty="0" smtClean="0">
                <a:latin typeface="Arial Narrow" panose="020B0606020202030204" pitchFamily="34" charset="0"/>
              </a:rPr>
              <a:t>0.03</a:t>
            </a:r>
            <a:r>
              <a:rPr lang="en-US" sz="2000" dirty="0" smtClean="0">
                <a:latin typeface="Arial Narrow" panose="020B0606020202030204" pitchFamily="34" charset="0"/>
              </a:rPr>
              <a:t> + e</a:t>
            </a:r>
            <a:r>
              <a:rPr lang="en-US" sz="2000" baseline="30000" dirty="0" smtClean="0">
                <a:latin typeface="Arial Narrow" panose="020B0606020202030204" pitchFamily="34" charset="0"/>
              </a:rPr>
              <a:t>99</a:t>
            </a:r>
            <a:r>
              <a:rPr lang="en-US" sz="2000" dirty="0" smtClean="0">
                <a:latin typeface="Arial Narrow" panose="020B0606020202030204" pitchFamily="34" charset="0"/>
              </a:rPr>
              <a:t> + e</a:t>
            </a:r>
            <a:r>
              <a:rPr lang="en-US" sz="2000" baseline="30000" dirty="0" smtClean="0">
                <a:latin typeface="Arial Narrow" panose="020B0606020202030204" pitchFamily="34" charset="0"/>
              </a:rPr>
              <a:t>-1000</a:t>
            </a:r>
            <a:r>
              <a:rPr lang="en-US" sz="2000" dirty="0" smtClean="0">
                <a:latin typeface="Arial Narrow" panose="020B0606020202030204" pitchFamily="34" charset="0"/>
              </a:rPr>
              <a:t>]</a:t>
            </a:r>
          </a:p>
        </p:txBody>
      </p:sp>
    </p:spTree>
    <p:extLst>
      <p:ext uri="{BB962C8B-B14F-4D97-AF65-F5344CB8AC3E}">
        <p14:creationId xmlns:p14="http://schemas.microsoft.com/office/powerpoint/2010/main" val="399159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Line 11"/>
          <p:cNvSpPr>
            <a:spLocks noChangeShapeType="1"/>
          </p:cNvSpPr>
          <p:nvPr/>
        </p:nvSpPr>
        <p:spPr bwMode="auto">
          <a:xfrm flipH="1" flipV="1">
            <a:off x="3247967" y="1752600"/>
            <a:ext cx="484243" cy="1930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Line 15"/>
          <p:cNvSpPr>
            <a:spLocks noChangeShapeType="1"/>
          </p:cNvSpPr>
          <p:nvPr/>
        </p:nvSpPr>
        <p:spPr bwMode="auto">
          <a:xfrm flipH="1" flipV="1">
            <a:off x="3265827" y="1752600"/>
            <a:ext cx="2372973" cy="191928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Oval 7"/>
          <p:cNvSpPr>
            <a:spLocks noChangeArrowheads="1"/>
          </p:cNvSpPr>
          <p:nvPr/>
        </p:nvSpPr>
        <p:spPr bwMode="auto">
          <a:xfrm>
            <a:off x="6389687"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55" name="AutoShape 51"/>
          <p:cNvCxnSpPr>
            <a:cxnSpLocks noChangeShapeType="1"/>
            <a:stCxn id="65" idx="0"/>
            <a:endCxn id="80" idx="1"/>
          </p:cNvCxnSpPr>
          <p:nvPr/>
        </p:nvCxnSpPr>
        <p:spPr bwMode="auto">
          <a:xfrm flipH="1" flipV="1">
            <a:off x="3218210" y="1709600"/>
            <a:ext cx="1352996" cy="1973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7" name="AutoShape 53"/>
          <p:cNvCxnSpPr>
            <a:cxnSpLocks noChangeShapeType="1"/>
            <a:stCxn id="57354" idx="0"/>
            <a:endCxn id="57351" idx="1"/>
          </p:cNvCxnSpPr>
          <p:nvPr/>
        </p:nvCxnSpPr>
        <p:spPr bwMode="auto">
          <a:xfrm flipH="1" flipV="1">
            <a:off x="3265827" y="1752600"/>
            <a:ext cx="3225460"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9" name="Line 11"/>
          <p:cNvSpPr>
            <a:spLocks noChangeShapeType="1"/>
          </p:cNvSpPr>
          <p:nvPr/>
        </p:nvSpPr>
        <p:spPr bwMode="auto">
          <a:xfrm flipV="1">
            <a:off x="1923256" y="1709600"/>
            <a:ext cx="1283042" cy="197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title"/>
          </p:nvPr>
        </p:nvSpPr>
        <p:spPr/>
        <p:txBody>
          <a:bodyPr/>
          <a:lstStyle/>
          <a:p>
            <a:r>
              <a:rPr lang="en-US" dirty="0" smtClean="0"/>
              <a:t>Without Convolution</a:t>
            </a:r>
            <a:endParaRPr lang="en-US" dirty="0"/>
          </a:p>
        </p:txBody>
      </p:sp>
      <p:sp>
        <p:nvSpPr>
          <p:cNvPr id="60" name="Oval 7"/>
          <p:cNvSpPr>
            <a:spLocks noChangeArrowheads="1"/>
          </p:cNvSpPr>
          <p:nvPr/>
        </p:nvSpPr>
        <p:spPr bwMode="auto">
          <a:xfrm>
            <a:off x="6196426" y="1549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 name="Oval 7"/>
          <p:cNvSpPr>
            <a:spLocks noChangeArrowheads="1"/>
          </p:cNvSpPr>
          <p:nvPr/>
        </p:nvSpPr>
        <p:spPr bwMode="auto">
          <a:xfrm>
            <a:off x="3146770" y="1506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5" name="Oval 7"/>
          <p:cNvSpPr>
            <a:spLocks noChangeArrowheads="1"/>
          </p:cNvSpPr>
          <p:nvPr/>
        </p:nvSpPr>
        <p:spPr bwMode="auto">
          <a:xfrm>
            <a:off x="4469606"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 name="Rectangle 2"/>
          <p:cNvSpPr/>
          <p:nvPr/>
        </p:nvSpPr>
        <p:spPr bwMode="auto">
          <a:xfrm>
            <a:off x="3124200"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7" name="Rectangle 66"/>
          <p:cNvSpPr/>
          <p:nvPr/>
        </p:nvSpPr>
        <p:spPr bwMode="auto">
          <a:xfrm>
            <a:off x="3451225"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8" name="Rectangle 67"/>
          <p:cNvSpPr/>
          <p:nvPr/>
        </p:nvSpPr>
        <p:spPr bwMode="auto">
          <a:xfrm>
            <a:off x="3124200"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9" name="Rectangle 68"/>
          <p:cNvSpPr/>
          <p:nvPr/>
        </p:nvSpPr>
        <p:spPr bwMode="auto">
          <a:xfrm>
            <a:off x="3451225"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0" name="Rectangle 69"/>
          <p:cNvSpPr/>
          <p:nvPr/>
        </p:nvSpPr>
        <p:spPr bwMode="auto">
          <a:xfrm>
            <a:off x="3761685"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1" name="Rectangle 70"/>
          <p:cNvSpPr/>
          <p:nvPr/>
        </p:nvSpPr>
        <p:spPr bwMode="auto">
          <a:xfrm>
            <a:off x="4073871"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2" name="Rectangle 71"/>
          <p:cNvSpPr/>
          <p:nvPr/>
        </p:nvSpPr>
        <p:spPr bwMode="auto">
          <a:xfrm>
            <a:off x="3756025"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3" name="Rectangle 72"/>
          <p:cNvSpPr/>
          <p:nvPr/>
        </p:nvSpPr>
        <p:spPr bwMode="auto">
          <a:xfrm>
            <a:off x="4065104"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4" name="Oval 7"/>
          <p:cNvSpPr>
            <a:spLocks noChangeArrowheads="1"/>
          </p:cNvSpPr>
          <p:nvPr/>
        </p:nvSpPr>
        <p:spPr bwMode="auto">
          <a:xfrm>
            <a:off x="7416800"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5" name="Oval 7"/>
          <p:cNvSpPr>
            <a:spLocks noChangeArrowheads="1"/>
          </p:cNvSpPr>
          <p:nvPr/>
        </p:nvSpPr>
        <p:spPr bwMode="auto">
          <a:xfrm>
            <a:off x="5496719"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6" name="Oval 7"/>
          <p:cNvSpPr>
            <a:spLocks noChangeArrowheads="1"/>
          </p:cNvSpPr>
          <p:nvPr/>
        </p:nvSpPr>
        <p:spPr bwMode="auto">
          <a:xfrm>
            <a:off x="3672681"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7" name="Oval 7"/>
          <p:cNvSpPr>
            <a:spLocks noChangeArrowheads="1"/>
          </p:cNvSpPr>
          <p:nvPr/>
        </p:nvSpPr>
        <p:spPr bwMode="auto">
          <a:xfrm>
            <a:off x="1752600"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8" name="Oval 7"/>
          <p:cNvSpPr>
            <a:spLocks noChangeArrowheads="1"/>
          </p:cNvSpPr>
          <p:nvPr/>
        </p:nvSpPr>
        <p:spPr bwMode="auto">
          <a:xfrm>
            <a:off x="2758281"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0" name="Line 11"/>
          <p:cNvSpPr>
            <a:spLocks noChangeShapeType="1"/>
          </p:cNvSpPr>
          <p:nvPr/>
        </p:nvSpPr>
        <p:spPr bwMode="auto">
          <a:xfrm flipV="1">
            <a:off x="2848768" y="1709600"/>
            <a:ext cx="369442" cy="197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4" name="AutoShape 53"/>
          <p:cNvCxnSpPr>
            <a:cxnSpLocks noChangeShapeType="1"/>
            <a:stCxn id="74" idx="1"/>
            <a:endCxn id="80" idx="1"/>
          </p:cNvCxnSpPr>
          <p:nvPr/>
        </p:nvCxnSpPr>
        <p:spPr bwMode="auto">
          <a:xfrm flipH="1" flipV="1">
            <a:off x="3218210" y="1709600"/>
            <a:ext cx="4228348" cy="200315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53"/>
          <p:cNvCxnSpPr>
            <a:cxnSpLocks noChangeShapeType="1"/>
            <a:stCxn id="74" idx="0"/>
            <a:endCxn id="60" idx="4"/>
          </p:cNvCxnSpPr>
          <p:nvPr/>
        </p:nvCxnSpPr>
        <p:spPr bwMode="auto">
          <a:xfrm flipH="1" flipV="1">
            <a:off x="6298026" y="1752600"/>
            <a:ext cx="1220374"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53"/>
          <p:cNvCxnSpPr>
            <a:cxnSpLocks noChangeShapeType="1"/>
            <a:stCxn id="57354" idx="0"/>
            <a:endCxn id="60" idx="4"/>
          </p:cNvCxnSpPr>
          <p:nvPr/>
        </p:nvCxnSpPr>
        <p:spPr bwMode="auto">
          <a:xfrm flipH="1" flipV="1">
            <a:off x="6298026" y="1752600"/>
            <a:ext cx="193261"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AutoShape 53"/>
          <p:cNvCxnSpPr>
            <a:cxnSpLocks noChangeShapeType="1"/>
            <a:stCxn id="57351" idx="0"/>
            <a:endCxn id="60" idx="4"/>
          </p:cNvCxnSpPr>
          <p:nvPr/>
        </p:nvCxnSpPr>
        <p:spPr bwMode="auto">
          <a:xfrm flipV="1">
            <a:off x="5638800" y="1752600"/>
            <a:ext cx="659226" cy="1919286"/>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AutoShape 53"/>
          <p:cNvCxnSpPr>
            <a:cxnSpLocks noChangeShapeType="1"/>
            <a:stCxn id="65" idx="0"/>
            <a:endCxn id="60" idx="4"/>
          </p:cNvCxnSpPr>
          <p:nvPr/>
        </p:nvCxnSpPr>
        <p:spPr bwMode="auto">
          <a:xfrm flipV="1">
            <a:off x="4571206" y="1752600"/>
            <a:ext cx="1726820"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53"/>
          <p:cNvCxnSpPr>
            <a:cxnSpLocks noChangeShapeType="1"/>
            <a:stCxn id="57350" idx="0"/>
            <a:endCxn id="60" idx="4"/>
          </p:cNvCxnSpPr>
          <p:nvPr/>
        </p:nvCxnSpPr>
        <p:spPr bwMode="auto">
          <a:xfrm flipV="1">
            <a:off x="3732210" y="1752600"/>
            <a:ext cx="2565816"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53"/>
          <p:cNvCxnSpPr>
            <a:cxnSpLocks noChangeShapeType="1"/>
            <a:stCxn id="78" idx="0"/>
            <a:endCxn id="60" idx="4"/>
          </p:cNvCxnSpPr>
          <p:nvPr/>
        </p:nvCxnSpPr>
        <p:spPr bwMode="auto">
          <a:xfrm flipV="1">
            <a:off x="2859881" y="1752600"/>
            <a:ext cx="3438145"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53"/>
          <p:cNvCxnSpPr>
            <a:cxnSpLocks noChangeShapeType="1"/>
            <a:stCxn id="77" idx="7"/>
            <a:endCxn id="60" idx="4"/>
          </p:cNvCxnSpPr>
          <p:nvPr/>
        </p:nvCxnSpPr>
        <p:spPr bwMode="auto">
          <a:xfrm flipV="1">
            <a:off x="1926042" y="1752600"/>
            <a:ext cx="4371984" cy="196015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7"/>
          <p:cNvSpPr>
            <a:spLocks noChangeArrowheads="1"/>
          </p:cNvSpPr>
          <p:nvPr/>
        </p:nvSpPr>
        <p:spPr bwMode="auto">
          <a:xfrm>
            <a:off x="381000" y="371275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114" name="Line 11"/>
          <p:cNvSpPr>
            <a:spLocks noChangeShapeType="1"/>
          </p:cNvSpPr>
          <p:nvPr/>
        </p:nvSpPr>
        <p:spPr bwMode="auto">
          <a:xfrm flipV="1">
            <a:off x="584200" y="1773642"/>
            <a:ext cx="2580027" cy="198211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11"/>
          <p:cNvSpPr>
            <a:spLocks noChangeShapeType="1"/>
          </p:cNvSpPr>
          <p:nvPr/>
        </p:nvSpPr>
        <p:spPr bwMode="auto">
          <a:xfrm flipV="1">
            <a:off x="613957" y="1763714"/>
            <a:ext cx="5674129" cy="198332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a:endCxn id="113" idx="5"/>
          </p:cNvCxnSpPr>
          <p:nvPr/>
        </p:nvCxnSpPr>
        <p:spPr bwMode="auto">
          <a:xfrm flipH="1" flipV="1">
            <a:off x="554442" y="3886200"/>
            <a:ext cx="2711385" cy="1371600"/>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a:endCxn id="77" idx="5"/>
          </p:cNvCxnSpPr>
          <p:nvPr/>
        </p:nvCxnSpPr>
        <p:spPr bwMode="auto">
          <a:xfrm flipH="1" flipV="1">
            <a:off x="1926042" y="3856442"/>
            <a:ext cx="1334646" cy="1096558"/>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p:cNvCxnSpPr>
            <a:endCxn id="78" idx="5"/>
          </p:cNvCxnSpPr>
          <p:nvPr/>
        </p:nvCxnSpPr>
        <p:spPr bwMode="auto">
          <a:xfrm flipH="1" flipV="1">
            <a:off x="2931723" y="3856442"/>
            <a:ext cx="673021" cy="1372864"/>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p:cNvCxnSpPr>
            <a:endCxn id="76" idx="4"/>
          </p:cNvCxnSpPr>
          <p:nvPr/>
        </p:nvCxnSpPr>
        <p:spPr bwMode="auto">
          <a:xfrm flipV="1">
            <a:off x="3618283" y="3886200"/>
            <a:ext cx="155998" cy="1045758"/>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p:cNvCxnSpPr>
            <a:endCxn id="65" idx="3"/>
          </p:cNvCxnSpPr>
          <p:nvPr/>
        </p:nvCxnSpPr>
        <p:spPr bwMode="auto">
          <a:xfrm flipV="1">
            <a:off x="3930279" y="3856442"/>
            <a:ext cx="569085" cy="1075516"/>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a:endCxn id="75" idx="3"/>
          </p:cNvCxnSpPr>
          <p:nvPr/>
        </p:nvCxnSpPr>
        <p:spPr bwMode="auto">
          <a:xfrm flipV="1">
            <a:off x="4225095" y="3856442"/>
            <a:ext cx="1301382" cy="1096558"/>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endCxn id="57354" idx="3"/>
          </p:cNvCxnSpPr>
          <p:nvPr/>
        </p:nvCxnSpPr>
        <p:spPr bwMode="auto">
          <a:xfrm flipV="1">
            <a:off x="3894708" y="3856442"/>
            <a:ext cx="2524737" cy="1401358"/>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a:endCxn id="74" idx="3"/>
          </p:cNvCxnSpPr>
          <p:nvPr/>
        </p:nvCxnSpPr>
        <p:spPr bwMode="auto">
          <a:xfrm flipV="1">
            <a:off x="4230755" y="3856442"/>
            <a:ext cx="3215803" cy="1374128"/>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12116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Convolution</a:t>
            </a:r>
            <a:endParaRPr lang="en-US" dirty="0"/>
          </a:p>
        </p:txBody>
      </p:sp>
      <p:sp>
        <p:nvSpPr>
          <p:cNvPr id="28" name="Line 11"/>
          <p:cNvSpPr>
            <a:spLocks noChangeShapeType="1"/>
          </p:cNvSpPr>
          <p:nvPr/>
        </p:nvSpPr>
        <p:spPr bwMode="auto">
          <a:xfrm flipH="1" flipV="1">
            <a:off x="3232065" y="1752600"/>
            <a:ext cx="484243" cy="1930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7"/>
          <p:cNvSpPr>
            <a:spLocks noChangeArrowheads="1"/>
          </p:cNvSpPr>
          <p:nvPr/>
        </p:nvSpPr>
        <p:spPr bwMode="auto">
          <a:xfrm>
            <a:off x="6373785"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31" name="AutoShape 53"/>
          <p:cNvCxnSpPr>
            <a:cxnSpLocks noChangeShapeType="1"/>
            <a:stCxn id="29" idx="0"/>
          </p:cNvCxnSpPr>
          <p:nvPr/>
        </p:nvCxnSpPr>
        <p:spPr bwMode="auto">
          <a:xfrm flipH="1" flipV="1">
            <a:off x="3249925" y="1752600"/>
            <a:ext cx="3225460"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Line 11"/>
          <p:cNvSpPr>
            <a:spLocks noChangeShapeType="1"/>
          </p:cNvSpPr>
          <p:nvPr/>
        </p:nvSpPr>
        <p:spPr bwMode="auto">
          <a:xfrm flipV="1">
            <a:off x="1907354" y="1709600"/>
            <a:ext cx="1283042" cy="197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7"/>
          <p:cNvSpPr>
            <a:spLocks noChangeArrowheads="1"/>
          </p:cNvSpPr>
          <p:nvPr/>
        </p:nvSpPr>
        <p:spPr bwMode="auto">
          <a:xfrm>
            <a:off x="6180524" y="1549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5" name="Oval 7"/>
          <p:cNvSpPr>
            <a:spLocks noChangeArrowheads="1"/>
          </p:cNvSpPr>
          <p:nvPr/>
        </p:nvSpPr>
        <p:spPr bwMode="auto">
          <a:xfrm>
            <a:off x="3130868" y="1506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6" name="Rectangle 35"/>
          <p:cNvSpPr/>
          <p:nvPr/>
        </p:nvSpPr>
        <p:spPr bwMode="auto">
          <a:xfrm>
            <a:off x="3108298"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3435323"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3108298"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bwMode="auto">
          <a:xfrm>
            <a:off x="3435323"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2" name="Rectangle 41"/>
          <p:cNvSpPr/>
          <p:nvPr/>
        </p:nvSpPr>
        <p:spPr bwMode="auto">
          <a:xfrm>
            <a:off x="3745783"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3" name="Rectangle 42"/>
          <p:cNvSpPr/>
          <p:nvPr/>
        </p:nvSpPr>
        <p:spPr bwMode="auto">
          <a:xfrm>
            <a:off x="4057969"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3740123"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5" name="Rectangle 44"/>
          <p:cNvSpPr/>
          <p:nvPr/>
        </p:nvSpPr>
        <p:spPr bwMode="auto">
          <a:xfrm>
            <a:off x="4049202"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6" name="Oval 7"/>
          <p:cNvSpPr>
            <a:spLocks noChangeArrowheads="1"/>
          </p:cNvSpPr>
          <p:nvPr/>
        </p:nvSpPr>
        <p:spPr bwMode="auto">
          <a:xfrm>
            <a:off x="3656779" y="3683000"/>
            <a:ext cx="203200" cy="20320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47" name="Oval 7"/>
          <p:cNvSpPr>
            <a:spLocks noChangeArrowheads="1"/>
          </p:cNvSpPr>
          <p:nvPr/>
        </p:nvSpPr>
        <p:spPr bwMode="auto">
          <a:xfrm>
            <a:off x="1736698"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48" name="AutoShape 53"/>
          <p:cNvCxnSpPr>
            <a:cxnSpLocks noChangeShapeType="1"/>
            <a:stCxn id="29" idx="0"/>
            <a:endCxn id="34" idx="4"/>
          </p:cNvCxnSpPr>
          <p:nvPr/>
        </p:nvCxnSpPr>
        <p:spPr bwMode="auto">
          <a:xfrm flipH="1" flipV="1">
            <a:off x="6282124" y="1752600"/>
            <a:ext cx="193261"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53"/>
          <p:cNvCxnSpPr>
            <a:cxnSpLocks noChangeShapeType="1"/>
            <a:stCxn id="28" idx="0"/>
            <a:endCxn id="34" idx="4"/>
          </p:cNvCxnSpPr>
          <p:nvPr/>
        </p:nvCxnSpPr>
        <p:spPr bwMode="auto">
          <a:xfrm flipV="1">
            <a:off x="3716308" y="1752600"/>
            <a:ext cx="2565816"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53"/>
          <p:cNvCxnSpPr>
            <a:cxnSpLocks noChangeShapeType="1"/>
            <a:stCxn id="47" idx="7"/>
            <a:endCxn id="34" idx="4"/>
          </p:cNvCxnSpPr>
          <p:nvPr/>
        </p:nvCxnSpPr>
        <p:spPr bwMode="auto">
          <a:xfrm flipV="1">
            <a:off x="1910140" y="1752600"/>
            <a:ext cx="4371984" cy="196015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50"/>
          <p:cNvSpPr/>
          <p:nvPr/>
        </p:nvSpPr>
        <p:spPr bwMode="auto">
          <a:xfrm>
            <a:off x="3108298" y="4781826"/>
            <a:ext cx="608010" cy="628374"/>
          </a:xfrm>
          <a:prstGeom prst="rect">
            <a:avLst/>
          </a:prstGeom>
          <a:noFill/>
          <a:ln w="5397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52" name="Rectangle 51"/>
          <p:cNvSpPr/>
          <p:nvPr/>
        </p:nvSpPr>
        <p:spPr bwMode="auto">
          <a:xfrm>
            <a:off x="3738229" y="4777961"/>
            <a:ext cx="608010" cy="628374"/>
          </a:xfrm>
          <a:prstGeom prst="rect">
            <a:avLst/>
          </a:prstGeom>
          <a:noFill/>
          <a:ln w="5397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3434186" y="4777244"/>
            <a:ext cx="608010" cy="628374"/>
          </a:xfrm>
          <a:prstGeom prst="rect">
            <a:avLst/>
          </a:prstGeom>
          <a:noFill/>
          <a:ln w="539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54" name="Straight Arrow Connector 53"/>
          <p:cNvCxnSpPr>
            <a:endCxn id="47" idx="5"/>
          </p:cNvCxnSpPr>
          <p:nvPr/>
        </p:nvCxnSpPr>
        <p:spPr bwMode="auto">
          <a:xfrm flipH="1" flipV="1">
            <a:off x="1910140" y="3856442"/>
            <a:ext cx="1206502" cy="941565"/>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a:endCxn id="29" idx="3"/>
          </p:cNvCxnSpPr>
          <p:nvPr/>
        </p:nvCxnSpPr>
        <p:spPr bwMode="auto">
          <a:xfrm flipV="1">
            <a:off x="4368160" y="3856442"/>
            <a:ext cx="2035383" cy="917654"/>
          </a:xfrm>
          <a:prstGeom prst="straightConnector1">
            <a:avLst/>
          </a:prstGeom>
          <a:noFill/>
          <a:ln w="19050" cap="flat" cmpd="sng" algn="ctr">
            <a:solidFill>
              <a:schemeClr val="tx2">
                <a:lumMod val="60000"/>
                <a:lumOff val="40000"/>
              </a:schemeClr>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a:stCxn id="53" idx="0"/>
            <a:endCxn id="46" idx="4"/>
          </p:cNvCxnSpPr>
          <p:nvPr/>
        </p:nvCxnSpPr>
        <p:spPr bwMode="auto">
          <a:xfrm flipV="1">
            <a:off x="3738191" y="3886200"/>
            <a:ext cx="20188" cy="891044"/>
          </a:xfrm>
          <a:prstGeom prst="straightConnector1">
            <a:avLst/>
          </a:prstGeom>
          <a:noFill/>
          <a:ln w="19050" cap="flat" cmpd="sng" algn="ctr">
            <a:solidFill>
              <a:srgbClr val="FF0000"/>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614622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Allows Eventual Integration</a:t>
            </a:r>
            <a:endParaRPr lang="en-US" dirty="0"/>
          </a:p>
        </p:txBody>
      </p:sp>
      <p:pic>
        <p:nvPicPr>
          <p:cNvPr id="3" name="Picture 2"/>
          <p:cNvPicPr>
            <a:picLocks noChangeAspect="1"/>
          </p:cNvPicPr>
          <p:nvPr/>
        </p:nvPicPr>
        <p:blipFill>
          <a:blip r:embed="rId3"/>
          <a:stretch>
            <a:fillRect/>
          </a:stretch>
        </p:blipFill>
        <p:spPr>
          <a:xfrm>
            <a:off x="838200" y="1219200"/>
            <a:ext cx="7291526" cy="4267200"/>
          </a:xfrm>
          <a:prstGeom prst="rect">
            <a:avLst/>
          </a:prstGeom>
        </p:spPr>
      </p:pic>
      <p:sp>
        <p:nvSpPr>
          <p:cNvPr id="4" name="Rectangle 3"/>
          <p:cNvSpPr/>
          <p:nvPr/>
        </p:nvSpPr>
        <p:spPr>
          <a:xfrm>
            <a:off x="228600" y="6172200"/>
            <a:ext cx="7672526" cy="338554"/>
          </a:xfrm>
          <a:prstGeom prst="rect">
            <a:avLst/>
          </a:prstGeom>
        </p:spPr>
        <p:txBody>
          <a:bodyPr wrap="square">
            <a:spAutoFit/>
          </a:bodyPr>
          <a:lstStyle/>
          <a:p>
            <a:r>
              <a:rPr lang="en-US" sz="1600" dirty="0" smtClean="0">
                <a:latin typeface="Arial Narrow" panose="020B0606020202030204" pitchFamily="34" charset="0"/>
              </a:rPr>
              <a:t>From “Deep Learning” by </a:t>
            </a:r>
            <a:r>
              <a:rPr lang="en-US" sz="1600" dirty="0" err="1" smtClean="0">
                <a:latin typeface="Arial Narrow" panose="020B0606020202030204" pitchFamily="34" charset="0"/>
              </a:rPr>
              <a:t>Goodfellow</a:t>
            </a:r>
            <a:r>
              <a:rPr lang="en-US" sz="1600" dirty="0" smtClean="0">
                <a:latin typeface="Arial Narrow" panose="020B0606020202030204" pitchFamily="34" charset="0"/>
              </a:rPr>
              <a:t> et al http</a:t>
            </a:r>
            <a:r>
              <a:rPr lang="en-US" sz="1600" dirty="0">
                <a:latin typeface="Arial Narrow" panose="020B0606020202030204" pitchFamily="34" charset="0"/>
              </a:rPr>
              <a:t>://www.deeplearningbook.org/contents/convnets.html</a:t>
            </a:r>
          </a:p>
        </p:txBody>
      </p:sp>
    </p:spTree>
    <p:extLst>
      <p:ext uri="{BB962C8B-B14F-4D97-AF65-F5344CB8AC3E}">
        <p14:creationId xmlns:p14="http://schemas.microsoft.com/office/powerpoint/2010/main" val="130175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27" y="190500"/>
            <a:ext cx="9067800" cy="495300"/>
          </a:xfrm>
        </p:spPr>
        <p:txBody>
          <a:bodyPr/>
          <a:lstStyle/>
          <a:p>
            <a:r>
              <a:rPr lang="en-US" dirty="0" smtClean="0"/>
              <a:t>A Convolution Variation (Whole)</a:t>
            </a:r>
            <a:endParaRPr lang="en-US" dirty="0"/>
          </a:p>
        </p:txBody>
      </p:sp>
      <p:pic>
        <p:nvPicPr>
          <p:cNvPr id="5" name="Picture 4"/>
          <p:cNvPicPr>
            <a:picLocks noChangeAspect="1"/>
          </p:cNvPicPr>
          <p:nvPr/>
        </p:nvPicPr>
        <p:blipFill>
          <a:blip r:embed="rId3"/>
          <a:stretch>
            <a:fillRect/>
          </a:stretch>
        </p:blipFill>
        <p:spPr>
          <a:xfrm>
            <a:off x="-70345" y="1219200"/>
            <a:ext cx="9214345" cy="1719262"/>
          </a:xfrm>
          <a:prstGeom prst="rect">
            <a:avLst/>
          </a:prstGeom>
        </p:spPr>
      </p:pic>
      <p:sp>
        <p:nvSpPr>
          <p:cNvPr id="6" name="Rectangle 5"/>
          <p:cNvSpPr/>
          <p:nvPr/>
        </p:nvSpPr>
        <p:spPr>
          <a:xfrm>
            <a:off x="231527" y="6096000"/>
            <a:ext cx="8610600" cy="338554"/>
          </a:xfrm>
          <a:prstGeom prst="rect">
            <a:avLst/>
          </a:prstGeom>
        </p:spPr>
        <p:txBody>
          <a:bodyPr wrap="square">
            <a:spAutoFit/>
          </a:bodyPr>
          <a:lstStyle/>
          <a:p>
            <a:r>
              <a:rPr lang="en-US" sz="1600" dirty="0">
                <a:latin typeface="Arial Narrow" panose="020B0606020202030204" pitchFamily="34" charset="0"/>
              </a:rPr>
              <a:t>https://www.mathworks.com/help/nnet/ug/introduction-to-convolutional-neural-networks.html?s_tid=gn_loc_drop</a:t>
            </a:r>
          </a:p>
        </p:txBody>
      </p:sp>
      <p:pic>
        <p:nvPicPr>
          <p:cNvPr id="2050" name="Picture 2" descr="Why is the ReLU function not differentiable at x=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6227" y="3591397"/>
            <a:ext cx="1981200" cy="14706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32027" y="5216859"/>
            <a:ext cx="609600" cy="343345"/>
          </a:xfrm>
          <a:prstGeom prst="rect">
            <a:avLst/>
          </a:prstGeom>
        </p:spPr>
        <p:txBody>
          <a:bodyPr wrap="square">
            <a:spAutoFit/>
          </a:bodyPr>
          <a:lstStyle/>
          <a:p>
            <a:r>
              <a:rPr lang="en-US" sz="1600" dirty="0" err="1" smtClean="0">
                <a:latin typeface="Arial Narrow" panose="020B0606020202030204" pitchFamily="34" charset="0"/>
              </a:rPr>
              <a:t>ReLU</a:t>
            </a:r>
            <a:endParaRPr lang="en-US" sz="1600" dirty="0">
              <a:latin typeface="Arial Narrow" panose="020B0606020202030204" pitchFamily="34" charset="0"/>
            </a:endParaRPr>
          </a:p>
        </p:txBody>
      </p:sp>
    </p:spTree>
    <p:extLst>
      <p:ext uri="{BB962C8B-B14F-4D97-AF65-F5344CB8AC3E}">
        <p14:creationId xmlns:p14="http://schemas.microsoft.com/office/powerpoint/2010/main" val="1266791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Deep </a:t>
            </a:r>
            <a:r>
              <a:rPr lang="en-US" dirty="0"/>
              <a:t>Learning: </a:t>
            </a:r>
            <a:r>
              <a:rPr lang="en-US" dirty="0" smtClean="0"/>
              <a:t>Input </a:t>
            </a:r>
            <a:r>
              <a:rPr lang="en-US" dirty="0"/>
              <a:t>End</a:t>
            </a:r>
          </a:p>
        </p:txBody>
      </p:sp>
      <p:pic>
        <p:nvPicPr>
          <p:cNvPr id="3" name="Picture 2"/>
          <p:cNvPicPr>
            <a:picLocks noChangeAspect="1"/>
          </p:cNvPicPr>
          <p:nvPr/>
        </p:nvPicPr>
        <p:blipFill rotWithShape="1">
          <a:blip r:embed="rId3"/>
          <a:srcRect r="33621"/>
          <a:stretch/>
        </p:blipFill>
        <p:spPr>
          <a:xfrm>
            <a:off x="152399" y="1524000"/>
            <a:ext cx="8768175" cy="3429000"/>
          </a:xfrm>
          <a:prstGeom prst="rect">
            <a:avLst/>
          </a:prstGeom>
        </p:spPr>
      </p:pic>
      <p:sp>
        <p:nvSpPr>
          <p:cNvPr id="4" name="Rectangle 3"/>
          <p:cNvSpPr/>
          <p:nvPr/>
        </p:nvSpPr>
        <p:spPr>
          <a:xfrm>
            <a:off x="228600" y="5715000"/>
            <a:ext cx="8610600" cy="338554"/>
          </a:xfrm>
          <a:prstGeom prst="rect">
            <a:avLst/>
          </a:prstGeom>
        </p:spPr>
        <p:txBody>
          <a:bodyPr wrap="square">
            <a:spAutoFit/>
          </a:bodyPr>
          <a:lstStyle/>
          <a:p>
            <a:r>
              <a:rPr lang="en-US" sz="1600" dirty="0">
                <a:latin typeface="Arial Narrow" panose="020B0606020202030204" pitchFamily="34" charset="0"/>
              </a:rPr>
              <a:t>https://www.mathworks.com/help/nnet/ug/introduction-to-convolutional-neural-networks.html?s_tid=gn_loc_drop</a:t>
            </a:r>
          </a:p>
        </p:txBody>
      </p:sp>
    </p:spTree>
    <p:extLst>
      <p:ext uri="{BB962C8B-B14F-4D97-AF65-F5344CB8AC3E}">
        <p14:creationId xmlns:p14="http://schemas.microsoft.com/office/powerpoint/2010/main" val="403175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Deep </a:t>
            </a:r>
            <a:r>
              <a:rPr lang="en-US" dirty="0"/>
              <a:t>Learning: Output End</a:t>
            </a:r>
          </a:p>
        </p:txBody>
      </p:sp>
      <p:pic>
        <p:nvPicPr>
          <p:cNvPr id="3" name="Picture 2"/>
          <p:cNvPicPr>
            <a:picLocks noChangeAspect="1"/>
          </p:cNvPicPr>
          <p:nvPr/>
        </p:nvPicPr>
        <p:blipFill rotWithShape="1">
          <a:blip r:embed="rId3"/>
          <a:srcRect l="50862"/>
          <a:stretch/>
        </p:blipFill>
        <p:spPr>
          <a:xfrm>
            <a:off x="533399" y="1676400"/>
            <a:ext cx="8077349" cy="4267200"/>
          </a:xfrm>
          <a:prstGeom prst="rect">
            <a:avLst/>
          </a:prstGeom>
        </p:spPr>
      </p:pic>
      <p:sp>
        <p:nvSpPr>
          <p:cNvPr id="4" name="Rectangle 3"/>
          <p:cNvSpPr/>
          <p:nvPr/>
        </p:nvSpPr>
        <p:spPr>
          <a:xfrm>
            <a:off x="228600" y="5715000"/>
            <a:ext cx="8610600" cy="338554"/>
          </a:xfrm>
          <a:prstGeom prst="rect">
            <a:avLst/>
          </a:prstGeom>
        </p:spPr>
        <p:txBody>
          <a:bodyPr wrap="square">
            <a:spAutoFit/>
          </a:bodyPr>
          <a:lstStyle/>
          <a:p>
            <a:r>
              <a:rPr lang="en-US" sz="1600" dirty="0">
                <a:latin typeface="Arial Narrow" panose="020B0606020202030204" pitchFamily="34" charset="0"/>
              </a:rPr>
              <a:t>https://www.mathworks.com/help/nnet/ug/introduction-to-convolutional-neural-networks.html?s_tid=gn_loc_drop</a:t>
            </a:r>
          </a:p>
        </p:txBody>
      </p:sp>
    </p:spTree>
    <p:extLst>
      <p:ext uri="{BB962C8B-B14F-4D97-AF65-F5344CB8AC3E}">
        <p14:creationId xmlns:p14="http://schemas.microsoft.com/office/powerpoint/2010/main" val="348654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a:t>
            </a:r>
            <a:endParaRPr lang="en-US" dirty="0"/>
          </a:p>
        </p:txBody>
      </p:sp>
      <p:sp>
        <p:nvSpPr>
          <p:cNvPr id="4" name="TextBox 3"/>
          <p:cNvSpPr txBox="1"/>
          <p:nvPr/>
        </p:nvSpPr>
        <p:spPr>
          <a:xfrm>
            <a:off x="914400" y="1295400"/>
            <a:ext cx="7467600" cy="3416320"/>
          </a:xfrm>
          <a:prstGeom prst="rect">
            <a:avLst/>
          </a:prstGeom>
          <a:noFill/>
        </p:spPr>
        <p:txBody>
          <a:bodyPr wrap="square" rtlCol="0">
            <a:spAutoFit/>
          </a:bodyPr>
          <a:lstStyle/>
          <a:p>
            <a:r>
              <a:rPr lang="en-US" dirty="0" smtClean="0">
                <a:latin typeface="Arial Narrow" panose="020B0606020202030204" pitchFamily="34" charset="0"/>
              </a:rPr>
              <a:t>After </a:t>
            </a:r>
            <a:r>
              <a:rPr lang="en-US" dirty="0">
                <a:latin typeface="Arial Narrow" panose="020B0606020202030204" pitchFamily="34" charset="0"/>
              </a:rPr>
              <a:t>obtaining </a:t>
            </a:r>
            <a:r>
              <a:rPr lang="en-US" dirty="0" smtClean="0">
                <a:latin typeface="Arial Narrow" panose="020B0606020202030204" pitchFamily="34" charset="0"/>
              </a:rPr>
              <a:t>convolved features, decide size </a:t>
            </a:r>
            <a:r>
              <a:rPr lang="en-US" dirty="0">
                <a:latin typeface="Arial Narrow" panose="020B0606020202030204" pitchFamily="34" charset="0"/>
              </a:rPr>
              <a:t>of </a:t>
            </a:r>
            <a:r>
              <a:rPr lang="en-US" dirty="0" smtClean="0">
                <a:latin typeface="Arial Narrow" panose="020B0606020202030204" pitchFamily="34" charset="0"/>
              </a:rPr>
              <a:t>region</a:t>
            </a:r>
            <a:r>
              <a:rPr lang="en-US" dirty="0">
                <a:latin typeface="Arial Narrow" panose="020B0606020202030204" pitchFamily="34" charset="0"/>
              </a:rPr>
              <a:t>, say </a:t>
            </a:r>
            <a:r>
              <a:rPr lang="en-US" dirty="0" err="1" smtClean="0">
                <a:latin typeface="Arial Narrow" panose="020B0606020202030204" pitchFamily="34" charset="0"/>
              </a:rPr>
              <a:t>m</a:t>
            </a:r>
            <a:r>
              <a:rPr lang="en-US" dirty="0" err="1" smtClean="0">
                <a:latin typeface="Arial Narrow" panose="020B0606020202030204" pitchFamily="34" charset="0"/>
                <a:sym typeface="Symbol" panose="05050102010706020507" pitchFamily="18" charset="2"/>
              </a:rPr>
              <a:t></a:t>
            </a:r>
            <a:r>
              <a:rPr lang="en-US" dirty="0" err="1" smtClean="0">
                <a:latin typeface="Arial Narrow" panose="020B0606020202030204" pitchFamily="34" charset="0"/>
              </a:rPr>
              <a:t>n</a:t>
            </a:r>
            <a:r>
              <a:rPr lang="en-US" dirty="0" smtClean="0">
                <a:latin typeface="Arial Narrow" panose="020B0606020202030204" pitchFamily="34" charset="0"/>
              </a:rPr>
              <a:t>, </a:t>
            </a:r>
            <a:r>
              <a:rPr lang="en-US" dirty="0">
                <a:latin typeface="Arial Narrow" panose="020B0606020202030204" pitchFamily="34" charset="0"/>
              </a:rPr>
              <a:t>to pool </a:t>
            </a:r>
            <a:r>
              <a:rPr lang="en-US" dirty="0" smtClean="0">
                <a:latin typeface="Arial Narrow" panose="020B0606020202030204" pitchFamily="34" charset="0"/>
              </a:rPr>
              <a:t>convolved </a:t>
            </a:r>
            <a:r>
              <a:rPr lang="en-US" dirty="0">
                <a:latin typeface="Arial Narrow" panose="020B0606020202030204" pitchFamily="34" charset="0"/>
              </a:rPr>
              <a:t>features over. </a:t>
            </a:r>
            <a:endParaRPr lang="en-US" dirty="0" smtClean="0">
              <a:latin typeface="Arial Narrow" panose="020B0606020202030204" pitchFamily="34" charset="0"/>
            </a:endParaRPr>
          </a:p>
          <a:p>
            <a:endParaRPr lang="en-US" dirty="0" smtClean="0">
              <a:latin typeface="Arial Narrow" panose="020B0606020202030204" pitchFamily="34" charset="0"/>
            </a:endParaRPr>
          </a:p>
          <a:p>
            <a:r>
              <a:rPr lang="en-US" dirty="0" smtClean="0">
                <a:latin typeface="Arial Narrow" panose="020B0606020202030204" pitchFamily="34" charset="0"/>
              </a:rPr>
              <a:t>Divide convolved </a:t>
            </a:r>
            <a:r>
              <a:rPr lang="en-US" dirty="0">
                <a:latin typeface="Arial Narrow" panose="020B0606020202030204" pitchFamily="34" charset="0"/>
              </a:rPr>
              <a:t>features into </a:t>
            </a:r>
            <a:r>
              <a:rPr lang="en-US" i="1" dirty="0">
                <a:latin typeface="Arial Narrow" panose="020B0606020202030204" pitchFamily="34" charset="0"/>
              </a:rPr>
              <a:t>disjoint</a:t>
            </a:r>
            <a:r>
              <a:rPr lang="en-US" dirty="0">
                <a:latin typeface="Arial Narrow" panose="020B0606020202030204" pitchFamily="34" charset="0"/>
              </a:rPr>
              <a:t> </a:t>
            </a:r>
            <a:r>
              <a:rPr lang="en-US" dirty="0" smtClean="0">
                <a:latin typeface="Arial Narrow" panose="020B0606020202030204" pitchFamily="34" charset="0"/>
              </a:rPr>
              <a:t>m</a:t>
            </a:r>
            <a:r>
              <a:rPr lang="en-US" dirty="0">
                <a:latin typeface="Arial Narrow" panose="020B0606020202030204" pitchFamily="34" charset="0"/>
                <a:sym typeface="Symbol" panose="05050102010706020507" pitchFamily="18" charset="2"/>
              </a:rPr>
              <a:t>  </a:t>
            </a:r>
            <a:r>
              <a:rPr lang="en-US" dirty="0" smtClean="0">
                <a:latin typeface="Arial Narrow" panose="020B0606020202030204" pitchFamily="34" charset="0"/>
              </a:rPr>
              <a:t>n </a:t>
            </a:r>
            <a:r>
              <a:rPr lang="en-US" dirty="0">
                <a:latin typeface="Arial Narrow" panose="020B0606020202030204" pitchFamily="34" charset="0"/>
              </a:rPr>
              <a:t>regions, </a:t>
            </a:r>
            <a:r>
              <a:rPr lang="en-US" dirty="0" smtClean="0">
                <a:latin typeface="Arial Narrow" panose="020B0606020202030204" pitchFamily="34" charset="0"/>
              </a:rPr>
              <a:t>take mean </a:t>
            </a:r>
            <a:r>
              <a:rPr lang="en-US" dirty="0">
                <a:latin typeface="Arial Narrow" panose="020B0606020202030204" pitchFamily="34" charset="0"/>
              </a:rPr>
              <a:t>(or maximum) feature activation over these regions to obtain </a:t>
            </a:r>
            <a:r>
              <a:rPr lang="en-US" dirty="0" smtClean="0">
                <a:latin typeface="Arial Narrow" panose="020B0606020202030204" pitchFamily="34" charset="0"/>
              </a:rPr>
              <a:t>pooled </a:t>
            </a:r>
            <a:r>
              <a:rPr lang="en-US" dirty="0">
                <a:latin typeface="Arial Narrow" panose="020B0606020202030204" pitchFamily="34" charset="0"/>
              </a:rPr>
              <a:t>convolved features. </a:t>
            </a:r>
            <a:endParaRPr lang="en-US" dirty="0" smtClean="0">
              <a:latin typeface="Arial Narrow" panose="020B0606020202030204" pitchFamily="34" charset="0"/>
            </a:endParaRPr>
          </a:p>
          <a:p>
            <a:endParaRPr lang="en-US" dirty="0">
              <a:latin typeface="Arial Narrow" panose="020B0606020202030204" pitchFamily="34" charset="0"/>
            </a:endParaRPr>
          </a:p>
          <a:p>
            <a:r>
              <a:rPr lang="en-US" sz="2000" dirty="0" smtClean="0">
                <a:latin typeface="Arial Narrow" panose="020B0606020202030204" pitchFamily="34" charset="0"/>
              </a:rPr>
              <a:t>Adapted from http</a:t>
            </a:r>
            <a:r>
              <a:rPr lang="en-US" sz="2000" dirty="0">
                <a:latin typeface="Arial Narrow" panose="020B0606020202030204" pitchFamily="34" charset="0"/>
              </a:rPr>
              <a:t>://ufldl.stanford.edu/tutorial/supervised/Pooling/</a:t>
            </a:r>
          </a:p>
        </p:txBody>
      </p:sp>
    </p:spTree>
    <p:extLst>
      <p:ext uri="{BB962C8B-B14F-4D97-AF65-F5344CB8AC3E}">
        <p14:creationId xmlns:p14="http://schemas.microsoft.com/office/powerpoint/2010/main" val="3976110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sp>
        <p:nvSpPr>
          <p:cNvPr id="4" name="TextBox 3"/>
          <p:cNvSpPr txBox="1"/>
          <p:nvPr/>
        </p:nvSpPr>
        <p:spPr>
          <a:xfrm>
            <a:off x="1038225" y="762000"/>
            <a:ext cx="7467600" cy="6001643"/>
          </a:xfrm>
          <a:prstGeom prst="rect">
            <a:avLst/>
          </a:prstGeom>
          <a:noFill/>
        </p:spPr>
        <p:txBody>
          <a:bodyPr wrap="square" rtlCol="0">
            <a:spAutoFit/>
          </a:bodyPr>
          <a:lstStyle/>
          <a:p>
            <a:r>
              <a:rPr lang="en-US" dirty="0" smtClean="0">
                <a:latin typeface="Arial Narrow" panose="020B0606020202030204" pitchFamily="34" charset="0"/>
              </a:rPr>
              <a:t>A </a:t>
            </a:r>
            <a:r>
              <a:rPr lang="en-US" i="1" dirty="0" smtClean="0">
                <a:latin typeface="Arial Narrow" panose="020B0606020202030204" pitchFamily="34" charset="0"/>
              </a:rPr>
              <a:t>dropout</a:t>
            </a:r>
            <a:r>
              <a:rPr lang="en-US" dirty="0" smtClean="0">
                <a:latin typeface="Arial Narrow" panose="020B0606020202030204" pitchFamily="34" charset="0"/>
              </a:rPr>
              <a:t> layer fixes random weights as zero, effectively removing neurons. This has the effect of slimming down a level, and reducing overfitting. </a:t>
            </a:r>
          </a:p>
          <a:p>
            <a:r>
              <a:rPr lang="en-US" dirty="0" smtClean="0">
                <a:latin typeface="Arial Narrow" panose="020B0606020202030204" pitchFamily="34" charset="0"/>
              </a:rPr>
              <a:t>The example here* shows </a:t>
            </a:r>
          </a:p>
          <a:p>
            <a:r>
              <a:rPr lang="en-US" dirty="0" smtClean="0">
                <a:latin typeface="Arial Narrow" panose="020B0606020202030204" pitchFamily="34" charset="0"/>
              </a:rPr>
              <a:t>input/output to a layer as follows:</a:t>
            </a:r>
          </a:p>
          <a:p>
            <a:endParaRPr lang="en-US" dirty="0" smtClean="0">
              <a:latin typeface="Arial Narrow" panose="020B0606020202030204" pitchFamily="34" charset="0"/>
            </a:endParaRPr>
          </a:p>
          <a:p>
            <a:endParaRPr lang="en-US" dirty="0">
              <a:latin typeface="Arial Narrow" panose="020B0606020202030204" pitchFamily="34" charset="0"/>
            </a:endParaRPr>
          </a:p>
          <a:p>
            <a:r>
              <a:rPr lang="en-US" dirty="0" smtClean="0">
                <a:latin typeface="Arial Narrow" panose="020B0606020202030204" pitchFamily="34" charset="0"/>
              </a:rPr>
              <a:t>With dropout, it becomes the following. </a:t>
            </a:r>
          </a:p>
          <a:p>
            <a:r>
              <a:rPr lang="en-US" dirty="0" smtClean="0">
                <a:latin typeface="Arial Narrow" panose="020B0606020202030204" pitchFamily="34" charset="0"/>
              </a:rPr>
              <a:t>Note that the output sum is invariant.</a:t>
            </a:r>
          </a:p>
          <a:p>
            <a:endParaRPr lang="en-US" dirty="0" smtClean="0">
              <a:latin typeface="Arial Narrow" panose="020B0606020202030204" pitchFamily="34" charset="0"/>
            </a:endParaRPr>
          </a:p>
          <a:p>
            <a:r>
              <a:rPr lang="en-US" dirty="0" smtClean="0">
                <a:latin typeface="Arial Narrow" panose="020B0606020202030204" pitchFamily="34" charset="0"/>
              </a:rPr>
              <a:t>Finding an appropriate degree of dropout </a:t>
            </a:r>
          </a:p>
          <a:p>
            <a:r>
              <a:rPr lang="en-US" dirty="0" smtClean="0">
                <a:latin typeface="Arial Narrow" panose="020B0606020202030204" pitchFamily="34" charset="0"/>
              </a:rPr>
              <a:t>is an empirical process.</a:t>
            </a:r>
          </a:p>
          <a:p>
            <a:endParaRPr lang="en-US" dirty="0">
              <a:latin typeface="Arial Narrow" panose="020B0606020202030204" pitchFamily="34" charset="0"/>
            </a:endParaRPr>
          </a:p>
          <a:p>
            <a:r>
              <a:rPr lang="en-US" sz="2000" dirty="0" smtClean="0">
                <a:latin typeface="Arial Narrow" panose="020B0606020202030204" pitchFamily="34" charset="0"/>
              </a:rPr>
              <a:t>* https</a:t>
            </a:r>
            <a:r>
              <a:rPr lang="en-US" sz="2000" dirty="0">
                <a:latin typeface="Arial Narrow" panose="020B0606020202030204" pitchFamily="34" charset="0"/>
              </a:rPr>
              <a:t>://keras.io/api/layers/regularization_layers/dropout/</a:t>
            </a:r>
          </a:p>
        </p:txBody>
      </p:sp>
      <p:pic>
        <p:nvPicPr>
          <p:cNvPr id="3" name="Picture 2"/>
          <p:cNvPicPr>
            <a:picLocks noChangeAspect="1"/>
          </p:cNvPicPr>
          <p:nvPr/>
        </p:nvPicPr>
        <p:blipFill>
          <a:blip r:embed="rId3"/>
          <a:stretch>
            <a:fillRect/>
          </a:stretch>
        </p:blipFill>
        <p:spPr>
          <a:xfrm>
            <a:off x="5534025" y="1676400"/>
            <a:ext cx="1447800" cy="1733550"/>
          </a:xfrm>
          <a:prstGeom prst="rect">
            <a:avLst/>
          </a:prstGeom>
        </p:spPr>
      </p:pic>
      <p:pic>
        <p:nvPicPr>
          <p:cNvPr id="5" name="Picture 4"/>
          <p:cNvPicPr>
            <a:picLocks noChangeAspect="1"/>
          </p:cNvPicPr>
          <p:nvPr/>
        </p:nvPicPr>
        <p:blipFill>
          <a:blip r:embed="rId4"/>
          <a:stretch>
            <a:fillRect/>
          </a:stretch>
        </p:blipFill>
        <p:spPr>
          <a:xfrm>
            <a:off x="6981825" y="3598372"/>
            <a:ext cx="1933575" cy="1733550"/>
          </a:xfrm>
          <a:prstGeom prst="rect">
            <a:avLst/>
          </a:prstGeom>
        </p:spPr>
      </p:pic>
    </p:spTree>
    <p:extLst>
      <p:ext uri="{BB962C8B-B14F-4D97-AF65-F5344CB8AC3E}">
        <p14:creationId xmlns:p14="http://schemas.microsoft.com/office/powerpoint/2010/main" val="3377694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403294"/>
            <a:ext cx="8467344"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'''Train a simple deep CNN on the CIFAR10 small images dataset.</a:t>
            </a:r>
            <a:b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It gets to 75% validation accuracy in 25 epochs, and 79% after 50 epochs.</a:t>
            </a:r>
            <a:r>
              <a:rPr lang="en-US" altLang="en-US" sz="2400" i="1" dirty="0">
                <a:solidFill>
                  <a:srgbClr val="808080"/>
                </a:solidFill>
                <a:latin typeface="Arial Narrow" panose="020B0606020202030204" pitchFamily="34" charset="0"/>
                <a:cs typeface="Courier New" panose="02070309020205020404" pitchFamily="49" charset="0"/>
              </a:rPr>
              <a:t> </a:t>
            </a:r>
            <a:r>
              <a:rPr lang="en-US" altLang="en-US" sz="2400" i="1" dirty="0" smtClean="0">
                <a:solidFill>
                  <a:srgbClr val="808080"/>
                </a:solidFill>
                <a:latin typeface="Arial Narrow" panose="020B0606020202030204" pitchFamily="34" charset="0"/>
                <a:cs typeface="Courier New" panose="02070309020205020404" pitchFamily="49" charset="0"/>
              </a:rPr>
              <a:t>..</a:t>
            </a: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a:t>
            </a:r>
            <a:b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32</a:t>
            </a:r>
            <a:b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num_classes</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10</a:t>
            </a:r>
            <a:b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epochs = </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100</a:t>
            </a:r>
            <a:b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data_augmentation</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True</a:t>
            </a:r>
            <a:r>
              <a:rPr kumimoji="0" lang="en-US" altLang="en-US" sz="2400" i="0" u="none" strike="noStrike" cap="none" normalizeH="0" baseline="0" dirty="0" smtClean="0">
                <a:ln>
                  <a:noFill/>
                </a:ln>
                <a:effectLst/>
                <a:latin typeface="Arial Narrow" panose="020B0606020202030204" pitchFamily="34" charset="0"/>
                <a:cs typeface="Courier New" panose="02070309020205020404" pitchFamily="49" charset="0"/>
              </a:rPr>
              <a:t> *</a:t>
            </a:r>
            <a:r>
              <a:rPr kumimoji="0" lang="en-US" altLang="en-US" sz="24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
            </a:r>
            <a:br>
              <a:rPr kumimoji="0" lang="en-US" altLang="en-US" sz="2400"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num_predictions</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20</a:t>
            </a:r>
            <a:b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save_dir</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os.path.join</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os.getcwd</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smtClean="0">
                <a:ln>
                  <a:noFill/>
                </a:ln>
                <a:solidFill>
                  <a:srgbClr val="008080"/>
                </a:solidFill>
                <a:effectLst/>
                <a:latin typeface="Arial Narrow" panose="020B0606020202030204" pitchFamily="34" charset="0"/>
                <a:cs typeface="Courier New" panose="02070309020205020404" pitchFamily="49" charset="0"/>
              </a:rPr>
              <a:t>saved_models</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Arial Narrow" panose="020B0606020202030204" pitchFamily="34" charset="0"/>
              <a:cs typeface="Courier New" panose="02070309020205020404" pitchFamily="49" charset="0"/>
            </a:endParaRPr>
          </a:p>
          <a:p>
            <a:pPr lvl="0"/>
            <a:endParaRPr lang="en-US" altLang="en-US" sz="2400" dirty="0" smtClean="0">
              <a:latin typeface="Arial Narrow" panose="020B0606020202030204" pitchFamily="34" charset="0"/>
            </a:endParaRPr>
          </a:p>
          <a:p>
            <a:pPr lvl="0"/>
            <a:r>
              <a:rPr lang="en-US" altLang="en-US" sz="2400" dirty="0" smtClean="0">
                <a:latin typeface="Arial Narrow" panose="020B0606020202030204" pitchFamily="34" charset="0"/>
              </a:rPr>
              <a:t>* “</a:t>
            </a:r>
            <a:r>
              <a:rPr lang="en-US" altLang="en-US" sz="2400" dirty="0">
                <a:latin typeface="Arial Narrow" panose="020B0606020202030204" pitchFamily="34" charset="0"/>
              </a:rPr>
              <a:t>increase </a:t>
            </a:r>
            <a:r>
              <a:rPr lang="en-US" altLang="en-US" sz="2400" dirty="0" smtClean="0">
                <a:latin typeface="Arial Narrow" panose="020B0606020202030204" pitchFamily="34" charset="0"/>
              </a:rPr>
              <a:t>amount </a:t>
            </a:r>
            <a:r>
              <a:rPr lang="en-US" altLang="en-US" sz="2400" dirty="0">
                <a:latin typeface="Arial Narrow" panose="020B0606020202030204" pitchFamily="34" charset="0"/>
              </a:rPr>
              <a:t>of data </a:t>
            </a:r>
            <a:r>
              <a:rPr lang="en-US" altLang="en-US" sz="2400" dirty="0" smtClean="0">
                <a:latin typeface="Arial Narrow" panose="020B0606020202030204" pitchFamily="34" charset="0"/>
              </a:rPr>
              <a:t>…by cropping</a:t>
            </a:r>
            <a:r>
              <a:rPr lang="en-US" altLang="en-US" sz="2400" dirty="0">
                <a:latin typeface="Arial Narrow" panose="020B0606020202030204" pitchFamily="34" charset="0"/>
              </a:rPr>
              <a:t>, padding, flipping, etc</a:t>
            </a:r>
            <a:r>
              <a:rPr lang="en-US" altLang="en-US" sz="2400" dirty="0" smtClean="0">
                <a:latin typeface="Arial Narrow" panose="020B0606020202030204" pitchFamily="34" charset="0"/>
              </a:rPr>
              <a:t>.”</a:t>
            </a:r>
            <a:endParaRPr lang="en-US" altLang="en-US" sz="2400" dirty="0">
              <a:latin typeface="Arial Narrow" panose="020B0606020202030204" pitchFamily="34" charset="0"/>
            </a:endParaRPr>
          </a:p>
          <a:p>
            <a:pPr lvl="0"/>
            <a:r>
              <a:rPr lang="en-US" altLang="en-US" sz="1600" dirty="0">
                <a:latin typeface="Arial Narrow" panose="020B0606020202030204" pitchFamily="34" charset="0"/>
              </a:rPr>
              <a:t>https://</a:t>
            </a:r>
            <a:r>
              <a:rPr lang="en-US" altLang="en-US" sz="1600" dirty="0" smtClean="0">
                <a:latin typeface="Arial Narrow" panose="020B0606020202030204" pitchFamily="34" charset="0"/>
              </a:rPr>
              <a:t>towardsdatascience.com/exploring-image-data-augmentation-with-keras-and-tensorflow-a8162d89b844</a:t>
            </a:r>
            <a:endParaRPr kumimoji="0" lang="en-US" altLang="en-US" sz="1600" b="0" i="0" u="none" strike="noStrike" cap="none" normalizeH="0" baseline="0" dirty="0" smtClean="0">
              <a:ln>
                <a:noFill/>
              </a:ln>
              <a:solidFill>
                <a:schemeClr val="tx1"/>
              </a:solidFill>
              <a:effectLst/>
              <a:latin typeface="Arial Narrow" panose="020B0606020202030204" pitchFamily="34" charset="0"/>
            </a:endParaRPr>
          </a:p>
        </p:txBody>
      </p:sp>
      <p:sp>
        <p:nvSpPr>
          <p:cNvPr id="4" name="Title 3"/>
          <p:cNvSpPr>
            <a:spLocks noGrp="1"/>
          </p:cNvSpPr>
          <p:nvPr>
            <p:ph type="title"/>
          </p:nvPr>
        </p:nvSpPr>
        <p:spPr>
          <a:xfrm>
            <a:off x="6181344" y="2971800"/>
            <a:ext cx="2590800" cy="495300"/>
          </a:xfrm>
        </p:spPr>
        <p:txBody>
          <a:bodyPr/>
          <a:lstStyle/>
          <a:p>
            <a:r>
              <a:rPr lang="en-US" dirty="0" smtClean="0"/>
              <a:t>Running </a:t>
            </a:r>
            <a:r>
              <a:rPr lang="en-US" i="1" dirty="0" smtClean="0"/>
              <a:t>MNIST</a:t>
            </a:r>
            <a:r>
              <a:rPr lang="en-US" dirty="0" smtClean="0"/>
              <a:t> with Adam</a:t>
            </a:r>
            <a:endParaRPr lang="en-US" dirty="0"/>
          </a:p>
        </p:txBody>
      </p:sp>
      <p:sp>
        <p:nvSpPr>
          <p:cNvPr id="5" name="Rectangle 4"/>
          <p:cNvSpPr/>
          <p:nvPr/>
        </p:nvSpPr>
        <p:spPr>
          <a:xfrm>
            <a:off x="152400" y="6593342"/>
            <a:ext cx="8382000" cy="261610"/>
          </a:xfrm>
          <a:prstGeom prst="rect">
            <a:avLst/>
          </a:prstGeom>
        </p:spPr>
        <p:txBody>
          <a:bodyPr wrap="square">
            <a:spAutoFit/>
          </a:bodyPr>
          <a:lstStyle/>
          <a:p>
            <a:r>
              <a:rPr lang="en-US" sz="1100" dirty="0" smtClean="0">
                <a:latin typeface="Arial Narrow" panose="020B0606020202030204" pitchFamily="34" charset="0"/>
              </a:rPr>
              <a:t>Based on </a:t>
            </a:r>
            <a:r>
              <a:rPr lang="en-US" sz="1100" dirty="0" smtClean="0">
                <a:latin typeface="Arial Narrow" panose="020B0606020202030204" pitchFamily="34" charset="0"/>
                <a:hlinkClick r:id="rId2"/>
              </a:rPr>
              <a:t>https</a:t>
            </a:r>
            <a:r>
              <a:rPr lang="en-US" sz="1100" dirty="0">
                <a:latin typeface="Arial Narrow" panose="020B0606020202030204" pitchFamily="34" charset="0"/>
                <a:hlinkClick r:id="rId2"/>
              </a:rPr>
              <a:t>://</a:t>
            </a:r>
            <a:r>
              <a:rPr lang="en-US" sz="1100" dirty="0" smtClean="0">
                <a:latin typeface="Arial Narrow" panose="020B0606020202030204" pitchFamily="34" charset="0"/>
                <a:hlinkClick r:id="rId2"/>
              </a:rPr>
              <a:t>colab.research.google.com/github/tensorflow/tpu/blob/master/tools/colab/fashion_mnist.ipynb</a:t>
            </a:r>
            <a:r>
              <a:rPr lang="en-US" sz="1100" dirty="0" smtClean="0">
                <a:latin typeface="Arial Narrow" panose="020B0606020202030204" pitchFamily="34" charset="0"/>
              </a:rPr>
              <a:t> Converted to TF 2 by </a:t>
            </a:r>
            <a:r>
              <a:rPr lang="en-US" sz="1100" dirty="0" err="1" smtClean="0">
                <a:latin typeface="Arial Narrow" panose="020B0606020202030204" pitchFamily="34" charset="0"/>
              </a:rPr>
              <a:t>Gagan</a:t>
            </a:r>
            <a:r>
              <a:rPr lang="en-US" sz="1100" dirty="0" smtClean="0">
                <a:latin typeface="Arial Narrow" panose="020B0606020202030204" pitchFamily="34" charset="0"/>
              </a:rPr>
              <a:t> </a:t>
            </a:r>
            <a:r>
              <a:rPr lang="en-US" sz="1100" dirty="0" err="1" smtClean="0">
                <a:latin typeface="Arial Narrow" panose="020B0606020202030204" pitchFamily="34" charset="0"/>
              </a:rPr>
              <a:t>Kaushal</a:t>
            </a:r>
            <a:r>
              <a:rPr lang="en-US" sz="1100" dirty="0" smtClean="0">
                <a:latin typeface="Arial Narrow" panose="020B0606020202030204" pitchFamily="34" charset="0"/>
              </a:rPr>
              <a:t> +</a:t>
            </a:r>
            <a:endParaRPr lang="en-US" sz="1100" dirty="0">
              <a:latin typeface="Arial Narrow" panose="020B0606020202030204" pitchFamily="34" charset="0"/>
            </a:endParaRPr>
          </a:p>
        </p:txBody>
      </p:sp>
    </p:spTree>
    <p:extLst>
      <p:ext uri="{BB962C8B-B14F-4D97-AF65-F5344CB8AC3E}">
        <p14:creationId xmlns:p14="http://schemas.microsoft.com/office/powerpoint/2010/main" val="18621357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0" y="228600"/>
            <a:ext cx="762000" cy="495300"/>
          </a:xfrm>
        </p:spPr>
        <p:txBody>
          <a:bodyPr/>
          <a:lstStyle/>
          <a:p>
            <a:r>
              <a:rPr lang="en-US" i="1" dirty="0" smtClean="0"/>
              <a:t>2</a:t>
            </a:r>
            <a:endParaRPr lang="en-US" i="1" dirty="0"/>
          </a:p>
        </p:txBody>
      </p:sp>
      <p:sp>
        <p:nvSpPr>
          <p:cNvPr id="3" name="Rectangle 1"/>
          <p:cNvSpPr>
            <a:spLocks noChangeArrowheads="1"/>
          </p:cNvSpPr>
          <p:nvPr/>
        </p:nvSpPr>
        <p:spPr bwMode="auto">
          <a:xfrm>
            <a:off x="304800" y="561201"/>
            <a:ext cx="8763000"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The data, split between train and test sets:</a:t>
            </a:r>
            <a:br>
              <a:rPr kumimoji="0" lang="en-US" altLang="en-US"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y_train</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x_test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y_test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tf.keras.datasets.cifar10.load_data()   *</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t>
            </a:r>
          </a:p>
          <a:p>
            <a:r>
              <a:rPr lang="en-US" altLang="en-US" i="1" dirty="0">
                <a:solidFill>
                  <a:srgbClr val="808080"/>
                </a:solidFill>
                <a:latin typeface="Arial Narrow" panose="020B0606020202030204" pitchFamily="34" charset="0"/>
                <a:cs typeface="Courier New" panose="02070309020205020404" pitchFamily="49" charset="0"/>
              </a:rPr>
              <a:t># Convert class vectors to binary class matrices.</a:t>
            </a:r>
            <a:br>
              <a:rPr lang="en-US" altLang="en-US" i="1" dirty="0">
                <a:solidFill>
                  <a:srgbClr val="808080"/>
                </a:solidFill>
                <a:latin typeface="Arial Narrow" panose="020B0606020202030204" pitchFamily="34" charset="0"/>
                <a:cs typeface="Courier New" panose="02070309020205020404" pitchFamily="49" charset="0"/>
              </a:rPr>
            </a:br>
            <a:r>
              <a:rPr lang="en-US" altLang="en-US" dirty="0" err="1">
                <a:solidFill>
                  <a:srgbClr val="000000"/>
                </a:solidFill>
                <a:latin typeface="Arial Narrow" panose="020B0606020202030204" pitchFamily="34" charset="0"/>
                <a:cs typeface="Courier New" panose="02070309020205020404" pitchFamily="49" charset="0"/>
              </a:rPr>
              <a:t>y_train</a:t>
            </a:r>
            <a:r>
              <a:rPr lang="en-US" altLang="en-US" dirty="0">
                <a:solidFill>
                  <a:srgbClr val="000000"/>
                </a:solidFill>
                <a:latin typeface="Arial Narrow" panose="020B0606020202030204" pitchFamily="34" charset="0"/>
                <a:cs typeface="Courier New" panose="02070309020205020404" pitchFamily="49" charset="0"/>
              </a:rPr>
              <a:t> = </a:t>
            </a:r>
            <a:r>
              <a:rPr lang="en-US" altLang="en-US" dirty="0" err="1">
                <a:solidFill>
                  <a:srgbClr val="000000"/>
                </a:solidFill>
                <a:latin typeface="Arial Narrow" panose="020B0606020202030204" pitchFamily="34" charset="0"/>
                <a:cs typeface="Courier New" panose="02070309020205020404" pitchFamily="49" charset="0"/>
              </a:rPr>
              <a:t>tf.keras.utils.to_categorical</a:t>
            </a:r>
            <a:r>
              <a:rPr lang="en-US" altLang="en-US" dirty="0">
                <a:solidFill>
                  <a:srgbClr val="000000"/>
                </a:solidFill>
                <a:latin typeface="Arial Narrow" panose="020B0606020202030204" pitchFamily="34" charset="0"/>
                <a:cs typeface="Courier New" panose="02070309020205020404" pitchFamily="49" charset="0"/>
              </a:rPr>
              <a:t>(</a:t>
            </a:r>
            <a:r>
              <a:rPr lang="en-US" altLang="en-US" dirty="0" err="1">
                <a:solidFill>
                  <a:srgbClr val="000000"/>
                </a:solidFill>
                <a:latin typeface="Arial Narrow" panose="020B0606020202030204" pitchFamily="34" charset="0"/>
                <a:cs typeface="Courier New" panose="02070309020205020404" pitchFamily="49" charset="0"/>
              </a:rPr>
              <a:t>y_train</a:t>
            </a:r>
            <a:r>
              <a:rPr lang="en-US" altLang="en-US" dirty="0">
                <a:solidFill>
                  <a:srgbClr val="000000"/>
                </a:solidFill>
                <a:latin typeface="Arial Narrow" panose="020B0606020202030204" pitchFamily="34" charset="0"/>
                <a:cs typeface="Courier New" panose="02070309020205020404" pitchFamily="49" charset="0"/>
              </a:rPr>
              <a:t>, </a:t>
            </a:r>
            <a:r>
              <a:rPr lang="en-US" altLang="en-US" dirty="0" err="1">
                <a:solidFill>
                  <a:srgbClr val="000000"/>
                </a:solidFill>
                <a:latin typeface="Arial Narrow" panose="020B0606020202030204" pitchFamily="34" charset="0"/>
                <a:cs typeface="Courier New" panose="02070309020205020404" pitchFamily="49" charset="0"/>
              </a:rPr>
              <a:t>num_classes</a:t>
            </a:r>
            <a:r>
              <a:rPr lang="en-US" altLang="en-US" dirty="0">
                <a:solidFill>
                  <a:srgbClr val="000000"/>
                </a:solidFill>
                <a:latin typeface="Arial Narrow" panose="020B0606020202030204" pitchFamily="34" charset="0"/>
                <a:cs typeface="Courier New" panose="02070309020205020404" pitchFamily="49" charset="0"/>
              </a:rPr>
              <a:t>)</a:t>
            </a:r>
            <a:br>
              <a:rPr lang="en-US" altLang="en-US" dirty="0">
                <a:solidFill>
                  <a:srgbClr val="000000"/>
                </a:solidFill>
                <a:latin typeface="Arial Narrow" panose="020B0606020202030204" pitchFamily="34" charset="0"/>
                <a:cs typeface="Courier New" panose="02070309020205020404" pitchFamily="49" charset="0"/>
              </a:rPr>
            </a:br>
            <a:r>
              <a:rPr lang="en-US" altLang="en-US" dirty="0" err="1">
                <a:solidFill>
                  <a:srgbClr val="000000"/>
                </a:solidFill>
                <a:latin typeface="Arial Narrow" panose="020B0606020202030204" pitchFamily="34" charset="0"/>
                <a:cs typeface="Courier New" panose="02070309020205020404" pitchFamily="49" charset="0"/>
              </a:rPr>
              <a:t>y_test</a:t>
            </a:r>
            <a:r>
              <a:rPr lang="en-US" altLang="en-US" dirty="0">
                <a:solidFill>
                  <a:srgbClr val="000000"/>
                </a:solidFill>
                <a:latin typeface="Arial Narrow" panose="020B0606020202030204" pitchFamily="34" charset="0"/>
                <a:cs typeface="Courier New" panose="02070309020205020404" pitchFamily="49" charset="0"/>
              </a:rPr>
              <a:t> = </a:t>
            </a:r>
            <a:r>
              <a:rPr lang="en-US" altLang="en-US" dirty="0" err="1">
                <a:solidFill>
                  <a:srgbClr val="000000"/>
                </a:solidFill>
                <a:latin typeface="Arial Narrow" panose="020B0606020202030204" pitchFamily="34" charset="0"/>
                <a:cs typeface="Courier New" panose="02070309020205020404" pitchFamily="49" charset="0"/>
              </a:rPr>
              <a:t>tf.keras.utils.to_categorical</a:t>
            </a:r>
            <a:r>
              <a:rPr lang="en-US" altLang="en-US" dirty="0">
                <a:solidFill>
                  <a:srgbClr val="000000"/>
                </a:solidFill>
                <a:latin typeface="Arial Narrow" panose="020B0606020202030204" pitchFamily="34" charset="0"/>
                <a:cs typeface="Courier New" panose="02070309020205020404" pitchFamily="49" charset="0"/>
              </a:rPr>
              <a:t>(</a:t>
            </a:r>
            <a:r>
              <a:rPr lang="en-US" altLang="en-US" dirty="0" err="1">
                <a:solidFill>
                  <a:srgbClr val="000000"/>
                </a:solidFill>
                <a:latin typeface="Arial Narrow" panose="020B0606020202030204" pitchFamily="34" charset="0"/>
                <a:cs typeface="Courier New" panose="02070309020205020404" pitchFamily="49" charset="0"/>
              </a:rPr>
              <a:t>y_test</a:t>
            </a:r>
            <a:r>
              <a:rPr lang="en-US" altLang="en-US" dirty="0">
                <a:solidFill>
                  <a:srgbClr val="000000"/>
                </a:solidFill>
                <a:latin typeface="Arial Narrow" panose="020B0606020202030204" pitchFamily="34" charset="0"/>
                <a:cs typeface="Courier New" panose="02070309020205020404" pitchFamily="49" charset="0"/>
              </a:rPr>
              <a:t>, </a:t>
            </a:r>
            <a:r>
              <a:rPr lang="en-US" altLang="en-US" dirty="0" err="1">
                <a:solidFill>
                  <a:srgbClr val="000000"/>
                </a:solidFill>
                <a:latin typeface="Arial Narrow" panose="020B0606020202030204" pitchFamily="34" charset="0"/>
                <a:cs typeface="Courier New" panose="02070309020205020404" pitchFamily="49" charset="0"/>
              </a:rPr>
              <a:t>num_classes</a:t>
            </a:r>
            <a:r>
              <a:rPr lang="en-US" altLang="en-US" dirty="0" smtClean="0">
                <a:solidFill>
                  <a:srgbClr val="000000"/>
                </a:solidFill>
                <a:latin typeface="Arial Narrow" panose="020B0606020202030204" pitchFamily="34" charset="0"/>
                <a:cs typeface="Courier New" panose="02070309020205020404" pitchFamily="49" charset="0"/>
              </a:rPr>
              <a:t>) *</a:t>
            </a:r>
          </a:p>
          <a:p>
            <a:endParaRPr lang="en-US" altLang="en-US" dirty="0">
              <a:solidFill>
                <a:srgbClr val="000000"/>
              </a:solidFill>
              <a:latin typeface="Arial Narrow" panose="020B0606020202030204" pitchFamily="34" charset="0"/>
              <a:cs typeface="Courier New" panose="02070309020205020404" pitchFamily="49" charset="0"/>
            </a:endParaRPr>
          </a:p>
          <a:p>
            <a:r>
              <a:rPr lang="en-US" i="1" dirty="0">
                <a:solidFill>
                  <a:srgbClr val="999988"/>
                </a:solidFill>
                <a:latin typeface="Arial Narrow" panose="020B0606020202030204" pitchFamily="34" charset="0"/>
              </a:rPr>
              <a:t># </a:t>
            </a:r>
            <a:r>
              <a:rPr lang="en-US" i="1" dirty="0" smtClean="0">
                <a:solidFill>
                  <a:srgbClr val="999988"/>
                </a:solidFill>
                <a:latin typeface="Arial Narrow" panose="020B0606020202030204" pitchFamily="34" charset="0"/>
              </a:rPr>
              <a:t>* see next</a:t>
            </a:r>
          </a:p>
          <a:p>
            <a:endParaRPr lang="en-US" altLang="en-US" i="1" dirty="0">
              <a:solidFill>
                <a:srgbClr val="999988"/>
              </a:solidFill>
              <a:latin typeface="Arial Narrow" panose="020B0606020202030204" pitchFamily="34" charset="0"/>
            </a:endParaRPr>
          </a:p>
          <a:p>
            <a:r>
              <a:rPr lang="en-US" altLang="en-US" sz="2400" dirty="0">
                <a:latin typeface="Arial Narrow" panose="020B0606020202030204" pitchFamily="34" charset="0"/>
              </a:rPr>
              <a:t>*CIFAR-10 dataset </a:t>
            </a:r>
            <a:r>
              <a:rPr lang="en-US" altLang="en-US" sz="2400" dirty="0" smtClean="0">
                <a:latin typeface="Arial Narrow" panose="020B0606020202030204" pitchFamily="34" charset="0"/>
              </a:rPr>
              <a:t>= 60000 </a:t>
            </a:r>
            <a:r>
              <a:rPr lang="en-US" altLang="en-US" sz="2400" dirty="0">
                <a:latin typeface="Arial Narrow" panose="020B0606020202030204" pitchFamily="34" charset="0"/>
              </a:rPr>
              <a:t>32x32 </a:t>
            </a:r>
            <a:r>
              <a:rPr lang="en-US" altLang="en-US" sz="2400" dirty="0" smtClean="0">
                <a:latin typeface="Arial Narrow" panose="020B0606020202030204" pitchFamily="34" charset="0"/>
              </a:rPr>
              <a:t>color images</a:t>
            </a:r>
          </a:p>
          <a:p>
            <a:r>
              <a:rPr lang="en-US" altLang="en-US" sz="2400" dirty="0" smtClean="0">
                <a:latin typeface="Arial Narrow" panose="020B0606020202030204" pitchFamily="34" charset="0"/>
              </a:rPr>
              <a:t> </a:t>
            </a:r>
            <a:r>
              <a:rPr lang="en-US" altLang="en-US" sz="2400" dirty="0">
                <a:latin typeface="Arial Narrow" panose="020B0606020202030204" pitchFamily="34" charset="0"/>
              </a:rPr>
              <a:t>in 10 classes, with 6000 images per </a:t>
            </a:r>
            <a:r>
              <a:rPr lang="en-US" altLang="en-US" sz="2400" dirty="0" smtClean="0">
                <a:latin typeface="Arial Narrow" panose="020B0606020202030204" pitchFamily="34" charset="0"/>
              </a:rPr>
              <a:t>class… </a:t>
            </a:r>
          </a:p>
          <a:p>
            <a:r>
              <a:rPr lang="en-US" altLang="en-US" sz="2400" dirty="0" smtClean="0">
                <a:latin typeface="Arial Narrow" panose="020B0606020202030204" pitchFamily="34" charset="0"/>
              </a:rPr>
              <a:t>50000 training, 10000 test</a:t>
            </a:r>
            <a:endParaRPr lang="en-US" altLang="en-US" sz="2400" dirty="0">
              <a:latin typeface="Arial Narrow" panose="020B0606020202030204" pitchFamily="34" charset="0"/>
            </a:endParaRPr>
          </a:p>
        </p:txBody>
      </p:sp>
      <p:pic>
        <p:nvPicPr>
          <p:cNvPr id="3074" name="Picture 2" descr="CIFAR-10 - Object Recognition in Images | Kag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886200"/>
            <a:ext cx="2486116" cy="2506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4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Example</a:t>
            </a:r>
            <a:endParaRPr lang="en-US" dirty="0"/>
          </a:p>
        </p:txBody>
      </p:sp>
      <p:sp>
        <p:nvSpPr>
          <p:cNvPr id="3" name="TextBox 2"/>
          <p:cNvSpPr txBox="1"/>
          <p:nvPr/>
        </p:nvSpPr>
        <p:spPr>
          <a:xfrm>
            <a:off x="2447511" y="1981200"/>
            <a:ext cx="4172778" cy="3108543"/>
          </a:xfrm>
          <a:prstGeom prst="rect">
            <a:avLst/>
          </a:prstGeom>
          <a:noFill/>
        </p:spPr>
        <p:txBody>
          <a:bodyPr wrap="square" rtlCol="0">
            <a:spAutoFit/>
          </a:bodyPr>
          <a:lstStyle/>
          <a:p>
            <a:r>
              <a:rPr lang="en-US" dirty="0" smtClean="0">
                <a:latin typeface="Arial Narrow" panose="020B0606020202030204" pitchFamily="34" charset="0"/>
              </a:rPr>
              <a:t>Given raw output: -2, 3, and 8,</a:t>
            </a:r>
          </a:p>
          <a:p>
            <a:endParaRPr lang="en-US" dirty="0">
              <a:latin typeface="Arial Narrow" panose="020B0606020202030204" pitchFamily="34" charset="0"/>
            </a:endParaRPr>
          </a:p>
          <a:p>
            <a:r>
              <a:rPr lang="en-US" dirty="0" err="1" smtClean="0">
                <a:latin typeface="Arial Narrow" panose="020B0606020202030204" pitchFamily="34" charset="0"/>
              </a:rPr>
              <a:t>Softmax</a:t>
            </a:r>
            <a:r>
              <a:rPr lang="en-US" dirty="0" smtClean="0">
                <a:latin typeface="Arial Narrow" panose="020B0606020202030204" pitchFamily="34" charset="0"/>
              </a:rPr>
              <a:t> is:</a:t>
            </a:r>
          </a:p>
          <a:p>
            <a:endParaRPr lang="en-US" dirty="0">
              <a:latin typeface="Arial Narrow" panose="020B0606020202030204" pitchFamily="34" charset="0"/>
            </a:endParaRPr>
          </a:p>
          <a:p>
            <a:r>
              <a:rPr lang="en-US" dirty="0" smtClean="0">
                <a:latin typeface="Arial Narrow" panose="020B0606020202030204" pitchFamily="34" charset="0"/>
              </a:rPr>
              <a:t>0.000047,</a:t>
            </a:r>
          </a:p>
          <a:p>
            <a:r>
              <a:rPr lang="en-US" dirty="0" smtClean="0">
                <a:latin typeface="Arial Narrow" panose="020B0606020202030204" pitchFamily="34" charset="0"/>
              </a:rPr>
              <a:t>0.006694, and</a:t>
            </a:r>
          </a:p>
          <a:p>
            <a:r>
              <a:rPr lang="en-US" dirty="0" smtClean="0">
                <a:latin typeface="Arial Narrow" panose="020B0606020202030204" pitchFamily="34" charset="0"/>
              </a:rPr>
              <a:t>0.993259</a:t>
            </a:r>
          </a:p>
        </p:txBody>
      </p:sp>
    </p:spTree>
    <p:extLst>
      <p:ext uri="{BB962C8B-B14F-4D97-AF65-F5344CB8AC3E}">
        <p14:creationId xmlns:p14="http://schemas.microsoft.com/office/powerpoint/2010/main" val="48590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0" y="228600"/>
            <a:ext cx="762000" cy="495300"/>
          </a:xfrm>
        </p:spPr>
        <p:txBody>
          <a:bodyPr/>
          <a:lstStyle/>
          <a:p>
            <a:r>
              <a:rPr lang="en-US" i="1" dirty="0" smtClean="0"/>
              <a:t>3</a:t>
            </a:r>
            <a:endParaRPr lang="en-US" i="1" dirty="0"/>
          </a:p>
        </p:txBody>
      </p:sp>
      <p:sp>
        <p:nvSpPr>
          <p:cNvPr id="4" name="Rectangle 1"/>
          <p:cNvSpPr>
            <a:spLocks noChangeArrowheads="1"/>
          </p:cNvSpPr>
          <p:nvPr/>
        </p:nvSpPr>
        <p:spPr bwMode="auto">
          <a:xfrm>
            <a:off x="1066800" y="609600"/>
            <a:ext cx="655320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tensorflow</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numpy</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as </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np</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labels =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np.array</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print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(labels)</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labels =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tf.keras.utils.</a:t>
            </a:r>
            <a:r>
              <a:rPr kumimoji="0" lang="en-US" altLang="en-US" b="1"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to_categorical</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(labels, </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5</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print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(labels)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Arial Narrow" panose="020B0606020202030204" pitchFamily="34" charset="0"/>
              <a:cs typeface="Courier New" panose="02070309020205020404" pitchFamily="49" charset="0"/>
            </a:endParaRPr>
          </a:p>
          <a:p>
            <a:pPr lvl="0"/>
            <a:r>
              <a:rPr lang="en-US" altLang="en-US" dirty="0">
                <a:latin typeface="Arial Narrow" panose="020B0606020202030204" pitchFamily="34" charset="0"/>
              </a:rPr>
              <a:t>[0 2 1 2 0]</a:t>
            </a:r>
          </a:p>
          <a:p>
            <a:pPr lvl="0"/>
            <a:r>
              <a:rPr lang="en-US" altLang="en-US" dirty="0">
                <a:latin typeface="Arial Narrow" panose="020B0606020202030204" pitchFamily="34" charset="0"/>
              </a:rPr>
              <a:t>[[1. 0. 0. 0. 0.]</a:t>
            </a:r>
          </a:p>
          <a:p>
            <a:pPr lvl="0"/>
            <a:r>
              <a:rPr lang="en-US" altLang="en-US" dirty="0">
                <a:latin typeface="Arial Narrow" panose="020B0606020202030204" pitchFamily="34" charset="0"/>
              </a:rPr>
              <a:t> [0. 0. 1. 0. 0.]</a:t>
            </a:r>
          </a:p>
          <a:p>
            <a:pPr lvl="0"/>
            <a:r>
              <a:rPr lang="en-US" altLang="en-US" dirty="0">
                <a:latin typeface="Arial Narrow" panose="020B0606020202030204" pitchFamily="34" charset="0"/>
              </a:rPr>
              <a:t> [0. 1. 0. 0. 0.]</a:t>
            </a:r>
          </a:p>
          <a:p>
            <a:pPr lvl="0"/>
            <a:r>
              <a:rPr lang="en-US" altLang="en-US" dirty="0">
                <a:latin typeface="Arial Narrow" panose="020B0606020202030204" pitchFamily="34" charset="0"/>
              </a:rPr>
              <a:t> [0. 0. 1. 0. 0.]</a:t>
            </a:r>
          </a:p>
          <a:p>
            <a:pPr lvl="0"/>
            <a:r>
              <a:rPr lang="en-US" altLang="en-US" dirty="0">
                <a:latin typeface="Arial Narrow" panose="020B0606020202030204" pitchFamily="34" charset="0"/>
              </a:rPr>
              <a:t> [1. 0. 0. 0. 0.]]</a:t>
            </a:r>
            <a:endParaRPr kumimoji="0" lang="en-US" altLang="en-US" b="0" i="0" u="none" strike="noStrike" cap="none" normalizeH="0" baseline="0" dirty="0" smtClean="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2410434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33400" y="381000"/>
            <a:ext cx="8077200"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smtClean="0">
                <a:ln>
                  <a:noFill/>
                </a:ln>
                <a:solidFill>
                  <a:srgbClr val="000000"/>
                </a:solidFill>
                <a:effectLst/>
                <a:latin typeface="Arial Narrow" panose="020B0606020202030204" pitchFamily="34" charset="0"/>
              </a:rPr>
              <a:t>keras.layers.</a:t>
            </a:r>
            <a:r>
              <a:rPr kumimoji="0" lang="en-US" altLang="en-US" sz="3200" b="1" i="0" u="none" strike="noStrike" cap="none" normalizeH="0" baseline="0" dirty="0" smtClean="0">
                <a:ln>
                  <a:noFill/>
                </a:ln>
                <a:solidFill>
                  <a:srgbClr val="000000"/>
                </a:solidFill>
                <a:effectLst/>
                <a:latin typeface="Arial Narrow" panose="020B0606020202030204" pitchFamily="34" charset="0"/>
              </a:rPr>
              <a:t>Conv2D</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Narrow" panose="020B0606020202030204" pitchFamily="34" charset="0"/>
              </a:rPr>
              <a:t>filters,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kernel_size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Narrow" panose="020B0606020202030204" pitchFamily="34" charset="0"/>
              </a:rPr>
              <a:t>strides=(</a:t>
            </a:r>
            <a:r>
              <a:rPr kumimoji="0" lang="en-US" altLang="en-US" sz="3200" b="0" i="0" u="none" strike="noStrike" cap="none" normalizeH="0" baseline="0" dirty="0" smtClean="0">
                <a:ln>
                  <a:noFill/>
                </a:ln>
                <a:solidFill>
                  <a:srgbClr val="008080"/>
                </a:solidFill>
                <a:effectLst/>
                <a:latin typeface="Arial Narrow" panose="020B0606020202030204" pitchFamily="34" charset="0"/>
              </a:rPr>
              <a:t>1</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smtClean="0">
                <a:ln>
                  <a:noFill/>
                </a:ln>
                <a:solidFill>
                  <a:srgbClr val="008080"/>
                </a:solidFill>
                <a:effectLst/>
                <a:latin typeface="Arial Narrow" panose="020B0606020202030204" pitchFamily="34" charset="0"/>
              </a:rPr>
              <a:t>1</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Narrow" panose="020B0606020202030204" pitchFamily="34" charset="0"/>
              </a:rPr>
              <a:t>padding=</a:t>
            </a:r>
            <a:r>
              <a:rPr kumimoji="0" lang="en-US" altLang="en-US" sz="3200" b="0" i="0" u="none" strike="noStrike" cap="none" normalizeH="0" baseline="0" dirty="0" smtClean="0">
                <a:ln>
                  <a:noFill/>
                </a:ln>
                <a:solidFill>
                  <a:srgbClr val="DD1144"/>
                </a:solidFill>
                <a:effectLst/>
                <a:latin typeface="Arial Narrow" panose="020B0606020202030204" pitchFamily="34" charset="0"/>
              </a:rPr>
              <a:t>'valid'</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data_format</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1" i="0" u="none" strike="noStrike" cap="none" normalizeH="0" baseline="0" dirty="0" smtClean="0">
                <a:ln>
                  <a:noFill/>
                </a:ln>
                <a:solidFill>
                  <a:srgbClr val="333333"/>
                </a:solidFill>
                <a:effectLst/>
                <a:latin typeface="Arial Narrow" panose="020B0606020202030204" pitchFamily="34" charset="0"/>
              </a:rPr>
              <a:t>None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dilation_rate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0" i="0" u="none" strike="noStrike" cap="none" normalizeH="0" baseline="0" dirty="0" smtClean="0">
                <a:ln>
                  <a:noFill/>
                </a:ln>
                <a:solidFill>
                  <a:srgbClr val="008080"/>
                </a:solidFill>
                <a:effectLst/>
                <a:latin typeface="Arial Narrow" panose="020B0606020202030204" pitchFamily="34" charset="0"/>
              </a:rPr>
              <a:t>1</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smtClean="0">
                <a:ln>
                  <a:noFill/>
                </a:ln>
                <a:solidFill>
                  <a:srgbClr val="008080"/>
                </a:solidFill>
                <a:effectLst/>
                <a:latin typeface="Arial Narrow" panose="020B0606020202030204" pitchFamily="34" charset="0"/>
              </a:rPr>
              <a:t>1</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activation=</a:t>
            </a:r>
            <a:r>
              <a:rPr kumimoji="0" lang="en-US" altLang="en-US" sz="3200" b="1" i="0" u="none" strike="noStrike" cap="none" normalizeH="0" baseline="0" dirty="0" smtClean="0">
                <a:ln>
                  <a:noFill/>
                </a:ln>
                <a:solidFill>
                  <a:srgbClr val="333333"/>
                </a:solidFill>
                <a:effectLst/>
                <a:latin typeface="Arial Narrow" panose="020B0606020202030204" pitchFamily="34" charset="0"/>
              </a:rPr>
              <a:t>None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use_bias</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1" i="0" u="none" strike="noStrike" cap="none" normalizeH="0" baseline="0" dirty="0" smtClean="0">
                <a:ln>
                  <a:noFill/>
                </a:ln>
                <a:solidFill>
                  <a:srgbClr val="333333"/>
                </a:solidFill>
                <a:effectLst/>
                <a:latin typeface="Arial Narrow" panose="020B0606020202030204" pitchFamily="34" charset="0"/>
              </a:rPr>
              <a:t>True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kernel_initializer</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0" i="0" u="none" strike="noStrike" cap="none" normalizeH="0" baseline="0" dirty="0" smtClean="0">
                <a:ln>
                  <a:noFill/>
                </a:ln>
                <a:solidFill>
                  <a:srgbClr val="DD1144"/>
                </a:solidFill>
                <a:effectLst/>
                <a:latin typeface="Arial Narrow" panose="020B0606020202030204" pitchFamily="34" charset="0"/>
              </a:rPr>
              <a:t>'</a:t>
            </a:r>
            <a:r>
              <a:rPr kumimoji="0" lang="en-US" altLang="en-US" sz="3200" b="0" i="0" u="none" strike="noStrike" cap="none" normalizeH="0" baseline="0" dirty="0" err="1" smtClean="0">
                <a:ln>
                  <a:noFill/>
                </a:ln>
                <a:solidFill>
                  <a:srgbClr val="DD1144"/>
                </a:solidFill>
                <a:effectLst/>
                <a:latin typeface="Arial Narrow" panose="020B0606020202030204" pitchFamily="34" charset="0"/>
              </a:rPr>
              <a:t>glorot_uniform</a:t>
            </a:r>
            <a:r>
              <a:rPr kumimoji="0" lang="en-US" altLang="en-US" sz="3200" b="0" i="0" u="none" strike="noStrike" cap="none" normalizeH="0" baseline="0" dirty="0" smtClean="0">
                <a:ln>
                  <a:noFill/>
                </a:ln>
                <a:solidFill>
                  <a:srgbClr val="DD1144"/>
                </a:solidFill>
                <a:effectLst/>
                <a:latin typeface="Arial Narrow" panose="020B0606020202030204" pitchFamily="34" charset="0"/>
              </a:rPr>
              <a:t>'</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bias_initializer</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0" i="0" u="none" strike="noStrike" cap="none" normalizeH="0" baseline="0" dirty="0" smtClean="0">
                <a:ln>
                  <a:noFill/>
                </a:ln>
                <a:solidFill>
                  <a:srgbClr val="DD1144"/>
                </a:solidFill>
                <a:effectLst/>
                <a:latin typeface="Arial Narrow" panose="020B0606020202030204" pitchFamily="34" charset="0"/>
              </a:rPr>
              <a:t>'zeros'</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kernel_regularizer</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1" i="0" u="none" strike="noStrike" cap="none" normalizeH="0" baseline="0" dirty="0" smtClean="0">
                <a:ln>
                  <a:noFill/>
                </a:ln>
                <a:solidFill>
                  <a:srgbClr val="333333"/>
                </a:solidFill>
                <a:effectLst/>
                <a:latin typeface="Arial Narrow" panose="020B0606020202030204" pitchFamily="34" charset="0"/>
              </a:rPr>
              <a:t>None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bias_regularizer</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1" i="0" u="none" strike="noStrike" cap="none" normalizeH="0" baseline="0" dirty="0" smtClean="0">
                <a:ln>
                  <a:noFill/>
                </a:ln>
                <a:solidFill>
                  <a:srgbClr val="333333"/>
                </a:solidFill>
                <a:effectLst/>
                <a:latin typeface="Arial Narrow" panose="020B0606020202030204" pitchFamily="34" charset="0"/>
              </a:rPr>
              <a:t>None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activity_regularizer</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1" i="0" u="none" strike="noStrike" cap="none" normalizeH="0" baseline="0" dirty="0" smtClean="0">
                <a:ln>
                  <a:noFill/>
                </a:ln>
                <a:solidFill>
                  <a:srgbClr val="333333"/>
                </a:solidFill>
                <a:effectLst/>
                <a:latin typeface="Arial Narrow" panose="020B0606020202030204" pitchFamily="34" charset="0"/>
              </a:rPr>
              <a:t>None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kernel_constraint</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1" i="0" u="none" strike="noStrike" cap="none" normalizeH="0" baseline="0" dirty="0" smtClean="0">
                <a:ln>
                  <a:noFill/>
                </a:ln>
                <a:solidFill>
                  <a:srgbClr val="333333"/>
                </a:solidFill>
                <a:effectLst/>
                <a:latin typeface="Arial Narrow" panose="020B0606020202030204" pitchFamily="34" charset="0"/>
              </a:rPr>
              <a:t>None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r>
              <a:rPr kumimoji="0" lang="en-US" altLang="en-US" sz="3200" b="0" i="0" u="none" strike="noStrike" cap="none" normalizeH="0" baseline="0" dirty="0" err="1" smtClean="0">
                <a:ln>
                  <a:noFill/>
                </a:ln>
                <a:solidFill>
                  <a:srgbClr val="000000"/>
                </a:solidFill>
                <a:effectLst/>
                <a:latin typeface="Arial Narrow" panose="020B0606020202030204" pitchFamily="34" charset="0"/>
              </a:rPr>
              <a:t>bias_constraint</a:t>
            </a:r>
            <a:r>
              <a:rPr kumimoji="0" lang="en-US" altLang="en-US" sz="3200" b="0" i="0" u="none" strike="noStrike" cap="none" normalizeH="0" baseline="0" dirty="0" smtClean="0">
                <a:ln>
                  <a:noFill/>
                </a:ln>
                <a:solidFill>
                  <a:srgbClr val="000000"/>
                </a:solidFill>
                <a:effectLst/>
                <a:latin typeface="Arial Narrow" panose="020B0606020202030204" pitchFamily="34" charset="0"/>
              </a:rPr>
              <a:t>=</a:t>
            </a:r>
            <a:r>
              <a:rPr kumimoji="0" lang="en-US" altLang="en-US" sz="3200" b="1" i="0" u="none" strike="noStrike" cap="none" normalizeH="0" baseline="0" dirty="0" smtClean="0">
                <a:ln>
                  <a:noFill/>
                </a:ln>
                <a:solidFill>
                  <a:srgbClr val="333333"/>
                </a:solidFill>
                <a:effectLst/>
                <a:latin typeface="Arial Narrow" panose="020B0606020202030204" pitchFamily="34" charset="0"/>
              </a:rPr>
              <a:t>None</a:t>
            </a:r>
            <a:r>
              <a:rPr kumimoji="0" lang="en-US" altLang="en-US" sz="3200" b="0" i="0" u="none" strike="noStrike" cap="none" normalizeH="0" baseline="0" dirty="0" smtClean="0">
                <a:ln>
                  <a:noFill/>
                </a:ln>
                <a:solidFill>
                  <a:srgbClr val="000000"/>
                </a:solidFill>
                <a:effectLst/>
                <a:latin typeface="Arial Narrow" panose="020B0606020202030204" pitchFamily="34" charset="0"/>
              </a:rPr>
              <a:t>) </a:t>
            </a:r>
            <a:endParaRPr kumimoji="0" lang="en-US" altLang="en-US" sz="6600" b="0" i="0" u="none" strike="noStrike" cap="none" normalizeH="0" baseline="0" dirty="0" smtClean="0">
              <a:ln>
                <a:noFill/>
              </a:ln>
              <a:solidFill>
                <a:schemeClr val="tx1"/>
              </a:solidFill>
              <a:effectLst/>
              <a:latin typeface="Arial Narrow" panose="020B0606020202030204" pitchFamily="34" charset="0"/>
            </a:endParaRPr>
          </a:p>
        </p:txBody>
      </p:sp>
      <p:sp>
        <p:nvSpPr>
          <p:cNvPr id="5" name="Rectangle 4"/>
          <p:cNvSpPr/>
          <p:nvPr/>
        </p:nvSpPr>
        <p:spPr>
          <a:xfrm>
            <a:off x="533400" y="6440555"/>
            <a:ext cx="2590800" cy="307777"/>
          </a:xfrm>
          <a:prstGeom prst="rect">
            <a:avLst/>
          </a:prstGeom>
        </p:spPr>
        <p:txBody>
          <a:bodyPr wrap="square">
            <a:spAutoFit/>
          </a:bodyPr>
          <a:lstStyle/>
          <a:p>
            <a:r>
              <a:rPr lang="en-US" sz="1400" dirty="0">
                <a:latin typeface="Arial Narrow" panose="020B0606020202030204" pitchFamily="34" charset="0"/>
                <a:hlinkClick r:id="rId2"/>
              </a:rPr>
              <a:t>https://keras.io/layers/convolutional/</a:t>
            </a:r>
            <a:endParaRPr lang="en-US" sz="1400" dirty="0">
              <a:latin typeface="Arial Narrow" panose="020B0606020202030204" pitchFamily="34" charset="0"/>
            </a:endParaRPr>
          </a:p>
        </p:txBody>
      </p:sp>
      <p:sp>
        <p:nvSpPr>
          <p:cNvPr id="7" name="Line Callout 1 6"/>
          <p:cNvSpPr/>
          <p:nvPr/>
        </p:nvSpPr>
        <p:spPr bwMode="auto">
          <a:xfrm>
            <a:off x="4572000" y="762000"/>
            <a:ext cx="4267200" cy="533400"/>
          </a:xfrm>
          <a:prstGeom prst="borderCallout1">
            <a:avLst>
              <a:gd name="adj1" fmla="val 56464"/>
              <a:gd name="adj2" fmla="val -2333"/>
              <a:gd name="adj3" fmla="val 85071"/>
              <a:gd name="adj4" fmla="val -70476"/>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a:latin typeface="Arial Narrow" panose="020B0606020202030204" pitchFamily="34" charset="0"/>
              </a:rPr>
              <a:t>dimensionality of output </a:t>
            </a:r>
            <a:r>
              <a:rPr lang="en-US" dirty="0" smtClean="0">
                <a:latin typeface="Arial Narrow" panose="020B0606020202030204" pitchFamily="34" charset="0"/>
              </a:rPr>
              <a:t>space</a:t>
            </a:r>
            <a:endParaRPr lang="en-US" dirty="0">
              <a:latin typeface="Arial Narrow" panose="020B0606020202030204" pitchFamily="34" charset="0"/>
            </a:endParaRPr>
          </a:p>
        </p:txBody>
      </p:sp>
      <p:sp>
        <p:nvSpPr>
          <p:cNvPr id="8" name="Line Callout 1 7"/>
          <p:cNvSpPr/>
          <p:nvPr/>
        </p:nvSpPr>
        <p:spPr bwMode="auto">
          <a:xfrm>
            <a:off x="5715000" y="1661160"/>
            <a:ext cx="3124200" cy="1143000"/>
          </a:xfrm>
          <a:prstGeom prst="borderCallout1">
            <a:avLst>
              <a:gd name="adj1" fmla="val 52350"/>
              <a:gd name="adj2" fmla="val -4528"/>
              <a:gd name="adj3" fmla="val 4500"/>
              <a:gd name="adj4" fmla="val -102431"/>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smtClean="0">
                <a:latin typeface="Arial Narrow" panose="020B0606020202030204" pitchFamily="34" charset="0"/>
              </a:rPr>
              <a:t>height </a:t>
            </a:r>
            <a:r>
              <a:rPr lang="en-US" dirty="0">
                <a:latin typeface="Arial Narrow" panose="020B0606020202030204" pitchFamily="34" charset="0"/>
              </a:rPr>
              <a:t>and width of </a:t>
            </a:r>
            <a:r>
              <a:rPr lang="en-US" dirty="0" smtClean="0">
                <a:latin typeface="Arial Narrow" panose="020B0606020202030204" pitchFamily="34" charset="0"/>
              </a:rPr>
              <a:t>2D </a:t>
            </a:r>
            <a:r>
              <a:rPr lang="en-US" dirty="0">
                <a:latin typeface="Arial Narrow" panose="020B0606020202030204" pitchFamily="34" charset="0"/>
              </a:rPr>
              <a:t>convolution window. </a:t>
            </a:r>
          </a:p>
        </p:txBody>
      </p:sp>
    </p:spTree>
    <p:extLst>
      <p:ext uri="{BB962C8B-B14F-4D97-AF65-F5344CB8AC3E}">
        <p14:creationId xmlns:p14="http://schemas.microsoft.com/office/powerpoint/2010/main" val="1601139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57200" y="381000"/>
            <a:ext cx="8229600"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model = </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tf.keras.models.Sequential</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(tf.keras.layers.Conv2D(</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32</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padding</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'same'</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err="1" smtClean="0">
                <a:ln>
                  <a:noFill/>
                </a:ln>
                <a:solidFill>
                  <a:srgbClr val="660099"/>
                </a:solidFill>
                <a:effectLst/>
                <a:latin typeface="Arial Narrow" panose="020B0606020202030204" pitchFamily="34" charset="0"/>
                <a:cs typeface="Courier New" panose="02070309020205020404" pitchFamily="49" charset="0"/>
              </a:rPr>
              <a:t>input_shape</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x_train.shape</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tf.keras.layers.Activation</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err="1" smtClean="0">
                <a:ln>
                  <a:noFill/>
                </a:ln>
                <a:solidFill>
                  <a:srgbClr val="008080"/>
                </a:solidFill>
                <a:effectLst/>
                <a:latin typeface="Arial Narrow" panose="020B0606020202030204" pitchFamily="34" charset="0"/>
                <a:cs typeface="Courier New" panose="02070309020205020404" pitchFamily="49" charset="0"/>
              </a:rPr>
              <a:t>relu</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(tf.keras.layers.Conv2D(</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32</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tf.keras.layers.Activation</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err="1" smtClean="0">
                <a:ln>
                  <a:noFill/>
                </a:ln>
                <a:solidFill>
                  <a:srgbClr val="008080"/>
                </a:solidFill>
                <a:effectLst/>
                <a:latin typeface="Arial Narrow" panose="020B0606020202030204" pitchFamily="34" charset="0"/>
                <a:cs typeface="Courier New" panose="02070309020205020404" pitchFamily="49" charset="0"/>
              </a:rPr>
              <a:t>relu</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(tf.keras.layers.MaxPooling2D(</a:t>
            </a:r>
            <a:r>
              <a:rPr kumimoji="0" lang="en-US" altLang="en-US" sz="1800" b="0" i="0" u="none" strike="noStrike" cap="none" normalizeH="0" baseline="0" dirty="0" err="1" smtClean="0">
                <a:ln>
                  <a:noFill/>
                </a:ln>
                <a:solidFill>
                  <a:srgbClr val="660099"/>
                </a:solidFill>
                <a:effectLst/>
                <a:latin typeface="Arial Narrow" panose="020B0606020202030204" pitchFamily="34" charset="0"/>
                <a:cs typeface="Courier New" panose="02070309020205020404" pitchFamily="49" charset="0"/>
              </a:rPr>
              <a:t>pool_size</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tf.keras.layers.Dropout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0.25</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(tf.keras.layers.Conv2D(</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64</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padding</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'same'</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tf.keras.layers.Activation</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err="1" smtClean="0">
                <a:ln>
                  <a:noFill/>
                </a:ln>
                <a:solidFill>
                  <a:srgbClr val="008080"/>
                </a:solidFill>
                <a:effectLst/>
                <a:latin typeface="Arial Narrow" panose="020B0606020202030204" pitchFamily="34" charset="0"/>
                <a:cs typeface="Courier New" panose="02070309020205020404" pitchFamily="49" charset="0"/>
              </a:rPr>
              <a:t>relu</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(tf.keras.layers.Conv2D(</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64</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3</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tf.keras.layers.Activation</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err="1" smtClean="0">
                <a:ln>
                  <a:noFill/>
                </a:ln>
                <a:solidFill>
                  <a:srgbClr val="008080"/>
                </a:solidFill>
                <a:effectLst/>
                <a:latin typeface="Arial Narrow" panose="020B0606020202030204" pitchFamily="34" charset="0"/>
                <a:cs typeface="Courier New" panose="02070309020205020404" pitchFamily="49" charset="0"/>
              </a:rPr>
              <a:t>relu</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(tf.keras.layers.MaxPooling2D(</a:t>
            </a:r>
            <a:r>
              <a:rPr kumimoji="0" lang="en-US" altLang="en-US" sz="1800" b="0" i="0" u="none" strike="noStrike" cap="none" normalizeH="0" baseline="0" dirty="0" err="1" smtClean="0">
                <a:ln>
                  <a:noFill/>
                </a:ln>
                <a:solidFill>
                  <a:srgbClr val="660099"/>
                </a:solidFill>
                <a:effectLst/>
                <a:latin typeface="Arial Narrow" panose="020B0606020202030204" pitchFamily="34" charset="0"/>
                <a:cs typeface="Courier New" panose="02070309020205020404" pitchFamily="49" charset="0"/>
              </a:rPr>
              <a:t>pool_size</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tf.keras.layers.Dropout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0.25</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tf.keras.layers.Flatten</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tf.keras.layers.Dense</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512</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tf.keras.layers.Activation</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err="1" smtClean="0">
                <a:ln>
                  <a:noFill/>
                </a:ln>
                <a:solidFill>
                  <a:srgbClr val="008080"/>
                </a:solidFill>
                <a:effectLst/>
                <a:latin typeface="Arial Narrow" panose="020B0606020202030204" pitchFamily="34" charset="0"/>
                <a:cs typeface="Courier New" panose="02070309020205020404" pitchFamily="49" charset="0"/>
              </a:rPr>
              <a:t>relu</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tf.keras.layers.Dropout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0.5</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tf.keras.layers.Dense</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num_classes</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model.add</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tf.keras.layers.Activation</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1" i="0" u="none" strike="noStrike" cap="none" normalizeH="0" baseline="0" dirty="0" err="1" smtClean="0">
                <a:ln>
                  <a:noFill/>
                </a:ln>
                <a:solidFill>
                  <a:srgbClr val="008080"/>
                </a:solidFill>
                <a:effectLst/>
                <a:latin typeface="Arial Narrow" panose="020B0606020202030204" pitchFamily="34" charset="0"/>
                <a:cs typeface="Courier New" panose="02070309020205020404" pitchFamily="49" charset="0"/>
              </a:rPr>
              <a:t>softmax</a:t>
            </a:r>
            <a:r>
              <a:rPr kumimoji="0" lang="en-US" altLang="en-US" sz="18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18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6000" b="0" i="0" u="none" strike="noStrike" cap="none" normalizeH="0" baseline="0" dirty="0" smtClean="0">
              <a:ln>
                <a:noFill/>
              </a:ln>
              <a:solidFill>
                <a:schemeClr val="tx1"/>
              </a:solidFill>
              <a:effectLst/>
              <a:latin typeface="Arial Narrow" panose="020B0606020202030204" pitchFamily="34" charset="0"/>
            </a:endParaRPr>
          </a:p>
        </p:txBody>
      </p:sp>
      <p:cxnSp>
        <p:nvCxnSpPr>
          <p:cNvPr id="5" name="Straight Connector 4"/>
          <p:cNvCxnSpPr/>
          <p:nvPr/>
        </p:nvCxnSpPr>
        <p:spPr bwMode="auto">
          <a:xfrm>
            <a:off x="381000" y="685800"/>
            <a:ext cx="0" cy="8382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a:off x="228600" y="1600200"/>
            <a:ext cx="0" cy="4572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381000" y="2133600"/>
            <a:ext cx="0" cy="4572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232229" y="2971800"/>
            <a:ext cx="0" cy="4572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381000" y="3505200"/>
            <a:ext cx="0" cy="4572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28600" y="4038600"/>
            <a:ext cx="0" cy="228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395514" y="4343400"/>
            <a:ext cx="0" cy="228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228600" y="4876800"/>
            <a:ext cx="0" cy="228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H="1">
            <a:off x="395514" y="5181600"/>
            <a:ext cx="7257" cy="4572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221343" y="5715000"/>
            <a:ext cx="0" cy="228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a:off x="399142" y="6019800"/>
            <a:ext cx="7257" cy="4572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1"/>
          <p:cNvSpPr txBox="1">
            <a:spLocks/>
          </p:cNvSpPr>
          <p:nvPr/>
        </p:nvSpPr>
        <p:spPr>
          <a:xfrm>
            <a:off x="8229600" y="228600"/>
            <a:ext cx="762000" cy="838200"/>
          </a:xfrm>
          <a:prstGeom prst="rect">
            <a:avLst/>
          </a:prstGeom>
        </p:spPr>
        <p:txBody>
          <a:bodyPr/>
          <a:lst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a:lstStyle>
          <a:p>
            <a:r>
              <a:rPr lang="en-US" i="1" kern="0" dirty="0" smtClean="0"/>
              <a:t>4</a:t>
            </a:r>
            <a:endParaRPr lang="en-US" i="1" kern="0" dirty="0"/>
          </a:p>
        </p:txBody>
      </p:sp>
      <p:sp>
        <p:nvSpPr>
          <p:cNvPr id="22" name="Title 21"/>
          <p:cNvSpPr>
            <a:spLocks noGrp="1"/>
          </p:cNvSpPr>
          <p:nvPr>
            <p:ph type="title"/>
          </p:nvPr>
        </p:nvSpPr>
        <p:spPr>
          <a:xfrm>
            <a:off x="6019800" y="1141476"/>
            <a:ext cx="2819400" cy="1485900"/>
          </a:xfrm>
        </p:spPr>
        <p:txBody>
          <a:bodyPr/>
          <a:lstStyle/>
          <a:p>
            <a:r>
              <a:rPr lang="en-US" dirty="0" smtClean="0"/>
              <a:t>Defining the Model</a:t>
            </a:r>
            <a:endParaRPr lang="en-US" dirty="0"/>
          </a:p>
        </p:txBody>
      </p:sp>
      <p:sp>
        <p:nvSpPr>
          <p:cNvPr id="2" name="Rectangle 1"/>
          <p:cNvSpPr/>
          <p:nvPr/>
        </p:nvSpPr>
        <p:spPr>
          <a:xfrm>
            <a:off x="5488971" y="4724400"/>
            <a:ext cx="3259514" cy="1631216"/>
          </a:xfrm>
          <a:prstGeom prst="rect">
            <a:avLst/>
          </a:prstGeom>
        </p:spPr>
        <p:txBody>
          <a:bodyPr wrap="square">
            <a:spAutoFit/>
          </a:bodyPr>
          <a:lstStyle/>
          <a:p>
            <a:r>
              <a:rPr lang="en-US" sz="2000" dirty="0" smtClean="0"/>
              <a:t>Similar: </a:t>
            </a:r>
            <a:r>
              <a:rPr lang="en-US" sz="2000" dirty="0" smtClean="0">
                <a:hlinkClick r:id="rId2"/>
              </a:rPr>
              <a:t>https</a:t>
            </a:r>
            <a:r>
              <a:rPr lang="en-US" sz="2000" dirty="0">
                <a:hlinkClick r:id="rId2"/>
              </a:rPr>
              <a:t>://</a:t>
            </a:r>
            <a:r>
              <a:rPr lang="en-US" sz="2000" dirty="0" smtClean="0">
                <a:hlinkClick r:id="rId2"/>
              </a:rPr>
              <a:t>colab.research.google.com/github/tensorflow/tpu/blob/master/tools/colab/fashion_mnist.ipynb</a:t>
            </a:r>
            <a:r>
              <a:rPr lang="en-US" sz="2000" dirty="0" smtClean="0"/>
              <a:t> </a:t>
            </a:r>
            <a:endParaRPr lang="en-US" sz="2000" dirty="0"/>
          </a:p>
        </p:txBody>
      </p:sp>
    </p:spTree>
    <p:extLst>
      <p:ext uri="{BB962C8B-B14F-4D97-AF65-F5344CB8AC3E}">
        <p14:creationId xmlns:p14="http://schemas.microsoft.com/office/powerpoint/2010/main" val="187659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RMSProp</a:t>
            </a:r>
            <a:endParaRPr lang="en-US" dirty="0"/>
          </a:p>
        </p:txBody>
      </p:sp>
      <p:sp>
        <p:nvSpPr>
          <p:cNvPr id="3" name="Rectangle 1"/>
          <p:cNvSpPr>
            <a:spLocks noChangeArrowheads="1"/>
          </p:cNvSpPr>
          <p:nvPr/>
        </p:nvSpPr>
        <p:spPr bwMode="auto">
          <a:xfrm>
            <a:off x="1866900" y="1676400"/>
            <a:ext cx="5334000" cy="317005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Arial Narrow" panose="020B0606020202030204" pitchFamily="34" charset="0"/>
              </a:rPr>
              <a:t>RMSprop</a:t>
            </a:r>
            <a:r>
              <a:rPr kumimoji="0" lang="en-US" altLang="en-US" b="0" i="0" u="none" strike="noStrike" cap="none" normalizeH="0" baseline="0" dirty="0" smtClean="0">
                <a:ln>
                  <a:noFill/>
                </a:ln>
                <a:solidFill>
                  <a:srgbClr val="000000"/>
                </a:solidFill>
                <a:effectLst/>
                <a:latin typeface="Arial Narrow" panose="020B0606020202030204" pitchFamily="34" charset="0"/>
              </a:rPr>
              <a:t>(</a:t>
            </a:r>
            <a:r>
              <a:rPr kumimoji="0" lang="en-US" altLang="en-US" b="0" i="0" u="none" strike="noStrike" cap="none" normalizeH="0" baseline="0" dirty="0" err="1" smtClean="0">
                <a:ln>
                  <a:noFill/>
                </a:ln>
                <a:solidFill>
                  <a:srgbClr val="000000"/>
                </a:solidFill>
                <a:effectLst/>
                <a:latin typeface="Arial Narrow" panose="020B0606020202030204" pitchFamily="34" charset="0"/>
              </a:rPr>
              <a:t>learning_rate</a:t>
            </a:r>
            <a:r>
              <a:rPr kumimoji="0" lang="en-US" altLang="en-US" b="0" i="0" u="none" strike="noStrike" cap="none" normalizeH="0" baseline="0" dirty="0" smtClean="0">
                <a:ln>
                  <a:noFill/>
                </a:ln>
                <a:solidFill>
                  <a:srgbClr val="000000"/>
                </a:solidFill>
                <a:effectLst/>
                <a:latin typeface="Arial Narrow" panose="020B0606020202030204" pitchFamily="34" charset="0"/>
              </a:rPr>
              <a:t>=</a:t>
            </a:r>
            <a:r>
              <a:rPr kumimoji="0" lang="en-US" altLang="en-US" b="0" i="0" u="none" strike="noStrike" cap="none" normalizeH="0" baseline="0" dirty="0" smtClean="0">
                <a:ln>
                  <a:noFill/>
                </a:ln>
                <a:solidFill>
                  <a:srgbClr val="008080"/>
                </a:solidFill>
                <a:effectLst/>
                <a:latin typeface="Arial Narrow" panose="020B0606020202030204" pitchFamily="34" charset="0"/>
              </a:rPr>
              <a:t>0.001</a:t>
            </a:r>
            <a:r>
              <a:rPr kumimoji="0" lang="en-US" altLang="en-US" b="0" i="0" u="none" strike="noStrike" cap="none" normalizeH="0" baseline="0" dirty="0" smtClean="0">
                <a:ln>
                  <a:noFill/>
                </a:ln>
                <a:solidFill>
                  <a:srgbClr val="000000"/>
                </a:solidFill>
                <a:effectLst/>
                <a:latin typeface="Arial Narrow" panose="020B0606020202030204" pitchFamily="34" charset="0"/>
              </a:rPr>
              <a:t>, rho=</a:t>
            </a:r>
            <a:r>
              <a:rPr kumimoji="0" lang="en-US" altLang="en-US" b="0" i="0" u="none" strike="noStrike" cap="none" normalizeH="0" baseline="0" dirty="0" smtClean="0">
                <a:ln>
                  <a:noFill/>
                </a:ln>
                <a:solidFill>
                  <a:srgbClr val="008080"/>
                </a:solidFill>
                <a:effectLst/>
                <a:latin typeface="Arial Narrow" panose="020B0606020202030204" pitchFamily="34" charset="0"/>
              </a:rPr>
              <a:t>0.9</a:t>
            </a:r>
            <a:r>
              <a:rPr kumimoji="0" lang="en-US" altLang="en-US" b="0" i="0" u="none" strike="noStrike" cap="none" normalizeH="0" baseline="0" dirty="0" smtClean="0">
                <a:ln>
                  <a:noFill/>
                </a:ln>
                <a:solidFill>
                  <a:srgbClr val="000000"/>
                </a:solidFill>
                <a:effectLst/>
                <a:latin typeface="Arial Narrow" panose="020B0606020202030204" pitchFamily="34" charset="0"/>
              </a:rPr>
              <a:t>) </a:t>
            </a:r>
            <a:endParaRPr kumimoji="0" lang="en-US" altLang="en-US" b="0" i="0" u="none" strike="noStrike" cap="none" normalizeH="0" baseline="0" dirty="0" smtClean="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404040"/>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040"/>
                </a:solidFill>
                <a:effectLst/>
                <a:latin typeface="Arial Narrow" panose="020B0606020202030204" pitchFamily="34" charset="0"/>
              </a:rPr>
              <a:t>Recommended to leave parameters at default values except the learning rate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rgbClr val="404040"/>
              </a:solidFill>
              <a:effectLst/>
              <a:latin typeface="Arial Narrow" panose="020B0606020202030204" pitchFamily="34" charset="0"/>
            </a:endParaRPr>
          </a:p>
          <a:p>
            <a:pPr lvl="0"/>
            <a:r>
              <a:rPr lang="en-US" altLang="en-US" dirty="0" smtClean="0">
                <a:latin typeface="Arial Narrow" panose="020B0606020202030204" pitchFamily="34" charset="0"/>
              </a:rPr>
              <a:t>Divides </a:t>
            </a:r>
            <a:r>
              <a:rPr lang="en-US" altLang="en-US" dirty="0">
                <a:latin typeface="Arial Narrow" panose="020B0606020202030204" pitchFamily="34" charset="0"/>
              </a:rPr>
              <a:t>the gradient by a running average of its recent </a:t>
            </a:r>
            <a:r>
              <a:rPr lang="en-US" altLang="en-US" dirty="0" smtClean="0">
                <a:latin typeface="Arial Narrow" panose="020B0606020202030204" pitchFamily="34" charset="0"/>
              </a:rPr>
              <a:t>magnitude</a:t>
            </a:r>
            <a:endParaRPr lang="en-US" altLang="en-US" dirty="0">
              <a:latin typeface="Arial Narrow" panose="020B0606020202030204" pitchFamily="34" charset="0"/>
            </a:endParaRPr>
          </a:p>
        </p:txBody>
      </p:sp>
      <p:sp>
        <p:nvSpPr>
          <p:cNvPr id="4" name="Rectangle 3"/>
          <p:cNvSpPr/>
          <p:nvPr/>
        </p:nvSpPr>
        <p:spPr>
          <a:xfrm>
            <a:off x="381000" y="6307348"/>
            <a:ext cx="2133918" cy="338554"/>
          </a:xfrm>
          <a:prstGeom prst="rect">
            <a:avLst/>
          </a:prstGeom>
        </p:spPr>
        <p:txBody>
          <a:bodyPr wrap="none">
            <a:spAutoFit/>
          </a:bodyPr>
          <a:lstStyle/>
          <a:p>
            <a:r>
              <a:rPr lang="en-US" sz="1600" dirty="0">
                <a:latin typeface="Arial Narrow" panose="020B0606020202030204" pitchFamily="34" charset="0"/>
                <a:hlinkClick r:id="rId2"/>
              </a:rPr>
              <a:t>https://keras.io/optimizers/</a:t>
            </a:r>
            <a:endParaRPr lang="en-US" sz="1600" dirty="0">
              <a:latin typeface="Arial Narrow" panose="020B0606020202030204" pitchFamily="34" charset="0"/>
            </a:endParaRPr>
          </a:p>
        </p:txBody>
      </p:sp>
    </p:spTree>
    <p:extLst>
      <p:ext uri="{BB962C8B-B14F-4D97-AF65-F5344CB8AC3E}">
        <p14:creationId xmlns:p14="http://schemas.microsoft.com/office/powerpoint/2010/main" val="3741669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8229600" y="228600"/>
            <a:ext cx="762000" cy="838200"/>
          </a:xfrm>
          <a:prstGeom prst="rect">
            <a:avLst/>
          </a:prstGeom>
        </p:spPr>
        <p:txBody>
          <a:bodyPr/>
          <a:lst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a:lstStyle>
          <a:p>
            <a:r>
              <a:rPr lang="en-US" i="1" kern="0" dirty="0" smtClean="0"/>
              <a:t>5</a:t>
            </a:r>
            <a:endParaRPr lang="en-US" i="1" kern="0" dirty="0"/>
          </a:p>
        </p:txBody>
      </p:sp>
      <p:sp>
        <p:nvSpPr>
          <p:cNvPr id="2" name="Rectangle 1"/>
          <p:cNvSpPr>
            <a:spLocks noChangeArrowheads="1"/>
          </p:cNvSpPr>
          <p:nvPr/>
        </p:nvSpPr>
        <p:spPr bwMode="auto">
          <a:xfrm>
            <a:off x="457200" y="1266885"/>
            <a:ext cx="8057014"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initiate </a:t>
            </a:r>
            <a:r>
              <a:rPr kumimoji="0" lang="en-US" altLang="en-US" sz="2400" b="0" i="1" u="none" strike="noStrike" cap="none" normalizeH="0" baseline="0" dirty="0" err="1" smtClean="0">
                <a:ln>
                  <a:noFill/>
                </a:ln>
                <a:solidFill>
                  <a:srgbClr val="808080"/>
                </a:solidFill>
                <a:effectLst/>
                <a:latin typeface="Arial Narrow" panose="020B0606020202030204" pitchFamily="34" charset="0"/>
                <a:cs typeface="Courier New" panose="02070309020205020404" pitchFamily="49" charset="0"/>
              </a:rPr>
              <a:t>RMSprop</a:t>
            </a: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optimizer</a:t>
            </a:r>
            <a:b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opt = </a:t>
            </a: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tf.keras.optimizers.RMSprop</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smtClean="0">
                <a:ln>
                  <a:noFill/>
                </a:ln>
                <a:solidFill>
                  <a:srgbClr val="660099"/>
                </a:solidFill>
                <a:effectLst/>
                <a:latin typeface="Arial Narrow" panose="020B0606020202030204" pitchFamily="34" charset="0"/>
                <a:cs typeface="Courier New" panose="02070309020205020404" pitchFamily="49" charset="0"/>
              </a:rPr>
              <a:t>learning_rate</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0.0001</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decay</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1e-6</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Let's train the model using </a:t>
            </a:r>
            <a:r>
              <a:rPr kumimoji="0" lang="en-US" altLang="en-US" sz="2400" b="0" i="1" u="none" strike="noStrike" cap="none" normalizeH="0" baseline="0" dirty="0" err="1" smtClean="0">
                <a:ln>
                  <a:noFill/>
                </a:ln>
                <a:solidFill>
                  <a:srgbClr val="808080"/>
                </a:solidFill>
                <a:effectLst/>
                <a:latin typeface="Arial Narrow" panose="020B0606020202030204" pitchFamily="34" charset="0"/>
                <a:cs typeface="Courier New" panose="02070309020205020404" pitchFamily="49" charset="0"/>
              </a:rPr>
              <a:t>RMSprop</a:t>
            </a:r>
            <a: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a:r>
            <a:br>
              <a:rPr kumimoji="0" lang="en-US" altLang="en-US" sz="2400"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model.compile</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loss</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smtClean="0">
                <a:ln>
                  <a:noFill/>
                </a:ln>
                <a:solidFill>
                  <a:srgbClr val="008080"/>
                </a:solidFill>
                <a:effectLst/>
                <a:latin typeface="Arial Narrow" panose="020B0606020202030204" pitchFamily="34" charset="0"/>
                <a:cs typeface="Courier New" panose="02070309020205020404" pitchFamily="49" charset="0"/>
              </a:rPr>
              <a:t>categorical_crossentropy</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optimizer</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=opt,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metrics</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'accuracy'</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x_train.astype</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'float32'</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x_test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x_test.astype</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'float32'</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255</a:t>
            </a:r>
            <a:b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x_test</a:t>
            </a:r>
            <a:r>
              <a:rPr kumimoji="0" lang="en-US" altLang="en-US" sz="2400"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255</a:t>
            </a:r>
            <a:endParaRPr kumimoji="0" lang="en-US" altLang="en-US" sz="7200" b="0" i="0" u="none" strike="noStrike" cap="none" normalizeH="0" baseline="0" dirty="0" smtClean="0">
              <a:ln>
                <a:noFill/>
              </a:ln>
              <a:solidFill>
                <a:schemeClr val="tx1"/>
              </a:solidFill>
              <a:effectLst/>
              <a:latin typeface="Arial Narrow" panose="020B0606020202030204" pitchFamily="34" charset="0"/>
            </a:endParaRPr>
          </a:p>
        </p:txBody>
      </p:sp>
      <p:sp>
        <p:nvSpPr>
          <p:cNvPr id="4" name="Title 3"/>
          <p:cNvSpPr>
            <a:spLocks noGrp="1"/>
          </p:cNvSpPr>
          <p:nvPr>
            <p:ph type="title"/>
          </p:nvPr>
        </p:nvSpPr>
        <p:spPr/>
        <p:txBody>
          <a:bodyPr/>
          <a:lstStyle/>
          <a:p>
            <a:r>
              <a:rPr lang="en-US" dirty="0" smtClean="0"/>
              <a:t>Compiling the Model</a:t>
            </a:r>
            <a:endParaRPr lang="en-US" dirty="0"/>
          </a:p>
        </p:txBody>
      </p:sp>
    </p:spTree>
    <p:extLst>
      <p:ext uri="{BB962C8B-B14F-4D97-AF65-F5344CB8AC3E}">
        <p14:creationId xmlns:p14="http://schemas.microsoft.com/office/powerpoint/2010/main" val="344397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8229600" y="228600"/>
            <a:ext cx="762000" cy="838200"/>
          </a:xfrm>
          <a:prstGeom prst="rect">
            <a:avLst/>
          </a:prstGeom>
        </p:spPr>
        <p:txBody>
          <a:bodyPr/>
          <a:lst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a:lstStyle>
          <a:p>
            <a:r>
              <a:rPr lang="en-US" i="1" kern="0" dirty="0" smtClean="0"/>
              <a:t>7</a:t>
            </a:r>
            <a:endParaRPr lang="en-US" i="1" kern="0" dirty="0"/>
          </a:p>
        </p:txBody>
      </p:sp>
      <p:sp>
        <p:nvSpPr>
          <p:cNvPr id="3" name="Rectangle 1"/>
          <p:cNvSpPr>
            <a:spLocks noChangeArrowheads="1"/>
          </p:cNvSpPr>
          <p:nvPr/>
        </p:nvSpPr>
        <p:spPr bwMode="auto">
          <a:xfrm>
            <a:off x="838200" y="1371600"/>
            <a:ext cx="80772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Arial Narrow" panose="020B0606020202030204" pitchFamily="34" charset="0"/>
                <a:cs typeface="Courier New" panose="02070309020205020404" pitchFamily="49" charset="0"/>
              </a:rPr>
              <a:t>if not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data_augmentation</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print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'Not using data augmentation.'</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model.fit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y_train</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660099"/>
                </a:solidFill>
                <a:effectLst/>
                <a:latin typeface="Arial Narrow" panose="020B0606020202030204" pitchFamily="34" charset="0"/>
                <a:cs typeface="Courier New" panose="02070309020205020404" pitchFamily="49" charset="0"/>
              </a:rPr>
              <a:t>batch_size</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epochs</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=epochs,</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660099"/>
                </a:solidFill>
                <a:effectLst/>
                <a:latin typeface="Arial Narrow" panose="020B0606020202030204" pitchFamily="34" charset="0"/>
                <a:cs typeface="Courier New" panose="02070309020205020404" pitchFamily="49" charset="0"/>
              </a:rPr>
              <a:t>validation_data</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x_test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y_test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shuffle</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True</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8000" b="0" i="0" u="none" strike="noStrike" cap="none" normalizeH="0" baseline="0" dirty="0" smtClean="0">
              <a:ln>
                <a:noFill/>
              </a:ln>
              <a:solidFill>
                <a:schemeClr val="tx1"/>
              </a:solidFill>
              <a:effectLst/>
              <a:latin typeface="Arial Narrow" panose="020B0606020202030204" pitchFamily="34" charset="0"/>
            </a:endParaRPr>
          </a:p>
        </p:txBody>
      </p:sp>
      <p:sp>
        <p:nvSpPr>
          <p:cNvPr id="4" name="Title 3"/>
          <p:cNvSpPr>
            <a:spLocks noGrp="1"/>
          </p:cNvSpPr>
          <p:nvPr>
            <p:ph type="title"/>
          </p:nvPr>
        </p:nvSpPr>
        <p:spPr/>
        <p:txBody>
          <a:bodyPr/>
          <a:lstStyle/>
          <a:p>
            <a:r>
              <a:rPr lang="en-US" dirty="0" smtClean="0"/>
              <a:t>Training</a:t>
            </a:r>
            <a:endParaRPr lang="en-US" dirty="0"/>
          </a:p>
        </p:txBody>
      </p:sp>
    </p:spTree>
    <p:extLst>
      <p:ext uri="{BB962C8B-B14F-4D97-AF65-F5344CB8AC3E}">
        <p14:creationId xmlns:p14="http://schemas.microsoft.com/office/powerpoint/2010/main" val="1270153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8229600" y="228600"/>
            <a:ext cx="762000" cy="838200"/>
          </a:xfrm>
          <a:prstGeom prst="rect">
            <a:avLst/>
          </a:prstGeom>
        </p:spPr>
        <p:txBody>
          <a:bodyPr/>
          <a:lst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a:lstStyle>
          <a:p>
            <a:r>
              <a:rPr lang="en-US" i="1" kern="0" dirty="0" smtClean="0"/>
              <a:t>8</a:t>
            </a:r>
            <a:endParaRPr lang="en-US" i="1" kern="0" dirty="0"/>
          </a:p>
        </p:txBody>
      </p:sp>
      <p:sp>
        <p:nvSpPr>
          <p:cNvPr id="2" name="Rectangle 1"/>
          <p:cNvSpPr>
            <a:spLocks noChangeArrowheads="1"/>
          </p:cNvSpPr>
          <p:nvPr/>
        </p:nvSpPr>
        <p:spPr bwMode="auto">
          <a:xfrm>
            <a:off x="914400" y="1295400"/>
            <a:ext cx="70866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Save model and weights</a:t>
            </a:r>
            <a:br>
              <a:rPr kumimoji="0" lang="en-US" altLang="en-US"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b="1"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model_path</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os.path.join</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save_dir</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model_name</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model.save</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model_path</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print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'Saved trained model at %s ' </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model_path</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t># Score trained model.</a:t>
            </a:r>
            <a:br>
              <a:rPr kumimoji="0" lang="en-US" altLang="en-US" b="0" i="1" u="none" strike="noStrike" cap="none" normalizeH="0" baseline="0" dirty="0" smtClean="0">
                <a:ln>
                  <a:noFill/>
                </a:ln>
                <a:solidFill>
                  <a:srgbClr val="80808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scores =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model.evaluate</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x_test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rPr>
              <a:t>y_test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a:t>
            </a:r>
            <a:r>
              <a:rPr kumimoji="0" lang="en-US" altLang="en-US" b="0" i="0" u="none" strike="noStrike" cap="none" normalizeH="0" baseline="0" dirty="0" smtClean="0">
                <a:ln>
                  <a:noFill/>
                </a:ln>
                <a:solidFill>
                  <a:srgbClr val="660099"/>
                </a:solidFill>
                <a:effectLst/>
                <a:latin typeface="Arial Narrow" panose="020B0606020202030204" pitchFamily="34" charset="0"/>
                <a:cs typeface="Courier New" panose="02070309020205020404" pitchFamily="49" charset="0"/>
              </a:rPr>
              <a:t>verbose</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print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'Test loss:'</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scores[</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0</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dirty="0" smtClean="0">
                <a:ln>
                  <a:noFill/>
                </a:ln>
                <a:solidFill>
                  <a:srgbClr val="000080"/>
                </a:solidFill>
                <a:effectLst/>
                <a:latin typeface="Arial Narrow" panose="020B0606020202030204" pitchFamily="34" charset="0"/>
                <a:cs typeface="Courier New" panose="02070309020205020404" pitchFamily="49" charset="0"/>
              </a:rPr>
              <a:t>print</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r>
              <a:rPr kumimoji="0" lang="en-US" altLang="en-US" b="1" i="0" u="none" strike="noStrike" cap="none" normalizeH="0" baseline="0" dirty="0" smtClean="0">
                <a:ln>
                  <a:noFill/>
                </a:ln>
                <a:solidFill>
                  <a:srgbClr val="008080"/>
                </a:solidFill>
                <a:effectLst/>
                <a:latin typeface="Arial Narrow" panose="020B0606020202030204" pitchFamily="34" charset="0"/>
                <a:cs typeface="Courier New" panose="02070309020205020404" pitchFamily="49" charset="0"/>
              </a:rPr>
              <a:t>'Test accuracy:'</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 scores[</a:t>
            </a:r>
            <a:r>
              <a:rPr kumimoji="0" lang="en-US" altLang="en-US" b="0" i="0" u="none" strike="noStrike" cap="none" normalizeH="0" baseline="0" dirty="0" smtClean="0">
                <a:ln>
                  <a:noFill/>
                </a:ln>
                <a:solidFill>
                  <a:srgbClr val="0000FF"/>
                </a:solidFill>
                <a:effectLst/>
                <a:latin typeface="Arial Narrow" panose="020B0606020202030204" pitchFamily="34" charset="0"/>
                <a:cs typeface="Courier New" panose="02070309020205020404" pitchFamily="49" charset="0"/>
              </a:rPr>
              <a:t>1</a:t>
            </a:r>
            <a:r>
              <a:rPr kumimoji="0" lang="en-US" altLang="en-US" b="0" i="0" u="none" strike="noStrike" cap="none" normalizeH="0" baseline="0" dirty="0" smtClean="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8000" b="0" i="0" u="none" strike="noStrike" cap="none" normalizeH="0" baseline="0" dirty="0" smtClean="0">
              <a:ln>
                <a:noFill/>
              </a:ln>
              <a:solidFill>
                <a:schemeClr val="tx1"/>
              </a:solidFill>
              <a:effectLst/>
              <a:latin typeface="Arial Narrow" panose="020B0606020202030204" pitchFamily="34" charset="0"/>
            </a:endParaRPr>
          </a:p>
        </p:txBody>
      </p:sp>
      <p:sp>
        <p:nvSpPr>
          <p:cNvPr id="4" name="Title 3"/>
          <p:cNvSpPr>
            <a:spLocks noGrp="1"/>
          </p:cNvSpPr>
          <p:nvPr>
            <p:ph type="title"/>
          </p:nvPr>
        </p:nvSpPr>
        <p:spPr/>
        <p:txBody>
          <a:bodyPr/>
          <a:lstStyle/>
          <a:p>
            <a:r>
              <a:rPr lang="en-US" dirty="0" smtClean="0"/>
              <a:t>Saving Trained Model</a:t>
            </a:r>
            <a:endParaRPr lang="en-US" dirty="0"/>
          </a:p>
        </p:txBody>
      </p:sp>
    </p:spTree>
    <p:extLst>
      <p:ext uri="{BB962C8B-B14F-4D97-AF65-F5344CB8AC3E}">
        <p14:creationId xmlns:p14="http://schemas.microsoft.com/office/powerpoint/2010/main" val="1037627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 …</a:t>
            </a:r>
            <a:endParaRPr lang="en-US" dirty="0"/>
          </a:p>
        </p:txBody>
      </p:sp>
      <p:sp>
        <p:nvSpPr>
          <p:cNvPr id="3" name="Rectangle 2"/>
          <p:cNvSpPr/>
          <p:nvPr/>
        </p:nvSpPr>
        <p:spPr>
          <a:xfrm>
            <a:off x="438150" y="1447800"/>
            <a:ext cx="8191500" cy="2554545"/>
          </a:xfrm>
          <a:prstGeom prst="rect">
            <a:avLst/>
          </a:prstGeom>
        </p:spPr>
        <p:txBody>
          <a:bodyPr wrap="square">
            <a:spAutoFit/>
          </a:bodyPr>
          <a:lstStyle/>
          <a:p>
            <a:r>
              <a:rPr lang="en-US" sz="2000" dirty="0" smtClean="0">
                <a:latin typeface="Arial Narrow" panose="020B0606020202030204" pitchFamily="34" charset="0"/>
              </a:rPr>
              <a:t>… </a:t>
            </a:r>
          </a:p>
          <a:p>
            <a:r>
              <a:rPr lang="en-US" sz="2000" dirty="0" smtClean="0">
                <a:latin typeface="Arial Narrow" panose="020B0606020202030204" pitchFamily="34" charset="0"/>
              </a:rPr>
              <a:t>accuracy</a:t>
            </a:r>
            <a:r>
              <a:rPr lang="en-US" sz="2000" dirty="0">
                <a:latin typeface="Arial Narrow" panose="020B0606020202030204" pitchFamily="34" charset="0"/>
              </a:rPr>
              <a:t>: 0.7116</a:t>
            </a:r>
          </a:p>
          <a:p>
            <a:r>
              <a:rPr lang="en-US" sz="2000" dirty="0">
                <a:latin typeface="Arial Narrow" panose="020B0606020202030204" pitchFamily="34" charset="0"/>
              </a:rPr>
              <a:t> 710/1563 [============&gt;.................] - ETA: 1:59 - loss: 0.8420 - accuracy: 0.7116</a:t>
            </a:r>
          </a:p>
          <a:p>
            <a:r>
              <a:rPr lang="en-US" sz="2000" dirty="0">
                <a:latin typeface="Arial Narrow" panose="020B0606020202030204" pitchFamily="34" charset="0"/>
              </a:rPr>
              <a:t> 711/1563 [============&gt;.................] - ETA: 1:59 - loss: 0.8416 - accuracy: 0.7118</a:t>
            </a:r>
          </a:p>
          <a:p>
            <a:r>
              <a:rPr lang="en-US" sz="2000" dirty="0">
                <a:latin typeface="Arial Narrow" panose="020B0606020202030204" pitchFamily="34" charset="0"/>
              </a:rPr>
              <a:t> 712/1563 [============&gt;.................] - ETA: 1:58 - loss: 0.8423 - accuracy: 0.7117</a:t>
            </a:r>
          </a:p>
          <a:p>
            <a:r>
              <a:rPr lang="en-US" sz="2000" dirty="0">
                <a:latin typeface="Arial Narrow" panose="020B0606020202030204" pitchFamily="34" charset="0"/>
              </a:rPr>
              <a:t> 713/1563 [============&gt;.................] - ETA: 1:58 - loss: 0.8423 - accuracy: 0.7116</a:t>
            </a:r>
          </a:p>
          <a:p>
            <a:r>
              <a:rPr lang="en-US" sz="2000" dirty="0">
                <a:latin typeface="Arial Narrow" panose="020B0606020202030204" pitchFamily="34" charset="0"/>
              </a:rPr>
              <a:t> 714/1563 [============&gt;.................] - ETA: 1:58 - loss: 0.8426 - accuracy: </a:t>
            </a:r>
            <a:r>
              <a:rPr lang="en-US" sz="2000" dirty="0" smtClean="0">
                <a:latin typeface="Arial Narrow" panose="020B0606020202030204" pitchFamily="34" charset="0"/>
              </a:rPr>
              <a:t>0.7115</a:t>
            </a:r>
          </a:p>
          <a:p>
            <a:r>
              <a:rPr lang="en-US" sz="2000" dirty="0" smtClean="0">
                <a:latin typeface="Arial Narrow" panose="020B0606020202030204" pitchFamily="34" charset="0"/>
              </a:rPr>
              <a:t>…</a:t>
            </a:r>
            <a:endParaRPr lang="en-US" sz="2000" dirty="0">
              <a:latin typeface="Arial Narrow" panose="020B0606020202030204" pitchFamily="34" charset="0"/>
            </a:endParaRPr>
          </a:p>
        </p:txBody>
      </p:sp>
    </p:spTree>
    <p:extLst>
      <p:ext uri="{BB962C8B-B14F-4D97-AF65-F5344CB8AC3E}">
        <p14:creationId xmlns:p14="http://schemas.microsoft.com/office/powerpoint/2010/main" val="3129460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AutoEncoders</a:t>
            </a:r>
          </a:p>
        </p:txBody>
      </p:sp>
      <p:sp>
        <p:nvSpPr>
          <p:cNvPr id="58371" name="Oval 8"/>
          <p:cNvSpPr>
            <a:spLocks noChangeArrowheads="1"/>
          </p:cNvSpPr>
          <p:nvPr/>
        </p:nvSpPr>
        <p:spPr bwMode="auto">
          <a:xfrm>
            <a:off x="3011487" y="53657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72" name="Oval 9"/>
          <p:cNvSpPr>
            <a:spLocks noChangeArrowheads="1"/>
          </p:cNvSpPr>
          <p:nvPr/>
        </p:nvSpPr>
        <p:spPr bwMode="auto">
          <a:xfrm>
            <a:off x="3849687" y="344011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73" name="Line 11"/>
          <p:cNvSpPr>
            <a:spLocks noChangeShapeType="1"/>
          </p:cNvSpPr>
          <p:nvPr/>
        </p:nvSpPr>
        <p:spPr bwMode="auto">
          <a:xfrm flipV="1">
            <a:off x="3184525" y="3643313"/>
            <a:ext cx="766762" cy="175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Line 16"/>
          <p:cNvSpPr>
            <a:spLocks noChangeShapeType="1"/>
          </p:cNvSpPr>
          <p:nvPr/>
        </p:nvSpPr>
        <p:spPr bwMode="auto">
          <a:xfrm flipH="1" flipV="1">
            <a:off x="3951287" y="3643313"/>
            <a:ext cx="3302000" cy="17224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 name="Oval 7"/>
          <p:cNvSpPr>
            <a:spLocks noChangeArrowheads="1"/>
          </p:cNvSpPr>
          <p:nvPr/>
        </p:nvSpPr>
        <p:spPr bwMode="auto">
          <a:xfrm>
            <a:off x="7151687" y="53657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8376" name="AutoShape 51"/>
          <p:cNvCxnSpPr>
            <a:cxnSpLocks noChangeShapeType="1"/>
            <a:stCxn id="58371" idx="7"/>
            <a:endCxn id="58377" idx="4"/>
          </p:cNvCxnSpPr>
          <p:nvPr/>
        </p:nvCxnSpPr>
        <p:spPr bwMode="auto">
          <a:xfrm flipV="1">
            <a:off x="3184525" y="3643313"/>
            <a:ext cx="2671762" cy="17526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77" name="Oval 4"/>
          <p:cNvSpPr>
            <a:spLocks noChangeArrowheads="1"/>
          </p:cNvSpPr>
          <p:nvPr/>
        </p:nvSpPr>
        <p:spPr bwMode="auto">
          <a:xfrm>
            <a:off x="5754687" y="344011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8378" name="AutoShape 53"/>
          <p:cNvCxnSpPr>
            <a:cxnSpLocks noChangeShapeType="1"/>
            <a:stCxn id="58375" idx="0"/>
            <a:endCxn id="58377" idx="4"/>
          </p:cNvCxnSpPr>
          <p:nvPr/>
        </p:nvCxnSpPr>
        <p:spPr bwMode="auto">
          <a:xfrm flipH="1" flipV="1">
            <a:off x="5856287" y="3643313"/>
            <a:ext cx="1397000" cy="172243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79" name="Oval 7"/>
          <p:cNvSpPr>
            <a:spLocks noChangeArrowheads="1"/>
          </p:cNvSpPr>
          <p:nvPr/>
        </p:nvSpPr>
        <p:spPr bwMode="auto">
          <a:xfrm>
            <a:off x="5094287" y="54102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8380" name="AutoShape 51"/>
          <p:cNvCxnSpPr>
            <a:cxnSpLocks noChangeShapeType="1"/>
            <a:stCxn id="58379" idx="0"/>
            <a:endCxn id="58374" idx="1"/>
          </p:cNvCxnSpPr>
          <p:nvPr/>
        </p:nvCxnSpPr>
        <p:spPr bwMode="auto">
          <a:xfrm flipH="1" flipV="1">
            <a:off x="3951287" y="3643313"/>
            <a:ext cx="1244600" cy="176688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1" name="AutoShape 51"/>
          <p:cNvCxnSpPr>
            <a:cxnSpLocks noChangeShapeType="1"/>
            <a:stCxn id="58379" idx="0"/>
            <a:endCxn id="58377" idx="4"/>
          </p:cNvCxnSpPr>
          <p:nvPr/>
        </p:nvCxnSpPr>
        <p:spPr bwMode="auto">
          <a:xfrm flipV="1">
            <a:off x="5195887" y="3643313"/>
            <a:ext cx="660400" cy="176688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82" name="Oval 8"/>
          <p:cNvSpPr>
            <a:spLocks noChangeArrowheads="1"/>
          </p:cNvSpPr>
          <p:nvPr/>
        </p:nvSpPr>
        <p:spPr bwMode="auto">
          <a:xfrm>
            <a:off x="3011487" y="1828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83" name="Oval 7"/>
          <p:cNvSpPr>
            <a:spLocks noChangeArrowheads="1"/>
          </p:cNvSpPr>
          <p:nvPr/>
        </p:nvSpPr>
        <p:spPr bwMode="auto">
          <a:xfrm>
            <a:off x="7151687" y="1828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84" name="Oval 7"/>
          <p:cNvSpPr>
            <a:spLocks noChangeArrowheads="1"/>
          </p:cNvSpPr>
          <p:nvPr/>
        </p:nvSpPr>
        <p:spPr bwMode="auto">
          <a:xfrm>
            <a:off x="5094287" y="18732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85" name="Line 11"/>
          <p:cNvSpPr>
            <a:spLocks noChangeShapeType="1"/>
          </p:cNvSpPr>
          <p:nvPr/>
        </p:nvSpPr>
        <p:spPr bwMode="auto">
          <a:xfrm flipH="1" flipV="1">
            <a:off x="3113087" y="2032000"/>
            <a:ext cx="838200" cy="14081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6" name="Line 11"/>
          <p:cNvSpPr>
            <a:spLocks noChangeShapeType="1"/>
          </p:cNvSpPr>
          <p:nvPr/>
        </p:nvSpPr>
        <p:spPr bwMode="auto">
          <a:xfrm flipV="1">
            <a:off x="3951287" y="2076450"/>
            <a:ext cx="1244600" cy="13636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7" name="Line 11"/>
          <p:cNvSpPr>
            <a:spLocks noChangeShapeType="1"/>
          </p:cNvSpPr>
          <p:nvPr/>
        </p:nvSpPr>
        <p:spPr bwMode="auto">
          <a:xfrm flipH="1" flipV="1">
            <a:off x="5195887" y="2076450"/>
            <a:ext cx="660400" cy="13636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8" name="Line 11"/>
          <p:cNvSpPr>
            <a:spLocks noChangeShapeType="1"/>
          </p:cNvSpPr>
          <p:nvPr/>
        </p:nvSpPr>
        <p:spPr bwMode="auto">
          <a:xfrm flipV="1">
            <a:off x="5856287" y="2032000"/>
            <a:ext cx="1397000" cy="14081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9" name="Line 11"/>
          <p:cNvSpPr>
            <a:spLocks noChangeShapeType="1"/>
          </p:cNvSpPr>
          <p:nvPr/>
        </p:nvSpPr>
        <p:spPr bwMode="auto">
          <a:xfrm flipH="1" flipV="1">
            <a:off x="3113087" y="2032000"/>
            <a:ext cx="2743200" cy="14081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0" name="Line 11"/>
          <p:cNvSpPr>
            <a:spLocks noChangeShapeType="1"/>
          </p:cNvSpPr>
          <p:nvPr/>
        </p:nvSpPr>
        <p:spPr bwMode="auto">
          <a:xfrm flipV="1">
            <a:off x="3951287" y="2032000"/>
            <a:ext cx="3302000" cy="14081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1" name="TextBox 7"/>
          <p:cNvSpPr txBox="1">
            <a:spLocks noChangeArrowheads="1"/>
          </p:cNvSpPr>
          <p:nvPr/>
        </p:nvSpPr>
        <p:spPr bwMode="auto">
          <a:xfrm>
            <a:off x="2935287" y="60960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a</a:t>
            </a:r>
          </a:p>
        </p:txBody>
      </p:sp>
      <p:sp>
        <p:nvSpPr>
          <p:cNvPr id="58392" name="Line 11"/>
          <p:cNvSpPr>
            <a:spLocks noChangeShapeType="1"/>
          </p:cNvSpPr>
          <p:nvPr/>
        </p:nvSpPr>
        <p:spPr bwMode="auto">
          <a:xfrm flipV="1">
            <a:off x="3113087" y="556895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3" name="TextBox 52"/>
          <p:cNvSpPr txBox="1">
            <a:spLocks noChangeArrowheads="1"/>
          </p:cNvSpPr>
          <p:nvPr/>
        </p:nvSpPr>
        <p:spPr bwMode="auto">
          <a:xfrm>
            <a:off x="5051425" y="608965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b</a:t>
            </a:r>
          </a:p>
        </p:txBody>
      </p:sp>
      <p:sp>
        <p:nvSpPr>
          <p:cNvPr id="58394" name="Line 11"/>
          <p:cNvSpPr>
            <a:spLocks noChangeShapeType="1"/>
          </p:cNvSpPr>
          <p:nvPr/>
        </p:nvSpPr>
        <p:spPr bwMode="auto">
          <a:xfrm flipV="1">
            <a:off x="5229225" y="556260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5" name="TextBox 54"/>
          <p:cNvSpPr txBox="1">
            <a:spLocks noChangeArrowheads="1"/>
          </p:cNvSpPr>
          <p:nvPr/>
        </p:nvSpPr>
        <p:spPr bwMode="auto">
          <a:xfrm>
            <a:off x="7086600" y="608965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c</a:t>
            </a:r>
          </a:p>
        </p:txBody>
      </p:sp>
      <p:sp>
        <p:nvSpPr>
          <p:cNvPr id="58396" name="Line 11"/>
          <p:cNvSpPr>
            <a:spLocks noChangeShapeType="1"/>
          </p:cNvSpPr>
          <p:nvPr/>
        </p:nvSpPr>
        <p:spPr bwMode="auto">
          <a:xfrm flipV="1">
            <a:off x="7264400" y="556260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7" name="TextBox 56"/>
          <p:cNvSpPr txBox="1">
            <a:spLocks noChangeArrowheads="1"/>
          </p:cNvSpPr>
          <p:nvPr/>
        </p:nvSpPr>
        <p:spPr bwMode="auto">
          <a:xfrm>
            <a:off x="2935287" y="69215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a</a:t>
            </a:r>
          </a:p>
        </p:txBody>
      </p:sp>
      <p:sp>
        <p:nvSpPr>
          <p:cNvPr id="58398" name="TextBox 57"/>
          <p:cNvSpPr txBox="1">
            <a:spLocks noChangeArrowheads="1"/>
          </p:cNvSpPr>
          <p:nvPr/>
        </p:nvSpPr>
        <p:spPr bwMode="auto">
          <a:xfrm>
            <a:off x="5051425" y="6858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b</a:t>
            </a:r>
          </a:p>
        </p:txBody>
      </p:sp>
      <p:sp>
        <p:nvSpPr>
          <p:cNvPr id="58399" name="TextBox 58"/>
          <p:cNvSpPr txBox="1">
            <a:spLocks noChangeArrowheads="1"/>
          </p:cNvSpPr>
          <p:nvPr/>
        </p:nvSpPr>
        <p:spPr bwMode="auto">
          <a:xfrm>
            <a:off x="7086600" y="6858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c</a:t>
            </a:r>
          </a:p>
        </p:txBody>
      </p:sp>
      <p:sp>
        <p:nvSpPr>
          <p:cNvPr id="58400" name="Line 11"/>
          <p:cNvSpPr>
            <a:spLocks noChangeShapeType="1"/>
          </p:cNvSpPr>
          <p:nvPr/>
        </p:nvSpPr>
        <p:spPr bwMode="auto">
          <a:xfrm flipV="1">
            <a:off x="3105150" y="122555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1" name="Line 11"/>
          <p:cNvSpPr>
            <a:spLocks noChangeShapeType="1"/>
          </p:cNvSpPr>
          <p:nvPr/>
        </p:nvSpPr>
        <p:spPr bwMode="auto">
          <a:xfrm flipV="1">
            <a:off x="5221287" y="121920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2" name="Line 11"/>
          <p:cNvSpPr>
            <a:spLocks noChangeShapeType="1"/>
          </p:cNvSpPr>
          <p:nvPr/>
        </p:nvSpPr>
        <p:spPr bwMode="auto">
          <a:xfrm flipV="1">
            <a:off x="7256462" y="121920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403355" y="3059897"/>
            <a:ext cx="2794000" cy="954107"/>
          </a:xfrm>
          <a:prstGeom prst="rect">
            <a:avLst/>
          </a:prstGeom>
        </p:spPr>
        <p:txBody>
          <a:bodyPr wrap="square">
            <a:spAutoFit/>
          </a:bodyPr>
          <a:lstStyle/>
          <a:p>
            <a:r>
              <a:rPr lang="en-US" dirty="0">
                <a:latin typeface="Arial Narrow" panose="020B0606020202030204" pitchFamily="34" charset="0"/>
              </a:rPr>
              <a:t>“Learning” is a kind of compression.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Using AutoEncoders to Perform Deep Learning </a:t>
            </a:r>
            <a:r>
              <a:rPr lang="en-US" altLang="en-US" i="1" smtClean="0"/>
              <a:t>1</a:t>
            </a:r>
            <a:endParaRPr lang="en-US" altLang="en-US" smtClean="0"/>
          </a:p>
        </p:txBody>
      </p:sp>
      <p:pic>
        <p:nvPicPr>
          <p:cNvPr id="604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781050"/>
            <a:ext cx="3981450"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
        <p:nvSpPr>
          <p:cNvPr id="60420" name="Rectangle 2"/>
          <p:cNvSpPr>
            <a:spLocks noChangeArrowheads="1"/>
          </p:cNvSpPr>
          <p:nvPr/>
        </p:nvSpPr>
        <p:spPr bwMode="auto">
          <a:xfrm>
            <a:off x="76200" y="63246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http://ufldl.stanford.edu/wiki/index.php/Stacked_Autoencoders</a:t>
            </a:r>
          </a:p>
        </p:txBody>
      </p:sp>
      <p:sp>
        <p:nvSpPr>
          <p:cNvPr id="60421" name="TextBox 4"/>
          <p:cNvSpPr txBox="1">
            <a:spLocks noChangeArrowheads="1"/>
          </p:cNvSpPr>
          <p:nvPr/>
        </p:nvSpPr>
        <p:spPr bwMode="auto">
          <a:xfrm>
            <a:off x="3644900" y="5105400"/>
            <a:ext cx="13843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400">
                <a:latin typeface="Arial Narrow" panose="020B0606020202030204" pitchFamily="34" charset="0"/>
              </a:rPr>
              <a:t>Classifiers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Formula</a:t>
            </a:r>
            <a:endParaRPr lang="en-US" dirty="0"/>
          </a:p>
        </p:txBody>
      </p:sp>
      <p:pic>
        <p:nvPicPr>
          <p:cNvPr id="3" name="Picture 2"/>
          <p:cNvPicPr>
            <a:picLocks noChangeAspect="1"/>
          </p:cNvPicPr>
          <p:nvPr/>
        </p:nvPicPr>
        <p:blipFill>
          <a:blip r:embed="rId2"/>
          <a:stretch>
            <a:fillRect/>
          </a:stretch>
        </p:blipFill>
        <p:spPr>
          <a:xfrm>
            <a:off x="200025" y="2209800"/>
            <a:ext cx="8867775" cy="1628775"/>
          </a:xfrm>
          <a:prstGeom prst="rect">
            <a:avLst/>
          </a:prstGeom>
        </p:spPr>
      </p:pic>
      <p:sp>
        <p:nvSpPr>
          <p:cNvPr id="4" name="Rectangle 3"/>
          <p:cNvSpPr/>
          <p:nvPr/>
        </p:nvSpPr>
        <p:spPr>
          <a:xfrm>
            <a:off x="457200" y="5791200"/>
            <a:ext cx="7239000" cy="400110"/>
          </a:xfrm>
          <a:prstGeom prst="rect">
            <a:avLst/>
          </a:prstGeom>
        </p:spPr>
        <p:txBody>
          <a:bodyPr wrap="square">
            <a:spAutoFit/>
          </a:bodyPr>
          <a:lstStyle/>
          <a:p>
            <a:r>
              <a:rPr lang="en-US" sz="2000" dirty="0">
                <a:hlinkClick r:id="rId3"/>
              </a:rPr>
              <a:t>https://en.wikipedia.org/wiki/Softmax_function</a:t>
            </a:r>
            <a:endParaRPr lang="en-US" sz="2000" dirty="0"/>
          </a:p>
        </p:txBody>
      </p:sp>
    </p:spTree>
    <p:extLst>
      <p:ext uri="{BB962C8B-B14F-4D97-AF65-F5344CB8AC3E}">
        <p14:creationId xmlns:p14="http://schemas.microsoft.com/office/powerpoint/2010/main" val="64296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Using AutoEncoders to Perform Deep Learning </a:t>
            </a:r>
            <a:r>
              <a:rPr lang="en-US" altLang="en-US" i="1" smtClean="0"/>
              <a:t>2</a:t>
            </a:r>
            <a:endParaRPr lang="en-US" altLang="en-US" smtClean="0"/>
          </a:p>
        </p:txBody>
      </p:sp>
      <p:sp>
        <p:nvSpPr>
          <p:cNvPr id="62467" name="Rectangle 2"/>
          <p:cNvSpPr>
            <a:spLocks noChangeArrowheads="1"/>
          </p:cNvSpPr>
          <p:nvPr/>
        </p:nvSpPr>
        <p:spPr bwMode="auto">
          <a:xfrm>
            <a:off x="76200" y="63246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http://ufldl.stanford.edu/wiki/index.php/Stacked_Autoencoders</a:t>
            </a:r>
          </a:p>
        </p:txBody>
      </p:sp>
      <p:pic>
        <p:nvPicPr>
          <p:cNvPr id="624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038" y="1066800"/>
            <a:ext cx="39719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
        <p:nvSpPr>
          <p:cNvPr id="62469" name="TextBox 5"/>
          <p:cNvSpPr txBox="1">
            <a:spLocks noChangeArrowheads="1"/>
          </p:cNvSpPr>
          <p:nvPr/>
        </p:nvSpPr>
        <p:spPr bwMode="auto">
          <a:xfrm>
            <a:off x="3448050" y="4649788"/>
            <a:ext cx="1689100" cy="1014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400">
                <a:latin typeface="Arial Narrow" panose="020B0606020202030204" pitchFamily="34" charset="0"/>
              </a:rPr>
              <a:t>Classifiers</a:t>
            </a:r>
          </a:p>
          <a:p>
            <a:pPr algn="ctr">
              <a:spcBef>
                <a:spcPct val="50000"/>
              </a:spcBef>
            </a:pPr>
            <a:r>
              <a:rPr lang="en-US" altLang="en-US" sz="2400">
                <a:latin typeface="Arial Narrow" panose="020B0606020202030204" pitchFamily="34" charset="0"/>
              </a:rPr>
              <a:t>of classifiers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Using AutoEncoders to Perform Deep Learning </a:t>
            </a:r>
            <a:r>
              <a:rPr lang="en-US" altLang="en-US" i="1" smtClean="0"/>
              <a:t>3</a:t>
            </a:r>
            <a:endParaRPr lang="en-US" altLang="en-US" smtClean="0"/>
          </a:p>
        </p:txBody>
      </p:sp>
      <p:sp>
        <p:nvSpPr>
          <p:cNvPr id="63491" name="Rectangle 2"/>
          <p:cNvSpPr>
            <a:spLocks noChangeArrowheads="1"/>
          </p:cNvSpPr>
          <p:nvPr/>
        </p:nvSpPr>
        <p:spPr bwMode="auto">
          <a:xfrm>
            <a:off x="76200" y="63246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http://ufldl.stanford.edu/wiki/index.php/Stacked_Autoencoders</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128838"/>
            <a:ext cx="37719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Using AutoEncoders to Perform Deep Learning </a:t>
            </a:r>
            <a:r>
              <a:rPr lang="en-US" altLang="en-US" i="1" smtClean="0"/>
              <a:t>4</a:t>
            </a:r>
            <a:endParaRPr lang="en-US" altLang="en-US" smtClean="0"/>
          </a:p>
        </p:txBody>
      </p:sp>
      <p:sp>
        <p:nvSpPr>
          <p:cNvPr id="64515" name="Rectangle 2"/>
          <p:cNvSpPr>
            <a:spLocks noChangeArrowheads="1"/>
          </p:cNvSpPr>
          <p:nvPr/>
        </p:nvSpPr>
        <p:spPr bwMode="auto">
          <a:xfrm>
            <a:off x="76200" y="63246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http://ufldl.stanford.edu/wiki/index.php/Stacked_Autoencoders</a:t>
            </a:r>
          </a:p>
        </p:txBody>
      </p:sp>
      <p:pic>
        <p:nvPicPr>
          <p:cNvPr id="645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1271588"/>
            <a:ext cx="493395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175" y="228600"/>
            <a:ext cx="9067800" cy="495300"/>
          </a:xfrm>
        </p:spPr>
        <p:txBody>
          <a:bodyPr/>
          <a:lstStyle/>
          <a:p>
            <a:r>
              <a:rPr lang="en-US" smtClean="0"/>
              <a:t>What is Being Learned by These Hidden Nodes?</a:t>
            </a:r>
          </a:p>
        </p:txBody>
      </p:sp>
      <p:sp>
        <p:nvSpPr>
          <p:cNvPr id="61443" name="TextBox 2"/>
          <p:cNvSpPr txBox="1">
            <a:spLocks noChangeArrowheads="1"/>
          </p:cNvSpPr>
          <p:nvPr/>
        </p:nvSpPr>
        <p:spPr bwMode="auto">
          <a:xfrm>
            <a:off x="533400" y="1436688"/>
            <a:ext cx="3124200"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i="1" dirty="0"/>
              <a:t>See “</a:t>
            </a:r>
            <a:r>
              <a:rPr lang="en-US" dirty="0"/>
              <a:t>If we have an </a:t>
            </a:r>
            <a:r>
              <a:rPr lang="en-US" dirty="0" err="1"/>
              <a:t>autoencoder</a:t>
            </a:r>
            <a:r>
              <a:rPr lang="en-US" dirty="0"/>
              <a:t> with 100 hidden units (say), then </a:t>
            </a:r>
            <a:r>
              <a:rPr lang="en-US" dirty="0" smtClean="0"/>
              <a:t>our </a:t>
            </a:r>
            <a:r>
              <a:rPr lang="en-US" dirty="0"/>
              <a:t>visualization will have 100 such images—one per hidden unit. …” </a:t>
            </a:r>
          </a:p>
          <a:p>
            <a:endParaRPr lang="en-US" dirty="0"/>
          </a:p>
          <a:p>
            <a:r>
              <a:rPr lang="en-US" dirty="0"/>
              <a:t>at </a:t>
            </a:r>
          </a:p>
          <a:p>
            <a:r>
              <a:rPr lang="en-US" sz="1800" i="1" dirty="0"/>
              <a:t>http://ufldl.stanford.edu/tutorial/unsupervised/Autoencoders/</a:t>
            </a:r>
          </a:p>
        </p:txBody>
      </p:sp>
      <p:pic>
        <p:nvPicPr>
          <p:cNvPr id="6144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47625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524000" y="48768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117725" y="1752600"/>
            <a:ext cx="498475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Minimization Techniques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Optimizers </a:t>
            </a:r>
            <a:r>
              <a:rPr lang="en-US" sz="3200" kern="0" dirty="0" smtClean="0">
                <a:latin typeface="Arial Narrow" pitchFamily="34" charset="0"/>
              </a:rPr>
              <a:t>2/2</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Summary and Conclusion</a:t>
            </a:r>
            <a:endParaRPr lang="en-US" sz="3200" b="1"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41418075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4" name="Picture 3"/>
          <p:cNvPicPr>
            <a:picLocks noChangeAspect="1"/>
          </p:cNvPicPr>
          <p:nvPr/>
        </p:nvPicPr>
        <p:blipFill>
          <a:blip r:embed="rId3"/>
          <a:stretch>
            <a:fillRect/>
          </a:stretch>
        </p:blipFill>
        <p:spPr>
          <a:xfrm>
            <a:off x="708001" y="685800"/>
            <a:ext cx="7651798" cy="5655069"/>
          </a:xfrm>
          <a:prstGeom prst="rect">
            <a:avLst/>
          </a:prstGeom>
        </p:spPr>
      </p:pic>
      <p:sp>
        <p:nvSpPr>
          <p:cNvPr id="5" name="Rectangle 4"/>
          <p:cNvSpPr/>
          <p:nvPr/>
        </p:nvSpPr>
        <p:spPr>
          <a:xfrm>
            <a:off x="1905000" y="6506021"/>
            <a:ext cx="6629400" cy="307777"/>
          </a:xfrm>
          <a:prstGeom prst="rect">
            <a:avLst/>
          </a:prstGeom>
          <a:solidFill>
            <a:schemeClr val="bg1"/>
          </a:solidFill>
        </p:spPr>
        <p:txBody>
          <a:bodyPr wrap="square">
            <a:spAutoFit/>
          </a:bodyPr>
          <a:lstStyle/>
          <a:p>
            <a:r>
              <a:rPr lang="en-US" sz="1400" dirty="0">
                <a:hlinkClick r:id="rId4"/>
              </a:rPr>
              <a:t>https://towardsdatascience.com/understanding-confusion-matrix-a9ad42dcfd62</a:t>
            </a:r>
            <a:endParaRPr lang="en-US" sz="1400" dirty="0"/>
          </a:p>
        </p:txBody>
      </p:sp>
    </p:spTree>
    <p:extLst>
      <p:ext uri="{BB962C8B-B14F-4D97-AF65-F5344CB8AC3E}">
        <p14:creationId xmlns:p14="http://schemas.microsoft.com/office/powerpoint/2010/main" val="6910327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01" y="381000"/>
            <a:ext cx="9067800" cy="495300"/>
          </a:xfrm>
        </p:spPr>
        <p:txBody>
          <a:bodyPr/>
          <a:lstStyle/>
          <a:p>
            <a:pPr>
              <a:defRPr/>
            </a:pPr>
            <a:r>
              <a:rPr lang="en-US" dirty="0"/>
              <a:t>Business Impact of Neural Nets</a:t>
            </a:r>
          </a:p>
        </p:txBody>
      </p:sp>
      <p:sp>
        <p:nvSpPr>
          <p:cNvPr id="60419" name="Rectangle 3"/>
          <p:cNvSpPr>
            <a:spLocks noGrp="1" noChangeArrowheads="1"/>
          </p:cNvSpPr>
          <p:nvPr>
            <p:ph type="body" idx="1"/>
          </p:nvPr>
        </p:nvSpPr>
        <p:spPr>
          <a:xfrm>
            <a:off x="604299" y="1219200"/>
            <a:ext cx="7848600" cy="5181600"/>
          </a:xfrm>
        </p:spPr>
        <p:txBody>
          <a:bodyPr/>
          <a:lstStyle/>
          <a:p>
            <a:pPr>
              <a:lnSpc>
                <a:spcPct val="120000"/>
              </a:lnSpc>
              <a:defRPr/>
            </a:pPr>
            <a:r>
              <a:rPr lang="en-US" dirty="0"/>
              <a:t>Recognizes patterns automatically</a:t>
            </a:r>
          </a:p>
          <a:p>
            <a:pPr lvl="1">
              <a:lnSpc>
                <a:spcPct val="120000"/>
              </a:lnSpc>
              <a:defRPr/>
            </a:pPr>
            <a:r>
              <a:rPr lang="en-US" dirty="0"/>
              <a:t>Handwriting</a:t>
            </a:r>
          </a:p>
          <a:p>
            <a:pPr lvl="1">
              <a:lnSpc>
                <a:spcPct val="120000"/>
              </a:lnSpc>
              <a:defRPr/>
            </a:pPr>
            <a:r>
              <a:rPr lang="en-US" dirty="0"/>
              <a:t>Voice </a:t>
            </a:r>
            <a:r>
              <a:rPr lang="en-US" dirty="0" smtClean="0"/>
              <a:t>recognition</a:t>
            </a:r>
          </a:p>
          <a:p>
            <a:pPr lvl="1">
              <a:lnSpc>
                <a:spcPct val="120000"/>
              </a:lnSpc>
              <a:defRPr/>
            </a:pPr>
            <a:r>
              <a:rPr lang="en-US" dirty="0" smtClean="0"/>
              <a:t>…(!)</a:t>
            </a:r>
            <a:endParaRPr lang="en-US" dirty="0"/>
          </a:p>
          <a:p>
            <a:pPr>
              <a:lnSpc>
                <a:spcPct val="120000"/>
              </a:lnSpc>
              <a:defRPr/>
            </a:pPr>
            <a:r>
              <a:rPr lang="en-US" dirty="0"/>
              <a:t>Applications where </a:t>
            </a:r>
            <a:r>
              <a:rPr lang="en-US" dirty="0" smtClean="0"/>
              <a:t>math </a:t>
            </a:r>
            <a:r>
              <a:rPr lang="en-US" dirty="0"/>
              <a:t>model </a:t>
            </a:r>
            <a:r>
              <a:rPr lang="en-US" dirty="0" smtClean="0"/>
              <a:t>unobtainable </a:t>
            </a:r>
            <a:r>
              <a:rPr lang="en-US" dirty="0"/>
              <a:t>or impractical</a:t>
            </a:r>
          </a:p>
          <a:p>
            <a:pPr lvl="1">
              <a:lnSpc>
                <a:spcPct val="120000"/>
              </a:lnSpc>
              <a:defRPr/>
            </a:pPr>
            <a:r>
              <a:rPr lang="en-US" dirty="0"/>
              <a:t>Spotting anomalies, faults or variants from the norm</a:t>
            </a:r>
          </a:p>
          <a:p>
            <a:pPr lvl="1">
              <a:lnSpc>
                <a:spcPct val="120000"/>
              </a:lnSpc>
              <a:defRPr/>
            </a:pPr>
            <a:r>
              <a:rPr lang="en-US" dirty="0"/>
              <a:t>Must have time to learn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876300"/>
          </a:xfrm>
        </p:spPr>
        <p:txBody>
          <a:bodyPr/>
          <a:lstStyle/>
          <a:p>
            <a:pPr>
              <a:defRPr/>
            </a:pPr>
            <a:r>
              <a:rPr lang="en-US" dirty="0" smtClean="0"/>
              <a:t>TED Talk: Deep Learning Applications</a:t>
            </a:r>
            <a:endParaRPr lang="en-US" dirty="0"/>
          </a:p>
        </p:txBody>
      </p:sp>
      <p:sp>
        <p:nvSpPr>
          <p:cNvPr id="71683" name="Rectangle 3"/>
          <p:cNvSpPr>
            <a:spLocks noChangeArrowheads="1"/>
          </p:cNvSpPr>
          <p:nvPr/>
        </p:nvSpPr>
        <p:spPr bwMode="auto">
          <a:xfrm>
            <a:off x="609600" y="2305050"/>
            <a:ext cx="800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t>http://www.ted.com/talks/jeremy_howard_the_wonderful_and_terrifying_implications_of_computers_that_can_learn?language=en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781175" y="1066800"/>
            <a:ext cx="5505450" cy="5181600"/>
          </a:xfrm>
        </p:spPr>
        <p:txBody>
          <a:bodyPr/>
          <a:lstStyle/>
          <a:p>
            <a:r>
              <a:rPr lang="en-US" dirty="0" smtClean="0"/>
              <a:t>Many architectural options</a:t>
            </a:r>
          </a:p>
          <a:p>
            <a:pPr lvl="1"/>
            <a:r>
              <a:rPr lang="en-US" dirty="0" smtClean="0"/>
              <a:t>convolution</a:t>
            </a:r>
          </a:p>
          <a:p>
            <a:pPr lvl="1"/>
            <a:r>
              <a:rPr lang="en-US" dirty="0" smtClean="0"/>
              <a:t>pooling</a:t>
            </a:r>
          </a:p>
          <a:p>
            <a:pPr lvl="1"/>
            <a:r>
              <a:rPr lang="en-US" dirty="0" err="1" smtClean="0"/>
              <a:t>softmax</a:t>
            </a:r>
            <a:endParaRPr lang="en-US" dirty="0" smtClean="0"/>
          </a:p>
          <a:p>
            <a:pPr lvl="1"/>
            <a:r>
              <a:rPr lang="en-US" dirty="0" err="1" smtClean="0"/>
              <a:t>autoencoders</a:t>
            </a:r>
            <a:endParaRPr lang="en-US" dirty="0" smtClean="0"/>
          </a:p>
          <a:p>
            <a:r>
              <a:rPr lang="en-US" dirty="0" smtClean="0"/>
              <a:t>Many convergence options</a:t>
            </a:r>
          </a:p>
          <a:p>
            <a:pPr lvl="1"/>
            <a:r>
              <a:rPr lang="en-US" dirty="0" smtClean="0"/>
              <a:t>Stochastic gradient descent (</a:t>
            </a:r>
            <a:r>
              <a:rPr lang="en-US" dirty="0" err="1" smtClean="0"/>
              <a:t>sgd</a:t>
            </a:r>
            <a:r>
              <a:rPr lang="en-US" dirty="0" smtClean="0"/>
              <a:t>)</a:t>
            </a:r>
          </a:p>
          <a:p>
            <a:pPr lvl="1"/>
            <a:r>
              <a:rPr lang="en-US" dirty="0" smtClean="0"/>
              <a:t>Batch gradient descent</a:t>
            </a:r>
          </a:p>
          <a:p>
            <a:pPr lvl="1"/>
            <a:r>
              <a:rPr lang="en-US" dirty="0" smtClean="0"/>
              <a:t>Adam</a:t>
            </a:r>
          </a:p>
          <a:p>
            <a:pPr lvl="1"/>
            <a:r>
              <a:rPr lang="en-US" dirty="0" smtClean="0"/>
              <a:t>…</a:t>
            </a:r>
            <a:endParaRPr lang="en-US" dirty="0"/>
          </a:p>
        </p:txBody>
      </p:sp>
    </p:spTree>
    <p:extLst>
      <p:ext uri="{BB962C8B-B14F-4D97-AF65-F5344CB8AC3E}">
        <p14:creationId xmlns:p14="http://schemas.microsoft.com/office/powerpoint/2010/main" val="334773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734"/>
            <a:ext cx="9067800" cy="495300"/>
          </a:xfrm>
        </p:spPr>
        <p:txBody>
          <a:bodyPr/>
          <a:lstStyle/>
          <a:p>
            <a:r>
              <a:rPr lang="en-US" dirty="0" err="1" smtClean="0"/>
              <a:t>Softmax</a:t>
            </a:r>
            <a:r>
              <a:rPr lang="en-US" dirty="0" smtClean="0"/>
              <a:t> Diagramming</a:t>
            </a:r>
            <a:endParaRPr lang="en-US" dirty="0"/>
          </a:p>
        </p:txBody>
      </p:sp>
      <p:pic>
        <p:nvPicPr>
          <p:cNvPr id="3" name="Picture 2"/>
          <p:cNvPicPr>
            <a:picLocks noChangeAspect="1"/>
          </p:cNvPicPr>
          <p:nvPr/>
        </p:nvPicPr>
        <p:blipFill>
          <a:blip r:embed="rId3"/>
          <a:stretch>
            <a:fillRect/>
          </a:stretch>
        </p:blipFill>
        <p:spPr>
          <a:xfrm>
            <a:off x="685799" y="2667000"/>
            <a:ext cx="7793789" cy="3352800"/>
          </a:xfrm>
          <a:prstGeom prst="rect">
            <a:avLst/>
          </a:prstGeom>
        </p:spPr>
      </p:pic>
      <p:sp>
        <p:nvSpPr>
          <p:cNvPr id="4" name="TextBox 3"/>
          <p:cNvSpPr txBox="1"/>
          <p:nvPr/>
        </p:nvSpPr>
        <p:spPr>
          <a:xfrm>
            <a:off x="97588" y="6304300"/>
            <a:ext cx="8382000" cy="369332"/>
          </a:xfrm>
          <a:prstGeom prst="rect">
            <a:avLst/>
          </a:prstGeom>
          <a:noFill/>
        </p:spPr>
        <p:txBody>
          <a:bodyPr wrap="square" rtlCol="0">
            <a:spAutoFit/>
          </a:bodyPr>
          <a:lstStyle/>
          <a:p>
            <a:r>
              <a:rPr lang="en-US" sz="1800" dirty="0">
                <a:latin typeface="Arial Narrow" panose="020B0606020202030204" pitchFamily="34" charset="0"/>
              </a:rPr>
              <a:t>https://www.tensorflow.org/get_started/mnist/beginners</a:t>
            </a:r>
          </a:p>
        </p:txBody>
      </p:sp>
      <p:sp>
        <p:nvSpPr>
          <p:cNvPr id="5" name="Rectangle 4"/>
          <p:cNvSpPr/>
          <p:nvPr/>
        </p:nvSpPr>
        <p:spPr>
          <a:xfrm>
            <a:off x="786367" y="1524000"/>
            <a:ext cx="829073" cy="954107"/>
          </a:xfrm>
          <a:prstGeom prst="rect">
            <a:avLst/>
          </a:prstGeom>
        </p:spPr>
        <p:txBody>
          <a:bodyPr wrap="none">
            <a:spAutoFit/>
          </a:bodyPr>
          <a:lstStyle/>
          <a:p>
            <a:r>
              <a:rPr lang="en-US" dirty="0" smtClean="0">
                <a:solidFill>
                  <a:srgbClr val="0000FF"/>
                </a:solidFill>
                <a:latin typeface="Courier New" panose="02070309020205020404" pitchFamily="49" charset="0"/>
                <a:cs typeface="Courier New" panose="02070309020205020404" pitchFamily="49" charset="0"/>
              </a:rPr>
              <a:t>784</a:t>
            </a:r>
          </a:p>
          <a:p>
            <a:r>
              <a:rPr lang="en-US" i="1" dirty="0" smtClean="0">
                <a:solidFill>
                  <a:srgbClr val="0000FF"/>
                </a:solidFill>
                <a:latin typeface="Courier New" panose="02070309020205020404" pitchFamily="49" charset="0"/>
                <a:cs typeface="Courier New" panose="02070309020205020404" pitchFamily="49" charset="0"/>
              </a:rPr>
              <a:t>x</a:t>
            </a:r>
            <a:r>
              <a:rPr lang="en-US" dirty="0" smtClean="0">
                <a:solidFill>
                  <a:srgbClr val="0000FF"/>
                </a:solidFill>
                <a:latin typeface="Courier New" panose="02070309020205020404" pitchFamily="49" charset="0"/>
                <a:cs typeface="Courier New" panose="02070309020205020404" pitchFamily="49" charset="0"/>
              </a:rPr>
              <a:t>‘s</a:t>
            </a:r>
            <a:endParaRPr lang="en-US" i="1" dirty="0"/>
          </a:p>
        </p:txBody>
      </p:sp>
      <p:sp>
        <p:nvSpPr>
          <p:cNvPr id="6" name="Rectangle 5"/>
          <p:cNvSpPr/>
          <p:nvPr/>
        </p:nvSpPr>
        <p:spPr>
          <a:xfrm>
            <a:off x="4069080" y="1524000"/>
            <a:ext cx="2117887" cy="954107"/>
          </a:xfrm>
          <a:prstGeom prst="rect">
            <a:avLst/>
          </a:prstGeom>
        </p:spPr>
        <p:txBody>
          <a:bodyPr wrap="none">
            <a:spAutoFit/>
          </a:bodyPr>
          <a:lstStyle/>
          <a:p>
            <a:pPr algn="ctr"/>
            <a:r>
              <a:rPr lang="en-US" dirty="0" smtClean="0">
                <a:solidFill>
                  <a:srgbClr val="0000FF"/>
                </a:solidFill>
                <a:latin typeface="Courier New" panose="02070309020205020404" pitchFamily="49" charset="0"/>
                <a:cs typeface="Courier New" panose="02070309020205020404" pitchFamily="49" charset="0"/>
              </a:rPr>
              <a:t>10 </a:t>
            </a:r>
            <a:r>
              <a:rPr lang="en-US" i="1" dirty="0" smtClean="0">
                <a:solidFill>
                  <a:srgbClr val="0000FF"/>
                </a:solidFill>
                <a:latin typeface="Courier New" panose="02070309020205020404" pitchFamily="49" charset="0"/>
                <a:cs typeface="Courier New" panose="02070309020205020404" pitchFamily="49" charset="0"/>
              </a:rPr>
              <a:t>output</a:t>
            </a:r>
          </a:p>
          <a:p>
            <a:pPr algn="ctr"/>
            <a:r>
              <a:rPr lang="en-US" i="1" dirty="0" smtClean="0">
                <a:solidFill>
                  <a:srgbClr val="0000FF"/>
                </a:solidFill>
                <a:latin typeface="Courier New" panose="02070309020205020404" pitchFamily="49" charset="0"/>
                <a:cs typeface="Courier New" panose="02070309020205020404" pitchFamily="49" charset="0"/>
              </a:rPr>
              <a:t>node</a:t>
            </a:r>
            <a:r>
              <a:rPr lang="en-US" dirty="0" smtClean="0">
                <a:solidFill>
                  <a:srgbClr val="0000FF"/>
                </a:solidFill>
                <a:latin typeface="Courier New" panose="02070309020205020404" pitchFamily="49" charset="0"/>
                <a:cs typeface="Courier New" panose="02070309020205020404" pitchFamily="49" charset="0"/>
              </a:rPr>
              <a:t>s</a:t>
            </a:r>
            <a:endParaRPr lang="en-US" i="1" dirty="0"/>
          </a:p>
        </p:txBody>
      </p:sp>
    </p:spTree>
    <p:extLst>
      <p:ext uri="{BB962C8B-B14F-4D97-AF65-F5344CB8AC3E}">
        <p14:creationId xmlns:p14="http://schemas.microsoft.com/office/powerpoint/2010/main" val="233112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Usage in TensorFlow</a:t>
            </a:r>
            <a:endParaRPr lang="en-US" dirty="0"/>
          </a:p>
        </p:txBody>
      </p:sp>
      <p:sp>
        <p:nvSpPr>
          <p:cNvPr id="4" name="TextBox 3"/>
          <p:cNvSpPr txBox="1"/>
          <p:nvPr/>
        </p:nvSpPr>
        <p:spPr>
          <a:xfrm>
            <a:off x="914400" y="4997172"/>
            <a:ext cx="7848600" cy="1066800"/>
          </a:xfrm>
          <a:prstGeom prst="rect">
            <a:avLst/>
          </a:prstGeom>
          <a:noFill/>
          <a:ln>
            <a:solidFill>
              <a:schemeClr val="tx1"/>
            </a:solidFill>
          </a:ln>
        </p:spPr>
        <p:txBody>
          <a:bodyPr wrap="square" rtlCol="0">
            <a:spAutoFit/>
          </a:bodyPr>
          <a:lstStyle/>
          <a:p>
            <a:endParaRPr lang="en-US" dirty="0"/>
          </a:p>
        </p:txBody>
      </p:sp>
      <p:sp>
        <p:nvSpPr>
          <p:cNvPr id="5" name="TextBox 4"/>
          <p:cNvSpPr txBox="1"/>
          <p:nvPr/>
        </p:nvSpPr>
        <p:spPr>
          <a:xfrm>
            <a:off x="1676400" y="4982539"/>
            <a:ext cx="762000" cy="533400"/>
          </a:xfrm>
          <a:prstGeom prst="rect">
            <a:avLst/>
          </a:prstGeom>
          <a:noFill/>
        </p:spPr>
        <p:txBody>
          <a:bodyPr wrap="square" rtlCol="0">
            <a:spAutoFit/>
          </a:bodyPr>
          <a:lstStyle/>
          <a:p>
            <a:r>
              <a:rPr lang="en-US" dirty="0" smtClean="0"/>
              <a:t>784</a:t>
            </a:r>
            <a:endParaRPr lang="en-US" dirty="0"/>
          </a:p>
        </p:txBody>
      </p:sp>
      <p:sp>
        <p:nvSpPr>
          <p:cNvPr id="6" name="TextBox 5"/>
          <p:cNvSpPr txBox="1"/>
          <p:nvPr/>
        </p:nvSpPr>
        <p:spPr>
          <a:xfrm>
            <a:off x="929640" y="5323076"/>
            <a:ext cx="762000" cy="533400"/>
          </a:xfrm>
          <a:prstGeom prst="rect">
            <a:avLst/>
          </a:prstGeom>
          <a:noFill/>
        </p:spPr>
        <p:txBody>
          <a:bodyPr wrap="square" rtlCol="0">
            <a:spAutoFit/>
          </a:bodyPr>
          <a:lstStyle/>
          <a:p>
            <a:r>
              <a:rPr lang="en-US" dirty="0" smtClean="0"/>
              <a:t>10</a:t>
            </a:r>
            <a:endParaRPr lang="en-US" dirty="0"/>
          </a:p>
        </p:txBody>
      </p:sp>
      <p:sp>
        <p:nvSpPr>
          <p:cNvPr id="7" name="TextBox 6"/>
          <p:cNvSpPr txBox="1"/>
          <p:nvPr/>
        </p:nvSpPr>
        <p:spPr>
          <a:xfrm>
            <a:off x="4465320" y="5263872"/>
            <a:ext cx="762000" cy="523220"/>
          </a:xfrm>
          <a:prstGeom prst="rect">
            <a:avLst/>
          </a:prstGeom>
          <a:noFill/>
        </p:spPr>
        <p:txBody>
          <a:bodyPr wrap="square" rtlCol="0">
            <a:spAutoFit/>
          </a:bodyPr>
          <a:lstStyle/>
          <a:p>
            <a:r>
              <a:rPr lang="en-US" i="1" dirty="0" smtClean="0"/>
              <a:t>W1</a:t>
            </a:r>
            <a:endParaRPr lang="en-US" i="1" dirty="0"/>
          </a:p>
        </p:txBody>
      </p:sp>
      <p:sp>
        <p:nvSpPr>
          <p:cNvPr id="8" name="TextBox 7"/>
          <p:cNvSpPr txBox="1"/>
          <p:nvPr/>
        </p:nvSpPr>
        <p:spPr>
          <a:xfrm>
            <a:off x="4667250" y="6182380"/>
            <a:ext cx="342900" cy="523220"/>
          </a:xfrm>
          <a:prstGeom prst="rect">
            <a:avLst/>
          </a:prstGeom>
          <a:noFill/>
        </p:spPr>
        <p:txBody>
          <a:bodyPr wrap="square" rtlCol="0">
            <a:spAutoFit/>
          </a:bodyPr>
          <a:lstStyle/>
          <a:p>
            <a:r>
              <a:rPr lang="en-US" i="1" dirty="0" smtClean="0"/>
              <a:t>x</a:t>
            </a:r>
            <a:endParaRPr lang="en-US" i="1" dirty="0"/>
          </a:p>
        </p:txBody>
      </p:sp>
      <p:sp>
        <p:nvSpPr>
          <p:cNvPr id="9" name="TextBox 8"/>
          <p:cNvSpPr txBox="1"/>
          <p:nvPr/>
        </p:nvSpPr>
        <p:spPr>
          <a:xfrm>
            <a:off x="889416" y="4014243"/>
            <a:ext cx="7848600" cy="523220"/>
          </a:xfrm>
          <a:prstGeom prst="rect">
            <a:avLst/>
          </a:prstGeom>
          <a:noFill/>
          <a:ln>
            <a:solidFill>
              <a:schemeClr val="tx1"/>
            </a:solidFill>
          </a:ln>
        </p:spPr>
        <p:txBody>
          <a:bodyPr wrap="square" rtlCol="0">
            <a:spAutoFit/>
          </a:bodyPr>
          <a:lstStyle/>
          <a:p>
            <a:pPr algn="ctr"/>
            <a:r>
              <a:rPr lang="en-US" dirty="0" err="1" smtClean="0"/>
              <a:t>softmax</a:t>
            </a:r>
            <a:endParaRPr lang="en-US" dirty="0"/>
          </a:p>
        </p:txBody>
      </p:sp>
      <p:sp>
        <p:nvSpPr>
          <p:cNvPr id="10" name="Up Arrow 9"/>
          <p:cNvSpPr/>
          <p:nvPr/>
        </p:nvSpPr>
        <p:spPr bwMode="auto">
          <a:xfrm>
            <a:off x="4541396" y="6210490"/>
            <a:ext cx="566004" cy="480120"/>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1" name="Up Arrow 10"/>
          <p:cNvSpPr/>
          <p:nvPr/>
        </p:nvSpPr>
        <p:spPr bwMode="auto">
          <a:xfrm>
            <a:off x="4524406" y="4556206"/>
            <a:ext cx="566004" cy="396794"/>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2" name="Up Arrow 11"/>
          <p:cNvSpPr/>
          <p:nvPr/>
        </p:nvSpPr>
        <p:spPr bwMode="auto">
          <a:xfrm>
            <a:off x="4541396" y="3493195"/>
            <a:ext cx="566004" cy="396794"/>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a:xfrm>
            <a:off x="0" y="6485454"/>
            <a:ext cx="7696200" cy="338554"/>
          </a:xfrm>
          <a:prstGeom prst="rect">
            <a:avLst/>
          </a:prstGeom>
        </p:spPr>
        <p:txBody>
          <a:bodyPr wrap="square">
            <a:spAutoFit/>
          </a:bodyPr>
          <a:lstStyle/>
          <a:p>
            <a:r>
              <a:rPr lang="en-US" sz="1600" dirty="0">
                <a:latin typeface="Arial Narrow" panose="020B0606020202030204" pitchFamily="34" charset="0"/>
                <a:hlinkClick r:id="rId3"/>
              </a:rPr>
              <a:t>https://www.tensorflow.org/tutorials/keras/classification</a:t>
            </a:r>
            <a:endParaRPr lang="en-US" sz="1600" dirty="0">
              <a:latin typeface="Arial Narrow" panose="020B0606020202030204" pitchFamily="34" charset="0"/>
            </a:endParaRPr>
          </a:p>
        </p:txBody>
      </p:sp>
      <p:sp>
        <p:nvSpPr>
          <p:cNvPr id="14" name="Rectangle 1"/>
          <p:cNvSpPr>
            <a:spLocks noChangeArrowheads="1"/>
          </p:cNvSpPr>
          <p:nvPr/>
        </p:nvSpPr>
        <p:spPr bwMode="auto">
          <a:xfrm>
            <a:off x="655320" y="751344"/>
            <a:ext cx="83820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W1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tf.zeros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784</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tf.zeros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sz="2400" i="1" dirty="0">
                <a:solidFill>
                  <a:srgbClr val="000000"/>
                </a:solidFill>
                <a:latin typeface="Courier New" panose="02070309020205020404" pitchFamily="49" charset="0"/>
                <a:cs typeface="Courier New" panose="02070309020205020404" pitchFamily="49" charset="0"/>
              </a:rPr>
              <a:t>… define model, compile, train … </a:t>
            </a:r>
            <a:r>
              <a:rPr lang="en-US" altLang="en-US" sz="2400" i="1" dirty="0" smtClean="0">
                <a:solidFill>
                  <a:srgbClr val="000000"/>
                </a:solidFill>
                <a:latin typeface="Courier New" panose="02070309020205020404" pitchFamily="49" charset="0"/>
                <a:cs typeface="Courier New" panose="02070309020205020404" pitchFamily="49" charset="0"/>
              </a:rPr>
              <a:t> </a:t>
            </a:r>
            <a:endParaRPr lang="en-US" altLang="en-US" sz="2400" i="1" dirty="0">
              <a:latin typeface="Arial" panose="020B0604020202020204" pitchFamily="34" charset="0"/>
            </a:endParaRPr>
          </a:p>
        </p:txBody>
      </p:sp>
    </p:spTree>
    <p:extLst>
      <p:ext uri="{BB962C8B-B14F-4D97-AF65-F5344CB8AC3E}">
        <p14:creationId xmlns:p14="http://schemas.microsoft.com/office/powerpoint/2010/main" val="37678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655320" y="751344"/>
            <a:ext cx="83820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W1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tf.zeros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784</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tf.zeros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sz="2400" i="1" dirty="0">
                <a:solidFill>
                  <a:srgbClr val="000000"/>
                </a:solidFill>
                <a:latin typeface="Courier New" panose="02070309020205020404" pitchFamily="49" charset="0"/>
                <a:cs typeface="Courier New" panose="02070309020205020404" pitchFamily="49" charset="0"/>
              </a:rPr>
              <a:t>… define model, compile, train … </a:t>
            </a:r>
            <a:r>
              <a:rPr lang="en-US" altLang="en-US" sz="2400" dirty="0" err="1" smtClean="0">
                <a:solidFill>
                  <a:srgbClr val="000000"/>
                </a:solidFill>
                <a:latin typeface="Courier New" panose="02070309020205020404" pitchFamily="49" charset="0"/>
                <a:cs typeface="Courier New" panose="02070309020205020404" pitchFamily="49" charset="0"/>
              </a:rPr>
              <a:t>probability_model</a:t>
            </a:r>
            <a:r>
              <a:rPr lang="en-US" altLang="en-US" sz="2400" dirty="0" smtClean="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tf.keras.Sequential</a:t>
            </a:r>
            <a:r>
              <a:rPr lang="en-US" altLang="en-US" sz="2400" dirty="0">
                <a:solidFill>
                  <a:srgbClr val="000000"/>
                </a:solidFill>
                <a:latin typeface="Courier New" panose="02070309020205020404" pitchFamily="49" charset="0"/>
                <a:cs typeface="Courier New" panose="02070309020205020404" pitchFamily="49" charset="0"/>
              </a:rPr>
              <a: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([model, </a:t>
            </a:r>
            <a:r>
              <a:rPr lang="en-US" altLang="en-US" sz="2400" b="1" dirty="0" err="1">
                <a:solidFill>
                  <a:srgbClr val="000000"/>
                </a:solidFill>
                <a:latin typeface="Courier New" panose="02070309020205020404" pitchFamily="49" charset="0"/>
                <a:cs typeface="Courier New" panose="02070309020205020404" pitchFamily="49" charset="0"/>
              </a:rPr>
              <a:t>tf.keras.layers.Softmax</a:t>
            </a:r>
            <a:r>
              <a:rPr lang="en-US" altLang="en-US" sz="2400" dirty="0" smtClean="0">
                <a:solidFill>
                  <a:srgbClr val="000000"/>
                </a:solidFill>
                <a:latin typeface="Courier New" panose="02070309020205020404" pitchFamily="49" charset="0"/>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predictions = </a:t>
            </a:r>
            <a:r>
              <a:rPr lang="en-US" altLang="en-US" sz="2400" dirty="0" err="1">
                <a:solidFill>
                  <a:srgbClr val="000000"/>
                </a:solidFill>
                <a:latin typeface="Courier New" panose="02070309020205020404" pitchFamily="49" charset="0"/>
                <a:cs typeface="Courier New" panose="02070309020205020404" pitchFamily="49" charset="0"/>
              </a:rPr>
              <a:t>probability_model.predict</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test_images</a:t>
            </a: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400" dirty="0">
              <a:latin typeface="Arial" panose="020B0604020202020204" pitchFamily="34" charset="0"/>
            </a:endParaRPr>
          </a:p>
        </p:txBody>
      </p:sp>
      <p:sp>
        <p:nvSpPr>
          <p:cNvPr id="7" name="Title 1"/>
          <p:cNvSpPr>
            <a:spLocks noGrp="1"/>
          </p:cNvSpPr>
          <p:nvPr>
            <p:ph type="title"/>
          </p:nvPr>
        </p:nvSpPr>
        <p:spPr>
          <a:xfrm>
            <a:off x="0" y="190500"/>
            <a:ext cx="9067800" cy="495300"/>
          </a:xfrm>
        </p:spPr>
        <p:txBody>
          <a:bodyPr/>
          <a:lstStyle/>
          <a:p>
            <a:r>
              <a:rPr lang="en-US" dirty="0" err="1" smtClean="0"/>
              <a:t>Softmax</a:t>
            </a:r>
            <a:r>
              <a:rPr lang="en-US" dirty="0" smtClean="0"/>
              <a:t> Usage in TensorFlow</a:t>
            </a:r>
            <a:endParaRPr lang="en-US" dirty="0"/>
          </a:p>
        </p:txBody>
      </p:sp>
      <p:sp>
        <p:nvSpPr>
          <p:cNvPr id="8" name="TextBox 7"/>
          <p:cNvSpPr txBox="1"/>
          <p:nvPr/>
        </p:nvSpPr>
        <p:spPr>
          <a:xfrm>
            <a:off x="914400" y="4997172"/>
            <a:ext cx="7848600" cy="1066800"/>
          </a:xfrm>
          <a:prstGeom prst="rect">
            <a:avLst/>
          </a:prstGeom>
          <a:noFill/>
          <a:ln>
            <a:solidFill>
              <a:schemeClr val="tx1"/>
            </a:solidFill>
          </a:ln>
        </p:spPr>
        <p:txBody>
          <a:bodyPr wrap="square" rtlCol="0">
            <a:spAutoFit/>
          </a:bodyPr>
          <a:lstStyle/>
          <a:p>
            <a:endParaRPr lang="en-US" dirty="0"/>
          </a:p>
        </p:txBody>
      </p:sp>
      <p:sp>
        <p:nvSpPr>
          <p:cNvPr id="9" name="TextBox 8"/>
          <p:cNvSpPr txBox="1"/>
          <p:nvPr/>
        </p:nvSpPr>
        <p:spPr>
          <a:xfrm>
            <a:off x="1676400" y="4982539"/>
            <a:ext cx="762000" cy="533400"/>
          </a:xfrm>
          <a:prstGeom prst="rect">
            <a:avLst/>
          </a:prstGeom>
          <a:noFill/>
        </p:spPr>
        <p:txBody>
          <a:bodyPr wrap="square" rtlCol="0">
            <a:spAutoFit/>
          </a:bodyPr>
          <a:lstStyle/>
          <a:p>
            <a:r>
              <a:rPr lang="en-US" dirty="0" smtClean="0"/>
              <a:t>784</a:t>
            </a:r>
            <a:endParaRPr lang="en-US" dirty="0"/>
          </a:p>
        </p:txBody>
      </p:sp>
      <p:sp>
        <p:nvSpPr>
          <p:cNvPr id="10" name="TextBox 9"/>
          <p:cNvSpPr txBox="1"/>
          <p:nvPr/>
        </p:nvSpPr>
        <p:spPr>
          <a:xfrm>
            <a:off x="929640" y="5323076"/>
            <a:ext cx="762000" cy="533400"/>
          </a:xfrm>
          <a:prstGeom prst="rect">
            <a:avLst/>
          </a:prstGeom>
          <a:noFill/>
        </p:spPr>
        <p:txBody>
          <a:bodyPr wrap="square" rtlCol="0">
            <a:spAutoFit/>
          </a:bodyPr>
          <a:lstStyle/>
          <a:p>
            <a:r>
              <a:rPr lang="en-US" dirty="0" smtClean="0"/>
              <a:t>10</a:t>
            </a:r>
            <a:endParaRPr lang="en-US" dirty="0"/>
          </a:p>
        </p:txBody>
      </p:sp>
      <p:sp>
        <p:nvSpPr>
          <p:cNvPr id="11" name="TextBox 10"/>
          <p:cNvSpPr txBox="1"/>
          <p:nvPr/>
        </p:nvSpPr>
        <p:spPr>
          <a:xfrm>
            <a:off x="4465320" y="5263872"/>
            <a:ext cx="762000" cy="523220"/>
          </a:xfrm>
          <a:prstGeom prst="rect">
            <a:avLst/>
          </a:prstGeom>
          <a:noFill/>
        </p:spPr>
        <p:txBody>
          <a:bodyPr wrap="square" rtlCol="0">
            <a:spAutoFit/>
          </a:bodyPr>
          <a:lstStyle/>
          <a:p>
            <a:r>
              <a:rPr lang="en-US" i="1" dirty="0" smtClean="0"/>
              <a:t>W1</a:t>
            </a:r>
            <a:endParaRPr lang="en-US" i="1" dirty="0"/>
          </a:p>
        </p:txBody>
      </p:sp>
      <p:sp>
        <p:nvSpPr>
          <p:cNvPr id="12" name="TextBox 11"/>
          <p:cNvSpPr txBox="1"/>
          <p:nvPr/>
        </p:nvSpPr>
        <p:spPr>
          <a:xfrm>
            <a:off x="4667250" y="6182380"/>
            <a:ext cx="342900" cy="523220"/>
          </a:xfrm>
          <a:prstGeom prst="rect">
            <a:avLst/>
          </a:prstGeom>
          <a:noFill/>
        </p:spPr>
        <p:txBody>
          <a:bodyPr wrap="square" rtlCol="0">
            <a:spAutoFit/>
          </a:bodyPr>
          <a:lstStyle/>
          <a:p>
            <a:r>
              <a:rPr lang="en-US" i="1" dirty="0" smtClean="0"/>
              <a:t>x</a:t>
            </a:r>
            <a:endParaRPr lang="en-US" i="1" dirty="0"/>
          </a:p>
        </p:txBody>
      </p:sp>
      <p:sp>
        <p:nvSpPr>
          <p:cNvPr id="13" name="TextBox 12"/>
          <p:cNvSpPr txBox="1"/>
          <p:nvPr/>
        </p:nvSpPr>
        <p:spPr>
          <a:xfrm>
            <a:off x="889416" y="4014243"/>
            <a:ext cx="7848600" cy="523220"/>
          </a:xfrm>
          <a:prstGeom prst="rect">
            <a:avLst/>
          </a:prstGeom>
          <a:noFill/>
          <a:ln>
            <a:solidFill>
              <a:schemeClr val="tx1"/>
            </a:solidFill>
          </a:ln>
        </p:spPr>
        <p:txBody>
          <a:bodyPr wrap="square" rtlCol="0">
            <a:spAutoFit/>
          </a:bodyPr>
          <a:lstStyle/>
          <a:p>
            <a:pPr algn="ctr"/>
            <a:r>
              <a:rPr lang="en-US" dirty="0" err="1" smtClean="0"/>
              <a:t>softmax</a:t>
            </a:r>
            <a:endParaRPr lang="en-US" dirty="0"/>
          </a:p>
        </p:txBody>
      </p:sp>
      <p:sp>
        <p:nvSpPr>
          <p:cNvPr id="14" name="Up Arrow 13"/>
          <p:cNvSpPr/>
          <p:nvPr/>
        </p:nvSpPr>
        <p:spPr bwMode="auto">
          <a:xfrm>
            <a:off x="4541396" y="6210490"/>
            <a:ext cx="566004" cy="480120"/>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Up Arrow 14"/>
          <p:cNvSpPr/>
          <p:nvPr/>
        </p:nvSpPr>
        <p:spPr bwMode="auto">
          <a:xfrm>
            <a:off x="4524406" y="4556206"/>
            <a:ext cx="566004" cy="396794"/>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6" name="Up Arrow 15"/>
          <p:cNvSpPr/>
          <p:nvPr/>
        </p:nvSpPr>
        <p:spPr bwMode="auto">
          <a:xfrm>
            <a:off x="4541396" y="3493195"/>
            <a:ext cx="566004" cy="396794"/>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a:xfrm>
            <a:off x="0" y="6485454"/>
            <a:ext cx="7696200" cy="338554"/>
          </a:xfrm>
          <a:prstGeom prst="rect">
            <a:avLst/>
          </a:prstGeom>
        </p:spPr>
        <p:txBody>
          <a:bodyPr wrap="square">
            <a:spAutoFit/>
          </a:bodyPr>
          <a:lstStyle/>
          <a:p>
            <a:r>
              <a:rPr lang="en-US" sz="1600" dirty="0">
                <a:latin typeface="Arial Narrow" panose="020B0606020202030204" pitchFamily="34" charset="0"/>
                <a:hlinkClick r:id="rId3"/>
              </a:rPr>
              <a:t>https://www.tensorflow.org/tutorials/keras/classification</a:t>
            </a:r>
            <a:endParaRPr lang="en-US" sz="1600" dirty="0">
              <a:latin typeface="Arial Narrow" panose="020B0606020202030204" pitchFamily="34" charset="0"/>
            </a:endParaRPr>
          </a:p>
        </p:txBody>
      </p:sp>
    </p:spTree>
    <p:extLst>
      <p:ext uri="{BB962C8B-B14F-4D97-AF65-F5344CB8AC3E}">
        <p14:creationId xmlns:p14="http://schemas.microsoft.com/office/powerpoint/2010/main" val="2524279481"/>
      </p:ext>
    </p:extLst>
  </p:cSld>
  <p:clrMapOvr>
    <a:masterClrMapping/>
  </p:clrMapOvr>
</p:sld>
</file>

<file path=ppt/theme/theme1.xml><?xml version="1.0" encoding="utf-8"?>
<a:theme xmlns:a="http://schemas.openxmlformats.org/drawingml/2006/main" name="brknbarc">
  <a:themeElements>
    <a:clrScheme name="">
      <a:dk1>
        <a:srgbClr val="000000"/>
      </a:dk1>
      <a:lt1>
        <a:srgbClr val="FFFFFF"/>
      </a:lt1>
      <a:dk2>
        <a:srgbClr val="0000FF"/>
      </a:dk2>
      <a:lt2>
        <a:srgbClr val="000080"/>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fontScheme name="brknbar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knbar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knbar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knbar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knbar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knbar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knbar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knbar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c:\powpnt40\template\clrovrhd\brknbarc.ppt</Template>
  <TotalTime>29680</TotalTime>
  <Pages>24</Pages>
  <Words>4071</Words>
  <Application>Microsoft Office PowerPoint</Application>
  <PresentationFormat>On-screen Show (4:3)</PresentationFormat>
  <Paragraphs>417</Paragraphs>
  <Slides>68</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Arial Narrow</vt:lpstr>
      <vt:lpstr>Courier New</vt:lpstr>
      <vt:lpstr>Roboto Mono</vt:lpstr>
      <vt:lpstr>Symbol</vt:lpstr>
      <vt:lpstr>Times New Roman</vt:lpstr>
      <vt:lpstr>Wingdings</vt:lpstr>
      <vt:lpstr>brknbarc</vt:lpstr>
      <vt:lpstr>Neural Nets IV</vt:lpstr>
      <vt:lpstr>Learning Objectives</vt:lpstr>
      <vt:lpstr>Learning and Intro to Neural Nets</vt:lpstr>
      <vt:lpstr>Dealing with Output</vt:lpstr>
      <vt:lpstr>Softmax Example</vt:lpstr>
      <vt:lpstr>Softmax Formula</vt:lpstr>
      <vt:lpstr>Softmax Diagramming</vt:lpstr>
      <vt:lpstr>Softmax Usage in TensorFlow</vt:lpstr>
      <vt:lpstr>Softmax Usage in TensorFlow</vt:lpstr>
      <vt:lpstr>Learning and Intro to Neural Nets</vt:lpstr>
      <vt:lpstr>Batch Gradient Descent  (One Extreme: w.r.t. All Weights)</vt:lpstr>
      <vt:lpstr>Batch Gradient Descent</vt:lpstr>
      <vt:lpstr>PowerPoint Presentation</vt:lpstr>
      <vt:lpstr>Proportional Change for Gradient Descent</vt:lpstr>
      <vt:lpstr>Pure Gradient Descent</vt:lpstr>
      <vt:lpstr>Local Minima</vt:lpstr>
      <vt:lpstr>Saddle Points</vt:lpstr>
      <vt:lpstr>Problem with Batch GD</vt:lpstr>
      <vt:lpstr>Problem is Potentially Severe ..</vt:lpstr>
      <vt:lpstr>The Other Extreme:  Stochastic Gradient Descent w.r.t. One Weight</vt:lpstr>
      <vt:lpstr>Compromise: Minibatch Gradient Descent</vt:lpstr>
      <vt:lpstr>Other Approaches</vt:lpstr>
      <vt:lpstr>The Adam Optimizer</vt:lpstr>
      <vt:lpstr>Moment</vt:lpstr>
      <vt:lpstr>The Adam Optimizer</vt:lpstr>
      <vt:lpstr>The Adam Optimizer</vt:lpstr>
      <vt:lpstr>Adam algorithm updates … </vt:lpstr>
      <vt:lpstr>The Adam Algorithm</vt:lpstr>
      <vt:lpstr>The Adam Algorithm</vt:lpstr>
      <vt:lpstr>Learning and Intro to Neural Nets</vt:lpstr>
      <vt:lpstr>Historically:Increasing # Levels Hardly Helped</vt:lpstr>
      <vt:lpstr>The Classic Paper</vt:lpstr>
      <vt:lpstr>Architecture</vt:lpstr>
      <vt:lpstr>Whole Architecture (Parts to Follow)</vt:lpstr>
      <vt:lpstr>Architecture: Input End</vt:lpstr>
      <vt:lpstr>Architecture: Output End</vt:lpstr>
      <vt:lpstr>Reasons for Success of Deep Learning</vt:lpstr>
      <vt:lpstr>Learning and Intro to Neural Nets</vt:lpstr>
      <vt:lpstr>Image Processing Introduction</vt:lpstr>
      <vt:lpstr>Without Convolution</vt:lpstr>
      <vt:lpstr>With Convolution</vt:lpstr>
      <vt:lpstr>Depth Allows Eventual Integration</vt:lpstr>
      <vt:lpstr>A Convolution Variation (Whole)</vt:lpstr>
      <vt:lpstr>CNN Deep Learning: Input End</vt:lpstr>
      <vt:lpstr>CNN Deep Learning: Output End</vt:lpstr>
      <vt:lpstr>Pooling</vt:lpstr>
      <vt:lpstr>Dropout</vt:lpstr>
      <vt:lpstr>Running MNIST with Adam</vt:lpstr>
      <vt:lpstr>2</vt:lpstr>
      <vt:lpstr>3</vt:lpstr>
      <vt:lpstr>PowerPoint Presentation</vt:lpstr>
      <vt:lpstr>Defining the Model</vt:lpstr>
      <vt:lpstr>RMSProp</vt:lpstr>
      <vt:lpstr>Compiling the Model</vt:lpstr>
      <vt:lpstr>Training</vt:lpstr>
      <vt:lpstr>Saving Trained Model</vt:lpstr>
      <vt:lpstr>… Result …</vt:lpstr>
      <vt:lpstr>AutoEncoders</vt:lpstr>
      <vt:lpstr>Using AutoEncoders to Perform Deep Learning 1</vt:lpstr>
      <vt:lpstr>Using AutoEncoders to Perform Deep Learning 2</vt:lpstr>
      <vt:lpstr>Using AutoEncoders to Perform Deep Learning 3</vt:lpstr>
      <vt:lpstr>Using AutoEncoders to Perform Deep Learning 4</vt:lpstr>
      <vt:lpstr>What is Being Learned by These Hidden Nodes?</vt:lpstr>
      <vt:lpstr>Learning and Intro to Neural Nets</vt:lpstr>
      <vt:lpstr>Confusion Matrix</vt:lpstr>
      <vt:lpstr>Business Impact of Neural Nets</vt:lpstr>
      <vt:lpstr>TED Talk: Deep Learning Applications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Introduction</dc:title>
  <dc:subject/>
  <dc:creator>Eric Braude</dc:creator>
  <cp:keywords/>
  <dc:description/>
  <cp:lastModifiedBy>Braude, Eric J</cp:lastModifiedBy>
  <cp:revision>254</cp:revision>
  <cp:lastPrinted>2018-10-17T17:32:30Z</cp:lastPrinted>
  <dcterms:created xsi:type="dcterms:W3CDTF">1997-06-10T19:27:06Z</dcterms:created>
  <dcterms:modified xsi:type="dcterms:W3CDTF">2021-05-25T10:46:36Z</dcterms:modified>
</cp:coreProperties>
</file>