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5"/>
  </p:notesMasterIdLst>
  <p:handoutMasterIdLst>
    <p:handoutMasterId r:id="rId56"/>
  </p:handoutMasterIdLst>
  <p:sldIdLst>
    <p:sldId id="486" r:id="rId2"/>
    <p:sldId id="479" r:id="rId3"/>
    <p:sldId id="538" r:id="rId4"/>
    <p:sldId id="488" r:id="rId5"/>
    <p:sldId id="499" r:id="rId6"/>
    <p:sldId id="494" r:id="rId7"/>
    <p:sldId id="493" r:id="rId8"/>
    <p:sldId id="492" r:id="rId9"/>
    <p:sldId id="495" r:id="rId10"/>
    <p:sldId id="496" r:id="rId11"/>
    <p:sldId id="497" r:id="rId12"/>
    <p:sldId id="511" r:id="rId13"/>
    <p:sldId id="513" r:id="rId14"/>
    <p:sldId id="549" r:id="rId15"/>
    <p:sldId id="512" r:id="rId16"/>
    <p:sldId id="514" r:id="rId17"/>
    <p:sldId id="515" r:id="rId18"/>
    <p:sldId id="502" r:id="rId19"/>
    <p:sldId id="501" r:id="rId20"/>
    <p:sldId id="539" r:id="rId21"/>
    <p:sldId id="510" r:id="rId22"/>
    <p:sldId id="508" r:id="rId23"/>
    <p:sldId id="517" r:id="rId24"/>
    <p:sldId id="516" r:id="rId25"/>
    <p:sldId id="518" r:id="rId26"/>
    <p:sldId id="519" r:id="rId27"/>
    <p:sldId id="520" r:id="rId28"/>
    <p:sldId id="521" r:id="rId29"/>
    <p:sldId id="522" r:id="rId30"/>
    <p:sldId id="523" r:id="rId31"/>
    <p:sldId id="543" r:id="rId32"/>
    <p:sldId id="544" r:id="rId33"/>
    <p:sldId id="545" r:id="rId34"/>
    <p:sldId id="546" r:id="rId35"/>
    <p:sldId id="537" r:id="rId36"/>
    <p:sldId id="525" r:id="rId37"/>
    <p:sldId id="526" r:id="rId38"/>
    <p:sldId id="527" r:id="rId39"/>
    <p:sldId id="528" r:id="rId40"/>
    <p:sldId id="547" r:id="rId41"/>
    <p:sldId id="529" r:id="rId42"/>
    <p:sldId id="548" r:id="rId43"/>
    <p:sldId id="530" r:id="rId44"/>
    <p:sldId id="531" r:id="rId45"/>
    <p:sldId id="532" r:id="rId46"/>
    <p:sldId id="533" r:id="rId47"/>
    <p:sldId id="534" r:id="rId48"/>
    <p:sldId id="536" r:id="rId49"/>
    <p:sldId id="524" r:id="rId50"/>
    <p:sldId id="489" r:id="rId51"/>
    <p:sldId id="490" r:id="rId52"/>
    <p:sldId id="541" r:id="rId53"/>
    <p:sldId id="487" r:id="rId54"/>
  </p:sldIdLst>
  <p:sldSz cx="9144000" cy="6858000" type="screen4x3"/>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ECFF"/>
    <a:srgbClr val="C8C8C8"/>
    <a:srgbClr val="C1C1C1"/>
    <a:srgbClr val="C3C3C3"/>
    <a:srgbClr val="C5C5C5"/>
    <a:srgbClr val="0000CC"/>
    <a:srgbClr val="FFFF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38" autoAdjust="0"/>
    <p:restoredTop sz="93721" autoAdjust="0"/>
  </p:normalViewPr>
  <p:slideViewPr>
    <p:cSldViewPr>
      <p:cViewPr varScale="1">
        <p:scale>
          <a:sx n="66" d="100"/>
          <a:sy n="66" d="100"/>
        </p:scale>
        <p:origin x="950" y="45"/>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200" d="100"/>
        <a:sy n="200" d="100"/>
      </p:scale>
      <p:origin x="0" y="-4886"/>
    </p:cViewPr>
  </p:sorterViewPr>
  <p:notesViewPr>
    <p:cSldViewPr>
      <p:cViewPr varScale="1">
        <p:scale>
          <a:sx n="68" d="100"/>
          <a:sy n="68" d="100"/>
        </p:scale>
        <p:origin x="-1498" y="-6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55787" y="8986838"/>
            <a:ext cx="6697204"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41" tIns="44869" rIns="91341" bIns="44869">
            <a:spAutoFit/>
          </a:bodyPr>
          <a:lstStyle>
            <a:lvl1pPr defTabSz="966788">
              <a:defRPr sz="2800">
                <a:solidFill>
                  <a:schemeClr val="tx1"/>
                </a:solidFill>
                <a:latin typeface="Times New Roman" panose="02020603050405020304" pitchFamily="18" charset="0"/>
              </a:defRPr>
            </a:lvl1pPr>
            <a:lvl2pPr marL="742950" indent="-285750" defTabSz="966788">
              <a:defRPr sz="2800">
                <a:solidFill>
                  <a:schemeClr val="tx1"/>
                </a:solidFill>
                <a:latin typeface="Times New Roman" panose="02020603050405020304" pitchFamily="18" charset="0"/>
              </a:defRPr>
            </a:lvl2pPr>
            <a:lvl3pPr marL="1143000" indent="-228600" defTabSz="966788">
              <a:defRPr sz="2800">
                <a:solidFill>
                  <a:schemeClr val="tx1"/>
                </a:solidFill>
                <a:latin typeface="Times New Roman" panose="02020603050405020304" pitchFamily="18" charset="0"/>
              </a:defRPr>
            </a:lvl3pPr>
            <a:lvl4pPr marL="1600200" indent="-228600" defTabSz="966788">
              <a:defRPr sz="2800">
                <a:solidFill>
                  <a:schemeClr val="tx1"/>
                </a:solidFill>
                <a:latin typeface="Times New Roman" panose="02020603050405020304" pitchFamily="18" charset="0"/>
              </a:defRPr>
            </a:lvl4pPr>
            <a:lvl5pPr marL="2057400" indent="-228600" defTabSz="966788">
              <a:defRPr sz="2800">
                <a:solidFill>
                  <a:schemeClr val="tx1"/>
                </a:solidFill>
                <a:latin typeface="Times New Roman" panose="02020603050405020304" pitchFamily="18" charset="0"/>
              </a:defRPr>
            </a:lvl5pPr>
            <a:lvl6pPr marL="2514600" indent="-228600" defTabSz="966788" eaLnBrk="0" fontAlgn="base" hangingPunct="0">
              <a:spcBef>
                <a:spcPct val="50000"/>
              </a:spcBef>
              <a:spcAft>
                <a:spcPct val="0"/>
              </a:spcAft>
              <a:defRPr sz="2800">
                <a:solidFill>
                  <a:schemeClr val="tx1"/>
                </a:solidFill>
                <a:latin typeface="Times New Roman" panose="02020603050405020304" pitchFamily="18" charset="0"/>
              </a:defRPr>
            </a:lvl6pPr>
            <a:lvl7pPr marL="2971800" indent="-228600" defTabSz="966788" eaLnBrk="0" fontAlgn="base" hangingPunct="0">
              <a:spcBef>
                <a:spcPct val="50000"/>
              </a:spcBef>
              <a:spcAft>
                <a:spcPct val="0"/>
              </a:spcAft>
              <a:defRPr sz="2800">
                <a:solidFill>
                  <a:schemeClr val="tx1"/>
                </a:solidFill>
                <a:latin typeface="Times New Roman" panose="02020603050405020304" pitchFamily="18" charset="0"/>
              </a:defRPr>
            </a:lvl7pPr>
            <a:lvl8pPr marL="3429000" indent="-228600" defTabSz="966788" eaLnBrk="0" fontAlgn="base" hangingPunct="0">
              <a:spcBef>
                <a:spcPct val="50000"/>
              </a:spcBef>
              <a:spcAft>
                <a:spcPct val="0"/>
              </a:spcAft>
              <a:defRPr sz="2800">
                <a:solidFill>
                  <a:schemeClr val="tx1"/>
                </a:solidFill>
                <a:latin typeface="Times New Roman" panose="02020603050405020304" pitchFamily="18" charset="0"/>
              </a:defRPr>
            </a:lvl8pPr>
            <a:lvl9pPr marL="3886200" indent="-228600" defTabSz="966788" eaLnBrk="0" fontAlgn="base" hangingPunct="0">
              <a:spcBef>
                <a:spcPct val="50000"/>
              </a:spcBef>
              <a:spcAft>
                <a:spcPct val="0"/>
              </a:spcAft>
              <a:defRPr sz="2800">
                <a:solidFill>
                  <a:schemeClr val="tx1"/>
                </a:solidFill>
                <a:latin typeface="Times New Roman" panose="02020603050405020304" pitchFamily="18" charset="0"/>
              </a:defRPr>
            </a:lvl9pPr>
          </a:lstStyle>
          <a:p>
            <a:pPr algn="r">
              <a:spcBef>
                <a:spcPct val="50000"/>
              </a:spcBef>
              <a:defRPr/>
            </a:pPr>
            <a:r>
              <a:rPr lang="en-US" altLang="en-US" sz="1100"/>
              <a:t>Notes copyright (c) 1995-20157 by Eric J. Braude </a:t>
            </a:r>
            <a:fld id="{D3CF8D0A-C8D8-4B0D-A910-8B9AA9EF0005}" type="datetime1">
              <a:rPr lang="en-US" altLang="en-US" sz="1100" smtClean="0"/>
              <a:pPr algn="r">
                <a:spcBef>
                  <a:spcPct val="50000"/>
                </a:spcBef>
                <a:defRPr/>
              </a:pPr>
              <a:t>6/1/2021</a:t>
            </a:fld>
            <a:r>
              <a:rPr lang="en-US" altLang="en-US" sz="1100"/>
              <a:t>         </a:t>
            </a:r>
            <a:r>
              <a:rPr lang="en-US" altLang="en-US" sz="1100" i="1"/>
              <a:t>Neural Nets II       page </a:t>
            </a:r>
            <a:fld id="{05D23CDE-9096-469E-A4F6-5F25C63C1831}" type="slidenum">
              <a:rPr lang="en-US" altLang="en-US" sz="1100" smtClean="0"/>
              <a:pPr algn="r">
                <a:spcBef>
                  <a:spcPct val="50000"/>
                </a:spcBef>
                <a:defRPr/>
              </a:pPr>
              <a:t>‹#›</a:t>
            </a:fld>
            <a:endParaRPr lang="en-US" altLang="en-US" sz="1100"/>
          </a:p>
        </p:txBody>
      </p:sp>
    </p:spTree>
    <p:extLst>
      <p:ext uri="{BB962C8B-B14F-4D97-AF65-F5344CB8AC3E}">
        <p14:creationId xmlns:p14="http://schemas.microsoft.com/office/powerpoint/2010/main" val="622326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4720" y="4416426"/>
            <a:ext cx="514096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1" tIns="44869" rIns="91341" bIns="44869"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1189038" y="703263"/>
            <a:ext cx="4632325" cy="34734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011521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colab.research.google.com/github/ageron/handson-ml2/blob/master/17_autoencoders_and_gans.ipynb"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classical</a:t>
            </a:r>
            <a:r>
              <a:rPr lang="en-US" baseline="0" dirty="0"/>
              <a:t> neural nets, the data involved are pairs of vectors such as {((1, 2), (3, 4, 5)), ((6, 7), (8, 9, 10)), ((11, 12), (13, 14, 15))}. However, in many situations, data can’t be put into this form. An example is a signal emitted by a star. In that case, the data is infinite—there is no end. In that case, we use </a:t>
            </a:r>
            <a:r>
              <a:rPr lang="en-US" i="1" baseline="0" dirty="0"/>
              <a:t>recurrent neural nets</a:t>
            </a:r>
            <a:r>
              <a:rPr lang="en-US" i="0" baseline="0" dirty="0"/>
              <a:t>. These will be explained.</a:t>
            </a:r>
          </a:p>
          <a:p>
            <a:endParaRPr lang="en-US" i="0" baseline="0" dirty="0"/>
          </a:p>
          <a:p>
            <a:r>
              <a:rPr lang="en-US" i="0" baseline="0" dirty="0"/>
              <a:t>The second type of neural net that we cover in this module is one in which ??????????????</a:t>
            </a:r>
            <a:endParaRPr lang="en-US" dirty="0"/>
          </a:p>
        </p:txBody>
      </p:sp>
    </p:spTree>
    <p:extLst>
      <p:ext uri="{BB962C8B-B14F-4D97-AF65-F5344CB8AC3E}">
        <p14:creationId xmlns:p14="http://schemas.microsoft.com/office/powerpoint/2010/main" val="2747511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Training</a:t>
            </a:r>
            <a:r>
              <a:rPr lang="en-US" i="1" baseline="0" dirty="0"/>
              <a:t> </a:t>
            </a:r>
            <a:r>
              <a:rPr lang="en-US" i="0" baseline="0" dirty="0"/>
              <a:t>an RNN is a little more complicated. In theory, you unroll the entire neural net, including all versions of every node, and including every input (i.e., at every time interval). This is clearly impractical. So we compromise, and fix the number of node versions at a small number and train on that. The figure shows 3 versions.</a:t>
            </a:r>
          </a:p>
          <a:p>
            <a:endParaRPr lang="en-US" i="0" baseline="0" dirty="0"/>
          </a:p>
          <a:p>
            <a:r>
              <a:rPr lang="en-US" i="0" baseline="0" dirty="0"/>
              <a:t>So the historical feedback remains but training is on a truncated portion. The result is frequently successful, although training times are longer than for non-recurrent neural nets.</a:t>
            </a:r>
            <a:endParaRPr lang="en-US" i="1" dirty="0"/>
          </a:p>
        </p:txBody>
      </p:sp>
    </p:spTree>
    <p:extLst>
      <p:ext uri="{BB962C8B-B14F-4D97-AF65-F5344CB8AC3E}">
        <p14:creationId xmlns:p14="http://schemas.microsoft.com/office/powerpoint/2010/main" val="2619718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RNNs can be use in many problems</a:t>
            </a:r>
            <a:r>
              <a:rPr lang="en-US" baseline="0" dirty="0"/>
              <a:t> with large amounts of data. For example, MNIST—and images in general—require large amounts of input. The reference shown in the figure uses an RNN in which the input accommodates only the width of the image (rather than inputting all of the (</a:t>
            </a:r>
            <a:r>
              <a:rPr lang="en-US" baseline="0" dirty="0" err="1"/>
              <a:t>x,y</a:t>
            </a:r>
            <a:r>
              <a:rPr lang="en-US" baseline="0" dirty="0"/>
              <a:t>) data). The row relationships are captured by the RNN. The RNN remembers previous lines and is thus enabled to recognize the entire number.</a:t>
            </a:r>
            <a:endParaRPr lang="en-US" dirty="0"/>
          </a:p>
        </p:txBody>
      </p:sp>
    </p:spTree>
    <p:extLst>
      <p:ext uri="{BB962C8B-B14F-4D97-AF65-F5344CB8AC3E}">
        <p14:creationId xmlns:p14="http://schemas.microsoft.com/office/powerpoint/2010/main" val="3875307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figures show </a:t>
            </a:r>
            <a:r>
              <a:rPr lang="en-US" dirty="0" err="1"/>
              <a:t>TensofFlow</a:t>
            </a:r>
            <a:r>
              <a:rPr lang="en-US" dirty="0"/>
              <a:t> code at https://www.tensorflow.org/guide/keras/rnn for this</a:t>
            </a:r>
            <a:r>
              <a:rPr lang="en-US" baseline="0" dirty="0"/>
              <a:t> design.</a:t>
            </a:r>
            <a:endParaRPr lang="en-US" dirty="0"/>
          </a:p>
        </p:txBody>
      </p:sp>
    </p:spTree>
    <p:extLst>
      <p:ext uri="{BB962C8B-B14F-4D97-AF65-F5344CB8AC3E}">
        <p14:creationId xmlns:p14="http://schemas.microsoft.com/office/powerpoint/2010/main" val="2828127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shape expresses the size of</a:t>
            </a:r>
            <a:r>
              <a:rPr lang="en-US" baseline="0" dirty="0"/>
              <a:t> each dimension, stating with the outer one. For example, </a:t>
            </a:r>
            <a:r>
              <a:rPr lang="en-US" i="0" baseline="0" dirty="0"/>
              <a:t>the shape [2, 1, 3] says “there are 2 elements in the whole; each of these contains 1 element; the latter contains 3 elements.”</a:t>
            </a:r>
            <a:endParaRPr lang="en-US" dirty="0"/>
          </a:p>
        </p:txBody>
      </p:sp>
    </p:spTree>
    <p:extLst>
      <p:ext uri="{BB962C8B-B14F-4D97-AF65-F5344CB8AC3E}">
        <p14:creationId xmlns:p14="http://schemas.microsoft.com/office/powerpoint/2010/main" val="3979026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architecture of</a:t>
            </a:r>
            <a:r>
              <a:rPr lang="en-US" baseline="0" dirty="0"/>
              <a:t> an RNN example with 50 inputs.</a:t>
            </a:r>
            <a:endParaRPr lang="en-US" dirty="0"/>
          </a:p>
        </p:txBody>
      </p:sp>
    </p:spTree>
    <p:extLst>
      <p:ext uri="{BB962C8B-B14F-4D97-AF65-F5344CB8AC3E}">
        <p14:creationId xmlns:p14="http://schemas.microsoft.com/office/powerpoint/2010/main" val="3710051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illustration, data is artificially generated</a:t>
            </a:r>
            <a:r>
              <a:rPr lang="en-US" baseline="0" dirty="0"/>
              <a:t> with this function.</a:t>
            </a:r>
            <a:endParaRPr lang="en-US" dirty="0"/>
          </a:p>
        </p:txBody>
      </p:sp>
    </p:spTree>
    <p:extLst>
      <p:ext uri="{BB962C8B-B14F-4D97-AF65-F5344CB8AC3E}">
        <p14:creationId xmlns:p14="http://schemas.microsoft.com/office/powerpoint/2010/main" val="1084865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are generated from</a:t>
            </a:r>
            <a:r>
              <a:rPr lang="en-US" baseline="0" dirty="0"/>
              <a:t> a function that looks like this. It has the form </a:t>
            </a:r>
          </a:p>
          <a:p>
            <a:endParaRPr lang="en-US" baseline="0" dirty="0"/>
          </a:p>
          <a:p>
            <a:r>
              <a:rPr lang="en-US" baseline="0" dirty="0"/>
              <a:t>sin(a(x + b)) + sin(c(x + d)) + e.</a:t>
            </a:r>
            <a:endParaRPr lang="en-US" dirty="0"/>
          </a:p>
        </p:txBody>
      </p:sp>
    </p:spTree>
    <p:extLst>
      <p:ext uri="{BB962C8B-B14F-4D97-AF65-F5344CB8AC3E}">
        <p14:creationId xmlns:p14="http://schemas.microsoft.com/office/powerpoint/2010/main" val="2364521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the results of using this LSTM to predict the next data point.</a:t>
            </a:r>
          </a:p>
        </p:txBody>
      </p:sp>
    </p:spTree>
    <p:extLst>
      <p:ext uri="{BB962C8B-B14F-4D97-AF65-F5344CB8AC3E}">
        <p14:creationId xmlns:p14="http://schemas.microsoft.com/office/powerpoint/2010/main" val="3638238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implements</a:t>
            </a:r>
            <a:r>
              <a:rPr lang="en-US" baseline="0" dirty="0"/>
              <a:t> a simple neural net for the data format, using Adam.</a:t>
            </a:r>
            <a:endParaRPr lang="en-US" dirty="0"/>
          </a:p>
        </p:txBody>
      </p:sp>
    </p:spTree>
    <p:extLst>
      <p:ext uri="{BB962C8B-B14F-4D97-AF65-F5344CB8AC3E}">
        <p14:creationId xmlns:p14="http://schemas.microsoft.com/office/powerpoint/2010/main" val="2654084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loss (error) is 0.0041.</a:t>
            </a:r>
          </a:p>
        </p:txBody>
      </p:sp>
    </p:spTree>
    <p:extLst>
      <p:ext uri="{BB962C8B-B14F-4D97-AF65-F5344CB8AC3E}">
        <p14:creationId xmlns:p14="http://schemas.microsoft.com/office/powerpoint/2010/main" val="1129829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endParaRPr lang="en-US" altLang="en-US"/>
          </a:p>
        </p:txBody>
      </p:sp>
    </p:spTree>
    <p:extLst>
      <p:ext uri="{BB962C8B-B14F-4D97-AF65-F5344CB8AC3E}">
        <p14:creationId xmlns:p14="http://schemas.microsoft.com/office/powerpoint/2010/main" val="1605907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implements the same problem</a:t>
            </a:r>
            <a:r>
              <a:rPr lang="en-US" baseline="0" dirty="0"/>
              <a:t> as an RNN. </a:t>
            </a:r>
            <a:endParaRPr lang="en-US" dirty="0"/>
          </a:p>
        </p:txBody>
      </p:sp>
    </p:spTree>
    <p:extLst>
      <p:ext uri="{BB962C8B-B14F-4D97-AF65-F5344CB8AC3E}">
        <p14:creationId xmlns:p14="http://schemas.microsoft.com/office/powerpoint/2010/main" val="1205630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as a</a:t>
            </a:r>
            <a:r>
              <a:rPr lang="en-US" baseline="0" dirty="0"/>
              <a:t>n RNN with one layer, which has to RNN weight vectors.</a:t>
            </a:r>
            <a:endParaRPr lang="en-US" dirty="0"/>
          </a:p>
        </p:txBody>
      </p:sp>
    </p:spTree>
    <p:extLst>
      <p:ext uri="{BB962C8B-B14F-4D97-AF65-F5344CB8AC3E}">
        <p14:creationId xmlns:p14="http://schemas.microsoft.com/office/powerpoint/2010/main" val="18995168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loss for this architecture stabilizes around 0.0029.</a:t>
            </a:r>
            <a:endParaRPr lang="en-US" dirty="0"/>
          </a:p>
        </p:txBody>
      </p:sp>
    </p:spTree>
    <p:extLst>
      <p:ext uri="{BB962C8B-B14F-4D97-AF65-F5344CB8AC3E}">
        <p14:creationId xmlns:p14="http://schemas.microsoft.com/office/powerpoint/2010/main" val="154075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Long-Short Memory (LSTM’s) retain information that would otherwise be</a:t>
            </a:r>
            <a:r>
              <a:rPr lang="en-US" baseline="0" dirty="0"/>
              <a:t> lost in a RNN.</a:t>
            </a:r>
            <a:r>
              <a:rPr lang="en-US" dirty="0"/>
              <a:t> </a:t>
            </a:r>
          </a:p>
        </p:txBody>
      </p:sp>
    </p:spTree>
    <p:extLst>
      <p:ext uri="{BB962C8B-B14F-4D97-AF65-F5344CB8AC3E}">
        <p14:creationId xmlns:p14="http://schemas.microsoft.com/office/powerpoint/2010/main" val="1688163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from https://developer.nvidia.com/discover/lstm,</a:t>
            </a:r>
            <a:r>
              <a:rPr lang="en-US" baseline="0" dirty="0"/>
              <a:t> explains LSTM architectures. First is the plain RNN (at the bottom). Second, at right, are long-term recurrent input that the designer wants added to input and to output. Third, at left, is data that the designer wants dropped.</a:t>
            </a:r>
            <a:endParaRPr lang="en-US" dirty="0"/>
          </a:p>
        </p:txBody>
      </p:sp>
    </p:spTree>
    <p:extLst>
      <p:ext uri="{BB962C8B-B14F-4D97-AF65-F5344CB8AC3E}">
        <p14:creationId xmlns:p14="http://schemas.microsoft.com/office/powerpoint/2010/main" val="3247139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what</a:t>
            </a:r>
            <a:r>
              <a:rPr lang="en-US" baseline="0" dirty="0"/>
              <a:t> happens to the data described. “block input” refers to “input in a block.” Notice the time lag on “forget” data. You don’t want this forgotten until after the lag. “Peepholes” are essentially places of input—both new an recurrent.</a:t>
            </a:r>
            <a:endParaRPr lang="en-US" dirty="0"/>
          </a:p>
        </p:txBody>
      </p:sp>
    </p:spTree>
    <p:extLst>
      <p:ext uri="{BB962C8B-B14F-4D97-AF65-F5344CB8AC3E}">
        <p14:creationId xmlns:p14="http://schemas.microsoft.com/office/powerpoint/2010/main" val="1622388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endParaRPr lang="en-US" altLang="en-US"/>
          </a:p>
        </p:txBody>
      </p:sp>
    </p:spTree>
    <p:extLst>
      <p:ext uri="{BB962C8B-B14F-4D97-AF65-F5344CB8AC3E}">
        <p14:creationId xmlns:p14="http://schemas.microsoft.com/office/powerpoint/2010/main" val="3387021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Generative associate networks are an</a:t>
            </a:r>
            <a:r>
              <a:rPr lang="en-US" baseline="0" dirty="0"/>
              <a:t> interesting way to generate data that’s used with or instead of real data. </a:t>
            </a:r>
            <a:endParaRPr lang="en-US" dirty="0"/>
          </a:p>
        </p:txBody>
      </p:sp>
    </p:spTree>
    <p:extLst>
      <p:ext uri="{BB962C8B-B14F-4D97-AF65-F5344CB8AC3E}">
        <p14:creationId xmlns:p14="http://schemas.microsoft.com/office/powerpoint/2010/main" val="15053397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GANs consist of (1) training sets, (2) a generator that outputs tensors</a:t>
            </a:r>
            <a:r>
              <a:rPr lang="en-US" baseline="0" dirty="0"/>
              <a:t> in the same format, and (3) a discriminator between two inputs.</a:t>
            </a:r>
            <a:endParaRPr lang="en-US" dirty="0"/>
          </a:p>
        </p:txBody>
      </p:sp>
    </p:spTree>
    <p:extLst>
      <p:ext uri="{BB962C8B-B14F-4D97-AF65-F5344CB8AC3E}">
        <p14:creationId xmlns:p14="http://schemas.microsoft.com/office/powerpoint/2010/main" val="3113102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discriminator is first</a:t>
            </a:r>
            <a:r>
              <a:rPr lang="en-US" baseline="0" dirty="0"/>
              <a:t> trained to distinguish between real elements (in the training set) and fake ones (generated by the generator).</a:t>
            </a:r>
            <a:endParaRPr lang="en-US" dirty="0"/>
          </a:p>
        </p:txBody>
      </p:sp>
    </p:spTree>
    <p:extLst>
      <p:ext uri="{BB962C8B-B14F-4D97-AF65-F5344CB8AC3E}">
        <p14:creationId xmlns:p14="http://schemas.microsoft.com/office/powerpoint/2010/main" val="78148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learn from streaming data, we proceed in discrete steps of time such as every second. We assume that what occurs in each step is related to past steps. To capture this, we leverage the idea of the </a:t>
            </a:r>
            <a:r>
              <a:rPr lang="en-US" i="1" baseline="0" dirty="0"/>
              <a:t>state</a:t>
            </a:r>
            <a:r>
              <a:rPr lang="en-US" i="0" baseline="0" dirty="0"/>
              <a:t> of the process. Formally, a state is a set of values of a variables. For example, if the data stream is a radio station then a variable could be </a:t>
            </a:r>
            <a:r>
              <a:rPr lang="en-US" i="1" baseline="0" dirty="0" err="1"/>
              <a:t>program_type</a:t>
            </a:r>
            <a:r>
              <a:rPr lang="en-US" i="0" baseline="0" dirty="0"/>
              <a:t> and is values could be </a:t>
            </a:r>
            <a:r>
              <a:rPr lang="en-US" i="1" baseline="0" dirty="0"/>
              <a:t>news</a:t>
            </a:r>
            <a:r>
              <a:rPr lang="en-US" i="0" baseline="0" dirty="0"/>
              <a:t>, </a:t>
            </a:r>
            <a:r>
              <a:rPr lang="en-US" i="1" baseline="0" dirty="0"/>
              <a:t>weather</a:t>
            </a:r>
            <a:r>
              <a:rPr lang="en-US" i="0" baseline="0" dirty="0"/>
              <a:t>, </a:t>
            </a:r>
            <a:r>
              <a:rPr lang="en-US" i="1" baseline="0" dirty="0"/>
              <a:t>sports, </a:t>
            </a:r>
            <a:r>
              <a:rPr lang="en-US" i="0" baseline="0" dirty="0"/>
              <a:t>or</a:t>
            </a:r>
            <a:r>
              <a:rPr lang="en-US" i="1" baseline="0" dirty="0"/>
              <a:t> </a:t>
            </a:r>
            <a:r>
              <a:rPr lang="en-US" i="1" baseline="0" dirty="0" err="1"/>
              <a:t>game_show</a:t>
            </a:r>
            <a:r>
              <a:rPr lang="en-US" i="0" baseline="0" dirty="0"/>
              <a:t>. So at some point in the stream, the state may be </a:t>
            </a:r>
            <a:r>
              <a:rPr lang="en-US" i="1" baseline="0" dirty="0" err="1"/>
              <a:t>program_type</a:t>
            </a:r>
            <a:r>
              <a:rPr lang="en-US" i="1" baseline="0" dirty="0"/>
              <a:t> = weather</a:t>
            </a:r>
            <a:r>
              <a:rPr lang="en-US" i="0" baseline="0" dirty="0"/>
              <a:t>.</a:t>
            </a:r>
            <a:endParaRPr lang="en-US" dirty="0"/>
          </a:p>
        </p:txBody>
      </p:sp>
    </p:spTree>
    <p:extLst>
      <p:ext uri="{BB962C8B-B14F-4D97-AF65-F5344CB8AC3E}">
        <p14:creationId xmlns:p14="http://schemas.microsoft.com/office/powerpoint/2010/main" val="2791648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discriminator is</a:t>
            </a:r>
            <a:r>
              <a:rPr lang="en-US" baseline="0" dirty="0"/>
              <a:t> kept constant and the generator is trained to generate images recognized as “real”. We can now generate data of a desired form from random noise.</a:t>
            </a:r>
            <a:endParaRPr lang="en-US" dirty="0"/>
          </a:p>
        </p:txBody>
      </p:sp>
    </p:spTree>
    <p:extLst>
      <p:ext uri="{BB962C8B-B14F-4D97-AF65-F5344CB8AC3E}">
        <p14:creationId xmlns:p14="http://schemas.microsoft.com/office/powerpoint/2010/main" val="15821682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figure shows some Fashion MNIST data. The output is one of ten of clothing categories such as “socks.”</a:t>
            </a:r>
            <a:endParaRPr lang="en-US" dirty="0"/>
          </a:p>
        </p:txBody>
      </p:sp>
    </p:spTree>
    <p:extLst>
      <p:ext uri="{BB962C8B-B14F-4D97-AF65-F5344CB8AC3E}">
        <p14:creationId xmlns:p14="http://schemas.microsoft.com/office/powerpoint/2010/main" val="4226220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shown is from </a:t>
            </a:r>
            <a:r>
              <a:rPr lang="en-US" dirty="0">
                <a:hlinkClick r:id="rId3"/>
              </a:rPr>
              <a:t>https://colab.research.google.com/github/ageron/handson-ml2/blob/master/17_autoencoders_and_gans.ipynb</a:t>
            </a:r>
            <a:r>
              <a:rPr lang="en-US" dirty="0"/>
              <a:t>, for Fashion MNIST.</a:t>
            </a:r>
          </a:p>
        </p:txBody>
      </p:sp>
    </p:spTree>
    <p:extLst>
      <p:ext uri="{BB962C8B-B14F-4D97-AF65-F5344CB8AC3E}">
        <p14:creationId xmlns:p14="http://schemas.microsoft.com/office/powerpoint/2010/main" val="37055705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generator is a</a:t>
            </a:r>
            <a:r>
              <a:rPr lang="en-US" baseline="0" dirty="0"/>
              <a:t> simple neural net. (It will take random input.)</a:t>
            </a:r>
            <a:endParaRPr lang="en-US" dirty="0"/>
          </a:p>
        </p:txBody>
      </p:sp>
    </p:spTree>
    <p:extLst>
      <p:ext uri="{BB962C8B-B14F-4D97-AF65-F5344CB8AC3E}">
        <p14:creationId xmlns:p14="http://schemas.microsoft.com/office/powerpoint/2010/main" val="246998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discriminator is also simple.</a:t>
            </a:r>
          </a:p>
        </p:txBody>
      </p:sp>
    </p:spTree>
    <p:extLst>
      <p:ext uri="{BB962C8B-B14F-4D97-AF65-F5344CB8AC3E}">
        <p14:creationId xmlns:p14="http://schemas.microsoft.com/office/powerpoint/2010/main" val="40696316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Compilation and dataset definition are not unusual.</a:t>
            </a:r>
          </a:p>
        </p:txBody>
      </p:sp>
    </p:spTree>
    <p:extLst>
      <p:ext uri="{BB962C8B-B14F-4D97-AF65-F5344CB8AC3E}">
        <p14:creationId xmlns:p14="http://schemas.microsoft.com/office/powerpoint/2010/main" val="146207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is where the code carries out the GAN process described above:</a:t>
            </a:r>
          </a:p>
          <a:p>
            <a:r>
              <a:rPr lang="en-US" baseline="0" dirty="0"/>
              <a:t>           RANDOM DATA, NORMALLY DISTRIBUTED:</a:t>
            </a:r>
          </a:p>
          <a:p>
            <a:r>
              <a:rPr kumimoji="0" lang="en-US" altLang="en-US" sz="1200" b="0" i="1" u="none" strike="noStrike" cap="none" normalizeH="0" baseline="0" dirty="0">
                <a:ln>
                  <a:noFill/>
                </a:ln>
                <a:solidFill>
                  <a:srgbClr val="808080"/>
                </a:solidFill>
                <a:effectLst/>
                <a:latin typeface="Arial Narrow" panose="020B0606020202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noise = </a:t>
            </a:r>
            <a:r>
              <a:rPr kumimoji="0" lang="en-US" altLang="en-US" sz="12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tf.random.normal</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(shape=[</a:t>
            </a:r>
            <a:r>
              <a:rPr kumimoji="0" lang="en-US" altLang="en-US" sz="12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batch_size</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codings_size</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p>
          <a:p>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RUN GENERATOR ON THIS DATA:</a:t>
            </a:r>
            <a:b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generated_images</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generator(noise)</a:t>
            </a:r>
          </a:p>
          <a:p>
            <a:endPar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endParaRPr>
          </a:p>
          <a:p>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DEFINE A MIX OF THESE (FAKE) WITH MNIST INPUT (REAL)</a:t>
            </a:r>
            <a:b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X_fake_and_real</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12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tf.concat</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generated_images</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X_batch</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axis=</a:t>
            </a:r>
            <a:r>
              <a:rPr kumimoji="0" lang="en-US" altLang="en-US" sz="12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0</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p>
          <a:p>
            <a:endPar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endParaRPr>
          </a:p>
          <a:p>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TRAIN THE DISCRIMINATOR ON THIS MIX</a:t>
            </a:r>
            <a:b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y1 = </a:t>
            </a:r>
            <a:r>
              <a:rPr kumimoji="0" lang="en-US" altLang="en-US" sz="12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tf.constant</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0.</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12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batch_size</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12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1.</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12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batch_size</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discriminator.trainable</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12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True</a:t>
            </a:r>
            <a:br>
              <a:rPr kumimoji="0" lang="en-US" altLang="en-US" sz="12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discriminator.train_on_batch</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X_fake_and_real</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y1)</a:t>
            </a:r>
            <a:endParaRPr lang="en-US" dirty="0"/>
          </a:p>
        </p:txBody>
      </p:sp>
    </p:spTree>
    <p:extLst>
      <p:ext uri="{BB962C8B-B14F-4D97-AF65-F5344CB8AC3E}">
        <p14:creationId xmlns:p14="http://schemas.microsoft.com/office/powerpoint/2010/main" val="11594214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CREATE MORE RANDOM DATA</a:t>
            </a:r>
            <a:endParaRPr lang="en-US" dirty="0"/>
          </a:p>
          <a:p>
            <a:r>
              <a:rPr kumimoji="0" lang="en-US" altLang="en-US" sz="1200" b="0" i="1" u="none" strike="noStrike" cap="none" normalizeH="0" baseline="0" dirty="0">
                <a:ln>
                  <a:noFill/>
                </a:ln>
                <a:solidFill>
                  <a:srgbClr val="808080"/>
                </a:solidFill>
                <a:effectLst/>
                <a:latin typeface="Arial Narrow" panose="020B0606020202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noise = </a:t>
            </a:r>
            <a:r>
              <a:rPr kumimoji="0" lang="en-US" altLang="en-US" sz="12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tf.random.normal</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(shape=[</a:t>
            </a:r>
            <a:r>
              <a:rPr kumimoji="0" lang="en-US" altLang="en-US" sz="12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batch_size</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codings_size</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y2 = </a:t>
            </a:r>
            <a:r>
              <a:rPr kumimoji="0" lang="en-US" altLang="en-US" sz="12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tf.constant</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1.</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12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batch_size</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p>
          <a:p>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FREEZE DISCRIMINATOR</a:t>
            </a:r>
            <a:b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discriminator.trainable</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12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False</a:t>
            </a:r>
          </a:p>
          <a:p>
            <a:r>
              <a:rPr kumimoji="0" lang="en-US" altLang="en-US" sz="12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            </a:t>
            </a:r>
            <a:r>
              <a:rPr kumimoji="0" lang="en-US" altLang="en-US" sz="12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TRAIN THE GENERATOR TO GENERATE OUTPUT THAT TESTS REAL</a:t>
            </a:r>
            <a:br>
              <a:rPr kumimoji="0" lang="en-US" altLang="en-US" sz="12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gan.train_on_batch</a:t>
            </a:r>
            <a:r>
              <a:rPr kumimoji="0" lang="en-US" altLang="en-US" sz="12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(noise, y2)</a:t>
            </a:r>
            <a:endParaRPr lang="en-US" dirty="0"/>
          </a:p>
        </p:txBody>
      </p:sp>
    </p:spTree>
    <p:extLst>
      <p:ext uri="{BB962C8B-B14F-4D97-AF65-F5344CB8AC3E}">
        <p14:creationId xmlns:p14="http://schemas.microsoft.com/office/powerpoint/2010/main" val="14946307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a:t>
            </a:r>
            <a:r>
              <a:rPr lang="en-US" baseline="0" dirty="0"/>
              <a:t> recognizable images (created from random!) even after one epoch.</a:t>
            </a:r>
            <a:endParaRPr lang="en-US" dirty="0"/>
          </a:p>
        </p:txBody>
      </p:sp>
    </p:spTree>
    <p:extLst>
      <p:ext uri="{BB962C8B-B14F-4D97-AF65-F5344CB8AC3E}">
        <p14:creationId xmlns:p14="http://schemas.microsoft.com/office/powerpoint/2010/main" val="14681190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8895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each</a:t>
            </a:r>
            <a:r>
              <a:rPr lang="en-US" baseline="0" dirty="0"/>
              <a:t> of the examples involves a </a:t>
            </a:r>
            <a:r>
              <a:rPr lang="en-US" i="1" baseline="0" dirty="0"/>
              <a:t>stream</a:t>
            </a:r>
            <a:r>
              <a:rPr lang="en-US" i="0" baseline="0" dirty="0"/>
              <a:t> of data.</a:t>
            </a:r>
            <a:endParaRPr lang="en-US" dirty="0"/>
          </a:p>
        </p:txBody>
      </p:sp>
    </p:spTree>
    <p:extLst>
      <p:ext uri="{BB962C8B-B14F-4D97-AF65-F5344CB8AC3E}">
        <p14:creationId xmlns:p14="http://schemas.microsoft.com/office/powerpoint/2010/main" val="32991173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a:t>
            </a:r>
            <a:r>
              <a:rPr lang="en-US" baseline="0" dirty="0"/>
              <a:t> application, the input is an image and the output is a caption.  </a:t>
            </a:r>
            <a:endParaRPr lang="en-US" dirty="0"/>
          </a:p>
        </p:txBody>
      </p:sp>
    </p:spTree>
    <p:extLst>
      <p:ext uri="{BB962C8B-B14F-4D97-AF65-F5344CB8AC3E}">
        <p14:creationId xmlns:p14="http://schemas.microsoft.com/office/powerpoint/2010/main" val="30172224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figure roughly shows the architecture.</a:t>
            </a:r>
            <a:endParaRPr lang="en-US" dirty="0"/>
          </a:p>
        </p:txBody>
      </p:sp>
    </p:spTree>
    <p:extLst>
      <p:ext uri="{BB962C8B-B14F-4D97-AF65-F5344CB8AC3E}">
        <p14:creationId xmlns:p14="http://schemas.microsoft.com/office/powerpoint/2010/main" val="1052693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application</a:t>
            </a:r>
            <a:r>
              <a:rPr lang="en-US" baseline="0" dirty="0"/>
              <a:t> of recurrent neural nets (RNNs) is natural language understanding. For example, suppose that the language contained </a:t>
            </a:r>
            <a:r>
              <a:rPr lang="en-US" i="1" baseline="0" dirty="0"/>
              <a:t>… often sat on a </a:t>
            </a:r>
            <a:r>
              <a:rPr lang="en-US" i="1" baseline="0" dirty="0" err="1"/>
              <a:t>tuffet</a:t>
            </a:r>
            <a:r>
              <a:rPr lang="en-US" i="1" baseline="0" dirty="0"/>
              <a:t> …</a:t>
            </a:r>
          </a:p>
          <a:p>
            <a:endParaRPr lang="en-US" i="1" baseline="0" dirty="0"/>
          </a:p>
          <a:p>
            <a:r>
              <a:rPr lang="en-US" i="0" baseline="0" dirty="0"/>
              <a:t>Suppose that our purpose is to identify the habit and the goal that the text is associated with.</a:t>
            </a:r>
            <a:endParaRPr lang="en-US" i="0" dirty="0"/>
          </a:p>
        </p:txBody>
      </p:sp>
    </p:spTree>
    <p:extLst>
      <p:ext uri="{BB962C8B-B14F-4D97-AF65-F5344CB8AC3E}">
        <p14:creationId xmlns:p14="http://schemas.microsoft.com/office/powerpoint/2010/main" val="3465529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can’t deal with entire long sequences of words so we approach them via a sliding window that contains a fixed, manageable number of words as in the figure.</a:t>
            </a:r>
            <a:r>
              <a:rPr lang="en-US" baseline="0" dirty="0"/>
              <a:t> </a:t>
            </a:r>
            <a:endParaRPr lang="en-US" dirty="0"/>
          </a:p>
        </p:txBody>
      </p:sp>
    </p:spTree>
    <p:extLst>
      <p:ext uri="{BB962C8B-B14F-4D97-AF65-F5344CB8AC3E}">
        <p14:creationId xmlns:p14="http://schemas.microsoft.com/office/powerpoint/2010/main" val="1360120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RNNs attempt</a:t>
            </a:r>
            <a:r>
              <a:rPr lang="en-US" baseline="0" dirty="0"/>
              <a:t> to capture </a:t>
            </a:r>
            <a:r>
              <a:rPr lang="en-US" i="1" baseline="0" dirty="0"/>
              <a:t>versions</a:t>
            </a:r>
            <a:r>
              <a:rPr lang="en-US" i="0" baseline="0" dirty="0"/>
              <a:t> of nodes—input, hidden, and output. The figure shows three successive versions of an input node </a:t>
            </a:r>
            <a:r>
              <a:rPr lang="en-US" i="1" baseline="0" dirty="0"/>
              <a:t>x</a:t>
            </a:r>
            <a:r>
              <a:rPr lang="en-US" i="0" baseline="0" dirty="0"/>
              <a:t>, three of output </a:t>
            </a:r>
            <a:r>
              <a:rPr lang="en-US" i="1" baseline="0" dirty="0"/>
              <a:t>y</a:t>
            </a:r>
            <a:r>
              <a:rPr lang="en-US" i="0" baseline="0" dirty="0"/>
              <a:t>, and three versions of a hidden node (in green). There is one value for the weight of the edge connecting x to the hidden node as usual and one for hidden-to-output—the latter denoted </a:t>
            </a:r>
            <a:r>
              <a:rPr lang="en-US" i="1" baseline="0" dirty="0" err="1"/>
              <a:t>w</a:t>
            </a:r>
            <a:r>
              <a:rPr lang="en-US" i="1" baseline="-25000" dirty="0" err="1"/>
              <a:t>y</a:t>
            </a:r>
            <a:r>
              <a:rPr lang="en-US" i="0" baseline="0" dirty="0"/>
              <a:t>. What’s new, however, is the introduction of edges between versions of the hidden node. These are given the weight </a:t>
            </a:r>
            <a:r>
              <a:rPr lang="en-US" i="1" baseline="0" dirty="0" err="1"/>
              <a:t>w</a:t>
            </a:r>
            <a:r>
              <a:rPr lang="en-US" i="1" baseline="-25000" dirty="0" err="1"/>
              <a:t>y</a:t>
            </a:r>
            <a:r>
              <a:rPr lang="en-US" i="0" baseline="0" dirty="0"/>
              <a:t>. These connections gives the neural net the opportunity to incorporate history into output because each hidden node is able to account for the previous version (which already accounts for </a:t>
            </a:r>
            <a:r>
              <a:rPr lang="en-US" i="1" baseline="0" dirty="0"/>
              <a:t>its</a:t>
            </a:r>
            <a:r>
              <a:rPr lang="en-US" i="0" baseline="0" dirty="0"/>
              <a:t> previous value recursively etc.). </a:t>
            </a:r>
            <a:endParaRPr lang="en-US" dirty="0"/>
          </a:p>
        </p:txBody>
      </p:sp>
    </p:spTree>
    <p:extLst>
      <p:ext uri="{BB962C8B-B14F-4D97-AF65-F5344CB8AC3E}">
        <p14:creationId xmlns:p14="http://schemas.microsoft.com/office/powerpoint/2010/main" val="1674221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 of each hidden node is computed</a:t>
            </a:r>
            <a:r>
              <a:rPr lang="en-US" baseline="0" dirty="0"/>
              <a:t> in the usual way, as illustrated in the figure.</a:t>
            </a:r>
            <a:endParaRPr lang="en-US" dirty="0"/>
          </a:p>
        </p:txBody>
      </p:sp>
    </p:spTree>
    <p:extLst>
      <p:ext uri="{BB962C8B-B14F-4D97-AF65-F5344CB8AC3E}">
        <p14:creationId xmlns:p14="http://schemas.microsoft.com/office/powerpoint/2010/main" val="1677611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save space, we usually diagram</a:t>
            </a:r>
            <a:r>
              <a:rPr lang="en-US" baseline="0" dirty="0"/>
              <a:t> this process as in the figure.</a:t>
            </a:r>
            <a:endParaRPr lang="en-US" dirty="0"/>
          </a:p>
        </p:txBody>
      </p:sp>
    </p:spTree>
    <p:extLst>
      <p:ext uri="{BB962C8B-B14F-4D97-AF65-F5344CB8AC3E}">
        <p14:creationId xmlns:p14="http://schemas.microsoft.com/office/powerpoint/2010/main" val="3795290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Narrow"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b="0">
                <a:latin typeface="Arial Narrow"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33783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687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90500"/>
            <a:ext cx="2266950" cy="6210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90500"/>
            <a:ext cx="6648450" cy="6210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8540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9067800" cy="495300"/>
          </a:xfrm>
        </p:spPr>
        <p:txBody>
          <a:bodyPr/>
          <a:lstStyle/>
          <a:p>
            <a:r>
              <a:rPr lang="en-US"/>
              <a:t>Click to edit Master title style</a:t>
            </a:r>
          </a:p>
        </p:txBody>
      </p:sp>
      <p:sp>
        <p:nvSpPr>
          <p:cNvPr id="3" name="Table Placeholder 2"/>
          <p:cNvSpPr>
            <a:spLocks noGrp="1"/>
          </p:cNvSpPr>
          <p:nvPr>
            <p:ph type="tbl" idx="1"/>
          </p:nvPr>
        </p:nvSpPr>
        <p:spPr>
          <a:xfrm>
            <a:off x="685800" y="1295400"/>
            <a:ext cx="7772400" cy="5105400"/>
          </a:xfrm>
        </p:spPr>
        <p:txBody>
          <a:bodyPr/>
          <a:lstStyle/>
          <a:p>
            <a:pPr lvl="0"/>
            <a:endParaRPr lang="en-US" noProof="0"/>
          </a:p>
        </p:txBody>
      </p:sp>
    </p:spTree>
    <p:extLst>
      <p:ext uri="{BB962C8B-B14F-4D97-AF65-F5344CB8AC3E}">
        <p14:creationId xmlns:p14="http://schemas.microsoft.com/office/powerpoint/2010/main" val="1599504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0">
                <a:solidFill>
                  <a:schemeClr val="tx2">
                    <a:lumMod val="75000"/>
                  </a:schemeClr>
                </a:solidFill>
                <a:latin typeface="Arial Narrow"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75000"/>
                </a:schemeClr>
              </a:buClr>
              <a:defRPr b="0">
                <a:latin typeface="Arial Narrow" pitchFamily="34" charset="0"/>
              </a:defRPr>
            </a:lvl1pPr>
            <a:lvl2pPr>
              <a:buClr>
                <a:schemeClr val="tx2">
                  <a:lumMod val="75000"/>
                </a:schemeClr>
              </a:buClr>
              <a:defRPr b="0">
                <a:latin typeface="Arial Narrow" pitchFamily="34" charset="0"/>
              </a:defRPr>
            </a:lvl2pPr>
            <a:lvl3pPr>
              <a:buClr>
                <a:schemeClr val="tx2">
                  <a:lumMod val="75000"/>
                </a:schemeClr>
              </a:buClr>
              <a:defRPr b="0">
                <a:latin typeface="Arial Narrow" pitchFamily="34" charset="0"/>
              </a:defRPr>
            </a:lvl3pPr>
            <a:lvl4pPr>
              <a:buClr>
                <a:schemeClr val="tx2">
                  <a:lumMod val="75000"/>
                </a:schemeClr>
              </a:buClr>
              <a:defRPr b="0">
                <a:latin typeface="Arial Narrow" pitchFamily="34" charset="0"/>
              </a:defRPr>
            </a:lvl4pPr>
            <a:lvl5pPr>
              <a:buClr>
                <a:schemeClr val="tx2">
                  <a:lumMod val="75000"/>
                </a:schemeClr>
              </a:buClr>
              <a:defRPr b="0">
                <a:latin typeface="Arial Narrow"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512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Arial Narrow" pitchFamily="34" charset="0"/>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0">
                <a:latin typeface="Arial Narrow"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92586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954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736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44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Narrow" pitchFamily="34" charset="0"/>
              </a:defRPr>
            </a:lvl1pPr>
          </a:lstStyle>
          <a:p>
            <a:r>
              <a:rPr lang="en-US"/>
              <a:t>Click to edit Master title style</a:t>
            </a:r>
          </a:p>
        </p:txBody>
      </p:sp>
    </p:spTree>
    <p:extLst>
      <p:ext uri="{BB962C8B-B14F-4D97-AF65-F5344CB8AC3E}">
        <p14:creationId xmlns:p14="http://schemas.microsoft.com/office/powerpoint/2010/main" val="349717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998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27248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58135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90500"/>
            <a:ext cx="9067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295400"/>
            <a:ext cx="7772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p:nvSpPr>
        <p:spPr bwMode="auto">
          <a:xfrm>
            <a:off x="8535988" y="6462713"/>
            <a:ext cx="5302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800">
                <a:solidFill>
                  <a:schemeClr val="tx1"/>
                </a:solidFill>
                <a:latin typeface="Times New Roman" panose="02020603050405020304" pitchFamily="18" charset="0"/>
              </a:defRPr>
            </a:lvl9pPr>
          </a:lstStyle>
          <a:p>
            <a:pPr>
              <a:defRPr/>
            </a:pPr>
            <a:fld id="{B5D60F13-4816-4B15-8312-CB19A0E72B9E}" type="slidenum">
              <a:rPr lang="en-US" altLang="en-US" sz="1400" smtClean="0"/>
              <a:pPr>
                <a:defRPr/>
              </a:pPr>
              <a:t>‹#›</a:t>
            </a:fld>
            <a:endParaRPr lang="en-US" altLang="en-US" sz="1400"/>
          </a:p>
        </p:txBody>
      </p:sp>
      <p:sp>
        <p:nvSpPr>
          <p:cNvPr id="1029" name="Text Box 5"/>
          <p:cNvSpPr txBox="1">
            <a:spLocks noChangeArrowheads="1"/>
          </p:cNvSpPr>
          <p:nvPr userDrawn="1"/>
        </p:nvSpPr>
        <p:spPr bwMode="auto">
          <a:xfrm>
            <a:off x="6083300" y="6489700"/>
            <a:ext cx="2438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50000"/>
              </a:spcBef>
              <a:spcAft>
                <a:spcPct val="0"/>
              </a:spcAft>
              <a:defRPr sz="2800">
                <a:solidFill>
                  <a:schemeClr val="tx1"/>
                </a:solidFill>
                <a:latin typeface="Times New Roman" pitchFamily="18" charset="0"/>
              </a:defRPr>
            </a:lvl6pPr>
            <a:lvl7pPr marL="2971800" indent="-228600" eaLnBrk="0" fontAlgn="base" hangingPunct="0">
              <a:spcBef>
                <a:spcPct val="50000"/>
              </a:spcBef>
              <a:spcAft>
                <a:spcPct val="0"/>
              </a:spcAft>
              <a:defRPr sz="2800">
                <a:solidFill>
                  <a:schemeClr val="tx1"/>
                </a:solidFill>
                <a:latin typeface="Times New Roman" pitchFamily="18" charset="0"/>
              </a:defRPr>
            </a:lvl7pPr>
            <a:lvl8pPr marL="3429000" indent="-228600" eaLnBrk="0" fontAlgn="base" hangingPunct="0">
              <a:spcBef>
                <a:spcPct val="50000"/>
              </a:spcBef>
              <a:spcAft>
                <a:spcPct val="0"/>
              </a:spcAft>
              <a:defRPr sz="2800">
                <a:solidFill>
                  <a:schemeClr val="tx1"/>
                </a:solidFill>
                <a:latin typeface="Times New Roman" pitchFamily="18" charset="0"/>
              </a:defRPr>
            </a:lvl8pPr>
            <a:lvl9pPr marL="3886200" indent="-228600" eaLnBrk="0" fontAlgn="base" hangingPunct="0">
              <a:spcBef>
                <a:spcPct val="50000"/>
              </a:spcBef>
              <a:spcAft>
                <a:spcPct val="0"/>
              </a:spcAft>
              <a:defRPr sz="2800">
                <a:solidFill>
                  <a:schemeClr val="tx1"/>
                </a:solidFill>
                <a:latin typeface="Times New Roman" pitchFamily="18" charset="0"/>
              </a:defRPr>
            </a:lvl9pPr>
          </a:lstStyle>
          <a:p>
            <a:pPr algn="r">
              <a:spcBef>
                <a:spcPct val="50000"/>
              </a:spcBef>
              <a:defRPr/>
            </a:pPr>
            <a:r>
              <a:rPr lang="en-US" sz="1200" dirty="0"/>
              <a:t>© Eric Braude 2012-15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3600" u="sng">
          <a:solidFill>
            <a:srgbClr val="0000BF"/>
          </a:solidFill>
          <a:latin typeface="Arial Narrow" pitchFamily="34" charset="0"/>
          <a:ea typeface="+mj-ea"/>
          <a:cs typeface="+mj-cs"/>
        </a:defRPr>
      </a:lvl1pPr>
      <a:lvl2pPr algn="ctr" rtl="0" eaLnBrk="0" fontAlgn="base" hangingPunct="0">
        <a:spcBef>
          <a:spcPct val="0"/>
        </a:spcBef>
        <a:spcAft>
          <a:spcPct val="0"/>
        </a:spcAft>
        <a:defRPr sz="3600" u="sng">
          <a:solidFill>
            <a:srgbClr val="0000BF"/>
          </a:solidFill>
          <a:latin typeface="Arial Narrow" pitchFamily="34" charset="0"/>
        </a:defRPr>
      </a:lvl2pPr>
      <a:lvl3pPr algn="ctr" rtl="0" eaLnBrk="0" fontAlgn="base" hangingPunct="0">
        <a:spcBef>
          <a:spcPct val="0"/>
        </a:spcBef>
        <a:spcAft>
          <a:spcPct val="0"/>
        </a:spcAft>
        <a:defRPr sz="3600" u="sng">
          <a:solidFill>
            <a:srgbClr val="0000BF"/>
          </a:solidFill>
          <a:latin typeface="Arial Narrow" pitchFamily="34" charset="0"/>
        </a:defRPr>
      </a:lvl3pPr>
      <a:lvl4pPr algn="ctr" rtl="0" eaLnBrk="0" fontAlgn="base" hangingPunct="0">
        <a:spcBef>
          <a:spcPct val="0"/>
        </a:spcBef>
        <a:spcAft>
          <a:spcPct val="0"/>
        </a:spcAft>
        <a:defRPr sz="3600" u="sng">
          <a:solidFill>
            <a:srgbClr val="0000BF"/>
          </a:solidFill>
          <a:latin typeface="Arial Narrow" pitchFamily="34" charset="0"/>
        </a:defRPr>
      </a:lvl4pPr>
      <a:lvl5pPr algn="ctr" rtl="0" eaLnBrk="0" fontAlgn="base" hangingPunct="0">
        <a:spcBef>
          <a:spcPct val="0"/>
        </a:spcBef>
        <a:spcAft>
          <a:spcPct val="0"/>
        </a:spcAft>
        <a:defRPr sz="3600" u="sng">
          <a:solidFill>
            <a:srgbClr val="0000BF"/>
          </a:solidFill>
          <a:latin typeface="Arial Narrow" pitchFamily="34" charset="0"/>
        </a:defRPr>
      </a:lvl5pPr>
      <a:lvl6pPr marL="457200" algn="ctr" rtl="0" eaLnBrk="0" fontAlgn="base" hangingPunct="0">
        <a:spcBef>
          <a:spcPct val="0"/>
        </a:spcBef>
        <a:spcAft>
          <a:spcPct val="0"/>
        </a:spcAft>
        <a:defRPr sz="3600" b="1" u="sng">
          <a:solidFill>
            <a:schemeClr val="tx2"/>
          </a:solidFill>
          <a:latin typeface="Times New Roman" pitchFamily="18" charset="0"/>
        </a:defRPr>
      </a:lvl6pPr>
      <a:lvl7pPr marL="914400" algn="ctr" rtl="0" eaLnBrk="0" fontAlgn="base" hangingPunct="0">
        <a:spcBef>
          <a:spcPct val="0"/>
        </a:spcBef>
        <a:spcAft>
          <a:spcPct val="0"/>
        </a:spcAft>
        <a:defRPr sz="3600" b="1" u="sng">
          <a:solidFill>
            <a:schemeClr val="tx2"/>
          </a:solidFill>
          <a:latin typeface="Times New Roman" pitchFamily="18" charset="0"/>
        </a:defRPr>
      </a:lvl7pPr>
      <a:lvl8pPr marL="1371600" algn="ctr" rtl="0" eaLnBrk="0" fontAlgn="base" hangingPunct="0">
        <a:spcBef>
          <a:spcPct val="0"/>
        </a:spcBef>
        <a:spcAft>
          <a:spcPct val="0"/>
        </a:spcAft>
        <a:defRPr sz="3600" b="1" u="sng">
          <a:solidFill>
            <a:schemeClr val="tx2"/>
          </a:solidFill>
          <a:latin typeface="Times New Roman" pitchFamily="18" charset="0"/>
        </a:defRPr>
      </a:lvl8pPr>
      <a:lvl9pPr marL="1828800" algn="ctr" rtl="0" eaLnBrk="0" fontAlgn="base" hangingPunct="0">
        <a:spcBef>
          <a:spcPct val="0"/>
        </a:spcBef>
        <a:spcAft>
          <a:spcPct val="0"/>
        </a:spcAft>
        <a:defRPr sz="3600" b="1" u="sng">
          <a:solidFill>
            <a:schemeClr val="tx2"/>
          </a:solidFill>
          <a:latin typeface="Times New Roman" pitchFamily="18" charset="0"/>
        </a:defRPr>
      </a:lvl9pPr>
    </p:titleStyle>
    <p:bodyStyle>
      <a:lvl1pPr marL="457200" indent="-457200" algn="l" rtl="0" eaLnBrk="0" fontAlgn="base" hangingPunct="0">
        <a:spcBef>
          <a:spcPct val="20000"/>
        </a:spcBef>
        <a:spcAft>
          <a:spcPct val="0"/>
        </a:spcAft>
        <a:buClr>
          <a:schemeClr val="tx2"/>
        </a:buClr>
        <a:buSzPct val="90000"/>
        <a:buFont typeface="Wingdings" panose="05000000000000000000" pitchFamily="2" charset="2"/>
        <a:buChar char="§"/>
        <a:defRPr sz="3200">
          <a:solidFill>
            <a:schemeClr val="tx1"/>
          </a:solidFill>
          <a:latin typeface="Arial Narrow" pitchFamily="34" charset="0"/>
          <a:ea typeface="+mn-ea"/>
          <a:cs typeface="+mn-cs"/>
        </a:defRPr>
      </a:lvl1pPr>
      <a:lvl2pPr marL="914400" indent="-457200" algn="l" rtl="0" eaLnBrk="0" fontAlgn="base" hangingPunct="0">
        <a:spcBef>
          <a:spcPct val="20000"/>
        </a:spcBef>
        <a:spcAft>
          <a:spcPct val="0"/>
        </a:spcAft>
        <a:buClr>
          <a:schemeClr val="tx2"/>
        </a:buClr>
        <a:buSzPct val="100000"/>
        <a:buFont typeface="Courier New" panose="02070309020205020404" pitchFamily="49" charset="0"/>
        <a:buChar char="o"/>
        <a:defRPr sz="2800">
          <a:solidFill>
            <a:schemeClr val="tx1"/>
          </a:solidFill>
          <a:latin typeface="Arial Narrow" pitchFamily="34" charset="0"/>
        </a:defRPr>
      </a:lvl2pPr>
      <a:lvl3pPr marL="1257300" indent="-342900" algn="l" rtl="0" eaLnBrk="0" fontAlgn="base" hangingPunct="0">
        <a:spcBef>
          <a:spcPct val="20000"/>
        </a:spcBef>
        <a:spcAft>
          <a:spcPct val="0"/>
        </a:spcAft>
        <a:buClr>
          <a:schemeClr val="tx2"/>
        </a:buClr>
        <a:buSzPct val="100000"/>
        <a:buFont typeface="Wingdings" panose="05000000000000000000" pitchFamily="2" charset="2"/>
        <a:buChar char="§"/>
        <a:defRPr sz="2400">
          <a:solidFill>
            <a:schemeClr val="tx1"/>
          </a:solidFill>
          <a:latin typeface="Arial Narrow" pitchFamily="34" charset="0"/>
        </a:defRPr>
      </a:lvl3pPr>
      <a:lvl4pPr marL="1714500" indent="-342900" algn="l" rtl="0" eaLnBrk="0" fontAlgn="base" hangingPunct="0">
        <a:spcBef>
          <a:spcPct val="20000"/>
        </a:spcBef>
        <a:spcAft>
          <a:spcPct val="0"/>
        </a:spcAft>
        <a:buClr>
          <a:schemeClr val="tx2"/>
        </a:buClr>
        <a:buSzPct val="100000"/>
        <a:buFont typeface="Wingdings" panose="05000000000000000000" pitchFamily="2" charset="2"/>
        <a:buChar char="§"/>
        <a:defRPr sz="2000">
          <a:solidFill>
            <a:schemeClr val="tx1"/>
          </a:solidFill>
          <a:latin typeface="Arial Narrow" pitchFamily="34" charset="0"/>
        </a:defRPr>
      </a:lvl4pPr>
      <a:lvl5pPr marL="2171700" indent="-342900" algn="l" rtl="0" eaLnBrk="0" fontAlgn="base" hangingPunct="0">
        <a:spcBef>
          <a:spcPct val="20000"/>
        </a:spcBef>
        <a:spcAft>
          <a:spcPct val="0"/>
        </a:spcAft>
        <a:buClr>
          <a:schemeClr val="tx2"/>
        </a:buClr>
        <a:buSzPct val="100000"/>
        <a:buFont typeface="Wingdings" panose="05000000000000000000" pitchFamily="2" charset="2"/>
        <a:buChar char="§"/>
        <a:defRPr sz="2000">
          <a:solidFill>
            <a:schemeClr val="tx1"/>
          </a:solidFill>
          <a:latin typeface="Arial Narrow" pitchFamily="34" charset="0"/>
        </a:defRPr>
      </a:lvl5pPr>
      <a:lvl6pPr marL="25146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6pPr>
      <a:lvl7pPr marL="29718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7pPr>
      <a:lvl8pPr marL="34290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8pPr>
      <a:lvl9pPr marL="38862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hyperlink" Target="https://www.tensorflow.org/guide/keras/rn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tensorflow.org/guide/keras/rnn"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www.tensorflow.org/guide/keras/rnn"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tensorflow.org/api_docs/python/tf/keras/losses/BinaryCrossentropy" TargetMode="External"/><Relationship Id="rId2" Type="http://schemas.openxmlformats.org/officeDocument/2006/relationships/hyperlink" Target="https://www.tensorflow.org/api_docs/python/tf/keras/losses/SparseCategoricalCrossentropy"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hyperlink" Target="https://developer.nvidia.com/discover/lstm"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hyperlink" Target="https://developer.nvidia.com/discover/lstm"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colab.research.google.com/github/ageron/handson-ml2/blob/master/15_processing_sequences_using_rnns_and_cnns.ipynb" TargetMode="External"/><Relationship Id="rId2" Type="http://schemas.openxmlformats.org/officeDocument/2006/relationships/hyperlink" Target="https://github.com/ageron/handson-ml2/blob/master/15_processing_sequences_using_rnns_and_cnns.ipynb"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thispersondoesnotexist.co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hyperlink" Target="https://colab.research.google.com/github/ageron/handson-ml2/blob/master/17_autoencoders_and_gans.ipynb" TargetMode="External"/><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arxiv.org/pdf/1411.4555.pdf"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arxiv.org/pdf/1411.4555.pdf"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arxiv.org/pdf/1411.4555.pdf"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Neural Nets V</a:t>
            </a:r>
          </a:p>
        </p:txBody>
      </p:sp>
      <p:sp>
        <p:nvSpPr>
          <p:cNvPr id="3" name="Subtitle 2"/>
          <p:cNvSpPr>
            <a:spLocks noGrp="1"/>
          </p:cNvSpPr>
          <p:nvPr>
            <p:ph type="subTitle" idx="1"/>
          </p:nvPr>
        </p:nvSpPr>
        <p:spPr/>
        <p:txBody>
          <a:bodyPr/>
          <a:lstStyle/>
          <a:p>
            <a:r>
              <a:rPr lang="en-US" dirty="0"/>
              <a:t>Recurrent Neural Nets and GAN’s</a:t>
            </a:r>
          </a:p>
        </p:txBody>
      </p:sp>
    </p:spTree>
    <p:extLst>
      <p:ext uri="{BB962C8B-B14F-4D97-AF65-F5344CB8AC3E}">
        <p14:creationId xmlns:p14="http://schemas.microsoft.com/office/powerpoint/2010/main" val="1296149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RNN Architecture: Notation</a:t>
            </a:r>
          </a:p>
        </p:txBody>
      </p:sp>
      <p:sp>
        <p:nvSpPr>
          <p:cNvPr id="19" name="Oval 18"/>
          <p:cNvSpPr/>
          <p:nvPr/>
        </p:nvSpPr>
        <p:spPr bwMode="auto">
          <a:xfrm>
            <a:off x="4230486" y="3276600"/>
            <a:ext cx="457200" cy="457200"/>
          </a:xfrm>
          <a:prstGeom prst="ellipse">
            <a:avLst/>
          </a:prstGeom>
          <a:solidFill>
            <a:srgbClr val="92D05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cxnSp>
        <p:nvCxnSpPr>
          <p:cNvPr id="20" name="Straight Arrow Connector 19"/>
          <p:cNvCxnSpPr>
            <a:stCxn id="19" idx="0"/>
            <a:endCxn id="23" idx="2"/>
          </p:cNvCxnSpPr>
          <p:nvPr/>
        </p:nvCxnSpPr>
        <p:spPr bwMode="auto">
          <a:xfrm flipH="1" flipV="1">
            <a:off x="4458393" y="1971020"/>
            <a:ext cx="693" cy="130558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stCxn id="22" idx="0"/>
            <a:endCxn id="19" idx="4"/>
          </p:cNvCxnSpPr>
          <p:nvPr/>
        </p:nvCxnSpPr>
        <p:spPr bwMode="auto">
          <a:xfrm flipV="1">
            <a:off x="4459086" y="3733800"/>
            <a:ext cx="0" cy="145798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078086" y="5191780"/>
            <a:ext cx="762000" cy="523220"/>
          </a:xfrm>
          <a:prstGeom prst="rect">
            <a:avLst/>
          </a:prstGeom>
          <a:noFill/>
        </p:spPr>
        <p:txBody>
          <a:bodyPr wrap="square" rtlCol="0">
            <a:spAutoFit/>
          </a:bodyPr>
          <a:lstStyle/>
          <a:p>
            <a:pPr algn="ctr"/>
            <a:r>
              <a:rPr lang="en-US" dirty="0">
                <a:latin typeface="Arial Narrow" panose="020B0606020202030204" pitchFamily="34" charset="0"/>
              </a:rPr>
              <a:t>x</a:t>
            </a:r>
          </a:p>
        </p:txBody>
      </p:sp>
      <p:sp>
        <p:nvSpPr>
          <p:cNvPr id="23" name="TextBox 22"/>
          <p:cNvSpPr txBox="1"/>
          <p:nvPr/>
        </p:nvSpPr>
        <p:spPr>
          <a:xfrm>
            <a:off x="4078086" y="1447800"/>
            <a:ext cx="760614" cy="523220"/>
          </a:xfrm>
          <a:prstGeom prst="rect">
            <a:avLst/>
          </a:prstGeom>
          <a:noFill/>
        </p:spPr>
        <p:txBody>
          <a:bodyPr wrap="square" rtlCol="0">
            <a:spAutoFit/>
          </a:bodyPr>
          <a:lstStyle/>
          <a:p>
            <a:pPr algn="ctr"/>
            <a:r>
              <a:rPr lang="en-US" dirty="0">
                <a:latin typeface="Arial Narrow" panose="020B0606020202030204" pitchFamily="34" charset="0"/>
              </a:rPr>
              <a:t>y</a:t>
            </a:r>
          </a:p>
        </p:txBody>
      </p:sp>
      <p:cxnSp>
        <p:nvCxnSpPr>
          <p:cNvPr id="27" name="Curved Connector 26"/>
          <p:cNvCxnSpPr>
            <a:stCxn id="19" idx="0"/>
            <a:endCxn id="19" idx="4"/>
          </p:cNvCxnSpPr>
          <p:nvPr/>
        </p:nvCxnSpPr>
        <p:spPr bwMode="auto">
          <a:xfrm rot="16200000" flipH="1">
            <a:off x="4230486" y="3505200"/>
            <a:ext cx="457200" cy="12700"/>
          </a:xfrm>
          <a:prstGeom prst="curvedConnector5">
            <a:avLst>
              <a:gd name="adj1" fmla="val -50000"/>
              <a:gd name="adj2" fmla="val 6218181"/>
              <a:gd name="adj3" fmla="val 150000"/>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70110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Training: </a:t>
            </a:r>
            <a:r>
              <a:rPr lang="en-US" dirty="0" err="1"/>
              <a:t>Backprop</a:t>
            </a:r>
            <a:r>
              <a:rPr lang="en-US" dirty="0"/>
              <a:t> on Unrolled (10? Nodes)</a:t>
            </a:r>
          </a:p>
        </p:txBody>
      </p:sp>
      <p:sp>
        <p:nvSpPr>
          <p:cNvPr id="5" name="Oval 4"/>
          <p:cNvSpPr/>
          <p:nvPr/>
        </p:nvSpPr>
        <p:spPr bwMode="auto">
          <a:xfrm>
            <a:off x="2477886" y="3276600"/>
            <a:ext cx="457200" cy="457200"/>
          </a:xfrm>
          <a:prstGeom prst="ellipse">
            <a:avLst/>
          </a:prstGeom>
          <a:solidFill>
            <a:srgbClr val="92D05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cxnSp>
        <p:nvCxnSpPr>
          <p:cNvPr id="7" name="Straight Arrow Connector 6"/>
          <p:cNvCxnSpPr>
            <a:stCxn id="5" idx="0"/>
            <a:endCxn id="15" idx="2"/>
          </p:cNvCxnSpPr>
          <p:nvPr/>
        </p:nvCxnSpPr>
        <p:spPr bwMode="auto">
          <a:xfrm flipH="1" flipV="1">
            <a:off x="2705793" y="1971020"/>
            <a:ext cx="693" cy="130558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a:stCxn id="13" idx="0"/>
            <a:endCxn id="5" idx="4"/>
          </p:cNvCxnSpPr>
          <p:nvPr/>
        </p:nvCxnSpPr>
        <p:spPr bwMode="auto">
          <a:xfrm flipV="1">
            <a:off x="2706486" y="3733800"/>
            <a:ext cx="0" cy="145798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2325486" y="5191780"/>
            <a:ext cx="762000" cy="523220"/>
          </a:xfrm>
          <a:prstGeom prst="rect">
            <a:avLst/>
          </a:prstGeom>
          <a:noFill/>
        </p:spPr>
        <p:txBody>
          <a:bodyPr wrap="square" rtlCol="0">
            <a:spAutoFit/>
          </a:bodyPr>
          <a:lstStyle/>
          <a:p>
            <a:pPr algn="ctr"/>
            <a:r>
              <a:rPr lang="en-US" dirty="0">
                <a:latin typeface="Arial Narrow" panose="020B0606020202030204" pitchFamily="34" charset="0"/>
              </a:rPr>
              <a:t>x(1)</a:t>
            </a:r>
          </a:p>
        </p:txBody>
      </p:sp>
      <p:sp>
        <p:nvSpPr>
          <p:cNvPr id="15" name="TextBox 14"/>
          <p:cNvSpPr txBox="1"/>
          <p:nvPr/>
        </p:nvSpPr>
        <p:spPr>
          <a:xfrm>
            <a:off x="2325486" y="1447800"/>
            <a:ext cx="760614" cy="523220"/>
          </a:xfrm>
          <a:prstGeom prst="rect">
            <a:avLst/>
          </a:prstGeom>
          <a:noFill/>
        </p:spPr>
        <p:txBody>
          <a:bodyPr wrap="square" rtlCol="0">
            <a:spAutoFit/>
          </a:bodyPr>
          <a:lstStyle/>
          <a:p>
            <a:pPr algn="ctr"/>
            <a:r>
              <a:rPr lang="en-US" dirty="0">
                <a:latin typeface="Arial Narrow" panose="020B0606020202030204" pitchFamily="34" charset="0"/>
              </a:rPr>
              <a:t>y(1)</a:t>
            </a:r>
          </a:p>
        </p:txBody>
      </p:sp>
      <p:sp>
        <p:nvSpPr>
          <p:cNvPr id="19" name="Oval 18"/>
          <p:cNvSpPr/>
          <p:nvPr/>
        </p:nvSpPr>
        <p:spPr bwMode="auto">
          <a:xfrm>
            <a:off x="4230486" y="3276600"/>
            <a:ext cx="457200" cy="457200"/>
          </a:xfrm>
          <a:prstGeom prst="ellipse">
            <a:avLst/>
          </a:prstGeom>
          <a:solidFill>
            <a:srgbClr val="92D05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cxnSp>
        <p:nvCxnSpPr>
          <p:cNvPr id="20" name="Straight Arrow Connector 19"/>
          <p:cNvCxnSpPr>
            <a:stCxn id="19" idx="0"/>
            <a:endCxn id="23" idx="2"/>
          </p:cNvCxnSpPr>
          <p:nvPr/>
        </p:nvCxnSpPr>
        <p:spPr bwMode="auto">
          <a:xfrm flipH="1" flipV="1">
            <a:off x="4458393" y="1971020"/>
            <a:ext cx="693" cy="130558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stCxn id="22" idx="0"/>
            <a:endCxn id="19" idx="4"/>
          </p:cNvCxnSpPr>
          <p:nvPr/>
        </p:nvCxnSpPr>
        <p:spPr bwMode="auto">
          <a:xfrm flipV="1">
            <a:off x="4459086" y="3733800"/>
            <a:ext cx="0" cy="145798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078086" y="5191780"/>
            <a:ext cx="762000" cy="523220"/>
          </a:xfrm>
          <a:prstGeom prst="rect">
            <a:avLst/>
          </a:prstGeom>
          <a:noFill/>
        </p:spPr>
        <p:txBody>
          <a:bodyPr wrap="square" rtlCol="0">
            <a:spAutoFit/>
          </a:bodyPr>
          <a:lstStyle/>
          <a:p>
            <a:pPr algn="ctr"/>
            <a:r>
              <a:rPr lang="en-US" dirty="0">
                <a:latin typeface="Arial Narrow" panose="020B0606020202030204" pitchFamily="34" charset="0"/>
              </a:rPr>
              <a:t>x(2)</a:t>
            </a:r>
          </a:p>
        </p:txBody>
      </p:sp>
      <p:sp>
        <p:nvSpPr>
          <p:cNvPr id="23" name="TextBox 22"/>
          <p:cNvSpPr txBox="1"/>
          <p:nvPr/>
        </p:nvSpPr>
        <p:spPr>
          <a:xfrm>
            <a:off x="4078086" y="1447800"/>
            <a:ext cx="760614" cy="523220"/>
          </a:xfrm>
          <a:prstGeom prst="rect">
            <a:avLst/>
          </a:prstGeom>
          <a:noFill/>
        </p:spPr>
        <p:txBody>
          <a:bodyPr wrap="square" rtlCol="0">
            <a:spAutoFit/>
          </a:bodyPr>
          <a:lstStyle/>
          <a:p>
            <a:pPr algn="ctr"/>
            <a:r>
              <a:rPr lang="en-US" dirty="0">
                <a:latin typeface="Arial Narrow" panose="020B0606020202030204" pitchFamily="34" charset="0"/>
              </a:rPr>
              <a:t>y(2)</a:t>
            </a:r>
          </a:p>
        </p:txBody>
      </p:sp>
      <p:sp>
        <p:nvSpPr>
          <p:cNvPr id="24" name="TextBox 23"/>
          <p:cNvSpPr txBox="1"/>
          <p:nvPr/>
        </p:nvSpPr>
        <p:spPr>
          <a:xfrm>
            <a:off x="3879966" y="4188019"/>
            <a:ext cx="598516" cy="523220"/>
          </a:xfrm>
          <a:prstGeom prst="rect">
            <a:avLst/>
          </a:prstGeom>
          <a:noFill/>
        </p:spPr>
        <p:txBody>
          <a:bodyPr wrap="square" rtlCol="0">
            <a:spAutoFit/>
          </a:bodyPr>
          <a:lstStyle/>
          <a:p>
            <a:pPr algn="ctr"/>
            <a:r>
              <a:rPr lang="en-US" dirty="0" err="1">
                <a:latin typeface="Arial Narrow" panose="020B0606020202030204" pitchFamily="34" charset="0"/>
              </a:rPr>
              <a:t>w</a:t>
            </a:r>
            <a:r>
              <a:rPr lang="en-US" baseline="-25000" dirty="0" err="1">
                <a:latin typeface="Arial Narrow" panose="020B0606020202030204" pitchFamily="34" charset="0"/>
              </a:rPr>
              <a:t>x</a:t>
            </a:r>
            <a:endParaRPr lang="en-US" dirty="0">
              <a:latin typeface="Arial Narrow" panose="020B0606020202030204" pitchFamily="34" charset="0"/>
            </a:endParaRPr>
          </a:p>
        </p:txBody>
      </p:sp>
      <p:sp>
        <p:nvSpPr>
          <p:cNvPr id="25" name="TextBox 24"/>
          <p:cNvSpPr txBox="1"/>
          <p:nvPr/>
        </p:nvSpPr>
        <p:spPr>
          <a:xfrm>
            <a:off x="2144684" y="2209800"/>
            <a:ext cx="598516" cy="523220"/>
          </a:xfrm>
          <a:prstGeom prst="rect">
            <a:avLst/>
          </a:prstGeom>
          <a:noFill/>
        </p:spPr>
        <p:txBody>
          <a:bodyPr wrap="square" rtlCol="0">
            <a:spAutoFit/>
          </a:bodyPr>
          <a:lstStyle/>
          <a:p>
            <a:pPr algn="ctr"/>
            <a:r>
              <a:rPr lang="en-US" dirty="0" err="1">
                <a:latin typeface="Arial Narrow" panose="020B0606020202030204" pitchFamily="34" charset="0"/>
              </a:rPr>
              <a:t>w</a:t>
            </a:r>
            <a:r>
              <a:rPr lang="en-US" baseline="-25000" dirty="0" err="1">
                <a:latin typeface="Arial Narrow" panose="020B0606020202030204" pitchFamily="34" charset="0"/>
              </a:rPr>
              <a:t>y</a:t>
            </a:r>
            <a:endParaRPr lang="en-US" dirty="0">
              <a:latin typeface="Arial Narrow" panose="020B0606020202030204" pitchFamily="34" charset="0"/>
            </a:endParaRPr>
          </a:p>
        </p:txBody>
      </p:sp>
      <p:cxnSp>
        <p:nvCxnSpPr>
          <p:cNvPr id="27" name="Curved Connector 26"/>
          <p:cNvCxnSpPr>
            <a:stCxn id="5" idx="0"/>
            <a:endCxn id="19" idx="4"/>
          </p:cNvCxnSpPr>
          <p:nvPr/>
        </p:nvCxnSpPr>
        <p:spPr bwMode="auto">
          <a:xfrm rot="16200000" flipH="1">
            <a:off x="3354186" y="2628900"/>
            <a:ext cx="457200" cy="1752600"/>
          </a:xfrm>
          <a:prstGeom prst="curvedConnector5">
            <a:avLst>
              <a:gd name="adj1" fmla="val -50000"/>
              <a:gd name="adj2" fmla="val 50000"/>
              <a:gd name="adj3" fmla="val 150000"/>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Oval 28"/>
          <p:cNvSpPr/>
          <p:nvPr/>
        </p:nvSpPr>
        <p:spPr bwMode="auto">
          <a:xfrm>
            <a:off x="5983086" y="3276600"/>
            <a:ext cx="457200" cy="457200"/>
          </a:xfrm>
          <a:prstGeom prst="ellipse">
            <a:avLst/>
          </a:prstGeom>
          <a:solidFill>
            <a:srgbClr val="92D05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30" name="TextBox 29"/>
          <p:cNvSpPr txBox="1"/>
          <p:nvPr/>
        </p:nvSpPr>
        <p:spPr>
          <a:xfrm>
            <a:off x="5830686" y="5191780"/>
            <a:ext cx="762000" cy="523220"/>
          </a:xfrm>
          <a:prstGeom prst="rect">
            <a:avLst/>
          </a:prstGeom>
          <a:noFill/>
        </p:spPr>
        <p:txBody>
          <a:bodyPr wrap="square" rtlCol="0">
            <a:spAutoFit/>
          </a:bodyPr>
          <a:lstStyle/>
          <a:p>
            <a:pPr algn="ctr"/>
            <a:r>
              <a:rPr lang="en-US" dirty="0">
                <a:latin typeface="Arial Narrow" panose="020B0606020202030204" pitchFamily="34" charset="0"/>
              </a:rPr>
              <a:t>x(3)</a:t>
            </a:r>
          </a:p>
        </p:txBody>
      </p:sp>
      <p:sp>
        <p:nvSpPr>
          <p:cNvPr id="31" name="TextBox 30"/>
          <p:cNvSpPr txBox="1"/>
          <p:nvPr/>
        </p:nvSpPr>
        <p:spPr>
          <a:xfrm>
            <a:off x="5792586" y="1447800"/>
            <a:ext cx="836814" cy="523220"/>
          </a:xfrm>
          <a:prstGeom prst="rect">
            <a:avLst/>
          </a:prstGeom>
          <a:noFill/>
        </p:spPr>
        <p:txBody>
          <a:bodyPr wrap="square" rtlCol="0">
            <a:spAutoFit/>
          </a:bodyPr>
          <a:lstStyle/>
          <a:p>
            <a:pPr algn="ctr"/>
            <a:r>
              <a:rPr lang="en-US" dirty="0">
                <a:latin typeface="Arial Narrow" panose="020B0606020202030204" pitchFamily="34" charset="0"/>
              </a:rPr>
              <a:t>y(3)</a:t>
            </a:r>
          </a:p>
        </p:txBody>
      </p:sp>
      <p:cxnSp>
        <p:nvCxnSpPr>
          <p:cNvPr id="32" name="Straight Arrow Connector 31"/>
          <p:cNvCxnSpPr>
            <a:stCxn id="29" idx="0"/>
            <a:endCxn id="31" idx="2"/>
          </p:cNvCxnSpPr>
          <p:nvPr/>
        </p:nvCxnSpPr>
        <p:spPr bwMode="auto">
          <a:xfrm flipH="1" flipV="1">
            <a:off x="6210993" y="1971020"/>
            <a:ext cx="693" cy="130558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p:cNvCxnSpPr>
            <a:stCxn id="30" idx="0"/>
            <a:endCxn id="29" idx="4"/>
          </p:cNvCxnSpPr>
          <p:nvPr/>
        </p:nvCxnSpPr>
        <p:spPr bwMode="auto">
          <a:xfrm flipV="1">
            <a:off x="6211686" y="3733800"/>
            <a:ext cx="0" cy="145798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Curved Connector 33"/>
          <p:cNvCxnSpPr>
            <a:stCxn id="19" idx="0"/>
            <a:endCxn id="29" idx="4"/>
          </p:cNvCxnSpPr>
          <p:nvPr/>
        </p:nvCxnSpPr>
        <p:spPr bwMode="auto">
          <a:xfrm rot="16200000" flipH="1">
            <a:off x="5106786" y="2628900"/>
            <a:ext cx="457200" cy="1752600"/>
          </a:xfrm>
          <a:prstGeom prst="curvedConnector5">
            <a:avLst>
              <a:gd name="adj1" fmla="val -50000"/>
              <a:gd name="adj2" fmla="val 50000"/>
              <a:gd name="adj3" fmla="val 150000"/>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p:cNvSpPr txBox="1"/>
          <p:nvPr/>
        </p:nvSpPr>
        <p:spPr>
          <a:xfrm>
            <a:off x="3258589" y="3581400"/>
            <a:ext cx="598516" cy="523220"/>
          </a:xfrm>
          <a:prstGeom prst="rect">
            <a:avLst/>
          </a:prstGeom>
          <a:noFill/>
        </p:spPr>
        <p:txBody>
          <a:bodyPr wrap="square" rtlCol="0">
            <a:spAutoFit/>
          </a:bodyPr>
          <a:lstStyle/>
          <a:p>
            <a:pPr algn="ctr"/>
            <a:r>
              <a:rPr lang="en-US" dirty="0" err="1">
                <a:latin typeface="Arial Narrow" panose="020B0606020202030204" pitchFamily="34" charset="0"/>
              </a:rPr>
              <a:t>w</a:t>
            </a:r>
            <a:r>
              <a:rPr lang="en-US" baseline="-25000" dirty="0" err="1">
                <a:latin typeface="Arial Narrow" panose="020B0606020202030204" pitchFamily="34" charset="0"/>
              </a:rPr>
              <a:t>y</a:t>
            </a:r>
            <a:endParaRPr lang="en-US" dirty="0">
              <a:latin typeface="Arial Narrow" panose="020B0606020202030204" pitchFamily="34" charset="0"/>
            </a:endParaRPr>
          </a:p>
        </p:txBody>
      </p:sp>
    </p:spTree>
    <p:extLst>
      <p:ext uri="{BB962C8B-B14F-4D97-AF65-F5344CB8AC3E}">
        <p14:creationId xmlns:p14="http://schemas.microsoft.com/office/powerpoint/2010/main" val="35352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90614" y="3869184"/>
            <a:ext cx="2781186" cy="76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 b="0" i="1" u="none" strike="noStrike" cap="none" normalizeH="0" baseline="0">
              <a:ln>
                <a:noFill/>
              </a:ln>
              <a:solidFill>
                <a:srgbClr val="808080"/>
              </a:solidFill>
              <a:effectLst/>
              <a:latin typeface="Arial Narrow" panose="020B0606020202030204" pitchFamily="34" charset="0"/>
              <a:cs typeface="Courier New" panose="02070309020205020404" pitchFamily="49" charset="0"/>
            </a:endParaRPr>
          </a:p>
        </p:txBody>
      </p:sp>
      <p:pic>
        <p:nvPicPr>
          <p:cNvPr id="2050" name="Picture 2" descr="A multilayer feedforward neural network with one hidden layer.  "/>
          <p:cNvPicPr>
            <a:picLocks noChangeAspect="1" noChangeArrowheads="1"/>
          </p:cNvPicPr>
          <p:nvPr/>
        </p:nvPicPr>
        <p:blipFill rotWithShape="1">
          <a:blip r:embed="rId3">
            <a:extLst>
              <a:ext uri="{28A0092B-C50C-407E-A947-70E740481C1C}">
                <a14:useLocalDpi xmlns:a14="http://schemas.microsoft.com/office/drawing/2010/main" val="0"/>
              </a:ext>
            </a:extLst>
          </a:blip>
          <a:srcRect b="18727"/>
          <a:stretch/>
        </p:blipFill>
        <p:spPr bwMode="auto">
          <a:xfrm>
            <a:off x="3429000" y="3082245"/>
            <a:ext cx="4724628" cy="248035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a:t>MNIST AS RNN </a:t>
            </a:r>
          </a:p>
        </p:txBody>
      </p:sp>
      <p:sp>
        <p:nvSpPr>
          <p:cNvPr id="5" name="Rectangle 4"/>
          <p:cNvSpPr/>
          <p:nvPr/>
        </p:nvSpPr>
        <p:spPr>
          <a:xfrm>
            <a:off x="409575" y="1172931"/>
            <a:ext cx="8391638" cy="1569660"/>
          </a:xfrm>
          <a:prstGeom prst="rect">
            <a:avLst/>
          </a:prstGeom>
        </p:spPr>
        <p:txBody>
          <a:bodyPr wrap="square">
            <a:spAutoFit/>
          </a:bodyPr>
          <a:lstStyle/>
          <a:p>
            <a:r>
              <a:rPr lang="en-US" sz="2400" dirty="0">
                <a:solidFill>
                  <a:srgbClr val="202124"/>
                </a:solidFill>
                <a:latin typeface="Arial Narrow" panose="020B0606020202030204" pitchFamily="34" charset="0"/>
              </a:rPr>
              <a:t>Input: sequence of rows of MNIST digits, </a:t>
            </a:r>
          </a:p>
          <a:p>
            <a:r>
              <a:rPr lang="en-US" sz="2400" dirty="0">
                <a:solidFill>
                  <a:srgbClr val="202124"/>
                </a:solidFill>
                <a:latin typeface="Arial Narrow" panose="020B0606020202030204" pitchFamily="34" charset="0"/>
              </a:rPr>
              <a:t>each row of pixels a “timestep.”*</a:t>
            </a:r>
          </a:p>
          <a:p>
            <a:endParaRPr lang="en-US" sz="2400" dirty="0">
              <a:solidFill>
                <a:srgbClr val="202124"/>
              </a:solidFill>
              <a:latin typeface="Arial Narrow" panose="020B0606020202030204" pitchFamily="34" charset="0"/>
            </a:endParaRPr>
          </a:p>
          <a:p>
            <a:r>
              <a:rPr lang="en-US" sz="2400" dirty="0">
                <a:solidFill>
                  <a:srgbClr val="202124"/>
                </a:solidFill>
                <a:latin typeface="Arial Narrow" panose="020B0606020202030204" pitchFamily="34" charset="0"/>
              </a:rPr>
              <a:t>Predict: the digit's label.</a:t>
            </a:r>
            <a:endParaRPr lang="en-US" sz="2400" dirty="0">
              <a:latin typeface="Arial Narrow" panose="020B0606020202030204" pitchFamily="34" charset="0"/>
            </a:endParaRPr>
          </a:p>
        </p:txBody>
      </p:sp>
      <p:sp>
        <p:nvSpPr>
          <p:cNvPr id="6" name="TextBox 5"/>
          <p:cNvSpPr txBox="1"/>
          <p:nvPr/>
        </p:nvSpPr>
        <p:spPr>
          <a:xfrm>
            <a:off x="3886200" y="2520434"/>
            <a:ext cx="400050" cy="369332"/>
          </a:xfrm>
          <a:prstGeom prst="rect">
            <a:avLst/>
          </a:prstGeom>
          <a:solidFill>
            <a:schemeClr val="bg1"/>
          </a:solidFill>
        </p:spPr>
        <p:txBody>
          <a:bodyPr wrap="square" rtlCol="0">
            <a:spAutoFit/>
          </a:bodyPr>
          <a:lstStyle/>
          <a:p>
            <a:pPr algn="ctr"/>
            <a:r>
              <a:rPr lang="en-US" sz="1800" dirty="0">
                <a:latin typeface="Arial Narrow" panose="020B0606020202030204" pitchFamily="34" charset="0"/>
              </a:rPr>
              <a:t>28</a:t>
            </a:r>
          </a:p>
        </p:txBody>
      </p:sp>
      <p:sp>
        <p:nvSpPr>
          <p:cNvPr id="2" name="Rectangle 1"/>
          <p:cNvSpPr/>
          <p:nvPr/>
        </p:nvSpPr>
        <p:spPr>
          <a:xfrm>
            <a:off x="190614" y="6248400"/>
            <a:ext cx="4381500" cy="381000"/>
          </a:xfrm>
          <a:prstGeom prst="rect">
            <a:avLst/>
          </a:prstGeom>
        </p:spPr>
        <p:txBody>
          <a:bodyPr wrap="square">
            <a:spAutoFit/>
          </a:bodyPr>
          <a:lstStyle/>
          <a:p>
            <a:r>
              <a:rPr lang="en-US" sz="1800" dirty="0">
                <a:hlinkClick r:id="rId4"/>
              </a:rPr>
              <a:t>* https://www.tensorflow.org/guide/keras/rnn</a:t>
            </a:r>
            <a:endParaRPr lang="en-US" sz="1800" dirty="0"/>
          </a:p>
        </p:txBody>
      </p:sp>
      <p:pic>
        <p:nvPicPr>
          <p:cNvPr id="8196" name="Picture 4" descr="Image result for mni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575" y="2990873"/>
            <a:ext cx="2333625" cy="226695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urved Connector 8"/>
          <p:cNvCxnSpPr/>
          <p:nvPr/>
        </p:nvCxnSpPr>
        <p:spPr bwMode="auto">
          <a:xfrm flipV="1">
            <a:off x="762000" y="3526284"/>
            <a:ext cx="2666999" cy="325984"/>
          </a:xfrm>
          <a:prstGeom prst="curvedConnector3">
            <a:avLst>
              <a:gd name="adj1" fmla="val 50000"/>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Curved Connector 13"/>
          <p:cNvCxnSpPr/>
          <p:nvPr/>
        </p:nvCxnSpPr>
        <p:spPr bwMode="auto">
          <a:xfrm rot="16200000" flipH="1">
            <a:off x="2385864" y="4045251"/>
            <a:ext cx="1230364" cy="855906"/>
          </a:xfrm>
          <a:prstGeom prst="curvedConnector3">
            <a:avLst>
              <a:gd name="adj1" fmla="val 50000"/>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ectangle 15"/>
          <p:cNvSpPr/>
          <p:nvPr/>
        </p:nvSpPr>
        <p:spPr bwMode="auto">
          <a:xfrm>
            <a:off x="660861" y="3792984"/>
            <a:ext cx="1929938" cy="76200"/>
          </a:xfrm>
          <a:prstGeom prst="rect">
            <a:avLst/>
          </a:prstGeom>
          <a:solidFill>
            <a:srgbClr val="FFFFFF">
              <a:alpha val="46000"/>
            </a:srgbClr>
          </a:solidFill>
          <a:ln>
            <a:solidFill>
              <a:schemeClr val="tx1"/>
            </a:solidFill>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 b="0" i="1" u="none" strike="noStrike" cap="none" normalizeH="0" baseline="0">
              <a:ln>
                <a:noFill/>
              </a:ln>
              <a:solidFill>
                <a:srgbClr val="808080"/>
              </a:solidFill>
              <a:effectLst/>
              <a:latin typeface="Arial Narrow" panose="020B0606020202030204" pitchFamily="34" charset="0"/>
              <a:cs typeface="Courier New" panose="02070309020205020404" pitchFamily="49" charset="0"/>
            </a:endParaRPr>
          </a:p>
        </p:txBody>
      </p:sp>
      <p:sp>
        <p:nvSpPr>
          <p:cNvPr id="19" name="TextBox 18"/>
          <p:cNvSpPr txBox="1"/>
          <p:nvPr/>
        </p:nvSpPr>
        <p:spPr>
          <a:xfrm>
            <a:off x="7239000" y="2520434"/>
            <a:ext cx="400050" cy="369332"/>
          </a:xfrm>
          <a:prstGeom prst="rect">
            <a:avLst/>
          </a:prstGeom>
          <a:solidFill>
            <a:schemeClr val="bg1"/>
          </a:solidFill>
        </p:spPr>
        <p:txBody>
          <a:bodyPr wrap="square" rtlCol="0">
            <a:spAutoFit/>
          </a:bodyPr>
          <a:lstStyle/>
          <a:p>
            <a:pPr algn="ctr"/>
            <a:r>
              <a:rPr lang="en-US" sz="1800" dirty="0">
                <a:latin typeface="Arial Narrow" panose="020B0606020202030204" pitchFamily="34" charset="0"/>
              </a:rPr>
              <a:t>10</a:t>
            </a:r>
          </a:p>
        </p:txBody>
      </p:sp>
      <p:sp>
        <p:nvSpPr>
          <p:cNvPr id="20" name="TextBox 19"/>
          <p:cNvSpPr txBox="1"/>
          <p:nvPr/>
        </p:nvSpPr>
        <p:spPr>
          <a:xfrm>
            <a:off x="5442411" y="2520434"/>
            <a:ext cx="400050" cy="369332"/>
          </a:xfrm>
          <a:prstGeom prst="rect">
            <a:avLst/>
          </a:prstGeom>
          <a:solidFill>
            <a:schemeClr val="bg1"/>
          </a:solidFill>
        </p:spPr>
        <p:txBody>
          <a:bodyPr wrap="square" rtlCol="0">
            <a:spAutoFit/>
          </a:bodyPr>
          <a:lstStyle/>
          <a:p>
            <a:pPr algn="ctr"/>
            <a:r>
              <a:rPr lang="en-US" sz="1800" dirty="0">
                <a:latin typeface="Arial Narrow" panose="020B0606020202030204" pitchFamily="34" charset="0"/>
              </a:rPr>
              <a:t>64</a:t>
            </a:r>
          </a:p>
        </p:txBody>
      </p:sp>
      <p:sp>
        <p:nvSpPr>
          <p:cNvPr id="18" name="TextBox 17"/>
          <p:cNvSpPr txBox="1"/>
          <p:nvPr/>
        </p:nvSpPr>
        <p:spPr>
          <a:xfrm rot="5400000">
            <a:off x="5634191" y="4122367"/>
            <a:ext cx="2008883" cy="400110"/>
          </a:xfrm>
          <a:prstGeom prst="rect">
            <a:avLst/>
          </a:prstGeom>
          <a:solidFill>
            <a:schemeClr val="bg1"/>
          </a:solidFill>
        </p:spPr>
        <p:txBody>
          <a:bodyPr wrap="none" rtlCol="0">
            <a:spAutoFit/>
          </a:bodyPr>
          <a:lstStyle/>
          <a:p>
            <a:r>
              <a:rPr lang="en-US" sz="2000" dirty="0" err="1">
                <a:latin typeface="Arial Narrow" panose="020B0606020202030204" pitchFamily="34" charset="0"/>
              </a:rPr>
              <a:t>BatchNormalization</a:t>
            </a:r>
            <a:endParaRPr lang="en-US" sz="2000" dirty="0">
              <a:latin typeface="Arial Narrow" panose="020B0606020202030204" pitchFamily="34" charset="0"/>
            </a:endParaRPr>
          </a:p>
        </p:txBody>
      </p:sp>
      <p:sp>
        <p:nvSpPr>
          <p:cNvPr id="15" name="Line Callout 2 (No Border) 14"/>
          <p:cNvSpPr/>
          <p:nvPr/>
        </p:nvSpPr>
        <p:spPr bwMode="auto">
          <a:xfrm>
            <a:off x="6065520" y="5245355"/>
            <a:ext cx="2969029" cy="1569660"/>
          </a:xfrm>
          <a:prstGeom prst="callout2">
            <a:avLst>
              <a:gd name="adj1" fmla="val 2862"/>
              <a:gd name="adj2" fmla="val 20785"/>
              <a:gd name="adj3" fmla="val 25105"/>
              <a:gd name="adj4" fmla="val 18891"/>
              <a:gd name="adj5" fmla="val 1816"/>
              <a:gd name="adj6" fmla="val 17729"/>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r>
              <a:rPr lang="en-US" sz="2400" dirty="0">
                <a:solidFill>
                  <a:srgbClr val="000000"/>
                </a:solidFill>
                <a:latin typeface="Arial Narrow" panose="020B0606020202030204" pitchFamily="34" charset="0"/>
                <a:cs typeface="Courier New" panose="02070309020205020404" pitchFamily="49" charset="0"/>
              </a:rPr>
              <a:t>applies  transformation that maintains mean activation </a:t>
            </a:r>
            <a:r>
              <a:rPr lang="en-US" sz="2400" dirty="0">
                <a:solidFill>
                  <a:srgbClr val="000000"/>
                </a:solidFill>
                <a:latin typeface="Arial Narrow" panose="020B0606020202030204" pitchFamily="34" charset="0"/>
                <a:cs typeface="Courier New" panose="02070309020205020404" pitchFamily="49" charset="0"/>
                <a:sym typeface="Symbol" panose="05050102010706020507" pitchFamily="18" charset="2"/>
              </a:rPr>
              <a:t> </a:t>
            </a:r>
            <a:r>
              <a:rPr lang="en-US" sz="2400" dirty="0">
                <a:solidFill>
                  <a:srgbClr val="000000"/>
                </a:solidFill>
                <a:latin typeface="Arial Narrow" panose="020B0606020202030204" pitchFamily="34" charset="0"/>
                <a:cs typeface="Courier New" panose="02070309020205020404" pitchFamily="49" charset="0"/>
              </a:rPr>
              <a:t>0, standard deviation </a:t>
            </a:r>
            <a:r>
              <a:rPr lang="en-US" sz="2400" dirty="0">
                <a:solidFill>
                  <a:srgbClr val="000000"/>
                </a:solidFill>
                <a:latin typeface="Arial Narrow" panose="020B0606020202030204" pitchFamily="34" charset="0"/>
                <a:cs typeface="Courier New" panose="02070309020205020404" pitchFamily="49" charset="0"/>
                <a:sym typeface="Symbol" panose="05050102010706020507" pitchFamily="18" charset="2"/>
              </a:rPr>
              <a:t></a:t>
            </a:r>
            <a:r>
              <a:rPr lang="en-US" sz="2400" dirty="0">
                <a:solidFill>
                  <a:srgbClr val="000000"/>
                </a:solidFill>
                <a:latin typeface="Arial Narrow" panose="020B0606020202030204" pitchFamily="34" charset="0"/>
                <a:cs typeface="Courier New" panose="02070309020205020404" pitchFamily="49" charset="0"/>
              </a:rPr>
              <a:t> 1.</a:t>
            </a:r>
            <a:endParaRPr kumimoji="0" 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endParaRPr>
          </a:p>
        </p:txBody>
      </p:sp>
    </p:spTree>
    <p:extLst>
      <p:ext uri="{BB962C8B-B14F-4D97-AF65-F5344CB8AC3E}">
        <p14:creationId xmlns:p14="http://schemas.microsoft.com/office/powerpoint/2010/main" val="4108170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04800"/>
            <a:ext cx="9067800" cy="495300"/>
          </a:xfrm>
        </p:spPr>
        <p:txBody>
          <a:bodyPr/>
          <a:lstStyle/>
          <a:p>
            <a:r>
              <a:rPr lang="en-US" dirty="0"/>
              <a:t>MNIST as RNN</a:t>
            </a:r>
            <a:r>
              <a:rPr lang="en-US" u="none" dirty="0"/>
              <a:t> </a:t>
            </a:r>
            <a:r>
              <a:rPr lang="en-US" i="1" u="none" dirty="0"/>
              <a:t>1</a:t>
            </a:r>
            <a:endParaRPr lang="en-US" u="none" dirty="0"/>
          </a:p>
        </p:txBody>
      </p:sp>
      <p:sp>
        <p:nvSpPr>
          <p:cNvPr id="5" name="Rectangle 1"/>
          <p:cNvSpPr>
            <a:spLocks noChangeArrowheads="1"/>
          </p:cNvSpPr>
          <p:nvPr/>
        </p:nvSpPr>
        <p:spPr bwMode="auto">
          <a:xfrm>
            <a:off x="457200" y="1548348"/>
            <a:ext cx="8458200"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08080"/>
                </a:solidFill>
                <a:effectLst/>
                <a:latin typeface="Arial Narrow" panose="020B0606020202030204" pitchFamily="34" charset="0"/>
                <a:cs typeface="Courier New" panose="02070309020205020404" pitchFamily="49" charset="0"/>
              </a:rPr>
              <a:t># https://www.tensorflow.org/guide/keras/rnn</a:t>
            </a:r>
            <a:br>
              <a:rPr kumimoji="0" lang="en-US" altLang="en-US" sz="2400" b="0" i="1" u="none" strike="noStrike" cap="none" normalizeH="0" baseline="0" dirty="0">
                <a:ln>
                  <a:noFill/>
                </a:ln>
                <a:solidFill>
                  <a:srgbClr val="808080"/>
                </a:solidFill>
                <a:effectLst/>
                <a:latin typeface="Arial Narrow" panose="020B0606020202030204" pitchFamily="34" charset="0"/>
                <a:cs typeface="Courier New" panose="02070309020205020404" pitchFamily="49" charset="0"/>
              </a:rPr>
            </a:br>
            <a:r>
              <a:rPr kumimoji="0" lang="en-US" altLang="en-US" sz="24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import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tensorflow</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as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tf</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batch_size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64</a:t>
            </a:r>
            <a:b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br>
            <a:r>
              <a:rPr kumimoji="0" lang="en-US" altLang="en-US" sz="2400" b="0" i="1" u="none" strike="noStrike" cap="none" normalizeH="0" baseline="0" dirty="0">
                <a:ln>
                  <a:noFill/>
                </a:ln>
                <a:solidFill>
                  <a:srgbClr val="808080"/>
                </a:solidFill>
                <a:effectLst/>
                <a:latin typeface="Arial Narrow" panose="020B0606020202030204" pitchFamily="34" charset="0"/>
                <a:cs typeface="Courier New" panose="02070309020205020404" pitchFamily="49" charset="0"/>
              </a:rPr>
              <a:t># Each MNIST image batch is a tensor of shape (</a:t>
            </a:r>
            <a:r>
              <a:rPr kumimoji="0" lang="en-US" altLang="en-US" sz="2400" b="0" i="1" u="none" strike="noStrike" cap="none" normalizeH="0" baseline="0" dirty="0" err="1">
                <a:ln>
                  <a:noFill/>
                </a:ln>
                <a:solidFill>
                  <a:srgbClr val="808080"/>
                </a:solidFill>
                <a:effectLst/>
                <a:latin typeface="Arial Narrow" panose="020B0606020202030204" pitchFamily="34" charset="0"/>
                <a:cs typeface="Courier New" panose="02070309020205020404" pitchFamily="49" charset="0"/>
              </a:rPr>
              <a:t>batch_size</a:t>
            </a:r>
            <a:r>
              <a:rPr kumimoji="0" lang="en-US" altLang="en-US" sz="2400" b="0" i="1" u="none" strike="noStrike" cap="none" normalizeH="0" baseline="0" dirty="0">
                <a:ln>
                  <a:noFill/>
                </a:ln>
                <a:solidFill>
                  <a:srgbClr val="808080"/>
                </a:solidFill>
                <a:effectLst/>
                <a:latin typeface="Arial Narrow" panose="020B0606020202030204" pitchFamily="34" charset="0"/>
                <a:cs typeface="Courier New" panose="02070309020205020404" pitchFamily="49" charset="0"/>
              </a:rPr>
              <a:t>, 28, 28).</a:t>
            </a:r>
            <a:br>
              <a:rPr kumimoji="0" lang="en-US" altLang="en-US" sz="2400" b="0" i="1" u="none" strike="noStrike" cap="none" normalizeH="0" baseline="0" dirty="0">
                <a:ln>
                  <a:noFill/>
                </a:ln>
                <a:solidFill>
                  <a:srgbClr val="808080"/>
                </a:solidFill>
                <a:effectLst/>
                <a:latin typeface="Arial Narrow" panose="020B0606020202030204" pitchFamily="34" charset="0"/>
                <a:cs typeface="Courier New" panose="02070309020205020404" pitchFamily="49" charset="0"/>
              </a:rPr>
            </a:br>
            <a:r>
              <a:rPr kumimoji="0" lang="en-US" altLang="en-US" sz="2400" b="0" i="1" u="none" strike="noStrike" cap="none" normalizeH="0" baseline="0" dirty="0">
                <a:ln>
                  <a:noFill/>
                </a:ln>
                <a:solidFill>
                  <a:srgbClr val="808080"/>
                </a:solidFill>
                <a:effectLst/>
                <a:latin typeface="Arial Narrow" panose="020B0606020202030204" pitchFamily="34" charset="0"/>
                <a:cs typeface="Courier New" panose="02070309020205020404" pitchFamily="49" charset="0"/>
              </a:rPr>
              <a:t># Each input sequence will be of size (28, 28) (height is treated like time).</a:t>
            </a:r>
            <a:br>
              <a:rPr kumimoji="0" lang="en-US" altLang="en-US" sz="2400" b="0" i="1" u="none" strike="noStrike" cap="none" normalizeH="0" baseline="0" dirty="0">
                <a:ln>
                  <a:noFill/>
                </a:ln>
                <a:solidFill>
                  <a:srgbClr val="80808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input_dim</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28</a:t>
            </a:r>
          </a:p>
          <a:p>
            <a:br>
              <a:rPr lang="en-US" altLang="en-US" sz="2400" dirty="0">
                <a:solidFill>
                  <a:srgbClr val="000000"/>
                </a:solidFill>
                <a:latin typeface="Arial Narrow" panose="020B0606020202030204" pitchFamily="34" charset="0"/>
                <a:cs typeface="Courier New" panose="02070309020205020404" pitchFamily="49" charset="0"/>
              </a:rPr>
            </a:br>
            <a:r>
              <a:rPr lang="en-US" altLang="en-US" sz="2400" dirty="0">
                <a:solidFill>
                  <a:srgbClr val="000000"/>
                </a:solidFill>
                <a:latin typeface="Arial Narrow" panose="020B0606020202030204" pitchFamily="34" charset="0"/>
                <a:cs typeface="Courier New" panose="02070309020205020404" pitchFamily="49" charset="0"/>
              </a:rPr>
              <a:t>units = </a:t>
            </a:r>
            <a:r>
              <a:rPr lang="en-US" altLang="en-US" sz="2400" dirty="0">
                <a:solidFill>
                  <a:srgbClr val="0000FF"/>
                </a:solidFill>
                <a:latin typeface="Arial Narrow" panose="020B0606020202030204" pitchFamily="34" charset="0"/>
                <a:cs typeface="Courier New" panose="02070309020205020404" pitchFamily="49" charset="0"/>
              </a:rPr>
              <a:t>64</a:t>
            </a:r>
            <a:br>
              <a:rPr lang="en-US" altLang="en-US" sz="2400" dirty="0">
                <a:solidFill>
                  <a:srgbClr val="0000FF"/>
                </a:solidFill>
                <a:latin typeface="Arial Narrow" panose="020B0606020202030204" pitchFamily="34" charset="0"/>
                <a:cs typeface="Courier New" panose="02070309020205020404" pitchFamily="49" charset="0"/>
              </a:rPr>
            </a:br>
            <a:r>
              <a:rPr lang="en-US" altLang="en-US" sz="2400" dirty="0" err="1">
                <a:solidFill>
                  <a:srgbClr val="000000"/>
                </a:solidFill>
                <a:latin typeface="Arial Narrow" panose="020B0606020202030204" pitchFamily="34" charset="0"/>
                <a:cs typeface="Courier New" panose="02070309020205020404" pitchFamily="49" charset="0"/>
              </a:rPr>
              <a:t>output_size</a:t>
            </a:r>
            <a:r>
              <a:rPr lang="en-US" altLang="en-US" sz="2400" dirty="0">
                <a:solidFill>
                  <a:srgbClr val="000000"/>
                </a:solidFill>
                <a:latin typeface="Arial Narrow" panose="020B0606020202030204" pitchFamily="34" charset="0"/>
                <a:cs typeface="Courier New" panose="02070309020205020404" pitchFamily="49" charset="0"/>
              </a:rPr>
              <a:t> = </a:t>
            </a:r>
            <a:r>
              <a:rPr lang="en-US" altLang="en-US" sz="2400" dirty="0">
                <a:solidFill>
                  <a:srgbClr val="0000FF"/>
                </a:solidFill>
                <a:latin typeface="Arial Narrow" panose="020B0606020202030204" pitchFamily="34" charset="0"/>
                <a:cs typeface="Courier New" panose="02070309020205020404" pitchFamily="49" charset="0"/>
              </a:rPr>
              <a:t>10  </a:t>
            </a:r>
            <a:r>
              <a:rPr lang="en-US" altLang="en-US" sz="2400" i="1" dirty="0">
                <a:solidFill>
                  <a:srgbClr val="808080"/>
                </a:solidFill>
                <a:latin typeface="Arial Narrow" panose="020B0606020202030204" pitchFamily="34" charset="0"/>
                <a:cs typeface="Courier New" panose="02070309020205020404" pitchFamily="49" charset="0"/>
              </a:rPr>
              <a:t># labels are from 0 to 9</a:t>
            </a:r>
            <a:endParaRPr lang="en-US" altLang="en-US" sz="2400" dirty="0">
              <a:latin typeface="Arial Narrow" panose="020B0606020202030204" pitchFamily="34" charset="0"/>
            </a:endParaRPr>
          </a:p>
        </p:txBody>
      </p:sp>
      <p:sp>
        <p:nvSpPr>
          <p:cNvPr id="6" name="Rectangle 5"/>
          <p:cNvSpPr/>
          <p:nvPr/>
        </p:nvSpPr>
        <p:spPr>
          <a:xfrm>
            <a:off x="190614" y="6248400"/>
            <a:ext cx="4381500" cy="381000"/>
          </a:xfrm>
          <a:prstGeom prst="rect">
            <a:avLst/>
          </a:prstGeom>
        </p:spPr>
        <p:txBody>
          <a:bodyPr wrap="square">
            <a:spAutoFit/>
          </a:bodyPr>
          <a:lstStyle/>
          <a:p>
            <a:r>
              <a:rPr lang="en-US" sz="1800" dirty="0">
                <a:hlinkClick r:id="rId3"/>
              </a:rPr>
              <a:t>* https://www.tensorflow.org/guide/keras/rnn</a:t>
            </a:r>
            <a:endParaRPr lang="en-US" sz="1800" dirty="0"/>
          </a:p>
        </p:txBody>
      </p:sp>
      <p:cxnSp>
        <p:nvCxnSpPr>
          <p:cNvPr id="3" name="Curved Connector 2"/>
          <p:cNvCxnSpPr/>
          <p:nvPr/>
        </p:nvCxnSpPr>
        <p:spPr bwMode="auto">
          <a:xfrm flipV="1">
            <a:off x="2286000" y="3810000"/>
            <a:ext cx="2705100" cy="228600"/>
          </a:xfrm>
          <a:prstGeom prst="curvedConnector3">
            <a:avLst>
              <a:gd name="adj1" fmla="val 100090"/>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15523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128" y="0"/>
            <a:ext cx="9067800" cy="800100"/>
          </a:xfrm>
        </p:spPr>
        <p:txBody>
          <a:bodyPr/>
          <a:lstStyle/>
          <a:p>
            <a:r>
              <a:rPr lang="en-US" dirty="0"/>
              <a:t>Recall Tensors and their Shapes</a:t>
            </a:r>
          </a:p>
        </p:txBody>
      </p:sp>
      <p:sp>
        <p:nvSpPr>
          <p:cNvPr id="5" name="Rectangle 1"/>
          <p:cNvSpPr>
            <a:spLocks noChangeArrowheads="1"/>
          </p:cNvSpPr>
          <p:nvPr/>
        </p:nvSpPr>
        <p:spPr bwMode="auto">
          <a:xfrm>
            <a:off x="581528" y="1028700"/>
            <a:ext cx="8001000" cy="4124769"/>
          </a:xfrm>
          <a:prstGeom prst="rect">
            <a:avLst/>
          </a:prstGeom>
          <a:noFill/>
          <a:ln>
            <a:noFill/>
          </a:ln>
          <a:effectLst/>
        </p:spPr>
        <p:txBody>
          <a:bodyPr vert="horz" wrap="square" lIns="0" tIns="122199" rIns="0" bIns="122199"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2"/>
                </a:solidFill>
                <a:effectLst/>
                <a:latin typeface="Roboto Mono"/>
              </a:rPr>
              <a:t>[[1, 2, 3], [4, 5, 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effectLst/>
                <a:latin typeface="Roboto Mono"/>
              </a:rPr>
              <a:t># 		rank 2 	(matrix);	</a:t>
            </a:r>
            <a:r>
              <a:rPr kumimoji="0" lang="en-US" b="0" i="0" u="sng" strike="noStrike" cap="none" normalizeH="0" baseline="0" dirty="0">
                <a:ln>
                  <a:noFill/>
                </a:ln>
                <a:effectLst/>
                <a:latin typeface="Roboto Mono"/>
              </a:rPr>
              <a:t>shape (2, 3)</a:t>
            </a:r>
          </a:p>
          <a:p>
            <a:r>
              <a:rPr lang="en-US" b="0" dirty="0">
                <a:latin typeface="Roboto Mono"/>
              </a:rPr>
              <a:t>(2 elements, each with 3 elements) </a:t>
            </a:r>
            <a:endParaRPr kumimoji="0" lang="en-US" b="0" i="0" u="none" strike="noStrike" cap="none" normalizeH="0" baseline="0" dirty="0">
              <a:ln>
                <a:noFill/>
              </a:ln>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b="0" dirty="0">
              <a:solidFill>
                <a:srgbClr val="37474F"/>
              </a:solidFill>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rgbClr val="37474F"/>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b="0" dirty="0">
              <a:solidFill>
                <a:srgbClr val="37474F"/>
              </a:solidFill>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b="0" i="0" u="none" strike="noStrike" cap="none" normalizeH="0" baseline="0" dirty="0">
                <a:ln>
                  <a:noFill/>
                </a:ln>
                <a:solidFill>
                  <a:srgbClr val="37474F"/>
                </a:solidFill>
                <a:effectLst/>
                <a:latin typeface="Roboto Mono"/>
              </a:rPr>
            </a:br>
            <a:r>
              <a:rPr kumimoji="0" lang="en-US" b="0" i="0" u="none" strike="noStrike" cap="none" normalizeH="0" baseline="0" dirty="0">
                <a:ln>
                  <a:noFill/>
                </a:ln>
                <a:solidFill>
                  <a:schemeClr val="tx2"/>
                </a:solidFill>
                <a:effectLst/>
                <a:latin typeface="Roboto Mono"/>
              </a:rPr>
              <a:t>[[[1., 2., 3.]], [[7., 8., 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effectLst/>
                <a:latin typeface="Roboto Mono"/>
              </a:rPr>
              <a:t># 		rank 3; 	  		</a:t>
            </a:r>
            <a:r>
              <a:rPr kumimoji="0" lang="en-US" b="0" i="0" u="sng" strike="noStrike" cap="none" normalizeH="0" baseline="0" dirty="0">
                <a:ln>
                  <a:noFill/>
                </a:ln>
                <a:effectLst/>
                <a:latin typeface="Roboto Mono"/>
              </a:rPr>
              <a:t>shape (2, 1, 3)</a:t>
            </a:r>
            <a:r>
              <a:rPr kumimoji="0" lang="en-US" sz="1800" b="0" i="0" u="sng" strike="noStrike" cap="none" normalizeH="0" baseline="0" dirty="0">
                <a:ln>
                  <a:noFill/>
                </a:ln>
                <a:effectLst/>
              </a:rPr>
              <a:t> </a:t>
            </a:r>
            <a:endParaRPr kumimoji="0" lang="en-US" sz="5400" b="0" i="0" u="sng" strike="noStrike" cap="none" normalizeH="0" baseline="0" dirty="0">
              <a:ln>
                <a:noFill/>
              </a:ln>
              <a:effectLst/>
              <a:latin typeface="Arial" panose="020B0604020202020204" pitchFamily="34" charset="0"/>
            </a:endParaRPr>
          </a:p>
        </p:txBody>
      </p:sp>
      <p:sp>
        <p:nvSpPr>
          <p:cNvPr id="10" name="Rectangle 9"/>
          <p:cNvSpPr/>
          <p:nvPr/>
        </p:nvSpPr>
        <p:spPr bwMode="auto">
          <a:xfrm>
            <a:off x="5493124" y="2775474"/>
            <a:ext cx="1752600" cy="6096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itchFamily="18" charset="0"/>
            </a:endParaRPr>
          </a:p>
        </p:txBody>
      </p:sp>
      <p:sp>
        <p:nvSpPr>
          <p:cNvPr id="11" name="Rectangle 10"/>
          <p:cNvSpPr/>
          <p:nvPr/>
        </p:nvSpPr>
        <p:spPr bwMode="auto">
          <a:xfrm>
            <a:off x="5603840" y="2851674"/>
            <a:ext cx="315558" cy="457200"/>
          </a:xfrm>
          <a:prstGeom prst="rect">
            <a:avLst/>
          </a:prstGeom>
          <a:solidFill>
            <a:schemeClr val="tx2">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itchFamily="18" charset="0"/>
            </a:endParaRPr>
          </a:p>
        </p:txBody>
      </p:sp>
      <p:sp>
        <p:nvSpPr>
          <p:cNvPr id="12" name="Rectangle 11"/>
          <p:cNvSpPr/>
          <p:nvPr/>
        </p:nvSpPr>
        <p:spPr bwMode="auto">
          <a:xfrm>
            <a:off x="6210301" y="2851674"/>
            <a:ext cx="315558" cy="457200"/>
          </a:xfrm>
          <a:prstGeom prst="rect">
            <a:avLst/>
          </a:prstGeom>
          <a:solidFill>
            <a:schemeClr val="tx2">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itchFamily="18" charset="0"/>
            </a:endParaRPr>
          </a:p>
        </p:txBody>
      </p:sp>
      <p:sp>
        <p:nvSpPr>
          <p:cNvPr id="13" name="Rectangle 12"/>
          <p:cNvSpPr/>
          <p:nvPr/>
        </p:nvSpPr>
        <p:spPr bwMode="auto">
          <a:xfrm>
            <a:off x="6816762" y="2851674"/>
            <a:ext cx="315558" cy="457200"/>
          </a:xfrm>
          <a:prstGeom prst="rect">
            <a:avLst/>
          </a:prstGeom>
          <a:solidFill>
            <a:schemeClr val="tx2">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itchFamily="18" charset="0"/>
            </a:endParaRPr>
          </a:p>
        </p:txBody>
      </p:sp>
      <p:sp>
        <p:nvSpPr>
          <p:cNvPr id="14" name="Rectangle 13"/>
          <p:cNvSpPr/>
          <p:nvPr/>
        </p:nvSpPr>
        <p:spPr bwMode="auto">
          <a:xfrm>
            <a:off x="3435724" y="2775474"/>
            <a:ext cx="1752600" cy="6096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itchFamily="18" charset="0"/>
            </a:endParaRPr>
          </a:p>
        </p:txBody>
      </p:sp>
      <p:sp>
        <p:nvSpPr>
          <p:cNvPr id="15" name="Rectangle 14"/>
          <p:cNvSpPr/>
          <p:nvPr/>
        </p:nvSpPr>
        <p:spPr bwMode="auto">
          <a:xfrm>
            <a:off x="3546440" y="2851674"/>
            <a:ext cx="315558" cy="457200"/>
          </a:xfrm>
          <a:prstGeom prst="rect">
            <a:avLst/>
          </a:prstGeom>
          <a:solidFill>
            <a:schemeClr val="tx2">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itchFamily="18" charset="0"/>
            </a:endParaRPr>
          </a:p>
        </p:txBody>
      </p:sp>
      <p:sp>
        <p:nvSpPr>
          <p:cNvPr id="16" name="Rectangle 15"/>
          <p:cNvSpPr/>
          <p:nvPr/>
        </p:nvSpPr>
        <p:spPr bwMode="auto">
          <a:xfrm>
            <a:off x="4152901" y="2851674"/>
            <a:ext cx="315558" cy="457200"/>
          </a:xfrm>
          <a:prstGeom prst="rect">
            <a:avLst/>
          </a:prstGeom>
          <a:solidFill>
            <a:schemeClr val="tx2">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itchFamily="18" charset="0"/>
            </a:endParaRPr>
          </a:p>
        </p:txBody>
      </p:sp>
      <p:sp>
        <p:nvSpPr>
          <p:cNvPr id="17" name="Rectangle 16"/>
          <p:cNvSpPr/>
          <p:nvPr/>
        </p:nvSpPr>
        <p:spPr bwMode="auto">
          <a:xfrm>
            <a:off x="4759362" y="2851674"/>
            <a:ext cx="315558" cy="457200"/>
          </a:xfrm>
          <a:prstGeom prst="rect">
            <a:avLst/>
          </a:prstGeom>
          <a:solidFill>
            <a:schemeClr val="tx2">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itchFamily="18" charset="0"/>
            </a:endParaRPr>
          </a:p>
        </p:txBody>
      </p:sp>
      <p:sp>
        <p:nvSpPr>
          <p:cNvPr id="18" name="Rectangle 17"/>
          <p:cNvSpPr/>
          <p:nvPr/>
        </p:nvSpPr>
        <p:spPr bwMode="auto">
          <a:xfrm>
            <a:off x="3276600" y="2590800"/>
            <a:ext cx="4197723" cy="990600"/>
          </a:xfrm>
          <a:prstGeom prst="rect">
            <a:avLst/>
          </a:prstGeom>
          <a:noFill/>
          <a:ln w="349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itchFamily="18" charset="0"/>
            </a:endParaRPr>
          </a:p>
        </p:txBody>
      </p:sp>
      <p:sp>
        <p:nvSpPr>
          <p:cNvPr id="19" name="Rectangle 18"/>
          <p:cNvSpPr/>
          <p:nvPr/>
        </p:nvSpPr>
        <p:spPr bwMode="auto">
          <a:xfrm>
            <a:off x="5486567" y="5338143"/>
            <a:ext cx="1752600" cy="6096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itchFamily="18" charset="0"/>
            </a:endParaRPr>
          </a:p>
        </p:txBody>
      </p:sp>
      <p:sp>
        <p:nvSpPr>
          <p:cNvPr id="20" name="Rectangle 19"/>
          <p:cNvSpPr/>
          <p:nvPr/>
        </p:nvSpPr>
        <p:spPr bwMode="auto">
          <a:xfrm>
            <a:off x="5597283" y="5414343"/>
            <a:ext cx="315558" cy="457200"/>
          </a:xfrm>
          <a:prstGeom prst="rect">
            <a:avLst/>
          </a:prstGeom>
          <a:solidFill>
            <a:schemeClr val="tx2">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itchFamily="18" charset="0"/>
            </a:endParaRPr>
          </a:p>
        </p:txBody>
      </p:sp>
      <p:sp>
        <p:nvSpPr>
          <p:cNvPr id="21" name="Rectangle 20"/>
          <p:cNvSpPr/>
          <p:nvPr/>
        </p:nvSpPr>
        <p:spPr bwMode="auto">
          <a:xfrm>
            <a:off x="6203744" y="5414343"/>
            <a:ext cx="315558" cy="457200"/>
          </a:xfrm>
          <a:prstGeom prst="rect">
            <a:avLst/>
          </a:prstGeom>
          <a:solidFill>
            <a:schemeClr val="tx2">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itchFamily="18" charset="0"/>
            </a:endParaRPr>
          </a:p>
        </p:txBody>
      </p:sp>
      <p:sp>
        <p:nvSpPr>
          <p:cNvPr id="22" name="Rectangle 21"/>
          <p:cNvSpPr/>
          <p:nvPr/>
        </p:nvSpPr>
        <p:spPr bwMode="auto">
          <a:xfrm>
            <a:off x="6810205" y="5414343"/>
            <a:ext cx="315558" cy="457200"/>
          </a:xfrm>
          <a:prstGeom prst="rect">
            <a:avLst/>
          </a:prstGeom>
          <a:solidFill>
            <a:schemeClr val="tx2">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itchFamily="18" charset="0"/>
            </a:endParaRPr>
          </a:p>
        </p:txBody>
      </p:sp>
      <p:sp>
        <p:nvSpPr>
          <p:cNvPr id="23" name="Rectangle 22"/>
          <p:cNvSpPr/>
          <p:nvPr/>
        </p:nvSpPr>
        <p:spPr bwMode="auto">
          <a:xfrm>
            <a:off x="3429167" y="5338143"/>
            <a:ext cx="1752600" cy="6096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itchFamily="18" charset="0"/>
            </a:endParaRPr>
          </a:p>
        </p:txBody>
      </p:sp>
      <p:sp>
        <p:nvSpPr>
          <p:cNvPr id="24" name="Rectangle 23"/>
          <p:cNvSpPr/>
          <p:nvPr/>
        </p:nvSpPr>
        <p:spPr bwMode="auto">
          <a:xfrm>
            <a:off x="3539883" y="5414343"/>
            <a:ext cx="315558" cy="457200"/>
          </a:xfrm>
          <a:prstGeom prst="rect">
            <a:avLst/>
          </a:prstGeom>
          <a:solidFill>
            <a:schemeClr val="tx2">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itchFamily="18" charset="0"/>
            </a:endParaRPr>
          </a:p>
        </p:txBody>
      </p:sp>
      <p:sp>
        <p:nvSpPr>
          <p:cNvPr id="25" name="Rectangle 24"/>
          <p:cNvSpPr/>
          <p:nvPr/>
        </p:nvSpPr>
        <p:spPr bwMode="auto">
          <a:xfrm>
            <a:off x="4146344" y="5414343"/>
            <a:ext cx="315558" cy="457200"/>
          </a:xfrm>
          <a:prstGeom prst="rect">
            <a:avLst/>
          </a:prstGeom>
          <a:solidFill>
            <a:schemeClr val="tx2">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itchFamily="18" charset="0"/>
            </a:endParaRPr>
          </a:p>
        </p:txBody>
      </p:sp>
      <p:sp>
        <p:nvSpPr>
          <p:cNvPr id="26" name="Rectangle 25"/>
          <p:cNvSpPr/>
          <p:nvPr/>
        </p:nvSpPr>
        <p:spPr bwMode="auto">
          <a:xfrm>
            <a:off x="4752805" y="5414343"/>
            <a:ext cx="315558" cy="457200"/>
          </a:xfrm>
          <a:prstGeom prst="rect">
            <a:avLst/>
          </a:prstGeom>
          <a:solidFill>
            <a:schemeClr val="tx2">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itchFamily="18" charset="0"/>
            </a:endParaRPr>
          </a:p>
        </p:txBody>
      </p:sp>
      <p:sp>
        <p:nvSpPr>
          <p:cNvPr id="27" name="Rectangle 26"/>
          <p:cNvSpPr/>
          <p:nvPr/>
        </p:nvSpPr>
        <p:spPr bwMode="auto">
          <a:xfrm>
            <a:off x="3270043" y="5153469"/>
            <a:ext cx="4197723" cy="990600"/>
          </a:xfrm>
          <a:prstGeom prst="rect">
            <a:avLst/>
          </a:prstGeom>
          <a:noFill/>
          <a:ln w="349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itchFamily="18" charset="0"/>
            </a:endParaRPr>
          </a:p>
        </p:txBody>
      </p:sp>
      <p:sp>
        <p:nvSpPr>
          <p:cNvPr id="28" name="Rectangle 27"/>
          <p:cNvSpPr/>
          <p:nvPr/>
        </p:nvSpPr>
        <p:spPr bwMode="auto">
          <a:xfrm>
            <a:off x="3347138" y="5261943"/>
            <a:ext cx="1916209" cy="762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itchFamily="18" charset="0"/>
            </a:endParaRPr>
          </a:p>
        </p:txBody>
      </p:sp>
      <p:sp>
        <p:nvSpPr>
          <p:cNvPr id="29" name="Rectangle 28"/>
          <p:cNvSpPr/>
          <p:nvPr/>
        </p:nvSpPr>
        <p:spPr bwMode="auto">
          <a:xfrm>
            <a:off x="5404981" y="5261386"/>
            <a:ext cx="1916209" cy="762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itchFamily="18" charset="0"/>
            </a:endParaRPr>
          </a:p>
        </p:txBody>
      </p:sp>
      <p:sp>
        <p:nvSpPr>
          <p:cNvPr id="51" name="Oval 50"/>
          <p:cNvSpPr/>
          <p:nvPr/>
        </p:nvSpPr>
        <p:spPr bwMode="auto">
          <a:xfrm>
            <a:off x="3124199" y="4571999"/>
            <a:ext cx="306211" cy="429097"/>
          </a:xfrm>
          <a:prstGeom prst="ellipse">
            <a:avLst/>
          </a:prstGeom>
          <a:noFill/>
          <a:ln w="254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635129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Build RNN Model</a:t>
            </a:r>
            <a:r>
              <a:rPr lang="en-US" u="none" dirty="0"/>
              <a:t> </a:t>
            </a:r>
            <a:r>
              <a:rPr lang="en-US" i="1" u="none" dirty="0"/>
              <a:t>2</a:t>
            </a:r>
            <a:endParaRPr lang="en-US" u="none" dirty="0"/>
          </a:p>
        </p:txBody>
      </p:sp>
      <p:sp>
        <p:nvSpPr>
          <p:cNvPr id="5" name="Rectangle 1"/>
          <p:cNvSpPr>
            <a:spLocks noChangeArrowheads="1"/>
          </p:cNvSpPr>
          <p:nvPr/>
        </p:nvSpPr>
        <p:spPr bwMode="auto">
          <a:xfrm>
            <a:off x="914400" y="1219200"/>
            <a:ext cx="7239000"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r>
              <a:rPr lang="en-US" altLang="en-US" sz="2400" b="1" dirty="0" err="1">
                <a:solidFill>
                  <a:srgbClr val="000080"/>
                </a:solidFill>
                <a:latin typeface="Arial Narrow" panose="020B0606020202030204" pitchFamily="34" charset="0"/>
                <a:cs typeface="Courier New" panose="02070309020205020404" pitchFamily="49" charset="0"/>
              </a:rPr>
              <a:t>def</a:t>
            </a:r>
            <a:r>
              <a:rPr lang="en-US" altLang="en-US" sz="2400" b="1" dirty="0">
                <a:solidFill>
                  <a:srgbClr val="000080"/>
                </a:solidFill>
                <a:latin typeface="Arial Narrow" panose="020B0606020202030204" pitchFamily="34" charset="0"/>
                <a:cs typeface="Courier New" panose="02070309020205020404" pitchFamily="49" charset="0"/>
              </a:rPr>
              <a:t> </a:t>
            </a:r>
            <a:r>
              <a:rPr lang="en-US" altLang="en-US" sz="2400" dirty="0" err="1">
                <a:solidFill>
                  <a:srgbClr val="000000"/>
                </a:solidFill>
                <a:latin typeface="Arial Narrow" panose="020B0606020202030204" pitchFamily="34" charset="0"/>
                <a:cs typeface="Courier New" panose="02070309020205020404" pitchFamily="49" charset="0"/>
              </a:rPr>
              <a:t>build_model</a:t>
            </a:r>
            <a:r>
              <a:rPr lang="en-US" altLang="en-US" sz="2400" dirty="0">
                <a:solidFill>
                  <a:srgbClr val="000000"/>
                </a:solidFill>
                <a:latin typeface="Arial Narrow" panose="020B0606020202030204" pitchFamily="34" charset="0"/>
                <a:cs typeface="Courier New" panose="02070309020205020404" pitchFamily="49" charset="0"/>
              </a:rPr>
              <a:t>(</a:t>
            </a:r>
            <a:r>
              <a:rPr lang="en-US" altLang="en-US" sz="2400" dirty="0" err="1">
                <a:solidFill>
                  <a:srgbClr val="000000"/>
                </a:solidFill>
                <a:latin typeface="Arial Narrow" panose="020B0606020202030204" pitchFamily="34" charset="0"/>
                <a:cs typeface="Courier New" panose="02070309020205020404" pitchFamily="49" charset="0"/>
              </a:rPr>
              <a:t>allow_cudnn_kernel</a:t>
            </a:r>
            <a:r>
              <a:rPr lang="en-US" altLang="en-US" sz="2400" dirty="0">
                <a:solidFill>
                  <a:srgbClr val="000000"/>
                </a:solidFill>
                <a:latin typeface="Arial Narrow" panose="020B0606020202030204" pitchFamily="34" charset="0"/>
                <a:cs typeface="Courier New" panose="02070309020205020404" pitchFamily="49" charset="0"/>
              </a:rPr>
              <a:t>=</a:t>
            </a:r>
            <a:r>
              <a:rPr lang="en-US" altLang="en-US" sz="2400" b="1" dirty="0">
                <a:solidFill>
                  <a:srgbClr val="000080"/>
                </a:solidFill>
                <a:latin typeface="Arial Narrow" panose="020B0606020202030204" pitchFamily="34" charset="0"/>
                <a:cs typeface="Courier New" panose="02070309020205020404" pitchFamily="49" charset="0"/>
              </a:rPr>
              <a:t>True</a:t>
            </a:r>
            <a:r>
              <a:rPr lang="en-US" altLang="en-US" sz="2400" dirty="0">
                <a:solidFill>
                  <a:srgbClr val="000000"/>
                </a:solidFill>
                <a:latin typeface="Arial Narrow" panose="020B0606020202030204" pitchFamily="34" charset="0"/>
                <a:cs typeface="Courier New" panose="02070309020205020404" pitchFamily="49" charset="0"/>
              </a:rPr>
              <a:t>):</a:t>
            </a:r>
          </a:p>
          <a:p>
            <a:br>
              <a:rPr lang="en-US" altLang="en-US" sz="2400" dirty="0">
                <a:solidFill>
                  <a:srgbClr val="000000"/>
                </a:solidFill>
                <a:latin typeface="Arial Narrow" panose="020B0606020202030204" pitchFamily="34" charset="0"/>
                <a:cs typeface="Courier New" panose="02070309020205020404" pitchFamily="49" charset="0"/>
              </a:rPr>
            </a:br>
            <a:r>
              <a:rPr lang="en-US" altLang="en-US" sz="2400" dirty="0">
                <a:solidFill>
                  <a:srgbClr val="000000"/>
                </a:solidFill>
                <a:latin typeface="Arial Narrow" panose="020B0606020202030204" pitchFamily="34" charset="0"/>
                <a:cs typeface="Courier New" panose="02070309020205020404" pitchFamily="49" charset="0"/>
              </a:rPr>
              <a:t>    </a:t>
            </a:r>
            <a:r>
              <a:rPr lang="en-US" altLang="en-US" sz="2400" dirty="0" err="1">
                <a:solidFill>
                  <a:srgbClr val="000000"/>
                </a:solidFill>
                <a:latin typeface="Arial Narrow" panose="020B0606020202030204" pitchFamily="34" charset="0"/>
                <a:cs typeface="Courier New" panose="02070309020205020404" pitchFamily="49" charset="0"/>
              </a:rPr>
              <a:t>lstm_layer</a:t>
            </a:r>
            <a:r>
              <a:rPr lang="en-US" altLang="en-US" sz="2400" dirty="0">
                <a:solidFill>
                  <a:srgbClr val="000000"/>
                </a:solidFill>
                <a:latin typeface="Arial Narrow" panose="020B0606020202030204" pitchFamily="34" charset="0"/>
                <a:cs typeface="Courier New" panose="02070309020205020404" pitchFamily="49" charset="0"/>
              </a:rPr>
              <a:t> = </a:t>
            </a:r>
            <a:r>
              <a:rPr lang="en-US" altLang="en-US" sz="2400" dirty="0" err="1">
                <a:solidFill>
                  <a:srgbClr val="000000"/>
                </a:solidFill>
                <a:latin typeface="Arial Narrow" panose="020B0606020202030204" pitchFamily="34" charset="0"/>
                <a:cs typeface="Courier New" panose="02070309020205020404" pitchFamily="49" charset="0"/>
              </a:rPr>
              <a:t>tf.keras.layers.RNN</a:t>
            </a:r>
            <a:r>
              <a:rPr lang="en-US" altLang="en-US" sz="2400" dirty="0">
                <a:solidFill>
                  <a:srgbClr val="000000"/>
                </a:solidFill>
                <a:latin typeface="Arial Narrow" panose="020B0606020202030204" pitchFamily="34" charset="0"/>
                <a:cs typeface="Courier New" panose="02070309020205020404" pitchFamily="49" charset="0"/>
              </a:rPr>
              <a:t>(</a:t>
            </a:r>
            <a:br>
              <a:rPr lang="en-US" altLang="en-US" sz="2400" dirty="0">
                <a:solidFill>
                  <a:srgbClr val="000000"/>
                </a:solidFill>
                <a:latin typeface="Arial Narrow" panose="020B0606020202030204" pitchFamily="34" charset="0"/>
                <a:cs typeface="Courier New" panose="02070309020205020404" pitchFamily="49" charset="0"/>
              </a:rPr>
            </a:br>
            <a:r>
              <a:rPr lang="en-US" altLang="en-US" sz="2400" dirty="0">
                <a:solidFill>
                  <a:srgbClr val="000000"/>
                </a:solidFill>
                <a:latin typeface="Arial Narrow" panose="020B0606020202030204" pitchFamily="34" charset="0"/>
                <a:cs typeface="Courier New" panose="02070309020205020404" pitchFamily="49" charset="0"/>
              </a:rPr>
              <a:t>        </a:t>
            </a:r>
            <a:r>
              <a:rPr lang="en-US" altLang="en-US" sz="2400" dirty="0" err="1">
                <a:solidFill>
                  <a:srgbClr val="000000"/>
                </a:solidFill>
                <a:latin typeface="Arial Narrow" panose="020B0606020202030204" pitchFamily="34" charset="0"/>
                <a:cs typeface="Courier New" panose="02070309020205020404" pitchFamily="49" charset="0"/>
              </a:rPr>
              <a:t>tf.keras.layers.LSTMCell</a:t>
            </a:r>
            <a:r>
              <a:rPr lang="en-US" altLang="en-US" sz="2400" dirty="0">
                <a:solidFill>
                  <a:srgbClr val="000000"/>
                </a:solidFill>
                <a:latin typeface="Arial Narrow" panose="020B0606020202030204" pitchFamily="34" charset="0"/>
                <a:cs typeface="Courier New" panose="02070309020205020404" pitchFamily="49" charset="0"/>
              </a:rPr>
              <a:t>(units),</a:t>
            </a:r>
            <a:br>
              <a:rPr lang="en-US" altLang="en-US" sz="2400" dirty="0">
                <a:solidFill>
                  <a:srgbClr val="000000"/>
                </a:solidFill>
                <a:latin typeface="Arial Narrow" panose="020B0606020202030204" pitchFamily="34" charset="0"/>
                <a:cs typeface="Courier New" panose="02070309020205020404" pitchFamily="49" charset="0"/>
              </a:rPr>
            </a:br>
            <a:r>
              <a:rPr lang="en-US" altLang="en-US" sz="2400" dirty="0">
                <a:solidFill>
                  <a:srgbClr val="000000"/>
                </a:solidFill>
                <a:latin typeface="Arial Narrow" panose="020B0606020202030204" pitchFamily="34" charset="0"/>
                <a:cs typeface="Courier New" panose="02070309020205020404" pitchFamily="49" charset="0"/>
              </a:rPr>
              <a:t>        </a:t>
            </a:r>
            <a:r>
              <a:rPr lang="en-US" altLang="en-US" sz="2400" dirty="0" err="1">
                <a:solidFill>
                  <a:srgbClr val="000000"/>
                </a:solidFill>
                <a:latin typeface="Arial Narrow" panose="020B0606020202030204" pitchFamily="34" charset="0"/>
                <a:cs typeface="Courier New" panose="02070309020205020404" pitchFamily="49" charset="0"/>
              </a:rPr>
              <a:t>input_shape</a:t>
            </a:r>
            <a:r>
              <a:rPr lang="en-US" altLang="en-US" sz="2400" dirty="0">
                <a:solidFill>
                  <a:srgbClr val="000000"/>
                </a:solidFill>
                <a:latin typeface="Arial Narrow" panose="020B0606020202030204" pitchFamily="34" charset="0"/>
                <a:cs typeface="Courier New" panose="02070309020205020404" pitchFamily="49" charset="0"/>
              </a:rPr>
              <a:t>=(</a:t>
            </a:r>
            <a:r>
              <a:rPr lang="en-US" altLang="en-US" sz="2400" b="1" dirty="0">
                <a:solidFill>
                  <a:srgbClr val="000080"/>
                </a:solidFill>
                <a:latin typeface="Arial Narrow" panose="020B0606020202030204" pitchFamily="34" charset="0"/>
                <a:cs typeface="Courier New" panose="02070309020205020404" pitchFamily="49" charset="0"/>
              </a:rPr>
              <a:t>None</a:t>
            </a:r>
            <a:r>
              <a:rPr lang="en-US" altLang="en-US" sz="2400" dirty="0">
                <a:solidFill>
                  <a:srgbClr val="000000"/>
                </a:solidFill>
                <a:latin typeface="Arial Narrow" panose="020B0606020202030204" pitchFamily="34" charset="0"/>
                <a:cs typeface="Courier New" panose="02070309020205020404" pitchFamily="49" charset="0"/>
              </a:rPr>
              <a:t>, </a:t>
            </a:r>
            <a:r>
              <a:rPr lang="en-US" altLang="en-US" sz="2400" dirty="0" err="1">
                <a:solidFill>
                  <a:srgbClr val="000000"/>
                </a:solidFill>
                <a:latin typeface="Arial Narrow" panose="020B0606020202030204" pitchFamily="34" charset="0"/>
                <a:cs typeface="Courier New" panose="02070309020205020404" pitchFamily="49" charset="0"/>
              </a:rPr>
              <a:t>input_dim</a:t>
            </a:r>
            <a:r>
              <a:rPr lang="en-US" altLang="en-US" sz="2400" dirty="0">
                <a:solidFill>
                  <a:srgbClr val="000000"/>
                </a:solidFill>
                <a:latin typeface="Arial Narrow" panose="020B0606020202030204" pitchFamily="34" charset="0"/>
                <a:cs typeface="Courier New" panose="02070309020205020404" pitchFamily="49" charset="0"/>
              </a:rPr>
              <a:t>))</a:t>
            </a:r>
          </a:p>
          <a:p>
            <a:br>
              <a:rPr lang="en-US" altLang="en-US" sz="2400" dirty="0">
                <a:solidFill>
                  <a:srgbClr val="000000"/>
                </a:solidFill>
                <a:latin typeface="Arial Narrow" panose="020B0606020202030204" pitchFamily="34" charset="0"/>
                <a:cs typeface="Courier New" panose="02070309020205020404" pitchFamily="49" charset="0"/>
              </a:rPr>
            </a:br>
            <a:r>
              <a:rPr lang="en-US" altLang="en-US" sz="2400" dirty="0">
                <a:solidFill>
                  <a:srgbClr val="000000"/>
                </a:solidFill>
                <a:latin typeface="Arial Narrow" panose="020B0606020202030204" pitchFamily="34" charset="0"/>
                <a:cs typeface="Courier New" panose="02070309020205020404" pitchFamily="49" charset="0"/>
              </a:rPr>
              <a:t>    model = </a:t>
            </a:r>
            <a:r>
              <a:rPr lang="en-US" altLang="en-US" sz="2400" dirty="0" err="1">
                <a:solidFill>
                  <a:srgbClr val="000000"/>
                </a:solidFill>
                <a:latin typeface="Arial Narrow" panose="020B0606020202030204" pitchFamily="34" charset="0"/>
                <a:cs typeface="Courier New" panose="02070309020205020404" pitchFamily="49" charset="0"/>
              </a:rPr>
              <a:t>tf.keras.models.Sequential</a:t>
            </a:r>
            <a:r>
              <a:rPr lang="en-US" altLang="en-US" sz="2400" dirty="0">
                <a:solidFill>
                  <a:srgbClr val="000000"/>
                </a:solidFill>
                <a:latin typeface="Arial Narrow" panose="020B0606020202030204" pitchFamily="34" charset="0"/>
                <a:cs typeface="Courier New" panose="02070309020205020404" pitchFamily="49" charset="0"/>
              </a:rPr>
              <a:t>([</a:t>
            </a:r>
            <a:br>
              <a:rPr lang="en-US" altLang="en-US" sz="2400" dirty="0">
                <a:solidFill>
                  <a:srgbClr val="000000"/>
                </a:solidFill>
                <a:latin typeface="Arial Narrow" panose="020B0606020202030204" pitchFamily="34" charset="0"/>
                <a:cs typeface="Courier New" panose="02070309020205020404" pitchFamily="49" charset="0"/>
              </a:rPr>
            </a:br>
            <a:r>
              <a:rPr lang="en-US" altLang="en-US" sz="2400" dirty="0">
                <a:solidFill>
                  <a:srgbClr val="000000"/>
                </a:solidFill>
                <a:latin typeface="Arial Narrow" panose="020B0606020202030204" pitchFamily="34" charset="0"/>
                <a:cs typeface="Courier New" panose="02070309020205020404" pitchFamily="49" charset="0"/>
              </a:rPr>
              <a:t>        </a:t>
            </a:r>
            <a:r>
              <a:rPr lang="en-US" altLang="en-US" sz="2400" dirty="0" err="1">
                <a:solidFill>
                  <a:srgbClr val="000000"/>
                </a:solidFill>
                <a:latin typeface="Arial Narrow" panose="020B0606020202030204" pitchFamily="34" charset="0"/>
                <a:cs typeface="Courier New" panose="02070309020205020404" pitchFamily="49" charset="0"/>
              </a:rPr>
              <a:t>lstm_layer</a:t>
            </a:r>
            <a:r>
              <a:rPr lang="en-US" altLang="en-US" sz="2400" dirty="0">
                <a:solidFill>
                  <a:srgbClr val="000000"/>
                </a:solidFill>
                <a:latin typeface="Arial Narrow" panose="020B0606020202030204" pitchFamily="34" charset="0"/>
                <a:cs typeface="Courier New" panose="02070309020205020404" pitchFamily="49" charset="0"/>
              </a:rPr>
              <a:t>,</a:t>
            </a:r>
            <a:br>
              <a:rPr lang="en-US" altLang="en-US" sz="2400" dirty="0">
                <a:solidFill>
                  <a:srgbClr val="000000"/>
                </a:solidFill>
                <a:latin typeface="Arial Narrow" panose="020B0606020202030204" pitchFamily="34" charset="0"/>
                <a:cs typeface="Courier New" panose="02070309020205020404" pitchFamily="49" charset="0"/>
              </a:rPr>
            </a:br>
            <a:r>
              <a:rPr lang="en-US" altLang="en-US" sz="2400" dirty="0">
                <a:solidFill>
                  <a:srgbClr val="000000"/>
                </a:solidFill>
                <a:latin typeface="Arial Narrow" panose="020B0606020202030204" pitchFamily="34" charset="0"/>
                <a:cs typeface="Courier New" panose="02070309020205020404" pitchFamily="49" charset="0"/>
              </a:rPr>
              <a:t>        </a:t>
            </a:r>
            <a:r>
              <a:rPr lang="en-US" altLang="en-US" sz="2400" dirty="0" err="1">
                <a:solidFill>
                  <a:srgbClr val="000000"/>
                </a:solidFill>
                <a:latin typeface="Arial Narrow" panose="020B0606020202030204" pitchFamily="34" charset="0"/>
                <a:cs typeface="Courier New" panose="02070309020205020404" pitchFamily="49" charset="0"/>
              </a:rPr>
              <a:t>tf.keras.layers.BatchNormalization</a:t>
            </a:r>
            <a:r>
              <a:rPr lang="en-US" altLang="en-US" sz="2400" dirty="0">
                <a:solidFill>
                  <a:srgbClr val="000000"/>
                </a:solidFill>
                <a:latin typeface="Arial Narrow" panose="020B0606020202030204" pitchFamily="34" charset="0"/>
                <a:cs typeface="Courier New" panose="02070309020205020404" pitchFamily="49" charset="0"/>
              </a:rPr>
              <a:t>(),</a:t>
            </a:r>
            <a:br>
              <a:rPr lang="en-US" altLang="en-US" sz="2400" dirty="0">
                <a:solidFill>
                  <a:srgbClr val="000000"/>
                </a:solidFill>
                <a:latin typeface="Arial Narrow" panose="020B0606020202030204" pitchFamily="34" charset="0"/>
                <a:cs typeface="Courier New" panose="02070309020205020404" pitchFamily="49" charset="0"/>
              </a:rPr>
            </a:br>
            <a:r>
              <a:rPr lang="en-US" altLang="en-US" sz="2400" dirty="0">
                <a:solidFill>
                  <a:srgbClr val="000000"/>
                </a:solidFill>
                <a:latin typeface="Arial Narrow" panose="020B0606020202030204" pitchFamily="34" charset="0"/>
                <a:cs typeface="Courier New" panose="02070309020205020404" pitchFamily="49" charset="0"/>
              </a:rPr>
              <a:t>        </a:t>
            </a:r>
            <a:r>
              <a:rPr lang="en-US" altLang="en-US" sz="2400" dirty="0" err="1">
                <a:solidFill>
                  <a:srgbClr val="000000"/>
                </a:solidFill>
                <a:latin typeface="Arial Narrow" panose="020B0606020202030204" pitchFamily="34" charset="0"/>
                <a:cs typeface="Courier New" panose="02070309020205020404" pitchFamily="49" charset="0"/>
              </a:rPr>
              <a:t>tf.keras.layers.Dense</a:t>
            </a:r>
            <a:r>
              <a:rPr lang="en-US" altLang="en-US" sz="2400" dirty="0">
                <a:solidFill>
                  <a:srgbClr val="000000"/>
                </a:solidFill>
                <a:latin typeface="Arial Narrow" panose="020B0606020202030204" pitchFamily="34" charset="0"/>
                <a:cs typeface="Courier New" panose="02070309020205020404" pitchFamily="49" charset="0"/>
              </a:rPr>
              <a:t>(</a:t>
            </a:r>
            <a:r>
              <a:rPr lang="en-US" altLang="en-US" sz="2400" dirty="0" err="1">
                <a:solidFill>
                  <a:srgbClr val="000000"/>
                </a:solidFill>
                <a:latin typeface="Arial Narrow" panose="020B0606020202030204" pitchFamily="34" charset="0"/>
                <a:cs typeface="Courier New" panose="02070309020205020404" pitchFamily="49" charset="0"/>
              </a:rPr>
              <a:t>output_size</a:t>
            </a:r>
            <a:r>
              <a:rPr lang="en-US" altLang="en-US" sz="2400" dirty="0">
                <a:solidFill>
                  <a:srgbClr val="000000"/>
                </a:solidFill>
                <a:latin typeface="Arial Narrow" panose="020B0606020202030204" pitchFamily="34" charset="0"/>
                <a:cs typeface="Courier New" panose="02070309020205020404" pitchFamily="49" charset="0"/>
              </a:rPr>
              <a:t>)]</a:t>
            </a:r>
            <a:br>
              <a:rPr lang="en-US" altLang="en-US" sz="2400" dirty="0">
                <a:solidFill>
                  <a:srgbClr val="000000"/>
                </a:solidFill>
                <a:latin typeface="Arial Narrow" panose="020B0606020202030204" pitchFamily="34" charset="0"/>
                <a:cs typeface="Courier New" panose="02070309020205020404" pitchFamily="49" charset="0"/>
              </a:rPr>
            </a:br>
            <a:r>
              <a:rPr lang="en-US" altLang="en-US" sz="2400" dirty="0">
                <a:solidFill>
                  <a:srgbClr val="000000"/>
                </a:solidFill>
                <a:latin typeface="Arial Narrow" panose="020B0606020202030204" pitchFamily="34" charset="0"/>
                <a:cs typeface="Courier New" panose="02070309020205020404" pitchFamily="49" charset="0"/>
              </a:rPr>
              <a:t>        )</a:t>
            </a:r>
            <a:br>
              <a:rPr lang="en-US" altLang="en-US" sz="2400" dirty="0">
                <a:solidFill>
                  <a:srgbClr val="000000"/>
                </a:solidFill>
                <a:latin typeface="Arial Narrow" panose="020B0606020202030204" pitchFamily="34" charset="0"/>
                <a:cs typeface="Courier New" panose="02070309020205020404" pitchFamily="49" charset="0"/>
              </a:rPr>
            </a:br>
            <a:r>
              <a:rPr lang="en-US" altLang="en-US" sz="2400" dirty="0">
                <a:solidFill>
                  <a:srgbClr val="000000"/>
                </a:solidFill>
                <a:latin typeface="Arial Narrow" panose="020B0606020202030204" pitchFamily="34" charset="0"/>
                <a:cs typeface="Courier New" panose="02070309020205020404" pitchFamily="49" charset="0"/>
              </a:rPr>
              <a:t>    </a:t>
            </a:r>
            <a:r>
              <a:rPr lang="en-US" altLang="en-US" sz="2400" b="1" dirty="0">
                <a:solidFill>
                  <a:srgbClr val="000080"/>
                </a:solidFill>
                <a:latin typeface="Arial Narrow" panose="020B0606020202030204" pitchFamily="34" charset="0"/>
                <a:cs typeface="Courier New" panose="02070309020205020404" pitchFamily="49" charset="0"/>
              </a:rPr>
              <a:t>return </a:t>
            </a:r>
            <a:r>
              <a:rPr lang="en-US" altLang="en-US" sz="2400" dirty="0">
                <a:solidFill>
                  <a:srgbClr val="000000"/>
                </a:solidFill>
                <a:latin typeface="Arial Narrow" panose="020B0606020202030204" pitchFamily="34" charset="0"/>
                <a:cs typeface="Courier New" panose="02070309020205020404" pitchFamily="49" charset="0"/>
              </a:rPr>
              <a:t>model </a:t>
            </a:r>
            <a:endParaRPr lang="en-US" altLang="en-US" sz="19900" dirty="0">
              <a:latin typeface="Arial Narrow" panose="020B0606020202030204" pitchFamily="34" charset="0"/>
            </a:endParaRPr>
          </a:p>
        </p:txBody>
      </p:sp>
      <p:sp>
        <p:nvSpPr>
          <p:cNvPr id="6" name="Rectangle 5"/>
          <p:cNvSpPr/>
          <p:nvPr/>
        </p:nvSpPr>
        <p:spPr>
          <a:xfrm>
            <a:off x="190614" y="6248400"/>
            <a:ext cx="4381500" cy="381000"/>
          </a:xfrm>
          <a:prstGeom prst="rect">
            <a:avLst/>
          </a:prstGeom>
        </p:spPr>
        <p:txBody>
          <a:bodyPr wrap="square">
            <a:spAutoFit/>
          </a:bodyPr>
          <a:lstStyle/>
          <a:p>
            <a:r>
              <a:rPr lang="en-US" sz="1800" dirty="0">
                <a:hlinkClick r:id="rId2"/>
              </a:rPr>
              <a:t>* https://www.tensorflow.org/guide/keras/rnn</a:t>
            </a:r>
            <a:endParaRPr lang="en-US" sz="1800" dirty="0"/>
          </a:p>
        </p:txBody>
      </p:sp>
      <p:sp>
        <p:nvSpPr>
          <p:cNvPr id="2" name="Line Callout 2 (No Border) 1"/>
          <p:cNvSpPr/>
          <p:nvPr/>
        </p:nvSpPr>
        <p:spPr bwMode="auto">
          <a:xfrm>
            <a:off x="7010400" y="1828800"/>
            <a:ext cx="1676400" cy="1200329"/>
          </a:xfrm>
          <a:prstGeom prst="callout2">
            <a:avLst>
              <a:gd name="adj1" fmla="val 56840"/>
              <a:gd name="adj2" fmla="val -1887"/>
              <a:gd name="adj3" fmla="val 18750"/>
              <a:gd name="adj4" fmla="val -16667"/>
              <a:gd name="adj5" fmla="val -12157"/>
              <a:gd name="adj6" fmla="val -174105"/>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r>
              <a:rPr lang="en-US" sz="2400" dirty="0">
                <a:solidFill>
                  <a:srgbClr val="000000"/>
                </a:solidFill>
                <a:latin typeface="Arial Narrow" panose="020B0606020202030204" pitchFamily="34" charset="0"/>
                <a:cs typeface="Courier New" panose="02070309020205020404" pitchFamily="49" charset="0"/>
              </a:rPr>
              <a:t>NVIDIA CUDA Deep NN lib</a:t>
            </a:r>
            <a:endParaRPr kumimoji="0" 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endParaRPr>
          </a:p>
        </p:txBody>
      </p:sp>
      <p:sp>
        <p:nvSpPr>
          <p:cNvPr id="7" name="Line Callout 2 (No Border) 6"/>
          <p:cNvSpPr/>
          <p:nvPr/>
        </p:nvSpPr>
        <p:spPr bwMode="auto">
          <a:xfrm>
            <a:off x="7011093" y="3562529"/>
            <a:ext cx="1142307" cy="461665"/>
          </a:xfrm>
          <a:prstGeom prst="callout2">
            <a:avLst>
              <a:gd name="adj1" fmla="val 56840"/>
              <a:gd name="adj2" fmla="val -1887"/>
              <a:gd name="adj3" fmla="val -40670"/>
              <a:gd name="adj4" fmla="val -187680"/>
              <a:gd name="adj5" fmla="val -98586"/>
              <a:gd name="adj6" fmla="val -285445"/>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r>
              <a:rPr lang="en-US" sz="2400" dirty="0">
                <a:solidFill>
                  <a:srgbClr val="000000"/>
                </a:solidFill>
                <a:latin typeface="Arial Narrow" panose="020B0606020202030204" pitchFamily="34" charset="0"/>
                <a:cs typeface="Courier New" panose="02070309020205020404" pitchFamily="49" charset="0"/>
              </a:rPr>
              <a:t>“any”</a:t>
            </a:r>
            <a:endParaRPr kumimoji="0" 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endParaRPr>
          </a:p>
        </p:txBody>
      </p:sp>
    </p:spTree>
    <p:extLst>
      <p:ext uri="{BB962C8B-B14F-4D97-AF65-F5344CB8AC3E}">
        <p14:creationId xmlns:p14="http://schemas.microsoft.com/office/powerpoint/2010/main" val="2410779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MNIST as RNN</a:t>
            </a:r>
            <a:r>
              <a:rPr lang="en-US" u="none" dirty="0"/>
              <a:t> </a:t>
            </a:r>
            <a:r>
              <a:rPr lang="en-US" i="1" u="none" dirty="0"/>
              <a:t>3</a:t>
            </a:r>
            <a:endParaRPr lang="en-US" u="none" dirty="0"/>
          </a:p>
        </p:txBody>
      </p:sp>
      <p:sp>
        <p:nvSpPr>
          <p:cNvPr id="5" name="Rectangle 1"/>
          <p:cNvSpPr>
            <a:spLocks noChangeArrowheads="1"/>
          </p:cNvSpPr>
          <p:nvPr/>
        </p:nvSpPr>
        <p:spPr bwMode="auto">
          <a:xfrm>
            <a:off x="533400" y="1143000"/>
            <a:ext cx="7772400"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mnist</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tf.keras.datasets.mnist</a:t>
            </a:r>
            <a:endPar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x_train</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y_train</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x_test</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y_test</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mnist.load_data</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x_train</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x_test</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x_train</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20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255.0</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x_test</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20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255.0</a:t>
            </a:r>
            <a:br>
              <a:rPr kumimoji="0" lang="en-US" altLang="en-US" sz="20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sample, </a:t>
            </a: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sample_label</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x_train</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0</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y_train</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0</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model = </a:t>
            </a: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build_model</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allow_cudnn_kernel</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True</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model.compile</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60099"/>
                </a:solidFill>
                <a:effectLst/>
                <a:latin typeface="Arial Narrow" panose="020B0606020202030204" pitchFamily="34" charset="0"/>
                <a:cs typeface="Courier New" panose="02070309020205020404" pitchFamily="49" charset="0"/>
              </a:rPr>
              <a:t>              loss</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tf.keras.losses.SparseCategoricalCrossentropy</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err="1">
                <a:ln>
                  <a:noFill/>
                </a:ln>
                <a:solidFill>
                  <a:srgbClr val="660099"/>
                </a:solidFill>
                <a:effectLst/>
                <a:latin typeface="Arial Narrow" panose="020B0606020202030204" pitchFamily="34" charset="0"/>
                <a:cs typeface="Courier New" panose="02070309020205020404" pitchFamily="49" charset="0"/>
              </a:rPr>
              <a:t>from_logits</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True</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a:ln>
                  <a:noFill/>
                </a:ln>
                <a:solidFill>
                  <a:srgbClr val="660099"/>
                </a:solidFill>
                <a:effectLst/>
                <a:latin typeface="Arial Narrow" panose="020B0606020202030204" pitchFamily="34" charset="0"/>
                <a:cs typeface="Courier New" panose="02070309020205020404" pitchFamily="49" charset="0"/>
              </a:rPr>
              <a:t>optimizer</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000" b="1" i="0" u="none" strike="noStrike" cap="none" normalizeH="0" baseline="0" dirty="0" err="1">
                <a:ln>
                  <a:noFill/>
                </a:ln>
                <a:solidFill>
                  <a:srgbClr val="008080"/>
                </a:solidFill>
                <a:effectLst/>
                <a:latin typeface="Arial Narrow" panose="020B0606020202030204" pitchFamily="34" charset="0"/>
                <a:cs typeface="Courier New" panose="02070309020205020404" pitchFamily="49" charset="0"/>
              </a:rPr>
              <a:t>sgd</a:t>
            </a:r>
            <a:r>
              <a:rPr kumimoji="0" lang="en-US" altLang="en-US" sz="20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a:ln>
                  <a:noFill/>
                </a:ln>
                <a:solidFill>
                  <a:srgbClr val="660099"/>
                </a:solidFill>
                <a:effectLst/>
                <a:latin typeface="Arial Narrow" panose="020B0606020202030204" pitchFamily="34" charset="0"/>
                <a:cs typeface="Courier New" panose="02070309020205020404" pitchFamily="49" charset="0"/>
              </a:rPr>
              <a:t>metrics</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'accuracy'</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model.fit</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x_train</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y_train</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err="1">
                <a:ln>
                  <a:noFill/>
                </a:ln>
                <a:solidFill>
                  <a:srgbClr val="660099"/>
                </a:solidFill>
                <a:effectLst/>
                <a:latin typeface="Arial Narrow" panose="020B0606020202030204" pitchFamily="34" charset="0"/>
                <a:cs typeface="Courier New" panose="02070309020205020404" pitchFamily="49" charset="0"/>
              </a:rPr>
              <a:t>validation_data</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x_test</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y_test</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err="1">
                <a:ln>
                  <a:noFill/>
                </a:ln>
                <a:solidFill>
                  <a:srgbClr val="660099"/>
                </a:solidFill>
                <a:effectLst/>
                <a:latin typeface="Arial Narrow" panose="020B0606020202030204" pitchFamily="34" charset="0"/>
                <a:cs typeface="Courier New" panose="02070309020205020404" pitchFamily="49" charset="0"/>
              </a:rPr>
              <a:t>batch_size</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batch_size</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000" b="0" i="0" u="none" strike="noStrike" cap="none" normalizeH="0" baseline="0" dirty="0">
                <a:ln>
                  <a:noFill/>
                </a:ln>
                <a:solidFill>
                  <a:srgbClr val="660099"/>
                </a:solidFill>
                <a:effectLst/>
                <a:latin typeface="Arial Narrow" panose="020B0606020202030204" pitchFamily="34" charset="0"/>
                <a:cs typeface="Courier New" panose="02070309020205020404" pitchFamily="49" charset="0"/>
              </a:rPr>
              <a:t>epochs</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0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5</a:t>
            </a:r>
            <a:r>
              <a:rPr kumimoji="0" lang="en-US" altLang="en-US" sz="20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endParaRPr kumimoji="0" lang="en-US" altLang="en-US" sz="6600" b="0" i="0" u="none" strike="noStrike" cap="none" normalizeH="0" baseline="0" dirty="0">
              <a:ln>
                <a:noFill/>
              </a:ln>
              <a:solidFill>
                <a:schemeClr val="tx1"/>
              </a:solidFill>
              <a:effectLst/>
              <a:latin typeface="Arial Narrow" panose="020B0606020202030204" pitchFamily="34" charset="0"/>
            </a:endParaRPr>
          </a:p>
        </p:txBody>
      </p:sp>
      <p:sp>
        <p:nvSpPr>
          <p:cNvPr id="6" name="Line Callout 2 5"/>
          <p:cNvSpPr/>
          <p:nvPr/>
        </p:nvSpPr>
        <p:spPr bwMode="auto">
          <a:xfrm>
            <a:off x="4517275" y="4654629"/>
            <a:ext cx="4000613" cy="1969770"/>
          </a:xfrm>
          <a:prstGeom prst="borderCallout2">
            <a:avLst>
              <a:gd name="adj1" fmla="val -1391"/>
              <a:gd name="adj2" fmla="val 5251"/>
              <a:gd name="adj3" fmla="val -9601"/>
              <a:gd name="adj4" fmla="val -6070"/>
              <a:gd name="adj5" fmla="val -19177"/>
              <a:gd name="adj6" fmla="val -6129"/>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r>
              <a:rPr lang="en-US" sz="2000" i="1" dirty="0">
                <a:solidFill>
                  <a:srgbClr val="000000"/>
                </a:solidFill>
                <a:latin typeface="Arial Narrow" panose="020B0606020202030204" pitchFamily="34" charset="0"/>
              </a:rPr>
              <a:t>Use when there are two or more label classes. labels provided as integers.       If you want to provide labels using one-hot representation, use </a:t>
            </a:r>
            <a:r>
              <a:rPr lang="en-US" sz="2000" i="1" dirty="0" err="1">
                <a:solidFill>
                  <a:srgbClr val="000000"/>
                </a:solidFill>
                <a:latin typeface="Arial Narrow" panose="020B0606020202030204" pitchFamily="34" charset="0"/>
              </a:rPr>
              <a:t>CategoricalCrossentropy</a:t>
            </a:r>
            <a:r>
              <a:rPr lang="en-US" sz="2000" i="1" dirty="0">
                <a:solidFill>
                  <a:srgbClr val="000000"/>
                </a:solidFill>
                <a:latin typeface="Arial Narrow" panose="020B0606020202030204" pitchFamily="34" charset="0"/>
              </a:rPr>
              <a:t> </a:t>
            </a:r>
            <a:r>
              <a:rPr lang="en-US" sz="1100" dirty="0">
                <a:hlinkClick r:id="rId2"/>
              </a:rPr>
              <a:t>https://www.tensorflow.org/api_docs/python/tf/keras/losses/SparseCategoricalCrossentropy</a:t>
            </a:r>
            <a:r>
              <a:rPr lang="en-US" sz="1100" dirty="0"/>
              <a:t> </a:t>
            </a:r>
            <a:endParaRPr lang="en-US" sz="1100" i="1" dirty="0">
              <a:solidFill>
                <a:srgbClr val="000000"/>
              </a:solidFill>
              <a:latin typeface="Arial Narrow" panose="020B0606020202030204" pitchFamily="34" charset="0"/>
            </a:endParaRPr>
          </a:p>
        </p:txBody>
      </p:sp>
      <p:sp>
        <p:nvSpPr>
          <p:cNvPr id="7" name="Line Callout 2 6"/>
          <p:cNvSpPr/>
          <p:nvPr/>
        </p:nvSpPr>
        <p:spPr bwMode="auto">
          <a:xfrm>
            <a:off x="6134213" y="1299864"/>
            <a:ext cx="2667000" cy="1661993"/>
          </a:xfrm>
          <a:prstGeom prst="borderCallout2">
            <a:avLst>
              <a:gd name="adj1" fmla="val 101170"/>
              <a:gd name="adj2" fmla="val 36420"/>
              <a:gd name="adj3" fmla="val 118236"/>
              <a:gd name="adj4" fmla="val 36735"/>
              <a:gd name="adj5" fmla="val 159555"/>
              <a:gd name="adj6" fmla="val 36157"/>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r>
              <a:rPr lang="en-US" sz="2000" i="1" dirty="0">
                <a:solidFill>
                  <a:srgbClr val="000000"/>
                </a:solidFill>
                <a:latin typeface="Arial Narrow" panose="020B0606020202030204" pitchFamily="34" charset="0"/>
              </a:rPr>
              <a:t>Whether to interpret as a tensor of logit values. By default, we assume probabilities (i.e., in [0, 1]).</a:t>
            </a:r>
            <a:r>
              <a:rPr lang="en-US" sz="1100" dirty="0">
                <a:hlinkClick r:id="rId3"/>
              </a:rPr>
              <a:t> https://www.tensorflow.org/api_docs/python/tf/keras/losses/BinaryCrossentropy</a:t>
            </a:r>
            <a:endParaRPr lang="en-US" sz="1100" i="1" dirty="0">
              <a:solidFill>
                <a:srgbClr val="000000"/>
              </a:solidFill>
              <a:latin typeface="Arial Narrow" panose="020B0606020202030204" pitchFamily="34" charset="0"/>
            </a:endParaRPr>
          </a:p>
        </p:txBody>
      </p:sp>
    </p:spTree>
    <p:extLst>
      <p:ext uri="{BB962C8B-B14F-4D97-AF65-F5344CB8AC3E}">
        <p14:creationId xmlns:p14="http://schemas.microsoft.com/office/powerpoint/2010/main" val="3691171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533400"/>
            <a:ext cx="9067800" cy="495300"/>
          </a:xfrm>
        </p:spPr>
        <p:txBody>
          <a:bodyPr/>
          <a:lstStyle/>
          <a:p>
            <a:r>
              <a:rPr lang="en-US" dirty="0"/>
              <a:t>Result</a:t>
            </a:r>
          </a:p>
        </p:txBody>
      </p:sp>
      <p:sp>
        <p:nvSpPr>
          <p:cNvPr id="5" name="Rectangle 4"/>
          <p:cNvSpPr/>
          <p:nvPr/>
        </p:nvSpPr>
        <p:spPr>
          <a:xfrm>
            <a:off x="685800" y="2090172"/>
            <a:ext cx="7924800" cy="954107"/>
          </a:xfrm>
          <a:prstGeom prst="rect">
            <a:avLst/>
          </a:prstGeom>
        </p:spPr>
        <p:txBody>
          <a:bodyPr wrap="square">
            <a:spAutoFit/>
          </a:bodyPr>
          <a:lstStyle/>
          <a:p>
            <a:r>
              <a:rPr lang="en-US" dirty="0">
                <a:latin typeface="Arial Narrow" panose="020B0606020202030204" pitchFamily="34" charset="0"/>
              </a:rPr>
              <a:t>60000/60000 [==…=] - 19s 310us/sample - loss: 0.1667 - accuracy: 0.9494 - </a:t>
            </a:r>
            <a:r>
              <a:rPr lang="en-US" dirty="0" err="1">
                <a:latin typeface="Arial Narrow" panose="020B0606020202030204" pitchFamily="34" charset="0"/>
              </a:rPr>
              <a:t>val_loss</a:t>
            </a:r>
            <a:r>
              <a:rPr lang="en-US" dirty="0">
                <a:latin typeface="Arial Narrow" panose="020B0606020202030204" pitchFamily="34" charset="0"/>
              </a:rPr>
              <a:t>: 0.1528 - </a:t>
            </a:r>
            <a:r>
              <a:rPr lang="en-US" b="1" dirty="0" err="1">
                <a:latin typeface="Arial Narrow" panose="020B0606020202030204" pitchFamily="34" charset="0"/>
              </a:rPr>
              <a:t>val_accuracy</a:t>
            </a:r>
            <a:r>
              <a:rPr lang="en-US" b="1" dirty="0">
                <a:latin typeface="Arial Narrow" panose="020B0606020202030204" pitchFamily="34" charset="0"/>
              </a:rPr>
              <a:t>: 0.9486</a:t>
            </a:r>
          </a:p>
        </p:txBody>
      </p:sp>
    </p:spTree>
    <p:extLst>
      <p:ext uri="{BB962C8B-B14F-4D97-AF65-F5344CB8AC3E}">
        <p14:creationId xmlns:p14="http://schemas.microsoft.com/office/powerpoint/2010/main" val="344936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Another RNN Example, With Variations</a:t>
            </a:r>
          </a:p>
        </p:txBody>
      </p:sp>
      <p:grpSp>
        <p:nvGrpSpPr>
          <p:cNvPr id="2" name="Group 1"/>
          <p:cNvGrpSpPr/>
          <p:nvPr/>
        </p:nvGrpSpPr>
        <p:grpSpPr>
          <a:xfrm>
            <a:off x="1447800" y="1600200"/>
            <a:ext cx="6299504" cy="3657600"/>
            <a:chOff x="1447800" y="1600200"/>
            <a:chExt cx="6299504" cy="3657600"/>
          </a:xfrm>
        </p:grpSpPr>
        <p:pic>
          <p:nvPicPr>
            <p:cNvPr id="2050" name="Picture 2" descr="A multilayer feedforward neural network with one hidden layer.  "/>
            <p:cNvPicPr>
              <a:picLocks noChangeAspect="1" noChangeArrowheads="1"/>
            </p:cNvPicPr>
            <p:nvPr/>
          </p:nvPicPr>
          <p:blipFill rotWithShape="1">
            <a:blip r:embed="rId3">
              <a:extLst>
                <a:ext uri="{28A0092B-C50C-407E-A947-70E740481C1C}">
                  <a14:useLocalDpi xmlns:a14="http://schemas.microsoft.com/office/drawing/2010/main" val="0"/>
                </a:ext>
              </a:extLst>
            </a:blip>
            <a:srcRect b="18727"/>
            <a:stretch/>
          </p:blipFill>
          <p:spPr bwMode="auto">
            <a:xfrm>
              <a:off x="1447800" y="1950660"/>
              <a:ext cx="6299504" cy="33071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057400" y="1600200"/>
              <a:ext cx="533400" cy="461665"/>
            </a:xfrm>
            <a:prstGeom prst="rect">
              <a:avLst/>
            </a:prstGeom>
            <a:solidFill>
              <a:schemeClr val="bg1"/>
            </a:solidFill>
          </p:spPr>
          <p:txBody>
            <a:bodyPr wrap="square" rtlCol="0">
              <a:spAutoFit/>
            </a:bodyPr>
            <a:lstStyle/>
            <a:p>
              <a:pPr algn="ctr"/>
              <a:r>
                <a:rPr lang="en-US" sz="2400" dirty="0">
                  <a:latin typeface="Arial Narrow" panose="020B0606020202030204" pitchFamily="34" charset="0"/>
                </a:rPr>
                <a:t>50</a:t>
              </a:r>
            </a:p>
          </p:txBody>
        </p:sp>
      </p:grpSp>
    </p:spTree>
    <p:extLst>
      <p:ext uri="{BB962C8B-B14F-4D97-AF65-F5344CB8AC3E}">
        <p14:creationId xmlns:p14="http://schemas.microsoft.com/office/powerpoint/2010/main" val="2420653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Example Time Series</a:t>
            </a:r>
          </a:p>
        </p:txBody>
      </p:sp>
      <p:sp>
        <p:nvSpPr>
          <p:cNvPr id="5" name="Rectangle 4"/>
          <p:cNvSpPr/>
          <p:nvPr/>
        </p:nvSpPr>
        <p:spPr>
          <a:xfrm>
            <a:off x="457200" y="1143000"/>
            <a:ext cx="8382000" cy="1200329"/>
          </a:xfrm>
          <a:prstGeom prst="rect">
            <a:avLst/>
          </a:prstGeom>
        </p:spPr>
        <p:txBody>
          <a:bodyPr wrap="square">
            <a:spAutoFit/>
          </a:bodyPr>
          <a:lstStyle/>
          <a:p>
            <a:pPr>
              <a:lnSpc>
                <a:spcPct val="150000"/>
              </a:lnSpc>
            </a:pPr>
            <a:r>
              <a:rPr lang="en-US" sz="2400" dirty="0" err="1">
                <a:solidFill>
                  <a:srgbClr val="0000FF"/>
                </a:solidFill>
                <a:latin typeface="Arial Narrow" panose="020B0606020202030204" pitchFamily="34" charset="0"/>
              </a:rPr>
              <a:t>def</a:t>
            </a:r>
            <a:r>
              <a:rPr lang="en-US" sz="2400" dirty="0">
                <a:solidFill>
                  <a:srgbClr val="000000"/>
                </a:solidFill>
                <a:latin typeface="Arial Narrow" panose="020B0606020202030204" pitchFamily="34" charset="0"/>
              </a:rPr>
              <a:t> </a:t>
            </a:r>
            <a:r>
              <a:rPr lang="en-US" sz="2400" dirty="0" err="1">
                <a:solidFill>
                  <a:srgbClr val="795E26"/>
                </a:solidFill>
                <a:latin typeface="Arial Narrow" panose="020B0606020202030204" pitchFamily="34" charset="0"/>
              </a:rPr>
              <a:t>generate_time_series</a:t>
            </a:r>
            <a:r>
              <a:rPr lang="en-US" sz="2400" dirty="0">
                <a:solidFill>
                  <a:srgbClr val="000000"/>
                </a:solidFill>
                <a:latin typeface="Arial Narrow" panose="020B0606020202030204" pitchFamily="34" charset="0"/>
              </a:rPr>
              <a:t>(</a:t>
            </a:r>
            <a:r>
              <a:rPr lang="en-US" sz="2400" dirty="0" err="1">
                <a:solidFill>
                  <a:srgbClr val="001080"/>
                </a:solidFill>
                <a:latin typeface="Arial Narrow" panose="020B0606020202030204" pitchFamily="34" charset="0"/>
              </a:rPr>
              <a:t>batch_size</a:t>
            </a:r>
            <a:r>
              <a:rPr lang="en-US" sz="2400" dirty="0">
                <a:solidFill>
                  <a:srgbClr val="000000"/>
                </a:solidFill>
                <a:latin typeface="Arial Narrow" panose="020B0606020202030204" pitchFamily="34" charset="0"/>
              </a:rPr>
              <a:t>, </a:t>
            </a:r>
            <a:r>
              <a:rPr lang="en-US" sz="2400" dirty="0" err="1">
                <a:solidFill>
                  <a:srgbClr val="001080"/>
                </a:solidFill>
                <a:latin typeface="Arial Narrow" panose="020B0606020202030204" pitchFamily="34" charset="0"/>
              </a:rPr>
              <a:t>n_steps</a:t>
            </a:r>
            <a:r>
              <a:rPr lang="en-US" sz="2400" dirty="0">
                <a:solidFill>
                  <a:srgbClr val="000000"/>
                </a:solidFill>
                <a:latin typeface="Arial Narrow" panose="020B0606020202030204" pitchFamily="34" charset="0"/>
              </a:rPr>
              <a:t>):</a:t>
            </a:r>
          </a:p>
          <a:p>
            <a:pPr>
              <a:lnSpc>
                <a:spcPct val="150000"/>
              </a:lnSpc>
            </a:pPr>
            <a:r>
              <a:rPr lang="en-US" sz="2400" dirty="0">
                <a:solidFill>
                  <a:srgbClr val="000000"/>
                </a:solidFill>
                <a:latin typeface="Arial Narrow" panose="020B0606020202030204" pitchFamily="34" charset="0"/>
              </a:rPr>
              <a:t>   …</a:t>
            </a:r>
          </a:p>
        </p:txBody>
      </p:sp>
      <p:sp>
        <p:nvSpPr>
          <p:cNvPr id="7" name="Line Callout 2 6"/>
          <p:cNvSpPr/>
          <p:nvPr/>
        </p:nvSpPr>
        <p:spPr bwMode="auto">
          <a:xfrm>
            <a:off x="5867400" y="3123488"/>
            <a:ext cx="2133600" cy="457200"/>
          </a:xfrm>
          <a:prstGeom prst="borderCallout2">
            <a:avLst>
              <a:gd name="adj1" fmla="val -3292"/>
              <a:gd name="adj2" fmla="val 5528"/>
              <a:gd name="adj3" fmla="val -99822"/>
              <a:gd name="adj4" fmla="val -2329"/>
              <a:gd name="adj5" fmla="val -310355"/>
              <a:gd name="adj6" fmla="val -20662"/>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2000" i="1" dirty="0">
                <a:solidFill>
                  <a:srgbClr val="000000"/>
                </a:solidFill>
                <a:latin typeface="Arial Narrow" panose="020B0606020202030204" pitchFamily="34" charset="0"/>
              </a:rPr>
              <a:t>Input sequence size</a:t>
            </a:r>
            <a:endParaRPr lang="en-US" sz="1000" i="1" dirty="0">
              <a:solidFill>
                <a:srgbClr val="000000"/>
              </a:solidFill>
              <a:latin typeface="Arial Narrow" panose="020B0606020202030204" pitchFamily="34" charset="0"/>
            </a:endParaRPr>
          </a:p>
        </p:txBody>
      </p:sp>
      <p:sp>
        <p:nvSpPr>
          <p:cNvPr id="8" name="Line Callout 2 7"/>
          <p:cNvSpPr/>
          <p:nvPr/>
        </p:nvSpPr>
        <p:spPr bwMode="auto">
          <a:xfrm>
            <a:off x="2057400" y="3123488"/>
            <a:ext cx="1295400" cy="762712"/>
          </a:xfrm>
          <a:prstGeom prst="borderCallout2">
            <a:avLst>
              <a:gd name="adj1" fmla="val -1474"/>
              <a:gd name="adj2" fmla="val 92801"/>
              <a:gd name="adj3" fmla="val -80642"/>
              <a:gd name="adj4" fmla="val 110268"/>
              <a:gd name="adj5" fmla="val -174113"/>
              <a:gd name="adj6" fmla="val 129727"/>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2000" i="1" dirty="0">
                <a:solidFill>
                  <a:srgbClr val="000000"/>
                </a:solidFill>
                <a:latin typeface="Arial Narrow" panose="020B0606020202030204" pitchFamily="34" charset="0"/>
              </a:rPr>
              <a:t>Number of sequences</a:t>
            </a:r>
            <a:endParaRPr lang="en-US" sz="1000" i="1" dirty="0">
              <a:solidFill>
                <a:srgbClr val="000000"/>
              </a:solidFill>
              <a:latin typeface="Arial Narrow" panose="020B0606020202030204" pitchFamily="34" charset="0"/>
            </a:endParaRPr>
          </a:p>
        </p:txBody>
      </p:sp>
    </p:spTree>
    <p:extLst>
      <p:ext uri="{BB962C8B-B14F-4D97-AF65-F5344CB8AC3E}">
        <p14:creationId xmlns:p14="http://schemas.microsoft.com/office/powerpoint/2010/main" val="284704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9100"/>
            <a:ext cx="9067800" cy="495300"/>
          </a:xfrm>
        </p:spPr>
        <p:txBody>
          <a:bodyPr/>
          <a:lstStyle/>
          <a:p>
            <a:r>
              <a:rPr lang="en-US" dirty="0"/>
              <a:t>Learning Objectives</a:t>
            </a:r>
          </a:p>
        </p:txBody>
      </p:sp>
      <p:sp>
        <p:nvSpPr>
          <p:cNvPr id="3" name="Content Placeholder 2"/>
          <p:cNvSpPr>
            <a:spLocks noGrp="1"/>
          </p:cNvSpPr>
          <p:nvPr>
            <p:ph idx="1"/>
          </p:nvPr>
        </p:nvSpPr>
        <p:spPr>
          <a:xfrm>
            <a:off x="2000250" y="1600200"/>
            <a:ext cx="5067300" cy="4267200"/>
          </a:xfrm>
        </p:spPr>
        <p:txBody>
          <a:bodyPr/>
          <a:lstStyle/>
          <a:p>
            <a:r>
              <a:rPr lang="en-US" dirty="0"/>
              <a:t>Use RNNs and LSTMs for longitudinal data / streams</a:t>
            </a:r>
          </a:p>
          <a:p>
            <a:endParaRPr lang="en-US" dirty="0"/>
          </a:p>
          <a:p>
            <a:r>
              <a:rPr lang="en-US" dirty="0"/>
              <a:t>Use GANs where competitive fake data helps</a:t>
            </a:r>
          </a:p>
        </p:txBody>
      </p:sp>
    </p:spTree>
    <p:extLst>
      <p:ext uri="{BB962C8B-B14F-4D97-AF65-F5344CB8AC3E}">
        <p14:creationId xmlns:p14="http://schemas.microsoft.com/office/powerpoint/2010/main" val="3035039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Graphically</a:t>
            </a:r>
          </a:p>
        </p:txBody>
      </p:sp>
      <p:pic>
        <p:nvPicPr>
          <p:cNvPr id="5" name="Picture 4"/>
          <p:cNvPicPr>
            <a:picLocks noChangeAspect="1"/>
          </p:cNvPicPr>
          <p:nvPr/>
        </p:nvPicPr>
        <p:blipFill>
          <a:blip r:embed="rId3"/>
          <a:stretch>
            <a:fillRect/>
          </a:stretch>
        </p:blipFill>
        <p:spPr>
          <a:xfrm>
            <a:off x="119419" y="1600200"/>
            <a:ext cx="8986837" cy="3193261"/>
          </a:xfrm>
          <a:prstGeom prst="rect">
            <a:avLst/>
          </a:prstGeom>
        </p:spPr>
      </p:pic>
    </p:spTree>
    <p:extLst>
      <p:ext uri="{BB962C8B-B14F-4D97-AF65-F5344CB8AC3E}">
        <p14:creationId xmlns:p14="http://schemas.microsoft.com/office/powerpoint/2010/main" val="141393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Time Series: Add 2 sin(*) values + noise</a:t>
            </a:r>
          </a:p>
        </p:txBody>
      </p:sp>
      <p:sp>
        <p:nvSpPr>
          <p:cNvPr id="5" name="Rectangle 4"/>
          <p:cNvSpPr/>
          <p:nvPr/>
        </p:nvSpPr>
        <p:spPr>
          <a:xfrm>
            <a:off x="457200" y="1143000"/>
            <a:ext cx="8382000" cy="3970318"/>
          </a:xfrm>
          <a:prstGeom prst="rect">
            <a:avLst/>
          </a:prstGeom>
        </p:spPr>
        <p:txBody>
          <a:bodyPr wrap="square">
            <a:spAutoFit/>
          </a:bodyPr>
          <a:lstStyle/>
          <a:p>
            <a:pPr>
              <a:lnSpc>
                <a:spcPct val="150000"/>
              </a:lnSpc>
            </a:pPr>
            <a:r>
              <a:rPr lang="en-US" sz="2400" dirty="0" err="1">
                <a:solidFill>
                  <a:srgbClr val="0000FF"/>
                </a:solidFill>
                <a:latin typeface="Arial Narrow" panose="020B0606020202030204" pitchFamily="34" charset="0"/>
              </a:rPr>
              <a:t>def</a:t>
            </a:r>
            <a:r>
              <a:rPr lang="en-US" sz="2400" dirty="0">
                <a:solidFill>
                  <a:srgbClr val="000000"/>
                </a:solidFill>
                <a:latin typeface="Arial Narrow" panose="020B0606020202030204" pitchFamily="34" charset="0"/>
              </a:rPr>
              <a:t> </a:t>
            </a:r>
            <a:r>
              <a:rPr lang="en-US" sz="2400" dirty="0" err="1">
                <a:solidFill>
                  <a:srgbClr val="795E26"/>
                </a:solidFill>
                <a:latin typeface="Arial Narrow" panose="020B0606020202030204" pitchFamily="34" charset="0"/>
              </a:rPr>
              <a:t>generate_time_series</a:t>
            </a:r>
            <a:r>
              <a:rPr lang="en-US" sz="2400" dirty="0">
                <a:solidFill>
                  <a:srgbClr val="000000"/>
                </a:solidFill>
                <a:latin typeface="Arial Narrow" panose="020B0606020202030204" pitchFamily="34" charset="0"/>
              </a:rPr>
              <a:t>(</a:t>
            </a:r>
            <a:r>
              <a:rPr lang="en-US" sz="2400" dirty="0" err="1">
                <a:solidFill>
                  <a:srgbClr val="001080"/>
                </a:solidFill>
                <a:latin typeface="Arial Narrow" panose="020B0606020202030204" pitchFamily="34" charset="0"/>
              </a:rPr>
              <a:t>batch_size</a:t>
            </a:r>
            <a:r>
              <a:rPr lang="en-US" sz="2400" dirty="0">
                <a:solidFill>
                  <a:srgbClr val="000000"/>
                </a:solidFill>
                <a:latin typeface="Arial Narrow" panose="020B0606020202030204" pitchFamily="34" charset="0"/>
              </a:rPr>
              <a:t>, </a:t>
            </a:r>
            <a:r>
              <a:rPr lang="en-US" sz="2400" dirty="0" err="1">
                <a:solidFill>
                  <a:srgbClr val="001080"/>
                </a:solidFill>
                <a:latin typeface="Arial Narrow" panose="020B0606020202030204" pitchFamily="34" charset="0"/>
              </a:rPr>
              <a:t>n_steps</a:t>
            </a:r>
            <a:r>
              <a:rPr lang="en-US" sz="2400" dirty="0">
                <a:solidFill>
                  <a:srgbClr val="000000"/>
                </a:solidFill>
                <a:latin typeface="Arial Narrow" panose="020B0606020202030204" pitchFamily="34" charset="0"/>
              </a:rPr>
              <a:t>):</a:t>
            </a:r>
          </a:p>
          <a:p>
            <a:pPr>
              <a:lnSpc>
                <a:spcPct val="150000"/>
              </a:lnSpc>
            </a:pPr>
            <a:r>
              <a:rPr lang="en-US" sz="2400" dirty="0">
                <a:solidFill>
                  <a:srgbClr val="000000"/>
                </a:solidFill>
                <a:latin typeface="Arial Narrow" panose="020B0606020202030204" pitchFamily="34" charset="0"/>
              </a:rPr>
              <a:t>    freq1, freq2, offsets1, offsets2 = </a:t>
            </a:r>
            <a:r>
              <a:rPr lang="en-US" sz="2400" dirty="0" err="1">
                <a:solidFill>
                  <a:srgbClr val="000000"/>
                </a:solidFill>
                <a:latin typeface="Arial Narrow" panose="020B0606020202030204" pitchFamily="34" charset="0"/>
              </a:rPr>
              <a:t>np.random.rand</a:t>
            </a:r>
            <a:r>
              <a:rPr lang="en-US" sz="2400" dirty="0">
                <a:solidFill>
                  <a:srgbClr val="000000"/>
                </a:solidFill>
                <a:latin typeface="Arial Narrow" panose="020B0606020202030204" pitchFamily="34" charset="0"/>
              </a:rPr>
              <a:t>(</a:t>
            </a:r>
            <a:r>
              <a:rPr lang="en-US" sz="2400" dirty="0">
                <a:solidFill>
                  <a:srgbClr val="09885A"/>
                </a:solidFill>
                <a:latin typeface="Arial Narrow" panose="020B0606020202030204" pitchFamily="34" charset="0"/>
              </a:rPr>
              <a:t>4</a:t>
            </a:r>
            <a:r>
              <a:rPr lang="en-US" sz="2400" dirty="0">
                <a:solidFill>
                  <a:srgbClr val="000000"/>
                </a:solidFill>
                <a:latin typeface="Arial Narrow" panose="020B0606020202030204" pitchFamily="34" charset="0"/>
              </a:rPr>
              <a:t>, </a:t>
            </a:r>
            <a:r>
              <a:rPr lang="en-US" sz="2400" dirty="0" err="1">
                <a:solidFill>
                  <a:srgbClr val="000000"/>
                </a:solidFill>
                <a:latin typeface="Arial Narrow" panose="020B0606020202030204" pitchFamily="34" charset="0"/>
              </a:rPr>
              <a:t>batch_size</a:t>
            </a:r>
            <a:r>
              <a:rPr lang="en-US" sz="2400" dirty="0">
                <a:solidFill>
                  <a:srgbClr val="000000"/>
                </a:solidFill>
                <a:latin typeface="Arial Narrow" panose="020B0606020202030204" pitchFamily="34" charset="0"/>
              </a:rPr>
              <a:t>, </a:t>
            </a:r>
            <a:r>
              <a:rPr lang="en-US" sz="2400" dirty="0">
                <a:solidFill>
                  <a:srgbClr val="09885A"/>
                </a:solidFill>
                <a:latin typeface="Arial Narrow" panose="020B0606020202030204" pitchFamily="34" charset="0"/>
              </a:rPr>
              <a:t>1</a:t>
            </a:r>
            <a:r>
              <a:rPr lang="en-US" sz="2400" dirty="0">
                <a:solidFill>
                  <a:srgbClr val="000000"/>
                </a:solidFill>
                <a:latin typeface="Arial Narrow" panose="020B0606020202030204" pitchFamily="34" charset="0"/>
              </a:rPr>
              <a:t>)</a:t>
            </a:r>
          </a:p>
          <a:p>
            <a:pPr>
              <a:lnSpc>
                <a:spcPct val="150000"/>
              </a:lnSpc>
            </a:pPr>
            <a:r>
              <a:rPr lang="en-US" sz="2400" dirty="0">
                <a:solidFill>
                  <a:srgbClr val="000000"/>
                </a:solidFill>
                <a:latin typeface="Arial Narrow" panose="020B0606020202030204" pitchFamily="34" charset="0"/>
              </a:rPr>
              <a:t>    time = </a:t>
            </a:r>
            <a:r>
              <a:rPr lang="en-US" sz="2400" dirty="0" err="1">
                <a:solidFill>
                  <a:srgbClr val="000000"/>
                </a:solidFill>
                <a:latin typeface="Arial Narrow" panose="020B0606020202030204" pitchFamily="34" charset="0"/>
              </a:rPr>
              <a:t>np.linspace</a:t>
            </a:r>
            <a:r>
              <a:rPr lang="en-US" sz="2400" dirty="0">
                <a:solidFill>
                  <a:srgbClr val="000000"/>
                </a:solidFill>
                <a:latin typeface="Arial Narrow" panose="020B0606020202030204" pitchFamily="34" charset="0"/>
              </a:rPr>
              <a:t>(</a:t>
            </a:r>
            <a:r>
              <a:rPr lang="en-US" sz="2400" dirty="0">
                <a:solidFill>
                  <a:srgbClr val="09885A"/>
                </a:solidFill>
                <a:latin typeface="Arial Narrow" panose="020B0606020202030204" pitchFamily="34" charset="0"/>
              </a:rPr>
              <a:t>0</a:t>
            </a:r>
            <a:r>
              <a:rPr lang="en-US" sz="2400" dirty="0">
                <a:solidFill>
                  <a:srgbClr val="000000"/>
                </a:solidFill>
                <a:latin typeface="Arial Narrow" panose="020B0606020202030204" pitchFamily="34" charset="0"/>
              </a:rPr>
              <a:t>, </a:t>
            </a:r>
            <a:r>
              <a:rPr lang="en-US" sz="2400" dirty="0">
                <a:solidFill>
                  <a:srgbClr val="09885A"/>
                </a:solidFill>
                <a:latin typeface="Arial Narrow" panose="020B0606020202030204" pitchFamily="34" charset="0"/>
              </a:rPr>
              <a:t>1</a:t>
            </a:r>
            <a:r>
              <a:rPr lang="en-US" sz="2400" dirty="0">
                <a:solidFill>
                  <a:srgbClr val="000000"/>
                </a:solidFill>
                <a:latin typeface="Arial Narrow" panose="020B0606020202030204" pitchFamily="34" charset="0"/>
              </a:rPr>
              <a:t>, </a:t>
            </a:r>
            <a:r>
              <a:rPr lang="en-US" sz="2400" dirty="0" err="1">
                <a:solidFill>
                  <a:srgbClr val="000000"/>
                </a:solidFill>
                <a:latin typeface="Arial Narrow" panose="020B0606020202030204" pitchFamily="34" charset="0"/>
              </a:rPr>
              <a:t>n_steps</a:t>
            </a:r>
            <a:r>
              <a:rPr lang="en-US" sz="2400" dirty="0">
                <a:solidFill>
                  <a:srgbClr val="000000"/>
                </a:solidFill>
                <a:latin typeface="Arial Narrow" panose="020B0606020202030204" pitchFamily="34" charset="0"/>
              </a:rPr>
              <a:t>)</a:t>
            </a:r>
          </a:p>
          <a:p>
            <a:pPr>
              <a:lnSpc>
                <a:spcPct val="150000"/>
              </a:lnSpc>
            </a:pPr>
            <a:r>
              <a:rPr lang="en-US" sz="2400" dirty="0">
                <a:solidFill>
                  <a:srgbClr val="000000"/>
                </a:solidFill>
                <a:latin typeface="Arial Narrow" panose="020B0606020202030204" pitchFamily="34" charset="0"/>
              </a:rPr>
              <a:t>    series = </a:t>
            </a:r>
            <a:r>
              <a:rPr lang="en-US" sz="2400" dirty="0">
                <a:solidFill>
                  <a:srgbClr val="09885A"/>
                </a:solidFill>
                <a:latin typeface="Arial Narrow" panose="020B0606020202030204" pitchFamily="34" charset="0"/>
              </a:rPr>
              <a:t>0.5</a:t>
            </a:r>
            <a:r>
              <a:rPr lang="en-US" sz="2400" dirty="0">
                <a:solidFill>
                  <a:srgbClr val="000000"/>
                </a:solidFill>
                <a:latin typeface="Arial Narrow" panose="020B0606020202030204" pitchFamily="34" charset="0"/>
              </a:rPr>
              <a:t> * </a:t>
            </a:r>
            <a:r>
              <a:rPr lang="en-US" sz="2400" dirty="0" err="1">
                <a:solidFill>
                  <a:srgbClr val="000000"/>
                </a:solidFill>
                <a:latin typeface="Arial Narrow" panose="020B0606020202030204" pitchFamily="34" charset="0"/>
              </a:rPr>
              <a:t>np.sin</a:t>
            </a:r>
            <a:r>
              <a:rPr lang="en-US" sz="2400" dirty="0">
                <a:solidFill>
                  <a:srgbClr val="000000"/>
                </a:solidFill>
                <a:latin typeface="Arial Narrow" panose="020B0606020202030204" pitchFamily="34" charset="0"/>
              </a:rPr>
              <a:t>((time - offsets1) * (freq1 * </a:t>
            </a:r>
            <a:r>
              <a:rPr lang="en-US" sz="2400" dirty="0">
                <a:solidFill>
                  <a:srgbClr val="09885A"/>
                </a:solidFill>
                <a:latin typeface="Arial Narrow" panose="020B0606020202030204" pitchFamily="34" charset="0"/>
              </a:rPr>
              <a:t>10</a:t>
            </a:r>
            <a:r>
              <a:rPr lang="en-US" sz="2400" dirty="0">
                <a:solidFill>
                  <a:srgbClr val="000000"/>
                </a:solidFill>
                <a:latin typeface="Arial Narrow" panose="020B0606020202030204" pitchFamily="34" charset="0"/>
              </a:rPr>
              <a:t> + </a:t>
            </a:r>
            <a:r>
              <a:rPr lang="en-US" sz="2400" dirty="0">
                <a:solidFill>
                  <a:srgbClr val="09885A"/>
                </a:solidFill>
                <a:latin typeface="Arial Narrow" panose="020B0606020202030204" pitchFamily="34" charset="0"/>
              </a:rPr>
              <a:t>10</a:t>
            </a:r>
            <a:r>
              <a:rPr lang="en-US" sz="2400" dirty="0">
                <a:solidFill>
                  <a:srgbClr val="000000"/>
                </a:solidFill>
                <a:latin typeface="Arial Narrow" panose="020B0606020202030204" pitchFamily="34" charset="0"/>
              </a:rPr>
              <a:t>))  </a:t>
            </a:r>
            <a:r>
              <a:rPr lang="en-US" sz="2400" dirty="0">
                <a:solidFill>
                  <a:srgbClr val="008000"/>
                </a:solidFill>
                <a:latin typeface="Arial Narrow" panose="020B0606020202030204" pitchFamily="34" charset="0"/>
              </a:rPr>
              <a:t>#   wave 1</a:t>
            </a:r>
            <a:endParaRPr lang="en-US" sz="2400" dirty="0">
              <a:solidFill>
                <a:srgbClr val="000000"/>
              </a:solidFill>
              <a:latin typeface="Arial Narrow" panose="020B0606020202030204" pitchFamily="34" charset="0"/>
            </a:endParaRPr>
          </a:p>
          <a:p>
            <a:pPr>
              <a:lnSpc>
                <a:spcPct val="150000"/>
              </a:lnSpc>
            </a:pPr>
            <a:r>
              <a:rPr lang="en-US" sz="2400" dirty="0">
                <a:solidFill>
                  <a:srgbClr val="000000"/>
                </a:solidFill>
                <a:latin typeface="Arial Narrow" panose="020B0606020202030204" pitchFamily="34" charset="0"/>
              </a:rPr>
              <a:t>    series += </a:t>
            </a:r>
            <a:r>
              <a:rPr lang="en-US" sz="2400" dirty="0">
                <a:solidFill>
                  <a:srgbClr val="09885A"/>
                </a:solidFill>
                <a:latin typeface="Arial Narrow" panose="020B0606020202030204" pitchFamily="34" charset="0"/>
              </a:rPr>
              <a:t>0.2</a:t>
            </a:r>
            <a:r>
              <a:rPr lang="en-US" sz="2400" dirty="0">
                <a:solidFill>
                  <a:srgbClr val="000000"/>
                </a:solidFill>
                <a:latin typeface="Arial Narrow" panose="020B0606020202030204" pitchFamily="34" charset="0"/>
              </a:rPr>
              <a:t> * </a:t>
            </a:r>
            <a:r>
              <a:rPr lang="en-US" sz="2400" dirty="0" err="1">
                <a:solidFill>
                  <a:srgbClr val="000000"/>
                </a:solidFill>
                <a:latin typeface="Arial Narrow" panose="020B0606020202030204" pitchFamily="34" charset="0"/>
              </a:rPr>
              <a:t>np.sin</a:t>
            </a:r>
            <a:r>
              <a:rPr lang="en-US" sz="2400" dirty="0">
                <a:solidFill>
                  <a:srgbClr val="000000"/>
                </a:solidFill>
                <a:latin typeface="Arial Narrow" panose="020B0606020202030204" pitchFamily="34" charset="0"/>
              </a:rPr>
              <a:t>((time - offsets2) * (freq2 * </a:t>
            </a:r>
            <a:r>
              <a:rPr lang="en-US" sz="2400" dirty="0">
                <a:solidFill>
                  <a:srgbClr val="09885A"/>
                </a:solidFill>
                <a:latin typeface="Arial Narrow" panose="020B0606020202030204" pitchFamily="34" charset="0"/>
              </a:rPr>
              <a:t>20</a:t>
            </a:r>
            <a:r>
              <a:rPr lang="en-US" sz="2400" dirty="0">
                <a:solidFill>
                  <a:srgbClr val="000000"/>
                </a:solidFill>
                <a:latin typeface="Arial Narrow" panose="020B0606020202030204" pitchFamily="34" charset="0"/>
              </a:rPr>
              <a:t> + </a:t>
            </a:r>
            <a:r>
              <a:rPr lang="en-US" sz="2400" dirty="0">
                <a:solidFill>
                  <a:srgbClr val="09885A"/>
                </a:solidFill>
                <a:latin typeface="Arial Narrow" panose="020B0606020202030204" pitchFamily="34" charset="0"/>
              </a:rPr>
              <a:t>20</a:t>
            </a:r>
            <a:r>
              <a:rPr lang="en-US" sz="2400" dirty="0">
                <a:solidFill>
                  <a:srgbClr val="000000"/>
                </a:solidFill>
                <a:latin typeface="Arial Narrow" panose="020B0606020202030204" pitchFamily="34" charset="0"/>
              </a:rPr>
              <a:t>)) </a:t>
            </a:r>
            <a:r>
              <a:rPr lang="en-US" sz="2400" dirty="0">
                <a:solidFill>
                  <a:srgbClr val="008000"/>
                </a:solidFill>
                <a:latin typeface="Arial Narrow" panose="020B0606020202030204" pitchFamily="34" charset="0"/>
              </a:rPr>
              <a:t># + wave 2</a:t>
            </a:r>
            <a:endParaRPr lang="en-US" sz="2400" dirty="0">
              <a:solidFill>
                <a:srgbClr val="000000"/>
              </a:solidFill>
              <a:latin typeface="Arial Narrow" panose="020B0606020202030204" pitchFamily="34" charset="0"/>
            </a:endParaRPr>
          </a:p>
          <a:p>
            <a:pPr>
              <a:lnSpc>
                <a:spcPct val="150000"/>
              </a:lnSpc>
            </a:pPr>
            <a:r>
              <a:rPr lang="en-US" sz="2400" dirty="0">
                <a:solidFill>
                  <a:srgbClr val="000000"/>
                </a:solidFill>
                <a:latin typeface="Arial Narrow" panose="020B0606020202030204" pitchFamily="34" charset="0"/>
              </a:rPr>
              <a:t>    series += </a:t>
            </a:r>
            <a:r>
              <a:rPr lang="en-US" sz="2400" dirty="0">
                <a:solidFill>
                  <a:srgbClr val="09885A"/>
                </a:solidFill>
                <a:latin typeface="Arial Narrow" panose="020B0606020202030204" pitchFamily="34" charset="0"/>
              </a:rPr>
              <a:t>0.1</a:t>
            </a:r>
            <a:r>
              <a:rPr lang="en-US" sz="2400" dirty="0">
                <a:solidFill>
                  <a:srgbClr val="000000"/>
                </a:solidFill>
                <a:latin typeface="Arial Narrow" panose="020B0606020202030204" pitchFamily="34" charset="0"/>
              </a:rPr>
              <a:t> * (</a:t>
            </a:r>
            <a:r>
              <a:rPr lang="en-US" sz="2400" dirty="0" err="1">
                <a:solidFill>
                  <a:srgbClr val="000000"/>
                </a:solidFill>
                <a:latin typeface="Arial Narrow" panose="020B0606020202030204" pitchFamily="34" charset="0"/>
              </a:rPr>
              <a:t>np.random.rand</a:t>
            </a:r>
            <a:r>
              <a:rPr lang="en-US" sz="2400" dirty="0">
                <a:solidFill>
                  <a:srgbClr val="000000"/>
                </a:solidFill>
                <a:latin typeface="Arial Narrow" panose="020B0606020202030204" pitchFamily="34" charset="0"/>
              </a:rPr>
              <a:t>(</a:t>
            </a:r>
            <a:r>
              <a:rPr lang="en-US" sz="2400" dirty="0" err="1">
                <a:solidFill>
                  <a:srgbClr val="000000"/>
                </a:solidFill>
                <a:latin typeface="Arial Narrow" panose="020B0606020202030204" pitchFamily="34" charset="0"/>
              </a:rPr>
              <a:t>batch_size</a:t>
            </a:r>
            <a:r>
              <a:rPr lang="en-US" sz="2400" dirty="0">
                <a:solidFill>
                  <a:srgbClr val="000000"/>
                </a:solidFill>
                <a:latin typeface="Arial Narrow" panose="020B0606020202030204" pitchFamily="34" charset="0"/>
              </a:rPr>
              <a:t>, </a:t>
            </a:r>
            <a:r>
              <a:rPr lang="en-US" sz="2400" dirty="0" err="1">
                <a:solidFill>
                  <a:srgbClr val="000000"/>
                </a:solidFill>
                <a:latin typeface="Arial Narrow" panose="020B0606020202030204" pitchFamily="34" charset="0"/>
              </a:rPr>
              <a:t>n_steps</a:t>
            </a:r>
            <a:r>
              <a:rPr lang="en-US" sz="2400" dirty="0">
                <a:solidFill>
                  <a:srgbClr val="000000"/>
                </a:solidFill>
                <a:latin typeface="Arial Narrow" panose="020B0606020202030204" pitchFamily="34" charset="0"/>
              </a:rPr>
              <a:t>) - </a:t>
            </a:r>
            <a:r>
              <a:rPr lang="en-US" sz="2400" dirty="0">
                <a:solidFill>
                  <a:srgbClr val="09885A"/>
                </a:solidFill>
                <a:latin typeface="Arial Narrow" panose="020B0606020202030204" pitchFamily="34" charset="0"/>
              </a:rPr>
              <a:t>0.5</a:t>
            </a:r>
            <a:r>
              <a:rPr lang="en-US" sz="2400" dirty="0">
                <a:solidFill>
                  <a:srgbClr val="000000"/>
                </a:solidFill>
                <a:latin typeface="Arial Narrow" panose="020B0606020202030204" pitchFamily="34" charset="0"/>
              </a:rPr>
              <a:t>)   </a:t>
            </a:r>
            <a:r>
              <a:rPr lang="en-US" sz="2400" dirty="0">
                <a:solidFill>
                  <a:srgbClr val="008000"/>
                </a:solidFill>
                <a:latin typeface="Arial Narrow" panose="020B0606020202030204" pitchFamily="34" charset="0"/>
              </a:rPr>
              <a:t># + noise</a:t>
            </a:r>
            <a:endParaRPr lang="en-US" sz="2400" dirty="0">
              <a:solidFill>
                <a:srgbClr val="000000"/>
              </a:solidFill>
              <a:latin typeface="Arial Narrow" panose="020B0606020202030204" pitchFamily="34" charset="0"/>
            </a:endParaRPr>
          </a:p>
          <a:p>
            <a:pPr>
              <a:lnSpc>
                <a:spcPct val="150000"/>
              </a:lnSpc>
            </a:pPr>
            <a:r>
              <a:rPr lang="en-US" sz="2400" dirty="0">
                <a:solidFill>
                  <a:srgbClr val="000000"/>
                </a:solidFill>
                <a:latin typeface="Arial Narrow" panose="020B0606020202030204" pitchFamily="34" charset="0"/>
              </a:rPr>
              <a:t>    </a:t>
            </a:r>
            <a:r>
              <a:rPr lang="en-US" sz="2400" dirty="0">
                <a:solidFill>
                  <a:srgbClr val="AF00DB"/>
                </a:solidFill>
                <a:latin typeface="Arial Narrow" panose="020B0606020202030204" pitchFamily="34" charset="0"/>
              </a:rPr>
              <a:t>return</a:t>
            </a:r>
            <a:r>
              <a:rPr lang="en-US" sz="2400" dirty="0">
                <a:solidFill>
                  <a:srgbClr val="000000"/>
                </a:solidFill>
                <a:latin typeface="Arial Narrow" panose="020B0606020202030204" pitchFamily="34" charset="0"/>
              </a:rPr>
              <a:t> series[..., </a:t>
            </a:r>
            <a:r>
              <a:rPr lang="en-US" sz="2400" dirty="0" err="1">
                <a:solidFill>
                  <a:srgbClr val="000000"/>
                </a:solidFill>
                <a:latin typeface="Arial Narrow" panose="020B0606020202030204" pitchFamily="34" charset="0"/>
              </a:rPr>
              <a:t>np.newaxis</a:t>
            </a:r>
            <a:r>
              <a:rPr lang="en-US" sz="2400" dirty="0">
                <a:solidFill>
                  <a:srgbClr val="000000"/>
                </a:solidFill>
                <a:latin typeface="Arial Narrow" panose="020B0606020202030204" pitchFamily="34" charset="0"/>
              </a:rPr>
              <a:t>].</a:t>
            </a:r>
            <a:r>
              <a:rPr lang="en-US" sz="2400" dirty="0" err="1">
                <a:solidFill>
                  <a:srgbClr val="000000"/>
                </a:solidFill>
                <a:latin typeface="Arial Narrow" panose="020B0606020202030204" pitchFamily="34" charset="0"/>
              </a:rPr>
              <a:t>astype</a:t>
            </a:r>
            <a:r>
              <a:rPr lang="en-US" sz="2400" dirty="0">
                <a:solidFill>
                  <a:srgbClr val="000000"/>
                </a:solidFill>
                <a:latin typeface="Arial Narrow" panose="020B0606020202030204" pitchFamily="34" charset="0"/>
              </a:rPr>
              <a:t>(np.float32)</a:t>
            </a:r>
          </a:p>
        </p:txBody>
      </p:sp>
      <p:sp>
        <p:nvSpPr>
          <p:cNvPr id="6" name="Rectangle 5"/>
          <p:cNvSpPr/>
          <p:nvPr/>
        </p:nvSpPr>
        <p:spPr>
          <a:xfrm>
            <a:off x="533400" y="5334000"/>
            <a:ext cx="7046422" cy="1015663"/>
          </a:xfrm>
          <a:prstGeom prst="rect">
            <a:avLst/>
          </a:prstGeom>
          <a:ln>
            <a:solidFill>
              <a:schemeClr val="tx1"/>
            </a:solidFill>
          </a:ln>
        </p:spPr>
        <p:txBody>
          <a:bodyPr wrap="square">
            <a:spAutoFit/>
          </a:bodyPr>
          <a:lstStyle/>
          <a:p>
            <a:r>
              <a:rPr lang="en-US" sz="2000" i="1" dirty="0" err="1">
                <a:solidFill>
                  <a:srgbClr val="000000"/>
                </a:solidFill>
                <a:latin typeface="Arial Narrow" panose="020B0606020202030204" pitchFamily="34" charset="0"/>
              </a:rPr>
              <a:t>numpy.random.rand</a:t>
            </a:r>
            <a:r>
              <a:rPr lang="en-US" sz="2000" i="1" dirty="0">
                <a:solidFill>
                  <a:srgbClr val="000000"/>
                </a:solidFill>
                <a:latin typeface="Arial Narrow" panose="020B0606020202030204" pitchFamily="34" charset="0"/>
              </a:rPr>
              <a:t>(d0, d1, ..., </a:t>
            </a:r>
            <a:r>
              <a:rPr lang="en-US" sz="2000" i="1" dirty="0" err="1">
                <a:solidFill>
                  <a:srgbClr val="000000"/>
                </a:solidFill>
                <a:latin typeface="Arial Narrow" panose="020B0606020202030204" pitchFamily="34" charset="0"/>
              </a:rPr>
              <a:t>dn</a:t>
            </a:r>
            <a:r>
              <a:rPr lang="en-US" sz="2000" i="1" dirty="0">
                <a:solidFill>
                  <a:srgbClr val="000000"/>
                </a:solidFill>
                <a:latin typeface="Arial Narrow" panose="020B0606020202030204" pitchFamily="34" charset="0"/>
              </a:rPr>
              <a:t>) … Random values in a given shape.</a:t>
            </a:r>
          </a:p>
          <a:p>
            <a:r>
              <a:rPr lang="en-US" sz="2000" i="1" dirty="0">
                <a:solidFill>
                  <a:srgbClr val="000000"/>
                </a:solidFill>
                <a:latin typeface="Arial Narrow" panose="020B0606020202030204" pitchFamily="34" charset="0"/>
              </a:rPr>
              <a:t>Create array of the given shape, populate with random samples from a uniform distribution over [0, 1).</a:t>
            </a:r>
          </a:p>
        </p:txBody>
      </p:sp>
    </p:spTree>
    <p:extLst>
      <p:ext uri="{BB962C8B-B14F-4D97-AF65-F5344CB8AC3E}">
        <p14:creationId xmlns:p14="http://schemas.microsoft.com/office/powerpoint/2010/main" val="1464843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190500"/>
            <a:ext cx="8382000" cy="647700"/>
          </a:xfrm>
        </p:spPr>
        <p:txBody>
          <a:bodyPr/>
          <a:lstStyle/>
          <a:p>
            <a:pPr algn="l"/>
            <a:r>
              <a:rPr lang="en-US" dirty="0"/>
              <a:t>Create </a:t>
            </a:r>
            <a:r>
              <a:rPr lang="en-US" dirty="0" err="1"/>
              <a:t>Input/Output</a:t>
            </a:r>
            <a:endParaRPr lang="en-US" dirty="0"/>
          </a:p>
        </p:txBody>
      </p:sp>
      <p:sp>
        <p:nvSpPr>
          <p:cNvPr id="5" name="Rectangle 4"/>
          <p:cNvSpPr/>
          <p:nvPr/>
        </p:nvSpPr>
        <p:spPr>
          <a:xfrm>
            <a:off x="685800" y="990600"/>
            <a:ext cx="7924800" cy="2792431"/>
          </a:xfrm>
          <a:prstGeom prst="rect">
            <a:avLst/>
          </a:prstGeom>
        </p:spPr>
        <p:txBody>
          <a:bodyPr wrap="square">
            <a:spAutoFit/>
          </a:bodyPr>
          <a:lstStyle/>
          <a:p>
            <a:pPr>
              <a:lnSpc>
                <a:spcPct val="150000"/>
              </a:lnSpc>
            </a:pPr>
            <a:r>
              <a:rPr lang="en-US" sz="2400" dirty="0" err="1">
                <a:solidFill>
                  <a:srgbClr val="000000"/>
                </a:solidFill>
                <a:latin typeface="Arial Narrow" panose="020B0606020202030204" pitchFamily="34" charset="0"/>
              </a:rPr>
              <a:t>n_steps</a:t>
            </a:r>
            <a:r>
              <a:rPr lang="en-US" sz="2400" dirty="0">
                <a:solidFill>
                  <a:srgbClr val="000000"/>
                </a:solidFill>
                <a:latin typeface="Arial Narrow" panose="020B0606020202030204" pitchFamily="34" charset="0"/>
              </a:rPr>
              <a:t> = </a:t>
            </a:r>
            <a:r>
              <a:rPr lang="en-US" sz="2400" dirty="0">
                <a:solidFill>
                  <a:srgbClr val="09885A"/>
                </a:solidFill>
                <a:latin typeface="Arial Narrow" panose="020B0606020202030204" pitchFamily="34" charset="0"/>
              </a:rPr>
              <a:t>50</a:t>
            </a:r>
            <a:endParaRPr lang="en-US" sz="2400" dirty="0">
              <a:solidFill>
                <a:srgbClr val="000000"/>
              </a:solidFill>
              <a:latin typeface="Arial Narrow" panose="020B0606020202030204" pitchFamily="34" charset="0"/>
            </a:endParaRPr>
          </a:p>
          <a:p>
            <a:pPr>
              <a:lnSpc>
                <a:spcPct val="150000"/>
              </a:lnSpc>
            </a:pPr>
            <a:r>
              <a:rPr lang="en-US" sz="2400" dirty="0">
                <a:solidFill>
                  <a:srgbClr val="000000"/>
                </a:solidFill>
                <a:latin typeface="Arial Narrow" panose="020B0606020202030204" pitchFamily="34" charset="0"/>
              </a:rPr>
              <a:t>series = </a:t>
            </a:r>
            <a:r>
              <a:rPr lang="en-US" sz="2400" dirty="0" err="1">
                <a:solidFill>
                  <a:srgbClr val="000000"/>
                </a:solidFill>
                <a:latin typeface="Arial Narrow" panose="020B0606020202030204" pitchFamily="34" charset="0"/>
              </a:rPr>
              <a:t>generate_time_series</a:t>
            </a:r>
            <a:r>
              <a:rPr lang="en-US" sz="2400" dirty="0">
                <a:solidFill>
                  <a:srgbClr val="000000"/>
                </a:solidFill>
                <a:latin typeface="Arial Narrow" panose="020B0606020202030204" pitchFamily="34" charset="0"/>
              </a:rPr>
              <a:t>(</a:t>
            </a:r>
            <a:r>
              <a:rPr lang="en-US" sz="2400" dirty="0">
                <a:solidFill>
                  <a:srgbClr val="09885A"/>
                </a:solidFill>
                <a:latin typeface="Arial Narrow" panose="020B0606020202030204" pitchFamily="34" charset="0"/>
              </a:rPr>
              <a:t>10000</a:t>
            </a:r>
            <a:r>
              <a:rPr lang="en-US" sz="2400" dirty="0">
                <a:solidFill>
                  <a:srgbClr val="000000"/>
                </a:solidFill>
                <a:latin typeface="Arial Narrow" panose="020B0606020202030204" pitchFamily="34" charset="0"/>
              </a:rPr>
              <a:t>, </a:t>
            </a:r>
            <a:r>
              <a:rPr lang="en-US" sz="2400" dirty="0" err="1">
                <a:solidFill>
                  <a:srgbClr val="000000"/>
                </a:solidFill>
                <a:latin typeface="Arial Narrow" panose="020B0606020202030204" pitchFamily="34" charset="0"/>
              </a:rPr>
              <a:t>n_steps</a:t>
            </a:r>
            <a:r>
              <a:rPr lang="en-US" sz="2400" dirty="0">
                <a:solidFill>
                  <a:srgbClr val="000000"/>
                </a:solidFill>
                <a:latin typeface="Arial Narrow" panose="020B0606020202030204" pitchFamily="34" charset="0"/>
              </a:rPr>
              <a:t> + </a:t>
            </a:r>
            <a:r>
              <a:rPr lang="en-US" sz="2400" dirty="0">
                <a:solidFill>
                  <a:srgbClr val="09885A"/>
                </a:solidFill>
                <a:latin typeface="Arial Narrow" panose="020B0606020202030204" pitchFamily="34" charset="0"/>
              </a:rPr>
              <a:t>1</a:t>
            </a:r>
            <a:r>
              <a:rPr lang="en-US" sz="2400" dirty="0">
                <a:solidFill>
                  <a:srgbClr val="000000"/>
                </a:solidFill>
                <a:latin typeface="Arial Narrow" panose="020B0606020202030204" pitchFamily="34" charset="0"/>
              </a:rPr>
              <a:t>)</a:t>
            </a:r>
          </a:p>
          <a:p>
            <a:pPr>
              <a:lnSpc>
                <a:spcPct val="150000"/>
              </a:lnSpc>
            </a:pPr>
            <a:r>
              <a:rPr lang="en-US" sz="2400" dirty="0" err="1">
                <a:solidFill>
                  <a:srgbClr val="000000"/>
                </a:solidFill>
                <a:latin typeface="Arial Narrow" panose="020B0606020202030204" pitchFamily="34" charset="0"/>
              </a:rPr>
              <a:t>X_train</a:t>
            </a:r>
            <a:r>
              <a:rPr lang="en-US" sz="2400" dirty="0">
                <a:solidFill>
                  <a:srgbClr val="000000"/>
                </a:solidFill>
                <a:latin typeface="Arial Narrow" panose="020B0606020202030204" pitchFamily="34" charset="0"/>
              </a:rPr>
              <a:t>, </a:t>
            </a:r>
            <a:r>
              <a:rPr lang="en-US" sz="2400" dirty="0" err="1">
                <a:solidFill>
                  <a:srgbClr val="000000"/>
                </a:solidFill>
                <a:latin typeface="Arial Narrow" panose="020B0606020202030204" pitchFamily="34" charset="0"/>
              </a:rPr>
              <a:t>y_train</a:t>
            </a:r>
            <a:r>
              <a:rPr lang="en-US" sz="2400" dirty="0">
                <a:solidFill>
                  <a:srgbClr val="000000"/>
                </a:solidFill>
                <a:latin typeface="Arial Narrow" panose="020B0606020202030204" pitchFamily="34" charset="0"/>
              </a:rPr>
              <a:t> = series[:</a:t>
            </a:r>
            <a:r>
              <a:rPr lang="en-US" sz="2400" dirty="0">
                <a:solidFill>
                  <a:srgbClr val="09885A"/>
                </a:solidFill>
                <a:latin typeface="Arial Narrow" panose="020B0606020202030204" pitchFamily="34" charset="0"/>
              </a:rPr>
              <a:t>7000</a:t>
            </a:r>
            <a:r>
              <a:rPr lang="en-US" sz="2400" dirty="0">
                <a:solidFill>
                  <a:srgbClr val="000000"/>
                </a:solidFill>
                <a:latin typeface="Arial Narrow" panose="020B0606020202030204" pitchFamily="34" charset="0"/>
              </a:rPr>
              <a:t>, :</a:t>
            </a:r>
            <a:r>
              <a:rPr lang="en-US" sz="2400" dirty="0" err="1">
                <a:solidFill>
                  <a:srgbClr val="000000"/>
                </a:solidFill>
                <a:latin typeface="Arial Narrow" panose="020B0606020202030204" pitchFamily="34" charset="0"/>
              </a:rPr>
              <a:t>n_steps</a:t>
            </a:r>
            <a:r>
              <a:rPr lang="en-US" sz="2400" dirty="0">
                <a:solidFill>
                  <a:srgbClr val="000000"/>
                </a:solidFill>
                <a:latin typeface="Arial Narrow" panose="020B0606020202030204" pitchFamily="34" charset="0"/>
              </a:rPr>
              <a:t>], series[:</a:t>
            </a:r>
            <a:r>
              <a:rPr lang="en-US" sz="2400" dirty="0">
                <a:solidFill>
                  <a:srgbClr val="09885A"/>
                </a:solidFill>
                <a:latin typeface="Arial Narrow" panose="020B0606020202030204" pitchFamily="34" charset="0"/>
              </a:rPr>
              <a:t>7000</a:t>
            </a:r>
            <a:r>
              <a:rPr lang="en-US" sz="2400" dirty="0">
                <a:solidFill>
                  <a:srgbClr val="000000"/>
                </a:solidFill>
                <a:latin typeface="Arial Narrow" panose="020B0606020202030204" pitchFamily="34" charset="0"/>
              </a:rPr>
              <a:t>, </a:t>
            </a:r>
            <a:r>
              <a:rPr lang="en-US" sz="2400" dirty="0">
                <a:solidFill>
                  <a:srgbClr val="09885A"/>
                </a:solidFill>
                <a:latin typeface="Arial Narrow" panose="020B0606020202030204" pitchFamily="34" charset="0"/>
              </a:rPr>
              <a:t>-1</a:t>
            </a:r>
            <a:r>
              <a:rPr lang="en-US" sz="2400" dirty="0">
                <a:solidFill>
                  <a:srgbClr val="000000"/>
                </a:solidFill>
                <a:latin typeface="Arial Narrow" panose="020B0606020202030204" pitchFamily="34" charset="0"/>
              </a:rPr>
              <a:t>]</a:t>
            </a:r>
          </a:p>
          <a:p>
            <a:pPr>
              <a:lnSpc>
                <a:spcPct val="150000"/>
              </a:lnSpc>
            </a:pPr>
            <a:r>
              <a:rPr lang="en-US" sz="2400" dirty="0" err="1">
                <a:solidFill>
                  <a:srgbClr val="000000"/>
                </a:solidFill>
                <a:latin typeface="Arial Narrow" panose="020B0606020202030204" pitchFamily="34" charset="0"/>
              </a:rPr>
              <a:t>X_valid</a:t>
            </a:r>
            <a:r>
              <a:rPr lang="en-US" sz="2400" dirty="0">
                <a:solidFill>
                  <a:srgbClr val="000000"/>
                </a:solidFill>
                <a:latin typeface="Arial Narrow" panose="020B0606020202030204" pitchFamily="34" charset="0"/>
              </a:rPr>
              <a:t>, </a:t>
            </a:r>
            <a:r>
              <a:rPr lang="en-US" sz="2400" dirty="0" err="1">
                <a:solidFill>
                  <a:srgbClr val="000000"/>
                </a:solidFill>
                <a:latin typeface="Arial Narrow" panose="020B0606020202030204" pitchFamily="34" charset="0"/>
              </a:rPr>
              <a:t>y_valid</a:t>
            </a:r>
            <a:r>
              <a:rPr lang="en-US" sz="2400" dirty="0">
                <a:solidFill>
                  <a:srgbClr val="000000"/>
                </a:solidFill>
                <a:latin typeface="Arial Narrow" panose="020B0606020202030204" pitchFamily="34" charset="0"/>
              </a:rPr>
              <a:t> = series[</a:t>
            </a:r>
            <a:r>
              <a:rPr lang="en-US" sz="2400" dirty="0">
                <a:solidFill>
                  <a:srgbClr val="09885A"/>
                </a:solidFill>
                <a:latin typeface="Arial Narrow" panose="020B0606020202030204" pitchFamily="34" charset="0"/>
              </a:rPr>
              <a:t>7000</a:t>
            </a:r>
            <a:r>
              <a:rPr lang="en-US" sz="2400" dirty="0">
                <a:solidFill>
                  <a:srgbClr val="000000"/>
                </a:solidFill>
                <a:latin typeface="Arial Narrow" panose="020B0606020202030204" pitchFamily="34" charset="0"/>
              </a:rPr>
              <a:t>:</a:t>
            </a:r>
            <a:r>
              <a:rPr lang="en-US" sz="2400" dirty="0">
                <a:solidFill>
                  <a:srgbClr val="09885A"/>
                </a:solidFill>
                <a:latin typeface="Arial Narrow" panose="020B0606020202030204" pitchFamily="34" charset="0"/>
              </a:rPr>
              <a:t>9000</a:t>
            </a:r>
            <a:r>
              <a:rPr lang="en-US" sz="2400" dirty="0">
                <a:solidFill>
                  <a:srgbClr val="000000"/>
                </a:solidFill>
                <a:latin typeface="Arial Narrow" panose="020B0606020202030204" pitchFamily="34" charset="0"/>
              </a:rPr>
              <a:t>, :</a:t>
            </a:r>
            <a:r>
              <a:rPr lang="en-US" sz="2400" dirty="0" err="1">
                <a:solidFill>
                  <a:srgbClr val="000000"/>
                </a:solidFill>
                <a:latin typeface="Arial Narrow" panose="020B0606020202030204" pitchFamily="34" charset="0"/>
              </a:rPr>
              <a:t>n_steps</a:t>
            </a:r>
            <a:r>
              <a:rPr lang="en-US" sz="2400" dirty="0">
                <a:solidFill>
                  <a:srgbClr val="000000"/>
                </a:solidFill>
                <a:latin typeface="Arial Narrow" panose="020B0606020202030204" pitchFamily="34" charset="0"/>
              </a:rPr>
              <a:t>], series[</a:t>
            </a:r>
            <a:r>
              <a:rPr lang="en-US" sz="2400" dirty="0">
                <a:solidFill>
                  <a:srgbClr val="09885A"/>
                </a:solidFill>
                <a:latin typeface="Arial Narrow" panose="020B0606020202030204" pitchFamily="34" charset="0"/>
              </a:rPr>
              <a:t>7000</a:t>
            </a:r>
            <a:r>
              <a:rPr lang="en-US" sz="2400" dirty="0">
                <a:solidFill>
                  <a:srgbClr val="000000"/>
                </a:solidFill>
                <a:latin typeface="Arial Narrow" panose="020B0606020202030204" pitchFamily="34" charset="0"/>
              </a:rPr>
              <a:t>:</a:t>
            </a:r>
            <a:r>
              <a:rPr lang="en-US" sz="2400" dirty="0">
                <a:solidFill>
                  <a:srgbClr val="09885A"/>
                </a:solidFill>
                <a:latin typeface="Arial Narrow" panose="020B0606020202030204" pitchFamily="34" charset="0"/>
              </a:rPr>
              <a:t>9000</a:t>
            </a:r>
            <a:r>
              <a:rPr lang="en-US" sz="2400" dirty="0">
                <a:solidFill>
                  <a:srgbClr val="000000"/>
                </a:solidFill>
                <a:latin typeface="Arial Narrow" panose="020B0606020202030204" pitchFamily="34" charset="0"/>
              </a:rPr>
              <a:t>, </a:t>
            </a:r>
            <a:r>
              <a:rPr lang="en-US" sz="2400" dirty="0">
                <a:solidFill>
                  <a:srgbClr val="09885A"/>
                </a:solidFill>
                <a:latin typeface="Arial Narrow" panose="020B0606020202030204" pitchFamily="34" charset="0"/>
              </a:rPr>
              <a:t>-1</a:t>
            </a:r>
            <a:r>
              <a:rPr lang="en-US" sz="2400" dirty="0">
                <a:solidFill>
                  <a:srgbClr val="000000"/>
                </a:solidFill>
                <a:latin typeface="Arial Narrow" panose="020B0606020202030204" pitchFamily="34" charset="0"/>
              </a:rPr>
              <a:t>]</a:t>
            </a:r>
          </a:p>
          <a:p>
            <a:pPr>
              <a:lnSpc>
                <a:spcPct val="150000"/>
              </a:lnSpc>
            </a:pPr>
            <a:r>
              <a:rPr lang="en-US" sz="2400" dirty="0" err="1">
                <a:solidFill>
                  <a:srgbClr val="000000"/>
                </a:solidFill>
                <a:latin typeface="Arial Narrow" panose="020B0606020202030204" pitchFamily="34" charset="0"/>
              </a:rPr>
              <a:t>X_test</a:t>
            </a:r>
            <a:r>
              <a:rPr lang="en-US" sz="2400" dirty="0">
                <a:solidFill>
                  <a:srgbClr val="000000"/>
                </a:solidFill>
                <a:latin typeface="Arial Narrow" panose="020B0606020202030204" pitchFamily="34" charset="0"/>
              </a:rPr>
              <a:t>, </a:t>
            </a:r>
            <a:r>
              <a:rPr lang="en-US" sz="2400" dirty="0" err="1">
                <a:solidFill>
                  <a:srgbClr val="000000"/>
                </a:solidFill>
                <a:latin typeface="Arial Narrow" panose="020B0606020202030204" pitchFamily="34" charset="0"/>
              </a:rPr>
              <a:t>y_test</a:t>
            </a:r>
            <a:r>
              <a:rPr lang="en-US" sz="2400" dirty="0">
                <a:solidFill>
                  <a:srgbClr val="000000"/>
                </a:solidFill>
                <a:latin typeface="Arial Narrow" panose="020B0606020202030204" pitchFamily="34" charset="0"/>
              </a:rPr>
              <a:t> = series[</a:t>
            </a:r>
            <a:r>
              <a:rPr lang="en-US" sz="2400" dirty="0">
                <a:solidFill>
                  <a:srgbClr val="09885A"/>
                </a:solidFill>
                <a:latin typeface="Arial Narrow" panose="020B0606020202030204" pitchFamily="34" charset="0"/>
              </a:rPr>
              <a:t>9000</a:t>
            </a:r>
            <a:r>
              <a:rPr lang="en-US" sz="2400" dirty="0">
                <a:solidFill>
                  <a:srgbClr val="000000"/>
                </a:solidFill>
                <a:latin typeface="Arial Narrow" panose="020B0606020202030204" pitchFamily="34" charset="0"/>
              </a:rPr>
              <a:t>:, :</a:t>
            </a:r>
            <a:r>
              <a:rPr lang="en-US" sz="2400" dirty="0" err="1">
                <a:solidFill>
                  <a:srgbClr val="000000"/>
                </a:solidFill>
                <a:latin typeface="Arial Narrow" panose="020B0606020202030204" pitchFamily="34" charset="0"/>
              </a:rPr>
              <a:t>n_steps</a:t>
            </a:r>
            <a:r>
              <a:rPr lang="en-US" sz="2400" dirty="0">
                <a:solidFill>
                  <a:srgbClr val="000000"/>
                </a:solidFill>
                <a:latin typeface="Arial Narrow" panose="020B0606020202030204" pitchFamily="34" charset="0"/>
              </a:rPr>
              <a:t>], series[</a:t>
            </a:r>
            <a:r>
              <a:rPr lang="en-US" sz="2400" dirty="0">
                <a:solidFill>
                  <a:srgbClr val="09885A"/>
                </a:solidFill>
                <a:latin typeface="Arial Narrow" panose="020B0606020202030204" pitchFamily="34" charset="0"/>
              </a:rPr>
              <a:t>9000</a:t>
            </a:r>
            <a:r>
              <a:rPr lang="en-US" sz="2400" dirty="0">
                <a:solidFill>
                  <a:srgbClr val="000000"/>
                </a:solidFill>
                <a:latin typeface="Arial Narrow" panose="020B0606020202030204" pitchFamily="34" charset="0"/>
              </a:rPr>
              <a:t>:, </a:t>
            </a:r>
            <a:r>
              <a:rPr lang="en-US" sz="2400" dirty="0">
                <a:solidFill>
                  <a:srgbClr val="09885A"/>
                </a:solidFill>
                <a:latin typeface="Arial Narrow" panose="020B0606020202030204" pitchFamily="34" charset="0"/>
              </a:rPr>
              <a:t>-1</a:t>
            </a:r>
            <a:r>
              <a:rPr lang="en-US" sz="2400" dirty="0">
                <a:solidFill>
                  <a:srgbClr val="000000"/>
                </a:solidFill>
                <a:latin typeface="Arial Narrow" panose="020B0606020202030204" pitchFamily="34" charset="0"/>
              </a:rPr>
              <a:t>]</a:t>
            </a:r>
          </a:p>
        </p:txBody>
      </p:sp>
      <p:pic>
        <p:nvPicPr>
          <p:cNvPr id="6" name="Picture 5"/>
          <p:cNvPicPr>
            <a:picLocks noChangeAspect="1"/>
          </p:cNvPicPr>
          <p:nvPr/>
        </p:nvPicPr>
        <p:blipFill>
          <a:blip r:embed="rId2"/>
          <a:stretch>
            <a:fillRect/>
          </a:stretch>
        </p:blipFill>
        <p:spPr>
          <a:xfrm>
            <a:off x="533400" y="4419600"/>
            <a:ext cx="5570903" cy="1595304"/>
          </a:xfrm>
          <a:prstGeom prst="rect">
            <a:avLst/>
          </a:prstGeom>
        </p:spPr>
      </p:pic>
      <p:pic>
        <p:nvPicPr>
          <p:cNvPr id="8" name="Picture 2" descr="A multilayer feedforward neural network with one hidden layer.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8727"/>
          <a:stretch/>
        </p:blipFill>
        <p:spPr bwMode="auto">
          <a:xfrm>
            <a:off x="6172200" y="118087"/>
            <a:ext cx="2718104" cy="14402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324600" y="607368"/>
            <a:ext cx="575170" cy="461665"/>
          </a:xfrm>
          <a:prstGeom prst="rect">
            <a:avLst/>
          </a:prstGeom>
          <a:solidFill>
            <a:schemeClr val="bg1"/>
          </a:solidFill>
        </p:spPr>
        <p:txBody>
          <a:bodyPr wrap="square" rtlCol="0">
            <a:spAutoFit/>
          </a:bodyPr>
          <a:lstStyle/>
          <a:p>
            <a:pPr algn="ctr"/>
            <a:r>
              <a:rPr lang="en-US" sz="2400" dirty="0">
                <a:latin typeface="Arial Narrow" panose="020B0606020202030204" pitchFamily="34" charset="0"/>
              </a:rPr>
              <a:t>50</a:t>
            </a:r>
          </a:p>
        </p:txBody>
      </p:sp>
    </p:spTree>
    <p:extLst>
      <p:ext uri="{BB962C8B-B14F-4D97-AF65-F5344CB8AC3E}">
        <p14:creationId xmlns:p14="http://schemas.microsoft.com/office/powerpoint/2010/main" val="719346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76200"/>
            <a:ext cx="9067800" cy="1508783"/>
          </a:xfrm>
        </p:spPr>
        <p:txBody>
          <a:bodyPr/>
          <a:lstStyle/>
          <a:p>
            <a:r>
              <a:rPr lang="en-US" dirty="0"/>
              <a:t>(Very) Naïve Prediction for Comparison</a:t>
            </a:r>
            <a:br>
              <a:rPr lang="en-US" dirty="0"/>
            </a:br>
            <a:r>
              <a:rPr lang="en-US" dirty="0"/>
              <a:t>--for last observed </a:t>
            </a:r>
            <a:r>
              <a:rPr lang="en-US" dirty="0" err="1"/>
              <a:t>vallue</a:t>
            </a:r>
            <a:endParaRPr lang="en-US" dirty="0"/>
          </a:p>
        </p:txBody>
      </p:sp>
      <p:pic>
        <p:nvPicPr>
          <p:cNvPr id="8" name="Picture 7"/>
          <p:cNvPicPr>
            <a:picLocks noChangeAspect="1"/>
          </p:cNvPicPr>
          <p:nvPr/>
        </p:nvPicPr>
        <p:blipFill>
          <a:blip r:embed="rId3"/>
          <a:stretch>
            <a:fillRect/>
          </a:stretch>
        </p:blipFill>
        <p:spPr>
          <a:xfrm>
            <a:off x="914400" y="1584983"/>
            <a:ext cx="6734175" cy="4939580"/>
          </a:xfrm>
          <a:prstGeom prst="rect">
            <a:avLst/>
          </a:prstGeom>
        </p:spPr>
      </p:pic>
      <p:sp>
        <p:nvSpPr>
          <p:cNvPr id="2" name="Oval 1"/>
          <p:cNvSpPr/>
          <p:nvPr/>
        </p:nvSpPr>
        <p:spPr bwMode="auto">
          <a:xfrm>
            <a:off x="5943601" y="1584983"/>
            <a:ext cx="1704974" cy="624817"/>
          </a:xfrm>
          <a:prstGeom prst="ellipse">
            <a:avLst/>
          </a:prstGeom>
          <a:noFill/>
          <a:ln w="9525">
            <a:solidFill>
              <a:schemeClr val="tx1"/>
            </a:solidFill>
            <a:miter lim="800000"/>
            <a:headEnd/>
            <a:tailEn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 b="0" i="1" u="none" strike="noStrike" cap="none" normalizeH="0" baseline="0">
              <a:ln>
                <a:noFill/>
              </a:ln>
              <a:solidFill>
                <a:srgbClr val="808080"/>
              </a:solidFill>
              <a:effectLst/>
              <a:latin typeface="Arial Narrow" panose="020B0606020202030204" pitchFamily="34" charset="0"/>
              <a:cs typeface="Courier New" panose="02070309020205020404" pitchFamily="49" charset="0"/>
            </a:endParaRPr>
          </a:p>
        </p:txBody>
      </p:sp>
      <p:sp>
        <p:nvSpPr>
          <p:cNvPr id="9" name="Line Callout 1 8"/>
          <p:cNvSpPr/>
          <p:nvPr/>
        </p:nvSpPr>
        <p:spPr bwMode="auto">
          <a:xfrm>
            <a:off x="7329487" y="2723076"/>
            <a:ext cx="990600" cy="400110"/>
          </a:xfrm>
          <a:prstGeom prst="borderCallout1">
            <a:avLst>
              <a:gd name="adj1" fmla="val -21176"/>
              <a:gd name="adj2" fmla="val 19073"/>
              <a:gd name="adj3" fmla="val -160841"/>
              <a:gd name="adj4" fmla="val 17768"/>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r>
              <a:rPr lang="en-US" sz="2000" dirty="0">
                <a:latin typeface="Arial Narrow" panose="020B0606020202030204" pitchFamily="34" charset="0"/>
              </a:rPr>
              <a:t>compute</a:t>
            </a:r>
            <a:endParaRPr kumimoji="0" lang="en-US" sz="400" b="0" i="1" u="none" strike="noStrike" cap="none" normalizeH="0" baseline="0" dirty="0">
              <a:ln>
                <a:noFill/>
              </a:ln>
              <a:solidFill>
                <a:srgbClr val="808080"/>
              </a:solidFill>
              <a:effectLst/>
              <a:latin typeface="Arial Narrow" panose="020B0606020202030204" pitchFamily="34" charset="0"/>
              <a:cs typeface="Courier New" panose="02070309020205020404" pitchFamily="49" charset="0"/>
            </a:endParaRPr>
          </a:p>
        </p:txBody>
      </p:sp>
    </p:spTree>
    <p:extLst>
      <p:ext uri="{BB962C8B-B14F-4D97-AF65-F5344CB8AC3E}">
        <p14:creationId xmlns:p14="http://schemas.microsoft.com/office/powerpoint/2010/main" val="2885023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1089683"/>
            <a:ext cx="9067800" cy="495300"/>
          </a:xfrm>
        </p:spPr>
        <p:txBody>
          <a:bodyPr/>
          <a:lstStyle/>
          <a:p>
            <a:r>
              <a:rPr lang="en-US" dirty="0"/>
              <a:t>(Very) Naïve Prediction for Comparison</a:t>
            </a:r>
            <a:br>
              <a:rPr lang="en-US" dirty="0"/>
            </a:br>
            <a:r>
              <a:rPr lang="en-US" dirty="0"/>
              <a:t>--for last observed </a:t>
            </a:r>
            <a:r>
              <a:rPr lang="en-US" dirty="0" err="1"/>
              <a:t>vallue</a:t>
            </a:r>
            <a:endParaRPr lang="en-US" dirty="0"/>
          </a:p>
        </p:txBody>
      </p:sp>
      <p:pic>
        <p:nvPicPr>
          <p:cNvPr id="5" name="Picture 4"/>
          <p:cNvPicPr>
            <a:picLocks noChangeAspect="1"/>
          </p:cNvPicPr>
          <p:nvPr/>
        </p:nvPicPr>
        <p:blipFill rotWithShape="1">
          <a:blip r:embed="rId2"/>
          <a:srcRect t="26764"/>
          <a:stretch/>
        </p:blipFill>
        <p:spPr>
          <a:xfrm>
            <a:off x="604837" y="2655958"/>
            <a:ext cx="7934325" cy="1681162"/>
          </a:xfrm>
          <a:prstGeom prst="rect">
            <a:avLst/>
          </a:prstGeom>
        </p:spPr>
      </p:pic>
      <p:sp>
        <p:nvSpPr>
          <p:cNvPr id="6" name="Line Callout 1 5"/>
          <p:cNvSpPr/>
          <p:nvPr/>
        </p:nvSpPr>
        <p:spPr bwMode="auto">
          <a:xfrm>
            <a:off x="3886200" y="5159514"/>
            <a:ext cx="3124200" cy="707886"/>
          </a:xfrm>
          <a:prstGeom prst="borderCallout1">
            <a:avLst>
              <a:gd name="adj1" fmla="val -21176"/>
              <a:gd name="adj2" fmla="val 19073"/>
              <a:gd name="adj3" fmla="val -212782"/>
              <a:gd name="adj4" fmla="val 18607"/>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r>
              <a:rPr lang="en-US" sz="2000" dirty="0">
                <a:latin typeface="Arial Narrow" panose="020B0606020202030204" pitchFamily="34" charset="0"/>
              </a:rPr>
              <a:t>Mean of squares of errors between labels and predictions.</a:t>
            </a:r>
            <a:endParaRPr kumimoji="0" lang="en-US" sz="400" b="0" i="1" u="none" strike="noStrike" cap="none" normalizeH="0" baseline="0" dirty="0">
              <a:ln>
                <a:noFill/>
              </a:ln>
              <a:solidFill>
                <a:srgbClr val="808080"/>
              </a:solidFill>
              <a:effectLst/>
              <a:latin typeface="Arial Narrow" panose="020B0606020202030204" pitchFamily="34" charset="0"/>
              <a:cs typeface="Courier New" panose="02070309020205020404" pitchFamily="49" charset="0"/>
            </a:endParaRPr>
          </a:p>
        </p:txBody>
      </p:sp>
      <p:cxnSp>
        <p:nvCxnSpPr>
          <p:cNvPr id="7" name="Straight Connector 6"/>
          <p:cNvCxnSpPr/>
          <p:nvPr/>
        </p:nvCxnSpPr>
        <p:spPr bwMode="auto">
          <a:xfrm>
            <a:off x="1447800" y="4267200"/>
            <a:ext cx="1295400" cy="0"/>
          </a:xfrm>
          <a:prstGeom prst="line">
            <a:avLst/>
          </a:prstGeom>
          <a:noFill/>
          <a:ln w="381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17946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 a Single-level NN</a:t>
            </a:r>
          </a:p>
        </p:txBody>
      </p:sp>
      <p:pic>
        <p:nvPicPr>
          <p:cNvPr id="1027" name="Picture 3" descr="Image result for perceptr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3752" y="914400"/>
            <a:ext cx="3500648" cy="191418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1000" y="5943600"/>
            <a:ext cx="8305800" cy="400110"/>
          </a:xfrm>
          <a:prstGeom prst="rect">
            <a:avLst/>
          </a:prstGeom>
          <a:ln>
            <a:solidFill>
              <a:schemeClr val="tx1"/>
            </a:solidFill>
          </a:ln>
        </p:spPr>
        <p:txBody>
          <a:bodyPr wrap="square" anchor="b" anchorCtr="0">
            <a:spAutoFit/>
          </a:bodyPr>
          <a:lstStyle/>
          <a:p>
            <a:r>
              <a:rPr lang="en-US" sz="2000" dirty="0">
                <a:solidFill>
                  <a:srgbClr val="212121"/>
                </a:solidFill>
                <a:latin typeface="Arial Narrow" panose="020B0606020202030204" pitchFamily="34" charset="0"/>
              </a:rPr>
              <a:t>Epoch 20/20 7000/7000 [==…=] - 0s 52us/sample - loss: 0.0042 - </a:t>
            </a:r>
            <a:r>
              <a:rPr lang="en-US" sz="2000" dirty="0" err="1">
                <a:solidFill>
                  <a:srgbClr val="212121"/>
                </a:solidFill>
                <a:latin typeface="Arial Narrow" panose="020B0606020202030204" pitchFamily="34" charset="0"/>
              </a:rPr>
              <a:t>val_loss</a:t>
            </a:r>
            <a:r>
              <a:rPr lang="en-US" sz="2000" dirty="0">
                <a:solidFill>
                  <a:srgbClr val="212121"/>
                </a:solidFill>
                <a:latin typeface="Arial Narrow" panose="020B0606020202030204" pitchFamily="34" charset="0"/>
              </a:rPr>
              <a:t>: 0.0041</a:t>
            </a:r>
            <a:endParaRPr lang="en-US" sz="2000" dirty="0">
              <a:latin typeface="Arial Narrow" panose="020B0606020202030204" pitchFamily="34" charset="0"/>
            </a:endParaRPr>
          </a:p>
        </p:txBody>
      </p:sp>
      <p:sp>
        <p:nvSpPr>
          <p:cNvPr id="7" name="TextBox 6"/>
          <p:cNvSpPr txBox="1"/>
          <p:nvPr/>
        </p:nvSpPr>
        <p:spPr>
          <a:xfrm>
            <a:off x="5486400" y="1550808"/>
            <a:ext cx="533400" cy="461665"/>
          </a:xfrm>
          <a:prstGeom prst="rect">
            <a:avLst/>
          </a:prstGeom>
          <a:solidFill>
            <a:schemeClr val="bg1"/>
          </a:solidFill>
        </p:spPr>
        <p:txBody>
          <a:bodyPr wrap="square" rtlCol="0">
            <a:spAutoFit/>
          </a:bodyPr>
          <a:lstStyle/>
          <a:p>
            <a:pPr algn="ctr"/>
            <a:r>
              <a:rPr lang="en-US" sz="2400" dirty="0">
                <a:latin typeface="Arial Narrow" panose="020B0606020202030204" pitchFamily="34" charset="0"/>
              </a:rPr>
              <a:t>50</a:t>
            </a:r>
          </a:p>
        </p:txBody>
      </p:sp>
      <p:sp>
        <p:nvSpPr>
          <p:cNvPr id="5" name="Rectangle 1"/>
          <p:cNvSpPr>
            <a:spLocks noChangeArrowheads="1"/>
          </p:cNvSpPr>
          <p:nvPr/>
        </p:nvSpPr>
        <p:spPr bwMode="auto">
          <a:xfrm>
            <a:off x="457200" y="762000"/>
            <a:ext cx="5943600" cy="4524315"/>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import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tensorflow</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as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tf</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np.random.seed</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42</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tf.random.set_seed</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42</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model =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keras.models.Sequential</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keras.layers.Flatten</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err="1">
                <a:ln>
                  <a:noFill/>
                </a:ln>
                <a:solidFill>
                  <a:srgbClr val="660099"/>
                </a:solidFill>
                <a:effectLst/>
                <a:latin typeface="Arial Narrow" panose="020B0606020202030204" pitchFamily="34" charset="0"/>
                <a:cs typeface="Courier New" panose="02070309020205020404" pitchFamily="49" charset="0"/>
              </a:rPr>
              <a:t>input_shape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50</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1</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keras.layers.Dense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1</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model.compile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660099"/>
                </a:solidFill>
                <a:effectLst/>
                <a:latin typeface="Arial Narrow" panose="020B0606020202030204" pitchFamily="34" charset="0"/>
                <a:cs typeface="Courier New" panose="02070309020205020404" pitchFamily="49" charset="0"/>
              </a:rPr>
              <a:t>loss</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err="1">
                <a:ln>
                  <a:noFill/>
                </a:ln>
                <a:solidFill>
                  <a:srgbClr val="008080"/>
                </a:solidFill>
                <a:effectLst/>
                <a:latin typeface="Arial Narrow" panose="020B0606020202030204" pitchFamily="34" charset="0"/>
                <a:cs typeface="Courier New" panose="02070309020205020404" pitchFamily="49" charset="0"/>
              </a:rPr>
              <a:t>mse</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a:ln>
                  <a:noFill/>
                </a:ln>
                <a:solidFill>
                  <a:srgbClr val="660099"/>
                </a:solidFill>
                <a:effectLst/>
                <a:latin typeface="Arial Narrow" panose="020B0606020202030204" pitchFamily="34" charset="0"/>
                <a:cs typeface="Courier New" panose="02070309020205020404" pitchFamily="49" charset="0"/>
              </a:rPr>
              <a:t>optimizer</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err="1">
                <a:ln>
                  <a:noFill/>
                </a:ln>
                <a:solidFill>
                  <a:srgbClr val="008080"/>
                </a:solidFill>
                <a:effectLst/>
                <a:latin typeface="Arial Narrow" panose="020B0606020202030204" pitchFamily="34" charset="0"/>
                <a:cs typeface="Courier New" panose="02070309020205020404" pitchFamily="49" charset="0"/>
              </a:rPr>
              <a:t>adam</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history =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model.fit</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X_train</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y_train</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a:ln>
                  <a:noFill/>
                </a:ln>
                <a:solidFill>
                  <a:srgbClr val="660099"/>
                </a:solidFill>
                <a:effectLst/>
                <a:latin typeface="Arial Narrow" panose="020B0606020202030204" pitchFamily="34" charset="0"/>
                <a:cs typeface="Courier New" panose="02070309020205020404" pitchFamily="49" charset="0"/>
              </a:rPr>
              <a:t>epochs</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20</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660099"/>
                </a:solidFill>
                <a:effectLst/>
                <a:latin typeface="Arial Narrow" panose="020B0606020202030204" pitchFamily="34" charset="0"/>
                <a:cs typeface="Courier New" panose="02070309020205020404" pitchFamily="49" charset="0"/>
              </a:rPr>
              <a:t>validation_data</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X_valid</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y_valid</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endParaRPr kumimoji="0" lang="en-US" altLang="en-US" sz="7200" b="0" i="0" u="none" strike="noStrike" cap="none" normalizeH="0" baseline="0" dirty="0">
              <a:ln>
                <a:noFill/>
              </a:ln>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val="698346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 a Single-level NN): on Last Value</a:t>
            </a:r>
          </a:p>
        </p:txBody>
      </p:sp>
      <p:sp>
        <p:nvSpPr>
          <p:cNvPr id="3" name="Rectangle 2"/>
          <p:cNvSpPr/>
          <p:nvPr/>
        </p:nvSpPr>
        <p:spPr>
          <a:xfrm>
            <a:off x="1905000" y="1828800"/>
            <a:ext cx="5257800" cy="1815882"/>
          </a:xfrm>
          <a:prstGeom prst="rect">
            <a:avLst/>
          </a:prstGeom>
        </p:spPr>
        <p:txBody>
          <a:bodyPr wrap="square">
            <a:spAutoFit/>
          </a:bodyPr>
          <a:lstStyle/>
          <a:p>
            <a:r>
              <a:rPr lang="en-US" dirty="0" err="1">
                <a:latin typeface="Arial Narrow" panose="020B0606020202030204" pitchFamily="34" charset="0"/>
              </a:rPr>
              <a:t>model.evaluate</a:t>
            </a:r>
            <a:r>
              <a:rPr lang="en-US" dirty="0">
                <a:latin typeface="Arial Narrow" panose="020B0606020202030204" pitchFamily="34" charset="0"/>
              </a:rPr>
              <a:t>(</a:t>
            </a:r>
            <a:r>
              <a:rPr lang="en-US" dirty="0" err="1">
                <a:latin typeface="Arial Narrow" panose="020B0606020202030204" pitchFamily="34" charset="0"/>
              </a:rPr>
              <a:t>X_valid</a:t>
            </a:r>
            <a:r>
              <a:rPr lang="en-US" dirty="0">
                <a:latin typeface="Arial Narrow" panose="020B0606020202030204" pitchFamily="34" charset="0"/>
              </a:rPr>
              <a:t>, </a:t>
            </a:r>
            <a:r>
              <a:rPr lang="en-US" dirty="0" err="1">
                <a:latin typeface="Arial Narrow" panose="020B0606020202030204" pitchFamily="34" charset="0"/>
              </a:rPr>
              <a:t>y_valid</a:t>
            </a:r>
            <a:r>
              <a:rPr lang="en-US" dirty="0">
                <a:latin typeface="Arial Narrow" panose="020B0606020202030204" pitchFamily="34" charset="0"/>
              </a:rPr>
              <a:t>)</a:t>
            </a:r>
          </a:p>
          <a:p>
            <a:endParaRPr lang="en-US" dirty="0">
              <a:latin typeface="Arial Narrow" panose="020B0606020202030204" pitchFamily="34" charset="0"/>
            </a:endParaRPr>
          </a:p>
          <a:p>
            <a:r>
              <a:rPr lang="en-US" dirty="0">
                <a:latin typeface="Arial Narrow" panose="020B0606020202030204" pitchFamily="34" charset="0"/>
              </a:rPr>
              <a:t>2000/2000 [==…=] - 0s 33us/sample – </a:t>
            </a:r>
          </a:p>
          <a:p>
            <a:r>
              <a:rPr lang="en-US" dirty="0">
                <a:latin typeface="Arial Narrow" panose="020B0606020202030204" pitchFamily="34" charset="0"/>
              </a:rPr>
              <a:t>loss: 0.0041 0.004145486276596785</a:t>
            </a:r>
          </a:p>
        </p:txBody>
      </p:sp>
      <p:cxnSp>
        <p:nvCxnSpPr>
          <p:cNvPr id="4" name="Straight Connector 3"/>
          <p:cNvCxnSpPr/>
          <p:nvPr/>
        </p:nvCxnSpPr>
        <p:spPr bwMode="auto">
          <a:xfrm>
            <a:off x="2590800" y="3644682"/>
            <a:ext cx="990600" cy="0"/>
          </a:xfrm>
          <a:prstGeom prst="line">
            <a:avLst/>
          </a:prstGeom>
          <a:noFill/>
          <a:ln w="381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42721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 a Simple RNN</a:t>
            </a:r>
          </a:p>
        </p:txBody>
      </p:sp>
      <p:sp>
        <p:nvSpPr>
          <p:cNvPr id="5" name="Rectangle 1"/>
          <p:cNvSpPr>
            <a:spLocks noChangeArrowheads="1"/>
          </p:cNvSpPr>
          <p:nvPr/>
        </p:nvSpPr>
        <p:spPr bwMode="auto">
          <a:xfrm>
            <a:off x="914400" y="1255216"/>
            <a:ext cx="7543800"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np.random.seed</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42</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tf.random.set_seed</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42</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model =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keras.models.Sequential</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keras.layers.SimpleRNN</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1</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input_shape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None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1</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optimizer =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keras.optimizers.Adam</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lr</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0.005</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model.compile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(loss=</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err="1">
                <a:ln>
                  <a:noFill/>
                </a:ln>
                <a:solidFill>
                  <a:srgbClr val="008080"/>
                </a:solidFill>
                <a:effectLst/>
                <a:latin typeface="Arial Narrow" panose="020B0606020202030204" pitchFamily="34" charset="0"/>
                <a:cs typeface="Courier New" panose="02070309020205020404" pitchFamily="49" charset="0"/>
              </a:rPr>
              <a:t>mse</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optimizer=optimizer)</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history =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model.fit</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X_train</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y_train</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a:ln>
                  <a:noFill/>
                </a:ln>
                <a:solidFill>
                  <a:srgbClr val="660099"/>
                </a:solidFill>
                <a:effectLst/>
                <a:latin typeface="Arial Narrow" panose="020B0606020202030204" pitchFamily="34" charset="0"/>
                <a:cs typeface="Courier New" panose="02070309020205020404" pitchFamily="49" charset="0"/>
              </a:rPr>
              <a:t>epochs</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20</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660099"/>
                </a:solidFill>
                <a:effectLst/>
                <a:latin typeface="Arial Narrow" panose="020B0606020202030204" pitchFamily="34" charset="0"/>
                <a:cs typeface="Courier New" panose="02070309020205020404" pitchFamily="49" charset="0"/>
              </a:rPr>
              <a:t>validation_data</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X_valid</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y_valid</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endParaRPr kumimoji="0" lang="en-US" altLang="en-US" sz="7200" b="0" i="0" u="none" strike="noStrike" cap="none" normalizeH="0" baseline="0" dirty="0">
              <a:ln>
                <a:noFill/>
              </a:ln>
              <a:solidFill>
                <a:schemeClr val="tx1"/>
              </a:solidFill>
              <a:effectLst/>
              <a:latin typeface="Arial Narrow" panose="020B0606020202030204" pitchFamily="34" charset="0"/>
            </a:endParaRPr>
          </a:p>
        </p:txBody>
      </p:sp>
      <p:sp>
        <p:nvSpPr>
          <p:cNvPr id="6" name="Oval 5"/>
          <p:cNvSpPr/>
          <p:nvPr/>
        </p:nvSpPr>
        <p:spPr bwMode="auto">
          <a:xfrm>
            <a:off x="6781800" y="1864816"/>
            <a:ext cx="228600" cy="228600"/>
          </a:xfrm>
          <a:prstGeom prst="ellipse">
            <a:avLst/>
          </a:prstGeom>
          <a:solidFill>
            <a:srgbClr val="FFFFFF"/>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 b="0" i="1" u="none" strike="noStrike" cap="none" normalizeH="0" baseline="0">
              <a:ln>
                <a:noFill/>
              </a:ln>
              <a:solidFill>
                <a:srgbClr val="808080"/>
              </a:solidFill>
              <a:effectLst/>
              <a:latin typeface="Arial Narrow" panose="020B0606020202030204" pitchFamily="34" charset="0"/>
              <a:cs typeface="Courier New" panose="02070309020205020404" pitchFamily="49" charset="0"/>
            </a:endParaRPr>
          </a:p>
        </p:txBody>
      </p:sp>
      <p:cxnSp>
        <p:nvCxnSpPr>
          <p:cNvPr id="8" name="Straight Arrow Connector 7"/>
          <p:cNvCxnSpPr>
            <a:endCxn id="6" idx="2"/>
          </p:cNvCxnSpPr>
          <p:nvPr/>
        </p:nvCxnSpPr>
        <p:spPr bwMode="auto">
          <a:xfrm>
            <a:off x="6248400" y="1979116"/>
            <a:ext cx="533400"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6" idx="6"/>
          </p:cNvCxnSpPr>
          <p:nvPr/>
        </p:nvCxnSpPr>
        <p:spPr bwMode="auto">
          <a:xfrm>
            <a:off x="7010400" y="1979116"/>
            <a:ext cx="533400"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04333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Not as Good as Plain NN</a:t>
            </a:r>
          </a:p>
        </p:txBody>
      </p:sp>
      <p:pic>
        <p:nvPicPr>
          <p:cNvPr id="5" name="Picture 4"/>
          <p:cNvPicPr>
            <a:picLocks noChangeAspect="1"/>
          </p:cNvPicPr>
          <p:nvPr/>
        </p:nvPicPr>
        <p:blipFill>
          <a:blip r:embed="rId2"/>
          <a:stretch>
            <a:fillRect/>
          </a:stretch>
        </p:blipFill>
        <p:spPr>
          <a:xfrm>
            <a:off x="57150" y="3686175"/>
            <a:ext cx="9029700" cy="1190625"/>
          </a:xfrm>
          <a:prstGeom prst="rect">
            <a:avLst/>
          </a:prstGeom>
        </p:spPr>
      </p:pic>
      <p:sp>
        <p:nvSpPr>
          <p:cNvPr id="6" name="Rectangle 5"/>
          <p:cNvSpPr/>
          <p:nvPr/>
        </p:nvSpPr>
        <p:spPr>
          <a:xfrm>
            <a:off x="838200" y="990600"/>
            <a:ext cx="6934200" cy="2308324"/>
          </a:xfrm>
          <a:prstGeom prst="rect">
            <a:avLst/>
          </a:prstGeom>
          <a:ln>
            <a:solidFill>
              <a:schemeClr val="tx1"/>
            </a:solidFill>
          </a:ln>
        </p:spPr>
        <p:txBody>
          <a:bodyPr wrap="square" anchor="t" anchorCtr="1">
            <a:spAutoFit/>
          </a:bodyPr>
          <a:lstStyle/>
          <a:p>
            <a:r>
              <a:rPr lang="en-US" sz="2000" dirty="0">
                <a:solidFill>
                  <a:srgbClr val="212121"/>
                </a:solidFill>
                <a:latin typeface="Arial Narrow" panose="020B0606020202030204" pitchFamily="34" charset="0"/>
              </a:rPr>
              <a:t>Epoch 20/20</a:t>
            </a:r>
          </a:p>
          <a:p>
            <a:r>
              <a:rPr lang="en-US" sz="2000" dirty="0">
                <a:solidFill>
                  <a:srgbClr val="212121"/>
                </a:solidFill>
                <a:latin typeface="Arial Narrow" panose="020B0606020202030204" pitchFamily="34" charset="0"/>
              </a:rPr>
              <a:t>7000/7000 </a:t>
            </a:r>
            <a:r>
              <a:rPr lang="en-US" sz="2400" dirty="0">
                <a:solidFill>
                  <a:srgbClr val="212121"/>
                </a:solidFill>
                <a:latin typeface="Arial Narrow" panose="020B0606020202030204" pitchFamily="34" charset="0"/>
              </a:rPr>
              <a:t>[==…=]</a:t>
            </a:r>
            <a:r>
              <a:rPr lang="en-US" sz="2000" dirty="0">
                <a:solidFill>
                  <a:srgbClr val="212121"/>
                </a:solidFill>
                <a:latin typeface="Arial Narrow" panose="020B0606020202030204" pitchFamily="34" charset="0"/>
              </a:rPr>
              <a:t> - 3s 374us/sample - loss: 0.0114 - </a:t>
            </a:r>
            <a:r>
              <a:rPr lang="en-US" sz="2000" dirty="0" err="1">
                <a:solidFill>
                  <a:srgbClr val="212121"/>
                </a:solidFill>
                <a:latin typeface="Arial Narrow" panose="020B0606020202030204" pitchFamily="34" charset="0"/>
              </a:rPr>
              <a:t>val_loss</a:t>
            </a:r>
            <a:r>
              <a:rPr lang="en-US" sz="2000" dirty="0">
                <a:solidFill>
                  <a:srgbClr val="212121"/>
                </a:solidFill>
                <a:latin typeface="Arial Narrow" panose="020B0606020202030204" pitchFamily="34" charset="0"/>
              </a:rPr>
              <a:t>: 0.0108</a:t>
            </a:r>
          </a:p>
          <a:p>
            <a:endParaRPr lang="en-US" sz="2000" dirty="0">
              <a:solidFill>
                <a:srgbClr val="212121"/>
              </a:solidFill>
              <a:latin typeface="Arial Narrow" panose="020B0606020202030204" pitchFamily="34" charset="0"/>
            </a:endParaRPr>
          </a:p>
          <a:p>
            <a:endParaRPr lang="en-US" sz="2000" dirty="0">
              <a:solidFill>
                <a:srgbClr val="212121"/>
              </a:solidFill>
              <a:latin typeface="Arial Narrow" panose="020B0606020202030204" pitchFamily="34" charset="0"/>
            </a:endParaRPr>
          </a:p>
          <a:p>
            <a:endParaRPr lang="en-US" sz="2000" dirty="0">
              <a:solidFill>
                <a:srgbClr val="212121"/>
              </a:solidFill>
              <a:latin typeface="Arial Narrow" panose="020B0606020202030204" pitchFamily="34" charset="0"/>
            </a:endParaRPr>
          </a:p>
          <a:p>
            <a:endParaRPr lang="en-US" sz="2000" dirty="0">
              <a:solidFill>
                <a:srgbClr val="212121"/>
              </a:solidFill>
              <a:latin typeface="Arial Narrow" panose="020B0606020202030204" pitchFamily="34" charset="0"/>
            </a:endParaRPr>
          </a:p>
          <a:p>
            <a:r>
              <a:rPr lang="en-US" sz="2000" dirty="0">
                <a:solidFill>
                  <a:srgbClr val="212121"/>
                </a:solidFill>
                <a:latin typeface="Arial Narrow" panose="020B0606020202030204" pitchFamily="34" charset="0"/>
              </a:rPr>
              <a:t>Recall:</a:t>
            </a:r>
          </a:p>
        </p:txBody>
      </p:sp>
      <p:cxnSp>
        <p:nvCxnSpPr>
          <p:cNvPr id="7" name="Straight Connector 6"/>
          <p:cNvCxnSpPr/>
          <p:nvPr/>
        </p:nvCxnSpPr>
        <p:spPr bwMode="auto">
          <a:xfrm>
            <a:off x="4724400" y="1752600"/>
            <a:ext cx="1295400" cy="0"/>
          </a:xfrm>
          <a:prstGeom prst="line">
            <a:avLst/>
          </a:prstGeom>
          <a:noFill/>
          <a:ln w="381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46647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 a “</a:t>
            </a:r>
            <a:r>
              <a:rPr lang="en-US" i="1" dirty="0"/>
              <a:t>Deep”</a:t>
            </a:r>
            <a:r>
              <a:rPr lang="en-US" dirty="0"/>
              <a:t> RNN</a:t>
            </a:r>
          </a:p>
        </p:txBody>
      </p:sp>
      <p:sp>
        <p:nvSpPr>
          <p:cNvPr id="5" name="Rectangle 1"/>
          <p:cNvSpPr>
            <a:spLocks noChangeArrowheads="1"/>
          </p:cNvSpPr>
          <p:nvPr/>
        </p:nvSpPr>
        <p:spPr bwMode="auto">
          <a:xfrm>
            <a:off x="914400" y="1364806"/>
            <a:ext cx="7010400"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np.random.seed</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42</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tf.random.set_seed</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42</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model =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keras.models.Sequential</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keras.layers.SimpleRNN</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20</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return_sequences</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True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input_shape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None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1</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keras.layers.SimpleRNN</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20</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return_sequences</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True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keras.layers.SimpleRNN</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1</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model.compile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(loss=</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err="1">
                <a:ln>
                  <a:noFill/>
                </a:ln>
                <a:solidFill>
                  <a:srgbClr val="008080"/>
                </a:solidFill>
                <a:effectLst/>
                <a:latin typeface="Arial Narrow" panose="020B0606020202030204" pitchFamily="34" charset="0"/>
                <a:cs typeface="Courier New" panose="02070309020205020404" pitchFamily="49" charset="0"/>
              </a:rPr>
              <a:t>mse</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optimizer=</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err="1">
                <a:ln>
                  <a:noFill/>
                </a:ln>
                <a:solidFill>
                  <a:srgbClr val="008080"/>
                </a:solidFill>
                <a:effectLst/>
                <a:latin typeface="Arial Narrow" panose="020B0606020202030204" pitchFamily="34" charset="0"/>
                <a:cs typeface="Courier New" panose="02070309020205020404" pitchFamily="49" charset="0"/>
              </a:rPr>
              <a:t>adam</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history =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model.fit</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X_train</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y_train</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a:ln>
                  <a:noFill/>
                </a:ln>
                <a:solidFill>
                  <a:srgbClr val="660099"/>
                </a:solidFill>
                <a:effectLst/>
                <a:latin typeface="Arial Narrow" panose="020B0606020202030204" pitchFamily="34" charset="0"/>
                <a:cs typeface="Courier New" panose="02070309020205020404" pitchFamily="49" charset="0"/>
              </a:rPr>
              <a:t>epochs</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20</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660099"/>
                </a:solidFill>
                <a:effectLst/>
                <a:latin typeface="Arial Narrow" panose="020B0606020202030204" pitchFamily="34" charset="0"/>
                <a:cs typeface="Courier New" panose="02070309020205020404" pitchFamily="49" charset="0"/>
              </a:rPr>
              <a:t>validation_data</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X_valid</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y_valid</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endParaRPr kumimoji="0" lang="en-US" altLang="en-US" sz="7200" b="0" i="0" u="none" strike="noStrike" cap="none" normalizeH="0" baseline="0" dirty="0">
              <a:ln>
                <a:noFill/>
              </a:ln>
              <a:solidFill>
                <a:schemeClr val="tx1"/>
              </a:solidFill>
              <a:effectLst/>
              <a:latin typeface="Arial Narrow" panose="020B0606020202030204" pitchFamily="34" charset="0"/>
            </a:endParaRPr>
          </a:p>
        </p:txBody>
      </p:sp>
      <p:sp>
        <p:nvSpPr>
          <p:cNvPr id="2" name="Oval 1"/>
          <p:cNvSpPr/>
          <p:nvPr/>
        </p:nvSpPr>
        <p:spPr bwMode="auto">
          <a:xfrm>
            <a:off x="6934200" y="511233"/>
            <a:ext cx="152400" cy="152400"/>
          </a:xfrm>
          <a:prstGeom prst="ellipse">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 b="0" i="1" u="none" strike="noStrike" cap="none" normalizeH="0" baseline="0">
              <a:ln>
                <a:noFill/>
              </a:ln>
              <a:solidFill>
                <a:srgbClr val="808080"/>
              </a:solidFill>
              <a:effectLst/>
              <a:latin typeface="Arial Narrow" panose="020B0606020202030204" pitchFamily="34" charset="0"/>
              <a:cs typeface="Courier New" panose="02070309020205020404" pitchFamily="49" charset="0"/>
            </a:endParaRPr>
          </a:p>
        </p:txBody>
      </p:sp>
      <p:sp>
        <p:nvSpPr>
          <p:cNvPr id="6" name="Oval 5"/>
          <p:cNvSpPr/>
          <p:nvPr/>
        </p:nvSpPr>
        <p:spPr bwMode="auto">
          <a:xfrm>
            <a:off x="6934200" y="944659"/>
            <a:ext cx="152400" cy="152400"/>
          </a:xfrm>
          <a:prstGeom prst="ellipse">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 b="0" i="1" u="none" strike="noStrike" cap="none" normalizeH="0" baseline="0">
              <a:ln>
                <a:noFill/>
              </a:ln>
              <a:solidFill>
                <a:srgbClr val="808080"/>
              </a:solidFill>
              <a:effectLst/>
              <a:latin typeface="Arial Narrow" panose="020B0606020202030204" pitchFamily="34" charset="0"/>
              <a:cs typeface="Courier New" panose="02070309020205020404" pitchFamily="49" charset="0"/>
            </a:endParaRPr>
          </a:p>
        </p:txBody>
      </p:sp>
      <p:sp>
        <p:nvSpPr>
          <p:cNvPr id="7" name="Oval 6"/>
          <p:cNvSpPr/>
          <p:nvPr/>
        </p:nvSpPr>
        <p:spPr bwMode="auto">
          <a:xfrm>
            <a:off x="6934200" y="1447800"/>
            <a:ext cx="152400" cy="152400"/>
          </a:xfrm>
          <a:prstGeom prst="ellipse">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 b="0" i="1" u="none" strike="noStrike" cap="none" normalizeH="0" baseline="0">
              <a:ln>
                <a:noFill/>
              </a:ln>
              <a:solidFill>
                <a:srgbClr val="808080"/>
              </a:solidFill>
              <a:effectLst/>
              <a:latin typeface="Arial Narrow" panose="020B0606020202030204" pitchFamily="34" charset="0"/>
              <a:cs typeface="Courier New" panose="02070309020205020404" pitchFamily="49" charset="0"/>
            </a:endParaRPr>
          </a:p>
        </p:txBody>
      </p:sp>
      <p:sp>
        <p:nvSpPr>
          <p:cNvPr id="8" name="Oval 7"/>
          <p:cNvSpPr/>
          <p:nvPr/>
        </p:nvSpPr>
        <p:spPr bwMode="auto">
          <a:xfrm>
            <a:off x="6934200" y="1881226"/>
            <a:ext cx="152400" cy="152400"/>
          </a:xfrm>
          <a:prstGeom prst="ellipse">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 b="0" i="1" u="none" strike="noStrike" cap="none" normalizeH="0" baseline="0">
              <a:ln>
                <a:noFill/>
              </a:ln>
              <a:solidFill>
                <a:srgbClr val="808080"/>
              </a:solidFill>
              <a:effectLst/>
              <a:latin typeface="Arial Narrow" panose="020B0606020202030204" pitchFamily="34" charset="0"/>
              <a:cs typeface="Courier New" panose="02070309020205020404" pitchFamily="49" charset="0"/>
            </a:endParaRPr>
          </a:p>
        </p:txBody>
      </p:sp>
      <p:sp>
        <p:nvSpPr>
          <p:cNvPr id="9" name="Oval 8"/>
          <p:cNvSpPr/>
          <p:nvPr/>
        </p:nvSpPr>
        <p:spPr bwMode="auto">
          <a:xfrm>
            <a:off x="5410200" y="1143000"/>
            <a:ext cx="152400" cy="152400"/>
          </a:xfrm>
          <a:prstGeom prst="ellipse">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 b="0" i="1" u="none" strike="noStrike" cap="none" normalizeH="0" baseline="0">
              <a:ln>
                <a:noFill/>
              </a:ln>
              <a:solidFill>
                <a:srgbClr val="808080"/>
              </a:solidFill>
              <a:effectLst/>
              <a:latin typeface="Arial Narrow" panose="020B0606020202030204" pitchFamily="34" charset="0"/>
              <a:cs typeface="Courier New" panose="02070309020205020404" pitchFamily="49" charset="0"/>
            </a:endParaRPr>
          </a:p>
        </p:txBody>
      </p:sp>
      <p:sp>
        <p:nvSpPr>
          <p:cNvPr id="10" name="Oval 9"/>
          <p:cNvSpPr/>
          <p:nvPr/>
        </p:nvSpPr>
        <p:spPr bwMode="auto">
          <a:xfrm>
            <a:off x="8267700" y="1219200"/>
            <a:ext cx="152400" cy="152400"/>
          </a:xfrm>
          <a:prstGeom prst="ellipse">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 b="0" i="1" u="none" strike="noStrike" cap="none" normalizeH="0" baseline="0">
              <a:ln>
                <a:noFill/>
              </a:ln>
              <a:solidFill>
                <a:srgbClr val="808080"/>
              </a:solidFill>
              <a:effectLst/>
              <a:latin typeface="Arial Narrow" panose="020B0606020202030204" pitchFamily="34" charset="0"/>
              <a:cs typeface="Courier New" panose="02070309020205020404" pitchFamily="49" charset="0"/>
            </a:endParaRPr>
          </a:p>
        </p:txBody>
      </p:sp>
      <p:cxnSp>
        <p:nvCxnSpPr>
          <p:cNvPr id="11" name="Straight Arrow Connector 10"/>
          <p:cNvCxnSpPr>
            <a:stCxn id="9" idx="6"/>
            <a:endCxn id="2" idx="3"/>
          </p:cNvCxnSpPr>
          <p:nvPr/>
        </p:nvCxnSpPr>
        <p:spPr bwMode="auto">
          <a:xfrm flipV="1">
            <a:off x="5562600" y="641315"/>
            <a:ext cx="1393918" cy="577885"/>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a:stCxn id="9" idx="6"/>
            <a:endCxn id="6" idx="2"/>
          </p:cNvCxnSpPr>
          <p:nvPr/>
        </p:nvCxnSpPr>
        <p:spPr bwMode="auto">
          <a:xfrm flipV="1">
            <a:off x="5562600" y="1020859"/>
            <a:ext cx="1371600" cy="198341"/>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a:stCxn id="9" idx="6"/>
            <a:endCxn id="7" idx="2"/>
          </p:cNvCxnSpPr>
          <p:nvPr/>
        </p:nvCxnSpPr>
        <p:spPr bwMode="auto">
          <a:xfrm>
            <a:off x="5562600" y="1219200"/>
            <a:ext cx="1371600" cy="30480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stCxn id="9" idx="6"/>
            <a:endCxn id="8" idx="2"/>
          </p:cNvCxnSpPr>
          <p:nvPr/>
        </p:nvCxnSpPr>
        <p:spPr bwMode="auto">
          <a:xfrm>
            <a:off x="5562600" y="1219200"/>
            <a:ext cx="1371600" cy="738226"/>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a:stCxn id="2" idx="6"/>
            <a:endCxn id="10" idx="2"/>
          </p:cNvCxnSpPr>
          <p:nvPr/>
        </p:nvCxnSpPr>
        <p:spPr bwMode="auto">
          <a:xfrm>
            <a:off x="7086600" y="587433"/>
            <a:ext cx="1181100" cy="707967"/>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p:cNvCxnSpPr>
            <a:stCxn id="6" idx="6"/>
            <a:endCxn id="10" idx="2"/>
          </p:cNvCxnSpPr>
          <p:nvPr/>
        </p:nvCxnSpPr>
        <p:spPr bwMode="auto">
          <a:xfrm>
            <a:off x="7086600" y="1020859"/>
            <a:ext cx="1181100" cy="274541"/>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p:cNvCxnSpPr>
            <a:stCxn id="7" idx="6"/>
            <a:endCxn id="10" idx="3"/>
          </p:cNvCxnSpPr>
          <p:nvPr/>
        </p:nvCxnSpPr>
        <p:spPr bwMode="auto">
          <a:xfrm flipV="1">
            <a:off x="7086600" y="1349282"/>
            <a:ext cx="1203418" cy="174718"/>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p:cNvCxnSpPr>
            <a:stCxn id="8" idx="7"/>
            <a:endCxn id="10" idx="3"/>
          </p:cNvCxnSpPr>
          <p:nvPr/>
        </p:nvCxnSpPr>
        <p:spPr bwMode="auto">
          <a:xfrm flipV="1">
            <a:off x="7064282" y="1349282"/>
            <a:ext cx="1225736" cy="554262"/>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6766018" y="1032076"/>
            <a:ext cx="533400" cy="461665"/>
          </a:xfrm>
          <a:prstGeom prst="rect">
            <a:avLst/>
          </a:prstGeom>
          <a:solidFill>
            <a:schemeClr val="bg1"/>
          </a:solidFill>
        </p:spPr>
        <p:txBody>
          <a:bodyPr wrap="square" rtlCol="0">
            <a:spAutoFit/>
          </a:bodyPr>
          <a:lstStyle/>
          <a:p>
            <a:pPr algn="ctr"/>
            <a:r>
              <a:rPr lang="en-US" sz="2400" dirty="0">
                <a:latin typeface="Arial Narrow" panose="020B0606020202030204" pitchFamily="34" charset="0"/>
              </a:rPr>
              <a:t>20</a:t>
            </a:r>
          </a:p>
        </p:txBody>
      </p:sp>
      <p:sp>
        <p:nvSpPr>
          <p:cNvPr id="37" name="Oval 36"/>
          <p:cNvSpPr/>
          <p:nvPr/>
        </p:nvSpPr>
        <p:spPr bwMode="auto">
          <a:xfrm>
            <a:off x="5421359" y="1527784"/>
            <a:ext cx="152400" cy="152400"/>
          </a:xfrm>
          <a:prstGeom prst="ellipse">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 b="0" i="1" u="none" strike="noStrike" cap="none" normalizeH="0" baseline="0">
              <a:ln>
                <a:noFill/>
              </a:ln>
              <a:solidFill>
                <a:srgbClr val="808080"/>
              </a:solidFill>
              <a:effectLst/>
              <a:latin typeface="Arial Narrow" panose="020B0606020202030204" pitchFamily="34" charset="0"/>
              <a:cs typeface="Courier New" panose="02070309020205020404" pitchFamily="49" charset="0"/>
            </a:endParaRPr>
          </a:p>
        </p:txBody>
      </p:sp>
      <p:sp>
        <p:nvSpPr>
          <p:cNvPr id="38" name="Oval 37"/>
          <p:cNvSpPr/>
          <p:nvPr/>
        </p:nvSpPr>
        <p:spPr bwMode="auto">
          <a:xfrm>
            <a:off x="5404658" y="748221"/>
            <a:ext cx="152400" cy="152400"/>
          </a:xfrm>
          <a:prstGeom prst="ellipse">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 b="0" i="1" u="none" strike="noStrike" cap="none" normalizeH="0" baseline="0">
              <a:ln>
                <a:noFill/>
              </a:ln>
              <a:solidFill>
                <a:srgbClr val="808080"/>
              </a:solidFill>
              <a:effectLst/>
              <a:latin typeface="Arial Narrow" panose="020B0606020202030204" pitchFamily="34" charset="0"/>
              <a:cs typeface="Courier New" panose="02070309020205020404" pitchFamily="49" charset="0"/>
            </a:endParaRPr>
          </a:p>
        </p:txBody>
      </p:sp>
      <p:sp>
        <p:nvSpPr>
          <p:cNvPr id="39" name="TextBox 38"/>
          <p:cNvSpPr txBox="1"/>
          <p:nvPr/>
        </p:nvSpPr>
        <p:spPr>
          <a:xfrm>
            <a:off x="5273582" y="1764694"/>
            <a:ext cx="533400" cy="461665"/>
          </a:xfrm>
          <a:prstGeom prst="rect">
            <a:avLst/>
          </a:prstGeom>
          <a:solidFill>
            <a:schemeClr val="bg1"/>
          </a:solidFill>
        </p:spPr>
        <p:txBody>
          <a:bodyPr wrap="square" rtlCol="0">
            <a:spAutoFit/>
          </a:bodyPr>
          <a:lstStyle/>
          <a:p>
            <a:pPr algn="ctr"/>
            <a:r>
              <a:rPr lang="en-US" sz="2400" dirty="0">
                <a:latin typeface="Arial Narrow" panose="020B0606020202030204" pitchFamily="34" charset="0"/>
              </a:rPr>
              <a:t>20</a:t>
            </a:r>
          </a:p>
        </p:txBody>
      </p:sp>
      <p:sp>
        <p:nvSpPr>
          <p:cNvPr id="40" name="Oval 39"/>
          <p:cNvSpPr/>
          <p:nvPr/>
        </p:nvSpPr>
        <p:spPr bwMode="auto">
          <a:xfrm>
            <a:off x="5421359" y="2465755"/>
            <a:ext cx="152400" cy="152400"/>
          </a:xfrm>
          <a:prstGeom prst="ellipse">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 b="0" i="1" u="none" strike="noStrike" cap="none" normalizeH="0" baseline="0">
              <a:ln>
                <a:noFill/>
              </a:ln>
              <a:solidFill>
                <a:srgbClr val="808080"/>
              </a:solidFill>
              <a:effectLst/>
              <a:latin typeface="Arial Narrow" panose="020B0606020202030204" pitchFamily="34" charset="0"/>
              <a:cs typeface="Courier New" panose="02070309020205020404" pitchFamily="49" charset="0"/>
            </a:endParaRPr>
          </a:p>
        </p:txBody>
      </p:sp>
      <p:sp>
        <p:nvSpPr>
          <p:cNvPr id="41" name="Line Callout 1 40"/>
          <p:cNvSpPr/>
          <p:nvPr/>
        </p:nvSpPr>
        <p:spPr bwMode="auto">
          <a:xfrm>
            <a:off x="4724400" y="4118030"/>
            <a:ext cx="4114800" cy="907941"/>
          </a:xfrm>
          <a:prstGeom prst="borderCallout1">
            <a:avLst>
              <a:gd name="adj1" fmla="val 1354"/>
              <a:gd name="adj2" fmla="val 45607"/>
              <a:gd name="adj3" fmla="val -19340"/>
              <a:gd name="adj4" fmla="val 45505"/>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r>
              <a:rPr lang="en-US" sz="1600" i="1" dirty="0">
                <a:latin typeface="Arial Narrow" panose="020B0606020202030204" pitchFamily="34" charset="0"/>
                <a:cs typeface="Courier New" panose="02070309020205020404" pitchFamily="49" charset="0"/>
              </a:rPr>
              <a:t>when stacking RNN layers so that the second RNN layer has a three-dimensional sequence input</a:t>
            </a:r>
          </a:p>
          <a:p>
            <a:r>
              <a:rPr lang="en-US" sz="1000" i="1" dirty="0">
                <a:latin typeface="Arial Narrow" panose="020B0606020202030204" pitchFamily="34" charset="0"/>
                <a:cs typeface="Courier New" panose="02070309020205020404" pitchFamily="49" charset="0"/>
              </a:rPr>
              <a:t>https://machinelearningmastery.com/return-sequences-and-return-states-for-lstms-in-keras/</a:t>
            </a:r>
            <a:endParaRPr kumimoji="0" lang="en-US" sz="1000" b="0" i="1" u="none" strike="noStrike" cap="none" normalizeH="0" baseline="0" dirty="0">
              <a:ln>
                <a:noFill/>
              </a:ln>
              <a:effectLst/>
              <a:latin typeface="Arial Narrow" panose="020B0606020202030204" pitchFamily="34" charset="0"/>
              <a:cs typeface="Courier New" panose="02070309020205020404" pitchFamily="49" charset="0"/>
            </a:endParaRPr>
          </a:p>
        </p:txBody>
      </p:sp>
    </p:spTree>
    <p:extLst>
      <p:ext uri="{BB962C8B-B14F-4D97-AF65-F5344CB8AC3E}">
        <p14:creationId xmlns:p14="http://schemas.microsoft.com/office/powerpoint/2010/main" val="268309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5"/>
          <p:cNvSpPr>
            <a:spLocks noGrp="1"/>
          </p:cNvSpPr>
          <p:nvPr>
            <p:ph type="title"/>
          </p:nvPr>
        </p:nvSpPr>
        <p:spPr>
          <a:xfrm>
            <a:off x="152400" y="109538"/>
            <a:ext cx="8915400" cy="704850"/>
          </a:xfrm>
        </p:spPr>
        <p:txBody>
          <a:bodyPr/>
          <a:lstStyle/>
          <a:p>
            <a:r>
              <a:rPr lang="en-US" altLang="en-US">
                <a:solidFill>
                  <a:srgbClr val="0000BF"/>
                </a:solidFill>
              </a:rPr>
              <a:t>Learning and Intro to Neural Nets</a:t>
            </a:r>
          </a:p>
        </p:txBody>
      </p:sp>
      <p:sp>
        <p:nvSpPr>
          <p:cNvPr id="55299" name="AutoShape 5"/>
          <p:cNvSpPr>
            <a:spLocks noChangeArrowheads="1"/>
          </p:cNvSpPr>
          <p:nvPr/>
        </p:nvSpPr>
        <p:spPr bwMode="auto">
          <a:xfrm>
            <a:off x="838200" y="1828800"/>
            <a:ext cx="463550" cy="355600"/>
          </a:xfrm>
          <a:prstGeom prst="rightArrow">
            <a:avLst>
              <a:gd name="adj1" fmla="val 50000"/>
              <a:gd name="adj2" fmla="val 32589"/>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 name="Rectangle 4"/>
          <p:cNvSpPr txBox="1">
            <a:spLocks noChangeArrowheads="1"/>
          </p:cNvSpPr>
          <p:nvPr/>
        </p:nvSpPr>
        <p:spPr bwMode="auto">
          <a:xfrm>
            <a:off x="1736725" y="1676400"/>
            <a:ext cx="5746750" cy="3505200"/>
          </a:xfrm>
          <a:prstGeom prst="rect">
            <a:avLst/>
          </a:prstGeom>
          <a:solidFill>
            <a:srgbClr val="CCECFF"/>
          </a:solidFill>
          <a:ln w="12700">
            <a:noFill/>
            <a:miter lim="800000"/>
            <a:headEnd/>
            <a:tailEnd/>
          </a:ln>
        </p:spPr>
        <p:txBody>
          <a:bodyPr lIns="90488" tIns="44450" rIns="90488" bIns="44450"/>
          <a:lstStyle/>
          <a:p>
            <a:pPr marL="609600" indent="-609600">
              <a:spcBef>
                <a:spcPct val="20000"/>
              </a:spcBef>
              <a:spcAft>
                <a:spcPts val="300"/>
              </a:spcAft>
              <a:buClr>
                <a:schemeClr val="tx2"/>
              </a:buClr>
              <a:buSzPct val="75000"/>
              <a:buFont typeface="Wingdings" pitchFamily="2" charset="2"/>
              <a:buAutoNum type="arabicPeriod"/>
              <a:defRPr/>
            </a:pPr>
            <a:r>
              <a:rPr lang="en-US" sz="3200" b="1" kern="0" dirty="0">
                <a:latin typeface="Arial Narrow" pitchFamily="34" charset="0"/>
              </a:rPr>
              <a:t>Recurrent Neural Nets</a:t>
            </a:r>
          </a:p>
          <a:p>
            <a:pPr marL="609600" indent="-609600">
              <a:spcBef>
                <a:spcPct val="20000"/>
              </a:spcBef>
              <a:spcAft>
                <a:spcPts val="300"/>
              </a:spcAft>
              <a:buClr>
                <a:schemeClr val="tx2"/>
              </a:buClr>
              <a:buSzPct val="75000"/>
              <a:buFont typeface="Wingdings" pitchFamily="2" charset="2"/>
              <a:buAutoNum type="arabicPeriod"/>
              <a:defRPr/>
            </a:pPr>
            <a:endParaRPr lang="en-US" sz="3200" kern="0" dirty="0">
              <a:latin typeface="Arial Narrow" pitchFamily="34" charset="0"/>
            </a:endParaRPr>
          </a:p>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Generative Adversarial Networks </a:t>
            </a:r>
          </a:p>
          <a:p>
            <a:pPr marL="609600" indent="-609600">
              <a:spcBef>
                <a:spcPct val="20000"/>
              </a:spcBef>
              <a:spcAft>
                <a:spcPts val="300"/>
              </a:spcAft>
              <a:buClr>
                <a:schemeClr val="tx2"/>
              </a:buClr>
              <a:buSzPct val="75000"/>
              <a:buFont typeface="Wingdings" pitchFamily="2" charset="2"/>
              <a:buAutoNum type="arabicPeriod"/>
              <a:defRPr/>
            </a:pPr>
            <a:endParaRPr lang="en-US" sz="3200" kern="0" dirty="0">
              <a:latin typeface="Arial Narrow" pitchFamily="34" charset="0"/>
            </a:endParaRPr>
          </a:p>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Conclusion</a:t>
            </a:r>
            <a:endParaRPr lang="en-US" sz="3200" b="1" kern="0" dirty="0">
              <a:latin typeface="Arial Narrow" pitchFamily="34" charset="0"/>
            </a:endParaRPr>
          </a:p>
        </p:txBody>
      </p:sp>
    </p:spTree>
    <p:extLst>
      <p:ext uri="{BB962C8B-B14F-4D97-AF65-F5344CB8AC3E}">
        <p14:creationId xmlns:p14="http://schemas.microsoft.com/office/powerpoint/2010/main" val="3017391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RNN Results</a:t>
            </a:r>
          </a:p>
        </p:txBody>
      </p:sp>
      <p:sp>
        <p:nvSpPr>
          <p:cNvPr id="3" name="Rectangle 2"/>
          <p:cNvSpPr/>
          <p:nvPr/>
        </p:nvSpPr>
        <p:spPr>
          <a:xfrm>
            <a:off x="609600" y="1447800"/>
            <a:ext cx="8153400" cy="2308324"/>
          </a:xfrm>
          <a:prstGeom prst="rect">
            <a:avLst/>
          </a:prstGeom>
        </p:spPr>
        <p:txBody>
          <a:bodyPr wrap="square">
            <a:spAutoFit/>
          </a:bodyPr>
          <a:lstStyle/>
          <a:p>
            <a:r>
              <a:rPr lang="en-US" sz="2400" dirty="0">
                <a:latin typeface="Arial Narrow" panose="020B0606020202030204" pitchFamily="34" charset="0"/>
              </a:rPr>
              <a:t>Epoch 20/20</a:t>
            </a:r>
          </a:p>
          <a:p>
            <a:r>
              <a:rPr lang="en-US" sz="2400" dirty="0">
                <a:latin typeface="Arial Narrow" panose="020B0606020202030204" pitchFamily="34" charset="0"/>
              </a:rPr>
              <a:t>7000/7000 [==…=] - 7s 1ms/sample - loss: 0.0032 - </a:t>
            </a:r>
            <a:r>
              <a:rPr lang="en-US" sz="2400" dirty="0" err="1">
                <a:latin typeface="Arial Narrow" panose="020B0606020202030204" pitchFamily="34" charset="0"/>
              </a:rPr>
              <a:t>val_loss</a:t>
            </a:r>
            <a:r>
              <a:rPr lang="en-US" sz="2400" dirty="0">
                <a:latin typeface="Arial Narrow" panose="020B0606020202030204" pitchFamily="34" charset="0"/>
              </a:rPr>
              <a:t>: 0.0029</a:t>
            </a:r>
          </a:p>
          <a:p>
            <a:endParaRPr lang="en-US" sz="2400" dirty="0">
              <a:latin typeface="Arial Narrow" panose="020B0606020202030204" pitchFamily="34" charset="0"/>
            </a:endParaRPr>
          </a:p>
          <a:p>
            <a:r>
              <a:rPr lang="en-US" sz="2400" dirty="0" err="1">
                <a:latin typeface="Arial Narrow" panose="020B0606020202030204" pitchFamily="34" charset="0"/>
              </a:rPr>
              <a:t>model.evaluate</a:t>
            </a:r>
            <a:r>
              <a:rPr lang="en-US" sz="2400" dirty="0">
                <a:latin typeface="Arial Narrow" panose="020B0606020202030204" pitchFamily="34" charset="0"/>
              </a:rPr>
              <a:t>(</a:t>
            </a:r>
            <a:r>
              <a:rPr lang="en-US" sz="2400" dirty="0" err="1">
                <a:latin typeface="Arial Narrow" panose="020B0606020202030204" pitchFamily="34" charset="0"/>
              </a:rPr>
              <a:t>X_valid</a:t>
            </a:r>
            <a:r>
              <a:rPr lang="en-US" sz="2400" dirty="0">
                <a:latin typeface="Arial Narrow" panose="020B0606020202030204" pitchFamily="34" charset="0"/>
              </a:rPr>
              <a:t>, </a:t>
            </a:r>
            <a:r>
              <a:rPr lang="en-US" sz="2400" dirty="0" err="1">
                <a:latin typeface="Arial Narrow" panose="020B0606020202030204" pitchFamily="34" charset="0"/>
              </a:rPr>
              <a:t>y_valid</a:t>
            </a:r>
            <a:r>
              <a:rPr lang="en-US" sz="2400" dirty="0">
                <a:latin typeface="Arial Narrow" panose="020B0606020202030204" pitchFamily="34" charset="0"/>
              </a:rPr>
              <a:t>)</a:t>
            </a:r>
          </a:p>
          <a:p>
            <a:r>
              <a:rPr lang="en-US" sz="2400" dirty="0">
                <a:latin typeface="Arial Narrow" panose="020B0606020202030204" pitchFamily="34" charset="0"/>
              </a:rPr>
              <a:t>2000/2000 [==…=] - 0s 239us/sample - loss: 0.0029</a:t>
            </a:r>
          </a:p>
          <a:p>
            <a:r>
              <a:rPr lang="en-US" sz="2400" dirty="0">
                <a:latin typeface="Arial Narrow" panose="020B0606020202030204" pitchFamily="34" charset="0"/>
              </a:rPr>
              <a:t>0.0029341068509966136</a:t>
            </a:r>
          </a:p>
        </p:txBody>
      </p:sp>
      <p:cxnSp>
        <p:nvCxnSpPr>
          <p:cNvPr id="5" name="Straight Connector 4"/>
          <p:cNvCxnSpPr/>
          <p:nvPr/>
        </p:nvCxnSpPr>
        <p:spPr bwMode="auto">
          <a:xfrm>
            <a:off x="5181600" y="3352800"/>
            <a:ext cx="1295400" cy="0"/>
          </a:xfrm>
          <a:prstGeom prst="line">
            <a:avLst/>
          </a:prstGeom>
          <a:noFill/>
          <a:ln w="381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72825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19100"/>
            <a:ext cx="9067800" cy="495300"/>
          </a:xfrm>
        </p:spPr>
        <p:txBody>
          <a:bodyPr/>
          <a:lstStyle/>
          <a:p>
            <a:r>
              <a:rPr lang="en-US" dirty="0"/>
              <a:t>LSTM’s: Reclaiming RNN Lost Information</a:t>
            </a:r>
          </a:p>
        </p:txBody>
      </p:sp>
      <p:sp>
        <p:nvSpPr>
          <p:cNvPr id="4" name="Content Placeholder 3"/>
          <p:cNvSpPr>
            <a:spLocks noGrp="1"/>
          </p:cNvSpPr>
          <p:nvPr>
            <p:ph idx="1"/>
          </p:nvPr>
        </p:nvSpPr>
        <p:spPr>
          <a:xfrm>
            <a:off x="1295400" y="1600200"/>
            <a:ext cx="6477000" cy="3657600"/>
          </a:xfrm>
        </p:spPr>
        <p:txBody>
          <a:bodyPr/>
          <a:lstStyle/>
          <a:p>
            <a:pPr marL="0" indent="0">
              <a:buNone/>
            </a:pPr>
            <a:r>
              <a:rPr lang="en-US" u="sng" dirty="0"/>
              <a:t>Problem</a:t>
            </a:r>
            <a:endParaRPr lang="en-US" dirty="0"/>
          </a:p>
          <a:p>
            <a:pPr marL="0" indent="0">
              <a:buNone/>
            </a:pPr>
            <a:r>
              <a:rPr lang="en-US" dirty="0"/>
              <a:t>Finiteness of RNNs lose information</a:t>
            </a:r>
          </a:p>
          <a:p>
            <a:endParaRPr lang="en-US" dirty="0"/>
          </a:p>
          <a:p>
            <a:pPr marL="0" indent="0">
              <a:buNone/>
            </a:pPr>
            <a:r>
              <a:rPr lang="en-US" u="sng" dirty="0"/>
              <a:t>Solution</a:t>
            </a:r>
            <a:endParaRPr lang="en-US" dirty="0"/>
          </a:p>
          <a:p>
            <a:pPr marL="0" indent="0">
              <a:buNone/>
            </a:pPr>
            <a:r>
              <a:rPr lang="en-US" dirty="0"/>
              <a:t>Long-Short Memory NN’s (LSTMs) retain what’s needed long-term</a:t>
            </a:r>
          </a:p>
        </p:txBody>
      </p:sp>
    </p:spTree>
    <p:extLst>
      <p:ext uri="{BB962C8B-B14F-4D97-AF65-F5344CB8AC3E}">
        <p14:creationId xmlns:p14="http://schemas.microsoft.com/office/powerpoint/2010/main" val="2020943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52499" y="838200"/>
            <a:ext cx="8587740" cy="5257800"/>
          </a:xfrm>
          <a:prstGeom prst="rect">
            <a:avLst/>
          </a:prstGeom>
        </p:spPr>
      </p:pic>
      <p:sp>
        <p:nvSpPr>
          <p:cNvPr id="4" name="Title 3"/>
          <p:cNvSpPr>
            <a:spLocks noGrp="1"/>
          </p:cNvSpPr>
          <p:nvPr>
            <p:ph type="title"/>
          </p:nvPr>
        </p:nvSpPr>
        <p:spPr>
          <a:xfrm>
            <a:off x="12469" y="209550"/>
            <a:ext cx="9067800" cy="495300"/>
          </a:xfrm>
        </p:spPr>
        <p:txBody>
          <a:bodyPr/>
          <a:lstStyle/>
          <a:p>
            <a:r>
              <a:rPr lang="en-US" dirty="0"/>
              <a:t>LSTM Architecture</a:t>
            </a:r>
          </a:p>
        </p:txBody>
      </p:sp>
      <p:sp>
        <p:nvSpPr>
          <p:cNvPr id="6" name="Rectangle 5"/>
          <p:cNvSpPr/>
          <p:nvPr/>
        </p:nvSpPr>
        <p:spPr>
          <a:xfrm>
            <a:off x="228600" y="6477000"/>
            <a:ext cx="6248400" cy="369332"/>
          </a:xfrm>
          <a:prstGeom prst="rect">
            <a:avLst/>
          </a:prstGeom>
        </p:spPr>
        <p:txBody>
          <a:bodyPr wrap="square">
            <a:spAutoFit/>
          </a:bodyPr>
          <a:lstStyle/>
          <a:p>
            <a:r>
              <a:rPr lang="en-US" sz="1800" dirty="0">
                <a:latin typeface="Arial Narrow" panose="020B0606020202030204" pitchFamily="34" charset="0"/>
                <a:hlinkClick r:id="rId4"/>
              </a:rPr>
              <a:t>https://developer.nvidia.com/discover/lstm</a:t>
            </a:r>
            <a:endParaRPr lang="en-US" sz="1800" dirty="0">
              <a:latin typeface="Arial Narrow" panose="020B0606020202030204" pitchFamily="34" charset="0"/>
            </a:endParaRPr>
          </a:p>
        </p:txBody>
      </p:sp>
      <p:sp>
        <p:nvSpPr>
          <p:cNvPr id="7" name="Rectangle 6"/>
          <p:cNvSpPr/>
          <p:nvPr/>
        </p:nvSpPr>
        <p:spPr bwMode="auto">
          <a:xfrm>
            <a:off x="1828801" y="2286000"/>
            <a:ext cx="2819400" cy="1676400"/>
          </a:xfrm>
          <a:prstGeom prst="rect">
            <a:avLst/>
          </a:prstGeom>
          <a:solidFill>
            <a:srgbClr val="C8C8C8"/>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10" name="Line Callout 2 9"/>
          <p:cNvSpPr/>
          <p:nvPr/>
        </p:nvSpPr>
        <p:spPr bwMode="auto">
          <a:xfrm>
            <a:off x="4648200" y="5638800"/>
            <a:ext cx="2438400" cy="762000"/>
          </a:xfrm>
          <a:prstGeom prst="borderCallout2">
            <a:avLst>
              <a:gd name="adj1" fmla="val 18750"/>
              <a:gd name="adj2" fmla="val -8333"/>
              <a:gd name="adj3" fmla="val 18750"/>
              <a:gd name="adj4" fmla="val -16667"/>
              <a:gd name="adj5" fmla="val -120955"/>
              <a:gd name="adj6" fmla="val -16326"/>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2000" i="1" dirty="0">
                <a:solidFill>
                  <a:srgbClr val="000000"/>
                </a:solidFill>
                <a:latin typeface="Arial Narrow" panose="020B0606020202030204" pitchFamily="34" charset="0"/>
              </a:rPr>
              <a:t>Which part should be added to long-term</a:t>
            </a:r>
          </a:p>
        </p:txBody>
      </p:sp>
      <p:sp>
        <p:nvSpPr>
          <p:cNvPr id="11" name="Line Callout 2 10"/>
          <p:cNvSpPr/>
          <p:nvPr/>
        </p:nvSpPr>
        <p:spPr bwMode="auto">
          <a:xfrm>
            <a:off x="457200" y="5981700"/>
            <a:ext cx="1828800" cy="419100"/>
          </a:xfrm>
          <a:prstGeom prst="borderCallout2">
            <a:avLst>
              <a:gd name="adj1" fmla="val -30837"/>
              <a:gd name="adj2" fmla="val 97576"/>
              <a:gd name="adj3" fmla="val -84391"/>
              <a:gd name="adj4" fmla="val 111060"/>
              <a:gd name="adj5" fmla="val -196327"/>
              <a:gd name="adj6" fmla="val 138674"/>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2000" i="1" dirty="0">
                <a:solidFill>
                  <a:srgbClr val="000000"/>
                </a:solidFill>
                <a:latin typeface="Arial Narrow" panose="020B0606020202030204" pitchFamily="34" charset="0"/>
              </a:rPr>
              <a:t>Usual RNN node</a:t>
            </a:r>
          </a:p>
        </p:txBody>
      </p:sp>
      <p:sp>
        <p:nvSpPr>
          <p:cNvPr id="12" name="Line Callout 2 11"/>
          <p:cNvSpPr/>
          <p:nvPr/>
        </p:nvSpPr>
        <p:spPr bwMode="auto">
          <a:xfrm>
            <a:off x="6439593" y="419100"/>
            <a:ext cx="2438400" cy="762000"/>
          </a:xfrm>
          <a:prstGeom prst="borderCallout2">
            <a:avLst>
              <a:gd name="adj1" fmla="val 58023"/>
              <a:gd name="adj2" fmla="val -7310"/>
              <a:gd name="adj3" fmla="val 59114"/>
              <a:gd name="adj4" fmla="val -29962"/>
              <a:gd name="adj5" fmla="val 164863"/>
              <a:gd name="adj6" fmla="val -95758"/>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2000" i="1" dirty="0">
                <a:solidFill>
                  <a:srgbClr val="000000"/>
                </a:solidFill>
                <a:latin typeface="Arial Narrow" panose="020B0606020202030204" pitchFamily="34" charset="0"/>
              </a:rPr>
              <a:t>Which part of long-term to transmit</a:t>
            </a:r>
          </a:p>
        </p:txBody>
      </p:sp>
    </p:spTree>
    <p:extLst>
      <p:ext uri="{BB962C8B-B14F-4D97-AF65-F5344CB8AC3E}">
        <p14:creationId xmlns:p14="http://schemas.microsoft.com/office/powerpoint/2010/main" val="449631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LSTM Architecture</a:t>
            </a:r>
          </a:p>
        </p:txBody>
      </p:sp>
      <p:pic>
        <p:nvPicPr>
          <p:cNvPr id="5" name="Picture 4"/>
          <p:cNvPicPr>
            <a:picLocks noChangeAspect="1"/>
          </p:cNvPicPr>
          <p:nvPr/>
        </p:nvPicPr>
        <p:blipFill>
          <a:blip r:embed="rId3"/>
          <a:stretch>
            <a:fillRect/>
          </a:stretch>
        </p:blipFill>
        <p:spPr>
          <a:xfrm>
            <a:off x="251460" y="838200"/>
            <a:ext cx="8587740" cy="5257800"/>
          </a:xfrm>
          <a:prstGeom prst="rect">
            <a:avLst/>
          </a:prstGeom>
        </p:spPr>
      </p:pic>
      <p:sp>
        <p:nvSpPr>
          <p:cNvPr id="6" name="Rectangle 5"/>
          <p:cNvSpPr/>
          <p:nvPr/>
        </p:nvSpPr>
        <p:spPr>
          <a:xfrm>
            <a:off x="228600" y="6477000"/>
            <a:ext cx="6248400" cy="369332"/>
          </a:xfrm>
          <a:prstGeom prst="rect">
            <a:avLst/>
          </a:prstGeom>
        </p:spPr>
        <p:txBody>
          <a:bodyPr wrap="square">
            <a:spAutoFit/>
          </a:bodyPr>
          <a:lstStyle/>
          <a:p>
            <a:r>
              <a:rPr lang="en-US" sz="1800">
                <a:latin typeface="Arial Narrow" panose="020B0606020202030204" pitchFamily="34" charset="0"/>
                <a:hlinkClick r:id="rId4"/>
              </a:rPr>
              <a:t>https://developer.nvidia.com/discover/lstm</a:t>
            </a:r>
            <a:endParaRPr lang="en-US" sz="1800">
              <a:latin typeface="Arial Narrow" panose="020B0606020202030204" pitchFamily="34" charset="0"/>
            </a:endParaRPr>
          </a:p>
        </p:txBody>
      </p:sp>
    </p:spTree>
    <p:extLst>
      <p:ext uri="{BB962C8B-B14F-4D97-AF65-F5344CB8AC3E}">
        <p14:creationId xmlns:p14="http://schemas.microsoft.com/office/powerpoint/2010/main" val="18159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27" y="76200"/>
            <a:ext cx="9067800" cy="1825198"/>
          </a:xfrm>
        </p:spPr>
        <p:txBody>
          <a:bodyPr/>
          <a:lstStyle/>
          <a:p>
            <a:r>
              <a:rPr lang="en-US" dirty="0"/>
              <a:t>Example</a:t>
            </a:r>
            <a:br>
              <a:rPr lang="en-US" dirty="0"/>
            </a:br>
            <a:r>
              <a:rPr lang="en-US" sz="2400" dirty="0" err="1"/>
              <a:t>Geron</a:t>
            </a:r>
            <a:r>
              <a:rPr lang="en-US" sz="2400" dirty="0"/>
              <a:t> “Hands-on Machine Learning …(O’Reilly): quoted and adapted below</a:t>
            </a:r>
          </a:p>
        </p:txBody>
      </p:sp>
      <p:sp>
        <p:nvSpPr>
          <p:cNvPr id="5" name="Rectangle 4"/>
          <p:cNvSpPr/>
          <p:nvPr/>
        </p:nvSpPr>
        <p:spPr>
          <a:xfrm>
            <a:off x="762000" y="4114800"/>
            <a:ext cx="8153400" cy="707886"/>
          </a:xfrm>
          <a:prstGeom prst="rect">
            <a:avLst/>
          </a:prstGeom>
        </p:spPr>
        <p:txBody>
          <a:bodyPr wrap="square">
            <a:spAutoFit/>
          </a:bodyPr>
          <a:lstStyle/>
          <a:p>
            <a:r>
              <a:rPr lang="en-US" sz="2000" dirty="0">
                <a:latin typeface="Arial Narrow" panose="020B0606020202030204" pitchFamily="34" charset="0"/>
                <a:hlinkClick r:id="rId2"/>
              </a:rPr>
              <a:t>https://github.com/ageron/handson-ml2/blob/master/15_processing_sequences_using_rnns_and_cnns.ipynb</a:t>
            </a:r>
            <a:endParaRPr lang="en-US" sz="2000" dirty="0">
              <a:latin typeface="Arial Narrow" panose="020B0606020202030204" pitchFamily="34" charset="0"/>
            </a:endParaRPr>
          </a:p>
        </p:txBody>
      </p:sp>
      <p:sp>
        <p:nvSpPr>
          <p:cNvPr id="6" name="Rectangle 5"/>
          <p:cNvSpPr/>
          <p:nvPr/>
        </p:nvSpPr>
        <p:spPr>
          <a:xfrm>
            <a:off x="762000" y="2568714"/>
            <a:ext cx="7696200" cy="707886"/>
          </a:xfrm>
          <a:prstGeom prst="rect">
            <a:avLst/>
          </a:prstGeom>
        </p:spPr>
        <p:txBody>
          <a:bodyPr wrap="square">
            <a:spAutoFit/>
          </a:bodyPr>
          <a:lstStyle/>
          <a:p>
            <a:r>
              <a:rPr lang="en-US" sz="2000" dirty="0">
                <a:latin typeface="Arial Narrow" panose="020B0606020202030204" pitchFamily="34" charset="0"/>
                <a:hlinkClick r:id="rId3"/>
              </a:rPr>
              <a:t>https://colab.research.google.com/github/ageron/handson-ml2/blob/master/15_processing_sequences_using_rnns_and_cnns.ipynb</a:t>
            </a:r>
            <a:endParaRPr lang="en-US" sz="2000" dirty="0">
              <a:latin typeface="Arial Narrow" panose="020B0606020202030204" pitchFamily="34" charset="0"/>
            </a:endParaRPr>
          </a:p>
        </p:txBody>
      </p:sp>
    </p:spTree>
    <p:extLst>
      <p:ext uri="{BB962C8B-B14F-4D97-AF65-F5344CB8AC3E}">
        <p14:creationId xmlns:p14="http://schemas.microsoft.com/office/powerpoint/2010/main" val="1080164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5"/>
          <p:cNvSpPr>
            <a:spLocks noGrp="1"/>
          </p:cNvSpPr>
          <p:nvPr>
            <p:ph type="title"/>
          </p:nvPr>
        </p:nvSpPr>
        <p:spPr>
          <a:xfrm>
            <a:off x="152400" y="109538"/>
            <a:ext cx="8915400" cy="704850"/>
          </a:xfrm>
        </p:spPr>
        <p:txBody>
          <a:bodyPr/>
          <a:lstStyle/>
          <a:p>
            <a:r>
              <a:rPr lang="en-US" altLang="en-US">
                <a:solidFill>
                  <a:srgbClr val="0000BF"/>
                </a:solidFill>
              </a:rPr>
              <a:t>Learning and Intro to Neural Nets</a:t>
            </a:r>
          </a:p>
        </p:txBody>
      </p:sp>
      <p:sp>
        <p:nvSpPr>
          <p:cNvPr id="55299" name="AutoShape 5"/>
          <p:cNvSpPr>
            <a:spLocks noChangeArrowheads="1"/>
          </p:cNvSpPr>
          <p:nvPr/>
        </p:nvSpPr>
        <p:spPr bwMode="auto">
          <a:xfrm>
            <a:off x="838200" y="3073400"/>
            <a:ext cx="463550" cy="355600"/>
          </a:xfrm>
          <a:prstGeom prst="rightArrow">
            <a:avLst>
              <a:gd name="adj1" fmla="val 50000"/>
              <a:gd name="adj2" fmla="val 32589"/>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 name="Rectangle 4"/>
          <p:cNvSpPr txBox="1">
            <a:spLocks noChangeArrowheads="1"/>
          </p:cNvSpPr>
          <p:nvPr/>
        </p:nvSpPr>
        <p:spPr bwMode="auto">
          <a:xfrm>
            <a:off x="1592262" y="1676400"/>
            <a:ext cx="6035676" cy="3505200"/>
          </a:xfrm>
          <a:prstGeom prst="rect">
            <a:avLst/>
          </a:prstGeom>
          <a:solidFill>
            <a:srgbClr val="CCECFF"/>
          </a:solidFill>
          <a:ln w="12700">
            <a:noFill/>
            <a:miter lim="800000"/>
            <a:headEnd/>
            <a:tailEnd/>
          </a:ln>
        </p:spPr>
        <p:txBody>
          <a:bodyPr lIns="90488" tIns="44450" rIns="90488" bIns="44450"/>
          <a:lstStyle/>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Recurrent Neural Nets</a:t>
            </a:r>
          </a:p>
          <a:p>
            <a:pPr marL="609600" indent="-609600">
              <a:spcBef>
                <a:spcPct val="20000"/>
              </a:spcBef>
              <a:spcAft>
                <a:spcPts val="300"/>
              </a:spcAft>
              <a:buClr>
                <a:schemeClr val="tx2"/>
              </a:buClr>
              <a:buSzPct val="75000"/>
              <a:buFont typeface="Wingdings" pitchFamily="2" charset="2"/>
              <a:buAutoNum type="arabicPeriod"/>
              <a:defRPr/>
            </a:pPr>
            <a:endParaRPr lang="en-US" sz="3200" kern="0" dirty="0">
              <a:latin typeface="Arial Narrow" pitchFamily="34" charset="0"/>
            </a:endParaRPr>
          </a:p>
          <a:p>
            <a:pPr marL="609600" indent="-609600">
              <a:spcBef>
                <a:spcPct val="20000"/>
              </a:spcBef>
              <a:spcAft>
                <a:spcPts val="300"/>
              </a:spcAft>
              <a:buClr>
                <a:schemeClr val="tx2"/>
              </a:buClr>
              <a:buSzPct val="75000"/>
              <a:buFont typeface="Wingdings" pitchFamily="2" charset="2"/>
              <a:buAutoNum type="arabicPeriod"/>
              <a:defRPr/>
            </a:pPr>
            <a:r>
              <a:rPr lang="en-US" sz="3200" b="1" kern="0" dirty="0">
                <a:latin typeface="Arial Narrow" pitchFamily="34" charset="0"/>
              </a:rPr>
              <a:t>Generative Adversarial Networks </a:t>
            </a:r>
          </a:p>
          <a:p>
            <a:pPr marL="609600" indent="-609600">
              <a:spcBef>
                <a:spcPct val="20000"/>
              </a:spcBef>
              <a:spcAft>
                <a:spcPts val="300"/>
              </a:spcAft>
              <a:buClr>
                <a:schemeClr val="tx2"/>
              </a:buClr>
              <a:buSzPct val="75000"/>
              <a:buFont typeface="Wingdings" pitchFamily="2" charset="2"/>
              <a:buAutoNum type="arabicPeriod"/>
              <a:defRPr/>
            </a:pPr>
            <a:endParaRPr lang="en-US" sz="3200" kern="0" dirty="0">
              <a:latin typeface="Arial Narrow" pitchFamily="34" charset="0"/>
            </a:endParaRPr>
          </a:p>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Conclusion</a:t>
            </a:r>
          </a:p>
          <a:p>
            <a:pPr marL="1066800" lvl="1" indent="-609600">
              <a:spcBef>
                <a:spcPct val="20000"/>
              </a:spcBef>
              <a:spcAft>
                <a:spcPts val="300"/>
              </a:spcAft>
              <a:buClr>
                <a:schemeClr val="tx2"/>
              </a:buClr>
              <a:buSzPct val="75000"/>
              <a:buFont typeface="Wingdings" pitchFamily="2" charset="2"/>
              <a:buAutoNum type="arabicPeriod"/>
              <a:defRPr/>
            </a:pPr>
            <a:endParaRPr lang="en-US" sz="3200" b="1" kern="0" dirty="0">
              <a:latin typeface="Arial Narrow" pitchFamily="34" charset="0"/>
            </a:endParaRPr>
          </a:p>
        </p:txBody>
      </p:sp>
    </p:spTree>
    <p:extLst>
      <p:ext uri="{BB962C8B-B14F-4D97-AF65-F5344CB8AC3E}">
        <p14:creationId xmlns:p14="http://schemas.microsoft.com/office/powerpoint/2010/main" val="4057964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GANs*</a:t>
            </a:r>
          </a:p>
        </p:txBody>
      </p:sp>
      <p:sp>
        <p:nvSpPr>
          <p:cNvPr id="3" name="Content Placeholder 2"/>
          <p:cNvSpPr>
            <a:spLocks noGrp="1"/>
          </p:cNvSpPr>
          <p:nvPr>
            <p:ph idx="1"/>
          </p:nvPr>
        </p:nvSpPr>
        <p:spPr/>
        <p:txBody>
          <a:bodyPr/>
          <a:lstStyle/>
          <a:p>
            <a:r>
              <a:rPr lang="en-US" dirty="0"/>
              <a:t>Can generate new data from existing</a:t>
            </a:r>
          </a:p>
          <a:p>
            <a:pPr lvl="1"/>
            <a:r>
              <a:rPr lang="en-US" dirty="0"/>
              <a:t>Example: </a:t>
            </a:r>
            <a:r>
              <a:rPr lang="en-US" dirty="0">
                <a:hlinkClick r:id="rId3"/>
              </a:rPr>
              <a:t>https://thispersondoesnotexist.com/</a:t>
            </a:r>
            <a:r>
              <a:rPr lang="en-US" dirty="0"/>
              <a:t> </a:t>
            </a:r>
          </a:p>
          <a:p>
            <a:r>
              <a:rPr lang="en-US" dirty="0"/>
              <a:t>Increasingly used for </a:t>
            </a:r>
          </a:p>
          <a:p>
            <a:pPr lvl="1"/>
            <a:r>
              <a:rPr lang="en-US" dirty="0"/>
              <a:t>super-resolution</a:t>
            </a:r>
          </a:p>
          <a:p>
            <a:pPr lvl="1"/>
            <a:r>
              <a:rPr lang="en-US" dirty="0"/>
              <a:t>colorization</a:t>
            </a:r>
          </a:p>
          <a:p>
            <a:pPr lvl="1"/>
            <a:r>
              <a:rPr lang="en-US" dirty="0"/>
              <a:t>Sketch </a:t>
            </a:r>
            <a:r>
              <a:rPr lang="en-US" dirty="0">
                <a:sym typeface="Wingdings" panose="05000000000000000000" pitchFamily="2" charset="2"/>
              </a:rPr>
              <a:t> photo-realization</a:t>
            </a:r>
          </a:p>
          <a:p>
            <a:pPr lvl="1"/>
            <a:r>
              <a:rPr lang="en-US" dirty="0">
                <a:sym typeface="Wingdings" panose="05000000000000000000" pitchFamily="2" charset="2"/>
              </a:rPr>
              <a:t>identifying weaknesses in models</a:t>
            </a:r>
          </a:p>
          <a:p>
            <a:pPr lvl="1"/>
            <a:r>
              <a:rPr lang="en-US" dirty="0">
                <a:sym typeface="Wingdings" panose="05000000000000000000" pitchFamily="2" charset="2"/>
              </a:rPr>
              <a:t>…</a:t>
            </a:r>
            <a:endParaRPr lang="en-US" dirty="0"/>
          </a:p>
          <a:p>
            <a:pPr marL="0" indent="0">
              <a:buNone/>
            </a:pPr>
            <a:endParaRPr lang="en-US" dirty="0"/>
          </a:p>
        </p:txBody>
      </p:sp>
      <p:sp>
        <p:nvSpPr>
          <p:cNvPr id="4" name="Rectangle 3"/>
          <p:cNvSpPr/>
          <p:nvPr/>
        </p:nvSpPr>
        <p:spPr>
          <a:xfrm>
            <a:off x="152400" y="6059269"/>
            <a:ext cx="8686800" cy="646331"/>
          </a:xfrm>
          <a:prstGeom prst="rect">
            <a:avLst/>
          </a:prstGeom>
        </p:spPr>
        <p:txBody>
          <a:bodyPr wrap="square">
            <a:spAutoFit/>
          </a:bodyPr>
          <a:lstStyle/>
          <a:p>
            <a:r>
              <a:rPr lang="en-US" sz="1800" dirty="0">
                <a:latin typeface="Arial Narrow" panose="020B0606020202030204" pitchFamily="34" charset="0"/>
              </a:rPr>
              <a:t>* </a:t>
            </a:r>
            <a:r>
              <a:rPr lang="en-US" sz="1800" dirty="0" err="1">
                <a:latin typeface="Arial Narrow" panose="020B0606020202030204" pitchFamily="34" charset="0"/>
              </a:rPr>
              <a:t>Geron</a:t>
            </a:r>
            <a:r>
              <a:rPr lang="en-US" sz="1800" dirty="0">
                <a:latin typeface="Arial Narrow" panose="020B0606020202030204" pitchFamily="34" charset="0"/>
              </a:rPr>
              <a:t>: "Hands-On Machine Learning with </a:t>
            </a:r>
            <a:r>
              <a:rPr lang="en-US" sz="1800" dirty="0" err="1">
                <a:latin typeface="Arial Narrow" panose="020B0606020202030204" pitchFamily="34" charset="0"/>
              </a:rPr>
              <a:t>Scikit</a:t>
            </a:r>
            <a:r>
              <a:rPr lang="en-US" sz="1800" dirty="0">
                <a:latin typeface="Arial Narrow" panose="020B0606020202030204" pitchFamily="34" charset="0"/>
              </a:rPr>
              <a:t>-Learn, </a:t>
            </a:r>
            <a:r>
              <a:rPr lang="en-US" sz="1800" dirty="0" err="1">
                <a:latin typeface="Arial Narrow" panose="020B0606020202030204" pitchFamily="34" charset="0"/>
              </a:rPr>
              <a:t>Keras</a:t>
            </a:r>
            <a:r>
              <a:rPr lang="en-US" sz="1800" dirty="0">
                <a:latin typeface="Arial Narrow" panose="020B0606020202030204" pitchFamily="34" charset="0"/>
              </a:rPr>
              <a:t>, and TensorFlow: Concepts, Tools, and Techniques to Build Intelligent Systems 2nd Edition"</a:t>
            </a:r>
          </a:p>
        </p:txBody>
      </p:sp>
    </p:spTree>
    <p:extLst>
      <p:ext uri="{BB962C8B-B14F-4D97-AF65-F5344CB8AC3E}">
        <p14:creationId xmlns:p14="http://schemas.microsoft.com/office/powerpoint/2010/main" val="3460341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Overall Architecture</a:t>
            </a:r>
          </a:p>
        </p:txBody>
      </p:sp>
      <p:pic>
        <p:nvPicPr>
          <p:cNvPr id="1026" name="Picture 2" descr="Image result for gan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700" y="1524000"/>
            <a:ext cx="7137400" cy="31126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6029066"/>
            <a:ext cx="8077200" cy="430887"/>
          </a:xfrm>
          <a:prstGeom prst="rect">
            <a:avLst/>
          </a:prstGeom>
        </p:spPr>
        <p:txBody>
          <a:bodyPr wrap="square">
            <a:spAutoFit/>
          </a:bodyPr>
          <a:lstStyle/>
          <a:p>
            <a:r>
              <a:rPr lang="en-US" sz="1100" dirty="0">
                <a:latin typeface="Arial Narrow" panose="020B0606020202030204" pitchFamily="34" charset="0"/>
              </a:rPr>
              <a:t>https://www.google.com/url?sa=i&amp;url=https%3A%2F%2Fpathmind.com%2Fwiki%2Fgenerative-adversarial-network-gan&amp;psig=AOvVaw0loPeUwKF-ahKyszxTNuqr&amp;ust=1583264477730000&amp;source=images&amp;cd=vfe&amp;ved=0CAIQjRxqFwoTCJiH28rG_OcCFQAAAAAdAAAAABAD</a:t>
            </a:r>
          </a:p>
        </p:txBody>
      </p:sp>
      <p:sp>
        <p:nvSpPr>
          <p:cNvPr id="5" name="TextBox 4"/>
          <p:cNvSpPr txBox="1"/>
          <p:nvPr/>
        </p:nvSpPr>
        <p:spPr>
          <a:xfrm>
            <a:off x="4454235" y="2895600"/>
            <a:ext cx="457200" cy="461665"/>
          </a:xfrm>
          <a:prstGeom prst="rect">
            <a:avLst/>
          </a:prstGeom>
          <a:solidFill>
            <a:schemeClr val="bg1"/>
          </a:solidFill>
        </p:spPr>
        <p:txBody>
          <a:bodyPr wrap="square" rtlCol="0">
            <a:spAutoFit/>
          </a:bodyPr>
          <a:lstStyle/>
          <a:p>
            <a:pPr algn="ctr"/>
            <a:r>
              <a:rPr lang="en-US" sz="2400" dirty="0">
                <a:latin typeface="Arial Narrow" panose="020B0606020202030204" pitchFamily="34" charset="0"/>
              </a:rPr>
              <a:t>or</a:t>
            </a:r>
          </a:p>
        </p:txBody>
      </p:sp>
      <p:sp>
        <p:nvSpPr>
          <p:cNvPr id="3" name="Rectangle 2"/>
          <p:cNvSpPr/>
          <p:nvPr/>
        </p:nvSpPr>
        <p:spPr>
          <a:xfrm>
            <a:off x="1752600" y="1752600"/>
            <a:ext cx="604653" cy="523220"/>
          </a:xfrm>
          <a:prstGeom prst="rect">
            <a:avLst/>
          </a:prstGeom>
        </p:spPr>
        <p:txBody>
          <a:bodyPr wrap="none">
            <a:spAutoFit/>
          </a:bodyPr>
          <a:lstStyle/>
          <a:p>
            <a:r>
              <a:rPr lang="en-US" dirty="0"/>
              <a:t>(1)</a:t>
            </a:r>
          </a:p>
        </p:txBody>
      </p:sp>
      <p:sp>
        <p:nvSpPr>
          <p:cNvPr id="7" name="Rectangle 6"/>
          <p:cNvSpPr/>
          <p:nvPr/>
        </p:nvSpPr>
        <p:spPr>
          <a:xfrm>
            <a:off x="1752815" y="4809655"/>
            <a:ext cx="604653" cy="523220"/>
          </a:xfrm>
          <a:prstGeom prst="rect">
            <a:avLst/>
          </a:prstGeom>
        </p:spPr>
        <p:txBody>
          <a:bodyPr wrap="none">
            <a:spAutoFit/>
          </a:bodyPr>
          <a:lstStyle/>
          <a:p>
            <a:r>
              <a:rPr lang="en-US" dirty="0"/>
              <a:t>(2)</a:t>
            </a:r>
          </a:p>
        </p:txBody>
      </p:sp>
      <p:sp>
        <p:nvSpPr>
          <p:cNvPr id="8" name="Rectangle 7"/>
          <p:cNvSpPr/>
          <p:nvPr/>
        </p:nvSpPr>
        <p:spPr>
          <a:xfrm>
            <a:off x="6096000" y="1816572"/>
            <a:ext cx="604653" cy="523220"/>
          </a:xfrm>
          <a:prstGeom prst="rect">
            <a:avLst/>
          </a:prstGeom>
        </p:spPr>
        <p:txBody>
          <a:bodyPr wrap="none">
            <a:spAutoFit/>
          </a:bodyPr>
          <a:lstStyle/>
          <a:p>
            <a:r>
              <a:rPr lang="en-US" dirty="0"/>
              <a:t>(3)</a:t>
            </a:r>
          </a:p>
        </p:txBody>
      </p:sp>
    </p:spTree>
    <p:extLst>
      <p:ext uri="{BB962C8B-B14F-4D97-AF65-F5344CB8AC3E}">
        <p14:creationId xmlns:p14="http://schemas.microsoft.com/office/powerpoint/2010/main" val="1511110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Phase </a:t>
            </a:r>
            <a:r>
              <a:rPr lang="en-US" b="1" dirty="0"/>
              <a:t>1</a:t>
            </a:r>
            <a:r>
              <a:rPr lang="en-US" dirty="0"/>
              <a:t>: Train Discriminator (NN)</a:t>
            </a:r>
          </a:p>
        </p:txBody>
      </p:sp>
      <p:grpSp>
        <p:nvGrpSpPr>
          <p:cNvPr id="11" name="Group 10"/>
          <p:cNvGrpSpPr/>
          <p:nvPr/>
        </p:nvGrpSpPr>
        <p:grpSpPr>
          <a:xfrm>
            <a:off x="533400" y="1600200"/>
            <a:ext cx="7378700" cy="3740912"/>
            <a:chOff x="533400" y="1524000"/>
            <a:chExt cx="7378700" cy="3740912"/>
          </a:xfrm>
        </p:grpSpPr>
        <p:grpSp>
          <p:nvGrpSpPr>
            <p:cNvPr id="9" name="Group 8"/>
            <p:cNvGrpSpPr/>
            <p:nvPr/>
          </p:nvGrpSpPr>
          <p:grpSpPr>
            <a:xfrm>
              <a:off x="533400" y="2438400"/>
              <a:ext cx="6477000" cy="2507549"/>
              <a:chOff x="533400" y="2438400"/>
              <a:chExt cx="6477000" cy="2507549"/>
            </a:xfrm>
          </p:grpSpPr>
          <p:sp>
            <p:nvSpPr>
              <p:cNvPr id="5" name="TextBox 4"/>
              <p:cNvSpPr txBox="1"/>
              <p:nvPr/>
            </p:nvSpPr>
            <p:spPr>
              <a:xfrm>
                <a:off x="4454235" y="2895600"/>
                <a:ext cx="457200" cy="461665"/>
              </a:xfrm>
              <a:prstGeom prst="rect">
                <a:avLst/>
              </a:prstGeom>
              <a:solidFill>
                <a:schemeClr val="bg1"/>
              </a:solidFill>
            </p:spPr>
            <p:txBody>
              <a:bodyPr wrap="square" rtlCol="0">
                <a:spAutoFit/>
              </a:bodyPr>
              <a:lstStyle/>
              <a:p>
                <a:pPr algn="ctr"/>
                <a:r>
                  <a:rPr lang="en-US" sz="2400" dirty="0">
                    <a:latin typeface="Arial Narrow" panose="020B0606020202030204" pitchFamily="34" charset="0"/>
                  </a:rPr>
                  <a:t>or</a:t>
                </a:r>
              </a:p>
            </p:txBody>
          </p:sp>
          <p:sp>
            <p:nvSpPr>
              <p:cNvPr id="3" name="Rectangle 2"/>
              <p:cNvSpPr/>
              <p:nvPr/>
            </p:nvSpPr>
            <p:spPr bwMode="auto">
              <a:xfrm>
                <a:off x="533400" y="2971800"/>
                <a:ext cx="3352800" cy="1828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 b="0" i="1" u="none" strike="noStrike" cap="none" normalizeH="0" baseline="0">
                  <a:ln>
                    <a:noFill/>
                  </a:ln>
                  <a:solidFill>
                    <a:srgbClr val="808080"/>
                  </a:solidFill>
                  <a:effectLst/>
                  <a:latin typeface="Arial Narrow" panose="020B0606020202030204" pitchFamily="34" charset="0"/>
                  <a:cs typeface="Courier New" panose="02070309020205020404" pitchFamily="49" charset="0"/>
                </a:endParaRPr>
              </a:p>
            </p:txBody>
          </p:sp>
          <p:pic>
            <p:nvPicPr>
              <p:cNvPr id="8" name="Picture 2" descr="Image result for gan architecture"/>
              <p:cNvPicPr>
                <a:picLocks noChangeAspect="1" noChangeArrowheads="1"/>
              </p:cNvPicPr>
              <p:nvPr/>
            </p:nvPicPr>
            <p:blipFill rotWithShape="1">
              <a:blip r:embed="rId3">
                <a:extLst>
                  <a:ext uri="{28A0092B-C50C-407E-A947-70E740481C1C}">
                    <a14:useLocalDpi xmlns:a14="http://schemas.microsoft.com/office/drawing/2010/main" val="0"/>
                  </a:ext>
                </a:extLst>
              </a:blip>
              <a:srcRect l="43071" t="48961" r="46797"/>
              <a:stretch/>
            </p:blipFill>
            <p:spPr bwMode="auto">
              <a:xfrm>
                <a:off x="3765896" y="3357265"/>
                <a:ext cx="723207" cy="15886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5105400" y="2438400"/>
                <a:ext cx="1905000" cy="1524000"/>
              </a:xfrm>
              <a:prstGeom prst="rect">
                <a:avLst/>
              </a:prstGeom>
              <a:noFill/>
              <a:ln w="69850">
                <a:solidFill>
                  <a:schemeClr val="accent2"/>
                </a:solidFill>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 b="0" i="1" u="none" strike="noStrike" cap="none" normalizeH="0" baseline="0">
                  <a:ln>
                    <a:noFill/>
                  </a:ln>
                  <a:solidFill>
                    <a:srgbClr val="808080"/>
                  </a:solidFill>
                  <a:effectLst/>
                  <a:latin typeface="Arial Narrow" panose="020B0606020202030204" pitchFamily="34" charset="0"/>
                  <a:cs typeface="Courier New" panose="02070309020205020404" pitchFamily="49" charset="0"/>
                </a:endParaRPr>
              </a:p>
            </p:txBody>
          </p:sp>
        </p:grpSp>
        <p:pic>
          <p:nvPicPr>
            <p:cNvPr id="12" name="Picture 2" descr="Image result for gan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700" y="1524000"/>
              <a:ext cx="7137400" cy="311268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gan architecture"/>
            <p:cNvPicPr>
              <a:picLocks noChangeAspect="1" noChangeArrowheads="1"/>
            </p:cNvPicPr>
            <p:nvPr/>
          </p:nvPicPr>
          <p:blipFill rotWithShape="1">
            <a:blip r:embed="rId3">
              <a:extLst>
                <a:ext uri="{28A0092B-C50C-407E-A947-70E740481C1C}">
                  <a14:useLocalDpi xmlns:a14="http://schemas.microsoft.com/office/drawing/2010/main" val="0"/>
                </a:ext>
              </a:extLst>
            </a:blip>
            <a:srcRect l="43071" t="48961" r="46797"/>
            <a:stretch/>
          </p:blipFill>
          <p:spPr bwMode="auto">
            <a:xfrm>
              <a:off x="3615459" y="3676228"/>
              <a:ext cx="723207" cy="1588684"/>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Line Callout 1 13"/>
          <p:cNvSpPr/>
          <p:nvPr/>
        </p:nvSpPr>
        <p:spPr bwMode="auto">
          <a:xfrm>
            <a:off x="1285932" y="5738507"/>
            <a:ext cx="3052734" cy="461665"/>
          </a:xfrm>
          <a:prstGeom prst="borderCallout1">
            <a:avLst>
              <a:gd name="adj1" fmla="val 1354"/>
              <a:gd name="adj2" fmla="val 45607"/>
              <a:gd name="adj3" fmla="val -211580"/>
              <a:gd name="adj4" fmla="val 4605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algn="ctr"/>
            <a:r>
              <a:rPr lang="en-US" sz="2400" i="1" dirty="0">
                <a:latin typeface="Arial Narrow" panose="020B0606020202030204" pitchFamily="34" charset="0"/>
                <a:cs typeface="Courier New" panose="02070309020205020404" pitchFamily="49" charset="0"/>
              </a:rPr>
              <a:t>Fixed in random state</a:t>
            </a:r>
            <a:endParaRPr kumimoji="0" lang="en-US" sz="1200" b="0" i="1" u="none" strike="noStrike" cap="none" normalizeH="0" baseline="0" dirty="0">
              <a:ln>
                <a:noFill/>
              </a:ln>
              <a:effectLst/>
              <a:latin typeface="Arial Narrow" panose="020B0606020202030204" pitchFamily="34" charset="0"/>
              <a:cs typeface="Courier New" panose="02070309020205020404" pitchFamily="49" charset="0"/>
            </a:endParaRPr>
          </a:p>
        </p:txBody>
      </p:sp>
      <p:sp>
        <p:nvSpPr>
          <p:cNvPr id="4" name="Rectangle 3"/>
          <p:cNvSpPr/>
          <p:nvPr/>
        </p:nvSpPr>
        <p:spPr bwMode="auto">
          <a:xfrm>
            <a:off x="4157979" y="4688715"/>
            <a:ext cx="331124" cy="369332"/>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p>
        </p:txBody>
      </p:sp>
      <p:sp>
        <p:nvSpPr>
          <p:cNvPr id="15" name="Rectangle 14"/>
          <p:cNvSpPr/>
          <p:nvPr/>
        </p:nvSpPr>
        <p:spPr bwMode="auto">
          <a:xfrm>
            <a:off x="4007542" y="5058047"/>
            <a:ext cx="331124" cy="369332"/>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p>
        </p:txBody>
      </p:sp>
    </p:spTree>
    <p:extLst>
      <p:ext uri="{BB962C8B-B14F-4D97-AF65-F5344CB8AC3E}">
        <p14:creationId xmlns:p14="http://schemas.microsoft.com/office/powerpoint/2010/main" val="7562574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Phase </a:t>
            </a:r>
            <a:r>
              <a:rPr lang="en-US" b="1" dirty="0"/>
              <a:t>2</a:t>
            </a:r>
            <a:r>
              <a:rPr lang="en-US" dirty="0"/>
              <a:t>: Train Discriminator (NN)</a:t>
            </a:r>
          </a:p>
        </p:txBody>
      </p:sp>
      <p:grpSp>
        <p:nvGrpSpPr>
          <p:cNvPr id="3" name="Group 2"/>
          <p:cNvGrpSpPr/>
          <p:nvPr/>
        </p:nvGrpSpPr>
        <p:grpSpPr>
          <a:xfrm>
            <a:off x="774700" y="1143000"/>
            <a:ext cx="7137400" cy="3493684"/>
            <a:chOff x="774700" y="1143000"/>
            <a:chExt cx="7137400" cy="3493684"/>
          </a:xfrm>
        </p:grpSpPr>
        <p:pic>
          <p:nvPicPr>
            <p:cNvPr id="1026" name="Picture 2" descr="Image result for gan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700" y="1524000"/>
              <a:ext cx="7137400" cy="31126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1752600" y="3112684"/>
              <a:ext cx="1981200" cy="1524000"/>
            </a:xfrm>
            <a:prstGeom prst="rect">
              <a:avLst/>
            </a:prstGeom>
            <a:noFill/>
            <a:ln w="69850">
              <a:solidFill>
                <a:schemeClr val="accent2"/>
              </a:solidFill>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 b="0" i="1" u="none" strike="noStrike" cap="none" normalizeH="0" baseline="0">
                <a:ln>
                  <a:noFill/>
                </a:ln>
                <a:solidFill>
                  <a:srgbClr val="808080"/>
                </a:solidFill>
                <a:effectLst/>
                <a:latin typeface="Arial Narrow" panose="020B0606020202030204" pitchFamily="34" charset="0"/>
                <a:cs typeface="Courier New" panose="02070309020205020404" pitchFamily="49" charset="0"/>
              </a:endParaRPr>
            </a:p>
          </p:txBody>
        </p:sp>
        <p:sp>
          <p:nvSpPr>
            <p:cNvPr id="8" name="Rectangle 7"/>
            <p:cNvSpPr/>
            <p:nvPr/>
          </p:nvSpPr>
          <p:spPr bwMode="auto">
            <a:xfrm>
              <a:off x="1676400" y="1143000"/>
              <a:ext cx="3314700" cy="19172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 b="0" i="1" u="none" strike="noStrike" cap="none" normalizeH="0" baseline="0">
                <a:ln>
                  <a:noFill/>
                </a:ln>
                <a:solidFill>
                  <a:srgbClr val="808080"/>
                </a:solidFill>
                <a:effectLst/>
                <a:latin typeface="Arial Narrow" panose="020B0606020202030204" pitchFamily="34" charset="0"/>
                <a:cs typeface="Courier New" panose="02070309020205020404" pitchFamily="49" charset="0"/>
              </a:endParaRPr>
            </a:p>
          </p:txBody>
        </p:sp>
      </p:grpSp>
      <p:sp>
        <p:nvSpPr>
          <p:cNvPr id="9" name="Line Callout 1 8"/>
          <p:cNvSpPr/>
          <p:nvPr/>
        </p:nvSpPr>
        <p:spPr bwMode="auto">
          <a:xfrm>
            <a:off x="5638800" y="4953000"/>
            <a:ext cx="957234" cy="461665"/>
          </a:xfrm>
          <a:prstGeom prst="borderCallout1">
            <a:avLst>
              <a:gd name="adj1" fmla="val 1354"/>
              <a:gd name="adj2" fmla="val 45607"/>
              <a:gd name="adj3" fmla="val -211580"/>
              <a:gd name="adj4" fmla="val 4605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algn="ctr"/>
            <a:r>
              <a:rPr lang="en-US" sz="2400" i="1" dirty="0">
                <a:latin typeface="Arial Narrow" panose="020B0606020202030204" pitchFamily="34" charset="0"/>
                <a:cs typeface="Courier New" panose="02070309020205020404" pitchFamily="49" charset="0"/>
              </a:rPr>
              <a:t>Fixed</a:t>
            </a:r>
            <a:endParaRPr kumimoji="0" lang="en-US" sz="1200" b="0" i="1" u="none" strike="noStrike" cap="none" normalizeH="0" baseline="0" dirty="0">
              <a:ln>
                <a:noFill/>
              </a:ln>
              <a:effectLst/>
              <a:latin typeface="Arial Narrow" panose="020B0606020202030204" pitchFamily="34" charset="0"/>
              <a:cs typeface="Courier New" panose="02070309020205020404" pitchFamily="49" charset="0"/>
            </a:endParaRPr>
          </a:p>
        </p:txBody>
      </p:sp>
      <p:sp>
        <p:nvSpPr>
          <p:cNvPr id="4" name="Rectangle 3"/>
          <p:cNvSpPr/>
          <p:nvPr/>
        </p:nvSpPr>
        <p:spPr bwMode="auto">
          <a:xfrm>
            <a:off x="4191000" y="4343400"/>
            <a:ext cx="520700" cy="152400"/>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endParaRPr>
          </a:p>
        </p:txBody>
      </p:sp>
    </p:spTree>
    <p:extLst>
      <p:ext uri="{BB962C8B-B14F-4D97-AF65-F5344CB8AC3E}">
        <p14:creationId xmlns:p14="http://schemas.microsoft.com/office/powerpoint/2010/main" val="1895508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RNN’s</a:t>
            </a:r>
          </a:p>
        </p:txBody>
      </p:sp>
      <p:sp>
        <p:nvSpPr>
          <p:cNvPr id="3" name="Content Placeholder 2"/>
          <p:cNvSpPr>
            <a:spLocks noGrp="1"/>
          </p:cNvSpPr>
          <p:nvPr>
            <p:ph idx="1"/>
          </p:nvPr>
        </p:nvSpPr>
        <p:spPr>
          <a:xfrm>
            <a:off x="876300" y="1447800"/>
            <a:ext cx="7315200" cy="4572000"/>
          </a:xfrm>
        </p:spPr>
        <p:txBody>
          <a:bodyPr/>
          <a:lstStyle/>
          <a:p>
            <a:r>
              <a:rPr lang="en-US" dirty="0"/>
              <a:t>Process input sequence one element at a time, maintaining in their hidden units a ‘state vector’ with information about the history of all the past elements of the sequence. </a:t>
            </a:r>
          </a:p>
          <a:p>
            <a:r>
              <a:rPr lang="en-US" dirty="0"/>
              <a:t>Discrete time steps </a:t>
            </a:r>
          </a:p>
          <a:p>
            <a:r>
              <a:rPr lang="en-US" dirty="0"/>
              <a:t>For tasks that involve sequential inputs, such as speech and language</a:t>
            </a:r>
          </a:p>
          <a:p>
            <a:r>
              <a:rPr lang="en-US" dirty="0"/>
              <a:t>Can also be used for more complex tasks</a:t>
            </a:r>
          </a:p>
        </p:txBody>
      </p:sp>
      <p:sp>
        <p:nvSpPr>
          <p:cNvPr id="4" name="Rectangle 3"/>
          <p:cNvSpPr/>
          <p:nvPr/>
        </p:nvSpPr>
        <p:spPr>
          <a:xfrm>
            <a:off x="4876800" y="790545"/>
            <a:ext cx="3886200" cy="400110"/>
          </a:xfrm>
          <a:prstGeom prst="rect">
            <a:avLst/>
          </a:prstGeom>
        </p:spPr>
        <p:txBody>
          <a:bodyPr wrap="square">
            <a:spAutoFit/>
          </a:bodyPr>
          <a:lstStyle/>
          <a:p>
            <a:r>
              <a:rPr lang="en-US" sz="2000" dirty="0">
                <a:latin typeface="Arial Narrow" panose="020B0606020202030204" pitchFamily="34" charset="0"/>
              </a:rPr>
              <a:t>(Adapted or quoted from Le </a:t>
            </a:r>
            <a:r>
              <a:rPr lang="en-US" sz="2000" dirty="0" err="1">
                <a:latin typeface="Arial Narrow" panose="020B0606020202030204" pitchFamily="34" charset="0"/>
              </a:rPr>
              <a:t>Cun</a:t>
            </a:r>
            <a:r>
              <a:rPr lang="en-US" sz="2000" dirty="0">
                <a:latin typeface="Arial Narrow" panose="020B0606020202030204" pitchFamily="34" charset="0"/>
              </a:rPr>
              <a:t> et al)</a:t>
            </a:r>
          </a:p>
        </p:txBody>
      </p:sp>
    </p:spTree>
    <p:extLst>
      <p:ext uri="{BB962C8B-B14F-4D97-AF65-F5344CB8AC3E}">
        <p14:creationId xmlns:p14="http://schemas.microsoft.com/office/powerpoint/2010/main" val="2977727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Fashion MNIST Data</a:t>
            </a:r>
          </a:p>
        </p:txBody>
      </p:sp>
      <p:pic>
        <p:nvPicPr>
          <p:cNvPr id="7" name="Picture 6"/>
          <p:cNvPicPr>
            <a:picLocks noChangeAspect="1"/>
          </p:cNvPicPr>
          <p:nvPr/>
        </p:nvPicPr>
        <p:blipFill>
          <a:blip r:embed="rId3"/>
          <a:stretch>
            <a:fillRect/>
          </a:stretch>
        </p:blipFill>
        <p:spPr>
          <a:xfrm>
            <a:off x="1104900" y="762000"/>
            <a:ext cx="6858000" cy="5618224"/>
          </a:xfrm>
          <a:prstGeom prst="rect">
            <a:avLst/>
          </a:prstGeom>
        </p:spPr>
      </p:pic>
    </p:spTree>
    <p:extLst>
      <p:ext uri="{BB962C8B-B14F-4D97-AF65-F5344CB8AC3E}">
        <p14:creationId xmlns:p14="http://schemas.microsoft.com/office/powerpoint/2010/main" val="3333235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GAN for Fashion MNIST</a:t>
            </a:r>
          </a:p>
        </p:txBody>
      </p:sp>
      <p:sp>
        <p:nvSpPr>
          <p:cNvPr id="5" name="Rectangle 4"/>
          <p:cNvSpPr/>
          <p:nvPr/>
        </p:nvSpPr>
        <p:spPr>
          <a:xfrm>
            <a:off x="381000" y="6172200"/>
            <a:ext cx="8534400" cy="338554"/>
          </a:xfrm>
          <a:prstGeom prst="rect">
            <a:avLst/>
          </a:prstGeom>
        </p:spPr>
        <p:txBody>
          <a:bodyPr wrap="square">
            <a:spAutoFit/>
          </a:bodyPr>
          <a:lstStyle/>
          <a:p>
            <a:r>
              <a:rPr lang="en-US" sz="1600" dirty="0">
                <a:latin typeface="Arial Narrow" panose="020B0606020202030204" pitchFamily="34" charset="0"/>
                <a:hlinkClick r:id="rId3"/>
              </a:rPr>
              <a:t>https://colab.research.google.com/github/ageron/handson-ml2/blob/master/17_autoencoders_and_gans.ipynb</a:t>
            </a:r>
            <a:endParaRPr lang="en-US" sz="1600" dirty="0">
              <a:latin typeface="Arial Narrow" panose="020B0606020202030204" pitchFamily="34" charset="0"/>
            </a:endParaRPr>
          </a:p>
        </p:txBody>
      </p:sp>
      <p:sp>
        <p:nvSpPr>
          <p:cNvPr id="6" name="TextBox 5"/>
          <p:cNvSpPr txBox="1"/>
          <p:nvPr/>
        </p:nvSpPr>
        <p:spPr>
          <a:xfrm>
            <a:off x="571500" y="914400"/>
            <a:ext cx="7924800" cy="954107"/>
          </a:xfrm>
          <a:prstGeom prst="rect">
            <a:avLst/>
          </a:prstGeom>
          <a:noFill/>
        </p:spPr>
        <p:txBody>
          <a:bodyPr wrap="square" rtlCol="0">
            <a:spAutoFit/>
          </a:bodyPr>
          <a:lstStyle/>
          <a:p>
            <a:r>
              <a:rPr lang="en-US" dirty="0">
                <a:latin typeface="Arial Narrow" panose="020B0606020202030204" pitchFamily="34" charset="0"/>
              </a:rPr>
              <a:t>“First, … import … ensure </a:t>
            </a:r>
            <a:r>
              <a:rPr lang="en-US" dirty="0" err="1">
                <a:latin typeface="Arial Narrow" panose="020B0606020202030204" pitchFamily="34" charset="0"/>
              </a:rPr>
              <a:t>MatplotLib</a:t>
            </a:r>
            <a:r>
              <a:rPr lang="en-US" dirty="0">
                <a:latin typeface="Arial Narrow" panose="020B0606020202030204" pitchFamily="34" charset="0"/>
              </a:rPr>
              <a:t> plots ... check . Python 3.5 … installed … </a:t>
            </a:r>
            <a:r>
              <a:rPr lang="en-US" dirty="0" err="1">
                <a:latin typeface="Arial Narrow" panose="020B0606020202030204" pitchFamily="34" charset="0"/>
              </a:rPr>
              <a:t>Scikit</a:t>
            </a:r>
            <a:r>
              <a:rPr lang="en-US" dirty="0">
                <a:latin typeface="Arial Narrow" panose="020B0606020202030204" pitchFamily="34" charset="0"/>
              </a:rPr>
              <a:t>-Learn ≥0.20 … TF ≥2.0.”</a:t>
            </a:r>
          </a:p>
        </p:txBody>
      </p:sp>
      <p:sp>
        <p:nvSpPr>
          <p:cNvPr id="7" name="Rectangle 1"/>
          <p:cNvSpPr>
            <a:spLocks noChangeArrowheads="1"/>
          </p:cNvSpPr>
          <p:nvPr/>
        </p:nvSpPr>
        <p:spPr bwMode="auto">
          <a:xfrm>
            <a:off x="571500" y="2580144"/>
            <a:ext cx="819150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Arial Narrow" panose="020B0606020202030204" pitchFamily="34" charset="0"/>
                <a:cs typeface="Courier New" panose="02070309020205020404" pitchFamily="49" charset="0"/>
              </a:rPr>
              <a:t>(X_train_full, y_train_full), (X_test, y_test) \</a:t>
            </a:r>
            <a:br>
              <a:rPr kumimoji="0" lang="en-US" altLang="en-US" b="0" i="0" u="none" strike="noStrike" cap="none" normalizeH="0" baseline="0">
                <a:ln>
                  <a:noFill/>
                </a:ln>
                <a:solidFill>
                  <a:srgbClr val="000000"/>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a:ln>
                  <a:noFill/>
                </a:ln>
                <a:solidFill>
                  <a:srgbClr val="000000"/>
                </a:solidFill>
                <a:effectLst/>
                <a:latin typeface="Arial Narrow" panose="020B0606020202030204" pitchFamily="34" charset="0"/>
                <a:cs typeface="Courier New" panose="02070309020205020404" pitchFamily="49" charset="0"/>
              </a:rPr>
              <a:t>    = keras.datasets.fashion_mnist.load_data()</a:t>
            </a:r>
            <a:br>
              <a:rPr kumimoji="0" lang="en-US" altLang="en-US" b="0" i="0" u="none" strike="noStrike" cap="none" normalizeH="0" baseline="0">
                <a:ln>
                  <a:noFill/>
                </a:ln>
                <a:solidFill>
                  <a:srgbClr val="000000"/>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a:ln>
                  <a:noFill/>
                </a:ln>
                <a:solidFill>
                  <a:srgbClr val="000000"/>
                </a:solidFill>
                <a:effectLst/>
                <a:latin typeface="Arial Narrow" panose="020B0606020202030204" pitchFamily="34" charset="0"/>
                <a:cs typeface="Courier New" panose="02070309020205020404" pitchFamily="49" charset="0"/>
              </a:rPr>
              <a:t>X_train_full = X_train_full.astype(np.float32) / </a:t>
            </a:r>
            <a:r>
              <a:rPr kumimoji="0" lang="en-US" altLang="en-US" b="0" i="0" u="none" strike="noStrike" cap="none" normalizeH="0" baseline="0">
                <a:ln>
                  <a:noFill/>
                </a:ln>
                <a:solidFill>
                  <a:srgbClr val="0000FF"/>
                </a:solidFill>
                <a:effectLst/>
                <a:latin typeface="Arial Narrow" panose="020B0606020202030204" pitchFamily="34" charset="0"/>
                <a:cs typeface="Courier New" panose="02070309020205020404" pitchFamily="49" charset="0"/>
              </a:rPr>
              <a:t>255</a:t>
            </a:r>
            <a:br>
              <a:rPr kumimoji="0" lang="en-US" altLang="en-US" b="0" i="0" u="none" strike="noStrike" cap="none" normalizeH="0" baseline="0">
                <a:ln>
                  <a:noFill/>
                </a:ln>
                <a:solidFill>
                  <a:srgbClr val="0000FF"/>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a:ln>
                  <a:noFill/>
                </a:ln>
                <a:solidFill>
                  <a:srgbClr val="000000"/>
                </a:solidFill>
                <a:effectLst/>
                <a:latin typeface="Arial Narrow" panose="020B0606020202030204" pitchFamily="34" charset="0"/>
                <a:cs typeface="Courier New" panose="02070309020205020404" pitchFamily="49" charset="0"/>
              </a:rPr>
              <a:t>X_test = X_test.astype(np.float32) / </a:t>
            </a:r>
            <a:r>
              <a:rPr kumimoji="0" lang="en-US" altLang="en-US" b="0" i="0" u="none" strike="noStrike" cap="none" normalizeH="0" baseline="0">
                <a:ln>
                  <a:noFill/>
                </a:ln>
                <a:solidFill>
                  <a:srgbClr val="0000FF"/>
                </a:solidFill>
                <a:effectLst/>
                <a:latin typeface="Arial Narrow" panose="020B0606020202030204" pitchFamily="34" charset="0"/>
                <a:cs typeface="Courier New" panose="02070309020205020404" pitchFamily="49" charset="0"/>
              </a:rPr>
              <a:t>255</a:t>
            </a:r>
            <a:br>
              <a:rPr kumimoji="0" lang="en-US" altLang="en-US" b="0" i="0" u="none" strike="noStrike" cap="none" normalizeH="0" baseline="0">
                <a:ln>
                  <a:noFill/>
                </a:ln>
                <a:solidFill>
                  <a:srgbClr val="0000FF"/>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a:ln>
                  <a:noFill/>
                </a:ln>
                <a:solidFill>
                  <a:srgbClr val="000000"/>
                </a:solidFill>
                <a:effectLst/>
                <a:latin typeface="Arial Narrow" panose="020B0606020202030204" pitchFamily="34" charset="0"/>
                <a:cs typeface="Courier New" panose="02070309020205020404" pitchFamily="49" charset="0"/>
              </a:rPr>
              <a:t>X_train, X_valid = X_train_full[:-</a:t>
            </a:r>
            <a:r>
              <a:rPr kumimoji="0" lang="en-US" altLang="en-US" b="0" i="0" u="none" strike="noStrike" cap="none" normalizeH="0" baseline="0">
                <a:ln>
                  <a:noFill/>
                </a:ln>
                <a:solidFill>
                  <a:srgbClr val="0000FF"/>
                </a:solidFill>
                <a:effectLst/>
                <a:latin typeface="Arial Narrow" panose="020B0606020202030204" pitchFamily="34" charset="0"/>
                <a:cs typeface="Courier New" panose="02070309020205020404" pitchFamily="49" charset="0"/>
              </a:rPr>
              <a:t>5000</a:t>
            </a:r>
            <a:r>
              <a:rPr kumimoji="0" lang="en-US" altLang="en-US" b="0" i="0" u="none" strike="noStrike" cap="none" normalizeH="0" baseline="0">
                <a:ln>
                  <a:noFill/>
                </a:ln>
                <a:solidFill>
                  <a:srgbClr val="000000"/>
                </a:solidFill>
                <a:effectLst/>
                <a:latin typeface="Arial Narrow" panose="020B0606020202030204" pitchFamily="34" charset="0"/>
                <a:cs typeface="Courier New" panose="02070309020205020404" pitchFamily="49" charset="0"/>
              </a:rPr>
              <a:t>], X_train_full[-</a:t>
            </a:r>
            <a:r>
              <a:rPr kumimoji="0" lang="en-US" altLang="en-US" b="0" i="0" u="none" strike="noStrike" cap="none" normalizeH="0" baseline="0">
                <a:ln>
                  <a:noFill/>
                </a:ln>
                <a:solidFill>
                  <a:srgbClr val="0000FF"/>
                </a:solidFill>
                <a:effectLst/>
                <a:latin typeface="Arial Narrow" panose="020B0606020202030204" pitchFamily="34" charset="0"/>
                <a:cs typeface="Courier New" panose="02070309020205020404" pitchFamily="49" charset="0"/>
              </a:rPr>
              <a:t>5000</a:t>
            </a:r>
            <a:r>
              <a:rPr kumimoji="0" lang="en-US" altLang="en-US" b="0" i="0" u="none" strike="noStrike" cap="none" normalizeH="0" baseline="0">
                <a:ln>
                  <a:noFill/>
                </a:ln>
                <a:solidFill>
                  <a:srgbClr val="000000"/>
                </a:solidFill>
                <a:effectLst/>
                <a:latin typeface="Arial Narrow" panose="020B0606020202030204" pitchFamily="34" charset="0"/>
                <a:cs typeface="Courier New" panose="02070309020205020404" pitchFamily="49" charset="0"/>
              </a:rPr>
              <a:t>:]</a:t>
            </a:r>
            <a:br>
              <a:rPr kumimoji="0" lang="en-US" altLang="en-US" b="0" i="0" u="none" strike="noStrike" cap="none" normalizeH="0" baseline="0">
                <a:ln>
                  <a:noFill/>
                </a:ln>
                <a:solidFill>
                  <a:srgbClr val="000000"/>
                </a:solidFill>
                <a:effectLst/>
                <a:latin typeface="Arial Narrow" panose="020B0606020202030204" pitchFamily="34" charset="0"/>
                <a:cs typeface="Courier New" panose="02070309020205020404" pitchFamily="49" charset="0"/>
              </a:rPr>
            </a:br>
            <a:r>
              <a:rPr kumimoji="0" lang="en-US" altLang="en-US" b="0" i="0" u="none" strike="noStrike" cap="none" normalizeH="0" baseline="0">
                <a:ln>
                  <a:noFill/>
                </a:ln>
                <a:solidFill>
                  <a:srgbClr val="000000"/>
                </a:solidFill>
                <a:effectLst/>
                <a:latin typeface="Arial Narrow" panose="020B0606020202030204" pitchFamily="34" charset="0"/>
                <a:cs typeface="Courier New" panose="02070309020205020404" pitchFamily="49" charset="0"/>
              </a:rPr>
              <a:t>y_train, y_valid = y_train_full[:-</a:t>
            </a:r>
            <a:r>
              <a:rPr kumimoji="0" lang="en-US" altLang="en-US" b="0" i="0" u="none" strike="noStrike" cap="none" normalizeH="0" baseline="0">
                <a:ln>
                  <a:noFill/>
                </a:ln>
                <a:solidFill>
                  <a:srgbClr val="0000FF"/>
                </a:solidFill>
                <a:effectLst/>
                <a:latin typeface="Arial Narrow" panose="020B0606020202030204" pitchFamily="34" charset="0"/>
                <a:cs typeface="Courier New" panose="02070309020205020404" pitchFamily="49" charset="0"/>
              </a:rPr>
              <a:t>5000</a:t>
            </a:r>
            <a:r>
              <a:rPr kumimoji="0" lang="en-US" altLang="en-US" b="0" i="0" u="none" strike="noStrike" cap="none" normalizeH="0" baseline="0">
                <a:ln>
                  <a:noFill/>
                </a:ln>
                <a:solidFill>
                  <a:srgbClr val="000000"/>
                </a:solidFill>
                <a:effectLst/>
                <a:latin typeface="Arial Narrow" panose="020B0606020202030204" pitchFamily="34" charset="0"/>
                <a:cs typeface="Courier New" panose="02070309020205020404" pitchFamily="49" charset="0"/>
              </a:rPr>
              <a:t>], y_train_full[-</a:t>
            </a:r>
            <a:r>
              <a:rPr kumimoji="0" lang="en-US" altLang="en-US" b="0" i="0" u="none" strike="noStrike" cap="none" normalizeH="0" baseline="0">
                <a:ln>
                  <a:noFill/>
                </a:ln>
                <a:solidFill>
                  <a:srgbClr val="0000FF"/>
                </a:solidFill>
                <a:effectLst/>
                <a:latin typeface="Arial Narrow" panose="020B0606020202030204" pitchFamily="34" charset="0"/>
                <a:cs typeface="Courier New" panose="02070309020205020404" pitchFamily="49" charset="0"/>
              </a:rPr>
              <a:t>5000</a:t>
            </a:r>
            <a:r>
              <a:rPr kumimoji="0" lang="en-US" altLang="en-US" b="0" i="0" u="none" strike="noStrike" cap="none" normalizeH="0" baseline="0">
                <a:ln>
                  <a:noFill/>
                </a:ln>
                <a:solidFill>
                  <a:srgbClr val="000000"/>
                </a:solidFill>
                <a:effectLst/>
                <a:latin typeface="Arial Narrow" panose="020B0606020202030204" pitchFamily="34" charset="0"/>
                <a:cs typeface="Courier New" panose="02070309020205020404" pitchFamily="49" charset="0"/>
              </a:rPr>
              <a:t>:]</a:t>
            </a:r>
            <a:endParaRPr kumimoji="0" lang="en-US" altLang="en-US" sz="8000" b="0" i="0" u="none" strike="noStrike" cap="none" normalizeH="0" baseline="0">
              <a:ln>
                <a:noFill/>
              </a:ln>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val="38835325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57200" y="8313"/>
            <a:ext cx="7772400"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np.random.seed</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42</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tf.random.set_seed</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42</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codings_size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30</a:t>
            </a:r>
            <a:b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br>
            <a:b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generator =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keras.models.Sequential</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keras.layers.Dense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100</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activation=</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err="1">
                <a:ln>
                  <a:noFill/>
                </a:ln>
                <a:solidFill>
                  <a:srgbClr val="008080"/>
                </a:solidFill>
                <a:effectLst/>
                <a:latin typeface="Arial Narrow" panose="020B0606020202030204" pitchFamily="34" charset="0"/>
                <a:cs typeface="Courier New" panose="02070309020205020404" pitchFamily="49" charset="0"/>
              </a:rPr>
              <a:t>selu</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input_shape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codings_size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keras.layers.Dense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150</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activation=</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err="1">
                <a:ln>
                  <a:noFill/>
                </a:ln>
                <a:solidFill>
                  <a:srgbClr val="008080"/>
                </a:solidFill>
                <a:effectLst/>
                <a:latin typeface="Arial Narrow" panose="020B0606020202030204" pitchFamily="34" charset="0"/>
                <a:cs typeface="Courier New" panose="02070309020205020404" pitchFamily="49" charset="0"/>
              </a:rPr>
              <a:t>selu</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keras.layers.Dense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28 </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28</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activation=</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"sigmoid"</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keras.layers.Reshape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28</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28</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endParaRPr kumimoji="0" lang="en-US" altLang="en-US" sz="7200" b="0" i="0" u="none" strike="noStrike" cap="none" normalizeH="0" baseline="0" dirty="0">
              <a:ln>
                <a:noFill/>
              </a:ln>
              <a:solidFill>
                <a:schemeClr val="tx1"/>
              </a:solidFill>
              <a:effectLst/>
              <a:latin typeface="Arial Narrow" panose="020B0606020202030204" pitchFamily="34" charset="0"/>
            </a:endParaRPr>
          </a:p>
        </p:txBody>
      </p:sp>
      <p:sp>
        <p:nvSpPr>
          <p:cNvPr id="2" name="Title 1"/>
          <p:cNvSpPr>
            <a:spLocks noGrp="1"/>
          </p:cNvSpPr>
          <p:nvPr>
            <p:ph type="title"/>
          </p:nvPr>
        </p:nvSpPr>
        <p:spPr>
          <a:xfrm>
            <a:off x="609600" y="4876800"/>
            <a:ext cx="4267200" cy="1257300"/>
          </a:xfrm>
        </p:spPr>
        <p:txBody>
          <a:bodyPr/>
          <a:lstStyle/>
          <a:p>
            <a:r>
              <a:rPr lang="en-US" dirty="0"/>
              <a:t>GAN for FMNIST: Define Generator</a:t>
            </a:r>
          </a:p>
        </p:txBody>
      </p:sp>
      <p:pic>
        <p:nvPicPr>
          <p:cNvPr id="4" name="Picture 2" descr="Image result for gan architect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9521" y="81492"/>
            <a:ext cx="3829254" cy="1669972"/>
          </a:xfrm>
          <a:prstGeom prst="rect">
            <a:avLst/>
          </a:prstGeom>
          <a:noFill/>
          <a:extLst>
            <a:ext uri="{909E8E84-426E-40DD-AFC4-6F175D3DCCD1}">
              <a14:hiddenFill xmlns:a14="http://schemas.microsoft.com/office/drawing/2010/main">
                <a:solidFill>
                  <a:srgbClr val="FFFFFF"/>
                </a:solidFill>
              </a14:hiddenFill>
            </a:ext>
          </a:extLst>
        </p:spPr>
      </p:pic>
      <p:sp>
        <p:nvSpPr>
          <p:cNvPr id="6" name="Line Callout 1 5"/>
          <p:cNvSpPr/>
          <p:nvPr/>
        </p:nvSpPr>
        <p:spPr bwMode="auto">
          <a:xfrm>
            <a:off x="6146163" y="4013965"/>
            <a:ext cx="2584422" cy="400110"/>
          </a:xfrm>
          <a:prstGeom prst="borderCallout1">
            <a:avLst>
              <a:gd name="adj1" fmla="val -21176"/>
              <a:gd name="adj2" fmla="val 19073"/>
              <a:gd name="adj3" fmla="val -262645"/>
              <a:gd name="adj4" fmla="val -29640"/>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r>
              <a:rPr lang="en-US" sz="2000" dirty="0">
                <a:latin typeface="Arial Narrow" panose="020B0606020202030204" pitchFamily="34" charset="0"/>
              </a:rPr>
              <a:t> scaled exponential linear</a:t>
            </a:r>
            <a:endParaRPr kumimoji="0" lang="en-US" sz="400" b="0" i="1" u="none" strike="noStrike" cap="none" normalizeH="0" baseline="0" dirty="0">
              <a:ln>
                <a:noFill/>
              </a:ln>
              <a:solidFill>
                <a:srgbClr val="808080"/>
              </a:solidFill>
              <a:effectLst/>
              <a:latin typeface="Arial Narrow" panose="020B0606020202030204" pitchFamily="34" charset="0"/>
              <a:cs typeface="Courier New" panose="02070309020205020404" pitchFamily="49" charset="0"/>
            </a:endParaRPr>
          </a:p>
        </p:txBody>
      </p:sp>
      <p:pic>
        <p:nvPicPr>
          <p:cNvPr id="1028" name="Picture 4" descr="Image result for selu"/>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8989" y="4414075"/>
            <a:ext cx="2621596" cy="15097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7391400" y="533400"/>
            <a:ext cx="1066800" cy="838200"/>
          </a:xfrm>
          <a:prstGeom prst="rect">
            <a:avLst/>
          </a:prstGeom>
          <a:noFill/>
          <a:ln w="38100">
            <a:solidFill>
              <a:srgbClr val="FF0000"/>
            </a:solidFill>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endParaRPr>
          </a:p>
        </p:txBody>
      </p:sp>
    </p:spTree>
    <p:extLst>
      <p:ext uri="{BB962C8B-B14F-4D97-AF65-F5344CB8AC3E}">
        <p14:creationId xmlns:p14="http://schemas.microsoft.com/office/powerpoint/2010/main" val="5590899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57200" y="8313"/>
            <a:ext cx="7772400" cy="67403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bg1">
                    <a:lumMod val="75000"/>
                  </a:schemeClr>
                </a:solidFill>
                <a:effectLst/>
                <a:latin typeface="Arial Narrow" panose="020B0606020202030204" pitchFamily="34" charset="0"/>
                <a:cs typeface="Courier New" panose="02070309020205020404" pitchFamily="49" charset="0"/>
              </a:rPr>
              <a:t>np.random.seed</a:t>
            </a:r>
            <a: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(42)</a:t>
            </a:r>
            <a:b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a:ln>
                  <a:noFill/>
                </a:ln>
                <a:solidFill>
                  <a:schemeClr val="bg1">
                    <a:lumMod val="75000"/>
                  </a:schemeClr>
                </a:solidFill>
                <a:effectLst/>
                <a:latin typeface="Arial Narrow" panose="020B0606020202030204" pitchFamily="34" charset="0"/>
                <a:cs typeface="Courier New" panose="02070309020205020404" pitchFamily="49" charset="0"/>
              </a:rPr>
              <a:t>tf.random.set_seed</a:t>
            </a:r>
            <a: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(42)</a:t>
            </a:r>
            <a:b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a:ln>
                  <a:noFill/>
                </a:ln>
                <a:solidFill>
                  <a:schemeClr val="bg1">
                    <a:lumMod val="75000"/>
                  </a:schemeClr>
                </a:solidFill>
                <a:effectLst/>
                <a:latin typeface="Arial Narrow" panose="020B0606020202030204" pitchFamily="34" charset="0"/>
                <a:cs typeface="Courier New" panose="02070309020205020404" pitchFamily="49" charset="0"/>
              </a:rPr>
              <a:t>codings_size</a:t>
            </a:r>
            <a: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 = 30</a:t>
            </a:r>
            <a:b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br>
            <a:b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generator = </a:t>
            </a:r>
            <a:r>
              <a:rPr kumimoji="0" lang="en-US" altLang="en-US" sz="2400" b="0" i="0" u="none" strike="noStrike" cap="none" normalizeH="0" baseline="0" dirty="0" err="1">
                <a:ln>
                  <a:noFill/>
                </a:ln>
                <a:solidFill>
                  <a:schemeClr val="bg1">
                    <a:lumMod val="75000"/>
                  </a:schemeClr>
                </a:solidFill>
                <a:effectLst/>
                <a:latin typeface="Arial Narrow" panose="020B0606020202030204" pitchFamily="34" charset="0"/>
                <a:cs typeface="Courier New" panose="02070309020205020404" pitchFamily="49" charset="0"/>
              </a:rPr>
              <a:t>keras.models.Sequential</a:t>
            </a:r>
            <a: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chemeClr val="bg1">
                    <a:lumMod val="75000"/>
                  </a:schemeClr>
                </a:solidFill>
                <a:effectLst/>
                <a:latin typeface="Arial Narrow" panose="020B0606020202030204" pitchFamily="34" charset="0"/>
                <a:cs typeface="Courier New" panose="02070309020205020404" pitchFamily="49" charset="0"/>
              </a:rPr>
              <a:t>keras.layers.Dense</a:t>
            </a:r>
            <a: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(100, activation=</a:t>
            </a:r>
            <a:r>
              <a:rPr kumimoji="0" lang="en-US" altLang="en-US" sz="2400" b="1"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err="1">
                <a:ln>
                  <a:noFill/>
                </a:ln>
                <a:solidFill>
                  <a:schemeClr val="bg1">
                    <a:lumMod val="75000"/>
                  </a:schemeClr>
                </a:solidFill>
                <a:effectLst/>
                <a:latin typeface="Arial Narrow" panose="020B0606020202030204" pitchFamily="34" charset="0"/>
                <a:cs typeface="Courier New" panose="02070309020205020404" pitchFamily="49" charset="0"/>
              </a:rPr>
              <a:t>selu</a:t>
            </a:r>
            <a:r>
              <a:rPr kumimoji="0" lang="en-US" altLang="en-US" sz="2400" b="1"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chemeClr val="bg1">
                    <a:lumMod val="75000"/>
                  </a:schemeClr>
                </a:solidFill>
                <a:effectLst/>
                <a:latin typeface="Arial Narrow" panose="020B0606020202030204" pitchFamily="34" charset="0"/>
                <a:cs typeface="Courier New" panose="02070309020205020404" pitchFamily="49" charset="0"/>
              </a:rPr>
              <a:t>input_shape</a:t>
            </a:r>
            <a: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err="1">
                <a:ln>
                  <a:noFill/>
                </a:ln>
                <a:solidFill>
                  <a:schemeClr val="bg1">
                    <a:lumMod val="75000"/>
                  </a:schemeClr>
                </a:solidFill>
                <a:effectLst/>
                <a:latin typeface="Arial Narrow" panose="020B0606020202030204" pitchFamily="34" charset="0"/>
                <a:cs typeface="Courier New" panose="02070309020205020404" pitchFamily="49" charset="0"/>
              </a:rPr>
              <a:t>codings_size</a:t>
            </a:r>
            <a: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chemeClr val="bg1">
                    <a:lumMod val="75000"/>
                  </a:schemeClr>
                </a:solidFill>
                <a:effectLst/>
                <a:latin typeface="Arial Narrow" panose="020B0606020202030204" pitchFamily="34" charset="0"/>
                <a:cs typeface="Courier New" panose="02070309020205020404" pitchFamily="49" charset="0"/>
              </a:rPr>
              <a:t>keras.layers.Dense</a:t>
            </a:r>
            <a: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(150, activation=</a:t>
            </a:r>
            <a:r>
              <a:rPr kumimoji="0" lang="en-US" altLang="en-US" sz="2400" b="1"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err="1">
                <a:ln>
                  <a:noFill/>
                </a:ln>
                <a:solidFill>
                  <a:schemeClr val="bg1">
                    <a:lumMod val="75000"/>
                  </a:schemeClr>
                </a:solidFill>
                <a:effectLst/>
                <a:latin typeface="Arial Narrow" panose="020B0606020202030204" pitchFamily="34" charset="0"/>
                <a:cs typeface="Courier New" panose="02070309020205020404" pitchFamily="49" charset="0"/>
              </a:rPr>
              <a:t>selu</a:t>
            </a:r>
            <a:r>
              <a:rPr kumimoji="0" lang="en-US" altLang="en-US" sz="2400" b="1"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chemeClr val="bg1">
                    <a:lumMod val="75000"/>
                  </a:schemeClr>
                </a:solidFill>
                <a:effectLst/>
                <a:latin typeface="Arial Narrow" panose="020B0606020202030204" pitchFamily="34" charset="0"/>
                <a:cs typeface="Courier New" panose="02070309020205020404" pitchFamily="49" charset="0"/>
              </a:rPr>
              <a:t>keras.layers.Dense</a:t>
            </a:r>
            <a: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(28 * 28, activation=</a:t>
            </a:r>
            <a:r>
              <a:rPr kumimoji="0" lang="en-US" altLang="en-US" sz="2400" b="1"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"sigmoid"</a:t>
            </a:r>
            <a: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chemeClr val="bg1">
                    <a:lumMod val="75000"/>
                  </a:schemeClr>
                </a:solidFill>
                <a:effectLst/>
                <a:latin typeface="Arial Narrow" panose="020B0606020202030204" pitchFamily="34" charset="0"/>
                <a:cs typeface="Courier New" panose="02070309020205020404" pitchFamily="49" charset="0"/>
              </a:rPr>
              <a:t>keras.layers.Reshape</a:t>
            </a:r>
            <a: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([28, 28])</a:t>
            </a:r>
            <a:b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chemeClr val="bg1">
                    <a:lumMod val="75000"/>
                  </a:schemeClr>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discriminator =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keras.models.Sequential</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keras.layers.Flatten</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input_shape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28</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28</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keras.layers.Dense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150</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activation=</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err="1">
                <a:ln>
                  <a:noFill/>
                </a:ln>
                <a:solidFill>
                  <a:srgbClr val="008080"/>
                </a:solidFill>
                <a:effectLst/>
                <a:latin typeface="Arial Narrow" panose="020B0606020202030204" pitchFamily="34" charset="0"/>
                <a:cs typeface="Courier New" panose="02070309020205020404" pitchFamily="49" charset="0"/>
              </a:rPr>
              <a:t>selu</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keras.layers.Dense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100</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activation=</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err="1">
                <a:ln>
                  <a:noFill/>
                </a:ln>
                <a:solidFill>
                  <a:srgbClr val="008080"/>
                </a:solidFill>
                <a:effectLst/>
                <a:latin typeface="Arial Narrow" panose="020B0606020202030204" pitchFamily="34" charset="0"/>
                <a:cs typeface="Courier New" panose="02070309020205020404" pitchFamily="49" charset="0"/>
              </a:rPr>
              <a:t>selu</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keras.layers.Dense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1</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activation=</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"sigmoid"</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gan</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keras.models.Sequential</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([generator, discriminator])</a:t>
            </a:r>
            <a:endParaRPr kumimoji="0" lang="en-US" altLang="en-US" sz="7200" b="0" i="0" u="none" strike="noStrike" cap="none" normalizeH="0" baseline="0" dirty="0">
              <a:ln>
                <a:noFill/>
              </a:ln>
              <a:solidFill>
                <a:schemeClr val="tx1"/>
              </a:solidFill>
              <a:effectLst/>
              <a:latin typeface="Arial Narrow" panose="020B0606020202030204" pitchFamily="34" charset="0"/>
            </a:endParaRPr>
          </a:p>
        </p:txBody>
      </p:sp>
      <p:sp>
        <p:nvSpPr>
          <p:cNvPr id="2" name="Title 1"/>
          <p:cNvSpPr>
            <a:spLocks noGrp="1"/>
          </p:cNvSpPr>
          <p:nvPr>
            <p:ph type="title"/>
          </p:nvPr>
        </p:nvSpPr>
        <p:spPr>
          <a:xfrm>
            <a:off x="6248400" y="3276600"/>
            <a:ext cx="2526448" cy="1341618"/>
          </a:xfrm>
        </p:spPr>
        <p:txBody>
          <a:bodyPr/>
          <a:lstStyle/>
          <a:p>
            <a:r>
              <a:rPr lang="en-US" dirty="0"/>
              <a:t>Define Discriminator</a:t>
            </a:r>
          </a:p>
        </p:txBody>
      </p:sp>
      <p:pic>
        <p:nvPicPr>
          <p:cNvPr id="4" name="Picture 2" descr="Image result for gan architect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9521" y="81492"/>
            <a:ext cx="3829254" cy="1669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4439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Compile; Prepare Data</a:t>
            </a:r>
          </a:p>
        </p:txBody>
      </p:sp>
      <p:sp>
        <p:nvSpPr>
          <p:cNvPr id="5" name="Rectangle 1"/>
          <p:cNvSpPr>
            <a:spLocks noChangeArrowheads="1"/>
          </p:cNvSpPr>
          <p:nvPr/>
        </p:nvSpPr>
        <p:spPr bwMode="auto">
          <a:xfrm>
            <a:off x="413217" y="1219200"/>
            <a:ext cx="8628259"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discriminator.compile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(loss=</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err="1">
                <a:ln>
                  <a:noFill/>
                </a:ln>
                <a:solidFill>
                  <a:srgbClr val="008080"/>
                </a:solidFill>
                <a:effectLst/>
                <a:latin typeface="Arial Narrow" panose="020B0606020202030204" pitchFamily="34" charset="0"/>
                <a:cs typeface="Courier New" panose="02070309020205020404" pitchFamily="49" charset="0"/>
              </a:rPr>
              <a:t>binary_crossentropy</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optimizer=</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err="1">
                <a:ln>
                  <a:noFill/>
                </a:ln>
                <a:solidFill>
                  <a:srgbClr val="008080"/>
                </a:solidFill>
                <a:effectLst/>
                <a:latin typeface="Arial Narrow" panose="020B0606020202030204" pitchFamily="34" charset="0"/>
                <a:cs typeface="Courier New" panose="02070309020205020404" pitchFamily="49" charset="0"/>
              </a:rPr>
              <a:t>rmsprop</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discriminator.trainable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False</a:t>
            </a:r>
            <a:br>
              <a:rPr kumimoji="0" lang="en-US" altLang="en-US" sz="24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gan.compile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(loss=</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err="1">
                <a:ln>
                  <a:noFill/>
                </a:ln>
                <a:solidFill>
                  <a:srgbClr val="008080"/>
                </a:solidFill>
                <a:effectLst/>
                <a:latin typeface="Arial Narrow" panose="020B0606020202030204" pitchFamily="34" charset="0"/>
                <a:cs typeface="Courier New" panose="02070309020205020404" pitchFamily="49" charset="0"/>
              </a:rPr>
              <a:t>binary_crossentropy</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optimizer=</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err="1">
                <a:ln>
                  <a:noFill/>
                </a:ln>
                <a:solidFill>
                  <a:srgbClr val="008080"/>
                </a:solidFill>
                <a:effectLst/>
                <a:latin typeface="Arial Narrow" panose="020B0606020202030204" pitchFamily="34" charset="0"/>
                <a:cs typeface="Courier New" panose="02070309020205020404" pitchFamily="49" charset="0"/>
              </a:rPr>
              <a:t>rmsprop</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batch_size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32</a:t>
            </a:r>
            <a:b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dataset =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tf.data.Dataset.from_tensor_slices</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X_train</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).shuffle(</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1000</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dataset =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dataset.batch</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batch_size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drop_remainder</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True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prefetch</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1</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endParaRPr kumimoji="0" lang="en-US" altLang="en-US" sz="7200" b="0" i="0" u="none" strike="noStrike" cap="none" normalizeH="0" baseline="0" dirty="0">
              <a:ln>
                <a:noFill/>
              </a:ln>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val="19332966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81000" y="1634487"/>
            <a:ext cx="8603404"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0080"/>
                </a:solidFill>
                <a:effectLst/>
                <a:latin typeface="Arial Narrow" panose="020B0606020202030204" pitchFamily="34" charset="0"/>
                <a:cs typeface="Courier New" panose="02070309020205020404" pitchFamily="49" charset="0"/>
              </a:rPr>
              <a:t>def</a:t>
            </a:r>
            <a:r>
              <a:rPr kumimoji="0" lang="en-US" altLang="en-US" sz="24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train_gan</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gan</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dataset,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batch_size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codings_size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n_epochs</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50</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generator, discriminator =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gan.layers</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for </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epoch </a:t>
            </a:r>
            <a:r>
              <a:rPr kumimoji="0" lang="en-US" altLang="en-US" sz="24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in </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range(</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n_epochs</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print(</a:t>
            </a:r>
            <a:r>
              <a:rPr kumimoji="0" lang="en-US" altLang="en-US" sz="2400" b="1" i="0" u="none" strike="noStrike" cap="none" normalizeH="0" baseline="0" dirty="0">
                <a:ln>
                  <a:noFill/>
                </a:ln>
                <a:solidFill>
                  <a:srgbClr val="008080"/>
                </a:solidFill>
                <a:effectLst/>
                <a:latin typeface="Arial Narrow" panose="020B0606020202030204" pitchFamily="34" charset="0"/>
                <a:cs typeface="Courier New" panose="02070309020205020404" pitchFamily="49" charset="0"/>
              </a:rPr>
              <a:t>"Epoch {}/{}"</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.format(epoch + </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1</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n_epochs</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for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X_batch</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in </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dataset: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1" u="none" strike="noStrike" cap="none" normalizeH="0" baseline="0" dirty="0">
                <a:ln>
                  <a:noFill/>
                </a:ln>
                <a:solidFill>
                  <a:srgbClr val="808080"/>
                </a:solidFill>
                <a:effectLst/>
                <a:latin typeface="Arial Narrow" panose="020B0606020202030204" pitchFamily="34" charset="0"/>
                <a:cs typeface="Courier New" panose="02070309020205020404" pitchFamily="49" charset="0"/>
              </a:rPr>
              <a:t># phase 1 - training the discriminator</a:t>
            </a:r>
            <a:br>
              <a:rPr kumimoji="0" lang="en-US" altLang="en-US" sz="2400" b="0" i="1" u="none" strike="noStrike" cap="none" normalizeH="0" baseline="0" dirty="0">
                <a:ln>
                  <a:noFill/>
                </a:ln>
                <a:solidFill>
                  <a:srgbClr val="808080"/>
                </a:solidFill>
                <a:effectLst/>
                <a:latin typeface="Arial Narrow" panose="020B0606020202030204" pitchFamily="34" charset="0"/>
                <a:cs typeface="Courier New" panose="02070309020205020404" pitchFamily="49" charset="0"/>
              </a:rPr>
            </a:br>
            <a:r>
              <a:rPr kumimoji="0" lang="en-US" altLang="en-US" sz="2400" b="0" i="1" u="none" strike="noStrike" cap="none" normalizeH="0" baseline="0" dirty="0">
                <a:ln>
                  <a:noFill/>
                </a:ln>
                <a:solidFill>
                  <a:srgbClr val="80808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noise =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tf.random.normal</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(shape=[</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batch_size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codings_size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generated_images</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generator(noise)</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X_fake_and_real</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tf.concat</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generated_images</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X_batch</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axis=</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0</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y1 =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tf.constant</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0.</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batch_size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1.</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batch_size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discriminator.trainable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True</a:t>
            </a:r>
            <a:br>
              <a:rPr kumimoji="0" lang="en-US" altLang="en-US" sz="24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br>
            <a:r>
              <a:rPr kumimoji="0" lang="en-US" altLang="en-US" sz="24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discriminator.train_on_batch</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X_fake_and_real</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y1)</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1" u="none" strike="noStrike" cap="none" normalizeH="0" baseline="0" dirty="0">
                <a:ln>
                  <a:noFill/>
                </a:ln>
                <a:solidFill>
                  <a:srgbClr val="808080"/>
                </a:solidFill>
                <a:effectLst/>
                <a:latin typeface="Arial Narrow" panose="020B0606020202030204" pitchFamily="34" charset="0"/>
                <a:cs typeface="Courier New" panose="02070309020205020404" pitchFamily="49" charset="0"/>
              </a:rPr>
              <a:t># phase 2 - …</a:t>
            </a:r>
            <a:endParaRPr kumimoji="0" lang="en-US" altLang="en-US" sz="7200" b="0" i="0" u="none" strike="noStrike" cap="none" normalizeH="0" baseline="0" dirty="0">
              <a:ln>
                <a:noFill/>
              </a:ln>
              <a:solidFill>
                <a:schemeClr val="tx1"/>
              </a:solidFill>
              <a:effectLst/>
              <a:latin typeface="Arial Narrow" panose="020B0606020202030204" pitchFamily="34" charset="0"/>
            </a:endParaRPr>
          </a:p>
        </p:txBody>
      </p:sp>
      <p:grpSp>
        <p:nvGrpSpPr>
          <p:cNvPr id="15" name="Group 14"/>
          <p:cNvGrpSpPr/>
          <p:nvPr/>
        </p:nvGrpSpPr>
        <p:grpSpPr>
          <a:xfrm>
            <a:off x="6172200" y="206083"/>
            <a:ext cx="2667000" cy="1447800"/>
            <a:chOff x="533400" y="1524000"/>
            <a:chExt cx="7378700" cy="3740912"/>
          </a:xfrm>
        </p:grpSpPr>
        <p:grpSp>
          <p:nvGrpSpPr>
            <p:cNvPr id="16" name="Group 15"/>
            <p:cNvGrpSpPr/>
            <p:nvPr/>
          </p:nvGrpSpPr>
          <p:grpSpPr>
            <a:xfrm>
              <a:off x="533400" y="2438400"/>
              <a:ext cx="6477000" cy="2507549"/>
              <a:chOff x="533400" y="2438400"/>
              <a:chExt cx="6477000" cy="2507549"/>
            </a:xfrm>
          </p:grpSpPr>
          <p:sp>
            <p:nvSpPr>
              <p:cNvPr id="19" name="TextBox 18"/>
              <p:cNvSpPr txBox="1"/>
              <p:nvPr/>
            </p:nvSpPr>
            <p:spPr>
              <a:xfrm>
                <a:off x="4454235" y="2895600"/>
                <a:ext cx="457200" cy="461665"/>
              </a:xfrm>
              <a:prstGeom prst="rect">
                <a:avLst/>
              </a:prstGeom>
              <a:solidFill>
                <a:schemeClr val="bg1"/>
              </a:solidFill>
            </p:spPr>
            <p:txBody>
              <a:bodyPr wrap="square" rtlCol="0">
                <a:spAutoFit/>
              </a:bodyPr>
              <a:lstStyle/>
              <a:p>
                <a:pPr algn="ctr"/>
                <a:r>
                  <a:rPr lang="en-US" sz="2400" dirty="0">
                    <a:latin typeface="Arial Narrow" panose="020B0606020202030204" pitchFamily="34" charset="0"/>
                  </a:rPr>
                  <a:t>or</a:t>
                </a:r>
              </a:p>
            </p:txBody>
          </p:sp>
          <p:sp>
            <p:nvSpPr>
              <p:cNvPr id="20" name="Rectangle 19"/>
              <p:cNvSpPr/>
              <p:nvPr/>
            </p:nvSpPr>
            <p:spPr bwMode="auto">
              <a:xfrm>
                <a:off x="533400" y="2971800"/>
                <a:ext cx="3352800" cy="1828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 b="0" i="1" u="none" strike="noStrike" cap="none" normalizeH="0" baseline="0">
                  <a:ln>
                    <a:noFill/>
                  </a:ln>
                  <a:solidFill>
                    <a:srgbClr val="808080"/>
                  </a:solidFill>
                  <a:effectLst/>
                  <a:latin typeface="Arial Narrow" panose="020B0606020202030204" pitchFamily="34" charset="0"/>
                  <a:cs typeface="Courier New" panose="02070309020205020404" pitchFamily="49" charset="0"/>
                </a:endParaRPr>
              </a:p>
            </p:txBody>
          </p:sp>
          <p:pic>
            <p:nvPicPr>
              <p:cNvPr id="21" name="Picture 2" descr="Image result for gan architectur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3071" t="48961" r="46797"/>
              <a:stretch/>
            </p:blipFill>
            <p:spPr bwMode="auto">
              <a:xfrm>
                <a:off x="3765896" y="3357265"/>
                <a:ext cx="723207" cy="158868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bwMode="auto">
              <a:xfrm>
                <a:off x="5105400" y="2438400"/>
                <a:ext cx="1905000" cy="1524000"/>
              </a:xfrm>
              <a:prstGeom prst="rect">
                <a:avLst/>
              </a:prstGeom>
              <a:noFill/>
              <a:ln w="69850">
                <a:solidFill>
                  <a:schemeClr val="accent2"/>
                </a:solidFill>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 b="0" i="1" u="none" strike="noStrike" cap="none" normalizeH="0" baseline="0">
                  <a:ln>
                    <a:noFill/>
                  </a:ln>
                  <a:solidFill>
                    <a:srgbClr val="808080"/>
                  </a:solidFill>
                  <a:effectLst/>
                  <a:latin typeface="Arial Narrow" panose="020B0606020202030204" pitchFamily="34" charset="0"/>
                  <a:cs typeface="Courier New" panose="02070309020205020404" pitchFamily="49" charset="0"/>
                </a:endParaRPr>
              </a:p>
            </p:txBody>
          </p:sp>
        </p:grpSp>
        <p:pic>
          <p:nvPicPr>
            <p:cNvPr id="17" name="Picture 2" descr="Image result for gan architect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700" y="1524000"/>
              <a:ext cx="7137400" cy="311268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gan architectur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3071" t="48961" r="46797"/>
            <a:stretch/>
          </p:blipFill>
          <p:spPr bwMode="auto">
            <a:xfrm>
              <a:off x="3615459" y="3676228"/>
              <a:ext cx="723207" cy="1588684"/>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itle 3"/>
          <p:cNvSpPr>
            <a:spLocks noGrp="1"/>
          </p:cNvSpPr>
          <p:nvPr>
            <p:ph type="title"/>
          </p:nvPr>
        </p:nvSpPr>
        <p:spPr>
          <a:xfrm>
            <a:off x="512545" y="385984"/>
            <a:ext cx="5187443" cy="795489"/>
          </a:xfrm>
        </p:spPr>
        <p:txBody>
          <a:bodyPr/>
          <a:lstStyle/>
          <a:p>
            <a:r>
              <a:rPr lang="en-US" dirty="0"/>
              <a:t>Define Discriminator Training</a:t>
            </a:r>
          </a:p>
        </p:txBody>
      </p:sp>
    </p:spTree>
    <p:extLst>
      <p:ext uri="{BB962C8B-B14F-4D97-AF65-F5344CB8AC3E}">
        <p14:creationId xmlns:p14="http://schemas.microsoft.com/office/powerpoint/2010/main" val="2711479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Define Generator Training</a:t>
            </a:r>
          </a:p>
        </p:txBody>
      </p:sp>
      <p:sp>
        <p:nvSpPr>
          <p:cNvPr id="5" name="Rectangle 1"/>
          <p:cNvSpPr>
            <a:spLocks noChangeArrowheads="1"/>
          </p:cNvSpPr>
          <p:nvPr/>
        </p:nvSpPr>
        <p:spPr bwMode="auto">
          <a:xfrm>
            <a:off x="609600" y="1981200"/>
            <a:ext cx="8305800"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en-US" sz="2400" b="1" dirty="0" err="1">
                <a:solidFill>
                  <a:schemeClr val="accent3">
                    <a:lumMod val="65000"/>
                  </a:schemeClr>
                </a:solidFill>
                <a:latin typeface="Arial Narrow" panose="020B0606020202030204" pitchFamily="34" charset="0"/>
                <a:cs typeface="Courier New" panose="02070309020205020404" pitchFamily="49" charset="0"/>
              </a:rPr>
              <a:t>def</a:t>
            </a:r>
            <a:r>
              <a:rPr lang="en-US" altLang="en-US" sz="2400" b="1" dirty="0">
                <a:solidFill>
                  <a:schemeClr val="accent3">
                    <a:lumMod val="65000"/>
                  </a:schemeClr>
                </a:solidFill>
                <a:latin typeface="Arial Narrow" panose="020B0606020202030204" pitchFamily="34" charset="0"/>
                <a:cs typeface="Courier New" panose="02070309020205020404" pitchFamily="49" charset="0"/>
              </a:rPr>
              <a:t> </a:t>
            </a:r>
            <a:r>
              <a:rPr lang="en-US" altLang="en-US" sz="2400" dirty="0" err="1">
                <a:solidFill>
                  <a:schemeClr val="accent3">
                    <a:lumMod val="65000"/>
                  </a:schemeClr>
                </a:solidFill>
                <a:latin typeface="Arial Narrow" panose="020B0606020202030204" pitchFamily="34" charset="0"/>
                <a:cs typeface="Courier New" panose="02070309020205020404" pitchFamily="49" charset="0"/>
              </a:rPr>
              <a:t>train_gan</a:t>
            </a:r>
            <a:r>
              <a:rPr lang="en-US" altLang="en-US" sz="2400" dirty="0">
                <a:solidFill>
                  <a:schemeClr val="accent3">
                    <a:lumMod val="65000"/>
                  </a:schemeClr>
                </a:solidFill>
                <a:latin typeface="Arial Narrow" panose="020B0606020202030204" pitchFamily="34" charset="0"/>
                <a:cs typeface="Courier New" panose="02070309020205020404" pitchFamily="49" charset="0"/>
              </a:rPr>
              <a:t>(</a:t>
            </a:r>
            <a:r>
              <a:rPr lang="en-US" altLang="en-US" sz="2400" dirty="0" err="1">
                <a:solidFill>
                  <a:schemeClr val="accent3">
                    <a:lumMod val="65000"/>
                  </a:schemeClr>
                </a:solidFill>
                <a:latin typeface="Arial Narrow" panose="020B0606020202030204" pitchFamily="34" charset="0"/>
                <a:cs typeface="Courier New" panose="02070309020205020404" pitchFamily="49" charset="0"/>
              </a:rPr>
              <a:t>gan</a:t>
            </a:r>
            <a:r>
              <a:rPr lang="en-US" altLang="en-US" sz="2400" dirty="0">
                <a:solidFill>
                  <a:schemeClr val="accent3">
                    <a:lumMod val="65000"/>
                  </a:schemeClr>
                </a:solidFill>
                <a:latin typeface="Arial Narrow" panose="020B0606020202030204" pitchFamily="34" charset="0"/>
                <a:cs typeface="Courier New" panose="02070309020205020404" pitchFamily="49" charset="0"/>
              </a:rPr>
              <a:t>, dataset, </a:t>
            </a:r>
            <a:r>
              <a:rPr lang="en-US" altLang="en-US" sz="2400" dirty="0" err="1">
                <a:solidFill>
                  <a:schemeClr val="accent3">
                    <a:lumMod val="65000"/>
                  </a:schemeClr>
                </a:solidFill>
                <a:latin typeface="Arial Narrow" panose="020B0606020202030204" pitchFamily="34" charset="0"/>
                <a:cs typeface="Courier New" panose="02070309020205020404" pitchFamily="49" charset="0"/>
              </a:rPr>
              <a:t>batch_size</a:t>
            </a:r>
            <a:r>
              <a:rPr lang="en-US" altLang="en-US" sz="2400" dirty="0">
                <a:solidFill>
                  <a:schemeClr val="accent3">
                    <a:lumMod val="65000"/>
                  </a:schemeClr>
                </a:solidFill>
                <a:latin typeface="Arial Narrow" panose="020B0606020202030204" pitchFamily="34" charset="0"/>
                <a:cs typeface="Courier New" panose="02070309020205020404" pitchFamily="49" charset="0"/>
              </a:rPr>
              <a:t>, </a:t>
            </a:r>
            <a:r>
              <a:rPr lang="en-US" altLang="en-US" sz="2400" dirty="0" err="1">
                <a:solidFill>
                  <a:schemeClr val="accent3">
                    <a:lumMod val="65000"/>
                  </a:schemeClr>
                </a:solidFill>
                <a:latin typeface="Arial Narrow" panose="020B0606020202030204" pitchFamily="34" charset="0"/>
                <a:cs typeface="Courier New" panose="02070309020205020404" pitchFamily="49" charset="0"/>
              </a:rPr>
              <a:t>codings_size</a:t>
            </a:r>
            <a:r>
              <a:rPr lang="en-US" altLang="en-US" sz="2400" dirty="0">
                <a:solidFill>
                  <a:schemeClr val="accent3">
                    <a:lumMod val="65000"/>
                  </a:schemeClr>
                </a:solidFill>
                <a:latin typeface="Arial Narrow" panose="020B0606020202030204" pitchFamily="34" charset="0"/>
                <a:cs typeface="Courier New" panose="02070309020205020404" pitchFamily="49" charset="0"/>
              </a:rPr>
              <a:t>, </a:t>
            </a:r>
            <a:r>
              <a:rPr lang="en-US" altLang="en-US" sz="2400" dirty="0" err="1">
                <a:solidFill>
                  <a:schemeClr val="accent3">
                    <a:lumMod val="65000"/>
                  </a:schemeClr>
                </a:solidFill>
                <a:latin typeface="Arial Narrow" panose="020B0606020202030204" pitchFamily="34" charset="0"/>
                <a:cs typeface="Courier New" panose="02070309020205020404" pitchFamily="49" charset="0"/>
              </a:rPr>
              <a:t>n_epochs</a:t>
            </a:r>
            <a:r>
              <a:rPr lang="en-US" altLang="en-US" sz="2400" dirty="0">
                <a:solidFill>
                  <a:schemeClr val="accent3">
                    <a:lumMod val="65000"/>
                  </a:schemeClr>
                </a:solidFill>
                <a:latin typeface="Arial Narrow" panose="020B0606020202030204" pitchFamily="34" charset="0"/>
                <a:cs typeface="Courier New" panose="02070309020205020404" pitchFamily="49" charset="0"/>
              </a:rPr>
              <a:t>=50):</a:t>
            </a:r>
            <a:br>
              <a:rPr lang="en-US" altLang="en-US" sz="2400" dirty="0">
                <a:solidFill>
                  <a:schemeClr val="accent3">
                    <a:lumMod val="65000"/>
                  </a:schemeClr>
                </a:solidFill>
                <a:latin typeface="Arial Narrow" panose="020B0606020202030204" pitchFamily="34" charset="0"/>
                <a:cs typeface="Courier New" panose="02070309020205020404" pitchFamily="49" charset="0"/>
              </a:rPr>
            </a:br>
            <a:r>
              <a:rPr lang="en-US" altLang="en-US" sz="2400" dirty="0">
                <a:solidFill>
                  <a:schemeClr val="accent3">
                    <a:lumMod val="65000"/>
                  </a:schemeClr>
                </a:solidFill>
                <a:latin typeface="Arial Narrow" panose="020B0606020202030204" pitchFamily="34" charset="0"/>
                <a:cs typeface="Courier New" panose="02070309020205020404" pitchFamily="49" charset="0"/>
              </a:rPr>
              <a:t>    generator, discriminator = </a:t>
            </a:r>
            <a:r>
              <a:rPr lang="en-US" altLang="en-US" sz="2400" dirty="0" err="1">
                <a:solidFill>
                  <a:schemeClr val="accent3">
                    <a:lumMod val="65000"/>
                  </a:schemeClr>
                </a:solidFill>
                <a:latin typeface="Arial Narrow" panose="020B0606020202030204" pitchFamily="34" charset="0"/>
                <a:cs typeface="Courier New" panose="02070309020205020404" pitchFamily="49" charset="0"/>
              </a:rPr>
              <a:t>gan.layers</a:t>
            </a:r>
            <a:br>
              <a:rPr lang="en-US" altLang="en-US" sz="2400" dirty="0">
                <a:solidFill>
                  <a:schemeClr val="accent3">
                    <a:lumMod val="65000"/>
                  </a:schemeClr>
                </a:solidFill>
                <a:latin typeface="Arial Narrow" panose="020B0606020202030204" pitchFamily="34" charset="0"/>
                <a:cs typeface="Courier New" panose="02070309020205020404" pitchFamily="49" charset="0"/>
              </a:rPr>
            </a:br>
            <a:r>
              <a:rPr lang="en-US" altLang="en-US" sz="2400" dirty="0">
                <a:solidFill>
                  <a:schemeClr val="accent3">
                    <a:lumMod val="65000"/>
                  </a:schemeClr>
                </a:solidFill>
                <a:latin typeface="Arial Narrow" panose="020B0606020202030204" pitchFamily="34" charset="0"/>
                <a:cs typeface="Courier New" panose="02070309020205020404" pitchFamily="49" charset="0"/>
              </a:rPr>
              <a:t>    </a:t>
            </a:r>
            <a:r>
              <a:rPr lang="en-US" altLang="en-US" sz="2400" b="1" dirty="0">
                <a:solidFill>
                  <a:schemeClr val="accent3">
                    <a:lumMod val="65000"/>
                  </a:schemeClr>
                </a:solidFill>
                <a:latin typeface="Arial Narrow" panose="020B0606020202030204" pitchFamily="34" charset="0"/>
                <a:cs typeface="Courier New" panose="02070309020205020404" pitchFamily="49" charset="0"/>
              </a:rPr>
              <a:t>for </a:t>
            </a:r>
            <a:r>
              <a:rPr lang="en-US" altLang="en-US" sz="2400" dirty="0">
                <a:solidFill>
                  <a:schemeClr val="accent3">
                    <a:lumMod val="65000"/>
                  </a:schemeClr>
                </a:solidFill>
                <a:latin typeface="Arial Narrow" panose="020B0606020202030204" pitchFamily="34" charset="0"/>
                <a:cs typeface="Courier New" panose="02070309020205020404" pitchFamily="49" charset="0"/>
              </a:rPr>
              <a:t>epoch </a:t>
            </a:r>
            <a:r>
              <a:rPr lang="en-US" altLang="en-US" sz="2400" b="1" dirty="0">
                <a:solidFill>
                  <a:schemeClr val="accent3">
                    <a:lumMod val="65000"/>
                  </a:schemeClr>
                </a:solidFill>
                <a:latin typeface="Arial Narrow" panose="020B0606020202030204" pitchFamily="34" charset="0"/>
                <a:cs typeface="Courier New" panose="02070309020205020404" pitchFamily="49" charset="0"/>
              </a:rPr>
              <a:t>in </a:t>
            </a:r>
            <a:r>
              <a:rPr lang="en-US" altLang="en-US" sz="2400" dirty="0">
                <a:solidFill>
                  <a:schemeClr val="accent3">
                    <a:lumMod val="65000"/>
                  </a:schemeClr>
                </a:solidFill>
                <a:latin typeface="Arial Narrow" panose="020B0606020202030204" pitchFamily="34" charset="0"/>
                <a:cs typeface="Courier New" panose="02070309020205020404" pitchFamily="49" charset="0"/>
              </a:rPr>
              <a:t>range(</a:t>
            </a:r>
            <a:r>
              <a:rPr lang="en-US" altLang="en-US" sz="2400" dirty="0" err="1">
                <a:solidFill>
                  <a:schemeClr val="accent3">
                    <a:lumMod val="65000"/>
                  </a:schemeClr>
                </a:solidFill>
                <a:latin typeface="Arial Narrow" panose="020B0606020202030204" pitchFamily="34" charset="0"/>
                <a:cs typeface="Courier New" panose="02070309020205020404" pitchFamily="49" charset="0"/>
              </a:rPr>
              <a:t>n_epochs</a:t>
            </a:r>
            <a:r>
              <a:rPr lang="en-US" altLang="en-US" sz="2400" dirty="0">
                <a:solidFill>
                  <a:schemeClr val="accent3">
                    <a:lumMod val="65000"/>
                  </a:schemeClr>
                </a:solidFill>
                <a:latin typeface="Arial Narrow" panose="020B0606020202030204" pitchFamily="34" charset="0"/>
                <a:cs typeface="Courier New" panose="02070309020205020404" pitchFamily="49" charset="0"/>
              </a:rPr>
              <a:t>):</a:t>
            </a:r>
            <a:br>
              <a:rPr lang="en-US" altLang="en-US" sz="2400" dirty="0">
                <a:solidFill>
                  <a:schemeClr val="accent3">
                    <a:lumMod val="65000"/>
                  </a:schemeClr>
                </a:solidFill>
                <a:latin typeface="Arial Narrow" panose="020B0606020202030204" pitchFamily="34" charset="0"/>
                <a:cs typeface="Courier New" panose="02070309020205020404" pitchFamily="49" charset="0"/>
              </a:rPr>
            </a:br>
            <a:r>
              <a:rPr lang="en-US" altLang="en-US" sz="2400" dirty="0">
                <a:solidFill>
                  <a:schemeClr val="accent3">
                    <a:lumMod val="65000"/>
                  </a:schemeClr>
                </a:solidFill>
                <a:latin typeface="Arial Narrow" panose="020B0606020202030204" pitchFamily="34" charset="0"/>
                <a:cs typeface="Courier New" panose="02070309020205020404" pitchFamily="49" charset="0"/>
              </a:rPr>
              <a:t>        print(</a:t>
            </a:r>
            <a:r>
              <a:rPr lang="en-US" altLang="en-US" sz="2400" b="1" dirty="0">
                <a:solidFill>
                  <a:schemeClr val="accent3">
                    <a:lumMod val="65000"/>
                  </a:schemeClr>
                </a:solidFill>
                <a:latin typeface="Arial Narrow" panose="020B0606020202030204" pitchFamily="34" charset="0"/>
                <a:cs typeface="Courier New" panose="02070309020205020404" pitchFamily="49" charset="0"/>
              </a:rPr>
              <a:t>"Epoch {}/{}"</a:t>
            </a:r>
            <a:r>
              <a:rPr lang="en-US" altLang="en-US" sz="2400" dirty="0">
                <a:solidFill>
                  <a:schemeClr val="accent3">
                    <a:lumMod val="65000"/>
                  </a:schemeClr>
                </a:solidFill>
                <a:latin typeface="Arial Narrow" panose="020B0606020202030204" pitchFamily="34" charset="0"/>
                <a:cs typeface="Courier New" panose="02070309020205020404" pitchFamily="49" charset="0"/>
              </a:rPr>
              <a:t>.format(epoch + 1, </a:t>
            </a:r>
            <a:r>
              <a:rPr lang="en-US" altLang="en-US" sz="2400" dirty="0" err="1">
                <a:solidFill>
                  <a:schemeClr val="accent3">
                    <a:lumMod val="65000"/>
                  </a:schemeClr>
                </a:solidFill>
                <a:latin typeface="Arial Narrow" panose="020B0606020202030204" pitchFamily="34" charset="0"/>
                <a:cs typeface="Courier New" panose="02070309020205020404" pitchFamily="49" charset="0"/>
              </a:rPr>
              <a:t>n_epochs</a:t>
            </a:r>
            <a:r>
              <a:rPr lang="en-US" altLang="en-US" sz="2400" dirty="0">
                <a:solidFill>
                  <a:schemeClr val="accent3">
                    <a:lumMod val="65000"/>
                  </a:schemeClr>
                </a:solidFill>
                <a:latin typeface="Arial Narrow" panose="020B0606020202030204" pitchFamily="34" charset="0"/>
                <a:cs typeface="Courier New" panose="02070309020205020404" pitchFamily="49" charset="0"/>
              </a:rPr>
              <a:t>))              </a:t>
            </a:r>
            <a:br>
              <a:rPr lang="en-US" altLang="en-US" sz="2400" dirty="0">
                <a:solidFill>
                  <a:schemeClr val="accent3">
                    <a:lumMod val="65000"/>
                  </a:schemeClr>
                </a:solidFill>
                <a:latin typeface="Arial Narrow" panose="020B0606020202030204" pitchFamily="34" charset="0"/>
                <a:cs typeface="Courier New" panose="02070309020205020404" pitchFamily="49" charset="0"/>
              </a:rPr>
            </a:br>
            <a:r>
              <a:rPr lang="en-US" altLang="en-US" sz="2400" dirty="0">
                <a:solidFill>
                  <a:schemeClr val="accent3">
                    <a:lumMod val="65000"/>
                  </a:schemeClr>
                </a:solidFill>
                <a:latin typeface="Arial Narrow" panose="020B0606020202030204" pitchFamily="34" charset="0"/>
                <a:cs typeface="Courier New" panose="02070309020205020404" pitchFamily="49" charset="0"/>
              </a:rPr>
              <a:t>        </a:t>
            </a:r>
            <a:r>
              <a:rPr lang="en-US" altLang="en-US" sz="2400" b="1" dirty="0">
                <a:solidFill>
                  <a:schemeClr val="accent3">
                    <a:lumMod val="65000"/>
                  </a:schemeClr>
                </a:solidFill>
                <a:latin typeface="Arial Narrow" panose="020B0606020202030204" pitchFamily="34" charset="0"/>
                <a:cs typeface="Courier New" panose="02070309020205020404" pitchFamily="49" charset="0"/>
              </a:rPr>
              <a:t>for </a:t>
            </a:r>
            <a:r>
              <a:rPr lang="en-US" altLang="en-US" sz="2400" dirty="0" err="1">
                <a:solidFill>
                  <a:schemeClr val="accent3">
                    <a:lumMod val="65000"/>
                  </a:schemeClr>
                </a:solidFill>
                <a:latin typeface="Arial Narrow" panose="020B0606020202030204" pitchFamily="34" charset="0"/>
                <a:cs typeface="Courier New" panose="02070309020205020404" pitchFamily="49" charset="0"/>
              </a:rPr>
              <a:t>X_batch</a:t>
            </a:r>
            <a:r>
              <a:rPr lang="en-US" altLang="en-US" sz="2400" dirty="0">
                <a:solidFill>
                  <a:schemeClr val="accent3">
                    <a:lumMod val="65000"/>
                  </a:schemeClr>
                </a:solidFill>
                <a:latin typeface="Arial Narrow" panose="020B0606020202030204" pitchFamily="34" charset="0"/>
                <a:cs typeface="Courier New" panose="02070309020205020404" pitchFamily="49" charset="0"/>
              </a:rPr>
              <a:t> </a:t>
            </a:r>
            <a:r>
              <a:rPr lang="en-US" altLang="en-US" sz="2400" b="1" dirty="0">
                <a:solidFill>
                  <a:schemeClr val="accent3">
                    <a:lumMod val="65000"/>
                  </a:schemeClr>
                </a:solidFill>
                <a:latin typeface="Arial Narrow" panose="020B0606020202030204" pitchFamily="34" charset="0"/>
                <a:cs typeface="Courier New" panose="02070309020205020404" pitchFamily="49" charset="0"/>
              </a:rPr>
              <a:t>in </a:t>
            </a:r>
            <a:r>
              <a:rPr lang="en-US" altLang="en-US" sz="2400" dirty="0">
                <a:solidFill>
                  <a:schemeClr val="accent3">
                    <a:lumMod val="65000"/>
                  </a:schemeClr>
                </a:solidFill>
                <a:latin typeface="Arial Narrow" panose="020B0606020202030204" pitchFamily="34" charset="0"/>
                <a:cs typeface="Courier New" panose="02070309020205020404" pitchFamily="49" charset="0"/>
              </a:rPr>
              <a:t>dataset:    </a:t>
            </a:r>
            <a:r>
              <a:rPr kumimoji="0" lang="en-US" altLang="en-US" sz="2400" b="0" i="0" u="none" strike="noStrike" cap="none" normalizeH="0" baseline="0" dirty="0">
                <a:ln>
                  <a:noFill/>
                </a:ln>
                <a:solidFill>
                  <a:schemeClr val="accent3">
                    <a:lumMod val="65000"/>
                  </a:schemeClr>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1" u="none" strike="noStrike" cap="none" normalizeH="0" baseline="0" dirty="0">
                <a:ln>
                  <a:noFill/>
                </a:ln>
                <a:solidFill>
                  <a:srgbClr val="808080"/>
                </a:solidFill>
                <a:effectLst/>
                <a:latin typeface="Arial Narrow" panose="020B0606020202030204" pitchFamily="34" charset="0"/>
                <a:cs typeface="Courier New" panose="02070309020205020404" pitchFamily="49" charset="0"/>
              </a:rPr>
              <a:t># phase 2 - training the generator</a:t>
            </a:r>
            <a:br>
              <a:rPr kumimoji="0" lang="en-US" altLang="en-US" sz="2400" b="0" i="1" u="none" strike="noStrike" cap="none" normalizeH="0" baseline="0" dirty="0">
                <a:ln>
                  <a:noFill/>
                </a:ln>
                <a:solidFill>
                  <a:srgbClr val="808080"/>
                </a:solidFill>
                <a:effectLst/>
                <a:latin typeface="Arial Narrow" panose="020B0606020202030204" pitchFamily="34" charset="0"/>
                <a:cs typeface="Courier New" panose="02070309020205020404" pitchFamily="49" charset="0"/>
              </a:rPr>
            </a:br>
            <a:r>
              <a:rPr kumimoji="0" lang="en-US" altLang="en-US" sz="2400" b="0" i="1" u="none" strike="noStrike" cap="none" normalizeH="0" baseline="0" dirty="0">
                <a:ln>
                  <a:noFill/>
                </a:ln>
                <a:solidFill>
                  <a:srgbClr val="80808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noise =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tf.random.normal</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(shape=[</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batch_size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codings_size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y2 =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tf.constant</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1.</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batch_size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discriminator.trainable</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 </a:t>
            </a:r>
            <a:r>
              <a:rPr kumimoji="0" lang="en-US" altLang="en-US" sz="24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False</a:t>
            </a:r>
            <a:br>
              <a:rPr kumimoji="0" lang="en-US" altLang="en-US" sz="24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br>
            <a:r>
              <a:rPr kumimoji="0" lang="en-US" altLang="en-US" sz="2400" b="1" i="0" u="none" strike="noStrike" cap="none" normalizeH="0" baseline="0" dirty="0">
                <a:ln>
                  <a:noFill/>
                </a:ln>
                <a:solidFill>
                  <a:srgbClr val="00008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gan.train_on_batch</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(noise, y2)</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plot_multiple_images</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generated_images</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a:ln>
                  <a:noFill/>
                </a:ln>
                <a:solidFill>
                  <a:srgbClr val="0000FF"/>
                </a:solidFill>
                <a:effectLst/>
                <a:latin typeface="Arial Narrow" panose="020B0606020202030204" pitchFamily="34" charset="0"/>
                <a:cs typeface="Courier New" panose="02070309020205020404" pitchFamily="49" charset="0"/>
              </a:rPr>
              <a:t>8</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b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Arial Narrow" panose="020B0606020202030204" pitchFamily="34" charset="0"/>
                <a:cs typeface="Courier New" panose="02070309020205020404" pitchFamily="49" charset="0"/>
              </a:rPr>
              <a:t>plt.show</a:t>
            </a:r>
            <a:r>
              <a:rPr kumimoji="0" lang="en-US" altLang="en-US" sz="2400" b="0" i="0" u="none" strike="noStrike" cap="none" normalizeH="0" baseline="0" dirty="0">
                <a:ln>
                  <a:noFill/>
                </a:ln>
                <a:solidFill>
                  <a:srgbClr val="000000"/>
                </a:solidFill>
                <a:effectLst/>
                <a:latin typeface="Arial Narrow" panose="020B0606020202030204" pitchFamily="34" charset="0"/>
                <a:cs typeface="Courier New" panose="02070309020205020404" pitchFamily="49" charset="0"/>
              </a:rPr>
              <a:t>()  </a:t>
            </a:r>
            <a:endParaRPr kumimoji="0" lang="en-US" altLang="en-US" sz="7200" b="0" i="0" u="none" strike="noStrike" cap="none" normalizeH="0" baseline="0" dirty="0">
              <a:ln>
                <a:noFill/>
              </a:ln>
              <a:solidFill>
                <a:schemeClr val="tx1"/>
              </a:solidFill>
              <a:effectLst/>
              <a:latin typeface="Arial Narrow" panose="020B0606020202030204" pitchFamily="34" charset="0"/>
            </a:endParaRPr>
          </a:p>
        </p:txBody>
      </p:sp>
      <p:pic>
        <p:nvPicPr>
          <p:cNvPr id="2" name="Picture 1"/>
          <p:cNvPicPr>
            <a:picLocks noChangeAspect="1"/>
          </p:cNvPicPr>
          <p:nvPr/>
        </p:nvPicPr>
        <p:blipFill>
          <a:blip r:embed="rId3"/>
          <a:stretch>
            <a:fillRect/>
          </a:stretch>
        </p:blipFill>
        <p:spPr>
          <a:xfrm>
            <a:off x="4800600" y="685800"/>
            <a:ext cx="3802879" cy="1219200"/>
          </a:xfrm>
          <a:prstGeom prst="rect">
            <a:avLst/>
          </a:prstGeom>
        </p:spPr>
      </p:pic>
    </p:spTree>
    <p:extLst>
      <p:ext uri="{BB962C8B-B14F-4D97-AF65-F5344CB8AC3E}">
        <p14:creationId xmlns:p14="http://schemas.microsoft.com/office/powerpoint/2010/main" val="7348637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 After 1 Epoch</a:t>
            </a:r>
          </a:p>
        </p:txBody>
      </p:sp>
      <p:sp>
        <p:nvSpPr>
          <p:cNvPr id="4" name="Rectangle 3"/>
          <p:cNvSpPr/>
          <p:nvPr/>
        </p:nvSpPr>
        <p:spPr>
          <a:xfrm>
            <a:off x="609600" y="990600"/>
            <a:ext cx="7620000" cy="461665"/>
          </a:xfrm>
          <a:prstGeom prst="rect">
            <a:avLst/>
          </a:prstGeom>
        </p:spPr>
        <p:txBody>
          <a:bodyPr wrap="square">
            <a:spAutoFit/>
          </a:bodyPr>
          <a:lstStyle/>
          <a:p>
            <a:r>
              <a:rPr lang="en-US" sz="2400" dirty="0" err="1">
                <a:solidFill>
                  <a:srgbClr val="000000"/>
                </a:solidFill>
                <a:latin typeface="Arial Narrow" panose="020B0606020202030204" pitchFamily="34" charset="0"/>
              </a:rPr>
              <a:t>train_gan</a:t>
            </a:r>
            <a:r>
              <a:rPr lang="en-US" sz="2400" dirty="0">
                <a:solidFill>
                  <a:srgbClr val="000000"/>
                </a:solidFill>
                <a:latin typeface="Arial Narrow" panose="020B0606020202030204" pitchFamily="34" charset="0"/>
              </a:rPr>
              <a:t>(</a:t>
            </a:r>
            <a:r>
              <a:rPr lang="en-US" sz="2400" dirty="0" err="1">
                <a:solidFill>
                  <a:srgbClr val="000000"/>
                </a:solidFill>
                <a:latin typeface="Arial Narrow" panose="020B0606020202030204" pitchFamily="34" charset="0"/>
              </a:rPr>
              <a:t>gan</a:t>
            </a:r>
            <a:r>
              <a:rPr lang="en-US" sz="2400" dirty="0">
                <a:solidFill>
                  <a:srgbClr val="000000"/>
                </a:solidFill>
                <a:latin typeface="Arial Narrow" panose="020B0606020202030204" pitchFamily="34" charset="0"/>
              </a:rPr>
              <a:t>, dataset, </a:t>
            </a:r>
            <a:r>
              <a:rPr lang="en-US" sz="2400" dirty="0" err="1">
                <a:solidFill>
                  <a:srgbClr val="000000"/>
                </a:solidFill>
                <a:latin typeface="Arial Narrow" panose="020B0606020202030204" pitchFamily="34" charset="0"/>
              </a:rPr>
              <a:t>batch_size</a:t>
            </a:r>
            <a:r>
              <a:rPr lang="en-US" sz="2400" dirty="0">
                <a:solidFill>
                  <a:srgbClr val="000000"/>
                </a:solidFill>
                <a:latin typeface="Arial Narrow" panose="020B0606020202030204" pitchFamily="34" charset="0"/>
              </a:rPr>
              <a:t>, </a:t>
            </a:r>
            <a:r>
              <a:rPr lang="en-US" sz="2400" dirty="0" err="1">
                <a:solidFill>
                  <a:srgbClr val="000000"/>
                </a:solidFill>
                <a:latin typeface="Arial Narrow" panose="020B0606020202030204" pitchFamily="34" charset="0"/>
              </a:rPr>
              <a:t>codings_size</a:t>
            </a:r>
            <a:r>
              <a:rPr lang="en-US" sz="2400" dirty="0">
                <a:solidFill>
                  <a:srgbClr val="000000"/>
                </a:solidFill>
                <a:latin typeface="Arial Narrow" panose="020B0606020202030204" pitchFamily="34" charset="0"/>
              </a:rPr>
              <a:t>, </a:t>
            </a:r>
            <a:r>
              <a:rPr lang="en-US" sz="2400" dirty="0" err="1">
                <a:solidFill>
                  <a:srgbClr val="000000"/>
                </a:solidFill>
                <a:latin typeface="Arial Narrow" panose="020B0606020202030204" pitchFamily="34" charset="0"/>
              </a:rPr>
              <a:t>n_epochs</a:t>
            </a:r>
            <a:r>
              <a:rPr lang="en-US" sz="2400" dirty="0">
                <a:solidFill>
                  <a:srgbClr val="000000"/>
                </a:solidFill>
                <a:latin typeface="Arial Narrow" panose="020B0606020202030204" pitchFamily="34" charset="0"/>
              </a:rPr>
              <a:t>=</a:t>
            </a:r>
            <a:r>
              <a:rPr lang="en-US" sz="2400" dirty="0">
                <a:solidFill>
                  <a:srgbClr val="09885A"/>
                </a:solidFill>
                <a:latin typeface="Arial Narrow" panose="020B0606020202030204" pitchFamily="34" charset="0"/>
              </a:rPr>
              <a:t>1</a:t>
            </a:r>
            <a:r>
              <a:rPr lang="en-US" sz="2400" dirty="0">
                <a:solidFill>
                  <a:srgbClr val="000000"/>
                </a:solidFill>
                <a:latin typeface="Arial Narrow" panose="020B0606020202030204" pitchFamily="34" charset="0"/>
              </a:rPr>
              <a:t>)</a:t>
            </a:r>
          </a:p>
        </p:txBody>
      </p:sp>
      <p:pic>
        <p:nvPicPr>
          <p:cNvPr id="5" name="Picture 4"/>
          <p:cNvPicPr>
            <a:picLocks noChangeAspect="1"/>
          </p:cNvPicPr>
          <p:nvPr/>
        </p:nvPicPr>
        <p:blipFill>
          <a:blip r:embed="rId3"/>
          <a:stretch>
            <a:fillRect/>
          </a:stretch>
        </p:blipFill>
        <p:spPr>
          <a:xfrm>
            <a:off x="649785" y="1081087"/>
            <a:ext cx="7698877" cy="4786313"/>
          </a:xfrm>
          <a:prstGeom prst="rect">
            <a:avLst/>
          </a:prstGeom>
        </p:spPr>
      </p:pic>
    </p:spTree>
    <p:extLst>
      <p:ext uri="{BB962C8B-B14F-4D97-AF65-F5344CB8AC3E}">
        <p14:creationId xmlns:p14="http://schemas.microsoft.com/office/powerpoint/2010/main" val="35397815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Train All 50 Epochs</a:t>
            </a:r>
          </a:p>
        </p:txBody>
      </p:sp>
      <p:sp>
        <p:nvSpPr>
          <p:cNvPr id="5" name="Rectangle 4"/>
          <p:cNvSpPr/>
          <p:nvPr/>
        </p:nvSpPr>
        <p:spPr>
          <a:xfrm>
            <a:off x="457200" y="1143000"/>
            <a:ext cx="8458200" cy="523220"/>
          </a:xfrm>
          <a:prstGeom prst="rect">
            <a:avLst/>
          </a:prstGeom>
        </p:spPr>
        <p:txBody>
          <a:bodyPr wrap="square">
            <a:spAutoFit/>
          </a:bodyPr>
          <a:lstStyle/>
          <a:p>
            <a:r>
              <a:rPr lang="en-US" dirty="0" err="1">
                <a:solidFill>
                  <a:srgbClr val="000000"/>
                </a:solidFill>
                <a:latin typeface="Arial Narrow" panose="020B0606020202030204" pitchFamily="34" charset="0"/>
              </a:rPr>
              <a:t>train_gan</a:t>
            </a:r>
            <a:r>
              <a:rPr lang="en-US" dirty="0">
                <a:solidFill>
                  <a:srgbClr val="000000"/>
                </a:solidFill>
                <a:latin typeface="Arial Narrow" panose="020B0606020202030204" pitchFamily="34" charset="0"/>
              </a:rPr>
              <a:t>(</a:t>
            </a:r>
            <a:r>
              <a:rPr lang="en-US" dirty="0" err="1">
                <a:solidFill>
                  <a:srgbClr val="000000"/>
                </a:solidFill>
                <a:latin typeface="Arial Narrow" panose="020B0606020202030204" pitchFamily="34" charset="0"/>
              </a:rPr>
              <a:t>gan</a:t>
            </a:r>
            <a:r>
              <a:rPr lang="en-US" dirty="0">
                <a:solidFill>
                  <a:srgbClr val="000000"/>
                </a:solidFill>
                <a:latin typeface="Arial Narrow" panose="020B0606020202030204" pitchFamily="34" charset="0"/>
              </a:rPr>
              <a:t>, dataset, </a:t>
            </a:r>
            <a:r>
              <a:rPr lang="en-US" dirty="0" err="1">
                <a:solidFill>
                  <a:srgbClr val="000000"/>
                </a:solidFill>
                <a:latin typeface="Arial Narrow" panose="020B0606020202030204" pitchFamily="34" charset="0"/>
              </a:rPr>
              <a:t>batch_size</a:t>
            </a:r>
            <a:r>
              <a:rPr lang="en-US" dirty="0">
                <a:solidFill>
                  <a:srgbClr val="000000"/>
                </a:solidFill>
                <a:latin typeface="Arial Narrow" panose="020B0606020202030204" pitchFamily="34" charset="0"/>
              </a:rPr>
              <a:t>, </a:t>
            </a:r>
            <a:r>
              <a:rPr lang="en-US" dirty="0" err="1">
                <a:solidFill>
                  <a:srgbClr val="000000"/>
                </a:solidFill>
                <a:latin typeface="Arial Narrow" panose="020B0606020202030204" pitchFamily="34" charset="0"/>
              </a:rPr>
              <a:t>codings_size</a:t>
            </a:r>
            <a:r>
              <a:rPr lang="en-US" dirty="0">
                <a:solidFill>
                  <a:srgbClr val="000000"/>
                </a:solidFill>
                <a:latin typeface="Arial Narrow" panose="020B0606020202030204" pitchFamily="34" charset="0"/>
              </a:rPr>
              <a:t>)</a:t>
            </a:r>
          </a:p>
        </p:txBody>
      </p:sp>
      <p:pic>
        <p:nvPicPr>
          <p:cNvPr id="6" name="Picture 5"/>
          <p:cNvPicPr>
            <a:picLocks noChangeAspect="1"/>
          </p:cNvPicPr>
          <p:nvPr/>
        </p:nvPicPr>
        <p:blipFill>
          <a:blip r:embed="rId2"/>
          <a:stretch>
            <a:fillRect/>
          </a:stretch>
        </p:blipFill>
        <p:spPr>
          <a:xfrm>
            <a:off x="609600" y="2087398"/>
            <a:ext cx="7496175" cy="3943350"/>
          </a:xfrm>
          <a:prstGeom prst="rect">
            <a:avLst/>
          </a:prstGeom>
        </p:spPr>
      </p:pic>
    </p:spTree>
    <p:extLst>
      <p:ext uri="{BB962C8B-B14F-4D97-AF65-F5344CB8AC3E}">
        <p14:creationId xmlns:p14="http://schemas.microsoft.com/office/powerpoint/2010/main" val="16290299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5"/>
          <p:cNvSpPr>
            <a:spLocks noGrp="1"/>
          </p:cNvSpPr>
          <p:nvPr>
            <p:ph type="title"/>
          </p:nvPr>
        </p:nvSpPr>
        <p:spPr>
          <a:xfrm>
            <a:off x="152400" y="109538"/>
            <a:ext cx="8915400" cy="704850"/>
          </a:xfrm>
        </p:spPr>
        <p:txBody>
          <a:bodyPr/>
          <a:lstStyle/>
          <a:p>
            <a:r>
              <a:rPr lang="en-US" altLang="en-US">
                <a:solidFill>
                  <a:srgbClr val="0000BF"/>
                </a:solidFill>
              </a:rPr>
              <a:t>Learning and Intro to Neural Nets</a:t>
            </a:r>
          </a:p>
        </p:txBody>
      </p:sp>
      <p:sp>
        <p:nvSpPr>
          <p:cNvPr id="55299" name="AutoShape 5"/>
          <p:cNvSpPr>
            <a:spLocks noChangeArrowheads="1"/>
          </p:cNvSpPr>
          <p:nvPr/>
        </p:nvSpPr>
        <p:spPr bwMode="auto">
          <a:xfrm>
            <a:off x="838200" y="4343400"/>
            <a:ext cx="463550" cy="355600"/>
          </a:xfrm>
          <a:prstGeom prst="rightArrow">
            <a:avLst>
              <a:gd name="adj1" fmla="val 50000"/>
              <a:gd name="adj2" fmla="val 32589"/>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 name="Rectangle 4"/>
          <p:cNvSpPr txBox="1">
            <a:spLocks noChangeArrowheads="1"/>
          </p:cNvSpPr>
          <p:nvPr/>
        </p:nvSpPr>
        <p:spPr bwMode="auto">
          <a:xfrm>
            <a:off x="1736725" y="1676400"/>
            <a:ext cx="5746750" cy="3505200"/>
          </a:xfrm>
          <a:prstGeom prst="rect">
            <a:avLst/>
          </a:prstGeom>
          <a:solidFill>
            <a:srgbClr val="CCECFF"/>
          </a:solidFill>
          <a:ln w="12700">
            <a:noFill/>
            <a:miter lim="800000"/>
            <a:headEnd/>
            <a:tailEnd/>
          </a:ln>
        </p:spPr>
        <p:txBody>
          <a:bodyPr lIns="90488" tIns="44450" rIns="90488" bIns="44450"/>
          <a:lstStyle/>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Recurrent Neural Nets</a:t>
            </a:r>
          </a:p>
          <a:p>
            <a:pPr marL="609600" indent="-609600">
              <a:spcBef>
                <a:spcPct val="20000"/>
              </a:spcBef>
              <a:spcAft>
                <a:spcPts val="300"/>
              </a:spcAft>
              <a:buClr>
                <a:schemeClr val="tx2"/>
              </a:buClr>
              <a:buSzPct val="75000"/>
              <a:buFont typeface="Wingdings" pitchFamily="2" charset="2"/>
              <a:buAutoNum type="arabicPeriod"/>
              <a:defRPr/>
            </a:pPr>
            <a:endParaRPr lang="en-US" sz="3200" kern="0" dirty="0">
              <a:latin typeface="Arial Narrow" pitchFamily="34" charset="0"/>
            </a:endParaRPr>
          </a:p>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Generative Adversarial Networks </a:t>
            </a:r>
          </a:p>
          <a:p>
            <a:pPr marL="609600" indent="-609600">
              <a:spcBef>
                <a:spcPct val="20000"/>
              </a:spcBef>
              <a:spcAft>
                <a:spcPts val="300"/>
              </a:spcAft>
              <a:buClr>
                <a:schemeClr val="tx2"/>
              </a:buClr>
              <a:buSzPct val="75000"/>
              <a:buFont typeface="Wingdings" pitchFamily="2" charset="2"/>
              <a:buAutoNum type="arabicPeriod"/>
              <a:defRPr/>
            </a:pPr>
            <a:endParaRPr lang="en-US" sz="3200" kern="0" dirty="0">
              <a:latin typeface="Arial Narrow" pitchFamily="34" charset="0"/>
            </a:endParaRPr>
          </a:p>
          <a:p>
            <a:pPr marL="609600" indent="-609600">
              <a:spcBef>
                <a:spcPct val="20000"/>
              </a:spcBef>
              <a:spcAft>
                <a:spcPts val="300"/>
              </a:spcAft>
              <a:buClr>
                <a:schemeClr val="tx2"/>
              </a:buClr>
              <a:buSzPct val="75000"/>
              <a:buFont typeface="Wingdings" pitchFamily="2" charset="2"/>
              <a:buAutoNum type="arabicPeriod"/>
              <a:defRPr/>
            </a:pPr>
            <a:r>
              <a:rPr lang="en-US" sz="3200" b="1" kern="0" dirty="0">
                <a:latin typeface="Arial Narrow" pitchFamily="34" charset="0"/>
              </a:rPr>
              <a:t>Conclusion</a:t>
            </a:r>
          </a:p>
          <a:p>
            <a:pPr marL="1066800" lvl="1" indent="-609600">
              <a:spcBef>
                <a:spcPct val="20000"/>
              </a:spcBef>
              <a:spcAft>
                <a:spcPts val="300"/>
              </a:spcAft>
              <a:buClr>
                <a:schemeClr val="tx2"/>
              </a:buClr>
              <a:buSzPct val="75000"/>
              <a:buFont typeface="Wingdings" pitchFamily="2" charset="2"/>
              <a:buAutoNum type="arabicPeriod"/>
              <a:defRPr/>
            </a:pPr>
            <a:endParaRPr lang="en-US" sz="3200" b="1" kern="0" dirty="0">
              <a:latin typeface="Arial Narrow" pitchFamily="34" charset="0"/>
            </a:endParaRPr>
          </a:p>
        </p:txBody>
      </p:sp>
    </p:spTree>
    <p:extLst>
      <p:ext uri="{BB962C8B-B14F-4D97-AF65-F5344CB8AC3E}">
        <p14:creationId xmlns:p14="http://schemas.microsoft.com/office/powerpoint/2010/main" val="210648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Examples</a:t>
            </a:r>
          </a:p>
        </p:txBody>
      </p:sp>
      <p:sp>
        <p:nvSpPr>
          <p:cNvPr id="3" name="Content Placeholder 2"/>
          <p:cNvSpPr>
            <a:spLocks noGrp="1"/>
          </p:cNvSpPr>
          <p:nvPr>
            <p:ph idx="1"/>
          </p:nvPr>
        </p:nvSpPr>
        <p:spPr>
          <a:xfrm>
            <a:off x="1524000" y="1295400"/>
            <a:ext cx="6019800" cy="4038600"/>
          </a:xfrm>
        </p:spPr>
        <p:txBody>
          <a:bodyPr/>
          <a:lstStyle/>
          <a:p>
            <a:pPr>
              <a:lnSpc>
                <a:spcPct val="150000"/>
              </a:lnSpc>
            </a:pPr>
            <a:r>
              <a:rPr lang="en-US" dirty="0"/>
              <a:t>Website active user-per-hour count</a:t>
            </a:r>
          </a:p>
          <a:p>
            <a:pPr>
              <a:lnSpc>
                <a:spcPct val="150000"/>
              </a:lnSpc>
            </a:pPr>
            <a:r>
              <a:rPr lang="en-US" dirty="0"/>
              <a:t>Temperature in Boston</a:t>
            </a:r>
          </a:p>
          <a:p>
            <a:pPr>
              <a:lnSpc>
                <a:spcPct val="150000"/>
              </a:lnSpc>
            </a:pPr>
            <a:r>
              <a:rPr lang="en-US" dirty="0"/>
              <a:t>Monthly company revenue</a:t>
            </a:r>
          </a:p>
          <a:p>
            <a:pPr>
              <a:lnSpc>
                <a:spcPct val="150000"/>
              </a:lnSpc>
            </a:pPr>
            <a:r>
              <a:rPr lang="en-US" dirty="0"/>
              <a:t>Natural language</a:t>
            </a:r>
          </a:p>
        </p:txBody>
      </p:sp>
      <p:sp>
        <p:nvSpPr>
          <p:cNvPr id="4" name="TextBox 3"/>
          <p:cNvSpPr txBox="1"/>
          <p:nvPr/>
        </p:nvSpPr>
        <p:spPr>
          <a:xfrm>
            <a:off x="5181600" y="6504801"/>
            <a:ext cx="2514600" cy="276999"/>
          </a:xfrm>
          <a:prstGeom prst="rect">
            <a:avLst/>
          </a:prstGeom>
          <a:noFill/>
        </p:spPr>
        <p:txBody>
          <a:bodyPr wrap="square" rtlCol="0">
            <a:spAutoFit/>
          </a:bodyPr>
          <a:lstStyle/>
          <a:p>
            <a:r>
              <a:rPr lang="en-US" sz="1200" dirty="0">
                <a:latin typeface="Arial Narrow" panose="020B0606020202030204" pitchFamily="34" charset="0"/>
              </a:rPr>
              <a:t>* </a:t>
            </a:r>
            <a:r>
              <a:rPr lang="en-US" sz="1200" dirty="0" err="1">
                <a:latin typeface="Arial Narrow" panose="020B0606020202030204" pitchFamily="34" charset="0"/>
              </a:rPr>
              <a:t>Geron</a:t>
            </a:r>
            <a:r>
              <a:rPr lang="en-US" sz="1200" dirty="0">
                <a:latin typeface="Arial Narrow" panose="020B0606020202030204" pitchFamily="34" charset="0"/>
              </a:rPr>
              <a:t> “Hands-on …” p503</a:t>
            </a:r>
          </a:p>
        </p:txBody>
      </p:sp>
    </p:spTree>
    <p:extLst>
      <p:ext uri="{BB962C8B-B14F-4D97-AF65-F5344CB8AC3E}">
        <p14:creationId xmlns:p14="http://schemas.microsoft.com/office/powerpoint/2010/main" val="30795489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CNNs and RNNs</a:t>
            </a:r>
          </a:p>
        </p:txBody>
      </p:sp>
      <p:sp>
        <p:nvSpPr>
          <p:cNvPr id="4" name="Rectangle 3"/>
          <p:cNvSpPr/>
          <p:nvPr/>
        </p:nvSpPr>
        <p:spPr>
          <a:xfrm>
            <a:off x="76200" y="6400800"/>
            <a:ext cx="5410200" cy="307777"/>
          </a:xfrm>
          <a:prstGeom prst="rect">
            <a:avLst/>
          </a:prstGeom>
        </p:spPr>
        <p:txBody>
          <a:bodyPr wrap="square">
            <a:spAutoFit/>
          </a:bodyPr>
          <a:lstStyle/>
          <a:p>
            <a:r>
              <a:rPr lang="en-US" sz="1400" dirty="0">
                <a:latin typeface="Arial Narrow" panose="020B0606020202030204" pitchFamily="34" charset="0"/>
                <a:hlinkClick r:id="rId3"/>
              </a:rPr>
              <a:t>https://arxiv.org/pdf/1411.4555.pdf</a:t>
            </a:r>
            <a:endParaRPr lang="en-US" sz="1400" dirty="0">
              <a:latin typeface="Arial Narrow" panose="020B0606020202030204" pitchFamily="34" charset="0"/>
            </a:endParaRPr>
          </a:p>
        </p:txBody>
      </p:sp>
      <p:sp>
        <p:nvSpPr>
          <p:cNvPr id="7" name="Content Placeholder 2"/>
          <p:cNvSpPr>
            <a:spLocks noGrp="1"/>
          </p:cNvSpPr>
          <p:nvPr>
            <p:ph idx="1"/>
          </p:nvPr>
        </p:nvSpPr>
        <p:spPr>
          <a:xfrm>
            <a:off x="685800" y="868680"/>
            <a:ext cx="7772400" cy="609600"/>
          </a:xfrm>
        </p:spPr>
        <p:txBody>
          <a:bodyPr/>
          <a:lstStyle/>
          <a:p>
            <a:pPr marL="0" indent="0">
              <a:buNone/>
            </a:pPr>
            <a:r>
              <a:rPr lang="en-US" dirty="0"/>
              <a:t>Generating image captions </a:t>
            </a:r>
          </a:p>
        </p:txBody>
      </p:sp>
      <p:pic>
        <p:nvPicPr>
          <p:cNvPr id="8" name="Picture 7"/>
          <p:cNvPicPr>
            <a:picLocks noChangeAspect="1"/>
          </p:cNvPicPr>
          <p:nvPr/>
        </p:nvPicPr>
        <p:blipFill rotWithShape="1">
          <a:blip r:embed="rId4"/>
          <a:srcRect t="23006" b="3374"/>
          <a:stretch/>
        </p:blipFill>
        <p:spPr>
          <a:xfrm>
            <a:off x="685800" y="2438400"/>
            <a:ext cx="7839075" cy="2286000"/>
          </a:xfrm>
          <a:prstGeom prst="rect">
            <a:avLst/>
          </a:prstGeom>
        </p:spPr>
      </p:pic>
    </p:spTree>
    <p:extLst>
      <p:ext uri="{BB962C8B-B14F-4D97-AF65-F5344CB8AC3E}">
        <p14:creationId xmlns:p14="http://schemas.microsoft.com/office/powerpoint/2010/main" val="6701161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CNNs and RNNs</a:t>
            </a:r>
          </a:p>
        </p:txBody>
      </p:sp>
      <p:sp>
        <p:nvSpPr>
          <p:cNvPr id="4" name="Rectangle 3"/>
          <p:cNvSpPr/>
          <p:nvPr/>
        </p:nvSpPr>
        <p:spPr>
          <a:xfrm>
            <a:off x="76200" y="6400800"/>
            <a:ext cx="5410200" cy="307777"/>
          </a:xfrm>
          <a:prstGeom prst="rect">
            <a:avLst/>
          </a:prstGeom>
        </p:spPr>
        <p:txBody>
          <a:bodyPr wrap="square">
            <a:spAutoFit/>
          </a:bodyPr>
          <a:lstStyle/>
          <a:p>
            <a:r>
              <a:rPr lang="en-US" sz="1400" dirty="0">
                <a:latin typeface="Arial Narrow" panose="020B0606020202030204" pitchFamily="34" charset="0"/>
                <a:hlinkClick r:id="rId2"/>
              </a:rPr>
              <a:t>https://arxiv.org/pdf/1411.4555.pdf</a:t>
            </a:r>
            <a:endParaRPr lang="en-US" sz="1400" dirty="0">
              <a:latin typeface="Arial Narrow" panose="020B0606020202030204" pitchFamily="34" charset="0"/>
            </a:endParaRPr>
          </a:p>
        </p:txBody>
      </p:sp>
      <p:pic>
        <p:nvPicPr>
          <p:cNvPr id="5" name="Picture 4"/>
          <p:cNvPicPr>
            <a:picLocks noChangeAspect="1"/>
          </p:cNvPicPr>
          <p:nvPr/>
        </p:nvPicPr>
        <p:blipFill rotWithShape="1">
          <a:blip r:embed="rId3"/>
          <a:srcRect b="3374"/>
          <a:stretch/>
        </p:blipFill>
        <p:spPr>
          <a:xfrm>
            <a:off x="685800" y="1724025"/>
            <a:ext cx="7839075" cy="3000375"/>
          </a:xfrm>
          <a:prstGeom prst="rect">
            <a:avLst/>
          </a:prstGeom>
        </p:spPr>
      </p:pic>
    </p:spTree>
    <p:extLst>
      <p:ext uri="{BB962C8B-B14F-4D97-AF65-F5344CB8AC3E}">
        <p14:creationId xmlns:p14="http://schemas.microsoft.com/office/powerpoint/2010/main" val="20604705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CNNs and RNNs</a:t>
            </a:r>
          </a:p>
        </p:txBody>
      </p:sp>
      <p:sp>
        <p:nvSpPr>
          <p:cNvPr id="4" name="Rectangle 3"/>
          <p:cNvSpPr/>
          <p:nvPr/>
        </p:nvSpPr>
        <p:spPr>
          <a:xfrm>
            <a:off x="76200" y="6400800"/>
            <a:ext cx="5410200" cy="307777"/>
          </a:xfrm>
          <a:prstGeom prst="rect">
            <a:avLst/>
          </a:prstGeom>
        </p:spPr>
        <p:txBody>
          <a:bodyPr wrap="square">
            <a:spAutoFit/>
          </a:bodyPr>
          <a:lstStyle/>
          <a:p>
            <a:r>
              <a:rPr lang="en-US" sz="1400" dirty="0">
                <a:latin typeface="Arial Narrow" panose="020B0606020202030204" pitchFamily="34" charset="0"/>
                <a:hlinkClick r:id="rId3"/>
              </a:rPr>
              <a:t>https://arxiv.org/pdf/1411.4555.pdf</a:t>
            </a:r>
            <a:endParaRPr lang="en-US" sz="1400" dirty="0">
              <a:latin typeface="Arial Narrow" panose="020B0606020202030204" pitchFamily="34" charset="0"/>
            </a:endParaRPr>
          </a:p>
        </p:txBody>
      </p:sp>
      <p:pic>
        <p:nvPicPr>
          <p:cNvPr id="7" name="Picture 6"/>
          <p:cNvPicPr>
            <a:picLocks noChangeAspect="1"/>
          </p:cNvPicPr>
          <p:nvPr/>
        </p:nvPicPr>
        <p:blipFill rotWithShape="1">
          <a:blip r:embed="rId4"/>
          <a:srcRect l="2317" r="3840"/>
          <a:stretch/>
        </p:blipFill>
        <p:spPr>
          <a:xfrm>
            <a:off x="1828800" y="942423"/>
            <a:ext cx="5334000" cy="4696377"/>
          </a:xfrm>
          <a:prstGeom prst="rect">
            <a:avLst/>
          </a:prstGeom>
        </p:spPr>
      </p:pic>
    </p:spTree>
    <p:extLst>
      <p:ext uri="{BB962C8B-B14F-4D97-AF65-F5344CB8AC3E}">
        <p14:creationId xmlns:p14="http://schemas.microsoft.com/office/powerpoint/2010/main" val="5816585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1581150" y="1524000"/>
            <a:ext cx="5905500" cy="3733800"/>
          </a:xfrm>
        </p:spPr>
        <p:txBody>
          <a:bodyPr/>
          <a:lstStyle/>
          <a:p>
            <a:r>
              <a:rPr lang="en-US" dirty="0"/>
              <a:t>RNNs for longitudinal data / stream</a:t>
            </a:r>
          </a:p>
          <a:p>
            <a:endParaRPr lang="en-US" dirty="0"/>
          </a:p>
          <a:p>
            <a:r>
              <a:rPr lang="en-US" dirty="0"/>
              <a:t>GANs when generated data helps</a:t>
            </a:r>
          </a:p>
          <a:p>
            <a:endParaRPr lang="en-US" dirty="0"/>
          </a:p>
          <a:p>
            <a:r>
              <a:rPr lang="en-US" dirty="0"/>
              <a:t>Watch for </a:t>
            </a:r>
            <a:r>
              <a:rPr lang="en-US" i="1" dirty="0"/>
              <a:t>transformers</a:t>
            </a:r>
          </a:p>
          <a:p>
            <a:pPr lvl="1"/>
            <a:r>
              <a:rPr lang="en-US" i="1" dirty="0"/>
              <a:t>Multi-headed attention</a:t>
            </a:r>
            <a:endParaRPr lang="en-US" dirty="0"/>
          </a:p>
        </p:txBody>
      </p:sp>
    </p:spTree>
    <p:extLst>
      <p:ext uri="{BB962C8B-B14F-4D97-AF65-F5344CB8AC3E}">
        <p14:creationId xmlns:p14="http://schemas.microsoft.com/office/powerpoint/2010/main" val="334773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Problem: Deconstructing Sentence</a:t>
            </a:r>
          </a:p>
        </p:txBody>
      </p:sp>
      <p:cxnSp>
        <p:nvCxnSpPr>
          <p:cNvPr id="7" name="Straight Arrow Connector 6"/>
          <p:cNvCxnSpPr>
            <a:stCxn id="5" idx="0"/>
            <a:endCxn id="15" idx="2"/>
          </p:cNvCxnSpPr>
          <p:nvPr/>
        </p:nvCxnSpPr>
        <p:spPr bwMode="auto">
          <a:xfrm flipH="1" flipV="1">
            <a:off x="2324793" y="1971020"/>
            <a:ext cx="693" cy="130558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1944486" y="5191780"/>
            <a:ext cx="762000" cy="523220"/>
          </a:xfrm>
          <a:prstGeom prst="rect">
            <a:avLst/>
          </a:prstGeom>
          <a:noFill/>
        </p:spPr>
        <p:txBody>
          <a:bodyPr wrap="square" rtlCol="0">
            <a:spAutoFit/>
          </a:bodyPr>
          <a:lstStyle/>
          <a:p>
            <a:pPr algn="ctr"/>
            <a:r>
              <a:rPr lang="en-US" dirty="0">
                <a:latin typeface="Arial Narrow" panose="020B0606020202030204" pitchFamily="34" charset="0"/>
              </a:rPr>
              <a:t>x</a:t>
            </a:r>
            <a:r>
              <a:rPr lang="en-US" baseline="-25000" dirty="0">
                <a:latin typeface="Arial Narrow" panose="020B0606020202030204" pitchFamily="34" charset="0"/>
              </a:rPr>
              <a:t>1</a:t>
            </a:r>
            <a:endParaRPr lang="en-US" dirty="0">
              <a:latin typeface="Arial Narrow" panose="020B0606020202030204" pitchFamily="34" charset="0"/>
            </a:endParaRPr>
          </a:p>
        </p:txBody>
      </p:sp>
      <p:sp>
        <p:nvSpPr>
          <p:cNvPr id="15" name="TextBox 14"/>
          <p:cNvSpPr txBox="1"/>
          <p:nvPr/>
        </p:nvSpPr>
        <p:spPr>
          <a:xfrm>
            <a:off x="1944486" y="1447800"/>
            <a:ext cx="760614" cy="523220"/>
          </a:xfrm>
          <a:prstGeom prst="rect">
            <a:avLst/>
          </a:prstGeom>
          <a:noFill/>
        </p:spPr>
        <p:txBody>
          <a:bodyPr wrap="square" rtlCol="0">
            <a:spAutoFit/>
          </a:bodyPr>
          <a:lstStyle/>
          <a:p>
            <a:pPr algn="ctr"/>
            <a:r>
              <a:rPr lang="en-US" dirty="0">
                <a:latin typeface="Arial Narrow" panose="020B0606020202030204" pitchFamily="34" charset="0"/>
              </a:rPr>
              <a:t>y</a:t>
            </a:r>
            <a:r>
              <a:rPr lang="en-US" baseline="-25000" dirty="0">
                <a:latin typeface="Arial Narrow" panose="020B0606020202030204" pitchFamily="34" charset="0"/>
              </a:rPr>
              <a:t>1</a:t>
            </a:r>
            <a:endParaRPr lang="en-US" dirty="0">
              <a:latin typeface="Arial Narrow" panose="020B0606020202030204" pitchFamily="34" charset="0"/>
            </a:endParaRPr>
          </a:p>
        </p:txBody>
      </p:sp>
      <p:cxnSp>
        <p:nvCxnSpPr>
          <p:cNvPr id="20" name="Straight Arrow Connector 19"/>
          <p:cNvCxnSpPr>
            <a:stCxn id="19" idx="0"/>
            <a:endCxn id="23" idx="2"/>
          </p:cNvCxnSpPr>
          <p:nvPr/>
        </p:nvCxnSpPr>
        <p:spPr bwMode="auto">
          <a:xfrm flipH="1" flipV="1">
            <a:off x="4876107" y="1971020"/>
            <a:ext cx="693" cy="130558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495800" y="5191780"/>
            <a:ext cx="762000" cy="523220"/>
          </a:xfrm>
          <a:prstGeom prst="rect">
            <a:avLst/>
          </a:prstGeom>
          <a:noFill/>
        </p:spPr>
        <p:txBody>
          <a:bodyPr wrap="square" rtlCol="0">
            <a:spAutoFit/>
          </a:bodyPr>
          <a:lstStyle/>
          <a:p>
            <a:pPr algn="ctr"/>
            <a:r>
              <a:rPr lang="en-US" dirty="0">
                <a:latin typeface="Arial Narrow" panose="020B0606020202030204" pitchFamily="34" charset="0"/>
              </a:rPr>
              <a:t>x</a:t>
            </a:r>
            <a:r>
              <a:rPr lang="en-US" baseline="-25000" dirty="0">
                <a:latin typeface="Arial Narrow" panose="020B0606020202030204" pitchFamily="34" charset="0"/>
              </a:rPr>
              <a:t>2</a:t>
            </a:r>
            <a:endParaRPr lang="en-US" dirty="0">
              <a:latin typeface="Arial Narrow" panose="020B0606020202030204" pitchFamily="34" charset="0"/>
            </a:endParaRPr>
          </a:p>
        </p:txBody>
      </p:sp>
      <p:sp>
        <p:nvSpPr>
          <p:cNvPr id="23" name="TextBox 22"/>
          <p:cNvSpPr txBox="1"/>
          <p:nvPr/>
        </p:nvSpPr>
        <p:spPr>
          <a:xfrm>
            <a:off x="4495800" y="1447800"/>
            <a:ext cx="760614" cy="523220"/>
          </a:xfrm>
          <a:prstGeom prst="rect">
            <a:avLst/>
          </a:prstGeom>
          <a:noFill/>
        </p:spPr>
        <p:txBody>
          <a:bodyPr wrap="square" rtlCol="0">
            <a:spAutoFit/>
          </a:bodyPr>
          <a:lstStyle/>
          <a:p>
            <a:pPr algn="ctr"/>
            <a:r>
              <a:rPr lang="en-US" dirty="0">
                <a:latin typeface="Arial Narrow" panose="020B0606020202030204" pitchFamily="34" charset="0"/>
              </a:rPr>
              <a:t>y</a:t>
            </a:r>
            <a:r>
              <a:rPr lang="en-US" baseline="-25000" dirty="0">
                <a:latin typeface="Arial Narrow" panose="020B0606020202030204" pitchFamily="34" charset="0"/>
              </a:rPr>
              <a:t>2</a:t>
            </a:r>
            <a:endParaRPr lang="en-US" dirty="0">
              <a:latin typeface="Arial Narrow" panose="020B0606020202030204" pitchFamily="34" charset="0"/>
            </a:endParaRPr>
          </a:p>
        </p:txBody>
      </p:sp>
      <p:sp>
        <p:nvSpPr>
          <p:cNvPr id="6" name="TextBox 5"/>
          <p:cNvSpPr txBox="1"/>
          <p:nvPr/>
        </p:nvSpPr>
        <p:spPr>
          <a:xfrm>
            <a:off x="2324792" y="6080625"/>
            <a:ext cx="2818014" cy="400110"/>
          </a:xfrm>
          <a:prstGeom prst="rect">
            <a:avLst/>
          </a:prstGeom>
          <a:noFill/>
        </p:spPr>
        <p:txBody>
          <a:bodyPr wrap="square" rtlCol="0">
            <a:spAutoFit/>
          </a:bodyPr>
          <a:lstStyle/>
          <a:p>
            <a:r>
              <a:rPr lang="en-US" sz="2000" i="1" dirty="0"/>
              <a:t>… often sat on a </a:t>
            </a:r>
            <a:r>
              <a:rPr lang="en-US" sz="2000" i="1" dirty="0" err="1"/>
              <a:t>tuffet</a:t>
            </a:r>
            <a:r>
              <a:rPr lang="en-US" sz="2000" i="1" dirty="0"/>
              <a:t> …</a:t>
            </a:r>
          </a:p>
        </p:txBody>
      </p:sp>
      <p:sp>
        <p:nvSpPr>
          <p:cNvPr id="8" name="Rectangle 7"/>
          <p:cNvSpPr/>
          <p:nvPr/>
        </p:nvSpPr>
        <p:spPr bwMode="auto">
          <a:xfrm>
            <a:off x="6324600" y="6558205"/>
            <a:ext cx="2133600" cy="164022"/>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35" name="TextBox 34"/>
          <p:cNvSpPr txBox="1"/>
          <p:nvPr/>
        </p:nvSpPr>
        <p:spPr>
          <a:xfrm>
            <a:off x="1390303" y="937502"/>
            <a:ext cx="1868979" cy="523220"/>
          </a:xfrm>
          <a:prstGeom prst="rect">
            <a:avLst/>
          </a:prstGeom>
          <a:noFill/>
        </p:spPr>
        <p:txBody>
          <a:bodyPr wrap="square" rtlCol="0">
            <a:spAutoFit/>
          </a:bodyPr>
          <a:lstStyle/>
          <a:p>
            <a:pPr algn="ctr"/>
            <a:r>
              <a:rPr lang="en-US" i="1" dirty="0">
                <a:latin typeface="Arial Narrow" panose="020B0606020202030204" pitchFamily="34" charset="0"/>
              </a:rPr>
              <a:t>habit</a:t>
            </a:r>
          </a:p>
        </p:txBody>
      </p:sp>
      <p:sp>
        <p:nvSpPr>
          <p:cNvPr id="36" name="TextBox 35"/>
          <p:cNvSpPr txBox="1"/>
          <p:nvPr/>
        </p:nvSpPr>
        <p:spPr>
          <a:xfrm>
            <a:off x="3941617" y="937502"/>
            <a:ext cx="1868979" cy="523220"/>
          </a:xfrm>
          <a:prstGeom prst="rect">
            <a:avLst/>
          </a:prstGeom>
          <a:noFill/>
        </p:spPr>
        <p:txBody>
          <a:bodyPr wrap="square" rtlCol="0">
            <a:spAutoFit/>
          </a:bodyPr>
          <a:lstStyle/>
          <a:p>
            <a:pPr algn="ctr"/>
            <a:r>
              <a:rPr lang="en-US" i="1" dirty="0">
                <a:latin typeface="Arial Narrow" panose="020B0606020202030204" pitchFamily="34" charset="0"/>
              </a:rPr>
              <a:t>goal</a:t>
            </a:r>
          </a:p>
        </p:txBody>
      </p:sp>
      <p:sp>
        <p:nvSpPr>
          <p:cNvPr id="14" name="TextBox 13">
            <a:extLst>
              <a:ext uri="{FF2B5EF4-FFF2-40B4-BE49-F238E27FC236}">
                <a16:creationId xmlns:a16="http://schemas.microsoft.com/office/drawing/2014/main" id="{B9362592-D274-40CB-AAB1-0CAC635BA7C3}"/>
              </a:ext>
            </a:extLst>
          </p:cNvPr>
          <p:cNvSpPr txBox="1"/>
          <p:nvPr/>
        </p:nvSpPr>
        <p:spPr>
          <a:xfrm>
            <a:off x="5715000" y="941658"/>
            <a:ext cx="3047999" cy="523220"/>
          </a:xfrm>
          <a:prstGeom prst="rect">
            <a:avLst/>
          </a:prstGeom>
          <a:noFill/>
        </p:spPr>
        <p:txBody>
          <a:bodyPr wrap="square" rtlCol="0">
            <a:spAutoFit/>
          </a:bodyPr>
          <a:lstStyle/>
          <a:p>
            <a:r>
              <a:rPr lang="en-US" dirty="0">
                <a:latin typeface="Arial Narrow" panose="020B0606020202030204" pitchFamily="34" charset="0"/>
                <a:sym typeface="Wingdings" panose="05000000000000000000" pitchFamily="2" charset="2"/>
              </a:rPr>
              <a:t> </a:t>
            </a:r>
            <a:r>
              <a:rPr lang="en-US" i="1" dirty="0">
                <a:latin typeface="Arial Narrow" panose="020B0606020202030204" pitchFamily="34" charset="0"/>
                <a:sym typeface="Wingdings" panose="05000000000000000000" pitchFamily="2" charset="2"/>
              </a:rPr>
              <a:t>output</a:t>
            </a:r>
            <a:endParaRPr lang="en-US" i="1" dirty="0">
              <a:latin typeface="Arial Narrow" panose="020B0606020202030204" pitchFamily="34" charset="0"/>
            </a:endParaRPr>
          </a:p>
        </p:txBody>
      </p:sp>
    </p:spTree>
    <p:extLst>
      <p:ext uri="{BB962C8B-B14F-4D97-AF65-F5344CB8AC3E}">
        <p14:creationId xmlns:p14="http://schemas.microsoft.com/office/powerpoint/2010/main" val="79781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RNN Architecture: The Issue</a:t>
            </a:r>
          </a:p>
        </p:txBody>
      </p:sp>
      <p:sp>
        <p:nvSpPr>
          <p:cNvPr id="5" name="Oval 4"/>
          <p:cNvSpPr/>
          <p:nvPr/>
        </p:nvSpPr>
        <p:spPr bwMode="auto">
          <a:xfrm>
            <a:off x="2096886" y="3276600"/>
            <a:ext cx="457200" cy="457200"/>
          </a:xfrm>
          <a:prstGeom prst="ellipse">
            <a:avLst/>
          </a:prstGeom>
          <a:solidFill>
            <a:srgbClr val="92D05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cxnSp>
        <p:nvCxnSpPr>
          <p:cNvPr id="7" name="Straight Arrow Connector 6"/>
          <p:cNvCxnSpPr>
            <a:stCxn id="5" idx="0"/>
            <a:endCxn id="15" idx="2"/>
          </p:cNvCxnSpPr>
          <p:nvPr/>
        </p:nvCxnSpPr>
        <p:spPr bwMode="auto">
          <a:xfrm flipH="1" flipV="1">
            <a:off x="2324793" y="1971020"/>
            <a:ext cx="693" cy="130558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a:stCxn id="13" idx="0"/>
            <a:endCxn id="5" idx="4"/>
          </p:cNvCxnSpPr>
          <p:nvPr/>
        </p:nvCxnSpPr>
        <p:spPr bwMode="auto">
          <a:xfrm flipV="1">
            <a:off x="2325486" y="3733800"/>
            <a:ext cx="0" cy="145798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1944486" y="5191780"/>
            <a:ext cx="762000" cy="523220"/>
          </a:xfrm>
          <a:prstGeom prst="rect">
            <a:avLst/>
          </a:prstGeom>
          <a:noFill/>
        </p:spPr>
        <p:txBody>
          <a:bodyPr wrap="square" rtlCol="0">
            <a:spAutoFit/>
          </a:bodyPr>
          <a:lstStyle/>
          <a:p>
            <a:pPr algn="ctr"/>
            <a:r>
              <a:rPr lang="en-US" dirty="0">
                <a:latin typeface="Arial Narrow" panose="020B0606020202030204" pitchFamily="34" charset="0"/>
              </a:rPr>
              <a:t>x</a:t>
            </a:r>
            <a:r>
              <a:rPr lang="en-US" baseline="-25000" dirty="0">
                <a:latin typeface="Arial Narrow" panose="020B0606020202030204" pitchFamily="34" charset="0"/>
              </a:rPr>
              <a:t>1</a:t>
            </a:r>
            <a:endParaRPr lang="en-US" dirty="0">
              <a:latin typeface="Arial Narrow" panose="020B0606020202030204" pitchFamily="34" charset="0"/>
            </a:endParaRPr>
          </a:p>
        </p:txBody>
      </p:sp>
      <p:sp>
        <p:nvSpPr>
          <p:cNvPr id="15" name="TextBox 14"/>
          <p:cNvSpPr txBox="1"/>
          <p:nvPr/>
        </p:nvSpPr>
        <p:spPr>
          <a:xfrm>
            <a:off x="1944486" y="1447800"/>
            <a:ext cx="760614" cy="523220"/>
          </a:xfrm>
          <a:prstGeom prst="rect">
            <a:avLst/>
          </a:prstGeom>
          <a:noFill/>
        </p:spPr>
        <p:txBody>
          <a:bodyPr wrap="square" rtlCol="0">
            <a:spAutoFit/>
          </a:bodyPr>
          <a:lstStyle/>
          <a:p>
            <a:pPr algn="ctr"/>
            <a:r>
              <a:rPr lang="en-US" dirty="0">
                <a:latin typeface="Arial Narrow" panose="020B0606020202030204" pitchFamily="34" charset="0"/>
              </a:rPr>
              <a:t>y</a:t>
            </a:r>
            <a:r>
              <a:rPr lang="en-US" baseline="-25000" dirty="0">
                <a:latin typeface="Arial Narrow" panose="020B0606020202030204" pitchFamily="34" charset="0"/>
              </a:rPr>
              <a:t>1</a:t>
            </a:r>
            <a:endParaRPr lang="en-US" dirty="0">
              <a:latin typeface="Arial Narrow" panose="020B0606020202030204" pitchFamily="34" charset="0"/>
            </a:endParaRPr>
          </a:p>
        </p:txBody>
      </p:sp>
      <p:sp>
        <p:nvSpPr>
          <p:cNvPr id="19" name="Oval 18"/>
          <p:cNvSpPr/>
          <p:nvPr/>
        </p:nvSpPr>
        <p:spPr bwMode="auto">
          <a:xfrm>
            <a:off x="4648200" y="3276600"/>
            <a:ext cx="457200" cy="457200"/>
          </a:xfrm>
          <a:prstGeom prst="ellipse">
            <a:avLst/>
          </a:prstGeom>
          <a:solidFill>
            <a:schemeClr val="bg2">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cxnSp>
        <p:nvCxnSpPr>
          <p:cNvPr id="20" name="Straight Arrow Connector 19"/>
          <p:cNvCxnSpPr>
            <a:stCxn id="19" idx="0"/>
            <a:endCxn id="23" idx="2"/>
          </p:cNvCxnSpPr>
          <p:nvPr/>
        </p:nvCxnSpPr>
        <p:spPr bwMode="auto">
          <a:xfrm flipH="1" flipV="1">
            <a:off x="4876107" y="1971020"/>
            <a:ext cx="693" cy="130558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stCxn id="22" idx="0"/>
            <a:endCxn id="19" idx="4"/>
          </p:cNvCxnSpPr>
          <p:nvPr/>
        </p:nvCxnSpPr>
        <p:spPr bwMode="auto">
          <a:xfrm flipV="1">
            <a:off x="4876800" y="3733800"/>
            <a:ext cx="0" cy="145798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495800" y="5191780"/>
            <a:ext cx="762000" cy="523220"/>
          </a:xfrm>
          <a:prstGeom prst="rect">
            <a:avLst/>
          </a:prstGeom>
          <a:noFill/>
        </p:spPr>
        <p:txBody>
          <a:bodyPr wrap="square" rtlCol="0">
            <a:spAutoFit/>
          </a:bodyPr>
          <a:lstStyle/>
          <a:p>
            <a:pPr algn="ctr"/>
            <a:r>
              <a:rPr lang="en-US" dirty="0">
                <a:latin typeface="Arial Narrow" panose="020B0606020202030204" pitchFamily="34" charset="0"/>
              </a:rPr>
              <a:t>x</a:t>
            </a:r>
            <a:r>
              <a:rPr lang="en-US" baseline="-25000" dirty="0">
                <a:latin typeface="Arial Narrow" panose="020B0606020202030204" pitchFamily="34" charset="0"/>
              </a:rPr>
              <a:t>2</a:t>
            </a:r>
            <a:endParaRPr lang="en-US" dirty="0">
              <a:latin typeface="Arial Narrow" panose="020B0606020202030204" pitchFamily="34" charset="0"/>
            </a:endParaRPr>
          </a:p>
        </p:txBody>
      </p:sp>
      <p:sp>
        <p:nvSpPr>
          <p:cNvPr id="23" name="TextBox 22"/>
          <p:cNvSpPr txBox="1"/>
          <p:nvPr/>
        </p:nvSpPr>
        <p:spPr>
          <a:xfrm>
            <a:off x="4495800" y="1447800"/>
            <a:ext cx="760614" cy="523220"/>
          </a:xfrm>
          <a:prstGeom prst="rect">
            <a:avLst/>
          </a:prstGeom>
          <a:noFill/>
        </p:spPr>
        <p:txBody>
          <a:bodyPr wrap="square" rtlCol="0">
            <a:spAutoFit/>
          </a:bodyPr>
          <a:lstStyle/>
          <a:p>
            <a:pPr algn="ctr"/>
            <a:r>
              <a:rPr lang="en-US" dirty="0">
                <a:latin typeface="Arial Narrow" panose="020B0606020202030204" pitchFamily="34" charset="0"/>
              </a:rPr>
              <a:t>y</a:t>
            </a:r>
            <a:r>
              <a:rPr lang="en-US" baseline="-25000" dirty="0">
                <a:latin typeface="Arial Narrow" panose="020B0606020202030204" pitchFamily="34" charset="0"/>
              </a:rPr>
              <a:t>2</a:t>
            </a:r>
            <a:endParaRPr lang="en-US" dirty="0">
              <a:latin typeface="Arial Narrow" panose="020B0606020202030204" pitchFamily="34" charset="0"/>
            </a:endParaRPr>
          </a:p>
        </p:txBody>
      </p:sp>
      <p:sp>
        <p:nvSpPr>
          <p:cNvPr id="24" name="TextBox 23"/>
          <p:cNvSpPr txBox="1"/>
          <p:nvPr/>
        </p:nvSpPr>
        <p:spPr>
          <a:xfrm>
            <a:off x="1612843" y="4167447"/>
            <a:ext cx="716972" cy="523220"/>
          </a:xfrm>
          <a:prstGeom prst="rect">
            <a:avLst/>
          </a:prstGeom>
          <a:noFill/>
        </p:spPr>
        <p:txBody>
          <a:bodyPr wrap="square" rtlCol="0">
            <a:spAutoFit/>
          </a:bodyPr>
          <a:lstStyle/>
          <a:p>
            <a:pPr algn="ctr"/>
            <a:r>
              <a:rPr lang="en-US" dirty="0">
                <a:latin typeface="Arial Narrow" panose="020B0606020202030204" pitchFamily="34" charset="0"/>
              </a:rPr>
              <a:t>w</a:t>
            </a:r>
            <a:r>
              <a:rPr lang="en-US" baseline="-25000" dirty="0">
                <a:latin typeface="Arial Narrow" panose="020B0606020202030204" pitchFamily="34" charset="0"/>
              </a:rPr>
              <a:t>x1</a:t>
            </a:r>
            <a:endParaRPr lang="en-US" dirty="0">
              <a:latin typeface="Arial Narrow" panose="020B0606020202030204" pitchFamily="34" charset="0"/>
            </a:endParaRPr>
          </a:p>
        </p:txBody>
      </p:sp>
      <p:sp>
        <p:nvSpPr>
          <p:cNvPr id="25" name="TextBox 24"/>
          <p:cNvSpPr txBox="1"/>
          <p:nvPr/>
        </p:nvSpPr>
        <p:spPr>
          <a:xfrm>
            <a:off x="1615095" y="2209800"/>
            <a:ext cx="712469" cy="523220"/>
          </a:xfrm>
          <a:prstGeom prst="rect">
            <a:avLst/>
          </a:prstGeom>
          <a:noFill/>
        </p:spPr>
        <p:txBody>
          <a:bodyPr wrap="square" rtlCol="0">
            <a:spAutoFit/>
          </a:bodyPr>
          <a:lstStyle/>
          <a:p>
            <a:pPr algn="ctr"/>
            <a:r>
              <a:rPr lang="en-US" dirty="0">
                <a:latin typeface="Arial Narrow" panose="020B0606020202030204" pitchFamily="34" charset="0"/>
              </a:rPr>
              <a:t>w</a:t>
            </a:r>
            <a:r>
              <a:rPr lang="en-US" baseline="-25000" dirty="0">
                <a:latin typeface="Arial Narrow" panose="020B0606020202030204" pitchFamily="34" charset="0"/>
              </a:rPr>
              <a:t>y1</a:t>
            </a:r>
            <a:endParaRPr lang="en-US" dirty="0">
              <a:latin typeface="Arial Narrow" panose="020B0606020202030204" pitchFamily="34" charset="0"/>
            </a:endParaRPr>
          </a:p>
        </p:txBody>
      </p:sp>
      <p:sp>
        <p:nvSpPr>
          <p:cNvPr id="26" name="TextBox 25"/>
          <p:cNvSpPr txBox="1"/>
          <p:nvPr/>
        </p:nvSpPr>
        <p:spPr>
          <a:xfrm>
            <a:off x="4120342" y="4167928"/>
            <a:ext cx="716972" cy="523220"/>
          </a:xfrm>
          <a:prstGeom prst="rect">
            <a:avLst/>
          </a:prstGeom>
          <a:noFill/>
        </p:spPr>
        <p:txBody>
          <a:bodyPr wrap="square" rtlCol="0">
            <a:spAutoFit/>
          </a:bodyPr>
          <a:lstStyle/>
          <a:p>
            <a:pPr algn="ctr"/>
            <a:r>
              <a:rPr lang="en-US" dirty="0">
                <a:latin typeface="Arial Narrow" panose="020B0606020202030204" pitchFamily="34" charset="0"/>
              </a:rPr>
              <a:t>w</a:t>
            </a:r>
            <a:r>
              <a:rPr lang="en-US" baseline="-25000" dirty="0">
                <a:latin typeface="Arial Narrow" panose="020B0606020202030204" pitchFamily="34" charset="0"/>
              </a:rPr>
              <a:t>x2</a:t>
            </a:r>
            <a:endParaRPr lang="en-US" dirty="0">
              <a:latin typeface="Arial Narrow" panose="020B0606020202030204" pitchFamily="34" charset="0"/>
            </a:endParaRPr>
          </a:p>
        </p:txBody>
      </p:sp>
      <p:sp>
        <p:nvSpPr>
          <p:cNvPr id="28" name="TextBox 27"/>
          <p:cNvSpPr txBox="1"/>
          <p:nvPr/>
        </p:nvSpPr>
        <p:spPr>
          <a:xfrm>
            <a:off x="4122594" y="2210281"/>
            <a:ext cx="712469" cy="523220"/>
          </a:xfrm>
          <a:prstGeom prst="rect">
            <a:avLst/>
          </a:prstGeom>
          <a:noFill/>
        </p:spPr>
        <p:txBody>
          <a:bodyPr wrap="square" rtlCol="0">
            <a:spAutoFit/>
          </a:bodyPr>
          <a:lstStyle/>
          <a:p>
            <a:pPr algn="ctr"/>
            <a:r>
              <a:rPr lang="en-US" dirty="0">
                <a:latin typeface="Arial Narrow" panose="020B0606020202030204" pitchFamily="34" charset="0"/>
              </a:rPr>
              <a:t>w</a:t>
            </a:r>
            <a:r>
              <a:rPr lang="en-US" baseline="-25000" dirty="0">
                <a:latin typeface="Arial Narrow" panose="020B0606020202030204" pitchFamily="34" charset="0"/>
              </a:rPr>
              <a:t>y2</a:t>
            </a:r>
            <a:endParaRPr lang="en-US" dirty="0">
              <a:latin typeface="Arial Narrow" panose="020B0606020202030204" pitchFamily="34" charset="0"/>
            </a:endParaRPr>
          </a:p>
        </p:txBody>
      </p:sp>
      <p:sp>
        <p:nvSpPr>
          <p:cNvPr id="6" name="TextBox 5"/>
          <p:cNvSpPr txBox="1"/>
          <p:nvPr/>
        </p:nvSpPr>
        <p:spPr>
          <a:xfrm>
            <a:off x="152400" y="5625427"/>
            <a:ext cx="8534400" cy="1015663"/>
          </a:xfrm>
          <a:prstGeom prst="rect">
            <a:avLst/>
          </a:prstGeom>
          <a:noFill/>
        </p:spPr>
        <p:txBody>
          <a:bodyPr wrap="square" rtlCol="0">
            <a:spAutoFit/>
          </a:bodyPr>
          <a:lstStyle/>
          <a:p>
            <a:r>
              <a:rPr lang="en-US" sz="2000" i="1" dirty="0"/>
              <a:t>sat on                      a                                      </a:t>
            </a:r>
            <a:r>
              <a:rPr lang="en-US" sz="2000" i="1" dirty="0" err="1"/>
              <a:t>tuffet</a:t>
            </a:r>
            <a:endParaRPr lang="en-US" sz="2000" i="1" dirty="0"/>
          </a:p>
          <a:p>
            <a:r>
              <a:rPr lang="en-US" sz="2000" i="1" u="sng" dirty="0">
                <a:solidFill>
                  <a:srgbClr val="FF0000"/>
                </a:solidFill>
              </a:rPr>
              <a:t>sat                           on                                    a                           </a:t>
            </a:r>
            <a:r>
              <a:rPr lang="en-US" sz="2000" i="1" u="sng" dirty="0" err="1">
                <a:solidFill>
                  <a:srgbClr val="FF0000"/>
                </a:solidFill>
              </a:rPr>
              <a:t>tuffet</a:t>
            </a:r>
            <a:endParaRPr lang="en-US" sz="2000" i="1" u="sng" dirty="0">
              <a:solidFill>
                <a:srgbClr val="FF0000"/>
              </a:solidFill>
            </a:endParaRPr>
          </a:p>
          <a:p>
            <a:r>
              <a:rPr lang="en-US" sz="2000" i="1" dirty="0"/>
              <a:t>                               sat                                    on                         a                    </a:t>
            </a:r>
            <a:r>
              <a:rPr lang="en-US" sz="2000" i="1" dirty="0" err="1"/>
              <a:t>tuffet</a:t>
            </a:r>
            <a:endParaRPr lang="en-US" sz="2000" i="1" dirty="0"/>
          </a:p>
        </p:txBody>
      </p:sp>
      <p:sp>
        <p:nvSpPr>
          <p:cNvPr id="8" name="Rectangle 7"/>
          <p:cNvSpPr/>
          <p:nvPr/>
        </p:nvSpPr>
        <p:spPr bwMode="auto">
          <a:xfrm>
            <a:off x="6324600" y="6558205"/>
            <a:ext cx="2133600" cy="164022"/>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9" name="Line Callout 1 (Accent Bar) 8"/>
          <p:cNvSpPr/>
          <p:nvPr/>
        </p:nvSpPr>
        <p:spPr bwMode="auto">
          <a:xfrm>
            <a:off x="6661786" y="4429057"/>
            <a:ext cx="1524000" cy="1036320"/>
          </a:xfrm>
          <a:prstGeom prst="accentCallout1">
            <a:avLst>
              <a:gd name="adj1" fmla="val 94953"/>
              <a:gd name="adj2" fmla="val -6697"/>
              <a:gd name="adj3" fmla="val 165441"/>
              <a:gd name="adj4" fmla="val -38879"/>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800" b="0" i="0" u="none" strike="noStrike" cap="none" normalizeH="0" baseline="0" dirty="0">
                <a:ln>
                  <a:noFill/>
                </a:ln>
                <a:solidFill>
                  <a:srgbClr val="FF0000"/>
                </a:solidFill>
                <a:effectLst/>
                <a:latin typeface="Arial Narrow" panose="020B0606020202030204" pitchFamily="34" charset="0"/>
              </a:rPr>
              <a:t>Input sequence</a:t>
            </a:r>
          </a:p>
        </p:txBody>
      </p:sp>
      <p:sp>
        <p:nvSpPr>
          <p:cNvPr id="11" name="Rectangle 10"/>
          <p:cNvSpPr/>
          <p:nvPr/>
        </p:nvSpPr>
        <p:spPr bwMode="auto">
          <a:xfrm>
            <a:off x="1944486" y="5257800"/>
            <a:ext cx="3465714" cy="762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37" name="Line Callout 1 (Accent Bar) 36"/>
          <p:cNvSpPr/>
          <p:nvPr/>
        </p:nvSpPr>
        <p:spPr bwMode="auto">
          <a:xfrm>
            <a:off x="6661786" y="3307366"/>
            <a:ext cx="1524000" cy="961716"/>
          </a:xfrm>
          <a:prstGeom prst="accentCallout1">
            <a:avLst>
              <a:gd name="adj1" fmla="val 94953"/>
              <a:gd name="adj2" fmla="val -6697"/>
              <a:gd name="adj3" fmla="val 201662"/>
              <a:gd name="adj4" fmla="val -93970"/>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lang="en-US" dirty="0">
                <a:latin typeface="Arial Narrow" panose="020B0606020202030204" pitchFamily="34" charset="0"/>
              </a:rPr>
              <a:t>Sliding window</a:t>
            </a:r>
            <a:endParaRPr kumimoji="0" lang="en-US" sz="2800" b="0" i="0" u="none" strike="noStrike" cap="none" normalizeH="0" baseline="0" dirty="0">
              <a:ln>
                <a:noFill/>
              </a:ln>
              <a:solidFill>
                <a:schemeClr val="tx1"/>
              </a:solidFill>
              <a:effectLst/>
              <a:latin typeface="Arial Narrow" panose="020B0606020202030204" pitchFamily="34" charset="0"/>
            </a:endParaRPr>
          </a:p>
        </p:txBody>
      </p:sp>
      <p:sp>
        <p:nvSpPr>
          <p:cNvPr id="27" name="TextBox 26"/>
          <p:cNvSpPr txBox="1"/>
          <p:nvPr/>
        </p:nvSpPr>
        <p:spPr>
          <a:xfrm>
            <a:off x="1390303" y="937502"/>
            <a:ext cx="1868979" cy="523220"/>
          </a:xfrm>
          <a:prstGeom prst="rect">
            <a:avLst/>
          </a:prstGeom>
          <a:noFill/>
        </p:spPr>
        <p:txBody>
          <a:bodyPr wrap="square" rtlCol="0">
            <a:spAutoFit/>
          </a:bodyPr>
          <a:lstStyle/>
          <a:p>
            <a:pPr algn="ctr"/>
            <a:r>
              <a:rPr lang="en-US" i="1" dirty="0">
                <a:latin typeface="Arial Narrow" panose="020B0606020202030204" pitchFamily="34" charset="0"/>
              </a:rPr>
              <a:t>habit</a:t>
            </a:r>
          </a:p>
        </p:txBody>
      </p:sp>
      <p:sp>
        <p:nvSpPr>
          <p:cNvPr id="29" name="TextBox 28"/>
          <p:cNvSpPr txBox="1"/>
          <p:nvPr/>
        </p:nvSpPr>
        <p:spPr>
          <a:xfrm>
            <a:off x="3941617" y="937502"/>
            <a:ext cx="1868979" cy="523220"/>
          </a:xfrm>
          <a:prstGeom prst="rect">
            <a:avLst/>
          </a:prstGeom>
          <a:noFill/>
        </p:spPr>
        <p:txBody>
          <a:bodyPr wrap="square" rtlCol="0">
            <a:spAutoFit/>
          </a:bodyPr>
          <a:lstStyle/>
          <a:p>
            <a:pPr algn="ctr"/>
            <a:r>
              <a:rPr lang="en-US" i="1" dirty="0">
                <a:latin typeface="Arial Narrow" panose="020B0606020202030204" pitchFamily="34" charset="0"/>
              </a:rPr>
              <a:t>goal</a:t>
            </a:r>
          </a:p>
        </p:txBody>
      </p:sp>
    </p:spTree>
    <p:extLst>
      <p:ext uri="{BB962C8B-B14F-4D97-AF65-F5344CB8AC3E}">
        <p14:creationId xmlns:p14="http://schemas.microsoft.com/office/powerpoint/2010/main" val="2341482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RNN Architecture: Per Recurrent Node (Unrolling)</a:t>
            </a:r>
          </a:p>
        </p:txBody>
      </p:sp>
      <p:sp>
        <p:nvSpPr>
          <p:cNvPr id="5" name="Oval 4"/>
          <p:cNvSpPr/>
          <p:nvPr/>
        </p:nvSpPr>
        <p:spPr bwMode="auto">
          <a:xfrm>
            <a:off x="2477886" y="3276600"/>
            <a:ext cx="457200" cy="457200"/>
          </a:xfrm>
          <a:prstGeom prst="ellipse">
            <a:avLst/>
          </a:prstGeom>
          <a:solidFill>
            <a:srgbClr val="92D05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cxnSp>
        <p:nvCxnSpPr>
          <p:cNvPr id="7" name="Straight Arrow Connector 6"/>
          <p:cNvCxnSpPr>
            <a:stCxn id="5" idx="0"/>
            <a:endCxn id="15" idx="2"/>
          </p:cNvCxnSpPr>
          <p:nvPr/>
        </p:nvCxnSpPr>
        <p:spPr bwMode="auto">
          <a:xfrm flipH="1" flipV="1">
            <a:off x="2705793" y="1971020"/>
            <a:ext cx="693" cy="130558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a:stCxn id="13" idx="0"/>
            <a:endCxn id="5" idx="4"/>
          </p:cNvCxnSpPr>
          <p:nvPr/>
        </p:nvCxnSpPr>
        <p:spPr bwMode="auto">
          <a:xfrm flipV="1">
            <a:off x="2706486" y="3733800"/>
            <a:ext cx="0" cy="145798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2325486" y="5191780"/>
            <a:ext cx="762000" cy="523220"/>
          </a:xfrm>
          <a:prstGeom prst="rect">
            <a:avLst/>
          </a:prstGeom>
          <a:noFill/>
        </p:spPr>
        <p:txBody>
          <a:bodyPr wrap="square" rtlCol="0">
            <a:spAutoFit/>
          </a:bodyPr>
          <a:lstStyle/>
          <a:p>
            <a:pPr algn="ctr"/>
            <a:r>
              <a:rPr lang="en-US" dirty="0">
                <a:latin typeface="Arial Narrow" panose="020B0606020202030204" pitchFamily="34" charset="0"/>
              </a:rPr>
              <a:t>x(1)</a:t>
            </a:r>
          </a:p>
        </p:txBody>
      </p:sp>
      <p:sp>
        <p:nvSpPr>
          <p:cNvPr id="15" name="TextBox 14"/>
          <p:cNvSpPr txBox="1"/>
          <p:nvPr/>
        </p:nvSpPr>
        <p:spPr>
          <a:xfrm>
            <a:off x="2325486" y="1447800"/>
            <a:ext cx="760614" cy="523220"/>
          </a:xfrm>
          <a:prstGeom prst="rect">
            <a:avLst/>
          </a:prstGeom>
          <a:noFill/>
        </p:spPr>
        <p:txBody>
          <a:bodyPr wrap="square" rtlCol="0">
            <a:spAutoFit/>
          </a:bodyPr>
          <a:lstStyle/>
          <a:p>
            <a:pPr algn="ctr"/>
            <a:r>
              <a:rPr lang="en-US" dirty="0">
                <a:latin typeface="Arial Narrow" panose="020B0606020202030204" pitchFamily="34" charset="0"/>
              </a:rPr>
              <a:t>y(1)</a:t>
            </a:r>
          </a:p>
        </p:txBody>
      </p:sp>
      <p:sp>
        <p:nvSpPr>
          <p:cNvPr id="19" name="Oval 18"/>
          <p:cNvSpPr/>
          <p:nvPr/>
        </p:nvSpPr>
        <p:spPr bwMode="auto">
          <a:xfrm>
            <a:off x="4230486" y="3276600"/>
            <a:ext cx="457200" cy="457200"/>
          </a:xfrm>
          <a:prstGeom prst="ellipse">
            <a:avLst/>
          </a:prstGeom>
          <a:solidFill>
            <a:srgbClr val="92D05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cxnSp>
        <p:nvCxnSpPr>
          <p:cNvPr id="20" name="Straight Arrow Connector 19"/>
          <p:cNvCxnSpPr>
            <a:stCxn id="19" idx="0"/>
            <a:endCxn id="23" idx="2"/>
          </p:cNvCxnSpPr>
          <p:nvPr/>
        </p:nvCxnSpPr>
        <p:spPr bwMode="auto">
          <a:xfrm flipH="1" flipV="1">
            <a:off x="4458393" y="1971020"/>
            <a:ext cx="693" cy="130558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stCxn id="22" idx="0"/>
            <a:endCxn id="19" idx="4"/>
          </p:cNvCxnSpPr>
          <p:nvPr/>
        </p:nvCxnSpPr>
        <p:spPr bwMode="auto">
          <a:xfrm flipV="1">
            <a:off x="4459086" y="3733800"/>
            <a:ext cx="0" cy="145798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078086" y="5191780"/>
            <a:ext cx="762000" cy="523220"/>
          </a:xfrm>
          <a:prstGeom prst="rect">
            <a:avLst/>
          </a:prstGeom>
          <a:noFill/>
        </p:spPr>
        <p:txBody>
          <a:bodyPr wrap="square" rtlCol="0">
            <a:spAutoFit/>
          </a:bodyPr>
          <a:lstStyle/>
          <a:p>
            <a:pPr algn="ctr"/>
            <a:r>
              <a:rPr lang="en-US" dirty="0">
                <a:latin typeface="Arial Narrow" panose="020B0606020202030204" pitchFamily="34" charset="0"/>
              </a:rPr>
              <a:t>x(2)</a:t>
            </a:r>
          </a:p>
        </p:txBody>
      </p:sp>
      <p:sp>
        <p:nvSpPr>
          <p:cNvPr id="23" name="TextBox 22"/>
          <p:cNvSpPr txBox="1"/>
          <p:nvPr/>
        </p:nvSpPr>
        <p:spPr>
          <a:xfrm>
            <a:off x="4078086" y="1447800"/>
            <a:ext cx="760614" cy="523220"/>
          </a:xfrm>
          <a:prstGeom prst="rect">
            <a:avLst/>
          </a:prstGeom>
          <a:noFill/>
        </p:spPr>
        <p:txBody>
          <a:bodyPr wrap="square" rtlCol="0">
            <a:spAutoFit/>
          </a:bodyPr>
          <a:lstStyle/>
          <a:p>
            <a:pPr algn="ctr"/>
            <a:r>
              <a:rPr lang="en-US" dirty="0">
                <a:latin typeface="Arial Narrow" panose="020B0606020202030204" pitchFamily="34" charset="0"/>
              </a:rPr>
              <a:t>y(2)</a:t>
            </a:r>
          </a:p>
        </p:txBody>
      </p:sp>
      <p:sp>
        <p:nvSpPr>
          <p:cNvPr id="24" name="TextBox 23"/>
          <p:cNvSpPr txBox="1"/>
          <p:nvPr/>
        </p:nvSpPr>
        <p:spPr>
          <a:xfrm>
            <a:off x="3879966" y="4188019"/>
            <a:ext cx="598516" cy="523220"/>
          </a:xfrm>
          <a:prstGeom prst="rect">
            <a:avLst/>
          </a:prstGeom>
          <a:noFill/>
        </p:spPr>
        <p:txBody>
          <a:bodyPr wrap="square" rtlCol="0">
            <a:spAutoFit/>
          </a:bodyPr>
          <a:lstStyle/>
          <a:p>
            <a:pPr algn="ctr"/>
            <a:r>
              <a:rPr lang="en-US" dirty="0" err="1">
                <a:latin typeface="Arial Narrow" panose="020B0606020202030204" pitchFamily="34" charset="0"/>
              </a:rPr>
              <a:t>w</a:t>
            </a:r>
            <a:r>
              <a:rPr lang="en-US" baseline="-25000" dirty="0" err="1">
                <a:latin typeface="Arial Narrow" panose="020B0606020202030204" pitchFamily="34" charset="0"/>
              </a:rPr>
              <a:t>x</a:t>
            </a:r>
            <a:endParaRPr lang="en-US" dirty="0">
              <a:latin typeface="Arial Narrow" panose="020B0606020202030204" pitchFamily="34" charset="0"/>
            </a:endParaRPr>
          </a:p>
        </p:txBody>
      </p:sp>
      <p:sp>
        <p:nvSpPr>
          <p:cNvPr id="25" name="TextBox 24"/>
          <p:cNvSpPr txBox="1"/>
          <p:nvPr/>
        </p:nvSpPr>
        <p:spPr>
          <a:xfrm>
            <a:off x="1981200" y="2209800"/>
            <a:ext cx="789709" cy="523220"/>
          </a:xfrm>
          <a:prstGeom prst="rect">
            <a:avLst/>
          </a:prstGeom>
          <a:noFill/>
        </p:spPr>
        <p:txBody>
          <a:bodyPr wrap="square" rtlCol="0">
            <a:spAutoFit/>
          </a:bodyPr>
          <a:lstStyle/>
          <a:p>
            <a:pPr algn="ctr"/>
            <a:r>
              <a:rPr lang="en-US" dirty="0">
                <a:latin typeface="Arial Narrow" panose="020B0606020202030204" pitchFamily="34" charset="0"/>
              </a:rPr>
              <a:t>w</a:t>
            </a:r>
            <a:r>
              <a:rPr lang="en-US" baseline="-25000" dirty="0">
                <a:latin typeface="Arial Narrow" panose="020B0606020202030204" pitchFamily="34" charset="0"/>
              </a:rPr>
              <a:t>y1</a:t>
            </a:r>
            <a:endParaRPr lang="en-US" dirty="0">
              <a:latin typeface="Arial Narrow" panose="020B0606020202030204" pitchFamily="34" charset="0"/>
            </a:endParaRPr>
          </a:p>
        </p:txBody>
      </p:sp>
      <p:cxnSp>
        <p:nvCxnSpPr>
          <p:cNvPr id="27" name="Curved Connector 26"/>
          <p:cNvCxnSpPr>
            <a:stCxn id="5" idx="0"/>
            <a:endCxn id="19" idx="4"/>
          </p:cNvCxnSpPr>
          <p:nvPr/>
        </p:nvCxnSpPr>
        <p:spPr bwMode="auto">
          <a:xfrm rot="16200000" flipH="1">
            <a:off x="3354186" y="2628900"/>
            <a:ext cx="457200" cy="1752600"/>
          </a:xfrm>
          <a:prstGeom prst="curvedConnector5">
            <a:avLst>
              <a:gd name="adj1" fmla="val -50000"/>
              <a:gd name="adj2" fmla="val 50000"/>
              <a:gd name="adj3" fmla="val 150000"/>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Oval 28"/>
          <p:cNvSpPr/>
          <p:nvPr/>
        </p:nvSpPr>
        <p:spPr bwMode="auto">
          <a:xfrm>
            <a:off x="5983086" y="3276600"/>
            <a:ext cx="457200" cy="457200"/>
          </a:xfrm>
          <a:prstGeom prst="ellipse">
            <a:avLst/>
          </a:prstGeom>
          <a:solidFill>
            <a:srgbClr val="92D05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30" name="TextBox 29"/>
          <p:cNvSpPr txBox="1"/>
          <p:nvPr/>
        </p:nvSpPr>
        <p:spPr>
          <a:xfrm>
            <a:off x="5830686" y="5191780"/>
            <a:ext cx="762000" cy="523220"/>
          </a:xfrm>
          <a:prstGeom prst="rect">
            <a:avLst/>
          </a:prstGeom>
          <a:noFill/>
        </p:spPr>
        <p:txBody>
          <a:bodyPr wrap="square" rtlCol="0">
            <a:spAutoFit/>
          </a:bodyPr>
          <a:lstStyle/>
          <a:p>
            <a:pPr algn="ctr"/>
            <a:r>
              <a:rPr lang="en-US" dirty="0">
                <a:latin typeface="Arial Narrow" panose="020B0606020202030204" pitchFamily="34" charset="0"/>
              </a:rPr>
              <a:t>x(3)</a:t>
            </a:r>
          </a:p>
        </p:txBody>
      </p:sp>
      <p:sp>
        <p:nvSpPr>
          <p:cNvPr id="31" name="TextBox 30"/>
          <p:cNvSpPr txBox="1"/>
          <p:nvPr/>
        </p:nvSpPr>
        <p:spPr>
          <a:xfrm>
            <a:off x="5792586" y="1447800"/>
            <a:ext cx="836814" cy="523220"/>
          </a:xfrm>
          <a:prstGeom prst="rect">
            <a:avLst/>
          </a:prstGeom>
          <a:noFill/>
        </p:spPr>
        <p:txBody>
          <a:bodyPr wrap="square" rtlCol="0">
            <a:spAutoFit/>
          </a:bodyPr>
          <a:lstStyle/>
          <a:p>
            <a:pPr algn="ctr"/>
            <a:r>
              <a:rPr lang="en-US" dirty="0">
                <a:latin typeface="Arial Narrow" panose="020B0606020202030204" pitchFamily="34" charset="0"/>
              </a:rPr>
              <a:t>y(3)</a:t>
            </a:r>
          </a:p>
        </p:txBody>
      </p:sp>
      <p:cxnSp>
        <p:nvCxnSpPr>
          <p:cNvPr id="32" name="Straight Arrow Connector 31"/>
          <p:cNvCxnSpPr>
            <a:stCxn id="29" idx="0"/>
            <a:endCxn id="31" idx="2"/>
          </p:cNvCxnSpPr>
          <p:nvPr/>
        </p:nvCxnSpPr>
        <p:spPr bwMode="auto">
          <a:xfrm flipH="1" flipV="1">
            <a:off x="6210993" y="1971020"/>
            <a:ext cx="693" cy="130558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p:cNvCxnSpPr>
            <a:stCxn id="30" idx="0"/>
            <a:endCxn id="29" idx="4"/>
          </p:cNvCxnSpPr>
          <p:nvPr/>
        </p:nvCxnSpPr>
        <p:spPr bwMode="auto">
          <a:xfrm flipV="1">
            <a:off x="6211686" y="3733800"/>
            <a:ext cx="0" cy="145798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Curved Connector 33"/>
          <p:cNvCxnSpPr>
            <a:stCxn id="19" idx="0"/>
            <a:endCxn id="29" idx="4"/>
          </p:cNvCxnSpPr>
          <p:nvPr/>
        </p:nvCxnSpPr>
        <p:spPr bwMode="auto">
          <a:xfrm rot="16200000" flipH="1">
            <a:off x="5106786" y="2628900"/>
            <a:ext cx="457200" cy="1752600"/>
          </a:xfrm>
          <a:prstGeom prst="curvedConnector5">
            <a:avLst>
              <a:gd name="adj1" fmla="val -50000"/>
              <a:gd name="adj2" fmla="val 50000"/>
              <a:gd name="adj3" fmla="val 150000"/>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p:cNvSpPr txBox="1"/>
          <p:nvPr/>
        </p:nvSpPr>
        <p:spPr>
          <a:xfrm>
            <a:off x="3119846" y="3664799"/>
            <a:ext cx="743297" cy="523220"/>
          </a:xfrm>
          <a:prstGeom prst="rect">
            <a:avLst/>
          </a:prstGeom>
          <a:noFill/>
        </p:spPr>
        <p:txBody>
          <a:bodyPr wrap="square" rtlCol="0">
            <a:spAutoFit/>
          </a:bodyPr>
          <a:lstStyle/>
          <a:p>
            <a:pPr algn="ctr"/>
            <a:r>
              <a:rPr lang="en-US" dirty="0">
                <a:latin typeface="Arial Narrow" panose="020B0606020202030204" pitchFamily="34" charset="0"/>
              </a:rPr>
              <a:t>w</a:t>
            </a:r>
            <a:r>
              <a:rPr lang="en-US" baseline="-25000" dirty="0">
                <a:latin typeface="Arial Narrow" panose="020B0606020202030204" pitchFamily="34" charset="0"/>
              </a:rPr>
              <a:t>y1</a:t>
            </a:r>
            <a:endParaRPr lang="en-US" dirty="0">
              <a:latin typeface="Arial Narrow" panose="020B0606020202030204" pitchFamily="34" charset="0"/>
            </a:endParaRPr>
          </a:p>
        </p:txBody>
      </p:sp>
    </p:spTree>
    <p:extLst>
      <p:ext uri="{BB962C8B-B14F-4D97-AF65-F5344CB8AC3E}">
        <p14:creationId xmlns:p14="http://schemas.microsoft.com/office/powerpoint/2010/main" val="3516328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RNN Architecture: Per Recurrent Node</a:t>
            </a:r>
          </a:p>
        </p:txBody>
      </p:sp>
      <p:sp>
        <p:nvSpPr>
          <p:cNvPr id="19" name="Oval 18"/>
          <p:cNvSpPr/>
          <p:nvPr/>
        </p:nvSpPr>
        <p:spPr bwMode="auto">
          <a:xfrm>
            <a:off x="4230486" y="3276600"/>
            <a:ext cx="457200" cy="457200"/>
          </a:xfrm>
          <a:prstGeom prst="ellipse">
            <a:avLst/>
          </a:prstGeom>
          <a:solidFill>
            <a:srgbClr val="92D05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cxnSp>
        <p:nvCxnSpPr>
          <p:cNvPr id="20" name="Straight Arrow Connector 19"/>
          <p:cNvCxnSpPr>
            <a:stCxn id="19" idx="0"/>
            <a:endCxn id="23" idx="2"/>
          </p:cNvCxnSpPr>
          <p:nvPr/>
        </p:nvCxnSpPr>
        <p:spPr bwMode="auto">
          <a:xfrm flipH="1" flipV="1">
            <a:off x="4458393" y="1971020"/>
            <a:ext cx="693" cy="130558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stCxn id="22" idx="0"/>
            <a:endCxn id="19" idx="4"/>
          </p:cNvCxnSpPr>
          <p:nvPr/>
        </p:nvCxnSpPr>
        <p:spPr bwMode="auto">
          <a:xfrm flipV="1">
            <a:off x="4459086" y="3733800"/>
            <a:ext cx="0" cy="145798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078086" y="5191780"/>
            <a:ext cx="762000" cy="523220"/>
          </a:xfrm>
          <a:prstGeom prst="rect">
            <a:avLst/>
          </a:prstGeom>
          <a:noFill/>
        </p:spPr>
        <p:txBody>
          <a:bodyPr wrap="square" rtlCol="0">
            <a:spAutoFit/>
          </a:bodyPr>
          <a:lstStyle/>
          <a:p>
            <a:pPr algn="ctr"/>
            <a:r>
              <a:rPr lang="en-US" dirty="0">
                <a:latin typeface="Arial Narrow" panose="020B0606020202030204" pitchFamily="34" charset="0"/>
              </a:rPr>
              <a:t>x(2)</a:t>
            </a:r>
          </a:p>
        </p:txBody>
      </p:sp>
      <p:sp>
        <p:nvSpPr>
          <p:cNvPr id="23" name="TextBox 22"/>
          <p:cNvSpPr txBox="1"/>
          <p:nvPr/>
        </p:nvSpPr>
        <p:spPr>
          <a:xfrm>
            <a:off x="4078086" y="1447800"/>
            <a:ext cx="760614" cy="523220"/>
          </a:xfrm>
          <a:prstGeom prst="rect">
            <a:avLst/>
          </a:prstGeom>
          <a:noFill/>
        </p:spPr>
        <p:txBody>
          <a:bodyPr wrap="square" rtlCol="0">
            <a:spAutoFit/>
          </a:bodyPr>
          <a:lstStyle/>
          <a:p>
            <a:pPr algn="ctr"/>
            <a:r>
              <a:rPr lang="en-US" dirty="0">
                <a:latin typeface="Arial Narrow" panose="020B0606020202030204" pitchFamily="34" charset="0"/>
              </a:rPr>
              <a:t>y(2)</a:t>
            </a:r>
          </a:p>
        </p:txBody>
      </p:sp>
      <p:sp>
        <p:nvSpPr>
          <p:cNvPr id="24" name="TextBox 23"/>
          <p:cNvSpPr txBox="1"/>
          <p:nvPr/>
        </p:nvSpPr>
        <p:spPr>
          <a:xfrm>
            <a:off x="3879966" y="4188019"/>
            <a:ext cx="598516" cy="523220"/>
          </a:xfrm>
          <a:prstGeom prst="rect">
            <a:avLst/>
          </a:prstGeom>
          <a:noFill/>
        </p:spPr>
        <p:txBody>
          <a:bodyPr wrap="square" rtlCol="0">
            <a:spAutoFit/>
          </a:bodyPr>
          <a:lstStyle/>
          <a:p>
            <a:pPr algn="ctr"/>
            <a:r>
              <a:rPr lang="en-US" dirty="0" err="1">
                <a:latin typeface="Arial Narrow" panose="020B0606020202030204" pitchFamily="34" charset="0"/>
              </a:rPr>
              <a:t>w</a:t>
            </a:r>
            <a:r>
              <a:rPr lang="en-US" baseline="-25000" dirty="0" err="1">
                <a:latin typeface="Arial Narrow" panose="020B0606020202030204" pitchFamily="34" charset="0"/>
              </a:rPr>
              <a:t>x</a:t>
            </a:r>
            <a:endParaRPr lang="en-US" dirty="0">
              <a:latin typeface="Arial Narrow" panose="020B0606020202030204" pitchFamily="34" charset="0"/>
            </a:endParaRPr>
          </a:p>
        </p:txBody>
      </p:sp>
      <p:cxnSp>
        <p:nvCxnSpPr>
          <p:cNvPr id="27" name="Curved Connector 26"/>
          <p:cNvCxnSpPr>
            <a:stCxn id="5" idx="0"/>
            <a:endCxn id="19" idx="4"/>
          </p:cNvCxnSpPr>
          <p:nvPr/>
        </p:nvCxnSpPr>
        <p:spPr bwMode="auto">
          <a:xfrm rot="16200000" flipH="1">
            <a:off x="3354186" y="2628900"/>
            <a:ext cx="457200" cy="1752600"/>
          </a:xfrm>
          <a:prstGeom prst="curvedConnector5">
            <a:avLst>
              <a:gd name="adj1" fmla="val -50000"/>
              <a:gd name="adj2" fmla="val 50000"/>
              <a:gd name="adj3" fmla="val 150000"/>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p:nvPr/>
        </p:nvSpPr>
        <p:spPr>
          <a:xfrm>
            <a:off x="5029200" y="2415570"/>
            <a:ext cx="3660024" cy="523220"/>
          </a:xfrm>
          <a:prstGeom prst="rect">
            <a:avLst/>
          </a:prstGeom>
          <a:noFill/>
        </p:spPr>
        <p:txBody>
          <a:bodyPr wrap="square" rtlCol="0">
            <a:spAutoFit/>
          </a:bodyPr>
          <a:lstStyle/>
          <a:p>
            <a:r>
              <a:rPr lang="en-US" dirty="0">
                <a:latin typeface="Arial Narrow" panose="020B0606020202030204" pitchFamily="34" charset="0"/>
              </a:rPr>
              <a:t>y(t) = f(</a:t>
            </a:r>
            <a:r>
              <a:rPr lang="en-US" b="1" dirty="0" err="1">
                <a:latin typeface="Arial Narrow" panose="020B0606020202030204" pitchFamily="34" charset="0"/>
              </a:rPr>
              <a:t>w</a:t>
            </a:r>
            <a:r>
              <a:rPr lang="en-US" baseline="-25000" dirty="0" err="1">
                <a:latin typeface="Arial Narrow" panose="020B0606020202030204" pitchFamily="34" charset="0"/>
              </a:rPr>
              <a:t>x</a:t>
            </a:r>
            <a:r>
              <a:rPr lang="en-US" dirty="0" err="1">
                <a:latin typeface="Arial Narrow" panose="020B0606020202030204" pitchFamily="34" charset="0"/>
              </a:rPr>
              <a:t>x</a:t>
            </a:r>
            <a:r>
              <a:rPr lang="en-US" dirty="0">
                <a:latin typeface="Arial Narrow" panose="020B0606020202030204" pitchFamily="34" charset="0"/>
              </a:rPr>
              <a:t>(t) + </a:t>
            </a:r>
            <a:r>
              <a:rPr lang="en-US" b="1" dirty="0" err="1">
                <a:latin typeface="Arial Narrow" panose="020B0606020202030204" pitchFamily="34" charset="0"/>
              </a:rPr>
              <a:t>w</a:t>
            </a:r>
            <a:r>
              <a:rPr lang="en-US" baseline="-25000" dirty="0" err="1">
                <a:latin typeface="Arial Narrow" panose="020B0606020202030204" pitchFamily="34" charset="0"/>
              </a:rPr>
              <a:t>y</a:t>
            </a:r>
            <a:r>
              <a:rPr lang="en-US" dirty="0" err="1">
                <a:latin typeface="Arial Narrow" panose="020B0606020202030204" pitchFamily="34" charset="0"/>
              </a:rPr>
              <a:t>y</a:t>
            </a:r>
            <a:r>
              <a:rPr lang="en-US" dirty="0">
                <a:latin typeface="Arial Narrow" panose="020B0606020202030204" pitchFamily="34" charset="0"/>
              </a:rPr>
              <a:t>(t-1)</a:t>
            </a:r>
          </a:p>
        </p:txBody>
      </p:sp>
      <p:cxnSp>
        <p:nvCxnSpPr>
          <p:cNvPr id="28" name="Straight Arrow Connector 27"/>
          <p:cNvCxnSpPr>
            <a:endCxn id="35" idx="2"/>
          </p:cNvCxnSpPr>
          <p:nvPr/>
        </p:nvCxnSpPr>
        <p:spPr bwMode="auto">
          <a:xfrm flipH="1" flipV="1">
            <a:off x="2705793" y="1971020"/>
            <a:ext cx="693" cy="130558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325486" y="1447800"/>
            <a:ext cx="760614" cy="523220"/>
          </a:xfrm>
          <a:prstGeom prst="rect">
            <a:avLst/>
          </a:prstGeom>
          <a:noFill/>
        </p:spPr>
        <p:txBody>
          <a:bodyPr wrap="square" rtlCol="0">
            <a:spAutoFit/>
          </a:bodyPr>
          <a:lstStyle/>
          <a:p>
            <a:pPr algn="ctr"/>
            <a:r>
              <a:rPr lang="en-US" dirty="0">
                <a:latin typeface="Arial Narrow" panose="020B0606020202030204" pitchFamily="34" charset="0"/>
              </a:rPr>
              <a:t>y(1)</a:t>
            </a:r>
          </a:p>
        </p:txBody>
      </p:sp>
      <p:sp>
        <p:nvSpPr>
          <p:cNvPr id="36" name="Oval 35"/>
          <p:cNvSpPr/>
          <p:nvPr/>
        </p:nvSpPr>
        <p:spPr bwMode="auto">
          <a:xfrm>
            <a:off x="2477886" y="3276600"/>
            <a:ext cx="457200" cy="457200"/>
          </a:xfrm>
          <a:prstGeom prst="ellipse">
            <a:avLst/>
          </a:prstGeom>
          <a:solidFill>
            <a:srgbClr val="92D05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38" name="TextBox 37"/>
          <p:cNvSpPr txBox="1"/>
          <p:nvPr/>
        </p:nvSpPr>
        <p:spPr>
          <a:xfrm>
            <a:off x="3258589" y="3581400"/>
            <a:ext cx="598516" cy="523220"/>
          </a:xfrm>
          <a:prstGeom prst="rect">
            <a:avLst/>
          </a:prstGeom>
          <a:noFill/>
        </p:spPr>
        <p:txBody>
          <a:bodyPr wrap="square" rtlCol="0">
            <a:spAutoFit/>
          </a:bodyPr>
          <a:lstStyle/>
          <a:p>
            <a:pPr algn="ctr"/>
            <a:r>
              <a:rPr lang="en-US" dirty="0" err="1">
                <a:latin typeface="Arial Narrow" panose="020B0606020202030204" pitchFamily="34" charset="0"/>
              </a:rPr>
              <a:t>w</a:t>
            </a:r>
            <a:r>
              <a:rPr lang="en-US" baseline="-25000" dirty="0" err="1">
                <a:latin typeface="Arial Narrow" panose="020B0606020202030204" pitchFamily="34" charset="0"/>
              </a:rPr>
              <a:t>y</a:t>
            </a:r>
            <a:endParaRPr lang="en-US" dirty="0">
              <a:latin typeface="Arial Narrow" panose="020B0606020202030204" pitchFamily="34" charset="0"/>
            </a:endParaRPr>
          </a:p>
        </p:txBody>
      </p:sp>
      <p:cxnSp>
        <p:nvCxnSpPr>
          <p:cNvPr id="3" name="Straight Arrow Connector 2"/>
          <p:cNvCxnSpPr>
            <a:stCxn id="26" idx="1"/>
          </p:cNvCxnSpPr>
          <p:nvPr/>
        </p:nvCxnSpPr>
        <p:spPr bwMode="auto">
          <a:xfrm flipH="1">
            <a:off x="4458393" y="2677180"/>
            <a:ext cx="570807" cy="0"/>
          </a:xfrm>
          <a:prstGeom prst="straightConnector1">
            <a:avLst/>
          </a:prstGeom>
          <a:noFill/>
          <a:ln w="19050" cap="flat" cmpd="sng" algn="ctr">
            <a:solidFill>
              <a:schemeClr val="tx1"/>
            </a:solidFill>
            <a:prstDash val="dash"/>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5867399" y="3494115"/>
            <a:ext cx="2285997" cy="954107"/>
          </a:xfrm>
          <a:prstGeom prst="rect">
            <a:avLst/>
          </a:prstGeom>
          <a:noFill/>
        </p:spPr>
        <p:txBody>
          <a:bodyPr wrap="square" rtlCol="0">
            <a:spAutoFit/>
          </a:bodyPr>
          <a:lstStyle/>
          <a:p>
            <a:r>
              <a:rPr lang="en-US" dirty="0">
                <a:latin typeface="Arial Narrow" panose="020B0606020202030204" pitchFamily="34" charset="0"/>
              </a:rPr>
              <a:t>f() = activation function</a:t>
            </a:r>
          </a:p>
        </p:txBody>
      </p:sp>
      <p:cxnSp>
        <p:nvCxnSpPr>
          <p:cNvPr id="17" name="Straight Arrow Connector 16">
            <a:extLst>
              <a:ext uri="{FF2B5EF4-FFF2-40B4-BE49-F238E27FC236}">
                <a16:creationId xmlns:a16="http://schemas.microsoft.com/office/drawing/2014/main" id="{020E0B2A-C3E8-431A-903F-5651A007E3CB}"/>
              </a:ext>
            </a:extLst>
          </p:cNvPr>
          <p:cNvCxnSpPr>
            <a:stCxn id="16" idx="1"/>
            <a:endCxn id="19" idx="6"/>
          </p:cNvCxnSpPr>
          <p:nvPr/>
        </p:nvCxnSpPr>
        <p:spPr bwMode="auto">
          <a:xfrm flipH="1" flipV="1">
            <a:off x="4687686" y="3505200"/>
            <a:ext cx="1179713" cy="465969"/>
          </a:xfrm>
          <a:prstGeom prst="straightConnector1">
            <a:avLst/>
          </a:prstGeom>
          <a:noFill/>
          <a:ln w="19050" cap="flat" cmpd="sng" algn="ctr">
            <a:solidFill>
              <a:schemeClr val="tx1"/>
            </a:solidFill>
            <a:prstDash val="dash"/>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90441270"/>
      </p:ext>
    </p:extLst>
  </p:cSld>
  <p:clrMapOvr>
    <a:masterClrMapping/>
  </p:clrMapOvr>
</p:sld>
</file>

<file path=ppt/theme/theme1.xml><?xml version="1.0" encoding="utf-8"?>
<a:theme xmlns:a="http://schemas.openxmlformats.org/drawingml/2006/main" name="brknbarc">
  <a:themeElements>
    <a:clrScheme name="">
      <a:dk1>
        <a:srgbClr val="000000"/>
      </a:dk1>
      <a:lt1>
        <a:srgbClr val="FFFFFF"/>
      </a:lt1>
      <a:dk2>
        <a:srgbClr val="0000FF"/>
      </a:dk2>
      <a:lt2>
        <a:srgbClr val="000080"/>
      </a:lt2>
      <a:accent1>
        <a:srgbClr val="FF00FF"/>
      </a:accent1>
      <a:accent2>
        <a:srgbClr val="FF0000"/>
      </a:accent2>
      <a:accent3>
        <a:srgbClr val="FFFFFF"/>
      </a:accent3>
      <a:accent4>
        <a:srgbClr val="000000"/>
      </a:accent4>
      <a:accent5>
        <a:srgbClr val="FFAAFF"/>
      </a:accent5>
      <a:accent6>
        <a:srgbClr val="E70000"/>
      </a:accent6>
      <a:hlink>
        <a:srgbClr val="00FFFF"/>
      </a:hlink>
      <a:folHlink>
        <a:srgbClr val="C0C0C0"/>
      </a:folHlink>
    </a:clrScheme>
    <a:fontScheme name="brknbar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err="1" smtClean="0">
            <a:ln>
              <a:noFill/>
            </a:ln>
            <a:solidFill>
              <a:srgbClr val="000000"/>
            </a:solidFill>
            <a:effectLst/>
            <a:latin typeface="Arial Narrow" panose="020B0606020202030204" pitchFamily="34" charset="0"/>
            <a:cs typeface="Courier New" panose="02070309020205020404" pitchFamily="49"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rknbar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rknbar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rknbar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rknbar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rknbar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rknbar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rknbar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c:\powpnt40\template\clrovrhd\brknbarc.ppt</Template>
  <TotalTime>31422</TotalTime>
  <Pages>24</Pages>
  <Words>4697</Words>
  <Application>Microsoft Office PowerPoint</Application>
  <PresentationFormat>On-screen Show (4:3)</PresentationFormat>
  <Paragraphs>323</Paragraphs>
  <Slides>53</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Arial Narrow</vt:lpstr>
      <vt:lpstr>Courier New</vt:lpstr>
      <vt:lpstr>Roboto Mono</vt:lpstr>
      <vt:lpstr>Times New Roman</vt:lpstr>
      <vt:lpstr>Wingdings</vt:lpstr>
      <vt:lpstr>brknbarc</vt:lpstr>
      <vt:lpstr>Neural Nets V</vt:lpstr>
      <vt:lpstr>Learning Objectives</vt:lpstr>
      <vt:lpstr>Learning and Intro to Neural Nets</vt:lpstr>
      <vt:lpstr>RNN’s</vt:lpstr>
      <vt:lpstr>Application Examples</vt:lpstr>
      <vt:lpstr>Example Problem: Deconstructing Sentence</vt:lpstr>
      <vt:lpstr>RNN Architecture: The Issue</vt:lpstr>
      <vt:lpstr>RNN Architecture: Per Recurrent Node (Unrolling)</vt:lpstr>
      <vt:lpstr>RNN Architecture: Per Recurrent Node</vt:lpstr>
      <vt:lpstr>RNN Architecture: Notation</vt:lpstr>
      <vt:lpstr>Training: Backprop on Unrolled (10? Nodes)</vt:lpstr>
      <vt:lpstr>MNIST AS RNN </vt:lpstr>
      <vt:lpstr>MNIST as RNN 1</vt:lpstr>
      <vt:lpstr>Recall Tensors and their Shapes</vt:lpstr>
      <vt:lpstr>Build RNN Model 2</vt:lpstr>
      <vt:lpstr>MNIST as RNN 3</vt:lpstr>
      <vt:lpstr>Result</vt:lpstr>
      <vt:lpstr>Another RNN Example, With Variations</vt:lpstr>
      <vt:lpstr>Create Example Time Series</vt:lpstr>
      <vt:lpstr>Graphically</vt:lpstr>
      <vt:lpstr>Example Time Series: Add 2 sin(*) values + noise</vt:lpstr>
      <vt:lpstr>Create Input/Output</vt:lpstr>
      <vt:lpstr>(Very) Naïve Prediction for Comparison --for last observed vallue</vt:lpstr>
      <vt:lpstr>(Very) Naïve Prediction for Comparison --for last observed vallue</vt:lpstr>
      <vt:lpstr>As a Single-level NN</vt:lpstr>
      <vt:lpstr>(As a Single-level NN): on Last Value</vt:lpstr>
      <vt:lpstr>As a Simple RNN</vt:lpstr>
      <vt:lpstr>… Not as Good as Plain NN</vt:lpstr>
      <vt:lpstr>As a “Deep” RNN</vt:lpstr>
      <vt:lpstr>Deep RNN Results</vt:lpstr>
      <vt:lpstr>LSTM’s: Reclaiming RNN Lost Information</vt:lpstr>
      <vt:lpstr>LSTM Architecture</vt:lpstr>
      <vt:lpstr>LSTM Architecture</vt:lpstr>
      <vt:lpstr>Example Geron “Hands-on Machine Learning …(O’Reilly): quoted and adapted below</vt:lpstr>
      <vt:lpstr>Learning and Intro to Neural Nets</vt:lpstr>
      <vt:lpstr>GANs*</vt:lpstr>
      <vt:lpstr>GAN: Overall Architecture</vt:lpstr>
      <vt:lpstr>Training Phase 1: Train Discriminator (NN)</vt:lpstr>
      <vt:lpstr>Training Phase 2: Train Discriminator (NN)</vt:lpstr>
      <vt:lpstr>Fashion MNIST Data</vt:lpstr>
      <vt:lpstr>Example GAN for Fashion MNIST</vt:lpstr>
      <vt:lpstr>GAN for FMNIST: Define Generator</vt:lpstr>
      <vt:lpstr>Define Discriminator</vt:lpstr>
      <vt:lpstr>Compile; Prepare Data</vt:lpstr>
      <vt:lpstr>Define Discriminator Training</vt:lpstr>
      <vt:lpstr>Define Generator Training</vt:lpstr>
      <vt:lpstr>Train: After 1 Epoch</vt:lpstr>
      <vt:lpstr>Train All 50 Epochs</vt:lpstr>
      <vt:lpstr>Learning and Intro to Neural Nets</vt:lpstr>
      <vt:lpstr>Combining CNNs and RNNs</vt:lpstr>
      <vt:lpstr>Combining CNNs and RNNs</vt:lpstr>
      <vt:lpstr>Combining CNNs and RNNs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 Introduction</dc:title>
  <dc:subject/>
  <dc:creator>Eric Braude</dc:creator>
  <cp:keywords/>
  <dc:description/>
  <cp:lastModifiedBy>Braude, Eric J</cp:lastModifiedBy>
  <cp:revision>359</cp:revision>
  <cp:lastPrinted>2018-10-17T17:32:30Z</cp:lastPrinted>
  <dcterms:created xsi:type="dcterms:W3CDTF">1997-06-10T19:27:06Z</dcterms:created>
  <dcterms:modified xsi:type="dcterms:W3CDTF">2021-06-01T12:59:32Z</dcterms:modified>
</cp:coreProperties>
</file>