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683" r:id="rId2"/>
    <p:sldId id="736" r:id="rId3"/>
    <p:sldId id="733" r:id="rId4"/>
    <p:sldId id="732" r:id="rId5"/>
    <p:sldId id="719" r:id="rId6"/>
    <p:sldId id="740" r:id="rId7"/>
    <p:sldId id="734" r:id="rId8"/>
    <p:sldId id="735" r:id="rId9"/>
    <p:sldId id="696" r:id="rId10"/>
    <p:sldId id="756" r:id="rId11"/>
    <p:sldId id="684" r:id="rId12"/>
    <p:sldId id="686" r:id="rId13"/>
    <p:sldId id="687" r:id="rId14"/>
    <p:sldId id="742" r:id="rId15"/>
    <p:sldId id="688" r:id="rId16"/>
    <p:sldId id="757" r:id="rId17"/>
    <p:sldId id="743" r:id="rId18"/>
    <p:sldId id="758" r:id="rId19"/>
    <p:sldId id="699" r:id="rId20"/>
    <p:sldId id="700" r:id="rId21"/>
    <p:sldId id="701" r:id="rId22"/>
    <p:sldId id="744" r:id="rId23"/>
    <p:sldId id="745" r:id="rId24"/>
    <p:sldId id="704" r:id="rId25"/>
    <p:sldId id="755" r:id="rId26"/>
    <p:sldId id="705" r:id="rId27"/>
    <p:sldId id="706" r:id="rId28"/>
    <p:sldId id="747" r:id="rId29"/>
    <p:sldId id="731" r:id="rId30"/>
    <p:sldId id="702" r:id="rId31"/>
    <p:sldId id="703" r:id="rId32"/>
    <p:sldId id="721" r:id="rId33"/>
    <p:sldId id="722" r:id="rId34"/>
    <p:sldId id="737" r:id="rId35"/>
    <p:sldId id="723" r:id="rId36"/>
    <p:sldId id="724" r:id="rId37"/>
    <p:sldId id="738" r:id="rId38"/>
    <p:sldId id="749" r:id="rId39"/>
    <p:sldId id="750" r:id="rId40"/>
    <p:sldId id="730" r:id="rId41"/>
    <p:sldId id="751" r:id="rId42"/>
    <p:sldId id="708" r:id="rId43"/>
    <p:sldId id="710" r:id="rId44"/>
    <p:sldId id="739" r:id="rId45"/>
    <p:sldId id="711" r:id="rId46"/>
    <p:sldId id="712" r:id="rId47"/>
    <p:sldId id="752" r:id="rId48"/>
    <p:sldId id="753" r:id="rId49"/>
    <p:sldId id="713" r:id="rId50"/>
    <p:sldId id="754" r:id="rId51"/>
    <p:sldId id="716" r:id="rId52"/>
    <p:sldId id="718" r:id="rId53"/>
    <p:sldId id="728" r:id="rId54"/>
    <p:sldId id="729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7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96" autoAdjust="0"/>
    <p:restoredTop sz="94796" autoAdjust="0"/>
  </p:normalViewPr>
  <p:slideViewPr>
    <p:cSldViewPr>
      <p:cViewPr varScale="1">
        <p:scale>
          <a:sx n="80" d="100"/>
          <a:sy n="80" d="100"/>
        </p:scale>
        <p:origin x="856" y="44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25" d="100"/>
        <a:sy n="125" d="100"/>
      </p:scale>
      <p:origin x="0" y="-1493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47E84-6C8F-47D5-8CCB-DB7932B748A1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A9035-BE82-444D-97EC-FA2488C628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069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F288C-5331-47D5-9D26-D8ED7D83F5AD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A5984-73E7-4CE1-BC3F-A8FB1EA825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08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exhibit intelligent (rather than random or</a:t>
            </a:r>
            <a:r>
              <a:rPr lang="en-US" baseline="0" dirty="0"/>
              <a:t> else rigid)</a:t>
            </a:r>
            <a:r>
              <a:rPr lang="en-US" dirty="0"/>
              <a:t> behavior,</a:t>
            </a:r>
            <a:r>
              <a:rPr lang="en-US" baseline="0" dirty="0"/>
              <a:t> agents must plan.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A5984-73E7-4CE1-BC3F-A8FB1EA825D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plan</a:t>
            </a:r>
            <a:r>
              <a:rPr lang="en-US" i="0" dirty="0"/>
              <a:t>, formally speaking, is a sequence of actions</a:t>
            </a:r>
            <a:r>
              <a:rPr lang="en-US" i="0" baseline="0" dirty="0"/>
              <a:t> that accomplish a goal. Each action changes the state of the agent, agents, or system. The set of available actions depends on the state.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A5984-73E7-4CE1-BC3F-A8FB1EA825D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65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general, a state is defined by values of variables. For example, the state “Late for Work” is defined by t &gt; K where t is the variable </a:t>
            </a:r>
            <a:r>
              <a:rPr lang="en-US" i="1" dirty="0"/>
              <a:t>time</a:t>
            </a:r>
            <a:r>
              <a:rPr lang="en-US" i="1" baseline="0" dirty="0"/>
              <a:t> to get to work </a:t>
            </a:r>
            <a:r>
              <a:rPr lang="en-US" baseline="0" dirty="0"/>
              <a:t>and K </a:t>
            </a:r>
            <a:r>
              <a:rPr lang="en-US" dirty="0"/>
              <a:t>is </a:t>
            </a:r>
            <a:r>
              <a:rPr lang="en-US" i="1" dirty="0"/>
              <a:t>minimum</a:t>
            </a:r>
            <a:r>
              <a:rPr lang="en-US" i="1" baseline="0" dirty="0"/>
              <a:t> </a:t>
            </a:r>
            <a:r>
              <a:rPr lang="en-US" i="1" dirty="0"/>
              <a:t>time</a:t>
            </a:r>
            <a:r>
              <a:rPr lang="en-US" i="1" baseline="0" dirty="0"/>
              <a:t> to get to work without being late</a:t>
            </a:r>
            <a:r>
              <a:rPr lang="en-US" baseline="0" dirty="0"/>
              <a:t>. In this example, the variable (t) is continuous.</a:t>
            </a:r>
          </a:p>
          <a:p>
            <a:endParaRPr lang="en-US" baseline="0" dirty="0"/>
          </a:p>
          <a:p>
            <a:r>
              <a:rPr lang="en-US" baseline="0" dirty="0"/>
              <a:t>Russell and </a:t>
            </a:r>
            <a:r>
              <a:rPr lang="en-US" baseline="0" dirty="0" err="1"/>
              <a:t>Norvig</a:t>
            </a:r>
            <a:r>
              <a:rPr lang="en-US" baseline="0" dirty="0"/>
              <a:t> simplify this by considering only a discrete variable (sometimes called </a:t>
            </a:r>
            <a:r>
              <a:rPr lang="en-US" i="1" baseline="0" dirty="0"/>
              <a:t>state</a:t>
            </a:r>
            <a:r>
              <a:rPr lang="en-US" i="0" baseline="0" dirty="0"/>
              <a:t>)</a:t>
            </a:r>
            <a:r>
              <a:rPr lang="en-US" baseline="0" dirty="0"/>
              <a:t>—that can only take a set of values from a finite set. These values are called </a:t>
            </a:r>
            <a:r>
              <a:rPr lang="en-US" i="1" baseline="0" dirty="0" err="1"/>
              <a:t>fluents</a:t>
            </a:r>
            <a:r>
              <a:rPr lang="en-US" i="0" baseline="0" dirty="0"/>
              <a:t>, </a:t>
            </a:r>
            <a:r>
              <a:rPr lang="en-US" baseline="0" dirty="0"/>
              <a:t>and are given names. An example is </a:t>
            </a:r>
          </a:p>
          <a:p>
            <a:endParaRPr lang="en-US" baseline="0" dirty="0"/>
          </a:p>
          <a:p>
            <a:r>
              <a:rPr lang="en-US" i="1" baseline="0" dirty="0"/>
              <a:t>state </a:t>
            </a:r>
            <a:r>
              <a:rPr lang="en-US" i="0" baseline="0" dirty="0"/>
              <a:t>=</a:t>
            </a:r>
            <a:r>
              <a:rPr lang="en-US" i="1" baseline="0" dirty="0"/>
              <a:t> </a:t>
            </a:r>
            <a:r>
              <a:rPr lang="en-US" i="0" baseline="0" dirty="0"/>
              <a:t>{</a:t>
            </a:r>
            <a:r>
              <a:rPr lang="en-US" i="1" baseline="0" dirty="0"/>
              <a:t>Poor, Unknown</a:t>
            </a:r>
            <a:r>
              <a:rPr lang="en-US" i="0" baseline="0" dirty="0"/>
              <a:t>}</a:t>
            </a:r>
            <a:endParaRPr lang="en-US" i="1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A5984-73E7-4CE1-BC3F-A8FB1EA825D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7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simplified version of states are often expressed </a:t>
            </a:r>
            <a:r>
              <a:rPr lang="en-US" baseline="0"/>
              <a:t>in planning as </a:t>
            </a:r>
            <a:r>
              <a:rPr lang="en-US" baseline="0" dirty="0"/>
              <a:t>predicates, such as those in the figure. This is like a variable </a:t>
            </a:r>
            <a:r>
              <a:rPr lang="en-US" i="1" baseline="0" dirty="0"/>
              <a:t>At</a:t>
            </a:r>
            <a:r>
              <a:rPr lang="en-US" i="0" baseline="0" dirty="0"/>
              <a:t>, whose values are pairs.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A5984-73E7-4CE1-BC3F-A8FB1EA825D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06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AI, we often choose to make </a:t>
            </a:r>
            <a:r>
              <a:rPr lang="en-US" i="1" dirty="0"/>
              <a:t>the closed world assumption</a:t>
            </a:r>
            <a:r>
              <a:rPr lang="en-US" i="0" dirty="0"/>
              <a:t>. Think of it as ultra-science-based: assume that anything </a:t>
            </a:r>
            <a:r>
              <a:rPr lang="en-US" i="0" dirty="0" err="1"/>
              <a:t>unprovbable</a:t>
            </a:r>
            <a:r>
              <a:rPr lang="en-US" i="0" dirty="0"/>
              <a:t> within a system is actually false within that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A5984-73E7-4CE1-BC3F-A8FB1EA825D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320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CWA is by no means foolproof, as the example in the figure suggests.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A5984-73E7-4CE1-BC3F-A8FB1EA825D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957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far, our discussion of planning has involved simple states (e.g., </a:t>
            </a:r>
            <a:r>
              <a:rPr lang="en-US" i="1" dirty="0"/>
              <a:t>At(Truck, Melbourne)</a:t>
            </a:r>
            <a:r>
              <a:rPr lang="en-US" i="0" dirty="0"/>
              <a:t>) an</a:t>
            </a:r>
            <a:r>
              <a:rPr lang="en-US" dirty="0"/>
              <a:t>d actions. This is addressed with </a:t>
            </a:r>
            <a:r>
              <a:rPr lang="en-US" i="1" dirty="0"/>
              <a:t>schemas</a:t>
            </a:r>
            <a:r>
              <a:rPr lang="en-US" i="0" dirty="0"/>
              <a:t>—set of actions.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A5984-73E7-4CE1-BC3F-A8FB1EA825D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464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far, our discussion of planning has involved simple states (e.g., </a:t>
            </a:r>
            <a:r>
              <a:rPr lang="en-US" i="1" dirty="0"/>
              <a:t>At(Truck, Melbourne)</a:t>
            </a:r>
            <a:r>
              <a:rPr lang="en-US" i="0" dirty="0"/>
              <a:t>) an</a:t>
            </a:r>
            <a:r>
              <a:rPr lang="en-US" dirty="0"/>
              <a:t>d actions. This is addressed with </a:t>
            </a:r>
            <a:r>
              <a:rPr lang="en-US" i="1" dirty="0"/>
              <a:t>schemas</a:t>
            </a:r>
            <a:r>
              <a:rPr lang="en-US" i="0" dirty="0"/>
              <a:t>—set of actions.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A5984-73E7-4CE1-BC3F-A8FB1EA825D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009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Schemas tell what the effects (the postconditions) are for an action—under what preconditions.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A5984-73E7-4CE1-BC3F-A8FB1EA825D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928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plan</a:t>
            </a:r>
            <a:r>
              <a:rPr lang="en-US" i="0" dirty="0"/>
              <a:t>, formally speaking, is a sequence of actions</a:t>
            </a:r>
            <a:r>
              <a:rPr lang="en-US" i="0" baseline="0" dirty="0"/>
              <a:t> that accomplish a goal. Each action changes the state of the agent, agents, or system. The set of available actions depends on the state.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A5984-73E7-4CE1-BC3F-A8FB1EA825D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158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</a:t>
            </a:r>
            <a:r>
              <a:rPr lang="en-US" baseline="0" dirty="0"/>
              <a:t> the goal </a:t>
            </a:r>
            <a:r>
              <a:rPr lang="en-US" i="1" baseline="0" dirty="0"/>
              <a:t>At(Spare, Axle)</a:t>
            </a:r>
            <a:r>
              <a:rPr lang="en-US" i="0" baseline="0" dirty="0"/>
              <a:t> (the spare tire is installed), given </a:t>
            </a:r>
            <a:r>
              <a:rPr lang="en-US" i="1" baseline="0" dirty="0"/>
              <a:t>Tire(Flat)</a:t>
            </a:r>
            <a:r>
              <a:rPr lang="en-US" i="0" baseline="0" dirty="0"/>
              <a:t> (the regular tire is flat) etc. What plan (sequence of schemas) accomplishes this?</a:t>
            </a:r>
          </a:p>
          <a:p>
            <a:endParaRPr lang="en-US" i="0" baseline="0" dirty="0"/>
          </a:p>
          <a:p>
            <a:r>
              <a:rPr lang="en-US" i="0" baseline="0" dirty="0"/>
              <a:t>We show the beginning of the first schema of such as sequence: </a:t>
            </a:r>
            <a:r>
              <a:rPr lang="en-US" i="1" baseline="0" dirty="0"/>
              <a:t>Action(</a:t>
            </a:r>
            <a:r>
              <a:rPr lang="en-US" i="1" baseline="0" dirty="0" err="1"/>
              <a:t>PutOn</a:t>
            </a:r>
            <a:r>
              <a:rPr lang="en-US" i="1" baseline="0" dirty="0"/>
              <a:t>(t, Axle) …</a:t>
            </a:r>
            <a:endParaRPr lang="en-US" i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A5984-73E7-4CE1-BC3F-A8FB1EA825D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86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Robots, and agents in general, are much</a:t>
            </a:r>
            <a:r>
              <a:rPr lang="en-US" baseline="0" dirty="0"/>
              <a:t> more effective if they have a plan rather that following a purely greedy algorithm.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A5984-73E7-4CE1-BC3F-A8FB1EA825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894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sequence of actions is</a:t>
            </a:r>
            <a:r>
              <a:rPr lang="en-US" i="1" baseline="0" dirty="0"/>
              <a:t> Remove(Tire, Axle), </a:t>
            </a:r>
            <a:r>
              <a:rPr lang="en-US" i="1" baseline="0" dirty="0" err="1"/>
              <a:t>PutOn</a:t>
            </a:r>
            <a:r>
              <a:rPr lang="en-US" i="1" baseline="0" dirty="0"/>
              <a:t>(Spare, Axle), </a:t>
            </a:r>
            <a:r>
              <a:rPr lang="en-US" i="1" baseline="0" dirty="0" err="1"/>
              <a:t>LeaveOvernight</a:t>
            </a:r>
            <a:r>
              <a:rPr lang="en-US" i="0" baseline="0" dirty="0"/>
              <a:t>, and each is defined above with their pre- and postconditions. Notice that we can’t assume any common sense: for example, the logic has to be explicit, in the last Action, that the Spare is </a:t>
            </a:r>
            <a:r>
              <a:rPr lang="en-US" i="1" baseline="0" dirty="0"/>
              <a:t>not</a:t>
            </a:r>
            <a:r>
              <a:rPr lang="en-US" i="0" baseline="0" dirty="0"/>
              <a:t> at specific locations—other than the axle.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A5984-73E7-4CE1-BC3F-A8FB1EA825D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226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simple example shows the principles:</a:t>
            </a:r>
            <a:r>
              <a:rPr lang="en-US" baseline="0" dirty="0"/>
              <a:t> such is the purpose of the blocks shown in the figure.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A5984-73E7-4CE1-BC3F-A8FB1EA825D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938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figure shows</a:t>
            </a:r>
            <a:r>
              <a:rPr lang="en-US" baseline="0" dirty="0"/>
              <a:t> the totality of initial conditions.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A5984-73E7-4CE1-BC3F-A8FB1EA825D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077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Action needed to accomplish the goal are instances of </a:t>
            </a:r>
            <a:r>
              <a:rPr lang="en-US" i="1" dirty="0"/>
              <a:t>Move</a:t>
            </a:r>
            <a:r>
              <a:rPr lang="en-US" i="0" dirty="0"/>
              <a:t>,</a:t>
            </a:r>
            <a:r>
              <a:rPr lang="en-US" i="0" baseline="0" dirty="0"/>
              <a:t> as defined in the figure.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A5984-73E7-4CE1-BC3F-A8FB1EA825D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371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figure poses a practical planning example. It refers to PDDL (the Planning Domain Definition Language), which Russell and </a:t>
            </a:r>
            <a:r>
              <a:rPr lang="en-US" baseline="0" dirty="0" err="1"/>
              <a:t>Norvig</a:t>
            </a:r>
            <a:r>
              <a:rPr lang="en-US" baseline="0" dirty="0"/>
              <a:t> translate into logic notation as in the figures.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A5984-73E7-4CE1-BC3F-A8FB1EA825D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660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figure specifies</a:t>
            </a:r>
            <a:r>
              <a:rPr lang="en-US" baseline="0" dirty="0"/>
              <a:t> the initial conditions, the goal, and the first action of the plan.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A5984-73E7-4CE1-BC3F-A8FB1EA825D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033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plan is completed in this figure.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A5984-73E7-4CE1-BC3F-A8FB1EA825D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001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figure lists a PDDL de </a:t>
            </a:r>
            <a:r>
              <a:rPr lang="en-US" dirty="0" err="1"/>
              <a:t>mo</a:t>
            </a:r>
            <a:r>
              <a:rPr lang="en-US" dirty="0"/>
              <a:t>, code base, and</a:t>
            </a:r>
            <a:r>
              <a:rPr lang="en-US" baseline="0" dirty="0"/>
              <a:t> (essentially) a marketing example. The syntax of PDDL is rooted in LISP.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A5984-73E7-4CE1-BC3F-A8FB1EA825D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13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In this section we compare</a:t>
            </a:r>
            <a:r>
              <a:rPr lang="en-US" altLang="en-US" baseline="0" dirty="0"/>
              <a:t> the two principal poles of planning: forwards from the initial conditions, and backward from the goal.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991401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(pure, un-pruned) forward planning, we generate all</a:t>
            </a:r>
            <a:r>
              <a:rPr lang="en-US" baseline="0" dirty="0"/>
              <a:t> possible permissible actions until the goal is encountered. A beginning is shown in the figure.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A5984-73E7-4CE1-BC3F-A8FB1EA825D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03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the end of this</a:t>
            </a:r>
            <a:r>
              <a:rPr lang="en-US" baseline="0" dirty="0"/>
              <a:t> module, you will be able to observe </a:t>
            </a:r>
            <a:r>
              <a:rPr lang="en-US" i="1" baseline="0" dirty="0"/>
              <a:t>states</a:t>
            </a:r>
            <a:r>
              <a:rPr lang="en-US" i="0" baseline="0" dirty="0"/>
              <a:t> as the mode for a plan, distinguish the creation of a plan by beginning with the initial state, or else with a final desired state.</a:t>
            </a:r>
          </a:p>
          <a:p>
            <a:endParaRPr lang="en-US" i="0" baseline="0" dirty="0"/>
          </a:p>
          <a:p>
            <a:r>
              <a:rPr lang="en-US" i="0" baseline="0" dirty="0"/>
              <a:t>The ideas are applicable to </a:t>
            </a:r>
            <a:r>
              <a:rPr lang="en-US" i="1" baseline="0" dirty="0"/>
              <a:t>programs</a:t>
            </a:r>
            <a:r>
              <a:rPr lang="en-US" i="0" baseline="0" dirty="0"/>
              <a:t>, which are a kind of plan.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A5984-73E7-4CE1-BC3F-A8FB1EA825D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112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backward planning, we begin with the goal,</a:t>
            </a:r>
            <a:r>
              <a:rPr lang="en-US" baseline="0" dirty="0"/>
              <a:t> and generate all actions that result in that goal, noting their preconditions, which become a new set of goals on which to (recursively) apply the same process. In principle, this is performed until the given initial conditions are obtained.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A5984-73E7-4CE1-BC3F-A8FB1EA825D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261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computer</a:t>
            </a:r>
            <a:r>
              <a:rPr lang="en-US" baseline="0" dirty="0"/>
              <a:t> program is analogous to a plan. In the </a:t>
            </a:r>
            <a:r>
              <a:rPr lang="en-US" i="1" baseline="0" dirty="0"/>
              <a:t>Cumulative Goal Fulfillment </a:t>
            </a:r>
            <a:r>
              <a:rPr lang="en-US" i="0" baseline="0" dirty="0"/>
              <a:t>approach to programming, we fulfill a set of goals (</a:t>
            </a:r>
            <a:r>
              <a:rPr lang="en-US" i="1" baseline="0" dirty="0"/>
              <a:t>CG</a:t>
            </a:r>
            <a:r>
              <a:rPr lang="en-US" i="1" baseline="-25000" dirty="0"/>
              <a:t>1</a:t>
            </a:r>
            <a:r>
              <a:rPr lang="en-US" i="0" baseline="0" dirty="0"/>
              <a:t>, </a:t>
            </a:r>
            <a:r>
              <a:rPr lang="en-US" i="1" baseline="0" dirty="0"/>
              <a:t>CG</a:t>
            </a:r>
            <a:r>
              <a:rPr lang="en-US" i="1" baseline="-25000" dirty="0"/>
              <a:t>12</a:t>
            </a:r>
            <a:r>
              <a:rPr lang="en-US" i="0" baseline="0" dirty="0"/>
              <a:t>, … </a:t>
            </a:r>
            <a:r>
              <a:rPr lang="en-US" i="1" baseline="0" dirty="0" err="1"/>
              <a:t>CG</a:t>
            </a:r>
            <a:r>
              <a:rPr lang="en-US" i="1" baseline="-25000" dirty="0" err="1"/>
              <a:t>n</a:t>
            </a:r>
            <a:r>
              <a:rPr lang="en-US" i="0" baseline="0" dirty="0"/>
              <a:t>, say) which are at least as strong as the set of postconditions. We write code that fulfills the first goal; then code that fulfills the second, but which maintains the validity of the first etc.).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A5984-73E7-4CE1-BC3F-A8FB1EA825D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534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property of fulfilling goals while maintaining</a:t>
            </a:r>
            <a:r>
              <a:rPr lang="en-US" baseline="0" dirty="0"/>
              <a:t> prior ones is “cumulative.” Cumulative goals are helpful in being specific about the purpose of each block of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A5984-73E7-4CE1-BC3F-A8FB1EA825D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614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techniques for identifying goals,</a:t>
            </a:r>
            <a:r>
              <a:rPr lang="en-US" baseline="0" dirty="0"/>
              <a:t> and the code (the </a:t>
            </a:r>
            <a:r>
              <a:rPr lang="en-US" i="1" baseline="0" dirty="0"/>
              <a:t>actions</a:t>
            </a:r>
            <a:r>
              <a:rPr lang="en-US" baseline="0" dirty="0"/>
              <a:t> in planning lingo) that fulfills them. But they are arrived at by practice, and selected from a very wide set of legal programming constructs whereas in planning, the set of actions is very limited, and we can often use heuristics to identify potentially successful ones.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A5984-73E7-4CE1-BC3F-A8FB1EA825D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100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solve the famous </a:t>
            </a:r>
            <a:r>
              <a:rPr lang="en-US" i="1" dirty="0"/>
              <a:t>Fifteen Puzzle</a:t>
            </a:r>
            <a:r>
              <a:rPr lang="en-US" i="0" dirty="0"/>
              <a:t>, for example, what</a:t>
            </a:r>
            <a:r>
              <a:rPr lang="en-US" i="0" baseline="0" dirty="0"/>
              <a:t> would be a useful cumulative goal for the plan? What </a:t>
            </a:r>
            <a:r>
              <a:rPr lang="en-US" i="0" baseline="0" dirty="0" err="1"/>
              <a:t>fluents</a:t>
            </a:r>
            <a:r>
              <a:rPr lang="en-US" i="0" baseline="0" dirty="0"/>
              <a:t> or predicates?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A5984-73E7-4CE1-BC3F-A8FB1EA825D1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072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useful—and, it turns out—practical</a:t>
            </a:r>
            <a:r>
              <a:rPr lang="en-US" baseline="0" dirty="0"/>
              <a:t> goal is to have the required outer ring in its required order. The point here is that there is apparently no limit on how imaginative useful goal </a:t>
            </a:r>
            <a:r>
              <a:rPr lang="en-US" baseline="0" dirty="0" err="1"/>
              <a:t>fluents</a:t>
            </a:r>
            <a:r>
              <a:rPr lang="en-US" baseline="0" dirty="0"/>
              <a:t> and predicates can be.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A5984-73E7-4CE1-BC3F-A8FB1EA825D1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665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more difficult problem is </a:t>
            </a:r>
            <a:r>
              <a:rPr lang="en-US" i="1" dirty="0"/>
              <a:t>Dad’s Puzzle</a:t>
            </a:r>
            <a:r>
              <a:rPr lang="en-US" i="0" dirty="0"/>
              <a:t>, shown in</a:t>
            </a:r>
            <a:r>
              <a:rPr lang="en-US" i="0" baseline="0" dirty="0"/>
              <a:t> the figure. Goal predicates </a:t>
            </a:r>
            <a:r>
              <a:rPr lang="en-US" i="1" baseline="0" dirty="0"/>
              <a:t>can</a:t>
            </a:r>
            <a:r>
              <a:rPr lang="en-US" i="0" baseline="0" dirty="0"/>
              <a:t> be identified such as </a:t>
            </a:r>
            <a:r>
              <a:rPr lang="en-US" i="1" baseline="0" dirty="0"/>
              <a:t>Square One Move From Destination</a:t>
            </a:r>
            <a:r>
              <a:rPr lang="en-US" i="0" baseline="0" dirty="0"/>
              <a:t>, but not very useful ones.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A5984-73E7-4CE1-BC3F-A8FB1EA825D1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1915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Puzzles provide a fertile</a:t>
            </a:r>
            <a:r>
              <a:rPr lang="en-US" baseline="0" dirty="0"/>
              <a:t> ground for planning methods. An example is the </a:t>
            </a:r>
            <a:r>
              <a:rPr lang="en-US" i="1" baseline="0" dirty="0"/>
              <a:t>Bridge-Torch</a:t>
            </a:r>
            <a:r>
              <a:rPr lang="en-US" i="0" baseline="0" dirty="0"/>
              <a:t> problem in which a group of people, each with their own bridge-crossing time, must cross a bridge</a:t>
            </a:r>
            <a:r>
              <a:rPr lang="en-US" baseline="0" dirty="0"/>
              <a:t> at night. The bridge can hold at most two people. A flashlight is necessary for each crossing. There is only 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A5984-73E7-4CE1-BC3F-A8FB1EA825D1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945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figure shows a particular</a:t>
            </a:r>
            <a:r>
              <a:rPr lang="en-US" baseline="0" dirty="0"/>
              <a:t> instance of the problem. See me for a solution.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A5984-73E7-4CE1-BC3F-A8FB1EA825D1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976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In this section we consider how to use heuristics to</a:t>
            </a:r>
            <a:r>
              <a:rPr lang="en-US" altLang="en-US" baseline="0" dirty="0"/>
              <a:t> develop a plan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209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In this section we discover what’s involved in planning.</a:t>
            </a:r>
          </a:p>
        </p:txBody>
      </p:sp>
    </p:spTree>
    <p:extLst>
      <p:ext uri="{BB962C8B-B14F-4D97-AF65-F5344CB8AC3E}">
        <p14:creationId xmlns:p14="http://schemas.microsoft.com/office/powerpoint/2010/main" val="56752222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Viewing</a:t>
            </a:r>
            <a:r>
              <a:rPr lang="en-US" baseline="0" dirty="0"/>
              <a:t> the possible courses of action as a tree of actions, the task of finding a good plan amounts to either generating all possible plans—which is typically impractical—or else pruning the tree using heuristics.</a:t>
            </a:r>
          </a:p>
          <a:p>
            <a:endParaRPr lang="en-US" baseline="0" dirty="0"/>
          </a:p>
          <a:p>
            <a:r>
              <a:rPr lang="en-US" baseline="0" dirty="0"/>
              <a:t>The figure lists two heuristics. </a:t>
            </a:r>
            <a:r>
              <a:rPr lang="en-US" i="1" baseline="0" dirty="0"/>
              <a:t>Ignore preconditions</a:t>
            </a:r>
            <a:r>
              <a:rPr lang="en-US" i="0" baseline="0" dirty="0"/>
              <a:t> loosens the circumstances of the problem, allowing for more flexibility in finding a plan. For the 15-puzzle, we could ignore the need to move only to a blank position. The idea is to develop a plan with this omission, swapping tiles, and then use the (illegal) result to create a legal plan. The </a:t>
            </a:r>
            <a:r>
              <a:rPr lang="en-US" i="1" baseline="0" dirty="0"/>
              <a:t>delete lists</a:t>
            </a:r>
            <a:r>
              <a:rPr lang="en-US" i="0" baseline="0" dirty="0"/>
              <a:t> heuristic is similar in that it ignores ill effects of actions.</a:t>
            </a:r>
          </a:p>
          <a:p>
            <a:endParaRPr lang="en-US" i="0" baseline="0" dirty="0"/>
          </a:p>
          <a:p>
            <a:r>
              <a:rPr lang="en-US" i="0" baseline="0" dirty="0"/>
              <a:t>In everyday life, we plan like this all the time. For example, in planning a celebrations, we may first ignore preconditions such as venue availability, then use the resulting rough plan as the basis to move forward, modifying it as realistic venue availability is applied.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A5984-73E7-4CE1-BC3F-A8FB1EA825D1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639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Abstract states</a:t>
            </a:r>
            <a:r>
              <a:rPr lang="en-US" i="0" dirty="0"/>
              <a:t> means to replace concrete courses of actions</a:t>
            </a:r>
            <a:r>
              <a:rPr lang="en-US" i="0" baseline="0" dirty="0"/>
              <a:t> with general ones, e.g., replace </a:t>
            </a:r>
            <a:r>
              <a:rPr lang="en-US" i="1" baseline="0" dirty="0"/>
              <a:t>Select hotel</a:t>
            </a:r>
            <a:r>
              <a:rPr lang="en-US" i="0" baseline="0" dirty="0"/>
              <a:t> with </a:t>
            </a:r>
            <a:r>
              <a:rPr lang="en-US" i="1" baseline="0" dirty="0"/>
              <a:t>Select venue</a:t>
            </a:r>
            <a:r>
              <a:rPr lang="en-US" i="0" baseline="0" dirty="0"/>
              <a:t>. This makes it easier make progress with the plan. You then flesh out the resulting rough plan. </a:t>
            </a:r>
            <a:r>
              <a:rPr lang="en-US" i="1" baseline="0" dirty="0"/>
              <a:t>Decompose goal</a:t>
            </a:r>
            <a:r>
              <a:rPr lang="en-US" i="0" baseline="0" dirty="0"/>
              <a:t> is similar in that it abstracts aspect of a goal as shown in the figure.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A5984-73E7-4CE1-BC3F-A8FB1EA825D1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6571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</a:t>
            </a:r>
            <a:r>
              <a:rPr lang="en-US" baseline="0" dirty="0"/>
              <a:t> the problem with the initial condition, goal, and allowable actions shown in the figure. We’ll generate a plan—a sequence of actions that, assuming </a:t>
            </a:r>
            <a:r>
              <a:rPr lang="en-US" i="1" baseline="0" dirty="0" err="1"/>
              <a:t>Init</a:t>
            </a:r>
            <a:r>
              <a:rPr lang="en-US" i="0" baseline="0" dirty="0"/>
              <a:t>, accomplish </a:t>
            </a:r>
            <a:r>
              <a:rPr lang="en-US" i="1" baseline="0" dirty="0"/>
              <a:t>Goal</a:t>
            </a:r>
            <a:r>
              <a:rPr lang="en-US" i="0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A5984-73E7-4CE1-BC3F-A8FB1EA825D1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7576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solve the problem, we think in terms of fluent sets that actions transform into new fluent</a:t>
            </a:r>
            <a:r>
              <a:rPr lang="en-US" baseline="0" dirty="0"/>
              <a:t> sets. When a set of actions are such as to not affect each other, we note that because it makes matters easier. For example, the actions </a:t>
            </a:r>
            <a:r>
              <a:rPr lang="en-US" i="1" baseline="0" dirty="0" err="1"/>
              <a:t>selectVenue</a:t>
            </a:r>
            <a:r>
              <a:rPr lang="en-US" i="0" baseline="0" dirty="0"/>
              <a:t> and </a:t>
            </a:r>
            <a:r>
              <a:rPr lang="en-US" i="1" baseline="0" dirty="0" err="1"/>
              <a:t>selectWeddingDress</a:t>
            </a:r>
            <a:r>
              <a:rPr lang="en-US" i="0" baseline="0" dirty="0"/>
              <a:t> can be grouped.</a:t>
            </a:r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A5984-73E7-4CE1-BC3F-A8FB1EA825D1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1980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figure shows a framework for carrying this out.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A5984-73E7-4CE1-BC3F-A8FB1EA825D1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5614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then list all possible first actions (A</a:t>
            </a:r>
            <a:r>
              <a:rPr lang="en-US" baseline="-25000" dirty="0"/>
              <a:t>0</a:t>
            </a:r>
            <a:r>
              <a:rPr lang="en-US" baseline="0" dirty="0"/>
              <a:t>) i.e., whose preconditions are included in the initial conditions. This would be </a:t>
            </a:r>
            <a:r>
              <a:rPr lang="en-US" i="1" baseline="0" dirty="0"/>
              <a:t>No action </a:t>
            </a:r>
            <a:r>
              <a:rPr lang="en-US" i="0" baseline="0" dirty="0"/>
              <a:t>(as we often say, doing nothing is a real choice) and </a:t>
            </a:r>
            <a:r>
              <a:rPr lang="en-US" i="1" baseline="0" dirty="0"/>
              <a:t>Eat(Cake)</a:t>
            </a:r>
            <a:r>
              <a:rPr lang="en-US" baseline="0" dirty="0"/>
              <a:t>. </a:t>
            </a:r>
            <a:r>
              <a:rPr lang="en-US" i="1" baseline="0" dirty="0"/>
              <a:t>No action </a:t>
            </a:r>
            <a:r>
              <a:rPr lang="en-US" baseline="0" dirty="0"/>
              <a:t>activates on any precondition; </a:t>
            </a:r>
            <a:r>
              <a:rPr lang="en-US" i="1" baseline="0" dirty="0"/>
              <a:t>Eat(Cake)</a:t>
            </a:r>
            <a:r>
              <a:rPr lang="en-US" i="0" baseline="0" dirty="0"/>
              <a:t> is possible only when </a:t>
            </a:r>
            <a:r>
              <a:rPr lang="en-US" i="1" baseline="0" dirty="0"/>
              <a:t>Have(Cake).</a:t>
            </a:r>
            <a:r>
              <a:rPr lang="en-US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Note that </a:t>
            </a:r>
            <a:r>
              <a:rPr lang="en-US" i="1" baseline="0" dirty="0"/>
              <a:t>Bake(Cake)</a:t>
            </a:r>
            <a:r>
              <a:rPr lang="en-US" i="0" baseline="0" dirty="0"/>
              <a:t> is not an option because its precondition is not valid.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A5984-73E7-4CE1-BC3F-A8FB1EA825D1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672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Now we collect all the possible states resulting from all possible actions, on all applicable precondition sets. The gray arcs at right (</a:t>
            </a:r>
            <a:r>
              <a:rPr lang="en-US" i="1" dirty="0" err="1"/>
              <a:t>mutex</a:t>
            </a:r>
            <a:r>
              <a:rPr lang="en-US" dirty="0" err="1"/>
              <a:t>’s</a:t>
            </a:r>
            <a:r>
              <a:rPr lang="en-US" dirty="0"/>
              <a:t>) denote mutually exclusivity</a:t>
            </a:r>
            <a:r>
              <a:rPr lang="en-US" baseline="0" dirty="0"/>
              <a:t> (you can’t have both </a:t>
            </a:r>
            <a:r>
              <a:rPr lang="en-US" i="1" baseline="0" dirty="0"/>
              <a:t>X </a:t>
            </a:r>
            <a:r>
              <a:rPr lang="en-US" i="0" baseline="0" dirty="0"/>
              <a:t>and </a:t>
            </a:r>
            <a:r>
              <a:rPr lang="en-US" i="1" baseline="0" dirty="0">
                <a:sym typeface="Symbol" panose="05050102010706020507" pitchFamily="18" charset="2"/>
              </a:rPr>
              <a:t></a:t>
            </a:r>
            <a:r>
              <a:rPr lang="en-US" i="1" baseline="0" dirty="0"/>
              <a:t>X</a:t>
            </a:r>
            <a:r>
              <a:rPr lang="en-US" i="0" baseline="0" dirty="0"/>
              <a:t>). </a:t>
            </a: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A5984-73E7-4CE1-BC3F-A8FB1EA825D1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3927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baseline="0" dirty="0"/>
              <a:t>The process shows that </a:t>
            </a:r>
            <a:r>
              <a:rPr lang="en-US" i="1" baseline="0" dirty="0"/>
              <a:t>no action </a:t>
            </a:r>
            <a:r>
              <a:rPr lang="en-US" i="0" baseline="0" dirty="0"/>
              <a:t>and </a:t>
            </a:r>
            <a:r>
              <a:rPr lang="en-US" i="1" baseline="0" dirty="0"/>
              <a:t>Eat(Cake)</a:t>
            </a:r>
            <a:r>
              <a:rPr lang="en-US" i="0" baseline="0" dirty="0"/>
              <a:t> cannot be executed in any order here because their effects are not consistent (contain contradictions). Hence the first set of gray arcs (from the left).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baseline="0" dirty="0"/>
              <a:t>In total, there are 2 possible resulting subsets—{</a:t>
            </a:r>
            <a:r>
              <a:rPr lang="en-US" i="1" baseline="0" dirty="0"/>
              <a:t>Have(Cake), </a:t>
            </a:r>
            <a:r>
              <a:rPr lang="en-US" i="1" baseline="0" dirty="0">
                <a:sym typeface="Symbol" panose="05050102010706020507" pitchFamily="18" charset="2"/>
              </a:rPr>
              <a:t></a:t>
            </a:r>
            <a:r>
              <a:rPr lang="en-US" i="1" baseline="0" dirty="0"/>
              <a:t>Eaten(Cake)</a:t>
            </a:r>
            <a:r>
              <a:rPr lang="en-US" i="0" baseline="0" dirty="0"/>
              <a:t>}, from executing </a:t>
            </a:r>
            <a:r>
              <a:rPr lang="en-US" i="1" baseline="0" dirty="0"/>
              <a:t>no action—</a:t>
            </a:r>
            <a:r>
              <a:rPr lang="en-US" i="0" baseline="0" dirty="0"/>
              <a:t>and {</a:t>
            </a:r>
            <a:r>
              <a:rPr lang="en-US" i="1" baseline="0" dirty="0">
                <a:sym typeface="Symbol" panose="05050102010706020507" pitchFamily="18" charset="2"/>
              </a:rPr>
              <a:t></a:t>
            </a:r>
            <a:r>
              <a:rPr lang="en-US" i="1" baseline="0" dirty="0"/>
              <a:t>Have(Cake), Eaten(Cake)</a:t>
            </a:r>
            <a:r>
              <a:rPr lang="en-US" i="0" baseline="0" dirty="0"/>
              <a:t>}, from executing </a:t>
            </a:r>
            <a:r>
              <a:rPr lang="en-US" i="1" baseline="0" dirty="0"/>
              <a:t>Eat(Cake)</a:t>
            </a:r>
            <a:r>
              <a:rPr lang="en-US" i="0" baseline="0" dirty="0"/>
              <a:t>. These define the </a:t>
            </a:r>
            <a:r>
              <a:rPr lang="en-US" baseline="0" dirty="0"/>
              <a:t>possible states S</a:t>
            </a:r>
            <a:r>
              <a:rPr lang="en-US" baseline="-25000" dirty="0"/>
              <a:t>1</a:t>
            </a:r>
            <a:endParaRPr lang="en-US" i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A5984-73E7-4CE1-BC3F-A8FB1EA825D1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3741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continue the process for the next possible actions.</a:t>
            </a:r>
            <a:r>
              <a:rPr lang="en-US" baseline="0" dirty="0"/>
              <a:t> Instead of the preconditions, we consider the (2) possible states S</a:t>
            </a:r>
            <a:r>
              <a:rPr lang="en-US" baseline="-25000" dirty="0"/>
              <a:t>1</a:t>
            </a:r>
            <a:r>
              <a:rPr lang="en-US" baseline="0" dirty="0"/>
              <a:t>. This time, the action </a:t>
            </a:r>
            <a:r>
              <a:rPr lang="en-US" i="1" baseline="0" dirty="0"/>
              <a:t>Bake(Cake)</a:t>
            </a:r>
            <a:r>
              <a:rPr lang="en-US" i="0" baseline="0" dirty="0"/>
              <a:t> is an option as well.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A5984-73E7-4CE1-BC3F-A8FB1EA825D1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6581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A5984-73E7-4CE1-BC3F-A8FB1EA825D1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40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the problem of finding a way to manufacture</a:t>
            </a:r>
            <a:r>
              <a:rPr lang="en-US" baseline="0" dirty="0"/>
              <a:t> an item, such as the one shown made from a single flat piece of metal. This is </a:t>
            </a:r>
            <a:r>
              <a:rPr lang="en-US" i="1" baseline="0" dirty="0"/>
              <a:t>backward</a:t>
            </a:r>
            <a:r>
              <a:rPr lang="en-US" i="0" baseline="0" dirty="0"/>
              <a:t> planning.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The problem of </a:t>
            </a:r>
            <a:r>
              <a:rPr lang="en-US" i="1" baseline="0" dirty="0"/>
              <a:t>assembling</a:t>
            </a:r>
            <a:r>
              <a:rPr lang="en-US" baseline="0" dirty="0"/>
              <a:t> items (creating molecules, packing a box etc.) is similar.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A5984-73E7-4CE1-BC3F-A8FB1EA825D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5670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figure shows the result of</a:t>
            </a:r>
            <a:r>
              <a:rPr lang="en-US" baseline="0" dirty="0"/>
              <a:t> installing a spare tire (from Russell and </a:t>
            </a:r>
            <a:r>
              <a:rPr lang="en-US" baseline="0" dirty="0" err="1"/>
              <a:t>Norvig</a:t>
            </a:r>
            <a:r>
              <a:rPr lang="en-US" baseline="0" dirty="0"/>
              <a:t>). The process does not use any heuristics—which are needed because the exponential nature of its growth. However, many planning problems require a manageable number of steps, and may not require pruning.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A5984-73E7-4CE1-BC3F-A8FB1EA825D1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5932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42380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figure shows a way to do this. The</a:t>
            </a:r>
            <a:r>
              <a:rPr lang="en-US" baseline="0" dirty="0"/>
              <a:t> question is: can this plan be arrived at through an (AI planning) algorithm. The advantages include faster manufacturing, less waste, and labor saving.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A5984-73E7-4CE1-BC3F-A8FB1EA825D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96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figure shows</a:t>
            </a:r>
            <a:r>
              <a:rPr lang="en-US" baseline="0" dirty="0"/>
              <a:t> an abstract of this particular paper.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A5984-73E7-4CE1-BC3F-A8FB1EA825D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74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Planning is also required for the increasing</a:t>
            </a:r>
            <a:r>
              <a:rPr lang="en-US" baseline="0" dirty="0"/>
              <a:t> autonomy of vehicles, just as humans exercise as much foresight as they can in operating them. This is especially true of extraterrestrial vehicles, which cannot be controlled in real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A5984-73E7-4CE1-BC3F-A8FB1EA825D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47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plan</a:t>
            </a:r>
            <a:r>
              <a:rPr lang="en-US" i="0" dirty="0"/>
              <a:t>, formally speaking, is a sequence of actions</a:t>
            </a:r>
            <a:r>
              <a:rPr lang="en-US" i="0" baseline="0" dirty="0"/>
              <a:t> that accomplish a goal. Each action changes the state of the agent, agents, or system. The set of available actions depends on the state.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A5984-73E7-4CE1-BC3F-A8FB1EA825D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4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8FEB582-C705-413D-85A9-C298FC12F774}" type="datetime1">
              <a:rPr lang="en-US" smtClean="0"/>
              <a:pPr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8ADD8-F654-435D-BF88-36F59A1782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80B46D-B9DD-41B9-B492-4B33C237F33B}" type="datetime1">
              <a:rPr lang="en-US" smtClean="0"/>
              <a:pPr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8ADD8-F654-435D-BF88-36F59A1782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56EF262-ED9D-48FD-9187-942CCFF14519}" type="datetime1">
              <a:rPr lang="en-US" smtClean="0"/>
              <a:pPr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8ADD8-F654-435D-BF88-36F59A1782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9518B4B-B374-4E2C-B3D5-E034F63BD579}" type="datetime1">
              <a:rPr lang="en-US" smtClean="0"/>
              <a:pPr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8ADD8-F654-435D-BF88-36F59A1782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94FD771-7142-4E5A-941B-3438891F5F26}" type="datetime1">
              <a:rPr lang="en-US" smtClean="0"/>
              <a:pPr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8ADD8-F654-435D-BF88-36F59A1782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A66AFE-71F7-4639-A630-FBD47AA7931C}" type="datetime1">
              <a:rPr lang="en-US" smtClean="0"/>
              <a:pPr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8ADD8-F654-435D-BF88-36F59A1782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EEED48D-D1EE-4D50-8CB0-2FC5A486631F}" type="datetime1">
              <a:rPr lang="en-US" smtClean="0"/>
              <a:pPr/>
              <a:t>9/22/2021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8ADD8-F654-435D-BF88-36F59A1782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0D6992-78D6-4C35-BEA4-DF6706B21221}" type="datetime1">
              <a:rPr lang="en-US" smtClean="0"/>
              <a:pPr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8ADD8-F654-435D-BF88-36F59A1782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4926138-4A91-4386-8359-32EE0CB4FE69}" type="datetime1">
              <a:rPr lang="en-US" smtClean="0"/>
              <a:pPr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8ADD8-F654-435D-BF88-36F59A1782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fld id="{CEF8ADD8-F654-435D-BF88-36F59A1782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u="sng" kern="1200">
          <a:solidFill>
            <a:schemeClr val="accent1">
              <a:lumMod val="75000"/>
            </a:schemeClr>
          </a:solidFill>
          <a:latin typeface="Arial Narrow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llierd/pddl4j/wiki/A-tutorial-to-start-with-PDDL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llierd/pddl4j/wiki/Logistics:-a-simple-running-example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kcl-planning.github.io/ROSPlan/demos/robot_pages/squirrel.html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zgYMIJQiE8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Planning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77000"/>
            <a:ext cx="2133600" cy="244475"/>
          </a:xfrm>
        </p:spPr>
        <p:txBody>
          <a:bodyPr/>
          <a:lstStyle/>
          <a:p>
            <a:fld id="{CEF8ADD8-F654-435D-BF88-36F59A17820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91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a Plan?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8ADD8-F654-435D-BF88-36F59A17820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09800" y="990600"/>
            <a:ext cx="47244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Narrow" pitchFamily="34" charset="0"/>
              </a:rPr>
              <a:t>A sequence of </a:t>
            </a:r>
            <a:r>
              <a:rPr lang="en-US" sz="2800" i="1" dirty="0">
                <a:latin typeface="Arial Narrow" pitchFamily="34" charset="0"/>
              </a:rPr>
              <a:t>actions</a:t>
            </a:r>
            <a:r>
              <a:rPr lang="en-US" sz="2800" dirty="0">
                <a:latin typeface="Arial Narrow" pitchFamily="34" charset="0"/>
              </a:rPr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itchFamily="34" charset="0"/>
              </a:rPr>
              <a:t>e.g., to get to NYC</a:t>
            </a:r>
            <a:endParaRPr lang="en-US" sz="2800" dirty="0">
              <a:latin typeface="Arial Narrow" pitchFamily="34" charset="0"/>
            </a:endParaRPr>
          </a:p>
          <a:p>
            <a:endParaRPr lang="en-US" sz="2800" dirty="0">
              <a:latin typeface="Arial Narrow" pitchFamily="34" charset="0"/>
            </a:endParaRPr>
          </a:p>
          <a:p>
            <a:r>
              <a:rPr lang="en-US" sz="2800" dirty="0">
                <a:latin typeface="Arial Narrow" pitchFamily="34" charset="0"/>
              </a:rPr>
              <a:t>Obtain from action inventory indexed by state.</a:t>
            </a:r>
          </a:p>
          <a:p>
            <a:endParaRPr lang="en-US" sz="2800" dirty="0">
              <a:latin typeface="Arial Narrow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 Narrow" pitchFamily="34" charset="0"/>
              </a:rPr>
              <a:t>the initial state</a:t>
            </a:r>
          </a:p>
          <a:p>
            <a:pPr lvl="1"/>
            <a:r>
              <a:rPr lang="en-US" sz="2400" dirty="0">
                <a:latin typeface="Arial Narrow" pitchFamily="34" charset="0"/>
              </a:rPr>
              <a:t>e.g., </a:t>
            </a:r>
            <a:r>
              <a:rPr lang="en-US" sz="2400" i="1" dirty="0">
                <a:latin typeface="Arial Narrow" pitchFamily="34" charset="0"/>
              </a:rPr>
              <a:t>(agent is) in JP, Boston     or agent1 in …. and agent2 in 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 Narrow" pitchFamily="34" charset="0"/>
              </a:rPr>
              <a:t>the actions available in a state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 Narrow" pitchFamily="34" charset="0"/>
              </a:rPr>
              <a:t>the result of applying an action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 Narrow" pitchFamily="34" charset="0"/>
              </a:rPr>
              <a:t>the goal test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itchFamily="34" charset="0"/>
              </a:rPr>
              <a:t>(agent is) in NYC?</a:t>
            </a:r>
          </a:p>
        </p:txBody>
      </p:sp>
    </p:spTree>
    <p:extLst>
      <p:ext uri="{BB962C8B-B14F-4D97-AF65-F5344CB8AC3E}">
        <p14:creationId xmlns:p14="http://schemas.microsoft.com/office/powerpoint/2010/main" val="3638961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States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752600" y="4495800"/>
            <a:ext cx="5410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581399" y="2286000"/>
            <a:ext cx="4892675" cy="838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04167" y="647700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rial Narrow" pitchFamily="34" charset="0"/>
              </a:rPr>
              <a:t>Source: Russell and </a:t>
            </a:r>
            <a:r>
              <a:rPr lang="en-US" sz="1400" dirty="0" err="1">
                <a:latin typeface="Arial Narrow" pitchFamily="34" charset="0"/>
              </a:rPr>
              <a:t>Norvig</a:t>
            </a:r>
            <a:endParaRPr lang="en-US" sz="1400" dirty="0">
              <a:latin typeface="Arial Narrow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4500" y="1556298"/>
            <a:ext cx="5715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Narrow" pitchFamily="34" charset="0"/>
              </a:rPr>
              <a:t>Each state is represented as a conjunction of “</a:t>
            </a:r>
            <a:r>
              <a:rPr lang="en-US" sz="2800" dirty="0" err="1">
                <a:latin typeface="Arial Narrow" pitchFamily="34" charset="0"/>
              </a:rPr>
              <a:t>ﬂuents</a:t>
            </a:r>
            <a:r>
              <a:rPr lang="en-US" sz="2800" dirty="0">
                <a:latin typeface="Arial Narrow" pitchFamily="34" charset="0"/>
              </a:rPr>
              <a:t>”: ground, functionless atoms. </a:t>
            </a:r>
          </a:p>
          <a:p>
            <a:pPr>
              <a:lnSpc>
                <a:spcPct val="150000"/>
              </a:lnSpc>
            </a:pPr>
            <a:endParaRPr lang="en-US" sz="2800" dirty="0">
              <a:latin typeface="Arial Narrow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Arial Narrow" pitchFamily="34" charset="0"/>
              </a:rPr>
              <a:t>For example, 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Arial Narrow" pitchFamily="34" charset="0"/>
              </a:rPr>
              <a:t>	Poor</a:t>
            </a:r>
            <a:r>
              <a:rPr lang="en-US" sz="2800" dirty="0">
                <a:latin typeface="Arial Narrow" pitchFamily="34" charset="0"/>
              </a:rPr>
              <a:t> ∧ </a:t>
            </a:r>
            <a:r>
              <a:rPr lang="en-US" sz="2800" b="1" dirty="0">
                <a:latin typeface="Arial Narrow" pitchFamily="34" charset="0"/>
              </a:rPr>
              <a:t>Unknown</a:t>
            </a:r>
            <a:r>
              <a:rPr lang="en-US" sz="2800" dirty="0">
                <a:latin typeface="Arial Narrow" pitchFamily="34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Arial Narrow" pitchFamily="34" charset="0"/>
              </a:rPr>
              <a:t>	</a:t>
            </a:r>
            <a:r>
              <a:rPr lang="en-US" sz="2800" b="1" dirty="0" err="1">
                <a:latin typeface="Arial Narrow" pitchFamily="34" charset="0"/>
              </a:rPr>
              <a:t>In_JP</a:t>
            </a:r>
            <a:r>
              <a:rPr lang="en-US" sz="2800" dirty="0">
                <a:latin typeface="Arial Narrow" pitchFamily="34" charset="0"/>
              </a:rPr>
              <a:t> ∧ </a:t>
            </a:r>
            <a:r>
              <a:rPr lang="en-US" sz="2800" b="1" dirty="0" err="1">
                <a:latin typeface="Arial Narrow" pitchFamily="34" charset="0"/>
              </a:rPr>
              <a:t>Have_car</a:t>
            </a:r>
            <a:endParaRPr lang="en-US" sz="2800" b="1" dirty="0">
              <a:latin typeface="Arial Narrow" pitchFamily="34" charset="0"/>
            </a:endParaRPr>
          </a:p>
        </p:txBody>
      </p:sp>
      <p:sp>
        <p:nvSpPr>
          <p:cNvPr id="2" name="Freeform 1"/>
          <p:cNvSpPr/>
          <p:nvPr/>
        </p:nvSpPr>
        <p:spPr bwMode="auto">
          <a:xfrm>
            <a:off x="3124200" y="2438401"/>
            <a:ext cx="1743086" cy="1489544"/>
          </a:xfrm>
          <a:custGeom>
            <a:avLst/>
            <a:gdLst>
              <a:gd name="connsiteX0" fmla="*/ 0 w 2155891"/>
              <a:gd name="connsiteY0" fmla="*/ 0 h 1407381"/>
              <a:gd name="connsiteX1" fmla="*/ 2083242 w 2155891"/>
              <a:gd name="connsiteY1" fmla="*/ 548640 h 1407381"/>
              <a:gd name="connsiteX2" fmla="*/ 1717482 w 2155891"/>
              <a:gd name="connsiteY2" fmla="*/ 1407381 h 1407381"/>
              <a:gd name="connsiteX3" fmla="*/ 1717482 w 2155891"/>
              <a:gd name="connsiteY3" fmla="*/ 1407381 h 140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5891" h="1407381">
                <a:moveTo>
                  <a:pt x="0" y="0"/>
                </a:moveTo>
                <a:cubicBezTo>
                  <a:pt x="898497" y="157038"/>
                  <a:pt x="1796995" y="314077"/>
                  <a:pt x="2083242" y="548640"/>
                </a:cubicBezTo>
                <a:cubicBezTo>
                  <a:pt x="2369489" y="783204"/>
                  <a:pt x="1717482" y="1407381"/>
                  <a:pt x="1717482" y="1407381"/>
                </a:cubicBezTo>
                <a:lnTo>
                  <a:pt x="1717482" y="1407381"/>
                </a:lnTo>
              </a:path>
            </a:pathLst>
          </a:custGeom>
          <a:noFill/>
          <a:ln w="28575">
            <a:solidFill>
              <a:schemeClr val="accent1"/>
            </a:solidFill>
            <a:miter lim="800000"/>
            <a:headEnd/>
            <a:tailEnd type="arrow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24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</a:t>
            </a:r>
            <a:r>
              <a:rPr lang="en-US" i="1" dirty="0"/>
              <a:t> State</a:t>
            </a:r>
            <a:r>
              <a:rPr lang="en-US" dirty="0"/>
              <a:t> Example 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28572" r="55511" b="62857"/>
          <a:stretch/>
        </p:blipFill>
        <p:spPr>
          <a:xfrm>
            <a:off x="995110" y="2209800"/>
            <a:ext cx="5786690" cy="304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04167" y="647700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rial Narrow" pitchFamily="34" charset="0"/>
              </a:rPr>
              <a:t>Source: Russell and </a:t>
            </a:r>
            <a:r>
              <a:rPr lang="en-US" sz="1400" dirty="0" err="1">
                <a:latin typeface="Arial Narrow" pitchFamily="34" charset="0"/>
              </a:rPr>
              <a:t>Norvig</a:t>
            </a:r>
            <a:endParaRPr lang="en-US" sz="1400" dirty="0">
              <a:latin typeface="Arial Narrow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45552" t="28572" b="60714"/>
          <a:stretch/>
        </p:blipFill>
        <p:spPr>
          <a:xfrm>
            <a:off x="995110" y="2819400"/>
            <a:ext cx="708209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268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Closed World Assumption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8ADD8-F654-435D-BF88-36F59A17820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04950" y="2057400"/>
            <a:ext cx="61341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Arial Narrow" pitchFamily="34" charset="0"/>
              </a:rPr>
              <a:t>Anything not provable is assumed to be </a:t>
            </a:r>
            <a:r>
              <a:rPr lang="en-US" sz="2800" dirty="0">
                <a:latin typeface="Arial Narrow" pitchFamily="34" charset="0"/>
              </a:rPr>
              <a:t>false</a:t>
            </a:r>
            <a:r>
              <a:rPr lang="en-US" sz="2800" i="1" dirty="0">
                <a:latin typeface="Arial Narrow" pitchFamily="34" charset="0"/>
              </a:rPr>
              <a:t>.</a:t>
            </a:r>
          </a:p>
          <a:p>
            <a:endParaRPr lang="en-US" sz="2800" i="1" dirty="0">
              <a:latin typeface="Arial Narrow" pitchFamily="34" charset="0"/>
            </a:endParaRPr>
          </a:p>
          <a:p>
            <a:r>
              <a:rPr lang="en-US" sz="2800" dirty="0">
                <a:latin typeface="Arial Narrow" pitchFamily="34" charset="0"/>
              </a:rPr>
              <a:t>Example…</a:t>
            </a:r>
          </a:p>
        </p:txBody>
      </p:sp>
    </p:spTree>
    <p:extLst>
      <p:ext uri="{BB962C8B-B14F-4D97-AF65-F5344CB8AC3E}">
        <p14:creationId xmlns:p14="http://schemas.microsoft.com/office/powerpoint/2010/main" val="36342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Apply Closed World Assumption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8ADD8-F654-435D-BF88-36F59A17820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04950" y="2057400"/>
            <a:ext cx="61341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Arial Narrow" pitchFamily="34" charset="0"/>
              </a:rPr>
              <a:t>Anything not provable is assumed to be </a:t>
            </a:r>
            <a:r>
              <a:rPr lang="en-US" sz="2800" dirty="0">
                <a:latin typeface="Arial Narrow" pitchFamily="34" charset="0"/>
              </a:rPr>
              <a:t>false</a:t>
            </a:r>
            <a:r>
              <a:rPr lang="en-US" sz="2800" i="1" dirty="0">
                <a:latin typeface="Arial Narrow" pitchFamily="34" charset="0"/>
              </a:rPr>
              <a:t>.</a:t>
            </a:r>
          </a:p>
          <a:p>
            <a:endParaRPr lang="en-US" sz="2800" i="1" dirty="0">
              <a:latin typeface="Arial Narrow" pitchFamily="34" charset="0"/>
            </a:endParaRPr>
          </a:p>
          <a:p>
            <a:r>
              <a:rPr lang="en-US" sz="2800" dirty="0">
                <a:latin typeface="Arial Narrow" pitchFamily="34" charset="0"/>
              </a:rPr>
              <a:t>Example: </a:t>
            </a:r>
            <a:r>
              <a:rPr lang="en-US" sz="2800" i="1" dirty="0">
                <a:latin typeface="Arial Narrow" pitchFamily="34" charset="0"/>
              </a:rPr>
              <a:t>Plan a driving vacation between Denver and LA. </a:t>
            </a:r>
          </a:p>
          <a:p>
            <a:endParaRPr lang="en-US" sz="2800" dirty="0">
              <a:latin typeface="Arial Narrow" pitchFamily="34" charset="0"/>
            </a:endParaRPr>
          </a:p>
          <a:p>
            <a:r>
              <a:rPr lang="en-US" sz="2800" dirty="0">
                <a:latin typeface="Arial Narrow" pitchFamily="34" charset="0"/>
              </a:rPr>
              <a:t>If </a:t>
            </a:r>
            <a:r>
              <a:rPr lang="en-US" sz="2800" i="1" dirty="0">
                <a:latin typeface="Arial Narrow" pitchFamily="34" charset="0"/>
              </a:rPr>
              <a:t>steep roads are </a:t>
            </a:r>
            <a:r>
              <a:rPr lang="en-US" sz="2800" i="1" dirty="0" err="1">
                <a:latin typeface="Arial Narrow" pitchFamily="34" charset="0"/>
              </a:rPr>
              <a:t>en</a:t>
            </a:r>
            <a:r>
              <a:rPr lang="en-US" sz="2800" i="1" dirty="0">
                <a:latin typeface="Arial Narrow" pitchFamily="34" charset="0"/>
              </a:rPr>
              <a:t> route </a:t>
            </a:r>
            <a:r>
              <a:rPr lang="en-US" sz="2800" dirty="0">
                <a:latin typeface="Arial Narrow" pitchFamily="34" charset="0"/>
              </a:rPr>
              <a:t>can’t be established from the given environments, </a:t>
            </a:r>
          </a:p>
          <a:p>
            <a:endParaRPr lang="en-US" sz="2800" dirty="0">
              <a:latin typeface="Arial Narrow" pitchFamily="34" charset="0"/>
            </a:endParaRPr>
          </a:p>
          <a:p>
            <a:r>
              <a:rPr lang="en-US" sz="2800" dirty="0">
                <a:latin typeface="Arial Narrow" pitchFamily="34" charset="0"/>
              </a:rPr>
              <a:t>assume that there are none.</a:t>
            </a:r>
          </a:p>
        </p:txBody>
      </p:sp>
    </p:spTree>
    <p:extLst>
      <p:ext uri="{BB962C8B-B14F-4D97-AF65-F5344CB8AC3E}">
        <p14:creationId xmlns:p14="http://schemas.microsoft.com/office/powerpoint/2010/main" val="2073738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Action Schemas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8ADD8-F654-435D-BF88-36F59A17820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04950" y="1600200"/>
            <a:ext cx="61341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 Narrow" panose="020B0606020202030204" pitchFamily="34" charset="0"/>
              </a:rPr>
              <a:t>A set of actions may be represented by a single action </a:t>
            </a:r>
            <a:r>
              <a:rPr lang="en-US" sz="3200" i="1" dirty="0">
                <a:latin typeface="Arial Narrow" panose="020B0606020202030204" pitchFamily="34" charset="0"/>
              </a:rPr>
              <a:t>schema</a:t>
            </a:r>
            <a:r>
              <a:rPr lang="en-US" sz="3200" dirty="0">
                <a:latin typeface="Arial Narrow" panose="020B0606020202030204" pitchFamily="34" charset="0"/>
              </a:rPr>
              <a:t>.</a:t>
            </a:r>
          </a:p>
          <a:p>
            <a:endParaRPr lang="en-US" sz="3200" dirty="0">
              <a:latin typeface="Arial Narrow" panose="020B0606020202030204" pitchFamily="34" charset="0"/>
            </a:endParaRPr>
          </a:p>
          <a:p>
            <a:r>
              <a:rPr lang="en-US" sz="3200" dirty="0">
                <a:latin typeface="Arial Narrow" panose="020B0606020202030204" pitchFamily="34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04167" y="647700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rial Narrow" pitchFamily="34" charset="0"/>
              </a:rPr>
              <a:t>Source: Russell and </a:t>
            </a:r>
            <a:r>
              <a:rPr lang="en-US" sz="1400" dirty="0" err="1">
                <a:latin typeface="Arial Narrow" pitchFamily="34" charset="0"/>
              </a:rPr>
              <a:t>Norvig</a:t>
            </a:r>
            <a:endParaRPr lang="en-US" sz="14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352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Action Schemas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8ADD8-F654-435D-BF88-36F59A17820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04950" y="1600200"/>
            <a:ext cx="61341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 Narrow" panose="020B0606020202030204" pitchFamily="34" charset="0"/>
              </a:rPr>
              <a:t>A set of actions may be represented by a single action </a:t>
            </a:r>
            <a:r>
              <a:rPr lang="en-US" sz="3200" i="1" dirty="0">
                <a:latin typeface="Arial Narrow" panose="020B0606020202030204" pitchFamily="34" charset="0"/>
              </a:rPr>
              <a:t>schema</a:t>
            </a:r>
            <a:r>
              <a:rPr lang="en-US" sz="3200" dirty="0">
                <a:latin typeface="Arial Narrow" panose="020B0606020202030204" pitchFamily="34" charset="0"/>
              </a:rPr>
              <a:t>.</a:t>
            </a:r>
          </a:p>
          <a:p>
            <a:endParaRPr lang="en-US" sz="3200" dirty="0">
              <a:latin typeface="Arial Narrow" panose="020B0606020202030204" pitchFamily="34" charset="0"/>
            </a:endParaRPr>
          </a:p>
          <a:p>
            <a:r>
              <a:rPr lang="en-US" sz="3200" dirty="0">
                <a:latin typeface="Arial Narrow" panose="020B0606020202030204" pitchFamily="34" charset="0"/>
              </a:rPr>
              <a:t>Lifts level of reasoning from propositional logic to ﬁrst-order logic. </a:t>
            </a:r>
          </a:p>
          <a:p>
            <a:endParaRPr lang="en-US" sz="3200" dirty="0">
              <a:latin typeface="Arial Narrow" panose="020B0606020202030204" pitchFamily="34" charset="0"/>
            </a:endParaRPr>
          </a:p>
          <a:p>
            <a:r>
              <a:rPr lang="en-US" sz="3200" dirty="0">
                <a:latin typeface="Arial Narrow" panose="020B0606020202030204" pitchFamily="34" charset="0"/>
              </a:rPr>
              <a:t>For example, 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04167" y="647700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rial Narrow" pitchFamily="34" charset="0"/>
              </a:rPr>
              <a:t>Source: Russell and </a:t>
            </a:r>
            <a:r>
              <a:rPr lang="en-US" sz="1400" dirty="0" err="1">
                <a:latin typeface="Arial Narrow" pitchFamily="34" charset="0"/>
              </a:rPr>
              <a:t>Norvig</a:t>
            </a:r>
            <a:endParaRPr lang="en-US" sz="14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590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Action Schemas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8ADD8-F654-435D-BF88-36F59A17820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76300" y="1676400"/>
            <a:ext cx="73914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 Narrow" panose="020B0606020202030204" pitchFamily="34" charset="0"/>
              </a:rPr>
              <a:t>A set of actions may be represented by a single action </a:t>
            </a:r>
            <a:r>
              <a:rPr lang="en-US" sz="2000" i="1" dirty="0">
                <a:latin typeface="Arial Narrow" panose="020B0606020202030204" pitchFamily="34" charset="0"/>
              </a:rPr>
              <a:t>schema</a:t>
            </a:r>
            <a:r>
              <a:rPr lang="en-US" sz="2000" dirty="0">
                <a:latin typeface="Arial Narrow" panose="020B0606020202030204" pitchFamily="34" charset="0"/>
              </a:rPr>
              <a:t>.</a:t>
            </a:r>
          </a:p>
          <a:p>
            <a:endParaRPr lang="en-US" sz="2000" dirty="0">
              <a:latin typeface="Arial Narrow" panose="020B0606020202030204" pitchFamily="34" charset="0"/>
            </a:endParaRPr>
          </a:p>
          <a:p>
            <a:r>
              <a:rPr lang="en-US" sz="2000" dirty="0">
                <a:latin typeface="Arial Narrow" panose="020B0606020202030204" pitchFamily="34" charset="0"/>
              </a:rPr>
              <a:t>Lifts level of reasoning from propositional logic to ﬁrst-order logic. </a:t>
            </a:r>
          </a:p>
          <a:p>
            <a:endParaRPr lang="en-US" sz="2000" dirty="0">
              <a:latin typeface="Arial Narrow" panose="020B0606020202030204" pitchFamily="34" charset="0"/>
            </a:endParaRPr>
          </a:p>
          <a:p>
            <a:r>
              <a:rPr lang="en-US" sz="2000" dirty="0">
                <a:latin typeface="Arial Narrow" panose="020B0606020202030204" pitchFamily="34" charset="0"/>
              </a:rPr>
              <a:t>For example, an action schema </a:t>
            </a:r>
            <a:r>
              <a:rPr lang="en-US" sz="2000" i="1" dirty="0">
                <a:latin typeface="Arial Narrow" panose="020B0606020202030204" pitchFamily="34" charset="0"/>
              </a:rPr>
              <a:t>for ﬂying a plane from one location to another</a:t>
            </a:r>
            <a:r>
              <a:rPr lang="en-US" sz="2000" dirty="0">
                <a:latin typeface="Arial Narrow" panose="020B0606020202030204" pitchFamily="34" charset="0"/>
              </a:rPr>
              <a:t>:</a:t>
            </a:r>
          </a:p>
          <a:p>
            <a:endParaRPr lang="en-US" sz="2000" dirty="0">
              <a:latin typeface="Arial Narrow" panose="020B0606020202030204" pitchFamily="34" charset="0"/>
            </a:endParaRPr>
          </a:p>
          <a:p>
            <a:r>
              <a:rPr lang="en-US" sz="2000" b="1" dirty="0">
                <a:latin typeface="Arial Narrow" panose="020B0606020202030204" pitchFamily="34" charset="0"/>
              </a:rPr>
              <a:t>Action</a:t>
            </a:r>
            <a:r>
              <a:rPr lang="en-US" sz="2000" dirty="0">
                <a:latin typeface="Arial Narrow" panose="020B0606020202030204" pitchFamily="34" charset="0"/>
              </a:rPr>
              <a:t>(</a:t>
            </a:r>
          </a:p>
          <a:p>
            <a:endParaRPr lang="en-US" sz="2000" dirty="0">
              <a:latin typeface="Arial Narrow" panose="020B0606020202030204" pitchFamily="34" charset="0"/>
            </a:endParaRPr>
          </a:p>
          <a:p>
            <a:r>
              <a:rPr lang="en-US" sz="2000" dirty="0">
                <a:latin typeface="Arial Narrow" panose="020B0606020202030204" pitchFamily="34" charset="0"/>
              </a:rPr>
              <a:t>	Fly(p, from, to),</a:t>
            </a:r>
            <a:r>
              <a:rPr lang="en-US" sz="2000" b="1" dirty="0">
                <a:latin typeface="Arial Narrow" panose="020B0606020202030204" pitchFamily="34" charset="0"/>
              </a:rPr>
              <a:t> </a:t>
            </a:r>
          </a:p>
          <a:p>
            <a:endParaRPr lang="en-US" sz="2000" b="1" dirty="0">
              <a:latin typeface="Arial Narrow" panose="020B0606020202030204" pitchFamily="34" charset="0"/>
            </a:endParaRPr>
          </a:p>
          <a:p>
            <a:r>
              <a:rPr lang="en-US" sz="2000" b="1" dirty="0">
                <a:latin typeface="Arial Narrow" panose="020B0606020202030204" pitchFamily="34" charset="0"/>
              </a:rPr>
              <a:t>	PRECOND:</a:t>
            </a:r>
            <a:r>
              <a:rPr lang="en-US" sz="2000" dirty="0">
                <a:latin typeface="Arial Narrow" panose="020B0606020202030204" pitchFamily="34" charset="0"/>
              </a:rPr>
              <a:t> At(p, from) ∧ Plane(p) ∧ Airport(from) ∧ Airport(to)</a:t>
            </a:r>
            <a:r>
              <a:rPr lang="en-US" sz="2000" b="1" dirty="0">
                <a:latin typeface="Arial Narrow" panose="020B0606020202030204" pitchFamily="34" charset="0"/>
              </a:rPr>
              <a:t> </a:t>
            </a:r>
          </a:p>
          <a:p>
            <a:endParaRPr lang="en-US" sz="2000" b="1" dirty="0">
              <a:latin typeface="Arial Narrow" panose="020B0606020202030204" pitchFamily="34" charset="0"/>
            </a:endParaRPr>
          </a:p>
          <a:p>
            <a:r>
              <a:rPr lang="en-US" sz="2000" b="1" dirty="0">
                <a:latin typeface="Arial Narrow" panose="020B0606020202030204" pitchFamily="34" charset="0"/>
              </a:rPr>
              <a:t>	EFFECT:</a:t>
            </a:r>
            <a:r>
              <a:rPr lang="en-US" sz="2000" dirty="0">
                <a:latin typeface="Arial Narrow" panose="020B0606020202030204" pitchFamily="34" charset="0"/>
              </a:rPr>
              <a:t> ¬At(p, from) ∧ At(p, to)</a:t>
            </a:r>
          </a:p>
          <a:p>
            <a:r>
              <a:rPr lang="en-US" sz="2000" dirty="0">
                <a:latin typeface="Arial Narrow" panose="020B0606020202030204" pitchFamily="34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04167" y="647700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rial Narrow" pitchFamily="34" charset="0"/>
              </a:rPr>
              <a:t>Source: Russell and </a:t>
            </a:r>
            <a:r>
              <a:rPr lang="en-US" sz="1400" dirty="0" err="1">
                <a:latin typeface="Arial Narrow" pitchFamily="34" charset="0"/>
              </a:rPr>
              <a:t>Norvig</a:t>
            </a:r>
            <a:endParaRPr lang="en-US" sz="1400" dirty="0">
              <a:latin typeface="Arial Narrow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85D67A-5187-4CBA-8E64-2C2AF878DD1B}"/>
              </a:ext>
            </a:extLst>
          </p:cNvPr>
          <p:cNvSpPr/>
          <p:nvPr/>
        </p:nvSpPr>
        <p:spPr bwMode="auto">
          <a:xfrm>
            <a:off x="685800" y="3505200"/>
            <a:ext cx="7239000" cy="2667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912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Recall </a:t>
            </a:r>
            <a:r>
              <a:rPr lang="en-US" i="1" dirty="0"/>
              <a:t>a Plan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8ADD8-F654-435D-BF88-36F59A17820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09800" y="1676400"/>
            <a:ext cx="4724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Narrow" pitchFamily="34" charset="0"/>
              </a:rPr>
              <a:t>A sequence of </a:t>
            </a:r>
            <a:r>
              <a:rPr lang="en-US" sz="2800" i="1" dirty="0">
                <a:latin typeface="Arial Narrow" pitchFamily="34" charset="0"/>
              </a:rPr>
              <a:t>actions</a:t>
            </a:r>
            <a:r>
              <a:rPr lang="en-US" sz="2800" dirty="0">
                <a:latin typeface="Arial Narrow" pitchFamily="34" charset="0"/>
              </a:rPr>
              <a:t>, given …</a:t>
            </a:r>
          </a:p>
          <a:p>
            <a:endParaRPr lang="en-US" sz="2800" dirty="0">
              <a:latin typeface="Arial Narrow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 Narrow" pitchFamily="34" charset="0"/>
              </a:rPr>
              <a:t>the initial state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 Narrow" pitchFamily="34" charset="0"/>
              </a:rPr>
              <a:t>the actions available in a state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 Narrow" pitchFamily="34" charset="0"/>
              </a:rPr>
              <a:t>the result of applying an action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 Narrow" pitchFamily="34" charset="0"/>
              </a:rPr>
              <a:t>the goal test </a:t>
            </a:r>
            <a:endParaRPr lang="en-US" sz="24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826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Right 7">
            <a:extLst>
              <a:ext uri="{FF2B5EF4-FFF2-40B4-BE49-F238E27FC236}">
                <a16:creationId xmlns:a16="http://schemas.microsoft.com/office/drawing/2014/main" id="{FBAD80CE-5C6B-451D-A9E5-AA7289C189A7}"/>
              </a:ext>
            </a:extLst>
          </p:cNvPr>
          <p:cNvSpPr/>
          <p:nvPr/>
        </p:nvSpPr>
        <p:spPr bwMode="auto">
          <a:xfrm>
            <a:off x="5334000" y="840190"/>
            <a:ext cx="457190" cy="3048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721EC79-269A-4521-A05D-D1E4629F6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076" y="228600"/>
            <a:ext cx="3234724" cy="1828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Plan Example: </a:t>
            </a:r>
            <a:r>
              <a:rPr lang="en-US" i="1" dirty="0"/>
              <a:t>Spare Tire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8ADD8-F654-435D-BF88-36F59A17820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504167" y="647700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rial Narrow" pitchFamily="34" charset="0"/>
              </a:rPr>
              <a:t>Source: Russell and </a:t>
            </a:r>
            <a:r>
              <a:rPr lang="en-US" sz="1400" dirty="0" err="1">
                <a:latin typeface="Arial Narrow" pitchFamily="34" charset="0"/>
              </a:rPr>
              <a:t>Norvig</a:t>
            </a:r>
            <a:endParaRPr lang="en-US" sz="1400" dirty="0">
              <a:latin typeface="Arial Narrow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b="81299"/>
          <a:stretch/>
        </p:blipFill>
        <p:spPr>
          <a:xfrm>
            <a:off x="296361" y="2743200"/>
            <a:ext cx="8413630" cy="685799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296361" y="3428999"/>
            <a:ext cx="0" cy="2981325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3524" y="5065705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Arial Narrow" pitchFamily="34" charset="0"/>
              </a:rPr>
              <a:t>Schemas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3E46A7C-699C-48CB-83A7-FB9D649AED6C}"/>
              </a:ext>
            </a:extLst>
          </p:cNvPr>
          <p:cNvSpPr/>
          <p:nvPr/>
        </p:nvSpPr>
        <p:spPr bwMode="auto">
          <a:xfrm>
            <a:off x="5334010" y="1736698"/>
            <a:ext cx="457190" cy="3048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547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Examples: Plan 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8ADD8-F654-435D-BF88-36F59A17820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809750" y="1295400"/>
            <a:ext cx="55245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Arial Narrow" panose="020B0606020202030204" pitchFamily="34" charset="0"/>
              </a:rPr>
              <a:t>… a wedding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rial Narrow" panose="020B0606020202030204" pitchFamily="34" charset="0"/>
              </a:rPr>
              <a:t>… a trip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rial Narrow" panose="020B0606020202030204" pitchFamily="34" charset="0"/>
              </a:rPr>
              <a:t>… a project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rial Narrow" panose="020B0606020202030204" pitchFamily="34" charset="0"/>
              </a:rPr>
              <a:t>… a move</a:t>
            </a:r>
          </a:p>
          <a:p>
            <a:pPr lvl="1"/>
            <a:r>
              <a:rPr lang="en-US" sz="2800" dirty="0">
                <a:latin typeface="Arial Narrow" panose="020B0606020202030204" pitchFamily="34" charset="0"/>
              </a:rPr>
              <a:t>between apartments</a:t>
            </a:r>
          </a:p>
          <a:p>
            <a:pPr lvl="1"/>
            <a:r>
              <a:rPr lang="en-US" sz="2800" dirty="0">
                <a:latin typeface="Arial Narrow" panose="020B0606020202030204" pitchFamily="34" charset="0"/>
              </a:rPr>
              <a:t>between houses</a:t>
            </a:r>
          </a:p>
          <a:p>
            <a:pPr lvl="1"/>
            <a:r>
              <a:rPr lang="en-US" sz="2800" dirty="0">
                <a:latin typeface="Arial Narrow" panose="020B0606020202030204" pitchFamily="34" charset="0"/>
              </a:rPr>
              <a:t>from one business location to another</a:t>
            </a:r>
          </a:p>
          <a:p>
            <a:pPr lvl="1"/>
            <a:endParaRPr lang="en-US" sz="2800" dirty="0">
              <a:latin typeface="Arial Narrow" panose="020B0606020202030204" pitchFamily="34" charset="0"/>
            </a:endParaRPr>
          </a:p>
          <a:p>
            <a:pPr marL="91440"/>
            <a:r>
              <a:rPr lang="en-US" sz="2800" dirty="0">
                <a:latin typeface="Arial Narrow" panose="020B0606020202030204" pitchFamily="34" charset="0"/>
              </a:rPr>
              <a:t>… a robot’s course of action</a:t>
            </a:r>
          </a:p>
        </p:txBody>
      </p:sp>
    </p:spTree>
    <p:extLst>
      <p:ext uri="{BB962C8B-B14F-4D97-AF65-F5344CB8AC3E}">
        <p14:creationId xmlns:p14="http://schemas.microsoft.com/office/powerpoint/2010/main" val="330987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Plan Example: Spare Tire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8ADD8-F654-435D-BF88-36F59A17820E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361" y="2733675"/>
            <a:ext cx="8413630" cy="36671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04167" y="647700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rial Narrow" pitchFamily="34" charset="0"/>
              </a:rPr>
              <a:t>Source: Russell and </a:t>
            </a:r>
            <a:r>
              <a:rPr lang="en-US" sz="1400" dirty="0" err="1">
                <a:latin typeface="Arial Narrow" pitchFamily="34" charset="0"/>
              </a:rPr>
              <a:t>Norvig</a:t>
            </a:r>
            <a:endParaRPr lang="en-US" sz="1400" dirty="0">
              <a:latin typeface="Arial Narrow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96361" y="3419475"/>
            <a:ext cx="0" cy="2981325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row: Right 6">
            <a:extLst>
              <a:ext uri="{FF2B5EF4-FFF2-40B4-BE49-F238E27FC236}">
                <a16:creationId xmlns:a16="http://schemas.microsoft.com/office/drawing/2014/main" id="{9764AADA-542D-4CEB-AA7A-06600C0AD50B}"/>
              </a:ext>
            </a:extLst>
          </p:cNvPr>
          <p:cNvSpPr/>
          <p:nvPr/>
        </p:nvSpPr>
        <p:spPr bwMode="auto">
          <a:xfrm>
            <a:off x="5334000" y="1150951"/>
            <a:ext cx="457190" cy="3048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309FE12-2366-4E27-A529-DA117DCE9A00}"/>
              </a:ext>
            </a:extLst>
          </p:cNvPr>
          <p:cNvSpPr/>
          <p:nvPr/>
        </p:nvSpPr>
        <p:spPr bwMode="auto">
          <a:xfrm>
            <a:off x="5341951" y="1447800"/>
            <a:ext cx="457190" cy="3048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EDEDA20-10B5-4E93-AF1B-EC786F0D32D6}"/>
              </a:ext>
            </a:extLst>
          </p:cNvPr>
          <p:cNvCxnSpPr/>
          <p:nvPr/>
        </p:nvCxnSpPr>
        <p:spPr>
          <a:xfrm>
            <a:off x="296361" y="3428999"/>
            <a:ext cx="0" cy="2981325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AD62213-F3C9-4D12-BDEB-F2734B845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3076" y="228600"/>
            <a:ext cx="3234724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444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8ADD8-F654-435D-BF88-36F59A17820E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56331"/>
          <a:stretch/>
        </p:blipFill>
        <p:spPr>
          <a:xfrm>
            <a:off x="228600" y="3810000"/>
            <a:ext cx="8077200" cy="28355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89719"/>
            <a:ext cx="89154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(Classical) Blocks World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04167" y="647700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rial Narrow" pitchFamily="34" charset="0"/>
              </a:rPr>
              <a:t>Source: Russell and </a:t>
            </a:r>
            <a:r>
              <a:rPr lang="en-US" sz="1400" dirty="0" err="1">
                <a:latin typeface="Arial Narrow" pitchFamily="34" charset="0"/>
              </a:rPr>
              <a:t>Norvig</a:t>
            </a:r>
            <a:endParaRPr lang="en-US" sz="1400" dirty="0">
              <a:latin typeface="Arial Narrow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7924" t="45768" r="8491" b="49538"/>
          <a:stretch/>
        </p:blipFill>
        <p:spPr>
          <a:xfrm>
            <a:off x="76200" y="1905000"/>
            <a:ext cx="89154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162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8ADD8-F654-435D-BF88-36F59A17820E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21698" b="85917"/>
          <a:stretch/>
        </p:blipFill>
        <p:spPr>
          <a:xfrm>
            <a:off x="304800" y="2819400"/>
            <a:ext cx="8432800" cy="1219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0"/>
            <a:ext cx="87630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Blocks World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04167" y="647700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rial Narrow" pitchFamily="34" charset="0"/>
              </a:rPr>
              <a:t>Source: Russell and </a:t>
            </a:r>
            <a:r>
              <a:rPr lang="en-US" sz="1400" dirty="0" err="1">
                <a:latin typeface="Arial Narrow" pitchFamily="34" charset="0"/>
              </a:rPr>
              <a:t>Norvig</a:t>
            </a:r>
            <a:endParaRPr lang="en-US" sz="14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732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8ADD8-F654-435D-BF88-36F59A17820E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52400"/>
            <a:ext cx="8077200" cy="64931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0" y="762000"/>
            <a:ext cx="2514600" cy="563562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Blocks World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04167" y="647700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rial Narrow" pitchFamily="34" charset="0"/>
              </a:rPr>
              <a:t>Source: Russell and </a:t>
            </a:r>
            <a:r>
              <a:rPr lang="en-US" sz="1400" dirty="0" err="1">
                <a:latin typeface="Arial Narrow" pitchFamily="34" charset="0"/>
              </a:rPr>
              <a:t>Norvig</a:t>
            </a:r>
            <a:endParaRPr lang="en-US" sz="14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073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Plan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8ADD8-F654-435D-BF88-36F59A17820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47262" y="1676400"/>
            <a:ext cx="7449475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 Narrow" pitchFamily="34" charset="0"/>
              </a:rPr>
              <a:t>There is cargo at San Francisco, which we want at JFK.</a:t>
            </a:r>
          </a:p>
          <a:p>
            <a:r>
              <a:rPr lang="en-US" sz="2800" dirty="0">
                <a:latin typeface="Arial Narrow" pitchFamily="34" charset="0"/>
              </a:rPr>
              <a:t> </a:t>
            </a:r>
          </a:p>
          <a:p>
            <a:r>
              <a:rPr lang="en-US" sz="2800" dirty="0">
                <a:latin typeface="Arial Narrow" pitchFamily="34" charset="0"/>
              </a:rPr>
              <a:t>There is cargo at JFK which we want at San Francisco.</a:t>
            </a:r>
          </a:p>
          <a:p>
            <a:r>
              <a:rPr lang="en-US" sz="2800" dirty="0">
                <a:latin typeface="Arial Narrow" pitchFamily="34" charset="0"/>
              </a:rPr>
              <a:t> </a:t>
            </a:r>
          </a:p>
          <a:p>
            <a:r>
              <a:rPr lang="en-US" sz="2800" dirty="0">
                <a:latin typeface="Arial Narrow" pitchFamily="34" charset="0"/>
              </a:rPr>
              <a:t>We have a plane at San Francisco and one at JFK.</a:t>
            </a:r>
          </a:p>
          <a:p>
            <a:endParaRPr lang="en-US" sz="2800" dirty="0">
              <a:latin typeface="Arial Narrow" pitchFamily="34" charset="0"/>
            </a:endParaRPr>
          </a:p>
          <a:p>
            <a:endParaRPr lang="en-US" sz="2800" dirty="0">
              <a:latin typeface="Arial Narrow" pitchFamily="34" charset="0"/>
            </a:endParaRPr>
          </a:p>
          <a:p>
            <a:r>
              <a:rPr lang="en-US" sz="2800" dirty="0">
                <a:latin typeface="Arial Narrow" pitchFamily="34" charset="0"/>
              </a:rPr>
              <a:t>Develop a plan (at the level of load/unload/fly).</a:t>
            </a:r>
          </a:p>
          <a:p>
            <a:endParaRPr lang="en-US" sz="2800" dirty="0">
              <a:latin typeface="Arial Narrow" pitchFamily="34" charset="0"/>
            </a:endParaRPr>
          </a:p>
          <a:p>
            <a:r>
              <a:rPr lang="en-US" sz="2800" dirty="0">
                <a:latin typeface="Arial Narrow" pitchFamily="34" charset="0"/>
              </a:rPr>
              <a:t>WHAT PDDL* INPUT DOES THIS TRANSLATE TO?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859E65-B266-4F2D-840B-F3FB8457829D}"/>
              </a:ext>
            </a:extLst>
          </p:cNvPr>
          <p:cNvSpPr txBox="1"/>
          <p:nvPr/>
        </p:nvSpPr>
        <p:spPr>
          <a:xfrm>
            <a:off x="877742" y="6414571"/>
            <a:ext cx="3886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 Planning Domain Definition Language</a:t>
            </a:r>
          </a:p>
        </p:txBody>
      </p:sp>
    </p:spTree>
    <p:extLst>
      <p:ext uri="{BB962C8B-B14F-4D97-AF65-F5344CB8AC3E}">
        <p14:creationId xmlns:p14="http://schemas.microsoft.com/office/powerpoint/2010/main" val="3968210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PDDL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8ADD8-F654-435D-BF88-36F59A17820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752600" y="1672441"/>
            <a:ext cx="6629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Arial Narrow" pitchFamily="34" charset="0"/>
              </a:rPr>
              <a:t>“The Planning Domain Definition Language (PDDL) is an attempt to standardize Artificial Intelligence (AI) planning languages.” (Wikipedia)</a:t>
            </a:r>
          </a:p>
          <a:p>
            <a:endParaRPr lang="en-US" sz="2800">
              <a:latin typeface="Arial Narrow" pitchFamily="34" charset="0"/>
            </a:endParaRPr>
          </a:p>
          <a:p>
            <a:r>
              <a:rPr lang="en-US" sz="2800">
                <a:latin typeface="Arial Narrow" pitchFamily="34" charset="0"/>
              </a:rPr>
              <a:t>Can specify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Arial Narrow" pitchFamily="34" charset="0"/>
              </a:rPr>
              <a:t>the initial state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Arial Narrow" pitchFamily="34" charset="0"/>
              </a:rPr>
              <a:t>the actions available in a state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Arial Narrow" pitchFamily="34" charset="0"/>
              </a:rPr>
              <a:t>the result of applying an action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Arial Narrow" pitchFamily="34" charset="0"/>
              </a:rPr>
              <a:t>the goal test</a:t>
            </a:r>
            <a:endParaRPr lang="en-US" sz="2800" dirty="0">
              <a:latin typeface="Arial Narrow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6352143"/>
            <a:ext cx="72015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https://github.com/pellierd/pddl4j/wiki/A-tutorial-to-start-with-PDDL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754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53458"/>
          <a:stretch/>
        </p:blipFill>
        <p:spPr>
          <a:xfrm>
            <a:off x="76200" y="685800"/>
            <a:ext cx="8805862" cy="2209800"/>
          </a:xfrm>
          <a:prstGeom prst="rect">
            <a:avLst/>
          </a:prstGeom>
        </p:spPr>
      </p:pic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13555030-EA92-48B6-A550-00B67EE0B736}"/>
              </a:ext>
            </a:extLst>
          </p:cNvPr>
          <p:cNvSpPr/>
          <p:nvPr/>
        </p:nvSpPr>
        <p:spPr bwMode="auto">
          <a:xfrm>
            <a:off x="4419600" y="3476759"/>
            <a:ext cx="3517014" cy="442674"/>
          </a:xfrm>
          <a:prstGeom prst="wedgeRoundRectCallout">
            <a:avLst>
              <a:gd name="adj1" fmla="val -49545"/>
              <a:gd name="adj2" fmla="val -190764"/>
              <a:gd name="adj3" fmla="val 16667"/>
            </a:avLst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none" lIns="0" tIns="45720" rIns="45720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Arial Narrow" panose="020B0606020202030204" pitchFamily="34" charset="0"/>
                <a:ea typeface="Calibri" pitchFamily="34" charset="0"/>
                <a:cs typeface="Courier New" pitchFamily="49" charset="0"/>
              </a:rPr>
              <a:t>An available action schema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Narrow" panose="020B0606020202030204" pitchFamily="34" charset="0"/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1252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685800"/>
            <a:ext cx="8805862" cy="474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3623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PDDL (Code) Examples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8ADD8-F654-435D-BF88-36F59A17820E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5105400"/>
            <a:ext cx="8305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https://github.com/pellierd/pddl4j/wiki/Logistics:-a-simple-running-example</a:t>
            </a:r>
            <a:endParaRPr lang="en-US" dirty="0"/>
          </a:p>
          <a:p>
            <a:endParaRPr lang="en-US" dirty="0"/>
          </a:p>
          <a:p>
            <a:r>
              <a:rPr lang="en-US" dirty="0"/>
              <a:t>(logistic application)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1219200"/>
            <a:ext cx="8458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http://kcl-planning.github.io/ROSPlan//demos/robot_pages/squirrel.html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(demo)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5800" y="3191470"/>
            <a:ext cx="7772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https://github.com/pellierd/pddl4j/wiki/Logistics:-a-simple-running-example</a:t>
            </a:r>
            <a:endParaRPr lang="en-US" dirty="0"/>
          </a:p>
          <a:p>
            <a:endParaRPr lang="en-US" dirty="0"/>
          </a:p>
          <a:p>
            <a:r>
              <a:rPr lang="en-US" dirty="0"/>
              <a:t>(code but no demo)</a:t>
            </a:r>
          </a:p>
        </p:txBody>
      </p:sp>
    </p:spTree>
    <p:extLst>
      <p:ext uri="{BB962C8B-B14F-4D97-AF65-F5344CB8AC3E}">
        <p14:creationId xmlns:p14="http://schemas.microsoft.com/office/powerpoint/2010/main" val="40095597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5"/>
          <p:cNvSpPr>
            <a:spLocks noGrp="1"/>
          </p:cNvSpPr>
          <p:nvPr>
            <p:ph type="title"/>
          </p:nvPr>
        </p:nvSpPr>
        <p:spPr>
          <a:xfrm>
            <a:off x="152400" y="109538"/>
            <a:ext cx="8915400" cy="704850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0000BF"/>
                </a:solidFill>
              </a:rPr>
              <a:t>Planning</a:t>
            </a:r>
          </a:p>
        </p:txBody>
      </p:sp>
      <p:sp>
        <p:nvSpPr>
          <p:cNvPr id="8195" name="AutoShape 5"/>
          <p:cNvSpPr>
            <a:spLocks noChangeArrowheads="1"/>
          </p:cNvSpPr>
          <p:nvPr/>
        </p:nvSpPr>
        <p:spPr bwMode="auto">
          <a:xfrm>
            <a:off x="990600" y="3225800"/>
            <a:ext cx="463550" cy="355600"/>
          </a:xfrm>
          <a:prstGeom prst="rightArrow">
            <a:avLst>
              <a:gd name="adj1" fmla="val 50000"/>
              <a:gd name="adj2" fmla="val 32589"/>
            </a:avLst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1838324" y="1600200"/>
            <a:ext cx="5934076" cy="441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609600" indent="-609600">
              <a:lnSpc>
                <a:spcPct val="200000"/>
              </a:lnSpc>
              <a:spcBef>
                <a:spcPct val="20000"/>
              </a:spcBef>
              <a:spcAft>
                <a:spcPts val="300"/>
              </a:spcAft>
              <a:buClr>
                <a:schemeClr val="tx2"/>
              </a:buClr>
              <a:buSzPct val="75000"/>
              <a:buFont typeface="Wingdings" pitchFamily="2" charset="2"/>
              <a:buAutoNum type="arabicPeriod"/>
              <a:defRPr/>
            </a:pPr>
            <a:r>
              <a:rPr lang="en-US" sz="3200" kern="0" dirty="0">
                <a:latin typeface="Arial Narrow" pitchFamily="34" charset="0"/>
              </a:rPr>
              <a:t>Introduction</a:t>
            </a:r>
          </a:p>
          <a:p>
            <a:pPr marL="609600" indent="-609600">
              <a:lnSpc>
                <a:spcPct val="200000"/>
              </a:lnSpc>
              <a:spcBef>
                <a:spcPct val="20000"/>
              </a:spcBef>
              <a:spcAft>
                <a:spcPts val="300"/>
              </a:spcAft>
              <a:buClr>
                <a:schemeClr val="tx2"/>
              </a:buClr>
              <a:buSzPct val="75000"/>
              <a:buFont typeface="Wingdings" pitchFamily="2" charset="2"/>
              <a:buAutoNum type="arabicPeriod"/>
              <a:defRPr/>
            </a:pPr>
            <a:r>
              <a:rPr lang="en-US" sz="3200" b="1" kern="0" dirty="0">
                <a:latin typeface="Arial Narrow" pitchFamily="34" charset="0"/>
              </a:rPr>
              <a:t>Forward vs. Backward Planning</a:t>
            </a:r>
          </a:p>
          <a:p>
            <a:pPr marL="609600" indent="-609600">
              <a:lnSpc>
                <a:spcPct val="200000"/>
              </a:lnSpc>
              <a:spcBef>
                <a:spcPct val="20000"/>
              </a:spcBef>
              <a:spcAft>
                <a:spcPts val="300"/>
              </a:spcAft>
              <a:buClr>
                <a:schemeClr val="tx2"/>
              </a:buClr>
              <a:buSzPct val="75000"/>
              <a:buFont typeface="Wingdings" pitchFamily="2" charset="2"/>
              <a:buAutoNum type="arabicPeriod"/>
              <a:defRPr/>
            </a:pPr>
            <a:r>
              <a:rPr lang="en-US" sz="3200" kern="0" dirty="0">
                <a:latin typeface="Arial Narrow" pitchFamily="34" charset="0"/>
              </a:rPr>
              <a:t>Heuristics and Plan Graphs</a:t>
            </a:r>
          </a:p>
          <a:p>
            <a:pPr marL="609600" indent="-609600">
              <a:lnSpc>
                <a:spcPct val="200000"/>
              </a:lnSpc>
              <a:spcBef>
                <a:spcPct val="20000"/>
              </a:spcBef>
              <a:spcAft>
                <a:spcPts val="300"/>
              </a:spcAft>
              <a:buClr>
                <a:schemeClr val="tx2"/>
              </a:buClr>
              <a:buSzPct val="75000"/>
              <a:buFont typeface="Wingdings" pitchFamily="2" charset="2"/>
              <a:buAutoNum type="arabicPeriod"/>
              <a:defRPr/>
            </a:pPr>
            <a:r>
              <a:rPr lang="en-US" sz="3200" kern="0" dirty="0">
                <a:latin typeface="Arial Narrow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11912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Planning: Learning Objectives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90700" y="1638300"/>
            <a:ext cx="5562600" cy="40386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Recognize </a:t>
            </a:r>
            <a:r>
              <a:rPr lang="en-US" i="1" dirty="0"/>
              <a:t>actions</a:t>
            </a:r>
            <a:r>
              <a:rPr lang="en-US" dirty="0"/>
              <a:t> applicable in </a:t>
            </a:r>
            <a:r>
              <a:rPr lang="en-US" i="1" dirty="0"/>
              <a:t>states</a:t>
            </a:r>
          </a:p>
          <a:p>
            <a:pPr>
              <a:lnSpc>
                <a:spcPct val="200000"/>
              </a:lnSpc>
            </a:pPr>
            <a:r>
              <a:rPr lang="en-US" dirty="0"/>
              <a:t>Plan forward or backward</a:t>
            </a:r>
          </a:p>
          <a:p>
            <a:pPr>
              <a:lnSpc>
                <a:spcPct val="200000"/>
              </a:lnSpc>
            </a:pPr>
            <a:r>
              <a:rPr lang="en-US" dirty="0"/>
              <a:t>Apply to programming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477000"/>
            <a:ext cx="2133600" cy="244475"/>
          </a:xfrm>
        </p:spPr>
        <p:txBody>
          <a:bodyPr/>
          <a:lstStyle/>
          <a:p>
            <a:fld id="{CEF8ADD8-F654-435D-BF88-36F59A17820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225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Forward Planning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8ADD8-F654-435D-BF88-36F59A17820E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93" y="1905000"/>
            <a:ext cx="8134350" cy="30536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04167" y="647700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rial Narrow" pitchFamily="34" charset="0"/>
              </a:rPr>
              <a:t>Source: Russell and </a:t>
            </a:r>
            <a:r>
              <a:rPr lang="en-US" sz="1400" dirty="0" err="1">
                <a:latin typeface="Arial Narrow" pitchFamily="34" charset="0"/>
              </a:rPr>
              <a:t>Norvig</a:t>
            </a:r>
            <a:endParaRPr lang="en-US" sz="1400" dirty="0">
              <a:latin typeface="Arial Narrow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0EC42E-AAAC-4CC8-8396-0F8390432C4C}"/>
              </a:ext>
            </a:extLst>
          </p:cNvPr>
          <p:cNvSpPr txBox="1"/>
          <p:nvPr/>
        </p:nvSpPr>
        <p:spPr>
          <a:xfrm>
            <a:off x="914400" y="1600200"/>
            <a:ext cx="160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Arial Narrow" pitchFamily="34" charset="0"/>
              </a:rPr>
              <a:t>Start with initial state</a:t>
            </a:r>
          </a:p>
        </p:txBody>
      </p:sp>
    </p:spTree>
    <p:extLst>
      <p:ext uri="{BB962C8B-B14F-4D97-AF65-F5344CB8AC3E}">
        <p14:creationId xmlns:p14="http://schemas.microsoft.com/office/powerpoint/2010/main" val="1021043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Backwards Planning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8ADD8-F654-435D-BF88-36F59A17820E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2391"/>
          <a:stretch/>
        </p:blipFill>
        <p:spPr>
          <a:xfrm>
            <a:off x="200065" y="2286000"/>
            <a:ext cx="8639135" cy="31099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04167" y="647700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rial Narrow" pitchFamily="34" charset="0"/>
              </a:rPr>
              <a:t>Source: Russell and </a:t>
            </a:r>
            <a:r>
              <a:rPr lang="en-US" sz="1400" dirty="0" err="1">
                <a:latin typeface="Arial Narrow" pitchFamily="34" charset="0"/>
              </a:rPr>
              <a:t>Norvig</a:t>
            </a:r>
            <a:endParaRPr lang="en-US" sz="1400" dirty="0">
              <a:latin typeface="Arial Narrow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2A6F8C-C9EA-4177-8A45-467995D42B7B}"/>
              </a:ext>
            </a:extLst>
          </p:cNvPr>
          <p:cNvSpPr txBox="1"/>
          <p:nvPr/>
        </p:nvSpPr>
        <p:spPr>
          <a:xfrm>
            <a:off x="6705600" y="1462087"/>
            <a:ext cx="160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Arial Narrow" pitchFamily="34" charset="0"/>
              </a:rPr>
              <a:t>Start with goal state</a:t>
            </a:r>
          </a:p>
        </p:txBody>
      </p:sp>
    </p:spTree>
    <p:extLst>
      <p:ext uri="{BB962C8B-B14F-4D97-AF65-F5344CB8AC3E}">
        <p14:creationId xmlns:p14="http://schemas.microsoft.com/office/powerpoint/2010/main" val="37677204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Cumulative Fulfillment*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1. </a:t>
            </a:r>
            <a:r>
              <a:rPr lang="en-US" b="1" dirty="0"/>
              <a:t>Start with overall goals </a:t>
            </a:r>
            <a:r>
              <a:rPr lang="en-US" dirty="0"/>
              <a:t>OG</a:t>
            </a:r>
            <a:r>
              <a:rPr lang="en-US" baseline="-25000" dirty="0"/>
              <a:t>1</a:t>
            </a:r>
            <a:r>
              <a:rPr lang="en-US" dirty="0">
                <a:sym typeface="Symbol" panose="05050102010706020507" pitchFamily="18" charset="2"/>
              </a:rPr>
              <a:t>, O</a:t>
            </a:r>
            <a:r>
              <a:rPr lang="en-US" dirty="0"/>
              <a:t>G</a:t>
            </a:r>
            <a:r>
              <a:rPr lang="en-US" baseline="-25000" dirty="0"/>
              <a:t>2</a:t>
            </a:r>
            <a:r>
              <a:rPr lang="en-US" dirty="0">
                <a:sym typeface="Symbol" panose="05050102010706020507" pitchFamily="18" charset="2"/>
              </a:rPr>
              <a:t>,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...</a:t>
            </a:r>
            <a:r>
              <a:rPr lang="en-US" baseline="-25000" dirty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 err="1">
                <a:sym typeface="Symbol" panose="05050102010706020507" pitchFamily="18" charset="2"/>
              </a:rPr>
              <a:t>O</a:t>
            </a:r>
            <a:r>
              <a:rPr lang="en-US" dirty="0" err="1"/>
              <a:t>G</a:t>
            </a:r>
            <a:r>
              <a:rPr lang="en-US" baseline="-25000" dirty="0" err="1"/>
              <a:t>n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2. </a:t>
            </a:r>
            <a:r>
              <a:rPr lang="en-US" b="1" dirty="0"/>
              <a:t>Identify a </a:t>
            </a:r>
            <a:r>
              <a:rPr lang="en-US" b="1" i="1" dirty="0"/>
              <a:t>sufficient</a:t>
            </a:r>
            <a:r>
              <a:rPr lang="en-US" b="1" dirty="0"/>
              <a:t> sequence of outcomes </a:t>
            </a:r>
            <a:r>
              <a:rPr lang="en-US" dirty="0"/>
              <a:t>CG</a:t>
            </a:r>
            <a:r>
              <a:rPr lang="en-US" baseline="-25000" dirty="0"/>
              <a:t>1</a:t>
            </a:r>
            <a:r>
              <a:rPr lang="en-US" dirty="0">
                <a:sym typeface="Symbol" panose="05050102010706020507" pitchFamily="18" charset="2"/>
              </a:rPr>
              <a:t>, C</a:t>
            </a:r>
            <a:r>
              <a:rPr lang="en-US" dirty="0"/>
              <a:t>G</a:t>
            </a:r>
            <a:r>
              <a:rPr lang="en-US" baseline="-25000" dirty="0"/>
              <a:t>2</a:t>
            </a:r>
            <a:r>
              <a:rPr lang="en-US" dirty="0">
                <a:sym typeface="Symbol" panose="05050102010706020507" pitchFamily="18" charset="2"/>
              </a:rPr>
              <a:t>,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...</a:t>
            </a:r>
            <a:r>
              <a:rPr lang="en-US" baseline="-25000" dirty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,</a:t>
            </a:r>
            <a:r>
              <a:rPr lang="en-US" dirty="0" err="1">
                <a:sym typeface="Symbol" panose="05050102010706020507" pitchFamily="18" charset="2"/>
              </a:rPr>
              <a:t>C</a:t>
            </a:r>
            <a:r>
              <a:rPr lang="en-US" dirty="0" err="1"/>
              <a:t>G</a:t>
            </a:r>
            <a:r>
              <a:rPr lang="en-US" baseline="-25000" dirty="0" err="1"/>
              <a:t>n</a:t>
            </a:r>
            <a:r>
              <a:rPr lang="en-US" baseline="-25000" dirty="0"/>
              <a:t> </a:t>
            </a:r>
            <a:r>
              <a:rPr lang="en-US" dirty="0"/>
              <a:t>i.e., such that CG</a:t>
            </a:r>
            <a:r>
              <a:rPr lang="en-US" baseline="-25000" dirty="0"/>
              <a:t>1</a:t>
            </a:r>
            <a:r>
              <a:rPr lang="en-US" dirty="0">
                <a:sym typeface="Symbol" panose="05050102010706020507" pitchFamily="18" charset="2"/>
              </a:rPr>
              <a:t>C</a:t>
            </a:r>
            <a:r>
              <a:rPr lang="en-US" dirty="0"/>
              <a:t>G</a:t>
            </a:r>
            <a:r>
              <a:rPr lang="en-US" baseline="-25000" dirty="0"/>
              <a:t>2</a:t>
            </a:r>
            <a:r>
              <a:rPr lang="en-US" dirty="0">
                <a:sym typeface="Symbol" panose="05050102010706020507" pitchFamily="18" charset="2"/>
              </a:rPr>
              <a:t>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...</a:t>
            </a:r>
            <a:r>
              <a:rPr lang="en-US" baseline="-25000" dirty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</a:t>
            </a:r>
            <a:r>
              <a:rPr lang="en-US" dirty="0" err="1">
                <a:sym typeface="Symbol" panose="05050102010706020507" pitchFamily="18" charset="2"/>
              </a:rPr>
              <a:t>C</a:t>
            </a:r>
            <a:r>
              <a:rPr lang="en-US" dirty="0" err="1"/>
              <a:t>G</a:t>
            </a:r>
            <a:r>
              <a:rPr lang="en-US" baseline="-25000" dirty="0" err="1"/>
              <a:t>n</a:t>
            </a:r>
            <a:r>
              <a:rPr lang="en-US" baseline="-25000" dirty="0"/>
              <a:t> </a:t>
            </a:r>
            <a:r>
              <a:rPr lang="en-US" dirty="0">
                <a:sym typeface="Symbol" panose="05050102010706020507" pitchFamily="18" charset="2"/>
              </a:rPr>
              <a:t> </a:t>
            </a:r>
            <a:r>
              <a:rPr lang="en-US" baseline="-25000" dirty="0"/>
              <a:t> </a:t>
            </a:r>
            <a:r>
              <a:rPr lang="en-US" dirty="0"/>
              <a:t>OG</a:t>
            </a:r>
            <a:r>
              <a:rPr lang="en-US" baseline="-25000" dirty="0"/>
              <a:t>1</a:t>
            </a:r>
            <a:r>
              <a:rPr lang="en-US" dirty="0">
                <a:sym typeface="Symbol" panose="05050102010706020507" pitchFamily="18" charset="2"/>
              </a:rPr>
              <a:t>O</a:t>
            </a:r>
            <a:r>
              <a:rPr lang="en-US" dirty="0"/>
              <a:t>G</a:t>
            </a:r>
            <a:r>
              <a:rPr lang="en-US" baseline="-25000" dirty="0"/>
              <a:t>2</a:t>
            </a:r>
            <a:r>
              <a:rPr lang="en-US" dirty="0">
                <a:sym typeface="Symbol" panose="05050102010706020507" pitchFamily="18" charset="2"/>
              </a:rPr>
              <a:t>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...</a:t>
            </a:r>
            <a:r>
              <a:rPr lang="en-US" baseline="-25000" dirty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</a:t>
            </a:r>
            <a:r>
              <a:rPr lang="en-US" dirty="0" err="1">
                <a:sym typeface="Symbol" panose="05050102010706020507" pitchFamily="18" charset="2"/>
              </a:rPr>
              <a:t>O</a:t>
            </a:r>
            <a:r>
              <a:rPr lang="en-US" dirty="0" err="1"/>
              <a:t>g</a:t>
            </a:r>
            <a:r>
              <a:rPr lang="en-US" baseline="-25000" dirty="0" err="1"/>
              <a:t>n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--</a:t>
            </a:r>
            <a:r>
              <a:rPr lang="en-US" b="1" dirty="0"/>
              <a:t>which 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60960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itchFamily="34" charset="0"/>
              </a:rPr>
              <a:t>* Weakest Preconditions and Cumulative Subgoal Fulfillment  by Eric J. Braude, Science of Computer Programming Volume 89, Part C, 1 September 2014, Pages 223-234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4114800"/>
            <a:ext cx="645401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Arial Narrow" panose="020B0606020202030204" pitchFamily="34" charset="0"/>
              </a:rPr>
              <a:t>(Often … CG</a:t>
            </a:r>
            <a:r>
              <a:rPr lang="en-US" sz="2800" baseline="-25000" dirty="0">
                <a:latin typeface="Arial Narrow" panose="020B0606020202030204" pitchFamily="34" charset="0"/>
              </a:rPr>
              <a:t>1 </a:t>
            </a:r>
            <a:r>
              <a:rPr lang="en-US" sz="2800" dirty="0">
                <a:latin typeface="Arial Narrow" panose="020B0606020202030204" pitchFamily="34" charset="0"/>
                <a:sym typeface="Symbol" panose="05050102010706020507" pitchFamily="18" charset="2"/>
              </a:rPr>
              <a:t>= </a:t>
            </a:r>
            <a:r>
              <a:rPr lang="en-US" sz="2800" dirty="0">
                <a:latin typeface="Arial Narrow" panose="020B0606020202030204" pitchFamily="34" charset="0"/>
              </a:rPr>
              <a:t>OG</a:t>
            </a:r>
            <a:r>
              <a:rPr lang="en-US" sz="2800" baseline="-25000" dirty="0">
                <a:latin typeface="Arial Narrow" panose="020B0606020202030204" pitchFamily="34" charset="0"/>
              </a:rPr>
              <a:t>1</a:t>
            </a:r>
            <a:r>
              <a:rPr lang="en-US" sz="2800" dirty="0">
                <a:latin typeface="Arial Narrow" panose="020B0606020202030204" pitchFamily="34" charset="0"/>
              </a:rPr>
              <a:t>,</a:t>
            </a:r>
            <a:r>
              <a:rPr lang="en-US" sz="2800" baseline="-25000" dirty="0">
                <a:latin typeface="Arial Narrow" panose="020B0606020202030204" pitchFamily="34" charset="0"/>
              </a:rPr>
              <a:t> </a:t>
            </a:r>
            <a:r>
              <a:rPr lang="en-US" sz="2800" dirty="0">
                <a:latin typeface="Arial Narrow" panose="020B0606020202030204" pitchFamily="34" charset="0"/>
                <a:sym typeface="Symbol" panose="05050102010706020507" pitchFamily="18" charset="2"/>
              </a:rPr>
              <a:t>C</a:t>
            </a:r>
            <a:r>
              <a:rPr lang="en-US" sz="2800" dirty="0">
                <a:latin typeface="Arial Narrow" panose="020B0606020202030204" pitchFamily="34" charset="0"/>
              </a:rPr>
              <a:t>G</a:t>
            </a:r>
            <a:r>
              <a:rPr lang="en-US" sz="2800" baseline="-25000" dirty="0">
                <a:latin typeface="Arial Narrow" panose="020B0606020202030204" pitchFamily="34" charset="0"/>
              </a:rPr>
              <a:t>2 </a:t>
            </a:r>
            <a:r>
              <a:rPr lang="en-US" sz="2800" dirty="0">
                <a:latin typeface="Arial Narrow" panose="020B0606020202030204" pitchFamily="34" charset="0"/>
                <a:sym typeface="Symbol" panose="05050102010706020507" pitchFamily="18" charset="2"/>
              </a:rPr>
              <a:t>= O</a:t>
            </a:r>
            <a:r>
              <a:rPr lang="en-US" sz="2800" dirty="0">
                <a:latin typeface="Arial Narrow" panose="020B0606020202030204" pitchFamily="34" charset="0"/>
              </a:rPr>
              <a:t>G</a:t>
            </a:r>
            <a:r>
              <a:rPr lang="en-US" sz="2800" baseline="-25000" dirty="0">
                <a:latin typeface="Arial Narrow" panose="020B0606020202030204" pitchFamily="34" charset="0"/>
              </a:rPr>
              <a:t>2</a:t>
            </a:r>
            <a:r>
              <a:rPr lang="en-US" sz="2800" dirty="0">
                <a:latin typeface="Arial Narrow" panose="020B0606020202030204" pitchFamily="34" charset="0"/>
                <a:sym typeface="Symbol" panose="05050102010706020507" pitchFamily="18" charset="2"/>
              </a:rPr>
              <a:t>,</a:t>
            </a:r>
            <a:r>
              <a:rPr lang="en-US" sz="2800" dirty="0">
                <a:latin typeface="Arial Narrow" panose="020B0606020202030204" pitchFamily="34" charset="0"/>
              </a:rPr>
              <a:t> </a:t>
            </a:r>
            <a:r>
              <a:rPr lang="en-US" sz="2800" dirty="0">
                <a:latin typeface="Arial Narrow" panose="020B0606020202030204" pitchFamily="34" charset="0"/>
                <a:sym typeface="Symbol" panose="05050102010706020507" pitchFamily="18" charset="2"/>
              </a:rPr>
              <a:t>..., </a:t>
            </a:r>
            <a:r>
              <a:rPr lang="en-US" sz="2800" dirty="0" err="1">
                <a:latin typeface="Arial Narrow" panose="020B0606020202030204" pitchFamily="34" charset="0"/>
                <a:sym typeface="Symbol" panose="05050102010706020507" pitchFamily="18" charset="2"/>
              </a:rPr>
              <a:t>C</a:t>
            </a:r>
            <a:r>
              <a:rPr lang="en-US" sz="2800" dirty="0" err="1">
                <a:latin typeface="Arial Narrow" panose="020B0606020202030204" pitchFamily="34" charset="0"/>
              </a:rPr>
              <a:t>G</a:t>
            </a:r>
            <a:r>
              <a:rPr lang="en-US" sz="2800" baseline="-25000" dirty="0" err="1">
                <a:latin typeface="Arial Narrow" panose="020B0606020202030204" pitchFamily="34" charset="0"/>
              </a:rPr>
              <a:t>n</a:t>
            </a:r>
            <a:r>
              <a:rPr lang="en-US" sz="2800" baseline="-25000" dirty="0">
                <a:latin typeface="Arial Narrow" panose="020B0606020202030204" pitchFamily="34" charset="0"/>
              </a:rPr>
              <a:t> </a:t>
            </a:r>
            <a:r>
              <a:rPr lang="en-US" sz="2800" dirty="0">
                <a:latin typeface="Arial Narrow" panose="020B0606020202030204" pitchFamily="34" charset="0"/>
                <a:sym typeface="Symbol" panose="05050102010706020507" pitchFamily="18" charset="2"/>
              </a:rPr>
              <a:t>= </a:t>
            </a:r>
            <a:r>
              <a:rPr lang="en-US" sz="2800" dirty="0" err="1">
                <a:latin typeface="Arial Narrow" panose="020B0606020202030204" pitchFamily="34" charset="0"/>
                <a:sym typeface="Symbol" panose="05050102010706020507" pitchFamily="18" charset="2"/>
              </a:rPr>
              <a:t>O</a:t>
            </a:r>
            <a:r>
              <a:rPr lang="en-US" sz="2800" dirty="0" err="1">
                <a:latin typeface="Arial Narrow" panose="020B0606020202030204" pitchFamily="34" charset="0"/>
              </a:rPr>
              <a:t>g</a:t>
            </a:r>
            <a:r>
              <a:rPr lang="en-US" sz="2800" baseline="-25000" dirty="0" err="1">
                <a:latin typeface="Arial Narrow" panose="020B0606020202030204" pitchFamily="34" charset="0"/>
              </a:rPr>
              <a:t>n</a:t>
            </a:r>
            <a:r>
              <a:rPr lang="en-US" sz="2800" dirty="0">
                <a:latin typeface="Arial Narrow" panose="020B0606020202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861428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Cumulative Fulfillment*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1. </a:t>
            </a:r>
            <a:r>
              <a:rPr lang="en-US" b="1" dirty="0"/>
              <a:t>Start with overall goals </a:t>
            </a:r>
            <a:r>
              <a:rPr lang="en-US" dirty="0"/>
              <a:t>OG</a:t>
            </a:r>
            <a:r>
              <a:rPr lang="en-US" baseline="-25000" dirty="0"/>
              <a:t>1</a:t>
            </a:r>
            <a:r>
              <a:rPr lang="en-US" dirty="0">
                <a:sym typeface="Symbol" panose="05050102010706020507" pitchFamily="18" charset="2"/>
              </a:rPr>
              <a:t>, O</a:t>
            </a:r>
            <a:r>
              <a:rPr lang="en-US" dirty="0"/>
              <a:t>G</a:t>
            </a:r>
            <a:r>
              <a:rPr lang="en-US" baseline="-25000" dirty="0"/>
              <a:t>2</a:t>
            </a:r>
            <a:r>
              <a:rPr lang="en-US" dirty="0">
                <a:sym typeface="Symbol" panose="05050102010706020507" pitchFamily="18" charset="2"/>
              </a:rPr>
              <a:t>,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...</a:t>
            </a:r>
            <a:r>
              <a:rPr lang="en-US" baseline="-25000" dirty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 err="1">
                <a:sym typeface="Symbol" panose="05050102010706020507" pitchFamily="18" charset="2"/>
              </a:rPr>
              <a:t>O</a:t>
            </a:r>
            <a:r>
              <a:rPr lang="en-US" dirty="0" err="1"/>
              <a:t>G</a:t>
            </a:r>
            <a:r>
              <a:rPr lang="en-US" baseline="-25000" dirty="0" err="1"/>
              <a:t>n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2. </a:t>
            </a:r>
            <a:r>
              <a:rPr lang="en-US" b="1" dirty="0"/>
              <a:t>Identify a </a:t>
            </a:r>
            <a:r>
              <a:rPr lang="en-US" b="1" i="1" dirty="0"/>
              <a:t>sufficient</a:t>
            </a:r>
            <a:r>
              <a:rPr lang="en-US" b="1" dirty="0"/>
              <a:t> sequence of outcomes </a:t>
            </a:r>
            <a:r>
              <a:rPr lang="en-US" dirty="0"/>
              <a:t>CG</a:t>
            </a:r>
            <a:r>
              <a:rPr lang="en-US" baseline="-25000" dirty="0"/>
              <a:t>1</a:t>
            </a:r>
            <a:r>
              <a:rPr lang="en-US" dirty="0">
                <a:sym typeface="Symbol" panose="05050102010706020507" pitchFamily="18" charset="2"/>
              </a:rPr>
              <a:t>, C</a:t>
            </a:r>
            <a:r>
              <a:rPr lang="en-US" dirty="0"/>
              <a:t>G</a:t>
            </a:r>
            <a:r>
              <a:rPr lang="en-US" baseline="-25000" dirty="0"/>
              <a:t>2</a:t>
            </a:r>
            <a:r>
              <a:rPr lang="en-US" dirty="0">
                <a:sym typeface="Symbol" panose="05050102010706020507" pitchFamily="18" charset="2"/>
              </a:rPr>
              <a:t>,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...</a:t>
            </a:r>
            <a:r>
              <a:rPr lang="en-US" baseline="-25000" dirty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,</a:t>
            </a:r>
            <a:r>
              <a:rPr lang="en-US" dirty="0" err="1">
                <a:sym typeface="Symbol" panose="05050102010706020507" pitchFamily="18" charset="2"/>
              </a:rPr>
              <a:t>C</a:t>
            </a:r>
            <a:r>
              <a:rPr lang="en-US" dirty="0" err="1"/>
              <a:t>G</a:t>
            </a:r>
            <a:r>
              <a:rPr lang="en-US" baseline="-25000" dirty="0" err="1"/>
              <a:t>n</a:t>
            </a:r>
            <a:r>
              <a:rPr lang="en-US" baseline="-25000" dirty="0"/>
              <a:t> </a:t>
            </a:r>
            <a:r>
              <a:rPr lang="en-US" dirty="0"/>
              <a:t>i.e., such that CG</a:t>
            </a:r>
            <a:r>
              <a:rPr lang="en-US" baseline="-25000" dirty="0"/>
              <a:t>1</a:t>
            </a:r>
            <a:r>
              <a:rPr lang="en-US" dirty="0">
                <a:sym typeface="Symbol" panose="05050102010706020507" pitchFamily="18" charset="2"/>
              </a:rPr>
              <a:t>C</a:t>
            </a:r>
            <a:r>
              <a:rPr lang="en-US" dirty="0"/>
              <a:t>G</a:t>
            </a:r>
            <a:r>
              <a:rPr lang="en-US" baseline="-25000" dirty="0"/>
              <a:t>2</a:t>
            </a:r>
            <a:r>
              <a:rPr lang="en-US" dirty="0">
                <a:sym typeface="Symbol" panose="05050102010706020507" pitchFamily="18" charset="2"/>
              </a:rPr>
              <a:t>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...</a:t>
            </a:r>
            <a:r>
              <a:rPr lang="en-US" baseline="-25000" dirty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</a:t>
            </a:r>
            <a:r>
              <a:rPr lang="en-US" dirty="0" err="1">
                <a:sym typeface="Symbol" panose="05050102010706020507" pitchFamily="18" charset="2"/>
              </a:rPr>
              <a:t>C</a:t>
            </a:r>
            <a:r>
              <a:rPr lang="en-US" dirty="0" err="1"/>
              <a:t>G</a:t>
            </a:r>
            <a:r>
              <a:rPr lang="en-US" baseline="-25000" dirty="0" err="1"/>
              <a:t>n</a:t>
            </a:r>
            <a:r>
              <a:rPr lang="en-US" baseline="-25000" dirty="0"/>
              <a:t> </a:t>
            </a:r>
            <a:r>
              <a:rPr lang="en-US" dirty="0">
                <a:sym typeface="Symbol" panose="05050102010706020507" pitchFamily="18" charset="2"/>
              </a:rPr>
              <a:t> </a:t>
            </a:r>
            <a:r>
              <a:rPr lang="en-US" baseline="-25000" dirty="0"/>
              <a:t> </a:t>
            </a:r>
            <a:r>
              <a:rPr lang="en-US" dirty="0"/>
              <a:t>OG</a:t>
            </a:r>
            <a:r>
              <a:rPr lang="en-US" baseline="-25000" dirty="0"/>
              <a:t>1</a:t>
            </a:r>
            <a:r>
              <a:rPr lang="en-US" dirty="0">
                <a:sym typeface="Symbol" panose="05050102010706020507" pitchFamily="18" charset="2"/>
              </a:rPr>
              <a:t>O</a:t>
            </a:r>
            <a:r>
              <a:rPr lang="en-US" dirty="0"/>
              <a:t>G</a:t>
            </a:r>
            <a:r>
              <a:rPr lang="en-US" baseline="-25000" dirty="0"/>
              <a:t>2</a:t>
            </a:r>
            <a:r>
              <a:rPr lang="en-US" dirty="0">
                <a:sym typeface="Symbol" panose="05050102010706020507" pitchFamily="18" charset="2"/>
              </a:rPr>
              <a:t>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...</a:t>
            </a:r>
            <a:r>
              <a:rPr lang="en-US" baseline="-25000" dirty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</a:t>
            </a:r>
            <a:r>
              <a:rPr lang="en-US" dirty="0" err="1">
                <a:sym typeface="Symbol" panose="05050102010706020507" pitchFamily="18" charset="2"/>
              </a:rPr>
              <a:t>O</a:t>
            </a:r>
            <a:r>
              <a:rPr lang="en-US" dirty="0" err="1"/>
              <a:t>g</a:t>
            </a:r>
            <a:r>
              <a:rPr lang="en-US" baseline="-25000" dirty="0" err="1"/>
              <a:t>n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--</a:t>
            </a:r>
            <a:r>
              <a:rPr lang="en-US" b="1" dirty="0"/>
              <a:t>which are </a:t>
            </a:r>
            <a:r>
              <a:rPr lang="en-US" b="1" i="1" dirty="0"/>
              <a:t>cumulative</a:t>
            </a:r>
            <a:r>
              <a:rPr lang="en-US" b="1" dirty="0"/>
              <a:t> </a:t>
            </a:r>
            <a:r>
              <a:rPr lang="en-US" dirty="0"/>
              <a:t>i.e.,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fulfilling </a:t>
            </a:r>
            <a:r>
              <a:rPr lang="en-US" dirty="0" err="1"/>
              <a:t>CG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maintains CG</a:t>
            </a:r>
            <a:r>
              <a:rPr lang="en-US" baseline="-25000" dirty="0"/>
              <a:t>1</a:t>
            </a:r>
            <a:r>
              <a:rPr lang="en-US" dirty="0">
                <a:sym typeface="Symbol" panose="05050102010706020507" pitchFamily="18" charset="2"/>
              </a:rPr>
              <a:t>C</a:t>
            </a:r>
            <a:r>
              <a:rPr lang="en-US" dirty="0"/>
              <a:t>G</a:t>
            </a:r>
            <a:r>
              <a:rPr lang="en-US" baseline="-25000" dirty="0"/>
              <a:t>2</a:t>
            </a:r>
            <a:r>
              <a:rPr lang="en-US" dirty="0">
                <a:sym typeface="Symbol" panose="05050102010706020507" pitchFamily="18" charset="2"/>
              </a:rPr>
              <a:t>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...</a:t>
            </a:r>
            <a:r>
              <a:rPr lang="en-US" baseline="-25000" dirty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C</a:t>
            </a:r>
            <a:r>
              <a:rPr lang="en-US" dirty="0"/>
              <a:t>G</a:t>
            </a:r>
            <a:r>
              <a:rPr lang="en-US" baseline="-25000" dirty="0"/>
              <a:t>i-1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Example: Towers of Hanoi: CG</a:t>
            </a:r>
            <a:r>
              <a:rPr lang="en-US" baseline="-25000" dirty="0"/>
              <a:t>1 </a:t>
            </a:r>
            <a:r>
              <a:rPr lang="en-US" dirty="0"/>
              <a:t>= “??”</a:t>
            </a:r>
          </a:p>
          <a:p>
            <a:pPr>
              <a:lnSpc>
                <a:spcPct val="150000"/>
              </a:lnSpc>
            </a:pPr>
            <a:r>
              <a:rPr lang="en-US" dirty="0"/>
              <a:t>Example: Repair flat: CG</a:t>
            </a:r>
            <a:r>
              <a:rPr lang="en-US" baseline="-25000" dirty="0"/>
              <a:t>1 </a:t>
            </a:r>
            <a:r>
              <a:rPr lang="en-US" dirty="0"/>
              <a:t>= “??”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60960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itchFamily="34" charset="0"/>
              </a:rPr>
              <a:t>* Weakest preconditions and cumulative subgoal fulfillment  by Eric </a:t>
            </a:r>
            <a:r>
              <a:rPr lang="en-US" dirty="0" err="1">
                <a:latin typeface="Arial Narrow" pitchFamily="34" charset="0"/>
              </a:rPr>
              <a:t>J.Braude</a:t>
            </a:r>
            <a:r>
              <a:rPr lang="en-US" dirty="0">
                <a:latin typeface="Arial Narrow" pitchFamily="34" charset="0"/>
              </a:rPr>
              <a:t>, Science of Computer Programming Volume 89, Part C, 1 September 2014, Pages 223-234</a:t>
            </a:r>
          </a:p>
        </p:txBody>
      </p:sp>
    </p:spTree>
    <p:extLst>
      <p:ext uri="{BB962C8B-B14F-4D97-AF65-F5344CB8AC3E}">
        <p14:creationId xmlns:p14="http://schemas.microsoft.com/office/powerpoint/2010/main" val="42472034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Cumulative Fulfillment*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1. </a:t>
            </a:r>
            <a:r>
              <a:rPr lang="en-US" b="1" dirty="0"/>
              <a:t>Start with overall goals </a:t>
            </a:r>
            <a:r>
              <a:rPr lang="en-US" dirty="0"/>
              <a:t>OG</a:t>
            </a:r>
            <a:r>
              <a:rPr lang="en-US" baseline="-25000" dirty="0"/>
              <a:t>1</a:t>
            </a:r>
            <a:r>
              <a:rPr lang="en-US" dirty="0">
                <a:sym typeface="Symbol" panose="05050102010706020507" pitchFamily="18" charset="2"/>
              </a:rPr>
              <a:t>, O</a:t>
            </a:r>
            <a:r>
              <a:rPr lang="en-US" dirty="0"/>
              <a:t>G</a:t>
            </a:r>
            <a:r>
              <a:rPr lang="en-US" baseline="-25000" dirty="0"/>
              <a:t>2</a:t>
            </a:r>
            <a:r>
              <a:rPr lang="en-US" dirty="0">
                <a:sym typeface="Symbol" panose="05050102010706020507" pitchFamily="18" charset="2"/>
              </a:rPr>
              <a:t>,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...</a:t>
            </a:r>
            <a:r>
              <a:rPr lang="en-US" baseline="-25000" dirty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 err="1">
                <a:sym typeface="Symbol" panose="05050102010706020507" pitchFamily="18" charset="2"/>
              </a:rPr>
              <a:t>O</a:t>
            </a:r>
            <a:r>
              <a:rPr lang="en-US" dirty="0" err="1"/>
              <a:t>G</a:t>
            </a:r>
            <a:r>
              <a:rPr lang="en-US" baseline="-25000" dirty="0" err="1"/>
              <a:t>n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2. </a:t>
            </a:r>
            <a:r>
              <a:rPr lang="en-US" b="1" dirty="0"/>
              <a:t>Identify a </a:t>
            </a:r>
            <a:r>
              <a:rPr lang="en-US" b="1" i="1" dirty="0"/>
              <a:t>sufficient</a:t>
            </a:r>
            <a:r>
              <a:rPr lang="en-US" b="1" dirty="0"/>
              <a:t> sequence of outcomes </a:t>
            </a:r>
            <a:r>
              <a:rPr lang="en-US" dirty="0"/>
              <a:t>CG</a:t>
            </a:r>
            <a:r>
              <a:rPr lang="en-US" baseline="-25000" dirty="0"/>
              <a:t>1</a:t>
            </a:r>
            <a:r>
              <a:rPr lang="en-US" dirty="0">
                <a:sym typeface="Symbol" panose="05050102010706020507" pitchFamily="18" charset="2"/>
              </a:rPr>
              <a:t>, C</a:t>
            </a:r>
            <a:r>
              <a:rPr lang="en-US" dirty="0"/>
              <a:t>G</a:t>
            </a:r>
            <a:r>
              <a:rPr lang="en-US" baseline="-25000" dirty="0"/>
              <a:t>2</a:t>
            </a:r>
            <a:r>
              <a:rPr lang="en-US" dirty="0">
                <a:sym typeface="Symbol" panose="05050102010706020507" pitchFamily="18" charset="2"/>
              </a:rPr>
              <a:t>,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...</a:t>
            </a:r>
            <a:r>
              <a:rPr lang="en-US" baseline="-25000" dirty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,</a:t>
            </a:r>
            <a:r>
              <a:rPr lang="en-US" dirty="0" err="1">
                <a:sym typeface="Symbol" panose="05050102010706020507" pitchFamily="18" charset="2"/>
              </a:rPr>
              <a:t>C</a:t>
            </a:r>
            <a:r>
              <a:rPr lang="en-US" dirty="0" err="1"/>
              <a:t>G</a:t>
            </a:r>
            <a:r>
              <a:rPr lang="en-US" baseline="-25000" dirty="0" err="1"/>
              <a:t>n</a:t>
            </a:r>
            <a:r>
              <a:rPr lang="en-US" baseline="-25000" dirty="0"/>
              <a:t> </a:t>
            </a:r>
            <a:r>
              <a:rPr lang="en-US" dirty="0"/>
              <a:t>i.e., such that CG</a:t>
            </a:r>
            <a:r>
              <a:rPr lang="en-US" baseline="-25000" dirty="0"/>
              <a:t>1</a:t>
            </a:r>
            <a:r>
              <a:rPr lang="en-US" dirty="0">
                <a:sym typeface="Symbol" panose="05050102010706020507" pitchFamily="18" charset="2"/>
              </a:rPr>
              <a:t>C</a:t>
            </a:r>
            <a:r>
              <a:rPr lang="en-US" dirty="0"/>
              <a:t>G</a:t>
            </a:r>
            <a:r>
              <a:rPr lang="en-US" baseline="-25000" dirty="0"/>
              <a:t>2</a:t>
            </a:r>
            <a:r>
              <a:rPr lang="en-US" dirty="0">
                <a:sym typeface="Symbol" panose="05050102010706020507" pitchFamily="18" charset="2"/>
              </a:rPr>
              <a:t>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...</a:t>
            </a:r>
            <a:r>
              <a:rPr lang="en-US" baseline="-25000" dirty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</a:t>
            </a:r>
            <a:r>
              <a:rPr lang="en-US" dirty="0" err="1">
                <a:sym typeface="Symbol" panose="05050102010706020507" pitchFamily="18" charset="2"/>
              </a:rPr>
              <a:t>C</a:t>
            </a:r>
            <a:r>
              <a:rPr lang="en-US" dirty="0" err="1"/>
              <a:t>G</a:t>
            </a:r>
            <a:r>
              <a:rPr lang="en-US" baseline="-25000" dirty="0" err="1"/>
              <a:t>n</a:t>
            </a:r>
            <a:r>
              <a:rPr lang="en-US" baseline="-25000" dirty="0"/>
              <a:t> </a:t>
            </a:r>
            <a:r>
              <a:rPr lang="en-US" dirty="0">
                <a:sym typeface="Symbol" panose="05050102010706020507" pitchFamily="18" charset="2"/>
              </a:rPr>
              <a:t> </a:t>
            </a:r>
            <a:r>
              <a:rPr lang="en-US" baseline="-25000" dirty="0"/>
              <a:t> </a:t>
            </a:r>
            <a:r>
              <a:rPr lang="en-US" dirty="0"/>
              <a:t>OG</a:t>
            </a:r>
            <a:r>
              <a:rPr lang="en-US" baseline="-25000" dirty="0"/>
              <a:t>1</a:t>
            </a:r>
            <a:r>
              <a:rPr lang="en-US" dirty="0">
                <a:sym typeface="Symbol" panose="05050102010706020507" pitchFamily="18" charset="2"/>
              </a:rPr>
              <a:t>O</a:t>
            </a:r>
            <a:r>
              <a:rPr lang="en-US" dirty="0"/>
              <a:t>G</a:t>
            </a:r>
            <a:r>
              <a:rPr lang="en-US" baseline="-25000" dirty="0"/>
              <a:t>2</a:t>
            </a:r>
            <a:r>
              <a:rPr lang="en-US" dirty="0">
                <a:sym typeface="Symbol" panose="05050102010706020507" pitchFamily="18" charset="2"/>
              </a:rPr>
              <a:t>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...</a:t>
            </a:r>
            <a:r>
              <a:rPr lang="en-US" baseline="-25000" dirty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</a:t>
            </a:r>
            <a:r>
              <a:rPr lang="en-US" dirty="0" err="1">
                <a:sym typeface="Symbol" panose="05050102010706020507" pitchFamily="18" charset="2"/>
              </a:rPr>
              <a:t>O</a:t>
            </a:r>
            <a:r>
              <a:rPr lang="en-US" dirty="0" err="1"/>
              <a:t>g</a:t>
            </a:r>
            <a:r>
              <a:rPr lang="en-US" baseline="-25000" dirty="0" err="1"/>
              <a:t>n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--</a:t>
            </a:r>
            <a:r>
              <a:rPr lang="en-US" b="1" dirty="0"/>
              <a:t>which are </a:t>
            </a:r>
            <a:r>
              <a:rPr lang="en-US" b="1" i="1" dirty="0"/>
              <a:t>cumulative</a:t>
            </a:r>
            <a:r>
              <a:rPr lang="en-US" b="1" dirty="0"/>
              <a:t> </a:t>
            </a:r>
            <a:r>
              <a:rPr lang="en-US" dirty="0"/>
              <a:t>i.e.,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fulfilling </a:t>
            </a:r>
            <a:r>
              <a:rPr lang="en-US" dirty="0" err="1"/>
              <a:t>CG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maintains CG</a:t>
            </a:r>
            <a:r>
              <a:rPr lang="en-US" baseline="-25000" dirty="0"/>
              <a:t>1</a:t>
            </a:r>
            <a:r>
              <a:rPr lang="en-US" dirty="0">
                <a:sym typeface="Symbol" panose="05050102010706020507" pitchFamily="18" charset="2"/>
              </a:rPr>
              <a:t>C</a:t>
            </a:r>
            <a:r>
              <a:rPr lang="en-US" dirty="0"/>
              <a:t>G</a:t>
            </a:r>
            <a:r>
              <a:rPr lang="en-US" baseline="-25000" dirty="0"/>
              <a:t>2</a:t>
            </a:r>
            <a:r>
              <a:rPr lang="en-US" dirty="0">
                <a:sym typeface="Symbol" panose="05050102010706020507" pitchFamily="18" charset="2"/>
              </a:rPr>
              <a:t>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...</a:t>
            </a:r>
            <a:r>
              <a:rPr lang="en-US" baseline="-25000" dirty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C</a:t>
            </a:r>
            <a:r>
              <a:rPr lang="en-US" dirty="0"/>
              <a:t>G</a:t>
            </a:r>
            <a:r>
              <a:rPr lang="en-US" baseline="-25000" dirty="0"/>
              <a:t>i-1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Example: Towers of Hanoi: CG</a:t>
            </a:r>
            <a:r>
              <a:rPr lang="en-US" baseline="-25000" dirty="0"/>
              <a:t>1 </a:t>
            </a:r>
            <a:r>
              <a:rPr lang="en-US" dirty="0"/>
              <a:t>= “Largest on target”</a:t>
            </a:r>
          </a:p>
          <a:p>
            <a:pPr>
              <a:lnSpc>
                <a:spcPct val="150000"/>
              </a:lnSpc>
            </a:pPr>
            <a:r>
              <a:rPr lang="en-US" dirty="0"/>
              <a:t>Example: Repair flat: CG</a:t>
            </a:r>
            <a:r>
              <a:rPr lang="en-US" baseline="-25000" dirty="0"/>
              <a:t>1 </a:t>
            </a:r>
            <a:r>
              <a:rPr lang="en-US" dirty="0"/>
              <a:t>= “New inner tube on rim”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60960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itchFamily="34" charset="0"/>
              </a:rPr>
              <a:t>* Weakest preconditions and cumulative subgoal fulfillment  by Eric </a:t>
            </a:r>
            <a:r>
              <a:rPr lang="en-US" dirty="0" err="1">
                <a:latin typeface="Arial Narrow" pitchFamily="34" charset="0"/>
              </a:rPr>
              <a:t>J.Braude</a:t>
            </a:r>
            <a:r>
              <a:rPr lang="en-US" dirty="0">
                <a:latin typeface="Arial Narrow" pitchFamily="34" charset="0"/>
              </a:rPr>
              <a:t>, Science of Computer Programming Volume 89, Part C, 1 September 2014, Pages 223-234</a:t>
            </a:r>
          </a:p>
        </p:txBody>
      </p:sp>
    </p:spTree>
    <p:extLst>
      <p:ext uri="{BB962C8B-B14F-4D97-AF65-F5344CB8AC3E}">
        <p14:creationId xmlns:p14="http://schemas.microsoft.com/office/powerpoint/2010/main" val="18272988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15-Puzzle Postcondition(s)</a:t>
            </a:r>
          </a:p>
        </p:txBody>
      </p:sp>
      <p:pic>
        <p:nvPicPr>
          <p:cNvPr id="5" name="Picture 4" descr="http://upload.wikimedia.org/wikipedia/commons/thumb/9/91/15-puzzle.svg/220px-15-puzzle.svg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676400"/>
            <a:ext cx="335280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457200" y="5257800"/>
            <a:ext cx="8398325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Arial Narrow" panose="020B0606020202030204" pitchFamily="34" charset="0"/>
              </a:rPr>
              <a:t>A conjunction of </a:t>
            </a:r>
            <a:r>
              <a:rPr lang="en-US" sz="2800" dirty="0" err="1">
                <a:latin typeface="Arial Narrow" panose="020B0606020202030204" pitchFamily="34" charset="0"/>
              </a:rPr>
              <a:t>fluents</a:t>
            </a:r>
            <a:r>
              <a:rPr lang="en-US" sz="2800" dirty="0">
                <a:latin typeface="Arial Narrow" panose="020B0606020202030204" pitchFamily="34" charset="0"/>
              </a:rPr>
              <a:t> (maybe location_of_1, location_of_2, …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rial Narrow" panose="020B0606020202030204" pitchFamily="34" charset="0"/>
              </a:rPr>
              <a:t>Which selection is useful?</a:t>
            </a:r>
          </a:p>
        </p:txBody>
      </p:sp>
    </p:spTree>
    <p:extLst>
      <p:ext uri="{BB962C8B-B14F-4D97-AF65-F5344CB8AC3E}">
        <p14:creationId xmlns:p14="http://schemas.microsoft.com/office/powerpoint/2010/main" val="30079148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ttp://upload.wikimedia.org/wikipedia/commons/thumb/9/91/15-puzzle.svg/220px-15-puzzle.svg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676400"/>
            <a:ext cx="335280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15-Puzzle Cumulative Goal # 1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3810000" y="2611966"/>
            <a:ext cx="1447800" cy="1295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5786735"/>
            <a:ext cx="8305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Eric J. Braude “Dijkstra’s Counting Arguments, Puzzles, and Cumulative Subgoal Fulfillment”, Computer Science and Education in Computer Science 9/2013 Issue No: 1 pp 41-45 https://www.ceeol.com/search/article-detail?id=465085</a:t>
            </a:r>
          </a:p>
        </p:txBody>
      </p:sp>
      <p:sp>
        <p:nvSpPr>
          <p:cNvPr id="8" name="Rectangle 7"/>
          <p:cNvSpPr/>
          <p:nvPr/>
        </p:nvSpPr>
        <p:spPr>
          <a:xfrm>
            <a:off x="592667" y="1676400"/>
            <a:ext cx="207433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Arial Narrow" panose="020B0606020202030204" pitchFamily="34" charset="0"/>
              </a:rPr>
              <a:t>A useful fluent to take as      a goal:</a:t>
            </a:r>
          </a:p>
        </p:txBody>
      </p:sp>
    </p:spTree>
    <p:extLst>
      <p:ext uri="{BB962C8B-B14F-4D97-AF65-F5344CB8AC3E}">
        <p14:creationId xmlns:p14="http://schemas.microsoft.com/office/powerpoint/2010/main" val="16565697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Unsolved … (non-final) Goal: Dad’s Puzzle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8ADD8-F654-435D-BF88-36F59A17820E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77078" y="5700363"/>
            <a:ext cx="72953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 Narrow" panose="020B0606020202030204" pitchFamily="34" charset="0"/>
                <a:hlinkClick r:id="rId3"/>
              </a:rPr>
              <a:t>https://www.youtube.com/watch?v=bzgYMIJQiE8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</a:p>
        </p:txBody>
      </p:sp>
      <p:pic>
        <p:nvPicPr>
          <p:cNvPr id="9" name="Picture 2" descr="Image result for Dadâs puzz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312015"/>
            <a:ext cx="6092825" cy="3139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77078" y="1066800"/>
            <a:ext cx="82097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from the start position shown on the left, slide pieces (without picking them up) to form the end position shown on the right. *</a:t>
            </a:r>
            <a:endParaRPr lang="en-US" sz="2400" dirty="0">
              <a:latin typeface="Arial Narrow" panose="020B0606020202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33800" y="6466398"/>
            <a:ext cx="4724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Arial Narrow" panose="020B0606020202030204" pitchFamily="34" charset="0"/>
              </a:rPr>
              <a:t>* http://www.cs.brandeis.edu/~storer/JimPuzzles/ZPAGES/zzzQuzzle.html</a:t>
            </a:r>
          </a:p>
        </p:txBody>
      </p:sp>
    </p:spTree>
    <p:extLst>
      <p:ext uri="{BB962C8B-B14F-4D97-AF65-F5344CB8AC3E}">
        <p14:creationId xmlns:p14="http://schemas.microsoft.com/office/powerpoint/2010/main" val="11401330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Bridge-Torch Problem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8ADD8-F654-435D-BF88-36F59A17820E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85" y="1143000"/>
            <a:ext cx="8189639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5489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Bridge-Torch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8ADD8-F654-435D-BF88-36F59A17820E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1026" name="Picture 2" descr="Image result for Bridge-Torch Probl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371600"/>
            <a:ext cx="8398933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828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5"/>
          <p:cNvSpPr>
            <a:spLocks noGrp="1"/>
          </p:cNvSpPr>
          <p:nvPr>
            <p:ph type="title"/>
          </p:nvPr>
        </p:nvSpPr>
        <p:spPr>
          <a:xfrm>
            <a:off x="152400" y="109538"/>
            <a:ext cx="8915400" cy="704850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0000BF"/>
                </a:solidFill>
              </a:rPr>
              <a:t>Planning</a:t>
            </a:r>
          </a:p>
        </p:txBody>
      </p:sp>
      <p:sp>
        <p:nvSpPr>
          <p:cNvPr id="8195" name="AutoShape 5"/>
          <p:cNvSpPr>
            <a:spLocks noChangeArrowheads="1"/>
          </p:cNvSpPr>
          <p:nvPr/>
        </p:nvSpPr>
        <p:spPr bwMode="auto">
          <a:xfrm>
            <a:off x="990600" y="2057400"/>
            <a:ext cx="463550" cy="355600"/>
          </a:xfrm>
          <a:prstGeom prst="rightArrow">
            <a:avLst>
              <a:gd name="adj1" fmla="val 50000"/>
              <a:gd name="adj2" fmla="val 32589"/>
            </a:avLst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1838325" y="1600200"/>
            <a:ext cx="5543550" cy="441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609600" indent="-609600">
              <a:lnSpc>
                <a:spcPct val="200000"/>
              </a:lnSpc>
              <a:spcBef>
                <a:spcPct val="20000"/>
              </a:spcBef>
              <a:spcAft>
                <a:spcPts val="300"/>
              </a:spcAft>
              <a:buClr>
                <a:schemeClr val="tx2"/>
              </a:buClr>
              <a:buSzPct val="75000"/>
              <a:buFont typeface="Wingdings" pitchFamily="2" charset="2"/>
              <a:buAutoNum type="arabicPeriod"/>
              <a:defRPr/>
            </a:pPr>
            <a:r>
              <a:rPr lang="en-US" sz="3200" b="1" kern="0" dirty="0">
                <a:latin typeface="Arial Narrow" pitchFamily="34" charset="0"/>
              </a:rPr>
              <a:t>Introduction</a:t>
            </a:r>
          </a:p>
          <a:p>
            <a:pPr marL="609600" indent="-609600">
              <a:lnSpc>
                <a:spcPct val="200000"/>
              </a:lnSpc>
              <a:spcBef>
                <a:spcPct val="20000"/>
              </a:spcBef>
              <a:spcAft>
                <a:spcPts val="300"/>
              </a:spcAft>
              <a:buClr>
                <a:schemeClr val="tx2"/>
              </a:buClr>
              <a:buSzPct val="75000"/>
              <a:buFont typeface="Wingdings" pitchFamily="2" charset="2"/>
              <a:buAutoNum type="arabicPeriod"/>
              <a:defRPr/>
            </a:pPr>
            <a:r>
              <a:rPr lang="en-US" sz="3200" kern="0" dirty="0">
                <a:latin typeface="Arial Narrow" pitchFamily="34" charset="0"/>
              </a:rPr>
              <a:t>Forward vs. Backward Planning</a:t>
            </a:r>
          </a:p>
          <a:p>
            <a:pPr marL="609600" indent="-609600">
              <a:lnSpc>
                <a:spcPct val="200000"/>
              </a:lnSpc>
              <a:spcBef>
                <a:spcPct val="20000"/>
              </a:spcBef>
              <a:spcAft>
                <a:spcPts val="300"/>
              </a:spcAft>
              <a:buClr>
                <a:schemeClr val="tx2"/>
              </a:buClr>
              <a:buSzPct val="75000"/>
              <a:buFont typeface="Wingdings" pitchFamily="2" charset="2"/>
              <a:buAutoNum type="arabicPeriod"/>
              <a:defRPr/>
            </a:pPr>
            <a:r>
              <a:rPr lang="en-US" sz="3200" kern="0" dirty="0">
                <a:latin typeface="Arial Narrow" pitchFamily="34" charset="0"/>
              </a:rPr>
              <a:t>Heuristics and Plan Graphs</a:t>
            </a:r>
          </a:p>
          <a:p>
            <a:pPr marL="609600" indent="-609600">
              <a:lnSpc>
                <a:spcPct val="200000"/>
              </a:lnSpc>
              <a:spcBef>
                <a:spcPct val="20000"/>
              </a:spcBef>
              <a:spcAft>
                <a:spcPts val="300"/>
              </a:spcAft>
              <a:buClr>
                <a:schemeClr val="tx2"/>
              </a:buClr>
              <a:buSzPct val="75000"/>
              <a:buFont typeface="Wingdings" pitchFamily="2" charset="2"/>
              <a:buAutoNum type="arabicPeriod"/>
              <a:defRPr/>
            </a:pPr>
            <a:r>
              <a:rPr lang="en-US" sz="3200" kern="0" dirty="0">
                <a:latin typeface="Arial Narrow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095174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5"/>
          <p:cNvSpPr>
            <a:spLocks noGrp="1"/>
          </p:cNvSpPr>
          <p:nvPr>
            <p:ph type="title"/>
          </p:nvPr>
        </p:nvSpPr>
        <p:spPr>
          <a:xfrm>
            <a:off x="152400" y="109538"/>
            <a:ext cx="8915400" cy="704850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0000BF"/>
                </a:solidFill>
              </a:rPr>
              <a:t>Planning</a:t>
            </a:r>
          </a:p>
        </p:txBody>
      </p:sp>
      <p:sp>
        <p:nvSpPr>
          <p:cNvPr id="8195" name="AutoShape 5"/>
          <p:cNvSpPr>
            <a:spLocks noChangeArrowheads="1"/>
          </p:cNvSpPr>
          <p:nvPr/>
        </p:nvSpPr>
        <p:spPr bwMode="auto">
          <a:xfrm>
            <a:off x="990600" y="4267200"/>
            <a:ext cx="463550" cy="355600"/>
          </a:xfrm>
          <a:prstGeom prst="rightArrow">
            <a:avLst>
              <a:gd name="adj1" fmla="val 50000"/>
              <a:gd name="adj2" fmla="val 32589"/>
            </a:avLst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1838325" y="1600200"/>
            <a:ext cx="5543550" cy="441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609600" indent="-609600">
              <a:lnSpc>
                <a:spcPct val="200000"/>
              </a:lnSpc>
              <a:spcBef>
                <a:spcPct val="20000"/>
              </a:spcBef>
              <a:spcAft>
                <a:spcPts val="300"/>
              </a:spcAft>
              <a:buClr>
                <a:schemeClr val="tx2"/>
              </a:buClr>
              <a:buSzPct val="75000"/>
              <a:buFont typeface="Wingdings" pitchFamily="2" charset="2"/>
              <a:buAutoNum type="arabicPeriod"/>
              <a:defRPr/>
            </a:pPr>
            <a:r>
              <a:rPr lang="en-US" sz="3200" kern="0" dirty="0">
                <a:latin typeface="Arial Narrow" pitchFamily="34" charset="0"/>
              </a:rPr>
              <a:t>Introduction</a:t>
            </a:r>
          </a:p>
          <a:p>
            <a:pPr marL="609600" indent="-609600">
              <a:lnSpc>
                <a:spcPct val="200000"/>
              </a:lnSpc>
              <a:spcBef>
                <a:spcPct val="20000"/>
              </a:spcBef>
              <a:spcAft>
                <a:spcPts val="300"/>
              </a:spcAft>
              <a:buClr>
                <a:schemeClr val="tx2"/>
              </a:buClr>
              <a:buSzPct val="75000"/>
              <a:buFont typeface="Wingdings" pitchFamily="2" charset="2"/>
              <a:buAutoNum type="arabicPeriod"/>
              <a:defRPr/>
            </a:pPr>
            <a:r>
              <a:rPr lang="en-US" sz="3200" kern="0" dirty="0">
                <a:latin typeface="Arial Narrow" pitchFamily="34" charset="0"/>
              </a:rPr>
              <a:t>Forward vs. Backward Planning</a:t>
            </a:r>
          </a:p>
          <a:p>
            <a:pPr marL="609600" indent="-609600">
              <a:lnSpc>
                <a:spcPct val="200000"/>
              </a:lnSpc>
              <a:spcBef>
                <a:spcPct val="20000"/>
              </a:spcBef>
              <a:spcAft>
                <a:spcPts val="300"/>
              </a:spcAft>
              <a:buClr>
                <a:schemeClr val="tx2"/>
              </a:buClr>
              <a:buSzPct val="75000"/>
              <a:buFont typeface="Wingdings" pitchFamily="2" charset="2"/>
              <a:buAutoNum type="arabicPeriod"/>
              <a:defRPr/>
            </a:pPr>
            <a:r>
              <a:rPr lang="en-US" sz="3200" b="1" kern="0" dirty="0">
                <a:latin typeface="Arial Narrow" pitchFamily="34" charset="0"/>
              </a:rPr>
              <a:t>Heuristics and Plan Graphs</a:t>
            </a:r>
          </a:p>
          <a:p>
            <a:pPr marL="609600" indent="-609600">
              <a:lnSpc>
                <a:spcPct val="200000"/>
              </a:lnSpc>
              <a:spcBef>
                <a:spcPct val="20000"/>
              </a:spcBef>
              <a:spcAft>
                <a:spcPts val="300"/>
              </a:spcAft>
              <a:buClr>
                <a:schemeClr val="tx2"/>
              </a:buClr>
              <a:buSzPct val="75000"/>
              <a:buFont typeface="Wingdings" pitchFamily="2" charset="2"/>
              <a:buAutoNum type="arabicPeriod"/>
              <a:defRPr/>
            </a:pPr>
            <a:r>
              <a:rPr lang="en-US" sz="3200" kern="0" dirty="0">
                <a:latin typeface="Arial Narrow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8626045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Heuristics to Prune the Plan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/>
              <a:t>Ignore preconditions</a:t>
            </a:r>
          </a:p>
          <a:p>
            <a:pPr lvl="1"/>
            <a:r>
              <a:rPr lang="en-US" dirty="0"/>
              <a:t>e.g., in 15-puzzle: ignore “must be a blank”</a:t>
            </a:r>
          </a:p>
          <a:p>
            <a:r>
              <a:rPr lang="en-US" dirty="0"/>
              <a:t>Ignore “delete lists”</a:t>
            </a:r>
          </a:p>
          <a:p>
            <a:pPr lvl="1"/>
            <a:r>
              <a:rPr lang="en-US" dirty="0"/>
              <a:t>remove negative literals from effects</a:t>
            </a:r>
          </a:p>
          <a:p>
            <a:pPr lvl="1"/>
            <a:r>
              <a:rPr lang="en-US" dirty="0"/>
              <a:t>no action undoes progress made by another action</a:t>
            </a:r>
          </a:p>
          <a:p>
            <a:pPr lvl="1"/>
            <a:r>
              <a:rPr lang="en-US" dirty="0"/>
              <a:t>e.g., </a:t>
            </a:r>
            <a:r>
              <a:rPr lang="en-US" i="1" dirty="0"/>
              <a:t>Take car</a:t>
            </a:r>
            <a:r>
              <a:rPr lang="en-US" dirty="0"/>
              <a:t> does not remove </a:t>
            </a:r>
            <a:r>
              <a:rPr lang="en-US" i="1" dirty="0"/>
              <a:t>bus available</a:t>
            </a:r>
          </a:p>
          <a:p>
            <a:r>
              <a:rPr lang="en-US" dirty="0"/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04167" y="647700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rial Narrow" pitchFamily="34" charset="0"/>
              </a:rPr>
              <a:t>Adapted from Russell and </a:t>
            </a:r>
            <a:r>
              <a:rPr lang="en-US" sz="1400" dirty="0" err="1">
                <a:latin typeface="Arial Narrow" pitchFamily="34" charset="0"/>
              </a:rPr>
              <a:t>Norvig</a:t>
            </a:r>
            <a:endParaRPr lang="en-US" sz="14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2564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Heuristics to Prune the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Ignore preconditions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e.g., in 15-puzzle: ignore “must be a blank”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Ignore “delete lists”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remove negative literals from effects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no action undoes progress made by another action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e.g., 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</a:rPr>
              <a:t>Take car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does not remove 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</a:rPr>
              <a:t>bus available</a:t>
            </a:r>
          </a:p>
          <a:p>
            <a:r>
              <a:rPr lang="en-US" dirty="0"/>
              <a:t>Make states more abstract</a:t>
            </a:r>
          </a:p>
          <a:p>
            <a:pPr lvl="1"/>
            <a:r>
              <a:rPr lang="en-US" dirty="0"/>
              <a:t>e.g., Instead of “Cargo at Atlanta Airport”, use “Cargo at Airport”</a:t>
            </a:r>
          </a:p>
          <a:p>
            <a:pPr lvl="1"/>
            <a:r>
              <a:rPr lang="en-US" dirty="0"/>
              <a:t>e.g., Instead of “Place dining table”, use “Sketch dining space”</a:t>
            </a:r>
          </a:p>
          <a:p>
            <a:r>
              <a:rPr lang="en-US" dirty="0"/>
              <a:t>Decompose goal (artificially?)</a:t>
            </a:r>
          </a:p>
          <a:p>
            <a:pPr lvl="1"/>
            <a:r>
              <a:rPr lang="en-US" dirty="0"/>
              <a:t>e.g., At Waldorf Astoria </a:t>
            </a:r>
            <a:r>
              <a:rPr lang="en-US" dirty="0">
                <a:sym typeface="Wingdings" panose="05000000000000000000" pitchFamily="2" charset="2"/>
              </a:rPr>
              <a:t> At a NYC hotel </a:t>
            </a:r>
            <a:r>
              <a:rPr lang="en-US" dirty="0">
                <a:sym typeface="Symbol" panose="05050102010706020507" pitchFamily="18" charset="2"/>
              </a:rPr>
              <a:t> On Park Avenue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04167" y="647700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rial Narrow" pitchFamily="34" charset="0"/>
              </a:rPr>
              <a:t>Adapted from Russell and </a:t>
            </a:r>
            <a:r>
              <a:rPr lang="en-US" sz="1400" dirty="0" err="1">
                <a:latin typeface="Arial Narrow" pitchFamily="34" charset="0"/>
              </a:rPr>
              <a:t>Norvig</a:t>
            </a:r>
            <a:endParaRPr lang="en-US" sz="14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1946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Plan Graph Example: Have your cake &amp; 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828800"/>
            <a:ext cx="6496050" cy="3533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04167" y="647700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rial Narrow" pitchFamily="34" charset="0"/>
              </a:rPr>
              <a:t>Source: Russell and </a:t>
            </a:r>
            <a:r>
              <a:rPr lang="en-US" sz="1400" dirty="0" err="1">
                <a:latin typeface="Arial Narrow" pitchFamily="34" charset="0"/>
              </a:rPr>
              <a:t>Norvig</a:t>
            </a:r>
            <a:endParaRPr lang="en-US" sz="14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5147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</a:t>
            </a:r>
            <a:r>
              <a:rPr lang="en-US" i="1" dirty="0"/>
              <a:t>Planning Graph</a:t>
            </a:r>
            <a:r>
              <a:rPr lang="en-US" dirty="0"/>
              <a:t> Technique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8ADD8-F654-435D-BF88-36F59A17820E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19100" y="1676400"/>
            <a:ext cx="8305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Both"/>
            </a:pPr>
            <a:r>
              <a:rPr lang="en-US" sz="2800" dirty="0">
                <a:latin typeface="Arial Narrow" pitchFamily="34" charset="0"/>
              </a:rPr>
              <a:t>Organize as …</a:t>
            </a:r>
          </a:p>
          <a:p>
            <a:pPr marL="514350" indent="-514350">
              <a:buAutoNum type="arabicParenBoth"/>
            </a:pPr>
            <a:endParaRPr lang="en-US" sz="2800" dirty="0">
              <a:latin typeface="Arial Narrow" pitchFamily="34" charset="0"/>
            </a:endParaRPr>
          </a:p>
          <a:p>
            <a:r>
              <a:rPr lang="en-US" sz="2800" dirty="0">
                <a:latin typeface="Arial Narrow" pitchFamily="34" charset="0"/>
              </a:rPr>
              <a:t>Possible </a:t>
            </a:r>
            <a:r>
              <a:rPr lang="en-US" sz="2800" dirty="0" err="1">
                <a:latin typeface="Arial Narrow" pitchFamily="34" charset="0"/>
              </a:rPr>
              <a:t>fluents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>
                <a:latin typeface="Arial Narrow" pitchFamily="34" charset="0"/>
                <a:sym typeface="Wingdings" panose="05000000000000000000" pitchFamily="2" charset="2"/>
              </a:rPr>
              <a:t> </a:t>
            </a:r>
          </a:p>
          <a:p>
            <a:pPr lvl="2"/>
            <a:r>
              <a:rPr lang="en-US" sz="2800" dirty="0">
                <a:latin typeface="Arial Narrow" pitchFamily="34" charset="0"/>
                <a:sym typeface="Wingdings" panose="05000000000000000000" pitchFamily="2" charset="2"/>
              </a:rPr>
              <a:t>		possible actions  </a:t>
            </a:r>
          </a:p>
          <a:p>
            <a:pPr lvl="4"/>
            <a:r>
              <a:rPr lang="en-US" sz="2800" dirty="0">
                <a:latin typeface="Arial Narrow" pitchFamily="34" charset="0"/>
                <a:sym typeface="Wingdings" panose="05000000000000000000" pitchFamily="2" charset="2"/>
              </a:rPr>
              <a:t>				new possible </a:t>
            </a:r>
            <a:r>
              <a:rPr lang="en-US" sz="2800" dirty="0" err="1">
                <a:latin typeface="Arial Narrow" pitchFamily="34" charset="0"/>
                <a:sym typeface="Wingdings" panose="05000000000000000000" pitchFamily="2" charset="2"/>
              </a:rPr>
              <a:t>fluents</a:t>
            </a:r>
            <a:endParaRPr lang="en-US" sz="2800" dirty="0">
              <a:latin typeface="Arial Narrow" pitchFamily="34" charset="0"/>
              <a:sym typeface="Wingdings" panose="05000000000000000000" pitchFamily="2" charset="2"/>
            </a:endParaRPr>
          </a:p>
          <a:p>
            <a:pPr marL="514350" indent="-514350">
              <a:buAutoNum type="arabicParenBoth"/>
            </a:pPr>
            <a:endParaRPr lang="en-US" sz="2800" dirty="0">
              <a:latin typeface="Arial Narrow" pitchFamily="34" charset="0"/>
              <a:sym typeface="Wingdings" panose="05000000000000000000" pitchFamily="2" charset="2"/>
            </a:endParaRPr>
          </a:p>
          <a:p>
            <a:pPr marL="514350" indent="-514350">
              <a:buAutoNum type="arabicParenBoth"/>
            </a:pPr>
            <a:endParaRPr lang="en-US" sz="2800" dirty="0">
              <a:latin typeface="Arial Narrow" pitchFamily="34" charset="0"/>
              <a:sym typeface="Wingdings" panose="05000000000000000000" pitchFamily="2" charset="2"/>
            </a:endParaRPr>
          </a:p>
          <a:p>
            <a:r>
              <a:rPr lang="en-US" sz="2800" dirty="0">
                <a:latin typeface="Arial Narrow" pitchFamily="34" charset="0"/>
                <a:sym typeface="Wingdings" panose="05000000000000000000" pitchFamily="2" charset="2"/>
              </a:rPr>
              <a:t>(2)  Group actions together that can be taken in any order</a:t>
            </a:r>
            <a:endParaRPr lang="en-US" sz="28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3424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(Exhaustive) Planning Graph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4008"/>
          <a:stretch/>
        </p:blipFill>
        <p:spPr>
          <a:xfrm>
            <a:off x="76199" y="2112555"/>
            <a:ext cx="8458201" cy="20784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04167" y="647700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rial Narrow" pitchFamily="34" charset="0"/>
              </a:rPr>
              <a:t>Source: Russell and </a:t>
            </a:r>
            <a:r>
              <a:rPr lang="en-US" sz="1400" dirty="0" err="1">
                <a:latin typeface="Arial Narrow" pitchFamily="34" charset="0"/>
              </a:rPr>
              <a:t>Norvig</a:t>
            </a:r>
            <a:endParaRPr lang="en-US" sz="1400" dirty="0">
              <a:latin typeface="Arial Narrow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219200" y="2514600"/>
            <a:ext cx="6248400" cy="1676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7400" y="15810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 Narrow" pitchFamily="34" charset="0"/>
              </a:rPr>
              <a:t>Action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" y="15810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 Narrow" pitchFamily="34" charset="0"/>
              </a:rPr>
              <a:t>State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15000" y="160020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 Narrow" pitchFamily="34" charset="0"/>
              </a:rPr>
              <a:t>Action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62400" y="160020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 Narrow" pitchFamily="34" charset="0"/>
              </a:rPr>
              <a:t>State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53130" y="160020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 Narrow" pitchFamily="34" charset="0"/>
              </a:rPr>
              <a:t>State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53130" y="122833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 Narrow" pitchFamily="34" charset="0"/>
              </a:rPr>
              <a:t>End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4800" y="118098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 Narrow" pitchFamily="34" charset="0"/>
              </a:rPr>
              <a:t>Begin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8600" y="3249856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Narrow" pitchFamily="34" charset="0"/>
              </a:rPr>
              <a:t>(and)</a:t>
            </a:r>
          </a:p>
        </p:txBody>
      </p:sp>
      <p:sp>
        <p:nvSpPr>
          <p:cNvPr id="17" name="Line Callout 1 16"/>
          <p:cNvSpPr/>
          <p:nvPr/>
        </p:nvSpPr>
        <p:spPr bwMode="auto">
          <a:xfrm>
            <a:off x="619304" y="5172967"/>
            <a:ext cx="3908762" cy="584775"/>
          </a:xfrm>
          <a:prstGeom prst="borderCallout1">
            <a:avLst>
              <a:gd name="adj1" fmla="val -70497"/>
              <a:gd name="adj2" fmla="val 49370"/>
              <a:gd name="adj3" fmla="val -405256"/>
              <a:gd name="adj4" fmla="val 48664"/>
            </a:avLst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none" lIns="0" tIns="45720" rIns="36576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itchFamily="34" charset="0"/>
                <a:cs typeface="Courier New" pitchFamily="49" charset="0"/>
              </a:rPr>
              <a:t>To include action</a:t>
            </a:r>
            <a:r>
              <a:rPr kumimoji="0" lang="en-US" sz="1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itchFamily="34" charset="0"/>
                <a:cs typeface="Courier New" pitchFamily="49" charset="0"/>
              </a:rPr>
              <a:t> sequences</a:t>
            </a:r>
          </a:p>
          <a:p>
            <a:pPr marL="0" marR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baseline="0" dirty="0">
                <a:solidFill>
                  <a:srgbClr val="000000"/>
                </a:solidFill>
                <a:latin typeface="Arial Narrow" panose="020B0606020202030204" pitchFamily="34" charset="0"/>
                <a:ea typeface="Calibri" pitchFamily="34" charset="0"/>
                <a:cs typeface="Courier New" pitchFamily="49" charset="0"/>
              </a:rPr>
              <a:t>(otherwise draw </a:t>
            </a:r>
            <a:r>
              <a:rPr lang="en-US" sz="1600" b="1" i="1" baseline="0" dirty="0">
                <a:solidFill>
                  <a:srgbClr val="000000"/>
                </a:solidFill>
                <a:latin typeface="Arial Narrow" panose="020B0606020202030204" pitchFamily="34" charset="0"/>
                <a:ea typeface="Calibri" pitchFamily="34" charset="0"/>
                <a:cs typeface="Courier New" pitchFamily="49" charset="0"/>
              </a:rPr>
              <a:t>serial</a:t>
            </a:r>
            <a:r>
              <a:rPr lang="en-US" sz="1600" b="1" dirty="0">
                <a:solidFill>
                  <a:srgbClr val="000000"/>
                </a:solidFill>
                <a:latin typeface="Arial Narrow" panose="020B0606020202030204" pitchFamily="34" charset="0"/>
                <a:ea typeface="Calibri" pitchFamily="34" charset="0"/>
                <a:cs typeface="Courier New" pitchFamily="49" charset="0"/>
              </a:rPr>
              <a:t> planning graph)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Narrow" panose="020B0606020202030204" pitchFamily="34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6" name="Line Callout 1 16">
            <a:extLst>
              <a:ext uri="{FF2B5EF4-FFF2-40B4-BE49-F238E27FC236}">
                <a16:creationId xmlns:a16="http://schemas.microsoft.com/office/drawing/2014/main" id="{53FDCE1B-6B38-4DC3-A9B2-B0BE44FBFE87}"/>
              </a:ext>
            </a:extLst>
          </p:cNvPr>
          <p:cNvSpPr/>
          <p:nvPr/>
        </p:nvSpPr>
        <p:spPr bwMode="auto">
          <a:xfrm>
            <a:off x="4642119" y="5172967"/>
            <a:ext cx="3783728" cy="338554"/>
          </a:xfrm>
          <a:prstGeom prst="borderCallout1">
            <a:avLst>
              <a:gd name="adj1" fmla="val -70497"/>
              <a:gd name="adj2" fmla="val 49370"/>
              <a:gd name="adj3" fmla="val -425528"/>
              <a:gd name="adj4" fmla="val 69429"/>
            </a:avLst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none" lIns="0" tIns="45720" rIns="36576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itchFamily="34" charset="0"/>
                <a:cs typeface="Courier New" pitchFamily="49" charset="0"/>
              </a:rPr>
              <a:t>End state is a subset of these </a:t>
            </a:r>
            <a:r>
              <a:rPr kumimoji="0" 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itchFamily="34" charset="0"/>
                <a:cs typeface="Courier New" pitchFamily="49" charset="0"/>
              </a:rPr>
              <a:t>fluents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Narrow" panose="020B0606020202030204" pitchFamily="34" charset="0"/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9638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Planning Graph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68003"/>
          <a:stretch/>
        </p:blipFill>
        <p:spPr>
          <a:xfrm>
            <a:off x="76199" y="1371600"/>
            <a:ext cx="2819401" cy="20784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04167" y="647700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rial Narrow" pitchFamily="34" charset="0"/>
              </a:rPr>
              <a:t>Based on Russell and </a:t>
            </a:r>
            <a:r>
              <a:rPr lang="en-US" sz="1400" dirty="0" err="1">
                <a:latin typeface="Arial Narrow" pitchFamily="34" charset="0"/>
              </a:rPr>
              <a:t>Norvig</a:t>
            </a:r>
            <a:endParaRPr lang="en-US" sz="1400" dirty="0">
              <a:latin typeface="Arial Narrow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03728" y="1773645"/>
            <a:ext cx="9906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arrow" pitchFamily="34" charset="0"/>
              </a:rPr>
              <a:t>(no action)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440578" y="2286001"/>
            <a:ext cx="335280" cy="30044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438400" y="2921726"/>
            <a:ext cx="335280" cy="30044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8" name="Line Callout 1 16">
            <a:extLst>
              <a:ext uri="{FF2B5EF4-FFF2-40B4-BE49-F238E27FC236}">
                <a16:creationId xmlns:a16="http://schemas.microsoft.com/office/drawing/2014/main" id="{BC9D0204-767F-4D62-9963-99058BF6EA84}"/>
              </a:ext>
            </a:extLst>
          </p:cNvPr>
          <p:cNvSpPr/>
          <p:nvPr/>
        </p:nvSpPr>
        <p:spPr bwMode="auto">
          <a:xfrm>
            <a:off x="4648200" y="3429000"/>
            <a:ext cx="2259593" cy="338554"/>
          </a:xfrm>
          <a:prstGeom prst="borderCallout1">
            <a:avLst>
              <a:gd name="adj1" fmla="val -70497"/>
              <a:gd name="adj2" fmla="val 49370"/>
              <a:gd name="adj3" fmla="val -186835"/>
              <a:gd name="adj4" fmla="val -72387"/>
            </a:avLst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none" lIns="0" tIns="45720" rIns="36576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itchFamily="34" charset="0"/>
                <a:cs typeface="Courier New" pitchFamily="49" charset="0"/>
              </a:rPr>
              <a:t>A possible action</a:t>
            </a:r>
          </a:p>
        </p:txBody>
      </p:sp>
    </p:spTree>
    <p:extLst>
      <p:ext uri="{BB962C8B-B14F-4D97-AF65-F5344CB8AC3E}">
        <p14:creationId xmlns:p14="http://schemas.microsoft.com/office/powerpoint/2010/main" val="927011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Planning Graph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42059"/>
          <a:stretch/>
        </p:blipFill>
        <p:spPr>
          <a:xfrm>
            <a:off x="76199" y="1371600"/>
            <a:ext cx="5105401" cy="20784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04167" y="647700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rial Narrow" pitchFamily="34" charset="0"/>
              </a:rPr>
              <a:t>Based on Russell and </a:t>
            </a:r>
            <a:r>
              <a:rPr lang="en-US" sz="1400" dirty="0" err="1">
                <a:latin typeface="Arial Narrow" pitchFamily="34" charset="0"/>
              </a:rPr>
              <a:t>Norvig</a:t>
            </a:r>
            <a:endParaRPr lang="en-US" sz="1400" dirty="0">
              <a:latin typeface="Arial Narrow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97395" y="1993613"/>
            <a:ext cx="28194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Arial Narrow" pitchFamily="34" charset="0"/>
              </a:rPr>
              <a:t>1. Have(Cake) and </a:t>
            </a:r>
            <a:r>
              <a:rPr lang="en-US" sz="1600" b="1" dirty="0">
                <a:solidFill>
                  <a:srgbClr val="FF0000"/>
                </a:solidFill>
                <a:latin typeface="Arial Narrow" pitchFamily="34" charset="0"/>
                <a:sym typeface="Symbol" panose="05050102010706020507" pitchFamily="18" charset="2"/>
              </a:rPr>
              <a:t>Have(Cake)</a:t>
            </a:r>
          </a:p>
          <a:p>
            <a:r>
              <a:rPr lang="en-US" sz="1600" b="1" dirty="0">
                <a:solidFill>
                  <a:srgbClr val="FF0000"/>
                </a:solidFill>
                <a:latin typeface="Arial Narrow" pitchFamily="34" charset="0"/>
                <a:sym typeface="Symbol" panose="05050102010706020507" pitchFamily="18" charset="2"/>
              </a:rPr>
              <a:t>can‘t both be true.</a:t>
            </a:r>
            <a:endParaRPr lang="en-US" sz="1600" b="1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03728" y="1773645"/>
            <a:ext cx="9906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arrow" pitchFamily="34" charset="0"/>
              </a:rPr>
              <a:t>(no action)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440578" y="2286001"/>
            <a:ext cx="335280" cy="30044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438400" y="2921726"/>
            <a:ext cx="335280" cy="30044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" y="3907245"/>
            <a:ext cx="7543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 Narrow" panose="020B0606020202030204" pitchFamily="34" charset="0"/>
              </a:rPr>
              <a:t>A mutex (mutually exclusive) relation holds between two actions at a given level if any of the following is true: </a:t>
            </a:r>
          </a:p>
          <a:p>
            <a:r>
              <a:rPr lang="en-US" sz="2000" dirty="0">
                <a:latin typeface="Arial Narrow" panose="020B0606020202030204" pitchFamily="34" charset="0"/>
              </a:rPr>
              <a:t>• </a:t>
            </a:r>
            <a:r>
              <a:rPr lang="en-US" sz="2000" b="1" dirty="0">
                <a:latin typeface="Arial Narrow" panose="020B0606020202030204" pitchFamily="34" charset="0"/>
              </a:rPr>
              <a:t>Inconsistent effects</a:t>
            </a:r>
          </a:p>
          <a:p>
            <a:r>
              <a:rPr lang="en-US" sz="2000" dirty="0">
                <a:latin typeface="Arial Narrow" panose="020B0606020202030204" pitchFamily="34" charset="0"/>
              </a:rPr>
              <a:t>• </a:t>
            </a:r>
            <a:r>
              <a:rPr lang="en-US" sz="2000" b="1" dirty="0">
                <a:latin typeface="Arial Narrow" panose="020B0606020202030204" pitchFamily="34" charset="0"/>
              </a:rPr>
              <a:t>Interference</a:t>
            </a:r>
            <a:r>
              <a:rPr lang="en-US" sz="2000" dirty="0">
                <a:latin typeface="Arial Narrow" panose="020B0606020202030204" pitchFamily="34" charset="0"/>
              </a:rPr>
              <a:t>: one of the effects of one action is the negation of a precondition of the other. For example Eat(Cake) interferes with the persistence of Have(Cake) by negating its precondition. </a:t>
            </a:r>
          </a:p>
          <a:p>
            <a:r>
              <a:rPr lang="en-US" sz="2000" dirty="0">
                <a:latin typeface="Arial Narrow" panose="020B0606020202030204" pitchFamily="34" charset="0"/>
              </a:rPr>
              <a:t>• …</a:t>
            </a:r>
          </a:p>
        </p:txBody>
      </p:sp>
    </p:spTree>
    <p:extLst>
      <p:ext uri="{BB962C8B-B14F-4D97-AF65-F5344CB8AC3E}">
        <p14:creationId xmlns:p14="http://schemas.microsoft.com/office/powerpoint/2010/main" val="21697643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Planning Graph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42059"/>
          <a:stretch/>
        </p:blipFill>
        <p:spPr>
          <a:xfrm>
            <a:off x="76199" y="1371600"/>
            <a:ext cx="5105401" cy="20784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04167" y="647700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rial Narrow" pitchFamily="34" charset="0"/>
              </a:rPr>
              <a:t>Based on Russell and </a:t>
            </a:r>
            <a:r>
              <a:rPr lang="en-US" sz="1400" dirty="0" err="1">
                <a:latin typeface="Arial Narrow" pitchFamily="34" charset="0"/>
              </a:rPr>
              <a:t>Norvig</a:t>
            </a:r>
            <a:endParaRPr lang="en-US" sz="1400" dirty="0">
              <a:latin typeface="Arial Narrow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12574" y="2039482"/>
            <a:ext cx="2819400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Arial Narrow" pitchFamily="34" charset="0"/>
              </a:rPr>
              <a:t>1. Have(Cake) and </a:t>
            </a:r>
            <a:r>
              <a:rPr lang="en-US" sz="1600" b="1" dirty="0">
                <a:solidFill>
                  <a:srgbClr val="FF0000"/>
                </a:solidFill>
                <a:latin typeface="Arial Narrow" pitchFamily="34" charset="0"/>
                <a:sym typeface="Symbol" panose="05050102010706020507" pitchFamily="18" charset="2"/>
              </a:rPr>
              <a:t>Have(Cake)</a:t>
            </a:r>
          </a:p>
          <a:p>
            <a:r>
              <a:rPr lang="en-US" sz="1600" b="1" dirty="0">
                <a:solidFill>
                  <a:srgbClr val="FF0000"/>
                </a:solidFill>
                <a:latin typeface="Arial Narrow" pitchFamily="34" charset="0"/>
                <a:sym typeface="Symbol" panose="05050102010706020507" pitchFamily="18" charset="2"/>
              </a:rPr>
              <a:t>can‘t both be true.</a:t>
            </a:r>
            <a:endParaRPr lang="en-US" sz="1600" b="1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8" name="Line Callout 1 7"/>
          <p:cNvSpPr/>
          <p:nvPr/>
        </p:nvSpPr>
        <p:spPr bwMode="auto">
          <a:xfrm>
            <a:off x="4683033" y="4419600"/>
            <a:ext cx="3470367" cy="830997"/>
          </a:xfrm>
          <a:prstGeom prst="borderCallout1">
            <a:avLst>
              <a:gd name="adj1" fmla="val 18750"/>
              <a:gd name="adj2" fmla="val -8333"/>
              <a:gd name="adj3" fmla="val -237875"/>
              <a:gd name="adj4" fmla="val -60248"/>
            </a:avLst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Narrow" panose="020B0606020202030204" pitchFamily="34" charset="0"/>
                <a:ea typeface="Calibri" pitchFamily="34" charset="0"/>
                <a:cs typeface="Courier New" pitchFamily="49" charset="0"/>
              </a:rPr>
              <a:t>2. Thus,</a:t>
            </a:r>
            <a:r>
              <a:rPr kumimoji="0" lang="en-US" sz="1600" b="1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Arial Narrow" panose="020B0606020202030204" pitchFamily="34" charset="0"/>
                <a:ea typeface="Calibri" pitchFamily="34" charset="0"/>
                <a:cs typeface="Courier New" pitchFamily="49" charset="0"/>
              </a:rPr>
              <a:t> not both </a:t>
            </a:r>
            <a:r>
              <a:rPr lang="en-US" sz="1600" b="1" dirty="0">
                <a:solidFill>
                  <a:srgbClr val="FF0000"/>
                </a:solidFill>
                <a:latin typeface="Arial Narrow" panose="020B0606020202030204" pitchFamily="34" charset="0"/>
                <a:ea typeface="Calibri" pitchFamily="34" charset="0"/>
                <a:cs typeface="Courier New" pitchFamily="49" charset="0"/>
              </a:rPr>
              <a:t>o</a:t>
            </a:r>
            <a:r>
              <a:rPr lang="en-US" sz="1600" b="1" baseline="0" dirty="0">
                <a:solidFill>
                  <a:srgbClr val="FF0000"/>
                </a:solidFill>
                <a:latin typeface="Arial Narrow" panose="020B0606020202030204" pitchFamily="34" charset="0"/>
                <a:ea typeface="Calibri" pitchFamily="34" charset="0"/>
                <a:cs typeface="Courier New" pitchFamily="49" charset="0"/>
              </a:rPr>
              <a:t>f</a:t>
            </a:r>
            <a:r>
              <a:rPr lang="en-US" sz="1600" b="1" dirty="0">
                <a:solidFill>
                  <a:srgbClr val="FF0000"/>
                </a:solidFill>
                <a:latin typeface="Arial Narrow" panose="020B0606020202030204" pitchFamily="34" charset="0"/>
                <a:ea typeface="Calibri" pitchFamily="34" charset="0"/>
                <a:cs typeface="Courier New" pitchFamily="49" charset="0"/>
              </a:rPr>
              <a:t> these actions</a:t>
            </a:r>
          </a:p>
          <a:p>
            <a:pPr marL="0" marR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Narrow" panose="020B0606020202030204" pitchFamily="34" charset="0"/>
                <a:ea typeface="Calibri" pitchFamily="34" charset="0"/>
                <a:cs typeface="Courier New" pitchFamily="49" charset="0"/>
              </a:rPr>
              <a:t>are possible at the same time</a:t>
            </a:r>
          </a:p>
          <a:p>
            <a:pPr marL="0" marR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Narrow" panose="020B0606020202030204" pitchFamily="34" charset="0"/>
                <a:ea typeface="Calibri" pitchFamily="34" charset="0"/>
                <a:cs typeface="Courier New" pitchFamily="49" charset="0"/>
              </a:rPr>
              <a:t>(mutually exclusive--</a:t>
            </a:r>
            <a:r>
              <a:rPr kumimoji="0" lang="en-US" sz="16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Narrow" panose="020B0606020202030204" pitchFamily="34" charset="0"/>
                <a:ea typeface="Calibri" pitchFamily="34" charset="0"/>
                <a:cs typeface="Courier New" pitchFamily="49" charset="0"/>
              </a:rPr>
              <a:t>mutex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Narrow" panose="020B0606020202030204" pitchFamily="34" charset="0"/>
                <a:ea typeface="Calibri" pitchFamily="34" charset="0"/>
                <a:cs typeface="Courier New" pitchFamily="49" charset="0"/>
              </a:rPr>
              <a:t>).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03728" y="1773645"/>
            <a:ext cx="9906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arrow" pitchFamily="34" charset="0"/>
              </a:rPr>
              <a:t>(no action)</a:t>
            </a:r>
          </a:p>
        </p:txBody>
      </p:sp>
    </p:spTree>
    <p:extLst>
      <p:ext uri="{BB962C8B-B14F-4D97-AF65-F5344CB8AC3E}">
        <p14:creationId xmlns:p14="http://schemas.microsoft.com/office/powerpoint/2010/main" val="7596746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Planning Graph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" y="1343539"/>
            <a:ext cx="8811347" cy="20784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04167" y="647700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rial Narrow" pitchFamily="34" charset="0"/>
              </a:rPr>
              <a:t>Source: Russell and </a:t>
            </a:r>
            <a:r>
              <a:rPr lang="en-US" sz="1400" dirty="0" err="1">
                <a:latin typeface="Arial Narrow" pitchFamily="34" charset="0"/>
              </a:rPr>
              <a:t>Norvig</a:t>
            </a:r>
            <a:endParaRPr lang="en-US" sz="1400" dirty="0">
              <a:latin typeface="Arial Narrow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25304" y="6019800"/>
            <a:ext cx="243972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 Narrow" pitchFamily="34" charset="0"/>
                <a:sym typeface="Symbol" panose="05050102010706020507" pitchFamily="18" charset="2"/>
              </a:rPr>
              <a:t>Continue until S unchanged.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3907245"/>
            <a:ext cx="7543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 Narrow" panose="020B0606020202030204" pitchFamily="34" charset="0"/>
              </a:rPr>
              <a:t>A mutex relation holds between two actions at a given level if any of the following is true: </a:t>
            </a:r>
          </a:p>
          <a:p>
            <a:r>
              <a:rPr lang="en-US" sz="2000" dirty="0">
                <a:latin typeface="Arial Narrow" panose="020B0606020202030204" pitchFamily="34" charset="0"/>
              </a:rPr>
              <a:t>• </a:t>
            </a:r>
            <a:r>
              <a:rPr lang="en-US" sz="2000" b="1" dirty="0">
                <a:latin typeface="Arial Narrow" panose="020B0606020202030204" pitchFamily="34" charset="0"/>
              </a:rPr>
              <a:t>Inconsistent effects</a:t>
            </a:r>
          </a:p>
          <a:p>
            <a:r>
              <a:rPr lang="en-US" sz="2000" dirty="0">
                <a:latin typeface="Arial Narrow" panose="020B0606020202030204" pitchFamily="34" charset="0"/>
              </a:rPr>
              <a:t>• </a:t>
            </a:r>
            <a:r>
              <a:rPr lang="en-US" sz="2000" b="1" dirty="0">
                <a:latin typeface="Arial Narrow" panose="020B0606020202030204" pitchFamily="34" charset="0"/>
              </a:rPr>
              <a:t>Interference</a:t>
            </a:r>
            <a:r>
              <a:rPr lang="en-US" sz="2000" dirty="0">
                <a:latin typeface="Arial Narrow" panose="020B0606020202030204" pitchFamily="34" charset="0"/>
              </a:rPr>
              <a:t>: one of the effects of one action is the negation of a precondition of the other. For example, Eat(Cake) interferes with the persistence (no action”) of Have(Cake) by negating its precondition. </a:t>
            </a:r>
          </a:p>
          <a:p>
            <a:r>
              <a:rPr lang="en-US" sz="2000" dirty="0">
                <a:latin typeface="Arial Narrow" panose="020B0606020202030204" pitchFamily="34" charset="0"/>
              </a:rPr>
              <a:t>• …</a:t>
            </a:r>
          </a:p>
        </p:txBody>
      </p:sp>
    </p:spTree>
    <p:extLst>
      <p:ext uri="{BB962C8B-B14F-4D97-AF65-F5344CB8AC3E}">
        <p14:creationId xmlns:p14="http://schemas.microsoft.com/office/powerpoint/2010/main" val="3453928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</a:t>
            </a:r>
            <a:r>
              <a:rPr lang="en-US" i="1" dirty="0"/>
              <a:t>Outcome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62458" t="46479" b="2817"/>
          <a:stretch/>
        </p:blipFill>
        <p:spPr>
          <a:xfrm>
            <a:off x="5333999" y="3657600"/>
            <a:ext cx="2926937" cy="2743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6248721"/>
            <a:ext cx="7181850" cy="49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227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Planning Graph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" y="1371600"/>
            <a:ext cx="8811347" cy="20784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04167" y="647700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rial Narrow" pitchFamily="34" charset="0"/>
              </a:rPr>
              <a:t>Source: Russell and </a:t>
            </a:r>
            <a:r>
              <a:rPr lang="en-US" sz="1400" dirty="0" err="1">
                <a:latin typeface="Arial Narrow" pitchFamily="34" charset="0"/>
              </a:rPr>
              <a:t>Norvig</a:t>
            </a:r>
            <a:endParaRPr lang="en-US" sz="1400" dirty="0">
              <a:latin typeface="Arial Narrow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3907245"/>
            <a:ext cx="7620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 Narrow" panose="020B0606020202030204" pitchFamily="34" charset="0"/>
              </a:rPr>
              <a:t>A </a:t>
            </a:r>
            <a:r>
              <a:rPr lang="en-US" sz="2000" dirty="0" err="1">
                <a:latin typeface="Arial Narrow" panose="020B0606020202030204" pitchFamily="34" charset="0"/>
              </a:rPr>
              <a:t>mutex</a:t>
            </a:r>
            <a:r>
              <a:rPr lang="en-US" sz="2000" dirty="0">
                <a:latin typeface="Arial Narrow" panose="020B0606020202030204" pitchFamily="34" charset="0"/>
              </a:rPr>
              <a:t> relation holds between two actions at a given level if any of: </a:t>
            </a:r>
          </a:p>
          <a:p>
            <a:r>
              <a:rPr lang="en-US" sz="2000" dirty="0">
                <a:latin typeface="Arial Narrow" panose="020B0606020202030204" pitchFamily="34" charset="0"/>
              </a:rPr>
              <a:t>• </a:t>
            </a:r>
            <a:r>
              <a:rPr lang="en-US" sz="2000" b="1" dirty="0">
                <a:latin typeface="Arial Narrow" panose="020B0606020202030204" pitchFamily="34" charset="0"/>
              </a:rPr>
              <a:t>Inconsistent effects</a:t>
            </a:r>
          </a:p>
          <a:p>
            <a:r>
              <a:rPr lang="en-US" sz="2000" dirty="0">
                <a:latin typeface="Arial Narrow" panose="020B0606020202030204" pitchFamily="34" charset="0"/>
              </a:rPr>
              <a:t>• </a:t>
            </a:r>
            <a:r>
              <a:rPr lang="en-US" sz="2000" b="1" dirty="0">
                <a:latin typeface="Arial Narrow" panose="020B0606020202030204" pitchFamily="34" charset="0"/>
              </a:rPr>
              <a:t>Interference</a:t>
            </a:r>
            <a:r>
              <a:rPr lang="en-US" sz="2000" dirty="0">
                <a:latin typeface="Arial Narrow" panose="020B0606020202030204" pitchFamily="34" charset="0"/>
              </a:rPr>
              <a:t>: one of the effects of one action is the negation of a precondition of the other. For example, Eat(Cake) interferes with the persistence of Have(Cake) by negating its precondition. </a:t>
            </a:r>
          </a:p>
          <a:p>
            <a:r>
              <a:rPr lang="en-US" sz="2000" dirty="0">
                <a:latin typeface="Arial Narrow" panose="020B0606020202030204" pitchFamily="34" charset="0"/>
              </a:rPr>
              <a:t>• </a:t>
            </a:r>
            <a:r>
              <a:rPr lang="en-US" sz="2000" b="1" dirty="0">
                <a:latin typeface="Arial Narrow" panose="020B0606020202030204" pitchFamily="34" charset="0"/>
              </a:rPr>
              <a:t>Competing needs</a:t>
            </a:r>
            <a:r>
              <a:rPr lang="en-US" sz="2000" dirty="0">
                <a:latin typeface="Arial Narrow" panose="020B0606020202030204" pitchFamily="34" charset="0"/>
              </a:rPr>
              <a:t>: one of the preconditions of one action is mutually exclusive with a precondition of the other. For example, Bake(Cake) and Eat(Cake) are </a:t>
            </a:r>
            <a:r>
              <a:rPr lang="en-US" sz="2000" dirty="0" err="1">
                <a:latin typeface="Arial Narrow" panose="020B0606020202030204" pitchFamily="34" charset="0"/>
              </a:rPr>
              <a:t>mutex</a:t>
            </a:r>
            <a:r>
              <a:rPr lang="en-US" sz="2000" dirty="0">
                <a:latin typeface="Arial Narrow" panose="020B0606020202030204" pitchFamily="34" charset="0"/>
              </a:rPr>
              <a:t> because they compete on the value of the Have(Cake) precondition. </a:t>
            </a:r>
          </a:p>
        </p:txBody>
      </p:sp>
    </p:spTree>
    <p:extLst>
      <p:ext uri="{BB962C8B-B14F-4D97-AF65-F5344CB8AC3E}">
        <p14:creationId xmlns:p14="http://schemas.microsoft.com/office/powerpoint/2010/main" val="19721875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 a </a:t>
            </a:r>
            <a:r>
              <a:rPr lang="en-US" i="1" dirty="0"/>
              <a:t>Planning Graph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28800" y="1676400"/>
            <a:ext cx="5638800" cy="3886200"/>
          </a:xfrm>
        </p:spPr>
        <p:txBody>
          <a:bodyPr>
            <a:normAutofit/>
          </a:bodyPr>
          <a:lstStyle/>
          <a:p>
            <a:r>
              <a:rPr lang="en-US" dirty="0"/>
              <a:t>-- to </a:t>
            </a:r>
            <a:r>
              <a:rPr lang="en-US" b="1" dirty="0"/>
              <a:t>extract a plan </a:t>
            </a:r>
          </a:p>
          <a:p>
            <a:endParaRPr lang="en-US" b="1" dirty="0"/>
          </a:p>
          <a:p>
            <a:r>
              <a:rPr lang="en-US" dirty="0"/>
              <a:t>-- to </a:t>
            </a:r>
            <a:r>
              <a:rPr lang="en-US" b="1" dirty="0"/>
              <a:t>estimate</a:t>
            </a:r>
            <a:r>
              <a:rPr lang="en-US" dirty="0"/>
              <a:t> the number of actions required to get from a state to a goal</a:t>
            </a:r>
          </a:p>
          <a:p>
            <a:pPr lvl="1"/>
            <a:r>
              <a:rPr lang="en-US" dirty="0"/>
              <a:t>Several variations (see p 382 of R&amp;N)</a:t>
            </a:r>
          </a:p>
          <a:p>
            <a:endParaRPr lang="en-US" dirty="0"/>
          </a:p>
          <a:p>
            <a:r>
              <a:rPr lang="en-US" dirty="0"/>
              <a:t>-- to assess </a:t>
            </a:r>
            <a:r>
              <a:rPr lang="en-US" b="1" dirty="0"/>
              <a:t>whether there is a plan </a:t>
            </a:r>
            <a:r>
              <a:rPr lang="en-US" dirty="0"/>
              <a:t>that accomplishes desired goals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04167" y="647700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rial Narrow" pitchFamily="34" charset="0"/>
              </a:rPr>
              <a:t>Source: Russell and </a:t>
            </a:r>
            <a:r>
              <a:rPr lang="en-US" sz="1400" dirty="0" err="1">
                <a:latin typeface="Arial Narrow" pitchFamily="34" charset="0"/>
              </a:rPr>
              <a:t>Norvig</a:t>
            </a:r>
            <a:endParaRPr lang="en-US" sz="14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6373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Spare Tire 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676400"/>
            <a:ext cx="8942344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5270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5"/>
          <p:cNvSpPr>
            <a:spLocks noGrp="1"/>
          </p:cNvSpPr>
          <p:nvPr>
            <p:ph type="title"/>
          </p:nvPr>
        </p:nvSpPr>
        <p:spPr>
          <a:xfrm>
            <a:off x="152400" y="109538"/>
            <a:ext cx="8915400" cy="704850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0000BF"/>
                </a:solidFill>
              </a:rPr>
              <a:t>Planning</a:t>
            </a:r>
          </a:p>
        </p:txBody>
      </p:sp>
      <p:sp>
        <p:nvSpPr>
          <p:cNvPr id="8195" name="AutoShape 5"/>
          <p:cNvSpPr>
            <a:spLocks noChangeArrowheads="1"/>
          </p:cNvSpPr>
          <p:nvPr/>
        </p:nvSpPr>
        <p:spPr bwMode="auto">
          <a:xfrm>
            <a:off x="990600" y="5410200"/>
            <a:ext cx="463550" cy="355600"/>
          </a:xfrm>
          <a:prstGeom prst="rightArrow">
            <a:avLst>
              <a:gd name="adj1" fmla="val 50000"/>
              <a:gd name="adj2" fmla="val 32589"/>
            </a:avLst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1838325" y="1600200"/>
            <a:ext cx="5543550" cy="441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609600" indent="-609600">
              <a:lnSpc>
                <a:spcPct val="200000"/>
              </a:lnSpc>
              <a:spcBef>
                <a:spcPct val="20000"/>
              </a:spcBef>
              <a:spcAft>
                <a:spcPts val="300"/>
              </a:spcAft>
              <a:buClr>
                <a:schemeClr val="tx2"/>
              </a:buClr>
              <a:buSzPct val="75000"/>
              <a:buFont typeface="Wingdings" pitchFamily="2" charset="2"/>
              <a:buAutoNum type="arabicPeriod"/>
              <a:defRPr/>
            </a:pPr>
            <a:r>
              <a:rPr lang="en-US" sz="3200" kern="0" dirty="0">
                <a:latin typeface="Arial Narrow" pitchFamily="34" charset="0"/>
              </a:rPr>
              <a:t>Introduction</a:t>
            </a:r>
          </a:p>
          <a:p>
            <a:pPr marL="609600" indent="-609600">
              <a:lnSpc>
                <a:spcPct val="200000"/>
              </a:lnSpc>
              <a:spcBef>
                <a:spcPct val="20000"/>
              </a:spcBef>
              <a:spcAft>
                <a:spcPts val="300"/>
              </a:spcAft>
              <a:buClr>
                <a:schemeClr val="tx2"/>
              </a:buClr>
              <a:buSzPct val="75000"/>
              <a:buFont typeface="Wingdings" pitchFamily="2" charset="2"/>
              <a:buAutoNum type="arabicPeriod"/>
              <a:defRPr/>
            </a:pPr>
            <a:r>
              <a:rPr lang="en-US" sz="3200" kern="0" dirty="0">
                <a:latin typeface="Arial Narrow" pitchFamily="34" charset="0"/>
              </a:rPr>
              <a:t>Forward vs. Backward Planning</a:t>
            </a:r>
          </a:p>
          <a:p>
            <a:pPr marL="609600" indent="-609600">
              <a:lnSpc>
                <a:spcPct val="200000"/>
              </a:lnSpc>
              <a:spcBef>
                <a:spcPct val="20000"/>
              </a:spcBef>
              <a:spcAft>
                <a:spcPts val="300"/>
              </a:spcAft>
              <a:buClr>
                <a:schemeClr val="tx2"/>
              </a:buClr>
              <a:buSzPct val="75000"/>
              <a:buFont typeface="Wingdings" pitchFamily="2" charset="2"/>
              <a:buAutoNum type="arabicPeriod"/>
              <a:defRPr/>
            </a:pPr>
            <a:r>
              <a:rPr lang="en-US" sz="3200" kern="0" dirty="0">
                <a:latin typeface="Arial Narrow" pitchFamily="34" charset="0"/>
              </a:rPr>
              <a:t>Heuristics and Plan Graphs</a:t>
            </a:r>
          </a:p>
          <a:p>
            <a:pPr marL="609600" indent="-609600">
              <a:lnSpc>
                <a:spcPct val="200000"/>
              </a:lnSpc>
              <a:spcBef>
                <a:spcPct val="20000"/>
              </a:spcBef>
              <a:spcAft>
                <a:spcPts val="300"/>
              </a:spcAft>
              <a:buClr>
                <a:schemeClr val="tx2"/>
              </a:buClr>
              <a:buSzPct val="75000"/>
              <a:buFont typeface="Wingdings" pitchFamily="2" charset="2"/>
              <a:buAutoNum type="arabicPeriod"/>
              <a:defRPr/>
            </a:pPr>
            <a:r>
              <a:rPr lang="en-US" sz="3200" b="1" kern="0" dirty="0">
                <a:latin typeface="Arial Narrow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9383922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 of Planning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19200" y="1676400"/>
            <a:ext cx="6629400" cy="40386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Specified by actions applicable in some states</a:t>
            </a:r>
          </a:p>
          <a:p>
            <a:pPr>
              <a:lnSpc>
                <a:spcPct val="200000"/>
              </a:lnSpc>
            </a:pPr>
            <a:r>
              <a:rPr lang="en-US" dirty="0"/>
              <a:t>Forward and backward</a:t>
            </a:r>
          </a:p>
          <a:p>
            <a:pPr>
              <a:lnSpc>
                <a:spcPct val="200000"/>
              </a:lnSpc>
            </a:pPr>
            <a:r>
              <a:rPr lang="en-US" dirty="0"/>
              <a:t>Serious pruning needed for forward</a:t>
            </a:r>
          </a:p>
          <a:p>
            <a:pPr>
              <a:lnSpc>
                <a:spcPct val="200000"/>
              </a:lnSpc>
            </a:pPr>
            <a:r>
              <a:rPr lang="en-US" dirty="0"/>
              <a:t>PDDL facilitates applications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477000"/>
            <a:ext cx="2133600" cy="244475"/>
          </a:xfrm>
        </p:spPr>
        <p:txBody>
          <a:bodyPr/>
          <a:lstStyle/>
          <a:p>
            <a:fld id="{CEF8ADD8-F654-435D-BF88-36F59A17820E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2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</a:t>
            </a:r>
            <a:r>
              <a:rPr lang="en-US" i="1" dirty="0"/>
              <a:t>Plan Folding Operations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2817"/>
          <a:stretch/>
        </p:blipFill>
        <p:spPr>
          <a:xfrm>
            <a:off x="457200" y="1219200"/>
            <a:ext cx="7796448" cy="5257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6248721"/>
            <a:ext cx="7181850" cy="493322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V="1">
            <a:off x="2057400" y="3352800"/>
            <a:ext cx="0" cy="990600"/>
          </a:xfrm>
          <a:prstGeom prst="straightConnector1">
            <a:avLst/>
          </a:prstGeom>
          <a:ln w="73025" cmpd="tri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962400" y="2286000"/>
            <a:ext cx="762000" cy="0"/>
          </a:xfrm>
          <a:prstGeom prst="straightConnector1">
            <a:avLst/>
          </a:prstGeom>
          <a:ln w="73025" cmpd="tri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477000" y="2743521"/>
            <a:ext cx="0" cy="1371279"/>
          </a:xfrm>
          <a:prstGeom prst="straightConnector1">
            <a:avLst/>
          </a:prstGeom>
          <a:ln w="73025" cmpd="tri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860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67116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Source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15" y="1487878"/>
            <a:ext cx="8486786" cy="33766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783" y="5221678"/>
            <a:ext cx="7181850" cy="49332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828C5B1-80B0-446B-8C03-1953EAA4A812}"/>
              </a:ext>
            </a:extLst>
          </p:cNvPr>
          <p:cNvCxnSpPr/>
          <p:nvPr/>
        </p:nvCxnSpPr>
        <p:spPr>
          <a:xfrm>
            <a:off x="4267200" y="3697355"/>
            <a:ext cx="4191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990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Planning for Extraterrestrials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8ADD8-F654-435D-BF88-36F59A17820E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7583" r="5427"/>
          <a:stretch/>
        </p:blipFill>
        <p:spPr>
          <a:xfrm>
            <a:off x="441296" y="1219200"/>
            <a:ext cx="8214831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237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a Plan?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8ADD8-F654-435D-BF88-36F59A17820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09800" y="990600"/>
            <a:ext cx="47244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Narrow" pitchFamily="34" charset="0"/>
              </a:rPr>
              <a:t>A sequence of </a:t>
            </a:r>
            <a:r>
              <a:rPr lang="en-US" sz="2800" i="1" dirty="0">
                <a:latin typeface="Arial Narrow" pitchFamily="34" charset="0"/>
              </a:rPr>
              <a:t>actions</a:t>
            </a:r>
            <a:r>
              <a:rPr lang="en-US" sz="2800" dirty="0">
                <a:latin typeface="Arial Narrow" pitchFamily="34" charset="0"/>
              </a:rPr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itchFamily="34" charset="0"/>
              </a:rPr>
              <a:t>e.g., to get to NYC</a:t>
            </a:r>
            <a:endParaRPr lang="en-US" sz="2800" dirty="0">
              <a:latin typeface="Arial Narrow" pitchFamily="34" charset="0"/>
            </a:endParaRPr>
          </a:p>
          <a:p>
            <a:endParaRPr lang="en-US" sz="2800" dirty="0">
              <a:latin typeface="Arial Narrow" pitchFamily="34" charset="0"/>
            </a:endParaRPr>
          </a:p>
          <a:p>
            <a:r>
              <a:rPr lang="en-US" sz="2800" dirty="0">
                <a:latin typeface="Arial Narrow" pitchFamily="34" charset="0"/>
              </a:rPr>
              <a:t>Obtain from action inventory indexed by state.</a:t>
            </a:r>
          </a:p>
          <a:p>
            <a:endParaRPr lang="en-US" sz="2800" dirty="0">
              <a:latin typeface="Arial Narrow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 Narrow" pitchFamily="34" charset="0"/>
              </a:rPr>
              <a:t>the initial state</a:t>
            </a:r>
          </a:p>
          <a:p>
            <a:pPr lvl="1"/>
            <a:r>
              <a:rPr lang="en-US" sz="2400" dirty="0">
                <a:latin typeface="Arial Narrow" pitchFamily="34" charset="0"/>
              </a:rPr>
              <a:t>e.g</a:t>
            </a:r>
            <a:r>
              <a:rPr lang="en-US" sz="2400" i="1" dirty="0">
                <a:latin typeface="Arial Narrow" pitchFamily="34" charset="0"/>
              </a:rPr>
              <a:t>., (agent is) in JP, Boston     or agent1 in …. and agent2 in 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 Narrow" pitchFamily="34" charset="0"/>
              </a:rPr>
              <a:t>…</a:t>
            </a:r>
            <a:endParaRPr lang="en-US" sz="24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287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chemeClr val="accent1"/>
          </a:solidFill>
          <a:miter lim="800000"/>
          <a:headEnd/>
          <a:tailEnd/>
        </a:ln>
        <a:effectLst/>
      </a:spPr>
      <a:bodyPr vert="horz" wrap="non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4572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000" b="0" i="0" u="none" strike="noStrike" cap="none" normalizeH="0" baseline="0" dirty="0" smtClean="0">
            <a:ln>
              <a:noFill/>
            </a:ln>
            <a:solidFill>
              <a:srgbClr val="000000"/>
            </a:solidFill>
            <a:effectLst/>
            <a:latin typeface="Courier New" pitchFamily="49" charset="0"/>
            <a:ea typeface="Calibri" pitchFamily="34" charset="0"/>
            <a:cs typeface="Courier New" pitchFamily="49" charset="0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defRPr sz="2800" dirty="0" smtClean="0">
            <a:latin typeface="Arial Narrow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19787</TotalTime>
  <Words>4075</Words>
  <Application>Microsoft Office PowerPoint</Application>
  <PresentationFormat>On-screen Show (4:3)</PresentationFormat>
  <Paragraphs>434</Paragraphs>
  <Slides>54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Arial</vt:lpstr>
      <vt:lpstr>Arial Narrow</vt:lpstr>
      <vt:lpstr>Calibri</vt:lpstr>
      <vt:lpstr>Courier New</vt:lpstr>
      <vt:lpstr>Times New Roman</vt:lpstr>
      <vt:lpstr>Wingdings</vt:lpstr>
      <vt:lpstr>Office Theme</vt:lpstr>
      <vt:lpstr>Planning</vt:lpstr>
      <vt:lpstr>Examples: Plan …</vt:lpstr>
      <vt:lpstr>Planning: Learning Objectives</vt:lpstr>
      <vt:lpstr>Planning</vt:lpstr>
      <vt:lpstr>Example: Outcome</vt:lpstr>
      <vt:lpstr>Example: Plan Folding Operations</vt:lpstr>
      <vt:lpstr>Example Source</vt:lpstr>
      <vt:lpstr>Planning for Extraterrestrials</vt:lpstr>
      <vt:lpstr>What is a Plan?</vt:lpstr>
      <vt:lpstr>What is a Plan?</vt:lpstr>
      <vt:lpstr>States</vt:lpstr>
      <vt:lpstr>A State Example …</vt:lpstr>
      <vt:lpstr>Closed World Assumption</vt:lpstr>
      <vt:lpstr>Apply Closed World Assumption</vt:lpstr>
      <vt:lpstr>Action Schemas</vt:lpstr>
      <vt:lpstr>Action Schemas</vt:lpstr>
      <vt:lpstr>Action Schemas</vt:lpstr>
      <vt:lpstr>Recall a Plan</vt:lpstr>
      <vt:lpstr>Plan Example: Spare Tire</vt:lpstr>
      <vt:lpstr>Plan Example: Spare Tire</vt:lpstr>
      <vt:lpstr>(Classical) Blocks World</vt:lpstr>
      <vt:lpstr>Blocks World</vt:lpstr>
      <vt:lpstr>Blocks World</vt:lpstr>
      <vt:lpstr>Plan Example</vt:lpstr>
      <vt:lpstr>PDDL</vt:lpstr>
      <vt:lpstr>PowerPoint Presentation</vt:lpstr>
      <vt:lpstr>PowerPoint Presentation</vt:lpstr>
      <vt:lpstr>PDDL (Code) Examples</vt:lpstr>
      <vt:lpstr>Planning</vt:lpstr>
      <vt:lpstr>Forward Planning</vt:lpstr>
      <vt:lpstr>Backwards Planning</vt:lpstr>
      <vt:lpstr>Cumulative Fulfillment*</vt:lpstr>
      <vt:lpstr>Cumulative Fulfillment*</vt:lpstr>
      <vt:lpstr>Cumulative Fulfillment*</vt:lpstr>
      <vt:lpstr>15-Puzzle Postcondition(s)</vt:lpstr>
      <vt:lpstr>15-Puzzle Cumulative Goal # 1</vt:lpstr>
      <vt:lpstr>Unsolved … (non-final) Goal: Dad’s Puzzle</vt:lpstr>
      <vt:lpstr>Bridge-Torch Problem</vt:lpstr>
      <vt:lpstr>Bridge-Torch Problem</vt:lpstr>
      <vt:lpstr>Planning</vt:lpstr>
      <vt:lpstr>Heuristics to Prune the Plan Tree</vt:lpstr>
      <vt:lpstr>Heuristics to Prune the Tree</vt:lpstr>
      <vt:lpstr>Plan Graph Example: Have your cake &amp; …</vt:lpstr>
      <vt:lpstr>Basic Planning Graph Technique</vt:lpstr>
      <vt:lpstr>(Exhaustive) Planning Graph</vt:lpstr>
      <vt:lpstr>Planning Graph</vt:lpstr>
      <vt:lpstr>Planning Graph</vt:lpstr>
      <vt:lpstr>Planning Graph</vt:lpstr>
      <vt:lpstr>Planning Graph</vt:lpstr>
      <vt:lpstr>Planning Graph</vt:lpstr>
      <vt:lpstr>Use a Planning Graph</vt:lpstr>
      <vt:lpstr>Spare Tire Example</vt:lpstr>
      <vt:lpstr>Planning</vt:lpstr>
      <vt:lpstr>Summary of Planning</vt:lpstr>
    </vt:vector>
  </TitlesOfParts>
  <Company>BU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Introduction and JUnit</dc:title>
  <dc:creator>Eric Braude</dc:creator>
  <cp:lastModifiedBy>Braude, Eric J</cp:lastModifiedBy>
  <cp:revision>448</cp:revision>
  <dcterms:created xsi:type="dcterms:W3CDTF">2011-01-14T20:04:27Z</dcterms:created>
  <dcterms:modified xsi:type="dcterms:W3CDTF">2021-09-22T13:59:49Z</dcterms:modified>
</cp:coreProperties>
</file>