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handoutMasterIdLst>
    <p:handoutMasterId r:id="rId9"/>
  </p:handoutMasterIdLst>
  <p:sldIdLst>
    <p:sldId id="256" r:id="rId2"/>
    <p:sldId id="344" r:id="rId3"/>
    <p:sldId id="382" r:id="rId4"/>
    <p:sldId id="328" r:id="rId5"/>
    <p:sldId id="329" r:id="rId6"/>
    <p:sldId id="397" r:id="rId7"/>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DFF5"/>
    <a:srgbClr val="0000CC"/>
    <a:srgbClr val="FFF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1" autoAdjust="0"/>
    <p:restoredTop sz="93234" autoAdjust="0"/>
  </p:normalViewPr>
  <p:slideViewPr>
    <p:cSldViewPr>
      <p:cViewPr varScale="1">
        <p:scale>
          <a:sx n="59" d="100"/>
          <a:sy n="59" d="100"/>
        </p:scale>
        <p:origin x="1022" y="45"/>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69"/>
    </p:cViewPr>
  </p:sorterViewPr>
  <p:notesViewPr>
    <p:cSldViewPr>
      <p:cViewPr varScale="1">
        <p:scale>
          <a:sx n="50" d="100"/>
          <a:sy n="50" d="100"/>
        </p:scale>
        <p:origin x="2640" y="5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155179" y="8987443"/>
            <a:ext cx="6698523" cy="260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202" tIns="45292" rIns="92202" bIns="45292">
            <a:spAutoFit/>
          </a:bodyPr>
          <a:lstStyle>
            <a:lvl1pPr defTabSz="966788">
              <a:defRPr sz="2800">
                <a:solidFill>
                  <a:schemeClr val="tx1"/>
                </a:solidFill>
                <a:latin typeface="Times New Roman" panose="02020603050405020304" pitchFamily="18" charset="0"/>
              </a:defRPr>
            </a:lvl1pPr>
            <a:lvl2pPr marL="742950" indent="-285750" defTabSz="966788">
              <a:defRPr sz="2800">
                <a:solidFill>
                  <a:schemeClr val="tx1"/>
                </a:solidFill>
                <a:latin typeface="Times New Roman" panose="02020603050405020304" pitchFamily="18" charset="0"/>
              </a:defRPr>
            </a:lvl2pPr>
            <a:lvl3pPr marL="1143000" indent="-228600" defTabSz="966788">
              <a:defRPr sz="2800">
                <a:solidFill>
                  <a:schemeClr val="tx1"/>
                </a:solidFill>
                <a:latin typeface="Times New Roman" panose="02020603050405020304" pitchFamily="18" charset="0"/>
              </a:defRPr>
            </a:lvl3pPr>
            <a:lvl4pPr marL="1600200" indent="-228600" defTabSz="966788">
              <a:defRPr sz="2800">
                <a:solidFill>
                  <a:schemeClr val="tx1"/>
                </a:solidFill>
                <a:latin typeface="Times New Roman" panose="02020603050405020304" pitchFamily="18" charset="0"/>
              </a:defRPr>
            </a:lvl4pPr>
            <a:lvl5pPr marL="2057400" indent="-228600" defTabSz="966788">
              <a:defRPr sz="2800">
                <a:solidFill>
                  <a:schemeClr val="tx1"/>
                </a:solidFill>
                <a:latin typeface="Times New Roman" panose="02020603050405020304" pitchFamily="18" charset="0"/>
              </a:defRPr>
            </a:lvl5pPr>
            <a:lvl6pPr marL="2514600" indent="-228600" defTabSz="966788"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defTabSz="966788"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defTabSz="966788"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defTabSz="966788" eaLnBrk="0" fontAlgn="base" hangingPunct="0">
              <a:spcBef>
                <a:spcPct val="50000"/>
              </a:spcBef>
              <a:spcAft>
                <a:spcPct val="0"/>
              </a:spcAft>
              <a:defRPr sz="2800">
                <a:solidFill>
                  <a:schemeClr val="tx1"/>
                </a:solidFill>
                <a:latin typeface="Times New Roman" panose="02020603050405020304" pitchFamily="18" charset="0"/>
              </a:defRPr>
            </a:lvl9pPr>
          </a:lstStyle>
          <a:p>
            <a:pPr algn="r">
              <a:spcBef>
                <a:spcPct val="50000"/>
              </a:spcBef>
              <a:defRPr/>
            </a:pPr>
            <a:r>
              <a:rPr lang="en-US" altLang="en-US" sz="1100"/>
              <a:t>Notes copyright (c) 1995-2007 by Eric J. Braude </a:t>
            </a:r>
            <a:fld id="{C8E10B11-51FF-46C4-8C2B-00F4A6E426D4}" type="datetime1">
              <a:rPr lang="en-US" altLang="en-US" sz="1100"/>
              <a:pPr algn="r">
                <a:spcBef>
                  <a:spcPct val="50000"/>
                </a:spcBef>
                <a:defRPr/>
              </a:pPr>
              <a:t>5/11/2021</a:t>
            </a:fld>
            <a:r>
              <a:rPr lang="en-US" altLang="en-US" sz="1100"/>
              <a:t>         </a:t>
            </a:r>
            <a:r>
              <a:rPr lang="en-US" altLang="en-US" sz="1100" i="1"/>
              <a:t>Neural Nets I       page </a:t>
            </a:r>
            <a:fld id="{C09A0BAE-1B2B-445C-8F8B-15FE53FDE98A}" type="slidenum">
              <a:rPr lang="en-US" altLang="en-US" sz="1100"/>
              <a:pPr algn="r">
                <a:spcBef>
                  <a:spcPct val="50000"/>
                </a:spcBef>
                <a:defRPr/>
              </a:pPr>
              <a:t>‹#›</a:t>
            </a:fld>
            <a:endParaRPr lang="en-US" altLang="en-US" sz="1100"/>
          </a:p>
        </p:txBody>
      </p:sp>
    </p:spTree>
    <p:extLst>
      <p:ext uri="{BB962C8B-B14F-4D97-AF65-F5344CB8AC3E}">
        <p14:creationId xmlns:p14="http://schemas.microsoft.com/office/powerpoint/2010/main" val="139566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4112" y="4416099"/>
            <a:ext cx="5142177" cy="418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02" tIns="45292" rIns="92202" bIns="45292"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90625" y="703263"/>
            <a:ext cx="4629150"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637611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p:spPr>
        <p:txBody>
          <a:bodyPr/>
          <a:lstStyle/>
          <a:p>
            <a:r>
              <a:rPr lang="en-US" altLang="en-US" dirty="0" smtClean="0"/>
              <a:t>This module is the beginning of our discussion on learning from data. The discussion, comprising several modules, culminates in a discussion of neural,</a:t>
            </a:r>
            <a:r>
              <a:rPr lang="en-US" altLang="en-US" baseline="0" dirty="0" smtClean="0"/>
              <a:t> starting with unsupervised learning</a:t>
            </a:r>
            <a:r>
              <a:rPr lang="en-US" altLang="en-US" dirty="0" smtClean="0"/>
              <a:t>.</a:t>
            </a:r>
          </a:p>
        </p:txBody>
      </p:sp>
    </p:spTree>
    <p:extLst>
      <p:ext uri="{BB962C8B-B14F-4D97-AF65-F5344CB8AC3E}">
        <p14:creationId xmlns:p14="http://schemas.microsoft.com/office/powerpoint/2010/main" val="354879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r>
              <a:rPr lang="en-US" altLang="en-US" dirty="0" smtClean="0"/>
              <a:t>There are many things that we can learn from data. Neural nets are the most common technique as of this writing but they produce “black boxes.” We’ll precede our neural net discussion</a:t>
            </a:r>
            <a:r>
              <a:rPr lang="en-US" altLang="en-US" baseline="0" dirty="0" smtClean="0"/>
              <a:t> with</a:t>
            </a:r>
            <a:r>
              <a:rPr lang="en-US" altLang="en-US" dirty="0" smtClean="0"/>
              <a:t> some techniques that produce understandable extractions. The first  is to construct a decision tree from data.</a:t>
            </a:r>
          </a:p>
        </p:txBody>
      </p:sp>
    </p:spTree>
    <p:extLst>
      <p:ext uri="{BB962C8B-B14F-4D97-AF65-F5344CB8AC3E}">
        <p14:creationId xmlns:p14="http://schemas.microsoft.com/office/powerpoint/2010/main" val="19702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Here is an example from </a:t>
            </a:r>
            <a:r>
              <a:rPr lang="en-US" altLang="en-US" dirty="0" err="1" smtClean="0"/>
              <a:t>Russel</a:t>
            </a:r>
            <a:r>
              <a:rPr lang="en-US" altLang="en-US" dirty="0" smtClean="0"/>
              <a:t> and </a:t>
            </a:r>
            <a:r>
              <a:rPr lang="en-US" altLang="en-US" dirty="0" err="1" smtClean="0"/>
              <a:t>Norvig’s</a:t>
            </a:r>
            <a:r>
              <a:rPr lang="en-US" altLang="en-US" dirty="0" smtClean="0"/>
              <a:t> book* regarding whether or not to wait at a restaurant for a table. Suppose that we have data about waiting from other restaurant patrons, as shown. We’d like the data and machine learning to produce an efficient decision tree.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t>In other words, we would</a:t>
            </a:r>
            <a:r>
              <a:rPr lang="en-US" altLang="en-US" baseline="0" dirty="0" smtClean="0"/>
              <a:t> like to learn an algorithm from this data.</a:t>
            </a:r>
            <a:endParaRPr lang="en-US" altLang="en-US" dirty="0" smtClean="0"/>
          </a:p>
          <a:p>
            <a:endParaRPr lang="en-US" dirty="0"/>
          </a:p>
        </p:txBody>
      </p:sp>
    </p:spTree>
    <p:extLst>
      <p:ext uri="{BB962C8B-B14F-4D97-AF65-F5344CB8AC3E}">
        <p14:creationId xmlns:p14="http://schemas.microsoft.com/office/powerpoint/2010/main" val="939093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p:spPr>
        <p:txBody>
          <a:bodyPr/>
          <a:lstStyle/>
          <a:p>
            <a:r>
              <a:rPr lang="en-US" altLang="en-US" dirty="0" smtClean="0"/>
              <a:t>There are many possibilities for the decision tree. The figure shows one</a:t>
            </a:r>
            <a:r>
              <a:rPr lang="en-US" altLang="en-US" baseline="0" dirty="0" smtClean="0"/>
              <a:t>. But how can we make on?</a:t>
            </a:r>
          </a:p>
          <a:p>
            <a:endParaRPr lang="en-US" altLang="en-US" dirty="0" smtClean="0"/>
          </a:p>
          <a:p>
            <a:endParaRPr lang="en-US" altLang="en-US" dirty="0" smtClean="0"/>
          </a:p>
          <a:p>
            <a:r>
              <a:rPr lang="en-US" altLang="en-US" dirty="0" smtClean="0"/>
              <a:t>* Artificial Intelligence: A Modern Approach</a:t>
            </a:r>
          </a:p>
        </p:txBody>
      </p:sp>
    </p:spTree>
    <p:extLst>
      <p:ext uri="{BB962C8B-B14F-4D97-AF65-F5344CB8AC3E}">
        <p14:creationId xmlns:p14="http://schemas.microsoft.com/office/powerpoint/2010/main" val="57375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p:spPr>
        <p:txBody>
          <a:bodyPr/>
          <a:lstStyle/>
          <a:p>
            <a:r>
              <a:rPr lang="en-US" altLang="en-US" dirty="0" smtClean="0"/>
              <a:t>A common approach (actually, a “greedy” one) is as follows. Its advantage is speed of execution by asking the most important questions first.</a:t>
            </a:r>
          </a:p>
          <a:p>
            <a:endParaRPr lang="en-US" altLang="en-US" dirty="0" smtClean="0"/>
          </a:p>
          <a:p>
            <a:r>
              <a:rPr lang="en-US" altLang="en-US" dirty="0" smtClean="0"/>
              <a:t>The learning algorithm examines each type of data—such as the estimated wait time—and identifies the one that comes closest to splitting the patrons in half. In the example of the figure, this turns out to be the question “are there currently patrons in the restaurant?” For example, 33% of the records involved no patrons present and the decision not to stay (fearing its unpopularity), 33% involved records with some patrons (but not full) and the decision to stay, and 34% neither of these; and furthermore, no other criterion comes closer to evenly dividing the records.  Thus, in this case, </a:t>
            </a:r>
            <a:r>
              <a:rPr lang="en-US" altLang="en-US" i="1" dirty="0" smtClean="0"/>
              <a:t>Patrons present?</a:t>
            </a:r>
            <a:r>
              <a:rPr lang="en-US" altLang="en-US" dirty="0" smtClean="0"/>
              <a:t> Is made the root decision tree node. The remaining tree is built in the same way (i.e., recursively), except that the ancestral assumptions are assumed. For example, every expansion below </a:t>
            </a:r>
            <a:r>
              <a:rPr lang="en-US" altLang="en-US" i="1" dirty="0" err="1" smtClean="0"/>
              <a:t>WaitEstimate</a:t>
            </a:r>
            <a:r>
              <a:rPr lang="en-US" altLang="en-US" i="1" dirty="0" smtClean="0"/>
              <a:t>?</a:t>
            </a:r>
            <a:r>
              <a:rPr lang="en-US" altLang="en-US" dirty="0" smtClean="0"/>
              <a:t> is made using only those records with </a:t>
            </a:r>
            <a:r>
              <a:rPr lang="en-US" altLang="en-US" i="1" dirty="0" smtClean="0"/>
              <a:t>Patrons</a:t>
            </a:r>
            <a:r>
              <a:rPr lang="en-US" altLang="en-US" dirty="0" smtClean="0"/>
              <a:t> = Full. </a:t>
            </a:r>
          </a:p>
          <a:p>
            <a:endParaRPr lang="en-US" altLang="en-US" dirty="0" smtClean="0"/>
          </a:p>
          <a:p>
            <a:r>
              <a:rPr lang="en-US" altLang="en-US" dirty="0" smtClean="0"/>
              <a:t>Decision trees may be appropriate but they are black-and-white, which is not always appropriate. For example, suppose that a doctor is trying diagnose a patient based on 100 lab data. A decision tree could indeed be constructed but we would be loath to trust it</a:t>
            </a:r>
            <a:r>
              <a:rPr lang="en-US" altLang="en-US" baseline="0" dirty="0" smtClean="0"/>
              <a:t> because it may not be appropriate to see the world as black or white.</a:t>
            </a:r>
            <a:endParaRPr lang="en-US" altLang="en-US" dirty="0" smtClean="0"/>
          </a:p>
        </p:txBody>
      </p:sp>
    </p:spTree>
    <p:extLst>
      <p:ext uri="{BB962C8B-B14F-4D97-AF65-F5344CB8AC3E}">
        <p14:creationId xmlns:p14="http://schemas.microsoft.com/office/powerpoint/2010/main" val="3844729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Narrow"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0">
                <a:latin typeface="Arial Narrow"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2402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32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90500"/>
            <a:ext cx="2266950" cy="6210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90500"/>
            <a:ext cx="6648450" cy="6210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0095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9067800" cy="4953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95400"/>
            <a:ext cx="7772400" cy="5105400"/>
          </a:xfrm>
        </p:spPr>
        <p:txBody>
          <a:bodyPr/>
          <a:lstStyle/>
          <a:p>
            <a:pPr lvl="0"/>
            <a:endParaRPr lang="en-US" noProof="0" smtClean="0"/>
          </a:p>
        </p:txBody>
      </p:sp>
    </p:spTree>
    <p:extLst>
      <p:ext uri="{BB962C8B-B14F-4D97-AF65-F5344CB8AC3E}">
        <p14:creationId xmlns:p14="http://schemas.microsoft.com/office/powerpoint/2010/main" val="179449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0">
                <a:solidFill>
                  <a:schemeClr val="tx2">
                    <a:lumMod val="75000"/>
                  </a:schemeClr>
                </a:solidFill>
                <a:latin typeface="Arial Narrow"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chemeClr val="tx2">
                  <a:lumMod val="75000"/>
                </a:schemeClr>
              </a:buClr>
              <a:defRPr b="0">
                <a:latin typeface="Arial Narrow" pitchFamily="34" charset="0"/>
              </a:defRPr>
            </a:lvl1pPr>
            <a:lvl2pPr>
              <a:buClr>
                <a:schemeClr val="tx2">
                  <a:lumMod val="75000"/>
                </a:schemeClr>
              </a:buClr>
              <a:defRPr b="0">
                <a:latin typeface="Arial Narrow" pitchFamily="34" charset="0"/>
              </a:defRPr>
            </a:lvl2pPr>
            <a:lvl3pPr>
              <a:buClr>
                <a:schemeClr val="tx2">
                  <a:lumMod val="75000"/>
                </a:schemeClr>
              </a:buClr>
              <a:defRPr b="0">
                <a:latin typeface="Arial Narrow" pitchFamily="34" charset="0"/>
              </a:defRPr>
            </a:lvl3pPr>
            <a:lvl4pPr>
              <a:buClr>
                <a:schemeClr val="tx2">
                  <a:lumMod val="75000"/>
                </a:schemeClr>
              </a:buClr>
              <a:defRPr b="0">
                <a:latin typeface="Arial Narrow" pitchFamily="34" charset="0"/>
              </a:defRPr>
            </a:lvl4pPr>
            <a:lvl5pPr>
              <a:buClr>
                <a:schemeClr val="tx2">
                  <a:lumMod val="75000"/>
                </a:schemeClr>
              </a:buClr>
              <a:defRPr b="0">
                <a:latin typeface="Arial Narrow"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9348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Arial Narrow"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0">
                <a:latin typeface="Arial Narrow"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2075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031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082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20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09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228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77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90500"/>
            <a:ext cx="906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2954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p:nvSpPr>
        <p:spPr bwMode="auto">
          <a:xfrm>
            <a:off x="8535988" y="6462713"/>
            <a:ext cx="5302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800">
                <a:solidFill>
                  <a:schemeClr val="tx1"/>
                </a:solidFill>
                <a:latin typeface="Times New Roman" panose="02020603050405020304" pitchFamily="18" charset="0"/>
              </a:defRPr>
            </a:lvl9pPr>
          </a:lstStyle>
          <a:p>
            <a:pPr>
              <a:defRPr/>
            </a:pPr>
            <a:fld id="{26920E06-6064-48C4-B4A0-CC5E6B061FC4}" type="slidenum">
              <a:rPr lang="en-US" altLang="en-US" sz="1400" smtClean="0"/>
              <a:pPr>
                <a:defRPr/>
              </a:pPr>
              <a:t>‹#›</a:t>
            </a:fld>
            <a:endParaRPr lang="en-US" altLang="en-US" sz="1400" smtClean="0"/>
          </a:p>
        </p:txBody>
      </p:sp>
      <p:sp>
        <p:nvSpPr>
          <p:cNvPr id="1029" name="Text Box 5"/>
          <p:cNvSpPr txBox="1">
            <a:spLocks noChangeArrowheads="1"/>
          </p:cNvSpPr>
          <p:nvPr userDrawn="1"/>
        </p:nvSpPr>
        <p:spPr bwMode="auto">
          <a:xfrm>
            <a:off x="6083300" y="6489700"/>
            <a:ext cx="2438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50000"/>
              </a:spcBef>
              <a:spcAft>
                <a:spcPct val="0"/>
              </a:spcAft>
              <a:defRPr sz="2800">
                <a:solidFill>
                  <a:schemeClr val="tx1"/>
                </a:solidFill>
                <a:latin typeface="Times New Roman" pitchFamily="18" charset="0"/>
              </a:defRPr>
            </a:lvl6pPr>
            <a:lvl7pPr marL="2971800" indent="-228600" eaLnBrk="0" fontAlgn="base" hangingPunct="0">
              <a:spcBef>
                <a:spcPct val="50000"/>
              </a:spcBef>
              <a:spcAft>
                <a:spcPct val="0"/>
              </a:spcAft>
              <a:defRPr sz="2800">
                <a:solidFill>
                  <a:schemeClr val="tx1"/>
                </a:solidFill>
                <a:latin typeface="Times New Roman" pitchFamily="18" charset="0"/>
              </a:defRPr>
            </a:lvl7pPr>
            <a:lvl8pPr marL="3429000" indent="-228600" eaLnBrk="0" fontAlgn="base" hangingPunct="0">
              <a:spcBef>
                <a:spcPct val="50000"/>
              </a:spcBef>
              <a:spcAft>
                <a:spcPct val="0"/>
              </a:spcAft>
              <a:defRPr sz="2800">
                <a:solidFill>
                  <a:schemeClr val="tx1"/>
                </a:solidFill>
                <a:latin typeface="Times New Roman" pitchFamily="18" charset="0"/>
              </a:defRPr>
            </a:lvl8pPr>
            <a:lvl9pPr marL="3886200" indent="-228600" eaLnBrk="0" fontAlgn="base" hangingPunct="0">
              <a:spcBef>
                <a:spcPct val="50000"/>
              </a:spcBef>
              <a:spcAft>
                <a:spcPct val="0"/>
              </a:spcAft>
              <a:defRPr sz="2800">
                <a:solidFill>
                  <a:schemeClr val="tx1"/>
                </a:solidFill>
                <a:latin typeface="Times New Roman" pitchFamily="18" charset="0"/>
              </a:defRPr>
            </a:lvl9pPr>
          </a:lstStyle>
          <a:p>
            <a:pPr algn="r">
              <a:spcBef>
                <a:spcPct val="50000"/>
              </a:spcBef>
              <a:defRPr/>
            </a:pPr>
            <a:r>
              <a:rPr lang="en-US" sz="1200" dirty="0" smtClean="0"/>
              <a:t>© Eric Braude 2012-17</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3600" u="sng">
          <a:solidFill>
            <a:srgbClr val="0000BF"/>
          </a:solidFill>
          <a:latin typeface="Arial Narrow" pitchFamily="34" charset="0"/>
          <a:ea typeface="+mj-ea"/>
          <a:cs typeface="+mj-cs"/>
        </a:defRPr>
      </a:lvl1pPr>
      <a:lvl2pPr algn="ctr" rtl="0" eaLnBrk="0" fontAlgn="base" hangingPunct="0">
        <a:spcBef>
          <a:spcPct val="0"/>
        </a:spcBef>
        <a:spcAft>
          <a:spcPct val="0"/>
        </a:spcAft>
        <a:defRPr sz="3600" u="sng">
          <a:solidFill>
            <a:srgbClr val="0000BF"/>
          </a:solidFill>
          <a:latin typeface="Arial Narrow" pitchFamily="34" charset="0"/>
        </a:defRPr>
      </a:lvl2pPr>
      <a:lvl3pPr algn="ctr" rtl="0" eaLnBrk="0" fontAlgn="base" hangingPunct="0">
        <a:spcBef>
          <a:spcPct val="0"/>
        </a:spcBef>
        <a:spcAft>
          <a:spcPct val="0"/>
        </a:spcAft>
        <a:defRPr sz="3600" u="sng">
          <a:solidFill>
            <a:srgbClr val="0000BF"/>
          </a:solidFill>
          <a:latin typeface="Arial Narrow" pitchFamily="34" charset="0"/>
        </a:defRPr>
      </a:lvl3pPr>
      <a:lvl4pPr algn="ctr" rtl="0" eaLnBrk="0" fontAlgn="base" hangingPunct="0">
        <a:spcBef>
          <a:spcPct val="0"/>
        </a:spcBef>
        <a:spcAft>
          <a:spcPct val="0"/>
        </a:spcAft>
        <a:defRPr sz="3600" u="sng">
          <a:solidFill>
            <a:srgbClr val="0000BF"/>
          </a:solidFill>
          <a:latin typeface="Arial Narrow" pitchFamily="34" charset="0"/>
        </a:defRPr>
      </a:lvl4pPr>
      <a:lvl5pPr algn="ctr" rtl="0" eaLnBrk="0" fontAlgn="base" hangingPunct="0">
        <a:spcBef>
          <a:spcPct val="0"/>
        </a:spcBef>
        <a:spcAft>
          <a:spcPct val="0"/>
        </a:spcAft>
        <a:defRPr sz="3600" u="sng">
          <a:solidFill>
            <a:srgbClr val="0000BF"/>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Times New Roman" pitchFamily="18" charset="0"/>
        </a:defRPr>
      </a:lvl6pPr>
      <a:lvl7pPr marL="914400" algn="ctr" rtl="0" eaLnBrk="0" fontAlgn="base" hangingPunct="0">
        <a:spcBef>
          <a:spcPct val="0"/>
        </a:spcBef>
        <a:spcAft>
          <a:spcPct val="0"/>
        </a:spcAft>
        <a:defRPr sz="3600" b="1" u="sng">
          <a:solidFill>
            <a:schemeClr val="tx2"/>
          </a:solidFill>
          <a:latin typeface="Times New Roman" pitchFamily="18" charset="0"/>
        </a:defRPr>
      </a:lvl7pPr>
      <a:lvl8pPr marL="1371600" algn="ctr" rtl="0" eaLnBrk="0" fontAlgn="base" hangingPunct="0">
        <a:spcBef>
          <a:spcPct val="0"/>
        </a:spcBef>
        <a:spcAft>
          <a:spcPct val="0"/>
        </a:spcAft>
        <a:defRPr sz="3600" b="1" u="sng">
          <a:solidFill>
            <a:schemeClr val="tx2"/>
          </a:solidFill>
          <a:latin typeface="Times New Roman" pitchFamily="18" charset="0"/>
        </a:defRPr>
      </a:lvl8pPr>
      <a:lvl9pPr marL="1828800" algn="ctr" rtl="0" eaLnBrk="0" fontAlgn="base" hangingPunct="0">
        <a:spcBef>
          <a:spcPct val="0"/>
        </a:spcBef>
        <a:spcAft>
          <a:spcPct val="0"/>
        </a:spcAft>
        <a:defRPr sz="3600" b="1" u="sng">
          <a:solidFill>
            <a:schemeClr val="tx2"/>
          </a:solidFill>
          <a:latin typeface="Times New Roman" pitchFamily="18" charset="0"/>
        </a:defRPr>
      </a:lvl9pPr>
    </p:titleStyle>
    <p:bodyStyle>
      <a:lvl1pPr marL="457200" indent="-457200" algn="l" rtl="0" eaLnBrk="0" fontAlgn="base" hangingPunct="0">
        <a:spcBef>
          <a:spcPct val="20000"/>
        </a:spcBef>
        <a:spcAft>
          <a:spcPct val="0"/>
        </a:spcAft>
        <a:buClr>
          <a:schemeClr val="tx2"/>
        </a:buClr>
        <a:buSzPct val="90000"/>
        <a:buFont typeface="Wingdings" panose="05000000000000000000" pitchFamily="2" charset="2"/>
        <a:buChar char="§"/>
        <a:defRPr sz="3200">
          <a:solidFill>
            <a:schemeClr val="tx1"/>
          </a:solidFill>
          <a:latin typeface="Arial Narrow" pitchFamily="34" charset="0"/>
          <a:ea typeface="+mn-ea"/>
          <a:cs typeface="+mn-cs"/>
        </a:defRPr>
      </a:lvl1pPr>
      <a:lvl2pPr marL="914400" indent="-457200" algn="l" rtl="0" eaLnBrk="0" fontAlgn="base" hangingPunct="0">
        <a:spcBef>
          <a:spcPct val="20000"/>
        </a:spcBef>
        <a:spcAft>
          <a:spcPct val="0"/>
        </a:spcAft>
        <a:buClr>
          <a:schemeClr val="tx2"/>
        </a:buClr>
        <a:buSzPct val="100000"/>
        <a:buFont typeface="Courier New" panose="02070309020205020404" pitchFamily="49" charset="0"/>
        <a:buChar char="o"/>
        <a:defRPr sz="2800">
          <a:solidFill>
            <a:schemeClr val="tx1"/>
          </a:solidFill>
          <a:latin typeface="Arial Narrow" pitchFamily="34" charset="0"/>
        </a:defRPr>
      </a:lvl2pPr>
      <a:lvl3pPr marL="1257300" indent="-342900" algn="l" rtl="0" eaLnBrk="0" fontAlgn="base" hangingPunct="0">
        <a:spcBef>
          <a:spcPct val="20000"/>
        </a:spcBef>
        <a:spcAft>
          <a:spcPct val="0"/>
        </a:spcAft>
        <a:buClr>
          <a:schemeClr val="tx2"/>
        </a:buClr>
        <a:buSzPct val="100000"/>
        <a:buFont typeface="Wingdings" panose="05000000000000000000" pitchFamily="2" charset="2"/>
        <a:buChar char="§"/>
        <a:defRPr sz="2400">
          <a:solidFill>
            <a:schemeClr val="tx1"/>
          </a:solidFill>
          <a:latin typeface="Arial Narrow" pitchFamily="34" charset="0"/>
        </a:defRPr>
      </a:lvl3pPr>
      <a:lvl4pPr marL="17145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4pPr>
      <a:lvl5pPr marL="21717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5pPr>
      <a:lvl6pPr marL="25146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2743200"/>
            <a:ext cx="7772400" cy="1143000"/>
          </a:xfrm>
          <a:noFill/>
        </p:spPr>
        <p:txBody>
          <a:bodyPr anchor="ctr"/>
          <a:lstStyle/>
          <a:p>
            <a:r>
              <a:rPr lang="en-US" altLang="en-US" sz="5400" dirty="0" smtClean="0"/>
              <a:t>Learning from </a:t>
            </a:r>
            <a:r>
              <a:rPr lang="en-US" altLang="en-US" sz="5400" dirty="0" smtClean="0"/>
              <a:t>Data:</a:t>
            </a:r>
            <a:r>
              <a:rPr lang="en-US" altLang="en-US" sz="5400" dirty="0" smtClean="0"/>
              <a:t/>
            </a:r>
            <a:br>
              <a:rPr lang="en-US" altLang="en-US" sz="5400" dirty="0" smtClean="0"/>
            </a:br>
            <a:r>
              <a:rPr lang="en-US" altLang="en-US" sz="5400" dirty="0" smtClean="0"/>
              <a:t/>
            </a:r>
            <a:br>
              <a:rPr lang="en-US" altLang="en-US" sz="5400" dirty="0" smtClean="0"/>
            </a:br>
            <a:r>
              <a:rPr lang="en-US" altLang="en-US" sz="5400" dirty="0" smtClean="0"/>
              <a:t>Decision Trees</a:t>
            </a:r>
            <a:endParaRPr lang="en-US" altLang="en-US" sz="54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10243" name="AutoShape 5"/>
          <p:cNvSpPr>
            <a:spLocks noChangeArrowheads="1"/>
          </p:cNvSpPr>
          <p:nvPr/>
        </p:nvSpPr>
        <p:spPr bwMode="auto">
          <a:xfrm>
            <a:off x="1295400" y="16764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2133600" y="1447800"/>
            <a:ext cx="4953000" cy="44958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b="1" kern="0" dirty="0">
                <a:latin typeface="Arial Narrow" pitchFamily="34" charset="0"/>
              </a:rPr>
              <a:t>Decision Trees</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Support Vector Machines</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K-means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Neural </a:t>
            </a:r>
            <a:r>
              <a:rPr lang="en-US" sz="3200" kern="0" dirty="0">
                <a:latin typeface="Arial Narrow" pitchFamily="34" charset="0"/>
              </a:rPr>
              <a:t>Nets</a:t>
            </a:r>
            <a:r>
              <a:rPr lang="en-US" sz="3200" b="1" kern="0" dirty="0">
                <a:latin typeface="Arial Narrow" pitchFamily="34" charset="0"/>
              </a:rPr>
              <a:t>	</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Architectures</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Unsupervised learning</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Supervised </a:t>
            </a:r>
            <a:r>
              <a:rPr lang="en-US" sz="3200" kern="0" dirty="0" smtClean="0">
                <a:latin typeface="Arial Narrow" pitchFamily="34" charset="0"/>
              </a:rPr>
              <a:t>learning</a:t>
            </a:r>
            <a:endParaRPr lang="en-US" sz="3200" kern="0" dirty="0">
              <a:latin typeface="Arial Narrow"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Give Data*</a:t>
            </a:r>
            <a:endParaRPr lang="en-US" dirty="0"/>
          </a:p>
        </p:txBody>
      </p:sp>
      <p:pic>
        <p:nvPicPr>
          <p:cNvPr id="5" name="Picture 4"/>
          <p:cNvPicPr>
            <a:picLocks noChangeAspect="1"/>
          </p:cNvPicPr>
          <p:nvPr/>
        </p:nvPicPr>
        <p:blipFill>
          <a:blip r:embed="rId3"/>
          <a:stretch>
            <a:fillRect/>
          </a:stretch>
        </p:blipFill>
        <p:spPr>
          <a:xfrm>
            <a:off x="76200" y="1219200"/>
            <a:ext cx="8805559" cy="4091802"/>
          </a:xfrm>
          <a:prstGeom prst="rect">
            <a:avLst/>
          </a:prstGeom>
        </p:spPr>
      </p:pic>
      <p:sp>
        <p:nvSpPr>
          <p:cNvPr id="6" name="TextBox 5"/>
          <p:cNvSpPr txBox="1"/>
          <p:nvPr/>
        </p:nvSpPr>
        <p:spPr>
          <a:xfrm>
            <a:off x="609600" y="6248400"/>
            <a:ext cx="6934200" cy="338554"/>
          </a:xfrm>
          <a:prstGeom prst="rect">
            <a:avLst/>
          </a:prstGeom>
          <a:noFill/>
        </p:spPr>
        <p:txBody>
          <a:bodyPr wrap="square" rtlCol="0">
            <a:spAutoFit/>
          </a:bodyPr>
          <a:lstStyle/>
          <a:p>
            <a:r>
              <a:rPr lang="en-US" sz="1600" dirty="0" err="1" smtClean="0">
                <a:latin typeface="Arial Narrow" panose="020B0606020202030204" pitchFamily="34" charset="0"/>
              </a:rPr>
              <a:t>Russel</a:t>
            </a:r>
            <a:r>
              <a:rPr lang="en-US" sz="1600" dirty="0" smtClean="0">
                <a:latin typeface="Arial Narrow" panose="020B0606020202030204" pitchFamily="34" charset="0"/>
              </a:rPr>
              <a:t> &amp; </a:t>
            </a:r>
            <a:r>
              <a:rPr lang="en-US" sz="1600" dirty="0" err="1" smtClean="0">
                <a:latin typeface="Arial Narrow" panose="020B0606020202030204" pitchFamily="34" charset="0"/>
              </a:rPr>
              <a:t>Norvig</a:t>
            </a:r>
            <a:r>
              <a:rPr lang="en-US" sz="1600" dirty="0" smtClean="0">
                <a:latin typeface="Arial Narrow" panose="020B0606020202030204" pitchFamily="34" charset="0"/>
              </a:rPr>
              <a:t> p 700</a:t>
            </a:r>
            <a:endParaRPr lang="en-US" sz="1600" dirty="0">
              <a:latin typeface="Arial Narrow" panose="020B0606020202030204" pitchFamily="34" charset="0"/>
            </a:endParaRPr>
          </a:p>
        </p:txBody>
      </p:sp>
    </p:spTree>
    <p:extLst>
      <p:ext uri="{BB962C8B-B14F-4D97-AF65-F5344CB8AC3E}">
        <p14:creationId xmlns:p14="http://schemas.microsoft.com/office/powerpoint/2010/main" val="406204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Decision Tree Example: Wait for a Table?</a:t>
            </a:r>
          </a:p>
        </p:txBody>
      </p:sp>
      <p:pic>
        <p:nvPicPr>
          <p:cNvPr id="122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8229600" cy="523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2" name="TextBox 3"/>
          <p:cNvSpPr txBox="1">
            <a:spLocks noChangeArrowheads="1"/>
          </p:cNvSpPr>
          <p:nvPr/>
        </p:nvSpPr>
        <p:spPr bwMode="auto">
          <a:xfrm>
            <a:off x="4038600" y="6472238"/>
            <a:ext cx="2971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spcBef>
                <a:spcPct val="50000"/>
              </a:spcBef>
            </a:pPr>
            <a:r>
              <a:rPr lang="en-US" altLang="en-US" sz="1600">
                <a:latin typeface="Arial Narrow" panose="020B0606020202030204" pitchFamily="34" charset="0"/>
              </a:rPr>
              <a:t>Source: Russell &amp; Norvig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solidFill>
                  <a:srgbClr val="0000BF"/>
                </a:solidFill>
              </a:rPr>
              <a:t>Decision Tree Example: Wait for a Table?</a:t>
            </a:r>
          </a:p>
        </p:txBody>
      </p:sp>
      <p:sp>
        <p:nvSpPr>
          <p:cNvPr id="3" name="Content Placeholder 2"/>
          <p:cNvSpPr>
            <a:spLocks noGrp="1"/>
          </p:cNvSpPr>
          <p:nvPr>
            <p:ph idx="1"/>
          </p:nvPr>
        </p:nvSpPr>
        <p:spPr/>
        <p:txBody>
          <a:bodyPr/>
          <a:lstStyle/>
          <a:p>
            <a:pPr>
              <a:defRPr/>
            </a:pPr>
            <a:r>
              <a:rPr lang="en-US" dirty="0" smtClean="0"/>
              <a:t>Create from data</a:t>
            </a:r>
          </a:p>
          <a:p>
            <a:pPr>
              <a:defRPr/>
            </a:pPr>
            <a:r>
              <a:rPr lang="en-US" dirty="0" smtClean="0"/>
              <a:t>Greedy approach: check first the most discriminatory remaining criterion</a:t>
            </a:r>
            <a:endParaRPr lang="en-US" dirty="0"/>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r="10185" b="61790"/>
          <a:stretch>
            <a:fillRect/>
          </a:stretch>
        </p:blipFill>
        <p:spPr bwMode="auto">
          <a:xfrm>
            <a:off x="838200" y="3657600"/>
            <a:ext cx="73914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TextBox 3"/>
          <p:cNvSpPr txBox="1">
            <a:spLocks noChangeArrowheads="1"/>
          </p:cNvSpPr>
          <p:nvPr/>
        </p:nvSpPr>
        <p:spPr bwMode="auto">
          <a:xfrm>
            <a:off x="4038600" y="6472238"/>
            <a:ext cx="2971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spcBef>
                <a:spcPct val="50000"/>
              </a:spcBef>
            </a:pPr>
            <a:r>
              <a:rPr lang="en-US" altLang="en-US" sz="1600">
                <a:latin typeface="Arial Narrow" panose="020B0606020202030204" pitchFamily="34" charset="0"/>
              </a:rPr>
              <a:t>Source: Russell &amp; Norvig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Boosted Trees with TensorFlow</a:t>
            </a:r>
            <a:endParaRPr lang="en-US" dirty="0"/>
          </a:p>
        </p:txBody>
      </p:sp>
      <p:pic>
        <p:nvPicPr>
          <p:cNvPr id="5" name="Picture 4"/>
          <p:cNvPicPr>
            <a:picLocks noChangeAspect="1"/>
          </p:cNvPicPr>
          <p:nvPr/>
        </p:nvPicPr>
        <p:blipFill>
          <a:blip r:embed="rId2"/>
          <a:stretch>
            <a:fillRect/>
          </a:stretch>
        </p:blipFill>
        <p:spPr>
          <a:xfrm>
            <a:off x="380999" y="1371600"/>
            <a:ext cx="8144553" cy="3124200"/>
          </a:xfrm>
          <a:prstGeom prst="rect">
            <a:avLst/>
          </a:prstGeom>
        </p:spPr>
      </p:pic>
      <p:sp>
        <p:nvSpPr>
          <p:cNvPr id="6" name="Rectangle 5"/>
          <p:cNvSpPr/>
          <p:nvPr/>
        </p:nvSpPr>
        <p:spPr>
          <a:xfrm>
            <a:off x="380999" y="6248400"/>
            <a:ext cx="4648200" cy="338554"/>
          </a:xfrm>
          <a:prstGeom prst="rect">
            <a:avLst/>
          </a:prstGeom>
        </p:spPr>
        <p:txBody>
          <a:bodyPr wrap="square">
            <a:spAutoFit/>
          </a:bodyPr>
          <a:lstStyle/>
          <a:p>
            <a:r>
              <a:rPr lang="en-US" sz="1600" dirty="0">
                <a:latin typeface="Arial Narrow" panose="020B0606020202030204" pitchFamily="34" charset="0"/>
              </a:rPr>
              <a:t>https://xgboost.readthedocs.io/en/latest/tutorials/model.html</a:t>
            </a:r>
          </a:p>
        </p:txBody>
      </p:sp>
    </p:spTree>
    <p:extLst>
      <p:ext uri="{BB962C8B-B14F-4D97-AF65-F5344CB8AC3E}">
        <p14:creationId xmlns:p14="http://schemas.microsoft.com/office/powerpoint/2010/main" val="2195483303"/>
      </p:ext>
    </p:extLst>
  </p:cSld>
  <p:clrMapOvr>
    <a:masterClrMapping/>
  </p:clrMapOvr>
</p:sld>
</file>

<file path=ppt/theme/theme1.xml><?xml version="1.0" encoding="utf-8"?>
<a:theme xmlns:a="http://schemas.openxmlformats.org/drawingml/2006/main" name="brknbarc">
  <a:themeElements>
    <a:clrScheme name="">
      <a:dk1>
        <a:srgbClr val="000000"/>
      </a:dk1>
      <a:lt1>
        <a:srgbClr val="FFFFFF"/>
      </a:lt1>
      <a:dk2>
        <a:srgbClr val="0000FF"/>
      </a:dk2>
      <a:lt2>
        <a:srgbClr val="000080"/>
      </a:lt2>
      <a:accent1>
        <a:srgbClr val="FF00FF"/>
      </a:accent1>
      <a:accent2>
        <a:srgbClr val="FF0000"/>
      </a:accent2>
      <a:accent3>
        <a:srgbClr val="FFFFFF"/>
      </a:accent3>
      <a:accent4>
        <a:srgbClr val="000000"/>
      </a:accent4>
      <a:accent5>
        <a:srgbClr val="FFAAFF"/>
      </a:accent5>
      <a:accent6>
        <a:srgbClr val="E70000"/>
      </a:accent6>
      <a:hlink>
        <a:srgbClr val="00FFFF"/>
      </a:hlink>
      <a:folHlink>
        <a:srgbClr val="C0C0C0"/>
      </a:folHlink>
    </a:clrScheme>
    <a:fontScheme name="brknbar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rknbar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rknbar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rknbar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rknbar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rknbar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rknbar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rknbar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c:\powpnt40\template\clrovrhd\brknbarc.ppt</Template>
  <TotalTime>20617</TotalTime>
  <Pages>24</Pages>
  <Words>529</Words>
  <Application>Microsoft Office PowerPoint</Application>
  <PresentationFormat>On-screen Show (4:3)</PresentationFormat>
  <Paragraphs>33</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Narrow</vt:lpstr>
      <vt:lpstr>Courier New</vt:lpstr>
      <vt:lpstr>Times New Roman</vt:lpstr>
      <vt:lpstr>Wingdings</vt:lpstr>
      <vt:lpstr>brknbarc</vt:lpstr>
      <vt:lpstr>Learning from Data:  Decision Trees</vt:lpstr>
      <vt:lpstr>Learning and Intro to Neural Nets</vt:lpstr>
      <vt:lpstr>Give Data*</vt:lpstr>
      <vt:lpstr>Decision Tree Example: Wait for a Table?</vt:lpstr>
      <vt:lpstr>Decision Tree Example: Wait for a Table?</vt:lpstr>
      <vt:lpstr>Boosted Trees with TensorFlow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 Introduction</dc:title>
  <dc:subject/>
  <dc:creator>Eric Braude</dc:creator>
  <cp:keywords/>
  <dc:description/>
  <cp:lastModifiedBy>Braude, Eric J</cp:lastModifiedBy>
  <cp:revision>209</cp:revision>
  <cp:lastPrinted>2017-09-28T19:55:17Z</cp:lastPrinted>
  <dcterms:created xsi:type="dcterms:W3CDTF">1997-06-10T19:27:06Z</dcterms:created>
  <dcterms:modified xsi:type="dcterms:W3CDTF">2021-05-11T11:14:44Z</dcterms:modified>
</cp:coreProperties>
</file>