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lfa Slab One" panose="020B0604020202020204" charset="0"/>
      <p:regular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953FD5-2C06-4AA0-A8A4-342D83F0AE36}">
  <a:tblStyle styleId="{AA953FD5-2C06-4AA0-A8A4-342D83F0A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7d2ba904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7d2ba904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d2ba904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d2ba904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7d2ba904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7d2ba904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d2ba904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7d2ba904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eca000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eca000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7d2ba904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7d2ba904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7d2ba904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7d2ba904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7d2ba904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7d2ba904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7d2ba904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7d2ba904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7d2ba90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7d2ba904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d2ba904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d2ba904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7d2ba904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7d2ba904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d2ba90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d2ba90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d2ba904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d2ba904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7d2ba9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7d2ba9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542150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 513 - B</a:t>
            </a:r>
            <a:r>
              <a:rPr lang="en"/>
              <a:t> - Knowledge Discovery &amp; Data Mining 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64100" y="430882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9: </a:t>
            </a:r>
            <a:r>
              <a:rPr lang="en"/>
              <a:t>Aidan Giordano, Tyler Sconing, Orlando Osorio Garcia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298100"/>
            <a:ext cx="8520600" cy="11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Mortality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Aidan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49300" cy="3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Model: Random Forest classifier</a:t>
            </a:r>
            <a:endParaRPr sz="1100"/>
          </a:p>
          <a:p>
            <a:pPr marL="457200" lvl="0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Data preprocessing: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Feature scaling using StandardScaler</a:t>
            </a:r>
            <a:endParaRPr sz="1100"/>
          </a:p>
          <a:p>
            <a:pPr marL="457200" lvl="0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Evaluation metrics: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Testing accuracy: 0.9459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Precision: 0.94 (class 0), 1.00 (class 1)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Recall: 1.00 (class 0), 0.75 (class 1)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F1-score: 0.97 (class 0), 0.86 (class 1)</a:t>
            </a:r>
            <a:endParaRPr sz="1100"/>
          </a:p>
          <a:p>
            <a:pPr marL="457200" lvl="0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Key Takeaways: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RF has an overall very high accuracy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Accuracy at predicting death is perfect, although this is likely due to an imbalance in data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When retrying using SMOTE to balance the dataset, it had a recall of .98 for predicting death</a:t>
            </a:r>
            <a:endParaRPr sz="1100"/>
          </a:p>
          <a:p>
            <a:pPr marL="914400" lvl="1" indent="-287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/>
              <a:t>Accuracy at predicting survival is worse but still has a good success rate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2"/>
          </p:nvPr>
        </p:nvSpPr>
        <p:spPr>
          <a:xfrm>
            <a:off x="6098250" y="3843875"/>
            <a:ext cx="14682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RF with SMOTE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63" y="210845"/>
            <a:ext cx="3215575" cy="27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813" y="2918150"/>
            <a:ext cx="2187074" cy="9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700" y="4122475"/>
            <a:ext cx="2143299" cy="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- Aidan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Model: Support Vector Machine (SVM) classifier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Kernel: Radial Basis Function (RBF)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preprocessing: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Feature scaling using StandardScaler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Evaluation metrics: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Testing accuracy: 0.8649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Precision: 0.88 (class 0), 0.80 (class 1)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Recall: 0.97 (class 0), 0.50 (class 1)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F1-score: 0.92 (class 0), 0.62 (class 1)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Key Takeaways: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Overall high accuracy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Highly accurate at predicting death but somewhat poor results at predicting survival at just 50%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matrix and report]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50" y="1152470"/>
            <a:ext cx="3005574" cy="25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25" y="3772650"/>
            <a:ext cx="2187030" cy="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- Tyler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13175"/>
            <a:ext cx="38892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Model: Decision Tree Classifier 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preprocessing: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performance: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Accuracy: 90%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Evaluation metrics: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Precision: 0.93 (class 0), 0.79 (class 1)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Recall: 0.94 (class 0), 0.76 (class 1)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F1-score: 0.94 (class 0), 0.78 (class 1)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900" y="1027037"/>
            <a:ext cx="5001923" cy="3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36" y="3525048"/>
            <a:ext cx="3248525" cy="1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Clustering- Tyler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Model: Agglomerative Clustering (Euclidean/Manhattan)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preprocessing: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Feature Scaling using StandardScaler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performance: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Accuracy: 77%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Evaluation metrics: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Takeaways: 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Regardless of method of normalization of data(MinMaxScalar, StandardScaler), clustering could not accurately classify patients in Class 1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Very good at clustering patients in Class 0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Both Agglomerative Clustering methods, Euclidean and Manhattan, provided the same results  </a:t>
            </a:r>
            <a:endParaRPr sz="1100"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1359988" y="3354250"/>
          <a:ext cx="2247825" cy="1511900"/>
        </p:xfrm>
        <a:graphic>
          <a:graphicData uri="http://schemas.openxmlformats.org/drawingml/2006/table">
            <a:tbl>
              <a:tblPr>
                <a:noFill/>
                <a:tableStyleId>{AA953FD5-2C06-4AA0-A8A4-342D83F0AE36}</a:tableStyleId>
              </a:tblPr>
              <a:tblGrid>
                <a:gridCol w="7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Cluster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Actual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285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25" y="3196125"/>
            <a:ext cx="38004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Clustering- Tyler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Model: K Means Clustering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preprocessing: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Feature Scaling using MinMaxScaler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performance: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Accuracy: 75%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Evaluation metrics: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1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Takeaways:</a:t>
            </a: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Use of MinMaxScaler instead of StandardScaler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StandardScaler produced accuracy of 25%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Much more effective at classifying patients in class 1, when compared to Agglomerative Clustering</a:t>
            </a:r>
            <a:endParaRPr sz="1100"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314413" y="3088350"/>
          <a:ext cx="2247825" cy="1511900"/>
        </p:xfrm>
        <a:graphic>
          <a:graphicData uri="http://schemas.openxmlformats.org/drawingml/2006/table">
            <a:tbl>
              <a:tblPr>
                <a:noFill/>
                <a:tableStyleId>{AA953FD5-2C06-4AA0-A8A4-342D83F0AE36}</a:tableStyleId>
              </a:tblPr>
              <a:tblGrid>
                <a:gridCol w="7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Cluster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Actual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238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43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37</a:t>
                      </a:r>
                      <a:endParaRPr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2870563"/>
            <a:ext cx="38766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pic>
        <p:nvPicPr>
          <p:cNvPr id="172" name="Google Shape;172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25" y="1391875"/>
            <a:ext cx="5452752" cy="337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054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and CART Outperform Other Models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 and CART achieved the highest accuracy scores of 94.59% and 90%, respectively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These tree-based models excel at handling complex, non-linear relationships in the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models identified important predictors of mortality in patients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analysis could be improved with a larger and more diverse dataset along with more advanced machine learning models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would be beneficial to conduct this analysis on a random population since a large portion of patients in this dataset died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Continued research within this field could help healthcare professionals identify high risk patients earlier and develop better treatment plans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2"/>
          </p:nvPr>
        </p:nvSpPr>
        <p:spPr>
          <a:xfrm>
            <a:off x="5748475" y="1271425"/>
            <a:ext cx="3083700" cy="3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12" y="1152475"/>
            <a:ext cx="3635775" cy="3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52683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Objective</a:t>
            </a:r>
            <a:endParaRPr sz="6775"/>
          </a:p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Dataset Description</a:t>
            </a:r>
            <a:endParaRPr sz="6775"/>
          </a:p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Data Cleaning</a:t>
            </a:r>
            <a:endParaRPr sz="6775"/>
          </a:p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Exploratory Data Analysis</a:t>
            </a:r>
            <a:endParaRPr sz="6775"/>
          </a:p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Classification Models</a:t>
            </a:r>
            <a:endParaRPr sz="6775"/>
          </a:p>
          <a:p>
            <a:pPr marL="457200" lvl="0" indent="-33616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775"/>
              <a:t>Conclusion</a:t>
            </a:r>
            <a:endParaRPr sz="677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950" y="1318738"/>
            <a:ext cx="2506051" cy="25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90250" y="1206875"/>
            <a:ext cx="56970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lang="en" sz="2000" b="1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</a:t>
            </a:r>
            <a:endParaRPr sz="2000" b="1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employing classification models to predict mortality among patients with heart diseases.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02"/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lang="en" sz="2000" b="1" u="sng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endParaRPr sz="2000" b="1" u="sng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prediction accuracy and identify key risk factors contributing to mortality.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600" y="912625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8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</a:rPr>
              <a:t>Objective</a:t>
            </a:r>
            <a:endParaRPr sz="2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9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The Dataset chosen is </a:t>
            </a:r>
            <a:r>
              <a:rPr lang="en" sz="5200" b="1"/>
              <a:t>‘The Heart Failure Prediction Dataset’</a:t>
            </a:r>
            <a:endParaRPr sz="5200" b="1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Source: Kaggle</a:t>
            </a:r>
            <a:endParaRPr sz="52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Contains comprehensive </a:t>
            </a:r>
            <a:r>
              <a:rPr lang="en" sz="5200" b="1"/>
              <a:t>medical history of heart patients</a:t>
            </a:r>
            <a:endParaRPr sz="5200" b="1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Collected from the Institute of Cardiology, Faisalabad, Pakistan</a:t>
            </a:r>
            <a:endParaRPr sz="52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The Dataset has a total of 60 columns and 368 observations.</a:t>
            </a:r>
            <a:endParaRPr sz="52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Our </a:t>
            </a:r>
            <a:r>
              <a:rPr lang="en" sz="5200" b="1"/>
              <a:t>goal is to find whether a patient died or survived.</a:t>
            </a:r>
            <a:endParaRPr sz="5200" b="1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Target variable: Mortality</a:t>
            </a:r>
            <a:endParaRPr sz="52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0: Patient died</a:t>
            </a:r>
            <a:endParaRPr sz="52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1: Patient survived</a:t>
            </a:r>
            <a:endParaRPr sz="52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Link to dataset</a:t>
            </a:r>
            <a:endParaRPr sz="52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 u="sng">
                <a:solidFill>
                  <a:schemeClr val="hlink"/>
                </a:solidFill>
                <a:hlinkClick r:id="rId3"/>
              </a:rPr>
              <a:t>https://www.kaggle.com/datasets/asgharalikhan/mortality-rate-heart-patient-pakistan-hospital</a:t>
            </a:r>
            <a:endParaRPr sz="52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075" y="445025"/>
            <a:ext cx="2243150" cy="22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7465" y="2766525"/>
            <a:ext cx="2174375" cy="17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the Data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Dropped irrelevant or redundant columns: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8 features dropped due to redundancy or lack of description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'Others', 'Family.History', 'CO', 'Diagnosis', 'Life.Style', 'Sleep', 'Category', 'Age.Group'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Handled categorical variables: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Applied one-hot encoding to convert categorical features to numerical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Feature scaling: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Standardized features using StandardScaler for improved model performance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Addressed missing values and formatting issues: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There were no missing values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Stripped white space from column names</a:t>
            </a: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675" y="478625"/>
            <a:ext cx="1928325" cy="4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Overview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Statistics and data types summary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Correlation Analysis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Created a correlation matrix and heatmap to identify correlations between variables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Target variable distribution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Plotted the distribution of the Mortality variable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Continuous variable analysis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Created box plots to compare the distribution of continuous variables across Mortality groups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Categorical variable analysis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Created bar plots to compare the counts of categorical variables across Mortality groups</a:t>
            </a:r>
            <a:endParaRPr sz="11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[Include the correlation heatmap image]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[Include the Mortality distribution plot]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[Include a selection of relevant box plots]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[Include a selection of relevant bar plots]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53" y="1085552"/>
            <a:ext cx="3999898" cy="360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3876300" cy="6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7089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Naïve Bayes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Vector Machine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Agglomerative Clustering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 Means Clustering</a:t>
            </a:r>
            <a:endParaRPr sz="18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800" y="1249452"/>
            <a:ext cx="2644600" cy="26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- Orlando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77777"/>
            <a:ext cx="4260300" cy="22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Model:</a:t>
            </a:r>
            <a:r>
              <a:rPr lang="en" sz="1100"/>
              <a:t> K-Nearest Neighbors (KNN)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Number of Neighbors (k): Evaluated with k = 3, 5, 10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Distance Metric: </a:t>
            </a:r>
            <a:endParaRPr sz="1100" b="1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Euclidean (from ‘class’ package)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Data Preprocessing:</a:t>
            </a:r>
            <a:endParaRPr sz="1100" b="1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StandardScaler used to normalize features</a:t>
            </a:r>
            <a:endParaRPr/>
          </a:p>
        </p:txBody>
      </p:sp>
      <p:pic>
        <p:nvPicPr>
          <p:cNvPr id="109" name="Google Shape;10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625" y="1195350"/>
            <a:ext cx="3082551" cy="19060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10" name="Google Shape;110;p20"/>
          <p:cNvGraphicFramePr/>
          <p:nvPr/>
        </p:nvGraphicFramePr>
        <p:xfrm>
          <a:off x="428300" y="3366075"/>
          <a:ext cx="4027100" cy="1493400"/>
        </p:xfrm>
        <a:graphic>
          <a:graphicData uri="http://schemas.openxmlformats.org/drawingml/2006/table">
            <a:tbl>
              <a:tblPr>
                <a:noFill/>
                <a:tableStyleId>{AA953FD5-2C06-4AA0-A8A4-342D83F0AE36}</a:tableStyleId>
              </a:tblPr>
              <a:tblGrid>
                <a:gridCol w="10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 = 3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 = 5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 = 10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Precision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94.25%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88.04%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80.80%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Recall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92.13%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91.01%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89.88%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F1-Score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93.18%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89.50%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75" y="3279026"/>
            <a:ext cx="1544757" cy="46880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l="882" r="13427"/>
          <a:stretch/>
        </p:blipFill>
        <p:spPr>
          <a:xfrm>
            <a:off x="6159359" y="3824588"/>
            <a:ext cx="1544750" cy="51854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6">
            <a:alphaModFix/>
          </a:blip>
          <a:srcRect r="12778"/>
          <a:stretch/>
        </p:blipFill>
        <p:spPr>
          <a:xfrm>
            <a:off x="6151375" y="4419894"/>
            <a:ext cx="1544756" cy="50258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Bayes - Orlando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Model:</a:t>
            </a:r>
            <a:r>
              <a:rPr lang="en" sz="1100"/>
              <a:t> Naive Bayes Classifier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Data Preprocessing:</a:t>
            </a:r>
            <a:endParaRPr sz="1100" b="1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One-hot encoding for categorical variables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StandardScaler used to normalize features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Model Performance:</a:t>
            </a:r>
            <a:endParaRPr sz="1100" b="1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Accuracy: </a:t>
            </a:r>
            <a:r>
              <a:rPr lang="en" sz="1100"/>
              <a:t>27.92%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Precision:</a:t>
            </a:r>
            <a:r>
              <a:rPr lang="en" sz="1100"/>
              <a:t> 100%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Recall: </a:t>
            </a:r>
            <a:r>
              <a:rPr lang="en" sz="1100"/>
              <a:t>3.61%</a:t>
            </a:r>
            <a:endParaRPr sz="110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F1-Score:</a:t>
            </a:r>
            <a:r>
              <a:rPr lang="en" sz="1100"/>
              <a:t> 6.97%</a:t>
            </a:r>
            <a:endParaRPr sz="110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xfrm>
            <a:off x="4626300" y="1152475"/>
            <a:ext cx="4206000" cy="29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Why the low accuracy?</a:t>
            </a:r>
            <a:endParaRPr sz="1100"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 b="1"/>
              <a:t>Class imbalance</a:t>
            </a:r>
            <a:endParaRPr sz="11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Significantly more ‘Dead’ than ‘Alive’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b="1"/>
              <a:t>Naive Bayes assumes independence among predictors</a:t>
            </a:r>
            <a:endParaRPr sz="11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Variables in dataset are dependent of each other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Blood pressure, cholesterol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b="1"/>
              <a:t>Naive Bayes assumes predictors to follow a normal distribution</a:t>
            </a:r>
            <a:endParaRPr sz="11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Significant skewness or outliers in data</a:t>
            </a:r>
            <a:endParaRPr sz="11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00" y="3752400"/>
            <a:ext cx="2745700" cy="10278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On-screen Show (16:9)</PresentationFormat>
  <Paragraphs>199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Proxima Nova</vt:lpstr>
      <vt:lpstr>Arial</vt:lpstr>
      <vt:lpstr>Alfa Slab One</vt:lpstr>
      <vt:lpstr>Gameday</vt:lpstr>
      <vt:lpstr>Predicting Mortality</vt:lpstr>
      <vt:lpstr>Overview</vt:lpstr>
      <vt:lpstr>Purpose Focusing on employing classification models to predict mortality among patients with heart diseases.  Goal Improve prediction accuracy and identify key risk factors contributing to mortality.</vt:lpstr>
      <vt:lpstr>Description of The Dataset</vt:lpstr>
      <vt:lpstr>Preprocessing the Data</vt:lpstr>
      <vt:lpstr>Exploratory Data Analysis</vt:lpstr>
      <vt:lpstr>Classification Models</vt:lpstr>
      <vt:lpstr>K-nearest Neighbors - Orlando</vt:lpstr>
      <vt:lpstr>Naïve Bayes - Orlando</vt:lpstr>
      <vt:lpstr>Random Forest - Aidan</vt:lpstr>
      <vt:lpstr>Support Vector Machine - Aidan</vt:lpstr>
      <vt:lpstr>CART - Tyler</vt:lpstr>
      <vt:lpstr>Agglomerative Clustering- Tyler</vt:lpstr>
      <vt:lpstr>K Means Clustering- Tyler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</dc:title>
  <cp:lastModifiedBy>Orlando Osorio Garcia</cp:lastModifiedBy>
  <cp:revision>1</cp:revision>
  <dcterms:modified xsi:type="dcterms:W3CDTF">2024-04-25T03:18:23Z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2024-04-25T03:17:49Z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52d712f8-602f-4449-a106-1926ab86e964</vt:lpwstr>
  </property>
  <property fmtid="{D5CDD505-2E9C-101B-9397-08002B2CF9AE}" pid="8" name="MSIP_Label_a73fd474-4f3c-44ed-88fb-5cc4bd2471bf_ContentBits">
    <vt:lpwstr>0</vt:lpwstr>
  </property>
</Properties>
</file>