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008813" cy="9294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CBC0E3-C54B-490D-A4A9-71C816D8314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41279" cy="464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A6FCC-CDDD-4C66-A8DC-A2030D8EDB4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967559" y="0"/>
            <a:ext cx="3041279" cy="464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12855-5C15-47B3-984D-3DA90C8C00E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830440"/>
            <a:ext cx="3041279" cy="464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A86D1-03F2-4808-8745-1FD16613883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967559" y="8830440"/>
            <a:ext cx="3041279" cy="464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DE2D45F5-6557-470A-BBB6-05E01E1EBC10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74847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1843BD-605D-42E8-904F-CA1F25D1C63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009200" cy="929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A4BA7EC-A53A-4441-9546-1273E671456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38400" cy="465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3240" tIns="46440" rIns="93240" bIns="4644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60AC-B28B-448E-90FE-19D0306FE03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970440" y="0"/>
            <a:ext cx="3038400" cy="465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3240" tIns="46440" rIns="93240" bIns="4644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2ED1E2E0-9BDC-4EF3-B80A-ADA922D6A1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60" y="696960"/>
            <a:ext cx="4648320" cy="3486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D3E05E0B-F3E0-4AB9-8134-988139B8C67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01280" y="4416120"/>
            <a:ext cx="5607000" cy="41831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C7021E-8559-4D09-8D4F-31849B58707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829360"/>
            <a:ext cx="3038400" cy="465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3240" tIns="46440" rIns="93240" bIns="46440" anchor="b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762F0E-F925-4DC1-A97A-EE5E7BB29E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970440" y="8829360"/>
            <a:ext cx="3038400" cy="465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3240" tIns="46440" rIns="93240" bIns="46440" anchor="b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40458C"/>
                </a:solidFill>
                <a:latin typeface="굴림" pitchFamily="34"/>
                <a:ea typeface="굴림" pitchFamily="34"/>
                <a:cs typeface="굴림" pitchFamily="34"/>
              </a:defRPr>
            </a:lvl1pPr>
          </a:lstStyle>
          <a:p>
            <a:pPr lvl="0"/>
            <a:fld id="{BE4937EE-BE3F-4CFB-9106-887DB3F723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굴림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B144AC-C965-44D0-BA15-04D10CD801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12218376-2F3C-4C37-9632-3BEB77BD7DA9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01675-50E8-49D7-81B6-0258476C70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B83C5-3151-41A3-9D40-245CD73D22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3240" tIns="46440" rIns="93240" bIns="46440" anchor="t" anchorCtr="0">
            <a:spAutoFit/>
          </a:bodyPr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B41DA-6575-401F-A583-AA0BE32B60D9}"/>
              </a:ext>
            </a:extLst>
          </p:cNvPr>
          <p:cNvSpPr/>
          <p:nvPr/>
        </p:nvSpPr>
        <p:spPr>
          <a:xfrm>
            <a:off x="3970440" y="8829720"/>
            <a:ext cx="303840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F552F499-252B-4645-B8C6-69D7F3BAC145}" type="slidenum">
              <a:t>1</a:t>
            </a:fld>
            <a:endParaRPr lang="en-US" sz="1200" b="0" i="0" u="none" strike="noStrike" baseline="0">
              <a:ln>
                <a:noFill/>
              </a:ln>
              <a:solidFill>
                <a:srgbClr val="40458C"/>
              </a:solidFill>
              <a:latin typeface="굴림" pitchFamily="34"/>
              <a:ea typeface="굴림" pitchFamily="34"/>
              <a:cs typeface="굴림" pitchFamily="3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00481792-9112-4DDB-80FD-58A1605479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AC63B0FB-CF48-4F8E-8BA8-CBEC9DD50B79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79114-60BD-42AE-9453-AFE7424A9C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A74AB-7F43-40EE-98E5-024C6BFEE6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ECC76A3-8C7D-4B4B-895C-BDC669EDA2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3910F7FD-DEBE-4483-8020-46BDD5254D9D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01D1C-7EB4-418E-8EC9-A680694CD1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A386FA-238B-488B-8E3D-6996BC93D3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DD99F35F-C641-450B-B58B-BAED98099D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304219E6-8F10-469C-AEAA-1BA728CCDC46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6DEE48-FCC1-4768-8E46-AFB99577BC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08DCCB-6261-44B4-A5D2-4630AADF05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EC0DEBAD-CE2C-4899-BD90-B749580123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6631CDD7-3966-4CDC-B860-92A812CCA933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E2C0B1-0ACF-4EFA-A6D6-6024AD49B6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A278E4-7393-4ACC-BB5F-7FAA6439A4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2A47CB8-6774-4B62-814C-D843FD5DA2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05B9373D-6DD5-4299-99BB-FBD7C01345D0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6AA2F0-D32B-4B4C-9E7A-74FAAA97CF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9BCE7B-553F-45F2-8056-FE9ADEC667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8FB2FE7A-5318-4C66-93DF-6AAC403D66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9BF778B2-8FB7-4D63-AFAF-362C8CDC645C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B85703-32CD-4961-B418-529C814BD2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DF86B4-40C6-4A30-ABB6-E6BF5524DB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C02FC6-055D-4B38-9DA2-F2CF6FC332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96B1F64B-7FD4-44D8-82BA-A067165539CB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6FCF8-AB3B-4903-B7C2-43732F528E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60" y="696960"/>
            <a:ext cx="4648320" cy="3486239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DE092-8AD3-4BCE-A36D-698DE268D8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3240" tIns="46440" rIns="93240" bIns="46440" anchor="t" anchorCtr="0">
            <a:spAutoFit/>
          </a:bodyPr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E6199-0416-4347-80A6-3D9C90A15BC8}"/>
              </a:ext>
            </a:extLst>
          </p:cNvPr>
          <p:cNvSpPr/>
          <p:nvPr/>
        </p:nvSpPr>
        <p:spPr>
          <a:xfrm>
            <a:off x="3970440" y="8829720"/>
            <a:ext cx="303840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E53BEEF-AEB4-4A3E-AB83-F8E23E240C2E}" type="slidenum">
              <a:t>2</a:t>
            </a:fld>
            <a:endParaRPr lang="en-US" sz="1200" b="0" i="0" u="none" strike="noStrike" baseline="0">
              <a:ln>
                <a:noFill/>
              </a:ln>
              <a:solidFill>
                <a:srgbClr val="40458C"/>
              </a:solidFill>
              <a:latin typeface="굴림" pitchFamily="34"/>
              <a:ea typeface="굴림" pitchFamily="34"/>
              <a:cs typeface="굴림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9A7623-A72C-4EE1-A8E6-B4F4DB5792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C0ACF153-8873-4381-A80C-C85C839E1086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A43DD-367F-4B5A-9B87-A76A2E2214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60" y="696960"/>
            <a:ext cx="4648320" cy="3486239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C3F43B-5C07-4F2A-8D03-E4144426D7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3240" tIns="46440" rIns="93240" bIns="46440" anchor="t" anchorCtr="0">
            <a:spAutoFit/>
          </a:bodyPr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A0C18-1BE3-4D0F-BE9A-3ED9C8B678EF}"/>
              </a:ext>
            </a:extLst>
          </p:cNvPr>
          <p:cNvSpPr/>
          <p:nvPr/>
        </p:nvSpPr>
        <p:spPr>
          <a:xfrm>
            <a:off x="3970440" y="8829720"/>
            <a:ext cx="303840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EB915379-6E68-41F4-88BD-B2A44DE0A74E}" type="slidenum">
              <a:t>3</a:t>
            </a:fld>
            <a:endParaRPr lang="en-US" sz="1200" b="0" i="0" u="none" strike="noStrike" baseline="0">
              <a:ln>
                <a:noFill/>
              </a:ln>
              <a:solidFill>
                <a:srgbClr val="40458C"/>
              </a:solidFill>
              <a:latin typeface="굴림" pitchFamily="34"/>
              <a:ea typeface="굴림" pitchFamily="34"/>
              <a:cs typeface="굴림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D3A953-6A24-43B3-99CD-279BA5D56E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9F7477B2-1883-4D43-8A90-9F9013011550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EA015-1478-4AF6-8B52-7AF2D33B75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60" y="696960"/>
            <a:ext cx="4648320" cy="3486239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3D4712-72EB-41DF-8F2F-6C95B5BE35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3240" tIns="46440" rIns="93240" bIns="46440" anchor="t" anchorCtr="0">
            <a:spAutoFit/>
          </a:bodyPr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8C23B-9C07-461B-852F-6F0EFC21508D}"/>
              </a:ext>
            </a:extLst>
          </p:cNvPr>
          <p:cNvSpPr/>
          <p:nvPr/>
        </p:nvSpPr>
        <p:spPr>
          <a:xfrm>
            <a:off x="3970440" y="8829720"/>
            <a:ext cx="303840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31F58031-A80E-4B3C-A45F-B5713CD1DC8E}" type="slidenum">
              <a:t>4</a:t>
            </a:fld>
            <a:endParaRPr lang="en-US" sz="1200" b="0" i="0" u="none" strike="noStrike" baseline="0">
              <a:ln>
                <a:noFill/>
              </a:ln>
              <a:solidFill>
                <a:srgbClr val="40458C"/>
              </a:solidFill>
              <a:latin typeface="굴림" pitchFamily="34"/>
              <a:ea typeface="굴림" pitchFamily="34"/>
              <a:cs typeface="굴림" pitchFamily="3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9AFE0EF-C204-4BEA-B7F4-939AC907AD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32C3FB60-E0FB-4A45-BFBA-28CC77446833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D09300-64B6-4CE3-A314-8A1B324E92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046B8D-33AD-4B8A-ADAD-4D180333D3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8B468B-A05A-4394-950F-2455051264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1AC86088-70F5-4030-B45E-D9389F15350F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F4FD6-60E0-47B8-8BAC-1344FEC071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60" y="696960"/>
            <a:ext cx="4648320" cy="3486239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54A24-73CC-4CD5-8552-BD1A0F7A6F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3240" tIns="46440" rIns="93240" bIns="46440" anchor="t" anchorCtr="0">
            <a:spAutoFit/>
          </a:bodyPr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E24D7-AC41-4AE5-B2AF-825D48C7D2F8}"/>
              </a:ext>
            </a:extLst>
          </p:cNvPr>
          <p:cNvSpPr/>
          <p:nvPr/>
        </p:nvSpPr>
        <p:spPr>
          <a:xfrm>
            <a:off x="3970440" y="8829720"/>
            <a:ext cx="303840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fld id="{F97431A0-A517-4F5C-9FDF-5575DAD0BC3F}" type="slidenum">
              <a:t>6</a:t>
            </a:fld>
            <a:endParaRPr lang="en-US" sz="1200" b="0" i="0" u="none" strike="noStrike" baseline="0">
              <a:ln>
                <a:noFill/>
              </a:ln>
              <a:solidFill>
                <a:srgbClr val="40458C"/>
              </a:solidFill>
              <a:latin typeface="굴림" pitchFamily="34"/>
              <a:ea typeface="굴림" pitchFamily="34"/>
              <a:cs typeface="굴림" pitchFamily="3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278C66-C631-4B07-A189-9FF37786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12A3FA53-4530-4949-AE61-261E8E0F7933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EC7E1B-3A43-4D2D-82B6-9D9BC11813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60" y="696960"/>
            <a:ext cx="4648320" cy="3486239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E1735-62F8-493B-AE2B-3A108987C6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3240" tIns="46440" rIns="93240" bIns="46440" anchor="t" anchorCtr="0">
            <a:spAutoFit/>
          </a:bodyPr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A4AA8-36E9-4213-AE40-53073235E1F3}"/>
              </a:ext>
            </a:extLst>
          </p:cNvPr>
          <p:cNvSpPr/>
          <p:nvPr/>
        </p:nvSpPr>
        <p:spPr>
          <a:xfrm>
            <a:off x="3970440" y="8829720"/>
            <a:ext cx="303840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fld id="{1DEC7450-28E1-402B-992C-A366EC50A30B}" type="slidenum">
              <a:t>7</a:t>
            </a:fld>
            <a:endParaRPr lang="en-US" sz="1200" b="0" i="0" u="none" strike="noStrike" baseline="0">
              <a:ln>
                <a:noFill/>
              </a:ln>
              <a:solidFill>
                <a:srgbClr val="40458C"/>
              </a:solidFill>
              <a:latin typeface="굴림" pitchFamily="34"/>
              <a:ea typeface="굴림" pitchFamily="34"/>
              <a:cs typeface="굴림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F43C42-DA5F-4714-9C14-B7F8CFE8B1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3FA385D0-1563-44A5-98EF-0D376662E69E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0C155-BE2B-48A5-A449-821F3E23C7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60" y="696960"/>
            <a:ext cx="4648320" cy="3486239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27351D-59A0-4A27-9AA2-2A3EC24219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3240" tIns="46440" rIns="93240" bIns="46440" anchor="t" anchorCtr="0">
            <a:spAutoFit/>
          </a:bodyPr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4E257-A46B-4832-8DF6-C2F45A605129}"/>
              </a:ext>
            </a:extLst>
          </p:cNvPr>
          <p:cNvSpPr/>
          <p:nvPr/>
        </p:nvSpPr>
        <p:spPr>
          <a:xfrm>
            <a:off x="3970440" y="8829720"/>
            <a:ext cx="303840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fld id="{D76109B1-D2B6-4EE6-A5C6-C73D374ABFC1}" type="slidenum">
              <a:t>8</a:t>
            </a:fld>
            <a:endParaRPr lang="en-US" sz="1200" b="0" i="0" u="none" strike="noStrike" baseline="0">
              <a:ln>
                <a:noFill/>
              </a:ln>
              <a:solidFill>
                <a:srgbClr val="40458C"/>
              </a:solidFill>
              <a:latin typeface="굴림" pitchFamily="34"/>
              <a:ea typeface="굴림" pitchFamily="34"/>
              <a:cs typeface="굴림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0A565CD5-506A-4FCD-B798-9BF873B256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3240" tIns="46440" rIns="93240" bIns="46440" anchor="b" anchorCtr="0" compatLnSpc="1">
            <a:noAutofit/>
          </a:bodyPr>
          <a:lstStyle/>
          <a:p>
            <a:pPr lvl="0"/>
            <a:fld id="{5A794713-C6C0-4953-8BE0-9E732B00664F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7103F-EB48-441B-AF4A-523C2F6A7D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4936CD-9000-465F-BB73-54FD992010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4D9-9CA4-40FA-AAB8-3AE19235C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A140B-742F-4986-B8E5-B4E7C2BA6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C7E1-09AE-4F2B-8812-F37E7682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B64B-4D20-4EEE-9105-048A672774F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8A12-DDD8-481E-A774-DAA4B734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2FD2-41C4-4231-BFED-75350E97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CFBF-9BB3-4D9E-8153-FAC88F8144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1DFA-A310-4952-9D4A-E0994A4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B0D58-22DE-4DAC-A83F-BEA4D2A85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EDC5-4515-49E2-8C7A-2F1CC5D7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B64B-4D20-4EEE-9105-048A672774F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B939-4F38-429D-892F-0CE92636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F071E-6DE8-421A-8F55-5E74AAFF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EFE-D94D-44BE-8F95-AAB57FF5B6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C958F-B281-4A1A-AC5B-CDBD56C7D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3D72F-D736-4E02-B649-461B33D13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D2499-2A4E-4DBC-8760-A89F6573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B64B-4D20-4EEE-9105-048A672774F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DCF3-443B-4897-8036-87074DDC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E7CE-9C42-4B08-9E29-87D6AA81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1F25-5E46-4805-90CC-CE4AB4CB65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6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CE2B-92F4-498F-B6B4-556D89B68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40864-9572-4250-B9AD-9ACF37A65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DFAB-5F92-442D-8713-8BA026C3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C2F-3967-4D25-B62E-75918C9D37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2C8A-1E5C-4D61-AAD5-9AD5DF70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A2B7-7AA7-4A63-8BCA-FBA15F7B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C687-D083-45A8-B179-82AE61415A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6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4740-3706-43C6-A506-1CB02D7E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0A1A-B428-4EDD-9F22-B06F0AB5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76C0-CD55-4F02-82A3-99059F23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C2F-3967-4D25-B62E-75918C9D37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37FD-8C13-48D3-8D15-AF5C1346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D849-EFDA-4B09-B129-361A7F35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8887-C9B5-46F4-8168-AEA9B74CAE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02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6BCF-54E0-43BD-8F68-5FBF73B4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FD31F-1D67-48AA-91E3-4BE0F9E0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D577-4F8E-4673-B41B-8B3F0308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C2F-3967-4D25-B62E-75918C9D37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491F5-433C-4A4C-B807-7ABE0D27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1FDE-7240-403C-80E6-BC66EF04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8F74-C99D-4526-853D-BCDDB3966F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6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DBEE-4E85-4D1A-A5EB-7AC99673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D8A7-540F-47BB-8DA8-D996A9061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92C3D-4BD0-497B-B84D-E677B8549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2AB80-2317-49CB-97F9-A1BF6613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C2F-3967-4D25-B62E-75918C9D37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6576-6CB5-40E8-AB7B-2F52ABC4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38196-F68A-474F-9E32-A3976A61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DDD4-9043-4265-89C3-4317B2E94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63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82E2-28D5-4D35-A490-0A51CFAD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BB76-5CB7-4FD7-8F42-C348B6BF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5BEA-062E-4ED5-B33F-C88FF3118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33B0C-8C98-45E3-AE8A-3937706C4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D44E5-16E0-4F26-8285-F87C2F8CB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BD822-AD02-4103-A0E9-4DCAD2DB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C2F-3967-4D25-B62E-75918C9D37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BEB20-4CA8-4EA8-9F48-EF4998A8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00A11-3B7B-4FF1-8A8B-857948CB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3CA4-CBB2-465D-89EB-5627181214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79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CA51-1180-412A-AE9E-E7822A1B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BEB19-4F1A-4E68-81B6-F14F734A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C2F-3967-4D25-B62E-75918C9D37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BF8D8-8411-45A9-8B5E-F04FCA9C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F6F32-CF33-40F2-8F79-F07F55AF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66DF-0421-4228-8810-5FF0BD3957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6CB09-6805-4682-B20E-11D9068B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C2F-3967-4D25-B62E-75918C9D37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B948F-60D6-4291-A2D5-5021A8BD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59F44-15CA-4F68-B53D-4F88B9C8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A276-E55B-4B03-BD88-2972D4E0D2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3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E5B-6F60-48D2-8EB2-32F79C3B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B852-FA65-4529-A77B-981B22F5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97EB5-C84A-4C08-9391-5E64FE09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AFDC-A8E8-4E68-9475-AB7AB6C7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C2F-3967-4D25-B62E-75918C9D37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09857-EA5A-4192-9C14-E1F646C8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7D4A9-63DA-4470-8A67-E6FEC986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55B-99C3-451D-982F-AD41A16C0B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3971-A0BF-48B7-9CF0-A848841B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CDEC-56B1-4DC6-9522-E72FDF45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1793-2BB1-4688-8B46-98CFBBA8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B64B-4D20-4EEE-9105-048A672774F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348D7-F68A-4854-9073-0A85C8C6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F5F9-CDDA-451D-B80E-10AF9F27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6A4-F9D2-4111-930C-8B82593340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6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8E66-170F-4CD3-B7BF-C6E6D1AB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CEB14-A06F-4DA0-96C5-E8D408E6D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4EFD3-E624-430B-80F7-3D3C44B20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D86BE-D252-4675-91F5-C5E4ED00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C2F-3967-4D25-B62E-75918C9D37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21FAF-92F4-4657-99E7-DA499AED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BABD4-F71B-4BB9-8FAB-EC6A15D3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A15B-B6F0-435B-8297-2846C6C171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4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B7A5-EF6F-4B7B-9CF3-B09A085C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D2582-6DF7-4F7C-AC5F-965FF9504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3F00-65C9-4C55-9A59-37A79B7C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C2F-3967-4D25-B62E-75918C9D37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73A23-04A7-4891-A69D-B9F89AE8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D83F-A3A7-4645-91E3-BB9E9F2E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045C-C825-4EC4-991A-1E5B863FDC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19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BB14A-FFA6-4A42-A705-7A27C1F72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E0BE5-9053-47E0-87F5-B5B7ACDB1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E9FE-C7AD-400E-AE65-77E2611A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C2F-3967-4D25-B62E-75918C9D37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CC23D-B24C-4281-A5BC-1600AD29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6A719-33AA-44FD-A64F-F9CA3967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CD9A-F0D3-4474-AC1D-95A3D60E2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4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3605-3D6A-4474-AB22-445D725E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2C9AA-EAD1-40AE-9110-C99642681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8860D-AE0E-428C-B1F6-58DD331E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B64B-4D20-4EEE-9105-048A672774F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025B-5FA6-4842-892F-B65A451A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0735-6331-4FD8-B7FA-9237D407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EACC-F7C1-4EDB-9CD0-25DF0D43AB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B61E-9C86-4C33-994B-2254B0CA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966F-4369-40F6-8E96-1074AF89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14CBB-9037-4FBC-B75D-775A29F29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7223D-1599-4EE3-AC0C-E714CDB3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B64B-4D20-4EEE-9105-048A672774F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6E69A-D8A8-49A7-B128-A927142D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ABA8F-1019-45AD-AD83-2E7562E2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E7B5-FEBA-4FA3-AAC8-5051DF7E4B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ABD2-AB4B-48C5-8DE0-6C7392F4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06BD-139B-4B4D-B33C-1E187476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46486-33A9-487A-8BF3-F1E3BDDBA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1C1BF-7BF3-4DF2-84A1-81202D877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0DBFE-7C05-482F-B263-06F9F5FB0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95080-89D8-49D4-A403-865BA34B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B64B-4D20-4EEE-9105-048A672774F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FAE62-E6CE-4395-A063-838424D2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EECA0-8F27-44DA-B395-FD96B435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9CA1-AC07-47EC-B28A-79A374A3AA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4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8B0E-EE78-4971-B13F-26F6C5BD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711EE-464F-4EA7-BE9D-B19DBB77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B64B-4D20-4EEE-9105-048A672774F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2BFAA-7859-45AD-AEB1-8CEB7E90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13E9F-6DD9-401D-BD7A-30FBD16B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093-6025-423D-B714-AB52FC71B0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800AE-6F59-49C0-B331-D52D98F8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B64B-4D20-4EEE-9105-048A672774F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51C94-4887-4747-A1B1-FF72A833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F5350-B41C-4C3A-86F3-04D4D085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0B2-635A-4635-AE0A-89DFCD2C90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06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457B-BADF-4083-94A5-007A1E0D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CBAD-BADC-4D6E-A6CE-A4FD9D8E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426D5-F06D-4B3A-A90F-DC7B0CB35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BF642-8135-470B-9929-F17D6087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B64B-4D20-4EEE-9105-048A672774F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12BFE-054F-4A0C-BEFD-822F8E64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68D45-D47A-4B5D-BBCE-40EA98DE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3B81-C975-48EE-A8C3-4F0B11F116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A09D-5BE8-4CC5-810C-F3B3CD4C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3E7EA-BD49-4DDA-ACC5-89A794828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8C88E-297B-444F-AFCB-B7E24D08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98C76-04B3-4569-BE1B-CA8F97CD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B64B-4D20-4EEE-9105-048A672774F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64C17-D769-4B0C-B9E3-F77C471D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0446D-4FAB-4173-9A3C-03897DA4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5400-CCB4-459F-821E-5B215B3CDB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C7DF9-CEB3-4F1A-A2D3-C9639CE0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8BDCD-4180-4320-AAAC-C47F72B6B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FFF63-1069-4677-864D-E041E9EBC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B64B-4D20-4EEE-9105-048A672774F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0652-F103-4A1F-98CB-78AF33975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F47E9-8666-4448-8631-D8405ED39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B7D94-71F9-4C74-93D1-FCAC588778B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AD143-BAE2-451D-B959-52140004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AEAF8-E57F-4803-AF96-BEC49BE0B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CBA86-A383-4F8C-BD5A-48EB4BE35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6C2F-3967-4D25-B62E-75918C9D37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D83B3-E870-4511-BB85-CAD72B235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BCEE-63F7-4995-860F-DFC633BD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F791-0516-4043-8D7F-1FF94A09908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E78BB-D7CE-4EAC-8B09-CFD953642E09}"/>
              </a:ext>
            </a:extLst>
          </p:cNvPr>
          <p:cNvSpPr/>
          <p:nvPr/>
        </p:nvSpPr>
        <p:spPr>
          <a:xfrm>
            <a:off x="1463039" y="2009160"/>
            <a:ext cx="633744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i="0" u="none" strike="noStrike" baseline="0" dirty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Java 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DC83F-3C86-4669-ABF9-8B8BDA5A4D42}"/>
              </a:ext>
            </a:extLst>
          </p:cNvPr>
          <p:cNvSpPr/>
          <p:nvPr/>
        </p:nvSpPr>
        <p:spPr>
          <a:xfrm>
            <a:off x="1554479" y="2921039"/>
            <a:ext cx="6337080" cy="52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Chapter   |  Conditionals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D771F7-7E6C-4E27-8968-93EC93B237A7}"/>
              </a:ext>
            </a:extLst>
          </p:cNvPr>
          <p:cNvSpPr/>
          <p:nvPr/>
        </p:nvSpPr>
        <p:spPr>
          <a:xfrm>
            <a:off x="1511279" y="72900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More boolean expressions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8BD175A4-AFA1-4BA5-B9CF-9873D5854D7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720" y="1920239"/>
            <a:ext cx="2933279" cy="1766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510266CB-EF61-4EAC-B923-4B6FE5E4F425}"/>
              </a:ext>
            </a:extLst>
          </p:cNvPr>
          <p:cNvSpPr/>
          <p:nvPr/>
        </p:nvSpPr>
        <p:spPr>
          <a:xfrm>
            <a:off x="1554479" y="1826280"/>
            <a:ext cx="4846320" cy="2105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Logical operators: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Used to create more complex expressions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Perform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short circuit evaluations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CECA128-6888-4908-A912-045CCE6D22E7}"/>
              </a:ext>
            </a:extLst>
          </p:cNvPr>
          <p:cNvSpPr/>
          <p:nvPr/>
        </p:nvSpPr>
        <p:spPr>
          <a:xfrm>
            <a:off x="2468880" y="3749040"/>
            <a:ext cx="6337080" cy="265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E053B-492B-44F7-8A74-9DE696399785}"/>
              </a:ext>
            </a:extLst>
          </p:cNvPr>
          <p:cNvSpPr txBox="1"/>
          <p:nvPr/>
        </p:nvSpPr>
        <p:spPr>
          <a:xfrm>
            <a:off x="640080" y="4847040"/>
            <a:ext cx="6579720" cy="822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 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E2244D-2E7C-4796-888F-4652EBB0CFE5}"/>
              </a:ext>
            </a:extLst>
          </p:cNvPr>
          <p:cNvSpPr/>
          <p:nvPr/>
        </p:nvSpPr>
        <p:spPr>
          <a:xfrm>
            <a:off x="1561680" y="4111560"/>
            <a:ext cx="7244280" cy="1191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Short circuits (assume a is </a:t>
            </a:r>
            <a:r>
              <a:rPr lang="en-US" sz="2400" b="1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true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and b is </a:t>
            </a:r>
            <a:r>
              <a:rPr lang="en-US" sz="2400" b="1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false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):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a || b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evaluates to </a:t>
            </a:r>
            <a:r>
              <a:rPr lang="en-US" sz="2400" b="1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true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for any value of b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b &amp;&amp; a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evaluates to </a:t>
            </a:r>
            <a:r>
              <a:rPr lang="en-US" sz="2400" b="1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false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for any value of 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6710A-5A9A-4187-B002-B6BC904A9553}"/>
              </a:ext>
            </a:extLst>
          </p:cNvPr>
          <p:cNvSpPr/>
          <p:nvPr/>
        </p:nvSpPr>
        <p:spPr>
          <a:xfrm>
            <a:off x="1511279" y="72900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Nested </a:t>
            </a:r>
            <a:r>
              <a:rPr lang="en-US" sz="3600" b="1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if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75FBB-CD76-482D-91F8-15CD9E78B998}"/>
              </a:ext>
            </a:extLst>
          </p:cNvPr>
          <p:cNvSpPr/>
          <p:nvPr/>
        </p:nvSpPr>
        <p:spPr>
          <a:xfrm>
            <a:off x="2468880" y="3749040"/>
            <a:ext cx="6337080" cy="265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4272E-8199-461A-A33C-E509F513657F}"/>
              </a:ext>
            </a:extLst>
          </p:cNvPr>
          <p:cNvSpPr txBox="1"/>
          <p:nvPr/>
        </p:nvSpPr>
        <p:spPr>
          <a:xfrm>
            <a:off x="640080" y="4847040"/>
            <a:ext cx="6579720" cy="822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F27FD0-1DD1-4D0F-84D3-FAC8DE67882C}"/>
              </a:ext>
            </a:extLst>
          </p:cNvPr>
          <p:cNvSpPr/>
          <p:nvPr/>
        </p:nvSpPr>
        <p:spPr>
          <a:xfrm>
            <a:off x="1511279" y="72900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The “Dangling” </a:t>
            </a:r>
            <a:r>
              <a:rPr lang="en-US" sz="3600" b="1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else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F5CB5-9E6B-4ABD-BD3C-B646D246B748}"/>
              </a:ext>
            </a:extLst>
          </p:cNvPr>
          <p:cNvSpPr/>
          <p:nvPr/>
        </p:nvSpPr>
        <p:spPr>
          <a:xfrm>
            <a:off x="2468880" y="3749040"/>
            <a:ext cx="6337080" cy="265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FA08C-22F7-46F7-A112-1B80DEA522EF}"/>
              </a:ext>
            </a:extLst>
          </p:cNvPr>
          <p:cNvSpPr txBox="1"/>
          <p:nvPr/>
        </p:nvSpPr>
        <p:spPr>
          <a:xfrm>
            <a:off x="640080" y="4847040"/>
            <a:ext cx="6579720" cy="822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88627-75A9-40A7-A4D4-092EB37C7A18}"/>
              </a:ext>
            </a:extLst>
          </p:cNvPr>
          <p:cNvSpPr/>
          <p:nvPr/>
        </p:nvSpPr>
        <p:spPr>
          <a:xfrm>
            <a:off x="1511279" y="72900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The </a:t>
            </a:r>
            <a:r>
              <a:rPr lang="en-US" sz="3600" b="1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switch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D5FAD-F211-49E8-938D-B48AE0A8FC2E}"/>
              </a:ext>
            </a:extLst>
          </p:cNvPr>
          <p:cNvSpPr/>
          <p:nvPr/>
        </p:nvSpPr>
        <p:spPr>
          <a:xfrm>
            <a:off x="2468880" y="3749040"/>
            <a:ext cx="6337080" cy="265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9150F-F8BB-4E4D-99C6-F693E6A46D16}"/>
              </a:ext>
            </a:extLst>
          </p:cNvPr>
          <p:cNvSpPr txBox="1"/>
          <p:nvPr/>
        </p:nvSpPr>
        <p:spPr>
          <a:xfrm>
            <a:off x="640080" y="4847040"/>
            <a:ext cx="6579720" cy="822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B94A9-8B49-4CF5-AAA2-4C9869164EF2}"/>
              </a:ext>
            </a:extLst>
          </p:cNvPr>
          <p:cNvSpPr/>
          <p:nvPr/>
        </p:nvSpPr>
        <p:spPr>
          <a:xfrm>
            <a:off x="1511279" y="72900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The </a:t>
            </a:r>
            <a:r>
              <a:rPr lang="en-US" sz="3600" b="1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switch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C258C-F02B-43C5-940E-B0F0A8FA3BAF}"/>
              </a:ext>
            </a:extLst>
          </p:cNvPr>
          <p:cNvSpPr/>
          <p:nvPr/>
        </p:nvSpPr>
        <p:spPr>
          <a:xfrm>
            <a:off x="2468880" y="3749040"/>
            <a:ext cx="6337080" cy="265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B40FE-9A76-4CEE-A783-589343593246}"/>
              </a:ext>
            </a:extLst>
          </p:cNvPr>
          <p:cNvSpPr txBox="1"/>
          <p:nvPr/>
        </p:nvSpPr>
        <p:spPr>
          <a:xfrm>
            <a:off x="640080" y="4847040"/>
            <a:ext cx="6579720" cy="822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52256-8051-452F-B2FC-A420F6B494F9}"/>
              </a:ext>
            </a:extLst>
          </p:cNvPr>
          <p:cNvSpPr/>
          <p:nvPr/>
        </p:nvSpPr>
        <p:spPr>
          <a:xfrm>
            <a:off x="1511279" y="72900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The </a:t>
            </a:r>
            <a:r>
              <a:rPr lang="en-US" sz="3600" b="1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switch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DE505-1D9A-4595-B36E-D060E3312E19}"/>
              </a:ext>
            </a:extLst>
          </p:cNvPr>
          <p:cNvSpPr/>
          <p:nvPr/>
        </p:nvSpPr>
        <p:spPr>
          <a:xfrm>
            <a:off x="2468880" y="3749040"/>
            <a:ext cx="6337080" cy="265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0D6A-B676-497F-A795-8B8BEC2A0DC0}"/>
              </a:ext>
            </a:extLst>
          </p:cNvPr>
          <p:cNvSpPr txBox="1"/>
          <p:nvPr/>
        </p:nvSpPr>
        <p:spPr>
          <a:xfrm>
            <a:off x="640080" y="4847040"/>
            <a:ext cx="6579720" cy="822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4D386E-E6A8-48E9-8764-022C739F8360}"/>
              </a:ext>
            </a:extLst>
          </p:cNvPr>
          <p:cNvSpPr/>
          <p:nvPr/>
        </p:nvSpPr>
        <p:spPr>
          <a:xfrm>
            <a:off x="1511279" y="72864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90588-747C-4838-AFF8-7D371EF915F9}"/>
              </a:ext>
            </a:extLst>
          </p:cNvPr>
          <p:cNvSpPr/>
          <p:nvPr/>
        </p:nvSpPr>
        <p:spPr>
          <a:xfrm>
            <a:off x="1514520" y="1808280"/>
            <a:ext cx="6337080" cy="265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Conditional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 or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selection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statements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Allow a program to decide which statements to execute or ignore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Decision is based on a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condition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1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Simplest variation is the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if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3EB593-5211-45A3-95F3-B83BCCEF90DC}"/>
              </a:ext>
            </a:extLst>
          </p:cNvPr>
          <p:cNvSpPr/>
          <p:nvPr/>
        </p:nvSpPr>
        <p:spPr>
          <a:xfrm>
            <a:off x="1511279" y="72864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The </a:t>
            </a:r>
            <a:r>
              <a:rPr lang="en-US" sz="3600" b="1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if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42276-5133-4BD0-8FAF-B6B07BC15291}"/>
              </a:ext>
            </a:extLst>
          </p:cNvPr>
          <p:cNvSpPr/>
          <p:nvPr/>
        </p:nvSpPr>
        <p:spPr>
          <a:xfrm>
            <a:off x="1526760" y="1737359"/>
            <a:ext cx="3411000" cy="1556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Courier New" pitchFamily="50"/>
                <a:cs typeface="굴림" pitchFamily="34"/>
              </a:rPr>
              <a:t>if (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Courier New" pitchFamily="50"/>
                <a:cs typeface="굴림" pitchFamily="34"/>
              </a:rPr>
              <a:t> expression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Courier New" pitchFamily="50"/>
                <a:cs typeface="굴림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Courier New" pitchFamily="50"/>
                <a:cs typeface="굴림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Courier New" pitchFamily="50"/>
                <a:cs typeface="굴림" pitchFamily="34"/>
              </a:rPr>
              <a:t>  statements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}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29083AF-22E6-483C-907B-23AFCCC5EC00}"/>
              </a:ext>
            </a:extLst>
          </p:cNvPr>
          <p:cNvSpPr/>
          <p:nvPr/>
        </p:nvSpPr>
        <p:spPr>
          <a:xfrm>
            <a:off x="1554479" y="3472200"/>
            <a:ext cx="7223760" cy="2288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“If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expression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is true, execute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statements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.”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endParaRPr lang="en-US" sz="2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Notes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Parentheses are required for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expression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expression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is a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boolean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(</a:t>
            </a:r>
            <a:r>
              <a:rPr lang="en-US" sz="2400" b="1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true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or </a:t>
            </a:r>
            <a:r>
              <a:rPr lang="en-US" sz="2400" b="1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false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) expression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D00926-D6D0-40AB-A8F9-EA1E99D3EB1B}"/>
              </a:ext>
            </a:extLst>
          </p:cNvPr>
          <p:cNvSpPr/>
          <p:nvPr/>
        </p:nvSpPr>
        <p:spPr>
          <a:xfrm>
            <a:off x="1511279" y="72864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Boolean expressions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757C4-59BB-4BCD-8215-C3D7483EC677}"/>
              </a:ext>
            </a:extLst>
          </p:cNvPr>
          <p:cNvSpPr/>
          <p:nvPr/>
        </p:nvSpPr>
        <p:spPr>
          <a:xfrm>
            <a:off x="1463039" y="1808639"/>
            <a:ext cx="6337080" cy="302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Examples (assume a is 5 and b is 0):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a &gt; b   a &gt; 2   2 &lt; a   b &lt; 2 a – b   a * 5 * b + 4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(all </a:t>
            </a:r>
            <a:r>
              <a:rPr lang="en-US" sz="2400" b="1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true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)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B &gt; a   a &lt; 2   2 &gt; a   a – 5 a * 5 * b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(all </a:t>
            </a:r>
            <a:r>
              <a:rPr lang="en-US" sz="2400" b="1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false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F282E-536B-4364-9C9B-B07B10218701}"/>
              </a:ext>
            </a:extLst>
          </p:cNvPr>
          <p:cNvSpPr/>
          <p:nvPr/>
        </p:nvSpPr>
        <p:spPr>
          <a:xfrm>
            <a:off x="1511279" y="72900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Boolean expressions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A4FDFE-EE24-4D13-8C21-04BE2AA49B00}"/>
              </a:ext>
            </a:extLst>
          </p:cNvPr>
          <p:cNvGrpSpPr/>
          <p:nvPr/>
        </p:nvGrpSpPr>
        <p:grpSpPr>
          <a:xfrm>
            <a:off x="1554479" y="1554479"/>
            <a:ext cx="2981880" cy="2650680"/>
            <a:chOff x="1554479" y="1554479"/>
            <a:chExt cx="2981880" cy="2650680"/>
          </a:xfrm>
        </p:grpSpPr>
        <p:pic>
          <p:nvPicPr>
            <p:cNvPr id="4" name="">
              <a:extLst>
                <a:ext uri="{FF2B5EF4-FFF2-40B4-BE49-F238E27FC236}">
                  <a16:creationId xmlns:a16="http://schemas.microsoft.com/office/drawing/2014/main" id="{1FA7C4F9-67FA-4437-A1B5-746948A4E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1798560" y="2103120"/>
              <a:ext cx="2590560" cy="1809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8646F-5136-4EC2-B177-B18FA56333CE}"/>
                </a:ext>
              </a:extLst>
            </p:cNvPr>
            <p:cNvSpPr txBox="1"/>
            <p:nvPr/>
          </p:nvSpPr>
          <p:spPr>
            <a:xfrm>
              <a:off x="1554479" y="1554479"/>
              <a:ext cx="2981880" cy="26506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40458C"/>
                  </a:solidFill>
                  <a:latin typeface="Tahoma" pitchFamily="34"/>
                  <a:ea typeface="굴림" pitchFamily="34"/>
                  <a:cs typeface="굴림" pitchFamily="34"/>
                </a:rPr>
                <a:t>Relational operators: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endParaRP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endParaRP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endParaRP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endParaRP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endParaRP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2D8FF6-C5C4-4207-BE26-6B30F145BD75}"/>
              </a:ext>
            </a:extLst>
          </p:cNvPr>
          <p:cNvGrpSpPr/>
          <p:nvPr/>
        </p:nvGrpSpPr>
        <p:grpSpPr>
          <a:xfrm>
            <a:off x="1563119" y="3984480"/>
            <a:ext cx="2820239" cy="1891440"/>
            <a:chOff x="1563119" y="3984480"/>
            <a:chExt cx="2820239" cy="1891440"/>
          </a:xfrm>
        </p:grpSpPr>
        <p:pic>
          <p:nvPicPr>
            <p:cNvPr id="7" name="">
              <a:extLst>
                <a:ext uri="{FF2B5EF4-FFF2-40B4-BE49-F238E27FC236}">
                  <a16:creationId xmlns:a16="http://schemas.microsoft.com/office/drawing/2014/main" id="{96DF3FC6-6F5D-4849-9CE9-AD47C246A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1735919" y="4533120"/>
              <a:ext cx="2647439" cy="134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5F98FD-8E30-4C2E-B414-B70B703B8FCC}"/>
                </a:ext>
              </a:extLst>
            </p:cNvPr>
            <p:cNvSpPr txBox="1"/>
            <p:nvPr/>
          </p:nvSpPr>
          <p:spPr>
            <a:xfrm>
              <a:off x="1563119" y="3984480"/>
              <a:ext cx="2728800" cy="4561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40458C"/>
                  </a:solidFill>
                  <a:latin typeface="Tahoma" pitchFamily="34"/>
                  <a:ea typeface="굴림" pitchFamily="34"/>
                  <a:cs typeface="굴림" pitchFamily="34"/>
                </a:rPr>
                <a:t>Equality operators: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D7A035-D3FC-4CDE-B67D-9F0C1B8451D8}"/>
              </a:ext>
            </a:extLst>
          </p:cNvPr>
          <p:cNvGrpSpPr/>
          <p:nvPr/>
        </p:nvGrpSpPr>
        <p:grpSpPr>
          <a:xfrm>
            <a:off x="5212080" y="1554479"/>
            <a:ext cx="2926080" cy="3566161"/>
            <a:chOff x="5212080" y="1554479"/>
            <a:chExt cx="2926080" cy="3566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1342A7-9CA2-461F-8458-503164940B1B}"/>
                </a:ext>
              </a:extLst>
            </p:cNvPr>
            <p:cNvSpPr txBox="1"/>
            <p:nvPr/>
          </p:nvSpPr>
          <p:spPr>
            <a:xfrm>
              <a:off x="5212080" y="1554479"/>
              <a:ext cx="2317320" cy="457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2400"/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40458C"/>
                  </a:solidFill>
                  <a:latin typeface="Tahoma" pitchFamily="34"/>
                  <a:ea typeface="굴림" pitchFamily="34"/>
                  <a:cs typeface="굴림" pitchFamily="34"/>
                </a:rPr>
                <a:t>Example usage:</a:t>
              </a:r>
            </a:p>
          </p:txBody>
        </p:sp>
        <p:pic>
          <p:nvPicPr>
            <p:cNvPr id="11" name="">
              <a:extLst>
                <a:ext uri="{FF2B5EF4-FFF2-40B4-BE49-F238E27FC236}">
                  <a16:creationId xmlns:a16="http://schemas.microsoft.com/office/drawing/2014/main" id="{529659F5-9B8B-4A83-A5C7-F524A5F32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5433480" y="2063520"/>
              <a:ext cx="2704680" cy="30571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73CC1-1148-4A16-8CC1-7A9B974B5A0E}"/>
              </a:ext>
            </a:extLst>
          </p:cNvPr>
          <p:cNvSpPr/>
          <p:nvPr/>
        </p:nvSpPr>
        <p:spPr>
          <a:xfrm>
            <a:off x="1511279" y="72864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More on the </a:t>
            </a:r>
            <a:r>
              <a:rPr lang="en-US" sz="3600" b="1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if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5AF99-9085-4DD1-B78A-D74A45BCA572}"/>
              </a:ext>
            </a:extLst>
          </p:cNvPr>
          <p:cNvSpPr/>
          <p:nvPr/>
        </p:nvSpPr>
        <p:spPr>
          <a:xfrm>
            <a:off x="1514520" y="1808280"/>
            <a:ext cx="708084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Single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and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compound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statements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endParaRPr lang="en-US" sz="2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50621-8E14-4FCB-92A2-0A176F610326}"/>
              </a:ext>
            </a:extLst>
          </p:cNvPr>
          <p:cNvSpPr txBox="1"/>
          <p:nvPr/>
        </p:nvSpPr>
        <p:spPr>
          <a:xfrm>
            <a:off x="1617840" y="2232360"/>
            <a:ext cx="5788799" cy="3254040"/>
          </a:xfrm>
          <a:prstGeom prst="rect">
            <a:avLst/>
          </a:prstGeom>
          <a:solidFill>
            <a:srgbClr val="E6E6FF"/>
          </a:solidFill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/* single statement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if (a &gt; b)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 System.out.format("a = %d, b = %d%n", a, b);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0458C"/>
              </a:solidFill>
              <a:latin typeface="Courier New" pitchFamily="49"/>
              <a:ea typeface="굴림" pitchFamily="34"/>
              <a:cs typeface="굴림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/* compound statement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if (a &gt; b)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 System.out.format("a = %d%n", a);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 System.out.format("b = %d%n", b);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0458C"/>
              </a:solidFill>
              <a:latin typeface="Courier New" pitchFamily="49"/>
              <a:ea typeface="굴림" pitchFamily="34"/>
              <a:cs typeface="굴림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355925-2521-4FF8-9025-7A07890D10DE}"/>
              </a:ext>
            </a:extLst>
          </p:cNvPr>
          <p:cNvSpPr/>
          <p:nvPr/>
        </p:nvSpPr>
        <p:spPr>
          <a:xfrm>
            <a:off x="1511279" y="72864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More on the </a:t>
            </a:r>
            <a:r>
              <a:rPr lang="en-US" sz="3600" b="1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if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ABA5E-F812-4A1B-917A-C3CA485D5164}"/>
              </a:ext>
            </a:extLst>
          </p:cNvPr>
          <p:cNvSpPr txBox="1"/>
          <p:nvPr/>
        </p:nvSpPr>
        <p:spPr>
          <a:xfrm>
            <a:off x="1892160" y="1412280"/>
            <a:ext cx="5788799" cy="4470840"/>
          </a:xfrm>
          <a:prstGeom prst="rect">
            <a:avLst/>
          </a:prstGeom>
          <a:solidFill>
            <a:srgbClr val="E6E6FF"/>
          </a:solidFill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/* Not consistent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if (a &gt; b)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 System.out.format("a = %d, b = %d%n", a, b);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0458C"/>
              </a:solidFill>
              <a:latin typeface="Courier New" pitchFamily="49"/>
              <a:ea typeface="굴림" pitchFamily="34"/>
              <a:cs typeface="굴림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/* Pointless, but fine.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if (a &gt; b)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0458C"/>
              </a:solidFill>
              <a:latin typeface="Courier New" pitchFamily="49"/>
              <a:ea typeface="굴림" pitchFamily="34"/>
              <a:cs typeface="굴림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/* Pointless again, but legal.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if (a &gt; b)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   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0458C"/>
              </a:solidFill>
              <a:latin typeface="Courier New" pitchFamily="49"/>
              <a:ea typeface="굴림" pitchFamily="34"/>
              <a:cs typeface="굴림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/* Common beginner's error.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if (b &gt; a);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 System.out.println("b is greater than a");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3F10B-BF31-4498-A260-581DA05F6032}"/>
              </a:ext>
            </a:extLst>
          </p:cNvPr>
          <p:cNvSpPr txBox="1"/>
          <p:nvPr/>
        </p:nvSpPr>
        <p:spPr>
          <a:xfrm>
            <a:off x="1554479" y="1463039"/>
            <a:ext cx="2834640" cy="2103120"/>
          </a:xfrm>
          <a:prstGeom prst="rect">
            <a:avLst/>
          </a:prstGeom>
          <a:solidFill>
            <a:srgbClr val="E6E6FF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ourier New" pitchFamily="49"/>
              </a:defRPr>
            </a:pPr>
            <a:r>
              <a:rPr lang="en-US" sz="1600" b="1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if (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expression 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ourier New" pitchFamily="49"/>
              </a:defRPr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ourier New" pitchFamily="49"/>
              </a:defRPr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statement1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ourier New" pitchFamily="49"/>
              </a:defRPr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ourier New" pitchFamily="49"/>
              </a:defRPr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else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ourier New" pitchFamily="49"/>
              </a:defRPr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ourier New" pitchFamily="49"/>
              </a:defRPr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statement2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Courier New" pitchFamily="49"/>
              </a:defRPr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}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6E1572E-3B62-4817-9251-7155E153073C}"/>
              </a:ext>
            </a:extLst>
          </p:cNvPr>
          <p:cNvSpPr/>
          <p:nvPr/>
        </p:nvSpPr>
        <p:spPr>
          <a:xfrm>
            <a:off x="1511279" y="72864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The </a:t>
            </a:r>
            <a:r>
              <a:rPr lang="en-US" sz="3600" b="1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else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Clause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FD395DE-26D6-4BB4-B37B-39393AF27E5F}"/>
              </a:ext>
            </a:extLst>
          </p:cNvPr>
          <p:cNvSpPr/>
          <p:nvPr/>
        </p:nvSpPr>
        <p:spPr>
          <a:xfrm>
            <a:off x="1554479" y="3655080"/>
            <a:ext cx="7223760" cy="2288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“If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expression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 is true, execute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statement1,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else execute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statement2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.”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endParaRPr lang="en-US" sz="2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Notes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Can be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singular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or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compound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Optional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AD1FF-33F0-43D1-9088-BFA52C0693D3}"/>
              </a:ext>
            </a:extLst>
          </p:cNvPr>
          <p:cNvSpPr/>
          <p:nvPr/>
        </p:nvSpPr>
        <p:spPr>
          <a:xfrm>
            <a:off x="1511279" y="729000"/>
            <a:ext cx="63374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The </a:t>
            </a:r>
            <a:r>
              <a:rPr lang="en-US" sz="3600" b="1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else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</a:t>
            </a:r>
            <a:r>
              <a:rPr lang="en-US" sz="36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Clause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C25D7-C0B8-4156-BEF3-D7A56A37D450}"/>
              </a:ext>
            </a:extLst>
          </p:cNvPr>
          <p:cNvSpPr/>
          <p:nvPr/>
        </p:nvSpPr>
        <p:spPr>
          <a:xfrm>
            <a:off x="1371599" y="1371599"/>
            <a:ext cx="708084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0458C"/>
                </a:solidFill>
                <a:latin typeface="Tahoma" pitchFamily="34"/>
                <a:ea typeface="굴림" pitchFamily="34"/>
                <a:cs typeface="굴림" pitchFamily="34"/>
              </a:rPr>
              <a:t>Example: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/>
            </a:pPr>
            <a:endParaRPr lang="en-US" sz="2400" b="0" i="0" u="none" strike="noStrike" baseline="0">
              <a:ln>
                <a:noFill/>
              </a:ln>
              <a:solidFill>
                <a:srgbClr val="40458C"/>
              </a:solidFill>
              <a:latin typeface="Tahoma" pitchFamily="34"/>
              <a:ea typeface="굴림" pitchFamily="34"/>
              <a:cs typeface="굴림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45DB7-B532-4F0E-8A54-AA5A661048E0}"/>
              </a:ext>
            </a:extLst>
          </p:cNvPr>
          <p:cNvSpPr txBox="1"/>
          <p:nvPr/>
        </p:nvSpPr>
        <p:spPr>
          <a:xfrm>
            <a:off x="1371599" y="1837080"/>
            <a:ext cx="7315200" cy="3740760"/>
          </a:xfrm>
          <a:prstGeom prst="rect">
            <a:avLst/>
          </a:prstGeom>
          <a:solidFill>
            <a:srgbClr val="E6E6FF"/>
          </a:solidFill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int average = 85;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char grade;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0458C"/>
              </a:solidFill>
              <a:latin typeface="Courier New" pitchFamily="49"/>
              <a:ea typeface="굴림" pitchFamily="34"/>
              <a:cs typeface="굴림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if (average &gt;= 70)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   grade = 'P';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   System.out.println(“You passed. Your average is “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	+ average + “%”);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else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   Grade = 'F';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    System.out.println(“You didn't pass. Your average is “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	+ average + “%”);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0458C"/>
                </a:solidFill>
                <a:latin typeface="Courier New" pitchFamily="49"/>
                <a:ea typeface="굴림" pitchFamily="34"/>
                <a:cs typeface="굴림" pitchFamily="34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500</Words>
  <Application>Microsoft Office PowerPoint</Application>
  <PresentationFormat>Widescreen</PresentationFormat>
  <Paragraphs>144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굴림</vt:lpstr>
      <vt:lpstr>Tahoma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강효수</dc:creator>
  <cp:lastModifiedBy>Aidan</cp:lastModifiedBy>
  <cp:revision>185</cp:revision>
  <dcterms:created xsi:type="dcterms:W3CDTF">2006-11-22T10:29:21Z</dcterms:created>
  <dcterms:modified xsi:type="dcterms:W3CDTF">2017-11-29T21:57:26Z</dcterms:modified>
</cp:coreProperties>
</file>