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8" r:id="rId7"/>
    <p:sldId id="259" r:id="rId8"/>
    <p:sldId id="25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6C26B-9FB4-465C-848C-271A121910D3}" v="2" dt="2023-12-13T22:09:57.554"/>
    <p1510:client id="{B48496D6-5BAA-7F27-1899-D86E8B139F12}" v="720" dt="2023-12-14T02:21:1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93F9A-F1BF-42E9-E486-EDC4F44D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Filling Starting 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D8058-8F97-D280-551B-E97DDC62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3739979" cy="5054008"/>
          </a:xfrm>
        </p:spPr>
        <p:txBody>
          <a:bodyPr anchor="ctr">
            <a:normAutofit/>
          </a:bodyPr>
          <a:lstStyle/>
          <a:p>
            <a:r>
              <a:rPr lang="en-US" u="sng"/>
              <a:t>BY</a:t>
            </a:r>
            <a:r>
              <a:rPr lang="en-US"/>
              <a:t>:</a:t>
            </a:r>
            <a:r>
              <a:rPr lang="en-US" u="sng"/>
              <a:t> </a:t>
            </a:r>
          </a:p>
          <a:p>
            <a:r>
              <a:rPr lang="en-US"/>
              <a:t>Shaunessy Reynolds </a:t>
            </a:r>
          </a:p>
          <a:p>
            <a:r>
              <a:rPr lang="en-US"/>
              <a:t>Aidan Stoner</a:t>
            </a:r>
          </a:p>
          <a:p>
            <a:r>
              <a:rPr lang="en-US"/>
              <a:t>Gabriel Olszewski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7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5A5E-742D-0B00-BBD5-86D2984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ROM</a:t>
            </a:r>
          </a:p>
        </p:txBody>
      </p:sp>
      <p:pic>
        <p:nvPicPr>
          <p:cNvPr id="5" name="Content Placeholder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32707F35-9111-1A42-7D34-F4494DE37C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8267" y="2554341"/>
            <a:ext cx="5576886" cy="28813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2712-4296-DE46-1B4A-69D3F424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918494"/>
            <a:ext cx="4639736" cy="4474474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/>
              <a:t>The start ROM module takes in an address and based on that address outputs either a row or column value for the start locations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/>
              <a:t>Inside the ROM is laid out like the following:</a:t>
            </a:r>
          </a:p>
          <a:p>
            <a:pPr marL="635000" lvl="1" indent="-342900">
              <a:buAutoNum type="arabicPeriod"/>
            </a:pPr>
            <a:r>
              <a:rPr lang="en-US"/>
              <a:t>Number of start locations</a:t>
            </a:r>
          </a:p>
          <a:p>
            <a:pPr marL="635000" lvl="1" indent="-342900">
              <a:buAutoNum type="arabicPeriod"/>
            </a:pPr>
            <a:r>
              <a:rPr lang="en-US"/>
              <a:t>Row of start location 1</a:t>
            </a:r>
          </a:p>
          <a:p>
            <a:pPr marL="635000" lvl="1" indent="-342900">
              <a:buAutoNum type="arabicPeriod"/>
            </a:pPr>
            <a:r>
              <a:rPr lang="en-US"/>
              <a:t>Column of start location 1</a:t>
            </a:r>
          </a:p>
          <a:p>
            <a:pPr marL="635000" lvl="1" indent="-342900">
              <a:buAutoNum type="arabicPeriod"/>
            </a:pPr>
            <a:r>
              <a:rPr lang="en-US">
                <a:ea typeface="+mn-lt"/>
                <a:cs typeface="+mn-lt"/>
              </a:rPr>
              <a:t>Row of start location 2</a:t>
            </a:r>
          </a:p>
          <a:p>
            <a:pPr marL="635000" lvl="1" indent="-342900">
              <a:buAutoNum type="arabicPeriod"/>
            </a:pPr>
            <a:r>
              <a:rPr lang="en-US">
                <a:ea typeface="+mn-lt"/>
                <a:cs typeface="+mn-lt"/>
              </a:rPr>
              <a:t>Column of start location 2</a:t>
            </a:r>
          </a:p>
          <a:p>
            <a:pPr marL="635000" lvl="1" indent="-342900">
              <a:buAutoNum type="arabicPeriod"/>
            </a:pPr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3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8A41-644A-E9D1-56F2-A55FF39B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5527-55B9-83C7-4630-D26C9FA0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889" y="2120900"/>
            <a:ext cx="5019923" cy="44549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n-US" sz="2400">
                <a:latin typeface="Times New Roman"/>
                <a:cs typeface="Times New Roman"/>
              </a:rPr>
              <a:t>The MUX selects the Start ROM module </a:t>
            </a:r>
            <a:endParaRPr lang="en-US"/>
          </a:p>
          <a:p>
            <a:pPr marL="383540" lvl="1"/>
            <a:r>
              <a:rPr lang="en-US" sz="2400">
                <a:latin typeface="Times New Roman"/>
                <a:cs typeface="Times New Roman"/>
              </a:rPr>
              <a:t>This module sends a value to the row and column register based on the address from counter2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lvl="1"/>
            <a:r>
              <a:rPr lang="en-US" sz="2400">
                <a:latin typeface="Times New Roman"/>
                <a:cs typeface="Times New Roman"/>
              </a:rPr>
              <a:t>Then the row and column values are converted in the 2D to 1D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lvl="1"/>
            <a:r>
              <a:rPr lang="en-US" sz="2400">
                <a:latin typeface="Times New Roman"/>
                <a:cs typeface="Times New Roman"/>
              </a:rPr>
              <a:t>This value is saved in the RAM when the next MUX selects the 2D to 1D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BE2E0-A6D7-93F5-DE64-9B87E19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378" y="2568102"/>
            <a:ext cx="6855381" cy="2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3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86A1-AEEB-C7C1-F0D5-902839F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AE2F-A72A-D08F-24A0-71C4BB203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Start Game: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Just a state used as a starting point for the game</a:t>
            </a:r>
          </a:p>
          <a:p>
            <a:pPr>
              <a:buClr>
                <a:srgbClr val="BA9C80"/>
              </a:buClr>
              <a:buFont typeface="Arial" panose="020F0502020204030204" pitchFamily="34" charset="0"/>
              <a:buChar char="•"/>
            </a:pPr>
            <a:r>
              <a:rPr lang="en-US"/>
              <a:t>Increase Counts: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Two states that both add one to the count of counter1</a:t>
            </a:r>
          </a:p>
          <a:p>
            <a:pPr>
              <a:buClr>
                <a:srgbClr val="BA9C80"/>
              </a:buClr>
              <a:buFont typeface="Arial" panose="020F0502020204030204" pitchFamily="34" charset="0"/>
              <a:buChar char="•"/>
            </a:pPr>
            <a:r>
              <a:rPr lang="en-US"/>
              <a:t>Load Row: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Saves the row into the row register so that it can be used in the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F60A-2D53-B35A-1E7A-A03165790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Load Col: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Saves the column into the column register so that it can be used in the address</a:t>
            </a:r>
          </a:p>
          <a:p>
            <a:pPr>
              <a:buClr>
                <a:srgbClr val="BA9C80"/>
              </a:buClr>
              <a:buFont typeface="Arial" panose="020F0502020204030204" pitchFamily="34" charset="0"/>
              <a:buChar char="•"/>
            </a:pPr>
            <a:r>
              <a:rPr lang="en-US"/>
              <a:t>Write to RAM: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MUX2 selects the RAM input to be the solution ROM and uses the address we saved in the row and column registers</a:t>
            </a:r>
          </a:p>
          <a:p>
            <a:pPr>
              <a:buClr>
                <a:srgbClr val="BA9C80"/>
              </a:buClr>
              <a:buFont typeface="Arial" panose="020F0502020204030204" pitchFamily="34" charset="0"/>
              <a:buChar char="•"/>
            </a:pPr>
            <a:r>
              <a:rPr lang="en-US"/>
              <a:t>That process is then looped through until all the start locations are saved into RAM</a:t>
            </a:r>
          </a:p>
        </p:txBody>
      </p:sp>
    </p:spTree>
    <p:extLst>
      <p:ext uri="{BB962C8B-B14F-4D97-AF65-F5344CB8AC3E}">
        <p14:creationId xmlns:p14="http://schemas.microsoft.com/office/powerpoint/2010/main" val="33286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9AFB-5BE8-AE25-A2D3-59CC0E0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FSM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D99455-566F-116F-CAA9-2B5DB8101B82}"/>
              </a:ext>
            </a:extLst>
          </p:cNvPr>
          <p:cNvSpPr/>
          <p:nvPr/>
        </p:nvSpPr>
        <p:spPr>
          <a:xfrm>
            <a:off x="1236321" y="2022358"/>
            <a:ext cx="2278461" cy="16123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300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Game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71ABC-45A7-E126-4FEB-B8848F70A3B3}"/>
              </a:ext>
            </a:extLst>
          </p:cNvPr>
          <p:cNvSpPr/>
          <p:nvPr/>
        </p:nvSpPr>
        <p:spPr>
          <a:xfrm>
            <a:off x="4344736" y="2084601"/>
            <a:ext cx="3216443" cy="14708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263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Count</a:t>
            </a:r>
          </a:p>
          <a:p>
            <a:pPr algn="ctr" defTabSz="859536">
              <a:spcAft>
                <a:spcPts val="600"/>
              </a:spcAft>
            </a:pPr>
            <a:r>
              <a:rPr lang="en-US" sz="2632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count1 = 1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3981F8-4D30-B389-841A-18C539B293E2}"/>
              </a:ext>
            </a:extLst>
          </p:cNvPr>
          <p:cNvSpPr/>
          <p:nvPr/>
        </p:nvSpPr>
        <p:spPr>
          <a:xfrm>
            <a:off x="8123833" y="2104907"/>
            <a:ext cx="2832480" cy="14708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263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Row</a:t>
            </a:r>
            <a:endParaRPr lang="en-US" sz="2632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59536">
              <a:spcAft>
                <a:spcPts val="600"/>
              </a:spcAft>
            </a:pPr>
            <a:r>
              <a:rPr lang="en-US" sz="2256" b="1" kern="120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LoadRow</a:t>
            </a: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pPr algn="ctr" defTabSz="859536">
              <a:spcAft>
                <a:spcPts val="600"/>
              </a:spcAft>
            </a:pP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Mux1Sel = 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1F0023-2D43-24C5-F184-42CB16809A10}"/>
              </a:ext>
            </a:extLst>
          </p:cNvPr>
          <p:cNvSpPr/>
          <p:nvPr/>
        </p:nvSpPr>
        <p:spPr>
          <a:xfrm>
            <a:off x="1097280" y="4090820"/>
            <a:ext cx="2743872" cy="15498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225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To Ram</a:t>
            </a:r>
          </a:p>
          <a:p>
            <a:pPr algn="ctr" defTabSz="859536">
              <a:spcAft>
                <a:spcPts val="600"/>
              </a:spcAft>
            </a:pP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Mux2Sel = 1</a:t>
            </a:r>
          </a:p>
          <a:p>
            <a:pPr algn="ctr" defTabSz="859536">
              <a:spcAft>
                <a:spcPts val="600"/>
              </a:spcAft>
            </a:pPr>
            <a:r>
              <a:rPr lang="en-US" sz="2256" b="1" kern="120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WriteEn</a:t>
            </a: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= 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CFB774-9C1D-2E41-392E-A456ABD5137A}"/>
              </a:ext>
            </a:extLst>
          </p:cNvPr>
          <p:cNvSpPr/>
          <p:nvPr/>
        </p:nvSpPr>
        <p:spPr>
          <a:xfrm>
            <a:off x="4711865" y="4169829"/>
            <a:ext cx="2540075" cy="14708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225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Column</a:t>
            </a:r>
            <a:endParaRPr lang="en-US" sz="2256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59536">
              <a:spcAft>
                <a:spcPts val="600"/>
              </a:spcAft>
            </a:pPr>
            <a:r>
              <a:rPr lang="en-US" sz="2256" b="1" err="1">
                <a:solidFill>
                  <a:srgbClr val="FF0000"/>
                </a:solidFill>
              </a:rPr>
              <a:t>L</a:t>
            </a:r>
            <a:r>
              <a:rPr lang="en-US" sz="2256" b="1" kern="120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oadCol</a:t>
            </a: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pPr algn="ctr" defTabSz="859536">
              <a:spcAft>
                <a:spcPts val="600"/>
              </a:spcAft>
            </a:pPr>
            <a:r>
              <a:rPr lang="en-US" sz="2256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Mux1Sel = 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56C08-8424-76F4-8179-83D10F825003}"/>
              </a:ext>
            </a:extLst>
          </p:cNvPr>
          <p:cNvSpPr/>
          <p:nvPr/>
        </p:nvSpPr>
        <p:spPr>
          <a:xfrm>
            <a:off x="7924468" y="4206600"/>
            <a:ext cx="3231212" cy="13973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US" sz="263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Count</a:t>
            </a:r>
          </a:p>
          <a:p>
            <a:pPr algn="ctr" defTabSz="859536">
              <a:spcAft>
                <a:spcPts val="600"/>
              </a:spcAft>
            </a:pPr>
            <a:r>
              <a:rPr lang="en-US" sz="2632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count1 = 1</a:t>
            </a:r>
            <a:endParaRPr lang="en-US" sz="28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BA92D4-8BEE-9775-AEE9-D5C47F80543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14782" y="2820041"/>
            <a:ext cx="829954" cy="8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F643A-B38F-9DAB-5BAC-8961960F52F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561179" y="2820042"/>
            <a:ext cx="562654" cy="20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EF4A8D-E056-90A3-344A-9098975B27F5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3439321" y="3340076"/>
            <a:ext cx="1376451" cy="977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F785FD-AE37-9286-282F-8F6A9497E13D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7251940" y="4905269"/>
            <a:ext cx="6725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953C74-E3D5-2012-BA33-339EEEC80DF6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3841152" y="4865764"/>
            <a:ext cx="870713" cy="39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BCEA04-4059-CD01-07B9-2756D2479C3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9540074" y="3575787"/>
            <a:ext cx="0" cy="63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793B22-7BE3-C5B5-CE76-5E4F81F3EB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469216" y="5640709"/>
            <a:ext cx="0" cy="600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398E52-9856-56EB-9265-DB9D3A458A66}"/>
              </a:ext>
            </a:extLst>
          </p:cNvPr>
          <p:cNvSpPr txBox="1"/>
          <p:nvPr/>
        </p:nvSpPr>
        <p:spPr>
          <a:xfrm>
            <a:off x="2575248" y="5850294"/>
            <a:ext cx="165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FF0000"/>
                </a:solidFill>
              </a:rPr>
              <a:t>EqTarget</a:t>
            </a:r>
            <a:r>
              <a:rPr lang="en-US" sz="2000" b="1">
                <a:solidFill>
                  <a:srgbClr val="FF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0171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2FD8-7466-4ABE-FC99-A97254AC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(ROM 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78AF-5963-84F1-B69A-EA68CC3A4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20063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Solution</a:t>
            </a:r>
            <a:r>
              <a:rPr lang="en-US" sz="2400"/>
              <a:t> ROM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entity </a:t>
            </a:r>
            <a:r>
              <a:rPr lang="en-US" sz="1400" err="1">
                <a:latin typeface="Calibri"/>
                <a:ea typeface="+mn-lt"/>
                <a:cs typeface="+mn-lt"/>
              </a:rPr>
              <a:t>ROM_Start</a:t>
            </a:r>
            <a:r>
              <a:rPr lang="en-US" sz="1400">
                <a:latin typeface="Calibri"/>
                <a:ea typeface="+mn-lt"/>
                <a:cs typeface="+mn-lt"/>
              </a:rPr>
              <a:t> is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    Port (address : in </a:t>
            </a:r>
            <a:r>
              <a:rPr lang="en-US" sz="1400" err="1">
                <a:latin typeface="Calibri"/>
                <a:ea typeface="+mn-lt"/>
                <a:cs typeface="+mn-lt"/>
              </a:rPr>
              <a:t>std_logic_vector</a:t>
            </a:r>
            <a:r>
              <a:rPr lang="en-US" sz="1400">
                <a:latin typeface="Calibri"/>
                <a:ea typeface="+mn-lt"/>
                <a:cs typeface="+mn-lt"/>
              </a:rPr>
              <a:t>(0 to 4);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        </a:t>
            </a:r>
            <a:r>
              <a:rPr lang="en-US" sz="1400" err="1">
                <a:latin typeface="Calibri"/>
                <a:ea typeface="+mn-lt"/>
                <a:cs typeface="+mn-lt"/>
              </a:rPr>
              <a:t>dataOut</a:t>
            </a:r>
            <a:r>
              <a:rPr lang="en-US" sz="1400">
                <a:latin typeface="Calibri"/>
                <a:ea typeface="+mn-lt"/>
                <a:cs typeface="+mn-lt"/>
              </a:rPr>
              <a:t> : out </a:t>
            </a:r>
            <a:r>
              <a:rPr lang="en-US" sz="1400" err="1">
                <a:latin typeface="Calibri"/>
                <a:ea typeface="+mn-lt"/>
                <a:cs typeface="+mn-lt"/>
              </a:rPr>
              <a:t>std_logic_vector</a:t>
            </a:r>
            <a:r>
              <a:rPr lang="en-US" sz="1400">
                <a:latin typeface="Calibri"/>
                <a:ea typeface="+mn-lt"/>
                <a:cs typeface="+mn-lt"/>
              </a:rPr>
              <a:t>(0 to 2));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end </a:t>
            </a:r>
            <a:r>
              <a:rPr lang="en-US" sz="1400" err="1">
                <a:latin typeface="Calibri"/>
                <a:ea typeface="+mn-lt"/>
                <a:cs typeface="+mn-lt"/>
              </a:rPr>
              <a:t>ROM_Start</a:t>
            </a:r>
            <a:r>
              <a:rPr lang="en-US" sz="1400">
                <a:latin typeface="Calibri"/>
                <a:ea typeface="+mn-lt"/>
                <a:cs typeface="+mn-lt"/>
              </a:rPr>
              <a:t>;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architecture Behavioral of </a:t>
            </a:r>
            <a:r>
              <a:rPr lang="en-US" sz="1400" err="1">
                <a:latin typeface="Calibri"/>
                <a:ea typeface="+mn-lt"/>
                <a:cs typeface="+mn-lt"/>
              </a:rPr>
              <a:t>ROM_Start</a:t>
            </a:r>
            <a:r>
              <a:rPr lang="en-US" sz="1400">
                <a:latin typeface="Calibri"/>
                <a:ea typeface="+mn-lt"/>
                <a:cs typeface="+mn-lt"/>
              </a:rPr>
              <a:t> is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type </a:t>
            </a:r>
            <a:r>
              <a:rPr lang="en-US" sz="1400" err="1">
                <a:latin typeface="Calibri"/>
                <a:ea typeface="+mn-lt"/>
                <a:cs typeface="+mn-lt"/>
              </a:rPr>
              <a:t>ROM_type</a:t>
            </a:r>
            <a:r>
              <a:rPr lang="en-US" sz="1400">
                <a:latin typeface="Calibri"/>
                <a:ea typeface="+mn-lt"/>
                <a:cs typeface="+mn-lt"/>
              </a:rPr>
              <a:t> is array(0 to 20) of </a:t>
            </a:r>
            <a:r>
              <a:rPr lang="en-US" sz="1400" err="1">
                <a:latin typeface="Calibri"/>
                <a:ea typeface="+mn-lt"/>
                <a:cs typeface="+mn-lt"/>
              </a:rPr>
              <a:t>std_logic_vector</a:t>
            </a:r>
            <a:r>
              <a:rPr lang="en-US" sz="1400">
                <a:latin typeface="Calibri"/>
                <a:ea typeface="+mn-lt"/>
                <a:cs typeface="+mn-lt"/>
              </a:rPr>
              <a:t>(0 to 2);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signal </a:t>
            </a:r>
            <a:r>
              <a:rPr lang="en-US" sz="1400" err="1">
                <a:latin typeface="Calibri"/>
                <a:ea typeface="+mn-lt"/>
                <a:cs typeface="+mn-lt"/>
              </a:rPr>
              <a:t>ROMarray</a:t>
            </a:r>
            <a:r>
              <a:rPr lang="en-US" sz="1400">
                <a:latin typeface="Calibri"/>
                <a:ea typeface="+mn-lt"/>
                <a:cs typeface="+mn-lt"/>
              </a:rPr>
              <a:t> : </a:t>
            </a:r>
            <a:r>
              <a:rPr lang="en-US" sz="1400" err="1">
                <a:latin typeface="Calibri"/>
                <a:ea typeface="+mn-lt"/>
                <a:cs typeface="+mn-lt"/>
              </a:rPr>
              <a:t>ROM_type</a:t>
            </a:r>
            <a:r>
              <a:rPr lang="en-US" sz="1400">
                <a:latin typeface="Calibri"/>
                <a:ea typeface="+mn-lt"/>
                <a:cs typeface="+mn-lt"/>
              </a:rPr>
              <a:t> := ("010",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                               "000", "010", 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                               "000", "101",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Segoe UI"/>
              </a:rPr>
              <a:t>                              </a:t>
            </a:r>
            <a:r>
              <a:rPr lang="en-US" sz="1400">
                <a:latin typeface="Calibri"/>
                <a:ea typeface="+mn-lt"/>
                <a:cs typeface="Calibri"/>
              </a:rPr>
              <a:t> "001", "000",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"010", "000",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"010", "101",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"011", "000",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 </a:t>
            </a:r>
            <a:endParaRPr lang="en-US" sz="1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1312-5519-F360-2E1B-1FF971F0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420063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</a:t>
            </a:r>
            <a:endParaRPr lang="en-US">
              <a:latin typeface="Speak Pro" panose="020F0502020204030204"/>
              <a:ea typeface="+mn-lt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"011", "100",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"101", "010",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                              "101", "011", </a:t>
            </a:r>
            <a:endParaRPr lang="en-US"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                           "101", "101");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--                              ^Row    ^Col for each start location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begin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    </a:t>
            </a:r>
            <a:r>
              <a:rPr lang="en-US" sz="1400" err="1">
                <a:latin typeface="Calibri"/>
                <a:ea typeface="+mn-lt"/>
                <a:cs typeface="Calibri"/>
              </a:rPr>
              <a:t>dataOut</a:t>
            </a:r>
            <a:r>
              <a:rPr lang="en-US" sz="1400">
                <a:latin typeface="Calibri"/>
                <a:ea typeface="+mn-lt"/>
                <a:cs typeface="Calibri"/>
              </a:rPr>
              <a:t> &lt;= </a:t>
            </a:r>
            <a:r>
              <a:rPr lang="en-US" sz="1400" err="1">
                <a:latin typeface="Calibri"/>
                <a:ea typeface="+mn-lt"/>
                <a:cs typeface="Calibri"/>
              </a:rPr>
              <a:t>ROMarray</a:t>
            </a:r>
            <a:r>
              <a:rPr lang="en-US" sz="1400">
                <a:latin typeface="Calibri"/>
                <a:ea typeface="+mn-lt"/>
                <a:cs typeface="Calibri"/>
              </a:rPr>
              <a:t>(</a:t>
            </a:r>
            <a:r>
              <a:rPr lang="en-US" sz="1400" err="1">
                <a:latin typeface="Calibri"/>
                <a:ea typeface="+mn-lt"/>
                <a:cs typeface="Calibri"/>
              </a:rPr>
              <a:t>to_integer</a:t>
            </a:r>
            <a:r>
              <a:rPr lang="en-US" sz="1400">
                <a:latin typeface="Calibri"/>
                <a:ea typeface="+mn-lt"/>
                <a:cs typeface="Calibri"/>
              </a:rPr>
              <a:t>(unsigned(address)));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sz="1400">
              <a:latin typeface="Calibri"/>
              <a:ea typeface="+mn-lt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Calibri"/>
              </a:rPr>
              <a:t>end Behavioral;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sz="1200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sz="12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52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542B-5D46-CBC0-51DD-9C39785D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(Data Path &amp; FSM next state)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F4C4-8B97-FE9E-6B7A-C7AF4035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2958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cs typeface="Calibri"/>
              </a:rPr>
              <a:t>Start ROM in Data Path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err="1">
                <a:latin typeface="Calibri"/>
                <a:ea typeface="+mn-lt"/>
                <a:cs typeface="+mn-lt"/>
              </a:rPr>
              <a:t>StartROM</a:t>
            </a:r>
            <a:r>
              <a:rPr lang="en-US" sz="1400">
                <a:latin typeface="Calibri"/>
                <a:ea typeface="+mn-lt"/>
                <a:cs typeface="+mn-lt"/>
              </a:rPr>
              <a:t> : </a:t>
            </a:r>
            <a:r>
              <a:rPr lang="en-US" sz="1400" err="1">
                <a:latin typeface="Calibri"/>
                <a:ea typeface="+mn-lt"/>
                <a:cs typeface="+mn-lt"/>
              </a:rPr>
              <a:t>ROM_Start</a:t>
            </a:r>
            <a:r>
              <a:rPr lang="en-US" sz="1400">
                <a:latin typeface="Calibri"/>
                <a:ea typeface="+mn-lt"/>
                <a:cs typeface="+mn-lt"/>
              </a:rPr>
              <a:t> port map (address =&gt; Counter1Out,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ea typeface="+mn-lt"/>
                <a:cs typeface="+mn-lt"/>
              </a:rPr>
              <a:t>    </a:t>
            </a:r>
            <a:r>
              <a:rPr lang="en-US" sz="1400" err="1">
                <a:latin typeface="Calibri"/>
                <a:ea typeface="+mn-lt"/>
                <a:cs typeface="+mn-lt"/>
              </a:rPr>
              <a:t>dataOut</a:t>
            </a:r>
            <a:r>
              <a:rPr lang="en-US" sz="1400">
                <a:latin typeface="Calibri"/>
                <a:ea typeface="+mn-lt"/>
                <a:cs typeface="+mn-lt"/>
              </a:rPr>
              <a:t> =&gt; </a:t>
            </a:r>
            <a:r>
              <a:rPr lang="en-US" sz="1400" err="1">
                <a:latin typeface="Calibri"/>
                <a:ea typeface="+mn-lt"/>
                <a:cs typeface="+mn-lt"/>
              </a:rPr>
              <a:t>StartROMout</a:t>
            </a:r>
            <a:r>
              <a:rPr lang="en-US" sz="1400">
                <a:latin typeface="Calibri"/>
                <a:ea typeface="+mn-lt"/>
                <a:cs typeface="+mn-lt"/>
              </a:rPr>
              <a:t>);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Start ROM in FSM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when start =&gt;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     </a:t>
            </a:r>
            <a:r>
              <a:rPr lang="en-US" sz="1400" err="1">
                <a:latin typeface="Calibri"/>
                <a:cs typeface="Calibri"/>
              </a:rPr>
              <a:t>nextstate</a:t>
            </a:r>
            <a:r>
              <a:rPr lang="en-US" sz="1400">
                <a:latin typeface="Calibri"/>
                <a:cs typeface="Calibri"/>
              </a:rPr>
              <a:t> &lt;= increaseCount1;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 when increaseCount1 =&gt;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     </a:t>
            </a:r>
            <a:r>
              <a:rPr lang="en-US" sz="1400" err="1">
                <a:latin typeface="Calibri"/>
                <a:cs typeface="Calibri"/>
              </a:rPr>
              <a:t>nextstate</a:t>
            </a:r>
            <a:r>
              <a:rPr lang="en-US" sz="1400">
                <a:latin typeface="Calibri"/>
                <a:cs typeface="Calibri"/>
              </a:rPr>
              <a:t> &lt;= </a:t>
            </a:r>
            <a:r>
              <a:rPr lang="en-US" sz="1400" err="1">
                <a:latin typeface="Calibri"/>
                <a:cs typeface="Calibri"/>
              </a:rPr>
              <a:t>startSaveRow</a:t>
            </a:r>
            <a:r>
              <a:rPr lang="en-US" sz="1400">
                <a:latin typeface="Calibri"/>
                <a:cs typeface="Calibri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 when </a:t>
            </a:r>
            <a:r>
              <a:rPr lang="en-US" sz="1400" err="1">
                <a:latin typeface="Calibri"/>
                <a:cs typeface="Calibri"/>
              </a:rPr>
              <a:t>startSaveRow</a:t>
            </a:r>
            <a:r>
              <a:rPr lang="en-US" sz="1400">
                <a:latin typeface="Calibri"/>
                <a:cs typeface="Calibri"/>
              </a:rPr>
              <a:t> =&gt;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     </a:t>
            </a:r>
            <a:r>
              <a:rPr lang="en-US" sz="1400" err="1">
                <a:latin typeface="Calibri"/>
                <a:cs typeface="Calibri"/>
              </a:rPr>
              <a:t>nextstate</a:t>
            </a:r>
            <a:r>
              <a:rPr lang="en-US" sz="1400">
                <a:latin typeface="Calibri"/>
                <a:cs typeface="Calibri"/>
              </a:rPr>
              <a:t> &lt;= increaseCount2;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 when increaseCount2 =&gt;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     </a:t>
            </a:r>
            <a:r>
              <a:rPr lang="en-US" sz="1400" err="1">
                <a:latin typeface="Calibri"/>
                <a:cs typeface="Calibri"/>
              </a:rPr>
              <a:t>nextstate</a:t>
            </a:r>
            <a:r>
              <a:rPr lang="en-US" sz="1400">
                <a:latin typeface="Calibri"/>
                <a:cs typeface="Calibri"/>
              </a:rPr>
              <a:t> &lt;= </a:t>
            </a:r>
            <a:r>
              <a:rPr lang="en-US" sz="1400" err="1">
                <a:latin typeface="Calibri"/>
                <a:cs typeface="Calibri"/>
              </a:rPr>
              <a:t>startSaveCol</a:t>
            </a:r>
            <a:r>
              <a:rPr lang="en-US" sz="1400">
                <a:latin typeface="Calibri"/>
                <a:cs typeface="Calibri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 when </a:t>
            </a:r>
            <a:r>
              <a:rPr lang="en-US" sz="1400" err="1">
                <a:latin typeface="Calibri"/>
                <a:cs typeface="Calibri"/>
              </a:rPr>
              <a:t>startSaveCol</a:t>
            </a:r>
            <a:r>
              <a:rPr lang="en-US" sz="1400">
                <a:latin typeface="Calibri"/>
                <a:cs typeface="Calibri"/>
              </a:rPr>
              <a:t> =&gt;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>
                <a:latin typeface="Calibri"/>
                <a:cs typeface="Calibri"/>
              </a:rPr>
              <a:t>                </a:t>
            </a:r>
            <a:r>
              <a:rPr lang="en-US" sz="1400" err="1">
                <a:latin typeface="Calibri"/>
                <a:cs typeface="Calibri"/>
              </a:rPr>
              <a:t>nextstate</a:t>
            </a:r>
            <a:r>
              <a:rPr lang="en-US" sz="1400">
                <a:latin typeface="Calibri"/>
                <a:cs typeface="Calibri"/>
              </a:rPr>
              <a:t> &lt;= </a:t>
            </a:r>
            <a:r>
              <a:rPr lang="en-US" sz="1400" err="1">
                <a:latin typeface="Calibri"/>
                <a:cs typeface="Calibri"/>
              </a:rPr>
              <a:t>WriteRAM</a:t>
            </a:r>
            <a:r>
              <a:rPr lang="en-US" sz="1400">
                <a:latin typeface="Calibri"/>
                <a:cs typeface="Calibri"/>
              </a:rPr>
              <a:t>;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F6429-A034-81DB-853B-A23BD6DA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4105381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 when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WriteRAM</a:t>
            </a:r>
            <a:r>
              <a:rPr lang="en-US" sz="1400" dirty="0">
                <a:latin typeface="Calibri"/>
                <a:ea typeface="+mn-lt"/>
                <a:cs typeface="+mn-lt"/>
              </a:rPr>
              <a:t> =&gt;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    if FSMeqTarget1 = '1' then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       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nextstate</a:t>
            </a:r>
            <a:r>
              <a:rPr lang="en-US" sz="1400" dirty="0">
                <a:latin typeface="Calibri"/>
                <a:ea typeface="+mn-lt"/>
                <a:cs typeface="+mn-lt"/>
              </a:rPr>
              <a:t> &lt;=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WaitForInput</a:t>
            </a:r>
            <a:r>
              <a:rPr lang="en-US" sz="1400" dirty="0">
                <a:latin typeface="Calibri"/>
                <a:ea typeface="+mn-lt"/>
                <a:cs typeface="+mn-lt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    else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       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nextstate</a:t>
            </a:r>
            <a:r>
              <a:rPr lang="en-US" sz="1400" dirty="0">
                <a:latin typeface="Calibri"/>
                <a:ea typeface="+mn-lt"/>
                <a:cs typeface="+mn-lt"/>
              </a:rPr>
              <a:t> &lt;= increaseCount1;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    end if;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>
              <a:latin typeface="Calibri"/>
              <a:ea typeface="+mn-lt"/>
              <a:cs typeface="+mn-lt"/>
            </a:endParaRP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ea typeface="+mn-lt"/>
                <a:cs typeface="+mn-lt"/>
              </a:rPr>
              <a:t>            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6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DF75-E78A-B94A-F9FA-57BF45F7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(FSM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8007-2181-5BC7-BAA2-45C41177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283974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dirty="0"/>
              <a:t>Start ROM in FSM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when increaseCount1 =&gt; 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 FSMCount1 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 when </a:t>
            </a:r>
            <a:r>
              <a:rPr lang="en-US" sz="1400" dirty="0" err="1">
                <a:latin typeface="Calibri"/>
                <a:cs typeface="Calibri"/>
              </a:rPr>
              <a:t>startSaveRow</a:t>
            </a:r>
            <a:r>
              <a:rPr lang="en-US" sz="1400" dirty="0">
                <a:latin typeface="Calibri"/>
                <a:cs typeface="Calibri"/>
              </a:rPr>
              <a:t> =&gt; 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 </a:t>
            </a:r>
            <a:r>
              <a:rPr lang="en-US" sz="1400" dirty="0" err="1">
                <a:latin typeface="Calibri"/>
                <a:cs typeface="Calibri"/>
              </a:rPr>
              <a:t>FSMLoadRow</a:t>
            </a:r>
            <a:r>
              <a:rPr lang="en-US" sz="1400" dirty="0">
                <a:latin typeface="Calibri"/>
                <a:cs typeface="Calibri"/>
              </a:rPr>
              <a:t> 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 FSMmux1Sel 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 when increaseCount2 =&gt;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 FSMCount1 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 when </a:t>
            </a:r>
            <a:r>
              <a:rPr lang="en-US" sz="1400" dirty="0" err="1">
                <a:latin typeface="Calibri"/>
                <a:cs typeface="Calibri"/>
              </a:rPr>
              <a:t>startSaveCol</a:t>
            </a:r>
            <a:r>
              <a:rPr lang="en-US" sz="1400" dirty="0">
                <a:latin typeface="Calibri"/>
                <a:cs typeface="Calibri"/>
              </a:rPr>
              <a:t> =&gt; 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 </a:t>
            </a:r>
            <a:r>
              <a:rPr lang="en-US" sz="1400" dirty="0" err="1">
                <a:latin typeface="Calibri"/>
                <a:cs typeface="Calibri"/>
              </a:rPr>
              <a:t>FSMLoadCol</a:t>
            </a:r>
            <a:r>
              <a:rPr lang="en-US" sz="1400" dirty="0">
                <a:latin typeface="Calibri"/>
                <a:cs typeface="Calibri"/>
              </a:rPr>
              <a:t> 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 FSMmux1Sel &lt;= '1';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 when </a:t>
            </a:r>
            <a:r>
              <a:rPr lang="en-US" sz="1400" dirty="0" err="1">
                <a:latin typeface="Calibri"/>
                <a:cs typeface="Calibri"/>
              </a:rPr>
              <a:t>WriteRAM</a:t>
            </a:r>
            <a:r>
              <a:rPr lang="en-US" sz="1400" dirty="0">
                <a:latin typeface="Calibri"/>
                <a:cs typeface="Calibri"/>
              </a:rPr>
              <a:t> =&gt; </a:t>
            </a:r>
          </a:p>
          <a:p>
            <a:pPr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               FSMmux2Sel &lt;= '1';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                  </a:t>
            </a:r>
            <a:r>
              <a:rPr lang="en-US" sz="1400" dirty="0" err="1">
                <a:latin typeface="Calibri"/>
                <a:cs typeface="Calibri"/>
              </a:rPr>
              <a:t>FSMWriteEn</a:t>
            </a:r>
            <a:r>
              <a:rPr lang="en-US" sz="1400" dirty="0">
                <a:latin typeface="Calibri"/>
                <a:cs typeface="Calibri"/>
              </a:rPr>
              <a:t> &lt;= '1';</a:t>
            </a:r>
          </a:p>
          <a:p>
            <a:pPr marL="0" indent="0">
              <a:buFont typeface="Arial" panose="020F0502020204030204" pitchFamily="34" charset="0"/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284F-0F79-6444-453A-183E4A256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9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6419E9B7AED479E9F4DD8FD33F6A5" ma:contentTypeVersion="10" ma:contentTypeDescription="Create a new document." ma:contentTypeScope="" ma:versionID="95c41980c73aff11ef0f6567ce3cda69">
  <xsd:schema xmlns:xsd="http://www.w3.org/2001/XMLSchema" xmlns:xs="http://www.w3.org/2001/XMLSchema" xmlns:p="http://schemas.microsoft.com/office/2006/metadata/properties" xmlns:ns3="5b44a7b9-38fe-451f-97b1-a578fac70816" xmlns:ns4="bf73c00f-5419-41e1-8be3-4333508ac8df" targetNamespace="http://schemas.microsoft.com/office/2006/metadata/properties" ma:root="true" ma:fieldsID="00df6380259755166068807309afad07" ns3:_="" ns4:_="">
    <xsd:import namespace="5b44a7b9-38fe-451f-97b1-a578fac70816"/>
    <xsd:import namespace="bf73c00f-5419-41e1-8be3-4333508ac8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4a7b9-38fe-451f-97b1-a578fac70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3c00f-5419-41e1-8be3-4333508ac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44a7b9-38fe-451f-97b1-a578fac708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233037-F9BA-4D33-8044-B80B92F750BD}">
  <ds:schemaRefs>
    <ds:schemaRef ds:uri="5b44a7b9-38fe-451f-97b1-a578fac70816"/>
    <ds:schemaRef ds:uri="bf73c00f-5419-41e1-8be3-4333508ac8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BC53BD-EC21-4B60-8481-84256CE8D2E2}">
  <ds:schemaRefs>
    <ds:schemaRef ds:uri="5b44a7b9-38fe-451f-97b1-a578fac70816"/>
    <ds:schemaRef ds:uri="bf73c00f-5419-41e1-8be3-4333508ac8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66C028-FD83-4093-9012-55381B2397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Filling Starting Positions</vt:lpstr>
      <vt:lpstr>Start ROM</vt:lpstr>
      <vt:lpstr>Data Path</vt:lpstr>
      <vt:lpstr>FSM States</vt:lpstr>
      <vt:lpstr>FSM</vt:lpstr>
      <vt:lpstr>Code (ROM Module)</vt:lpstr>
      <vt:lpstr>Code (Data Path &amp; FSM next state)</vt:lpstr>
      <vt:lpstr>Code (FSM output)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Filling Starting Positions</dc:title>
  <dc:creator>Olszewski, Gabriel</dc:creator>
  <cp:revision>13</cp:revision>
  <dcterms:created xsi:type="dcterms:W3CDTF">2023-12-12T18:58:46Z</dcterms:created>
  <dcterms:modified xsi:type="dcterms:W3CDTF">2023-12-14T02:21:21Z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0x01010089B6419E9B7AED479E9F4DD8FD33F6A5</vt:lpwstr>
  </property>
</Properties>
</file>