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1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E1002-2228-4144-B744-C3ADA73FFA2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87E2A-4302-4E17-A60C-24A50C8C4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6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Tips: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Presentation title</a:t>
            </a:r>
            <a:r>
              <a:rPr lang="en-US" baseline="0" dirty="0" smtClean="0"/>
              <a:t> should be Arial font, 40 points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Title on this slide should be kept short</a:t>
            </a:r>
            <a:r>
              <a:rPr lang="en-US" baseline="0" dirty="0" smtClean="0"/>
              <a:t> and on a single line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All fonts throughout presentation should be Arial font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The TVA Color Palette theme color is already selected in TVA’s template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383A2-DC86-154E-9B73-AF10FA2A58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8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Tips: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Slide title</a:t>
            </a:r>
            <a:r>
              <a:rPr lang="en-US" baseline="0" dirty="0" smtClean="0"/>
              <a:t> should be Arial font, 32 points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Title should be kept short</a:t>
            </a:r>
            <a:r>
              <a:rPr lang="en-US" baseline="0" dirty="0" smtClean="0"/>
              <a:t> and on a single line if at all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383A2-DC86-154E-9B73-AF10FA2A58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3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1FC8-C65E-40C0-88DB-9664B6C86B0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613-DBBD-4AFD-8484-6FEE0E14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4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1FC8-C65E-40C0-88DB-9664B6C86B0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613-DBBD-4AFD-8484-6FEE0E14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1FC8-C65E-40C0-88DB-9664B6C86B0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613-DBBD-4AFD-8484-6FEE0E14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99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/>
          <p:cNvSpPr>
            <a:spLocks noGrp="1"/>
          </p:cNvSpPr>
          <p:nvPr>
            <p:ph type="title" hasCustomPrompt="1"/>
          </p:nvPr>
        </p:nvSpPr>
        <p:spPr>
          <a:xfrm>
            <a:off x="609600" y="350552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333" b="0" i="0" baseline="0">
                <a:latin typeface="+mj-lt"/>
                <a:cs typeface="HelveticaNeueLT Std Thin"/>
              </a:defRPr>
            </a:lvl1pPr>
          </a:lstStyle>
          <a:p>
            <a:r>
              <a:rPr lang="en-US" dirty="0" smtClean="0"/>
              <a:t>Place Title of Presentation Here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081370" y="5027896"/>
            <a:ext cx="4081365" cy="1060451"/>
          </a:xfrm>
          <a:prstGeom prst="rect">
            <a:avLst/>
          </a:prstGeom>
        </p:spPr>
        <p:txBody>
          <a:bodyPr vert="horz" wrap="none"/>
          <a:lstStyle>
            <a:lvl1pPr marL="0" indent="0" algn="ctr">
              <a:buFontTx/>
              <a:buNone/>
              <a:defRPr sz="2400" b="0" i="0" baseline="0">
                <a:solidFill>
                  <a:schemeClr val="accent3"/>
                </a:solidFill>
                <a:latin typeface="+mn-lt"/>
                <a:cs typeface="HelveticaNeueLT Std Thin"/>
              </a:defRPr>
            </a:lvl1pPr>
            <a:lvl2pPr marL="609585" indent="0">
              <a:buFontTx/>
              <a:buNone/>
              <a:defRPr sz="2400" baseline="0">
                <a:solidFill>
                  <a:schemeClr val="accent5"/>
                </a:solidFill>
                <a:latin typeface="Arial Narrow"/>
              </a:defRPr>
            </a:lvl2pPr>
            <a:lvl3pPr marL="1219170" indent="0">
              <a:buFontTx/>
              <a:buNone/>
              <a:defRPr sz="2400" baseline="0">
                <a:solidFill>
                  <a:schemeClr val="accent5"/>
                </a:solidFill>
                <a:latin typeface="Arial Narrow"/>
              </a:defRPr>
            </a:lvl3pPr>
            <a:lvl4pPr marL="1828754" indent="0">
              <a:buFontTx/>
              <a:buNone/>
              <a:defRPr sz="2400" baseline="0">
                <a:solidFill>
                  <a:schemeClr val="accent5"/>
                </a:solidFill>
                <a:latin typeface="Arial Narrow"/>
              </a:defRPr>
            </a:lvl4pPr>
            <a:lvl5pPr marL="2438339" indent="0">
              <a:buFontTx/>
              <a:buNone/>
              <a:defRPr sz="2400" baseline="0">
                <a:solidFill>
                  <a:schemeClr val="accent5"/>
                </a:solidFill>
                <a:latin typeface="Arial Narrow"/>
              </a:defRPr>
            </a:lvl5pPr>
          </a:lstStyle>
          <a:p>
            <a:pPr lvl="0"/>
            <a:r>
              <a:rPr lang="en-US" dirty="0" smtClean="0"/>
              <a:t>PRESENTER</a:t>
            </a:r>
          </a:p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210605" y="4800556"/>
            <a:ext cx="9770793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295_REV_TVA_Logo SMALL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1239692"/>
            <a:ext cx="146304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87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rge Obje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606497" y="440157"/>
            <a:ext cx="9975903" cy="1143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ts val="4533"/>
              </a:lnSpc>
              <a:defRPr sz="4267" b="0" i="0">
                <a:solidFill>
                  <a:schemeClr val="tx2"/>
                </a:solidFill>
                <a:latin typeface="+mj-lt"/>
                <a:cs typeface="HelveticaNeueLT Std Thin"/>
              </a:defRPr>
            </a:lvl1pPr>
          </a:lstStyle>
          <a:p>
            <a:r>
              <a:rPr lang="en-US" dirty="0" smtClean="0"/>
              <a:t>Place Title Here</a:t>
            </a:r>
            <a:endParaRPr lang="en-US" dirty="0"/>
          </a:p>
        </p:txBody>
      </p:sp>
      <p:pic>
        <p:nvPicPr>
          <p:cNvPr id="9" name="Picture 8" descr="295_TVA_Logo SMALLES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723" y="6393679"/>
            <a:ext cx="325120" cy="32512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1680612" y="1781771"/>
            <a:ext cx="9901787" cy="437501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defRPr sz="3200" b="0" i="0">
                <a:latin typeface="+mn-lt"/>
                <a:cs typeface="HelveticaNeueLT Std Thin"/>
              </a:defRPr>
            </a:lvl1pPr>
            <a:lvl2pPr marL="1066773" indent="-457189">
              <a:lnSpc>
                <a:spcPct val="100000"/>
              </a:lnSpc>
              <a:buSzPct val="100000"/>
              <a:buFont typeface="Lucida Grande"/>
              <a:buChar char="-"/>
              <a:defRPr sz="2667" b="0" i="0" baseline="0">
                <a:latin typeface="+mn-lt"/>
                <a:cs typeface="HelveticaNeueLT Std Thin"/>
              </a:defRPr>
            </a:lvl2pPr>
            <a:lvl3pPr marL="1523962" indent="-304792">
              <a:lnSpc>
                <a:spcPct val="100000"/>
              </a:lnSpc>
              <a:buFont typeface="Lucida Grande"/>
              <a:buChar char="&gt;"/>
              <a:defRPr sz="2133" b="0" i="0">
                <a:latin typeface="+mn-lt"/>
                <a:cs typeface="HelveticaNeueLT Std Thin"/>
              </a:defRPr>
            </a:lvl3pPr>
            <a:lvl4pPr marL="2133547" indent="-304792">
              <a:lnSpc>
                <a:spcPct val="100000"/>
              </a:lnSpc>
              <a:buFont typeface="Lucida Grande"/>
              <a:buChar char="»"/>
              <a:defRPr sz="1867" b="0" i="0">
                <a:latin typeface="+mn-lt"/>
                <a:cs typeface="HelveticaNeueLT Std Thin"/>
              </a:defRPr>
            </a:lvl4pPr>
            <a:lvl5pPr marL="2743131" indent="-304792">
              <a:lnSpc>
                <a:spcPct val="100000"/>
              </a:lnSpc>
              <a:buFont typeface="Courier New"/>
              <a:buChar char="o"/>
              <a:defRPr sz="1867" b="0" i="0">
                <a:latin typeface="+mn-lt"/>
                <a:cs typeface="HelveticaNeueLT Std Thin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4"/>
          </p:nvPr>
        </p:nvSpPr>
        <p:spPr>
          <a:xfrm>
            <a:off x="7377425" y="6439294"/>
            <a:ext cx="3860800" cy="366183"/>
          </a:xfrm>
          <a:prstGeom prst="rect">
            <a:avLst/>
          </a:prstGeom>
        </p:spPr>
        <p:txBody>
          <a:bodyPr rIns="0"/>
          <a:lstStyle>
            <a:lvl1pPr algn="r">
              <a:defRPr lang="en-US" sz="800" baseline="0" smtClean="0">
                <a:solidFill>
                  <a:schemeClr val="bg1">
                    <a:lumMod val="10000"/>
                  </a:schemeClr>
                </a:solidFill>
                <a:effectLst/>
                <a:latin typeface="Arial Narrow"/>
              </a:defRPr>
            </a:lvl1pPr>
          </a:lstStyle>
          <a:p>
            <a:r>
              <a:rPr lang="en-US" dirty="0" smtClean="0"/>
              <a:t>PLACE THE TITLE OF THE PRESENTATION HERE </a:t>
            </a:r>
            <a:endParaRPr lang="en-US" dirty="0"/>
          </a:p>
        </p:txBody>
      </p:sp>
      <p:sp>
        <p:nvSpPr>
          <p:cNvPr id="19" name="Slide Number Placeholder 17"/>
          <p:cNvSpPr>
            <a:spLocks noGrp="1"/>
          </p:cNvSpPr>
          <p:nvPr>
            <p:ph type="sldNum" sz="quarter" idx="15"/>
          </p:nvPr>
        </p:nvSpPr>
        <p:spPr>
          <a:xfrm>
            <a:off x="11290330" y="6434507"/>
            <a:ext cx="374393" cy="366183"/>
          </a:xfrm>
          <a:prstGeom prst="rect">
            <a:avLst/>
          </a:prstGeom>
        </p:spPr>
        <p:txBody>
          <a:bodyPr lIns="0"/>
          <a:lstStyle>
            <a:lvl1pPr algn="l">
              <a:defRPr sz="800">
                <a:solidFill>
                  <a:schemeClr val="bg1">
                    <a:lumMod val="10000"/>
                  </a:schemeClr>
                </a:solidFill>
                <a:latin typeface="Arial Narrow"/>
              </a:defRPr>
            </a:lvl1pPr>
          </a:lstStyle>
          <a:p>
            <a:r>
              <a:rPr lang="en-US" dirty="0" smtClean="0"/>
              <a:t>|  </a:t>
            </a:r>
            <a:fld id="{074642B0-B6F2-B34D-8B58-6F4D6756A21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7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1FC8-C65E-40C0-88DB-9664B6C86B0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613-DBBD-4AFD-8484-6FEE0E14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4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1FC8-C65E-40C0-88DB-9664B6C86B0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613-DBBD-4AFD-8484-6FEE0E14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1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1FC8-C65E-40C0-88DB-9664B6C86B0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613-DBBD-4AFD-8484-6FEE0E14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1FC8-C65E-40C0-88DB-9664B6C86B0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613-DBBD-4AFD-8484-6FEE0E14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1FC8-C65E-40C0-88DB-9664B6C86B0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613-DBBD-4AFD-8484-6FEE0E14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9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1FC8-C65E-40C0-88DB-9664B6C86B0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613-DBBD-4AFD-8484-6FEE0E14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7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1FC8-C65E-40C0-88DB-9664B6C86B0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613-DBBD-4AFD-8484-6FEE0E14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2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1FC8-C65E-40C0-88DB-9664B6C86B0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613-DBBD-4AFD-8484-6FEE0E14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2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1FC8-C65E-40C0-88DB-9664B6C86B0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4613-DBBD-4AFD-8484-6FEE0E14E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7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Science </a:t>
            </a:r>
            <a:r>
              <a:rPr lang="en-US" dirty="0" smtClean="0">
                <a:solidFill>
                  <a:schemeClr val="bg1"/>
                </a:solidFill>
              </a:rPr>
              <a:t>Moment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Aidan Smith</a:t>
            </a:r>
          </a:p>
          <a:p>
            <a:r>
              <a:rPr lang="en-US" dirty="0" smtClean="0"/>
              <a:t>8/13/2019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8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785" y="440157"/>
            <a:ext cx="10193616" cy="77904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/>
              <a:t>27/7/7</a:t>
            </a:r>
            <a:endParaRPr lang="en-US" sz="7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smtClean="0"/>
              <a:t>PLACE THE TITLE OF THE PRESENTATION HERE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smtClean="0"/>
              <a:t>|  </a:t>
            </a:r>
            <a:fld id="{074642B0-B6F2-B34D-8B58-6F4D6756A21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6"/>
          </p:nvPr>
        </p:nvSpPr>
        <p:spPr>
          <a:xfrm>
            <a:off x="1388784" y="1219199"/>
            <a:ext cx="6371259" cy="5074791"/>
          </a:xfrm>
        </p:spPr>
        <p:txBody>
          <a:bodyPr>
            <a:normAutofit fontScale="92500" lnSpcReduction="10000"/>
          </a:bodyPr>
          <a:lstStyle/>
          <a:p>
            <a:r>
              <a:rPr lang="en-US" sz="2133" dirty="0" smtClean="0"/>
              <a:t>LeBron </a:t>
            </a:r>
            <a:r>
              <a:rPr lang="en-US" sz="2133" dirty="0" err="1" smtClean="0"/>
              <a:t>Raymone</a:t>
            </a:r>
            <a:r>
              <a:rPr lang="en-US" sz="2133" dirty="0" smtClean="0"/>
              <a:t> James has been one of the world’s most prominent athletes over his 15 years in the NBA.</a:t>
            </a:r>
          </a:p>
          <a:p>
            <a:r>
              <a:rPr lang="en-US" sz="2133" dirty="0" smtClean="0"/>
              <a:t>LeBron has been remarkably consistent throughout his career, hardly ever missing time for injury.</a:t>
            </a:r>
            <a:endParaRPr lang="en-US" sz="2133" dirty="0"/>
          </a:p>
          <a:p>
            <a:r>
              <a:rPr lang="en-US" sz="2133" dirty="0" smtClean="0"/>
              <a:t>In his 15 year career (1198 games),  LeBron has averaged 27 points per game, 7 rebounds per game, and 7 assists per game.</a:t>
            </a:r>
          </a:p>
          <a:p>
            <a:r>
              <a:rPr lang="en-US" sz="2133" b="1" dirty="0" smtClean="0"/>
              <a:t>However, he has </a:t>
            </a:r>
            <a:r>
              <a:rPr lang="en-US" sz="2133" b="1" u="sng" dirty="0" smtClean="0"/>
              <a:t>never</a:t>
            </a:r>
            <a:r>
              <a:rPr lang="en-US" sz="2133" b="1" dirty="0" smtClean="0"/>
              <a:t> had 27 points, 7 rebounds, and 7 assists in the same game.</a:t>
            </a:r>
          </a:p>
          <a:p>
            <a:r>
              <a:rPr lang="en-US" sz="2133" dirty="0" smtClean="0"/>
              <a:t>How unlikely is this?</a:t>
            </a:r>
          </a:p>
          <a:p>
            <a:r>
              <a:rPr lang="en-US" sz="2133" dirty="0" smtClean="0"/>
              <a:t>Find a probability estimate that shows the chance of this not occurring up to this point.</a:t>
            </a:r>
          </a:p>
          <a:p>
            <a:r>
              <a:rPr lang="en-US" sz="2133" dirty="0" smtClean="0"/>
              <a:t>Additionally, assuming another 5 years of averaging 27/7/7, find a probability LeBron finishes his career never having a 27/7/7 game.</a:t>
            </a:r>
            <a:endParaRPr lang="en-US" sz="2133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043" y="1219198"/>
            <a:ext cx="3717483" cy="50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030421" y="1761803"/>
            <a:ext cx="3625850" cy="41878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4550621" y="1783990"/>
            <a:ext cx="3479800" cy="41830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77" y="1761803"/>
            <a:ext cx="3640244" cy="42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Calculate joint probabilities of getting 27 points, getting 7 rebounds, and getting 7 assists, and multiply them together.</a:t>
            </a:r>
          </a:p>
          <a:p>
            <a:r>
              <a:rPr lang="en-US" dirty="0" smtClean="0"/>
              <a:t>Issues?</a:t>
            </a:r>
          </a:p>
          <a:p>
            <a:r>
              <a:rPr lang="en-US" dirty="0" smtClean="0"/>
              <a:t>Not independent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7358" y="225553"/>
            <a:ext cx="9975903" cy="1143000"/>
          </a:xfrm>
        </p:spPr>
        <p:txBody>
          <a:bodyPr/>
          <a:lstStyle/>
          <a:p>
            <a:pPr algn="ctr"/>
            <a:r>
              <a:rPr lang="en-US" dirty="0" smtClean="0"/>
              <a:t>Dealing with Dependent Data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1207358" y="2182685"/>
            <a:ext cx="5147599" cy="21840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6436" y="1231973"/>
            <a:ext cx="47659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Diagonals show variances, high for PTS, similarly low for TRB and 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Off-Diagonals not 0, not independent.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3.46 shows a positive </a:t>
            </a:r>
            <a:r>
              <a:rPr lang="en-US" sz="2400" dirty="0" err="1" smtClean="0"/>
              <a:t>corr</a:t>
            </a:r>
            <a:r>
              <a:rPr lang="en-US" sz="2400" dirty="0" smtClean="0"/>
              <a:t> between pts and rebounds, slightly negative correlation between pts and assists.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Makes sense if you think about it, you cannot score and assist in the same possession.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52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76" y="225553"/>
            <a:ext cx="9975903" cy="1143000"/>
          </a:xfrm>
        </p:spPr>
        <p:txBody>
          <a:bodyPr/>
          <a:lstStyle/>
          <a:p>
            <a:pPr algn="ctr"/>
            <a:r>
              <a:rPr lang="en-US" dirty="0" smtClean="0"/>
              <a:t>Multivariate Normal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2006336" y="3079102"/>
            <a:ext cx="6509991" cy="1513285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447876" y="4857145"/>
            <a:ext cx="997590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Where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μ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 is the vector of the means of the stats and Σ is the covariance matrix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 smtClean="0">
                <a:effectLst/>
                <a:latin typeface="+mn-lt"/>
                <a:cs typeface="Arial" panose="020B0604020202020204" pitchFamily="34" charset="0"/>
              </a:rPr>
              <a:t>MVN accounts for how  the PTS, TRB, AST values play off each other. </a:t>
            </a:r>
            <a:endParaRPr lang="en-US" altLang="en-US" sz="2000" dirty="0">
              <a:latin typeface="+mn-lt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 err="1" smtClean="0">
                <a:latin typeface="+mn-lt"/>
                <a:cs typeface="Arial" panose="020B0604020202020204" pitchFamily="34" charset="0"/>
              </a:rPr>
              <a:t>Mvtnorm</a:t>
            </a:r>
            <a:r>
              <a:rPr lang="en-US" altLang="en-US" sz="2000" dirty="0" smtClean="0">
                <a:latin typeface="+mn-lt"/>
                <a:cs typeface="Arial" panose="020B0604020202020204" pitchFamily="34" charset="0"/>
              </a:rPr>
              <a:t> library in R has </a:t>
            </a:r>
            <a:r>
              <a:rPr lang="en-US" altLang="en-US" sz="2000" dirty="0" err="1" smtClean="0">
                <a:latin typeface="+mn-lt"/>
                <a:cs typeface="Arial" panose="020B0604020202020204" pitchFamily="34" charset="0"/>
              </a:rPr>
              <a:t>dmvnorm</a:t>
            </a:r>
            <a:r>
              <a:rPr lang="en-US" altLang="en-US" sz="2000" dirty="0" smtClean="0">
                <a:latin typeface="+mn-lt"/>
                <a:cs typeface="Arial" panose="020B0604020202020204" pitchFamily="34" charset="0"/>
              </a:rPr>
              <a:t>() that computes this density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76" y="1368553"/>
            <a:ext cx="9975903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Often used to describe -- at least approximately--  a set of correlated real-valued random variables, each of which clusters around a mean value.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48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32.63 % chance LeBron has made it this far without a 27/7/7, not really that unlikely.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Assuming 70 games played over 5 more years, and the same averages, 23.48% chance LeBron makes it through his career without a 27/7/7</a:t>
            </a:r>
          </a:p>
          <a:p>
            <a:endParaRPr lang="en-US" dirty="0"/>
          </a:p>
          <a:p>
            <a:r>
              <a:rPr lang="en-US" dirty="0" smtClean="0"/>
              <a:t>Despite a large sample size, the large value space of 3 events makes it very unlikely to record exactly 27 points, 7 rebounds, and 7 assists in a single game.</a:t>
            </a:r>
          </a:p>
        </p:txBody>
      </p:sp>
    </p:spTree>
    <p:extLst>
      <p:ext uri="{BB962C8B-B14F-4D97-AF65-F5344CB8AC3E}">
        <p14:creationId xmlns:p14="http://schemas.microsoft.com/office/powerpoint/2010/main" val="133882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Discrete data, and has to be &gt; 0, maybe MVN isn’t the best approach.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Poisson is discrete, but mean != variance</a:t>
            </a:r>
          </a:p>
          <a:p>
            <a:endParaRPr lang="en-US" dirty="0" smtClean="0"/>
          </a:p>
          <a:p>
            <a:r>
              <a:rPr lang="en-US" dirty="0" smtClean="0"/>
              <a:t>Multivariate Negative binomial distribution?</a:t>
            </a:r>
          </a:p>
          <a:p>
            <a:pPr lvl="1"/>
            <a:r>
              <a:rPr lang="en-US" dirty="0" smtClean="0"/>
              <a:t>From wiki</a:t>
            </a:r>
            <a:r>
              <a:rPr lang="en-US" dirty="0"/>
              <a:t>: </a:t>
            </a:r>
            <a:r>
              <a:rPr lang="en-US" sz="1900" dirty="0"/>
              <a:t>The negative binomial </a:t>
            </a:r>
            <a:r>
              <a:rPr lang="en-US" sz="1900" dirty="0" smtClean="0"/>
              <a:t>distribution can </a:t>
            </a:r>
            <a:r>
              <a:rPr lang="en-US" sz="1900" dirty="0"/>
              <a:t>be used as an alternative to the Poisson distribution. It is especially useful for discrete data over an unbounded positive range whose sample variance exceeds the sample mean.</a:t>
            </a:r>
          </a:p>
        </p:txBody>
      </p:sp>
    </p:spTree>
    <p:extLst>
      <p:ext uri="{BB962C8B-B14F-4D97-AF65-F5344CB8AC3E}">
        <p14:creationId xmlns:p14="http://schemas.microsoft.com/office/powerpoint/2010/main" val="215956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531</Words>
  <Application>Microsoft Office PowerPoint</Application>
  <PresentationFormat>Widescreen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Courier New</vt:lpstr>
      <vt:lpstr>HelveticaNeueLT Std Thin</vt:lpstr>
      <vt:lpstr>Lucida Grande</vt:lpstr>
      <vt:lpstr>Office Theme</vt:lpstr>
      <vt:lpstr>Data Science Moment</vt:lpstr>
      <vt:lpstr>27/7/7</vt:lpstr>
      <vt:lpstr>Distributions</vt:lpstr>
      <vt:lpstr>Initial Estimate</vt:lpstr>
      <vt:lpstr>Dealing with Dependent Data</vt:lpstr>
      <vt:lpstr>Multivariate Normal Distribution</vt:lpstr>
      <vt:lpstr>Conclusion</vt:lpstr>
      <vt:lpstr>Notes  </vt:lpstr>
    </vt:vector>
  </TitlesOfParts>
  <Company>Tennessee Valley Authority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Interview Questions</dc:title>
  <dc:creator>Smith, Paul Aidan</dc:creator>
  <cp:lastModifiedBy>Smith, Paul Aidan</cp:lastModifiedBy>
  <cp:revision>23</cp:revision>
  <dcterms:created xsi:type="dcterms:W3CDTF">2019-08-08T17:26:06Z</dcterms:created>
  <dcterms:modified xsi:type="dcterms:W3CDTF">2020-02-27T13:36:14Z</dcterms:modified>
</cp:coreProperties>
</file>