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1" r:id="rId6"/>
    <p:sldId id="264" r:id="rId7"/>
    <p:sldId id="260" r:id="rId8"/>
    <p:sldId id="265" r:id="rId9"/>
    <p:sldId id="263"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497C53-FB9F-04E3-1673-28FDF0D5AAC6}" v="1551" dt="2024-04-29T15:30:09.134"/>
    <p1510:client id="{837AC265-6E5A-7F3A-0882-51EE647D947A}" v="16" dt="2024-04-29T17:54:45.995"/>
    <p1510:client id="{E6B1AB04-07FE-85F0-3FA6-4A6536574E66}" v="315" dt="2024-04-29T14:54:01.7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F07CD3FD-BE54-4400-942B-C6C15AA73DFD}" type="datetimeFigureOut">
              <a:rPr lang="en-US" smtClean="0"/>
              <a:t>4/30/2024</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591146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F07CD3FD-BE54-4400-942B-C6C15AA73DFD}" type="datetimeFigureOut">
              <a:rPr lang="en-US" smtClean="0"/>
              <a:t>4/30/2024</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288303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F07CD3FD-BE54-4400-942B-C6C15AA73DFD}" type="datetimeFigureOut">
              <a:rPr lang="en-US" smtClean="0"/>
              <a:t>4/30/2024</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808153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F07CD3FD-BE54-4400-942B-C6C15AA73DFD}" type="datetimeFigureOut">
              <a:rPr lang="en-US" smtClean="0"/>
              <a:t>4/30/2024</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688161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07CD3FD-BE54-4400-942B-C6C15AA73DFD}" type="datetimeFigureOut">
              <a:rPr lang="en-US" smtClean="0"/>
              <a:t>4/30/2024</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765138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F07CD3FD-BE54-4400-942B-C6C15AA73DFD}" type="datetimeFigureOut">
              <a:rPr lang="en-US" smtClean="0"/>
              <a:t>4/30/2024</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618365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F07CD3FD-BE54-4400-942B-C6C15AA73DFD}" type="datetimeFigureOut">
              <a:rPr lang="en-US" smtClean="0"/>
              <a:t>4/30/2024</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135527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F07CD3FD-BE54-4400-942B-C6C15AA73DFD}" type="datetimeFigureOut">
              <a:rPr lang="en-US" smtClean="0"/>
              <a:t>4/30/2024</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99443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F07CD3FD-BE54-4400-942B-C6C15AA73DFD}" type="datetimeFigureOut">
              <a:rPr lang="en-US" smtClean="0"/>
              <a:t>4/30/2024</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571240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F07CD3FD-BE54-4400-942B-C6C15AA73DFD}" type="datetimeFigureOut">
              <a:rPr lang="en-US" smtClean="0"/>
              <a:t>4/30/2024</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718890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F07CD3FD-BE54-4400-942B-C6C15AA73DFD}" type="datetimeFigureOut">
              <a:rPr lang="en-US" smtClean="0"/>
              <a:t>4/30/2024</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692452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1"/>
            <a:ext cx="10363200" cy="118757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559171"/>
            <a:ext cx="10363200" cy="338265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F07CD3FD-BE54-4400-942B-C6C15AA73DFD}" type="datetimeFigureOut">
              <a:rPr lang="en-US" smtClean="0"/>
              <a:t>4/30/2024</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A4C0CD32-A6C8-4BA5-B3DF-D8325E32CAA4}" type="slidenum">
              <a:rPr lang="en-US" smtClean="0"/>
              <a:t>‹#›</a:t>
            </a:fld>
            <a:endParaRPr lang="en-US"/>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21815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owardsdatascience.com/coding-an-intelligent-battleship-agent-bf0064a4b319" TargetMode="External"/><Relationship Id="rId2" Type="http://schemas.openxmlformats.org/officeDocument/2006/relationships/hyperlink" Target="https://github.com/billmei/battleboa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idanSt458/CS461-Team3" TargetMode="External"/><Relationship Id="rId2" Type="http://schemas.openxmlformats.org/officeDocument/2006/relationships/hyperlink" Target="https://billmei.github.io/battleboat/" TargetMode="Externa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032888" y="1257304"/>
            <a:ext cx="3763916" cy="2738266"/>
          </a:xfrm>
        </p:spPr>
        <p:txBody>
          <a:bodyPr anchor="b">
            <a:normAutofit/>
          </a:bodyPr>
          <a:lstStyle/>
          <a:p>
            <a:pPr>
              <a:lnSpc>
                <a:spcPct val="90000"/>
              </a:lnSpc>
            </a:pPr>
            <a:r>
              <a:rPr lang="en-US" sz="4800"/>
              <a:t>Battleship Artificial Intelligence Research</a:t>
            </a:r>
          </a:p>
        </p:txBody>
      </p:sp>
      <p:sp>
        <p:nvSpPr>
          <p:cNvPr id="3" name="Subtitle 2"/>
          <p:cNvSpPr>
            <a:spLocks noGrp="1"/>
          </p:cNvSpPr>
          <p:nvPr>
            <p:ph type="subTitle" idx="1"/>
          </p:nvPr>
        </p:nvSpPr>
        <p:spPr>
          <a:xfrm>
            <a:off x="8031116" y="4664973"/>
            <a:ext cx="3765688" cy="1421502"/>
          </a:xfrm>
        </p:spPr>
        <p:txBody>
          <a:bodyPr vert="horz" lIns="91440" tIns="45720" rIns="91440" bIns="45720" rtlCol="0" anchor="t">
            <a:normAutofit/>
          </a:bodyPr>
          <a:lstStyle/>
          <a:p>
            <a:pPr>
              <a:lnSpc>
                <a:spcPct val="120000"/>
              </a:lnSpc>
            </a:pPr>
            <a:r>
              <a:rPr lang="en-US" sz="1500"/>
              <a:t>By:</a:t>
            </a:r>
          </a:p>
          <a:p>
            <a:pPr>
              <a:lnSpc>
                <a:spcPct val="120000"/>
              </a:lnSpc>
            </a:pPr>
            <a:r>
              <a:rPr lang="en-US" sz="1500"/>
              <a:t>Blake Diekmann, Jeremy Levine, Robert Mahoney, and Aidan Stiles</a:t>
            </a:r>
          </a:p>
        </p:txBody>
      </p:sp>
      <p:pic>
        <p:nvPicPr>
          <p:cNvPr id="22" name="Picture 21" descr="Robot operating a machine">
            <a:extLst>
              <a:ext uri="{FF2B5EF4-FFF2-40B4-BE49-F238E27FC236}">
                <a16:creationId xmlns:a16="http://schemas.microsoft.com/office/drawing/2014/main" id="{4F441E8E-05AF-7CF9-3DF6-DA87C9774785}"/>
              </a:ext>
            </a:extLst>
          </p:cNvPr>
          <p:cNvPicPr>
            <a:picLocks noChangeAspect="1"/>
          </p:cNvPicPr>
          <p:nvPr/>
        </p:nvPicPr>
        <p:blipFill rotWithShape="1">
          <a:blip r:embed="rId2"/>
          <a:srcRect l="6252" r="8647" b="4"/>
          <a:stretch/>
        </p:blipFill>
        <p:spPr>
          <a:xfrm>
            <a:off x="20" y="10"/>
            <a:ext cx="7598889" cy="6857990"/>
          </a:xfrm>
          <a:prstGeom prst="rect">
            <a:avLst/>
          </a:prstGeom>
        </p:spPr>
      </p:pic>
      <p:cxnSp>
        <p:nvCxnSpPr>
          <p:cNvPr id="24" name="Straight Connector 23">
            <a:extLst>
              <a:ext uri="{FF2B5EF4-FFF2-40B4-BE49-F238E27FC236}">
                <a16:creationId xmlns:a16="http://schemas.microsoft.com/office/drawing/2014/main" id="{750527CE-FCD0-40C8-B37A-39331C2A4F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1208" y="4330272"/>
            <a:ext cx="54864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B2E57D-D8F9-EEF1-A972-227A36C31E73}"/>
              </a:ext>
            </a:extLst>
          </p:cNvPr>
          <p:cNvSpPr>
            <a:spLocks noGrp="1"/>
          </p:cNvSpPr>
          <p:nvPr>
            <p:ph type="title"/>
          </p:nvPr>
        </p:nvSpPr>
        <p:spPr>
          <a:xfrm>
            <a:off x="640080" y="1371600"/>
            <a:ext cx="4079702" cy="3591463"/>
          </a:xfrm>
        </p:spPr>
        <p:txBody>
          <a:bodyPr anchor="t">
            <a:normAutofit/>
          </a:bodyPr>
          <a:lstStyle/>
          <a:p>
            <a:r>
              <a:rPr lang="en-US" sz="4800"/>
              <a:t>Resources</a:t>
            </a:r>
          </a:p>
        </p:txBody>
      </p:sp>
      <p:cxnSp>
        <p:nvCxnSpPr>
          <p:cNvPr id="10" name="Straight Connector 9">
            <a:extLst>
              <a:ext uri="{FF2B5EF4-FFF2-40B4-BE49-F238E27FC236}">
                <a16:creationId xmlns:a16="http://schemas.microsoft.com/office/drawing/2014/main" id="{40BBF191-9CC8-4313-B1CA-8DF1A53AE4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6F67C62-9B29-303F-4408-C99EB24BFA22}"/>
              </a:ext>
            </a:extLst>
          </p:cNvPr>
          <p:cNvSpPr>
            <a:spLocks noGrp="1"/>
          </p:cNvSpPr>
          <p:nvPr>
            <p:ph idx="1"/>
          </p:nvPr>
        </p:nvSpPr>
        <p:spPr>
          <a:xfrm>
            <a:off x="5560291" y="1523999"/>
            <a:ext cx="5970717" cy="4773919"/>
          </a:xfrm>
        </p:spPr>
        <p:txBody>
          <a:bodyPr vert="horz" lIns="91440" tIns="45720" rIns="91440" bIns="45720" rtlCol="0" anchor="t">
            <a:normAutofit/>
          </a:bodyPr>
          <a:lstStyle/>
          <a:p>
            <a:r>
              <a:rPr lang="en-US">
                <a:ea typeface="+mn-lt"/>
                <a:cs typeface="+mn-lt"/>
              </a:rPr>
              <a:t>Mei, B. (n.d.). </a:t>
            </a:r>
            <a:r>
              <a:rPr lang="en-US" i="1" err="1">
                <a:ea typeface="+mn-lt"/>
                <a:cs typeface="+mn-lt"/>
              </a:rPr>
              <a:t>Billmei</a:t>
            </a:r>
            <a:r>
              <a:rPr lang="en-US" i="1">
                <a:ea typeface="+mn-lt"/>
                <a:cs typeface="+mn-lt"/>
              </a:rPr>
              <a:t>/</a:t>
            </a:r>
            <a:r>
              <a:rPr lang="en-US" i="1" err="1">
                <a:ea typeface="+mn-lt"/>
                <a:cs typeface="+mn-lt"/>
              </a:rPr>
              <a:t>Battleboat</a:t>
            </a:r>
            <a:r>
              <a:rPr lang="en-US" i="1">
                <a:ea typeface="+mn-lt"/>
                <a:cs typeface="+mn-lt"/>
              </a:rPr>
              <a:t>: A </a:t>
            </a:r>
            <a:r>
              <a:rPr lang="en-US" i="1" err="1">
                <a:ea typeface="+mn-lt"/>
                <a:cs typeface="+mn-lt"/>
              </a:rPr>
              <a:t>javascript</a:t>
            </a:r>
            <a:r>
              <a:rPr lang="en-US" i="1">
                <a:ea typeface="+mn-lt"/>
                <a:cs typeface="+mn-lt"/>
              </a:rPr>
              <a:t> AI that beats humans at battleship.</a:t>
            </a:r>
            <a:r>
              <a:rPr lang="en-US">
                <a:ea typeface="+mn-lt"/>
                <a:cs typeface="+mn-lt"/>
              </a:rPr>
              <a:t> GitHub. </a:t>
            </a:r>
            <a:r>
              <a:rPr lang="en-US">
                <a:ea typeface="+mn-lt"/>
                <a:cs typeface="+mn-lt"/>
                <a:hlinkClick r:id="rId2"/>
              </a:rPr>
              <a:t>https://github.com/billmei/battleboat</a:t>
            </a:r>
            <a:r>
              <a:rPr lang="en-US">
                <a:ea typeface="+mn-lt"/>
                <a:cs typeface="+mn-lt"/>
              </a:rPr>
              <a:t> </a:t>
            </a:r>
            <a:endParaRPr lang="en-US"/>
          </a:p>
          <a:p>
            <a:r>
              <a:rPr lang="en-US">
                <a:ea typeface="+mn-lt"/>
                <a:cs typeface="+mn-lt"/>
              </a:rPr>
              <a:t>Schwartz, A. (2022, April 20). </a:t>
            </a:r>
            <a:r>
              <a:rPr lang="en-US" i="1">
                <a:ea typeface="+mn-lt"/>
                <a:cs typeface="+mn-lt"/>
              </a:rPr>
              <a:t>Coding an intelligent battleship agent</a:t>
            </a:r>
            <a:r>
              <a:rPr lang="en-US">
                <a:ea typeface="+mn-lt"/>
                <a:cs typeface="+mn-lt"/>
              </a:rPr>
              <a:t>. Medium. </a:t>
            </a:r>
            <a:r>
              <a:rPr lang="en-US">
                <a:ea typeface="+mn-lt"/>
                <a:cs typeface="+mn-lt"/>
                <a:hlinkClick r:id="rId3"/>
              </a:rPr>
              <a:t>https://towardsdatascience.com/coding-an-intelligent-battleship-agent-bf0064a4b319</a:t>
            </a:r>
            <a:r>
              <a:rPr lang="en-US">
                <a:ea typeface="+mn-lt"/>
                <a:cs typeface="+mn-lt"/>
              </a:rPr>
              <a:t> </a:t>
            </a:r>
            <a:endParaRPr lang="en-US"/>
          </a:p>
          <a:p>
            <a:endParaRPr lang="en-US"/>
          </a:p>
          <a:p>
            <a:endParaRPr lang="en-US"/>
          </a:p>
        </p:txBody>
      </p:sp>
    </p:spTree>
    <p:extLst>
      <p:ext uri="{BB962C8B-B14F-4D97-AF65-F5344CB8AC3E}">
        <p14:creationId xmlns:p14="http://schemas.microsoft.com/office/powerpoint/2010/main" val="1797095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sp>
        <p:nvSpPr>
          <p:cNvPr id="2" name="Title 1">
            <a:extLst>
              <a:ext uri="{FF2B5EF4-FFF2-40B4-BE49-F238E27FC236}">
                <a16:creationId xmlns:a16="http://schemas.microsoft.com/office/drawing/2014/main" id="{056A4C27-AC1D-1946-82B9-48DA53BA009B}"/>
              </a:ext>
            </a:extLst>
          </p:cNvPr>
          <p:cNvSpPr>
            <a:spLocks noGrp="1"/>
          </p:cNvSpPr>
          <p:nvPr>
            <p:ph type="title"/>
          </p:nvPr>
        </p:nvSpPr>
        <p:spPr>
          <a:xfrm>
            <a:off x="5496821" y="1371600"/>
            <a:ext cx="6034187" cy="1097280"/>
          </a:xfrm>
        </p:spPr>
        <p:txBody>
          <a:bodyPr>
            <a:normAutofit/>
          </a:bodyPr>
          <a:lstStyle/>
          <a:p>
            <a:r>
              <a:rPr lang="en-US"/>
              <a:t>BATTLESHIP</a:t>
            </a:r>
          </a:p>
        </p:txBody>
      </p:sp>
      <p:pic>
        <p:nvPicPr>
          <p:cNvPr id="7" name="Picture 6" descr="CPU with binary numbers and blueprint">
            <a:extLst>
              <a:ext uri="{FF2B5EF4-FFF2-40B4-BE49-F238E27FC236}">
                <a16:creationId xmlns:a16="http://schemas.microsoft.com/office/drawing/2014/main" id="{9F2E103E-427F-A6FF-A2DB-0CE37EEC02E1}"/>
              </a:ext>
            </a:extLst>
          </p:cNvPr>
          <p:cNvPicPr>
            <a:picLocks noChangeAspect="1"/>
          </p:cNvPicPr>
          <p:nvPr/>
        </p:nvPicPr>
        <p:blipFill rotWithShape="1">
          <a:blip r:embed="rId2"/>
          <a:srcRect l="33040" r="27114" b="-2"/>
          <a:stretch/>
        </p:blipFill>
        <p:spPr>
          <a:xfrm>
            <a:off x="20" y="10"/>
            <a:ext cx="4857871" cy="6857990"/>
          </a:xfrm>
          <a:prstGeom prst="rect">
            <a:avLst/>
          </a:prstGeom>
        </p:spPr>
      </p:pic>
      <p:cxnSp>
        <p:nvCxnSpPr>
          <p:cNvPr id="8" name="Straight Connector 7">
            <a:extLst>
              <a:ext uri="{FF2B5EF4-FFF2-40B4-BE49-F238E27FC236}">
                <a16:creationId xmlns:a16="http://schemas.microsoft.com/office/drawing/2014/main" id="{691422F5-4221-4812-AFD9-5479C6D60A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80905" y="1031005"/>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156203D-0949-E18D-EDDC-310DBA031439}"/>
              </a:ext>
            </a:extLst>
          </p:cNvPr>
          <p:cNvSpPr>
            <a:spLocks noGrp="1"/>
          </p:cNvSpPr>
          <p:nvPr>
            <p:ph idx="1"/>
          </p:nvPr>
        </p:nvSpPr>
        <p:spPr>
          <a:xfrm>
            <a:off x="5496821" y="2633236"/>
            <a:ext cx="6034187" cy="3664687"/>
          </a:xfrm>
        </p:spPr>
        <p:txBody>
          <a:bodyPr vert="horz" lIns="91440" tIns="45720" rIns="91440" bIns="45720" rtlCol="0" anchor="t">
            <a:normAutofit/>
          </a:bodyPr>
          <a:lstStyle/>
          <a:p>
            <a:r>
              <a:rPr lang="en-US"/>
              <a:t>Two player game, using a coordinate grid</a:t>
            </a:r>
          </a:p>
          <a:p>
            <a:r>
              <a:rPr lang="en-US"/>
              <a:t>Problem: The original implementation of AI Battleship did not display a physical heat map and the AI opening moves were hard-coded</a:t>
            </a:r>
          </a:p>
          <a:p>
            <a:r>
              <a:rPr lang="en-US"/>
              <a:t>Our goal was to implement a physical heat map that shows users where the AI is most likely to shoot next and update the AI opening moves for a true probabilistic random search algorithm</a:t>
            </a:r>
          </a:p>
          <a:p>
            <a:pPr marL="0" indent="0">
              <a:buNone/>
            </a:pPr>
            <a:endParaRPr lang="en-US"/>
          </a:p>
        </p:txBody>
      </p:sp>
    </p:spTree>
    <p:extLst>
      <p:ext uri="{BB962C8B-B14F-4D97-AF65-F5344CB8AC3E}">
        <p14:creationId xmlns:p14="http://schemas.microsoft.com/office/powerpoint/2010/main" val="2032409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37E92E-E6AC-3D61-2118-44F7A6892C39}"/>
              </a:ext>
            </a:extLst>
          </p:cNvPr>
          <p:cNvSpPr>
            <a:spLocks noGrp="1"/>
          </p:cNvSpPr>
          <p:nvPr>
            <p:ph type="title"/>
          </p:nvPr>
        </p:nvSpPr>
        <p:spPr>
          <a:xfrm>
            <a:off x="640080" y="1371600"/>
            <a:ext cx="5737859" cy="1097280"/>
          </a:xfrm>
        </p:spPr>
        <p:txBody>
          <a:bodyPr>
            <a:normAutofit/>
          </a:bodyPr>
          <a:lstStyle/>
          <a:p>
            <a:r>
              <a:rPr lang="en-US"/>
              <a:t>Solution</a:t>
            </a:r>
          </a:p>
        </p:txBody>
      </p:sp>
      <p:cxnSp>
        <p:nvCxnSpPr>
          <p:cNvPr id="32" name="Straight Connector 31">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B39951C-D9CE-562B-4EB7-D0346ADDA32C}"/>
              </a:ext>
            </a:extLst>
          </p:cNvPr>
          <p:cNvSpPr>
            <a:spLocks noGrp="1"/>
          </p:cNvSpPr>
          <p:nvPr>
            <p:ph idx="1"/>
          </p:nvPr>
        </p:nvSpPr>
        <p:spPr>
          <a:xfrm>
            <a:off x="640080" y="2633236"/>
            <a:ext cx="5737860" cy="3666980"/>
          </a:xfrm>
        </p:spPr>
        <p:txBody>
          <a:bodyPr vert="horz" lIns="91440" tIns="45720" rIns="91440" bIns="45720" rtlCol="0" anchor="t">
            <a:normAutofit fontScale="92500" lnSpcReduction="20000"/>
          </a:bodyPr>
          <a:lstStyle/>
          <a:p>
            <a:pPr>
              <a:lnSpc>
                <a:spcPct val="110000"/>
              </a:lnSpc>
            </a:pPr>
            <a:r>
              <a:rPr lang="en-US" dirty="0"/>
              <a:t>For our solution, we decided to use a probabilistic random search algorithm that utilized a probability grid to build a physical heat map displaying the algorithm's calculations and adjusted the opening attacks of the AI for better AI performance. </a:t>
            </a:r>
          </a:p>
          <a:p>
            <a:pPr>
              <a:lnSpc>
                <a:spcPct val="110000"/>
              </a:lnSpc>
            </a:pPr>
            <a:r>
              <a:rPr lang="en-US" dirty="0"/>
              <a:t>The weights of each position in the grid are calculated by the number of ways each ship in the roster legally fits into each position horizontally and vertically</a:t>
            </a:r>
          </a:p>
          <a:p>
            <a:pPr>
              <a:lnSpc>
                <a:spcPct val="110000"/>
              </a:lnSpc>
            </a:pPr>
            <a:r>
              <a:rPr lang="en-US" dirty="0"/>
              <a:t>Cells that surround known hits will be granted an arbitrarily high weight value to ensure the AI fully sinks the hit ship before moving on</a:t>
            </a:r>
          </a:p>
        </p:txBody>
      </p:sp>
      <p:pic>
        <p:nvPicPr>
          <p:cNvPr id="7" name="Graphic 6" descr="Table">
            <a:extLst>
              <a:ext uri="{FF2B5EF4-FFF2-40B4-BE49-F238E27FC236}">
                <a16:creationId xmlns:a16="http://schemas.microsoft.com/office/drawing/2014/main" id="{7FB6D5ED-916E-0B92-78A4-A7F6E14613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55179" y="1924386"/>
            <a:ext cx="4375829" cy="4375829"/>
          </a:xfrm>
          <a:prstGeom prst="rect">
            <a:avLst/>
          </a:prstGeom>
        </p:spPr>
      </p:pic>
    </p:spTree>
    <p:extLst>
      <p:ext uri="{BB962C8B-B14F-4D97-AF65-F5344CB8AC3E}">
        <p14:creationId xmlns:p14="http://schemas.microsoft.com/office/powerpoint/2010/main" val="70262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5" name="Picture 4" descr="Abstract render of 3D polyhedrons">
            <a:extLst>
              <a:ext uri="{FF2B5EF4-FFF2-40B4-BE49-F238E27FC236}">
                <a16:creationId xmlns:a16="http://schemas.microsoft.com/office/drawing/2014/main" id="{5234807A-E75B-8F54-15F8-C4DECA1544EE}"/>
              </a:ext>
            </a:extLst>
          </p:cNvPr>
          <p:cNvPicPr>
            <a:picLocks noChangeAspect="1"/>
          </p:cNvPicPr>
          <p:nvPr/>
        </p:nvPicPr>
        <p:blipFill rotWithShape="1">
          <a:blip r:embed="rId2">
            <a:alphaModFix/>
          </a:blip>
          <a:srcRect l="13857" r="39418"/>
          <a:stretch/>
        </p:blipFill>
        <p:spPr>
          <a:xfrm>
            <a:off x="-4704" y="10"/>
            <a:ext cx="5696712" cy="6857990"/>
          </a:xfrm>
          <a:prstGeom prst="rect">
            <a:avLst/>
          </a:prstGeom>
        </p:spPr>
      </p:pic>
      <p:sp>
        <p:nvSpPr>
          <p:cNvPr id="18" name="Rectangle 17">
            <a:extLst>
              <a:ext uri="{FF2B5EF4-FFF2-40B4-BE49-F238E27FC236}">
                <a16:creationId xmlns:a16="http://schemas.microsoft.com/office/drawing/2014/main" id="{F7017262-EEEC-4F5E-917D-A55E68A11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0375" y="-480370"/>
            <a:ext cx="4735963" cy="5696712"/>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DE499F4A-441D-3234-02A1-CFEFF588A7B7}"/>
              </a:ext>
            </a:extLst>
          </p:cNvPr>
          <p:cNvSpPr>
            <a:spLocks noGrp="1"/>
          </p:cNvSpPr>
          <p:nvPr>
            <p:ph type="title"/>
          </p:nvPr>
        </p:nvSpPr>
        <p:spPr>
          <a:xfrm>
            <a:off x="642519" y="1371601"/>
            <a:ext cx="4023360" cy="2671482"/>
          </a:xfrm>
        </p:spPr>
        <p:txBody>
          <a:bodyPr>
            <a:normAutofit/>
          </a:bodyPr>
          <a:lstStyle/>
          <a:p>
            <a:r>
              <a:rPr lang="en-US">
                <a:solidFill>
                  <a:srgbClr val="FFFFFF"/>
                </a:solidFill>
              </a:rPr>
              <a:t>AI Agent Design</a:t>
            </a:r>
          </a:p>
        </p:txBody>
      </p:sp>
      <p:cxnSp>
        <p:nvCxnSpPr>
          <p:cNvPr id="20" name="Straight Connector 19">
            <a:extLst>
              <a:ext uri="{FF2B5EF4-FFF2-40B4-BE49-F238E27FC236}">
                <a16:creationId xmlns:a16="http://schemas.microsoft.com/office/drawing/2014/main" id="{9A3EDAAA-869E-4AA2-A7CE-BF2C025963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8718"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FCFDA1C-644F-F5FF-6CA2-F73825F2F795}"/>
              </a:ext>
            </a:extLst>
          </p:cNvPr>
          <p:cNvSpPr>
            <a:spLocks noGrp="1"/>
          </p:cNvSpPr>
          <p:nvPr>
            <p:ph idx="1"/>
          </p:nvPr>
        </p:nvSpPr>
        <p:spPr>
          <a:xfrm>
            <a:off x="6242960" y="1031002"/>
            <a:ext cx="5288049" cy="5266922"/>
          </a:xfrm>
        </p:spPr>
        <p:txBody>
          <a:bodyPr vert="horz" lIns="91440" tIns="45720" rIns="91440" bIns="45720" rtlCol="0" anchor="t">
            <a:normAutofit lnSpcReduction="10000"/>
          </a:bodyPr>
          <a:lstStyle/>
          <a:p>
            <a:r>
              <a:rPr lang="en-US" sz="1900"/>
              <a:t>Environment Type: Deterministic</a:t>
            </a:r>
          </a:p>
          <a:p>
            <a:r>
              <a:rPr lang="en-US" sz="1900"/>
              <a:t>Architecture: The player and the AI attack each other's 9x9 Battleship grid</a:t>
            </a:r>
          </a:p>
          <a:p>
            <a:r>
              <a:rPr lang="en-US" sz="1900"/>
              <a:t>Each "shot" cell on the grid alters the weight of the surrounding cells because the legality is altered</a:t>
            </a:r>
          </a:p>
          <a:p>
            <a:r>
              <a:rPr lang="en-US" sz="1900"/>
              <a:t>Each time the AI shoots the weight of the grid is recalculated</a:t>
            </a:r>
          </a:p>
          <a:p>
            <a:r>
              <a:rPr lang="en-US" sz="1900"/>
              <a:t>The heat map displays the calculated grid and determines the AI's most likely next move as well as the chance % it has of shooting each individual cell in the grid</a:t>
            </a:r>
          </a:p>
          <a:p>
            <a:r>
              <a:rPr lang="en-US" sz="1900"/>
              <a:t>Algorithms used: Probability-Based Random Search Algorithm</a:t>
            </a:r>
          </a:p>
        </p:txBody>
      </p:sp>
    </p:spTree>
    <p:extLst>
      <p:ext uri="{BB962C8B-B14F-4D97-AF65-F5344CB8AC3E}">
        <p14:creationId xmlns:p14="http://schemas.microsoft.com/office/powerpoint/2010/main" val="1210485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41" name="Rectangle 40">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6ADDB0-E821-A07F-D1BD-2CB881B332FE}"/>
              </a:ext>
            </a:extLst>
          </p:cNvPr>
          <p:cNvSpPr>
            <a:spLocks noGrp="1"/>
          </p:cNvSpPr>
          <p:nvPr>
            <p:ph type="title"/>
          </p:nvPr>
        </p:nvSpPr>
        <p:spPr>
          <a:xfrm>
            <a:off x="640080" y="1434438"/>
            <a:ext cx="2983229" cy="2612976"/>
          </a:xfrm>
        </p:spPr>
        <p:txBody>
          <a:bodyPr vert="horz" lIns="91440" tIns="45720" rIns="91440" bIns="45720" rtlCol="0" anchor="t">
            <a:normAutofit/>
          </a:bodyPr>
          <a:lstStyle/>
          <a:p>
            <a:r>
              <a:rPr lang="en-US"/>
              <a:t>Random Probabilistic Algorithm Code:</a:t>
            </a:r>
          </a:p>
        </p:txBody>
      </p:sp>
      <p:pic>
        <p:nvPicPr>
          <p:cNvPr id="4" name="Content Placeholder 3" descr="A computer screen shot of a program code&#10;&#10;Description automatically generated">
            <a:extLst>
              <a:ext uri="{FF2B5EF4-FFF2-40B4-BE49-F238E27FC236}">
                <a16:creationId xmlns:a16="http://schemas.microsoft.com/office/drawing/2014/main" id="{BE98CA97-B3B9-AC8E-21CD-D505E5E2CAC1}"/>
              </a:ext>
            </a:extLst>
          </p:cNvPr>
          <p:cNvPicPr>
            <a:picLocks noGrp="1" noChangeAspect="1"/>
          </p:cNvPicPr>
          <p:nvPr>
            <p:ph idx="1"/>
          </p:nvPr>
        </p:nvPicPr>
        <p:blipFill rotWithShape="1">
          <a:blip r:embed="rId2"/>
          <a:srcRect r="12020"/>
          <a:stretch/>
        </p:blipFill>
        <p:spPr>
          <a:xfrm>
            <a:off x="4419580" y="394278"/>
            <a:ext cx="6772917" cy="5443258"/>
          </a:xfrm>
          <a:prstGeom prst="rect">
            <a:avLst/>
          </a:prstGeom>
        </p:spPr>
      </p:pic>
      <p:cxnSp>
        <p:nvCxnSpPr>
          <p:cNvPr id="43" name="Straight Connector 42">
            <a:extLst>
              <a:ext uri="{FF2B5EF4-FFF2-40B4-BE49-F238E27FC236}">
                <a16:creationId xmlns:a16="http://schemas.microsoft.com/office/drawing/2014/main" id="{426B4E86-32C4-273A-1ADF-6B44243549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7FCD0D6-02B6-805F-80B0-6BEFF71F8230}"/>
              </a:ext>
            </a:extLst>
          </p:cNvPr>
          <p:cNvSpPr txBox="1"/>
          <p:nvPr/>
        </p:nvSpPr>
        <p:spPr>
          <a:xfrm>
            <a:off x="283307" y="5685692"/>
            <a:ext cx="338015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Source: Mei, B, (n.d.).</a:t>
            </a:r>
          </a:p>
        </p:txBody>
      </p:sp>
    </p:spTree>
    <p:extLst>
      <p:ext uri="{BB962C8B-B14F-4D97-AF65-F5344CB8AC3E}">
        <p14:creationId xmlns:p14="http://schemas.microsoft.com/office/powerpoint/2010/main" val="3812026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1720A2-3E9B-B8BC-67A9-8D988AA2F6FE}"/>
              </a:ext>
            </a:extLst>
          </p:cNvPr>
          <p:cNvSpPr>
            <a:spLocks noGrp="1"/>
          </p:cNvSpPr>
          <p:nvPr>
            <p:ph type="title"/>
          </p:nvPr>
        </p:nvSpPr>
        <p:spPr>
          <a:xfrm>
            <a:off x="640080" y="1371600"/>
            <a:ext cx="5737859" cy="1097280"/>
          </a:xfrm>
        </p:spPr>
        <p:txBody>
          <a:bodyPr>
            <a:normAutofit/>
          </a:bodyPr>
          <a:lstStyle/>
          <a:p>
            <a:r>
              <a:rPr lang="en-US"/>
              <a:t>Results</a:t>
            </a:r>
          </a:p>
        </p:txBody>
      </p:sp>
      <p:cxnSp>
        <p:nvCxnSpPr>
          <p:cNvPr id="29" name="Straight Connector 28">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13C58F67-56CC-5AD8-CCB5-A3798CFAB525}"/>
              </a:ext>
            </a:extLst>
          </p:cNvPr>
          <p:cNvSpPr>
            <a:spLocks noGrp="1"/>
          </p:cNvSpPr>
          <p:nvPr>
            <p:ph idx="1"/>
          </p:nvPr>
        </p:nvSpPr>
        <p:spPr>
          <a:xfrm>
            <a:off x="640080" y="2633236"/>
            <a:ext cx="5737860" cy="3666980"/>
          </a:xfrm>
        </p:spPr>
        <p:txBody>
          <a:bodyPr vert="horz" lIns="91440" tIns="45720" rIns="91440" bIns="45720" rtlCol="0" anchor="t">
            <a:normAutofit/>
          </a:bodyPr>
          <a:lstStyle/>
          <a:p>
            <a:r>
              <a:rPr lang="en-US"/>
              <a:t>Corner ships were not shot very often</a:t>
            </a:r>
          </a:p>
          <a:p>
            <a:r>
              <a:rPr lang="en-US"/>
              <a:t>Shoots around the board evenly using a probabilistic random search function</a:t>
            </a:r>
          </a:p>
          <a:p>
            <a:r>
              <a:rPr lang="en-US"/>
              <a:t>AI still places ships too close to each other</a:t>
            </a:r>
          </a:p>
          <a:p>
            <a:r>
              <a:rPr lang="en-US"/>
              <a:t>Games won by user</a:t>
            </a:r>
          </a:p>
          <a:p>
            <a:r>
              <a:rPr lang="en-US"/>
              <a:t>Although the AI is competitive, it doesn't consistently beat a human</a:t>
            </a:r>
          </a:p>
        </p:txBody>
      </p:sp>
      <p:pic>
        <p:nvPicPr>
          <p:cNvPr id="21" name="Picture 20" descr="A screenshot of a computer&#10;&#10;Description automatically generated">
            <a:extLst>
              <a:ext uri="{FF2B5EF4-FFF2-40B4-BE49-F238E27FC236}">
                <a16:creationId xmlns:a16="http://schemas.microsoft.com/office/drawing/2014/main" id="{924C54B3-F559-A8B8-1A99-A0B537196140}"/>
              </a:ext>
            </a:extLst>
          </p:cNvPr>
          <p:cNvPicPr>
            <a:picLocks noChangeAspect="1"/>
          </p:cNvPicPr>
          <p:nvPr/>
        </p:nvPicPr>
        <p:blipFill rotWithShape="1">
          <a:blip r:embed="rId2"/>
          <a:srcRect l="25901" r="28604"/>
          <a:stretch/>
        </p:blipFill>
        <p:spPr>
          <a:xfrm>
            <a:off x="7180889" y="3882113"/>
            <a:ext cx="3768611" cy="2974418"/>
          </a:xfrm>
          <a:prstGeom prst="rect">
            <a:avLst/>
          </a:prstGeom>
        </p:spPr>
      </p:pic>
      <p:pic>
        <p:nvPicPr>
          <p:cNvPr id="3" name="Picture 2" descr="A screenshot of a game&#10;&#10;Description automatically generated">
            <a:extLst>
              <a:ext uri="{FF2B5EF4-FFF2-40B4-BE49-F238E27FC236}">
                <a16:creationId xmlns:a16="http://schemas.microsoft.com/office/drawing/2014/main" id="{43650CD8-4A82-D794-6182-05E2B02D4D5F}"/>
              </a:ext>
            </a:extLst>
          </p:cNvPr>
          <p:cNvPicPr>
            <a:picLocks noChangeAspect="1"/>
          </p:cNvPicPr>
          <p:nvPr/>
        </p:nvPicPr>
        <p:blipFill>
          <a:blip r:embed="rId3"/>
          <a:stretch>
            <a:fillRect/>
          </a:stretch>
        </p:blipFill>
        <p:spPr>
          <a:xfrm>
            <a:off x="7532341" y="156817"/>
            <a:ext cx="3057668" cy="3540540"/>
          </a:xfrm>
          <a:prstGeom prst="rect">
            <a:avLst/>
          </a:prstGeom>
        </p:spPr>
      </p:pic>
      <p:sp>
        <p:nvSpPr>
          <p:cNvPr id="4" name="TextBox 3">
            <a:extLst>
              <a:ext uri="{FF2B5EF4-FFF2-40B4-BE49-F238E27FC236}">
                <a16:creationId xmlns:a16="http://schemas.microsoft.com/office/drawing/2014/main" id="{7701E1D6-0CA1-9A6F-F9BB-01E4D9A92813}"/>
              </a:ext>
            </a:extLst>
          </p:cNvPr>
          <p:cNvSpPr txBox="1"/>
          <p:nvPr/>
        </p:nvSpPr>
        <p:spPr>
          <a:xfrm>
            <a:off x="5797826" y="414130"/>
            <a:ext cx="161510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Example of AI placing ships too close together</a:t>
            </a:r>
          </a:p>
        </p:txBody>
      </p:sp>
    </p:spTree>
    <p:extLst>
      <p:ext uri="{BB962C8B-B14F-4D97-AF65-F5344CB8AC3E}">
        <p14:creationId xmlns:p14="http://schemas.microsoft.com/office/powerpoint/2010/main" val="1768421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CA9685-B7B7-E816-A1CA-805F6659E29D}"/>
              </a:ext>
            </a:extLst>
          </p:cNvPr>
          <p:cNvSpPr>
            <a:spLocks noGrp="1"/>
          </p:cNvSpPr>
          <p:nvPr>
            <p:ph type="title"/>
          </p:nvPr>
        </p:nvSpPr>
        <p:spPr>
          <a:xfrm>
            <a:off x="640080" y="1371600"/>
            <a:ext cx="5852160" cy="1097280"/>
          </a:xfrm>
        </p:spPr>
        <p:txBody>
          <a:bodyPr anchor="t">
            <a:normAutofit/>
          </a:bodyPr>
          <a:lstStyle/>
          <a:p>
            <a:r>
              <a:rPr lang="en-US"/>
              <a:t>Implementation</a:t>
            </a:r>
          </a:p>
        </p:txBody>
      </p:sp>
      <p:cxnSp>
        <p:nvCxnSpPr>
          <p:cNvPr id="26" name="Straight Connector 25">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7" name="Content Placeholder 2">
            <a:extLst>
              <a:ext uri="{FF2B5EF4-FFF2-40B4-BE49-F238E27FC236}">
                <a16:creationId xmlns:a16="http://schemas.microsoft.com/office/drawing/2014/main" id="{2283B64A-C19A-169E-85B8-4026EFC75FB6}"/>
              </a:ext>
            </a:extLst>
          </p:cNvPr>
          <p:cNvSpPr>
            <a:spLocks noGrp="1"/>
          </p:cNvSpPr>
          <p:nvPr>
            <p:ph idx="1"/>
          </p:nvPr>
        </p:nvSpPr>
        <p:spPr>
          <a:xfrm>
            <a:off x="640080" y="2633236"/>
            <a:ext cx="5852160" cy="3664685"/>
          </a:xfrm>
        </p:spPr>
        <p:txBody>
          <a:bodyPr vert="horz" lIns="91440" tIns="45720" rIns="91440" bIns="45720" rtlCol="0" anchor="t">
            <a:normAutofit fontScale="77500" lnSpcReduction="20000"/>
          </a:bodyPr>
          <a:lstStyle/>
          <a:p>
            <a:r>
              <a:rPr lang="en-US"/>
              <a:t>Original Implementation by Bill Mei: </a:t>
            </a:r>
            <a:r>
              <a:rPr lang="en-US">
                <a:ea typeface="+mn-lt"/>
                <a:cs typeface="+mn-lt"/>
                <a:hlinkClick r:id="rId2"/>
              </a:rPr>
              <a:t>Battleboat.js - A JavaScript AI that beats humans at battleship. (billmei.github.io)</a:t>
            </a:r>
            <a:endParaRPr lang="en-US">
              <a:ea typeface="+mn-lt"/>
              <a:cs typeface="+mn-lt"/>
            </a:endParaRPr>
          </a:p>
          <a:p>
            <a:r>
              <a:rPr lang="en-US"/>
              <a:t>Our Edited Implementation: </a:t>
            </a:r>
            <a:r>
              <a:rPr lang="en-US">
                <a:ea typeface="+mn-lt"/>
                <a:cs typeface="+mn-lt"/>
                <a:hlinkClick r:id="rId3"/>
              </a:rPr>
              <a:t>https://github.com/AidanSt458/CS461-Team3</a:t>
            </a:r>
            <a:endParaRPr lang="en-US">
              <a:ea typeface="+mn-lt"/>
              <a:cs typeface="+mn-lt"/>
            </a:endParaRPr>
          </a:p>
          <a:p>
            <a:pPr marL="0" indent="0">
              <a:buNone/>
            </a:pPr>
            <a:r>
              <a:rPr lang="en-US">
                <a:ea typeface="+mn-lt"/>
                <a:cs typeface="+mn-lt"/>
              </a:rPr>
              <a:t>Lines of Code Altered:</a:t>
            </a:r>
          </a:p>
          <a:p>
            <a:r>
              <a:rPr lang="en-US" err="1">
                <a:ea typeface="+mn-lt"/>
                <a:cs typeface="+mn-lt"/>
              </a:rPr>
              <a:t>CreateGrid</a:t>
            </a:r>
            <a:r>
              <a:rPr lang="en-US">
                <a:ea typeface="+mn-lt"/>
                <a:cs typeface="+mn-lt"/>
              </a:rPr>
              <a:t> function line 493</a:t>
            </a:r>
            <a:endParaRPr lang="en-US"/>
          </a:p>
          <a:p>
            <a:r>
              <a:rPr lang="en-US" sz="2300" err="1">
                <a:ea typeface="+mn-lt"/>
                <a:cs typeface="+mn-lt"/>
              </a:rPr>
              <a:t>updateCell</a:t>
            </a:r>
            <a:r>
              <a:rPr lang="en-US" sz="2300">
                <a:ea typeface="+mn-lt"/>
                <a:cs typeface="+mn-lt"/>
              </a:rPr>
              <a:t> function lines 601 - 606</a:t>
            </a:r>
            <a:endParaRPr lang="en-US">
              <a:ea typeface="+mn-lt"/>
              <a:cs typeface="+mn-lt"/>
            </a:endParaRPr>
          </a:p>
          <a:p>
            <a:r>
              <a:rPr lang="en-US" err="1">
                <a:ea typeface="+mn-lt"/>
                <a:cs typeface="+mn-lt"/>
              </a:rPr>
              <a:t>InitOpeningShot</a:t>
            </a:r>
            <a:r>
              <a:rPr lang="en-US">
                <a:ea typeface="+mn-lt"/>
                <a:cs typeface="+mn-lt"/>
              </a:rPr>
              <a:t> lines 975-981</a:t>
            </a:r>
          </a:p>
          <a:p>
            <a:r>
              <a:rPr lang="en-US">
                <a:ea typeface="+mn-lt"/>
                <a:cs typeface="+mn-lt"/>
              </a:rPr>
              <a:t>Shoot function lines 1008 - 1054</a:t>
            </a:r>
            <a:endParaRPr lang="en-US"/>
          </a:p>
          <a:p>
            <a:endParaRPr lang="en-US"/>
          </a:p>
        </p:txBody>
      </p:sp>
      <p:pic>
        <p:nvPicPr>
          <p:cNvPr id="28" name="Picture 27">
            <a:extLst>
              <a:ext uri="{FF2B5EF4-FFF2-40B4-BE49-F238E27FC236}">
                <a16:creationId xmlns:a16="http://schemas.microsoft.com/office/drawing/2014/main" id="{55FEECFE-E45E-3E64-6968-AE55C0E5F9CF}"/>
              </a:ext>
            </a:extLst>
          </p:cNvPr>
          <p:cNvPicPr>
            <a:picLocks noChangeAspect="1"/>
          </p:cNvPicPr>
          <p:nvPr/>
        </p:nvPicPr>
        <p:blipFill rotWithShape="1">
          <a:blip r:embed="rId4"/>
          <a:srcRect l="34761" r="27974" b="6250"/>
          <a:stretch/>
        </p:blipFill>
        <p:spPr>
          <a:xfrm>
            <a:off x="7345680" y="10"/>
            <a:ext cx="4846320" cy="6857990"/>
          </a:xfrm>
          <a:prstGeom prst="rect">
            <a:avLst/>
          </a:prstGeom>
        </p:spPr>
      </p:pic>
    </p:spTree>
    <p:extLst>
      <p:ext uri="{BB962C8B-B14F-4D97-AF65-F5344CB8AC3E}">
        <p14:creationId xmlns:p14="http://schemas.microsoft.com/office/powerpoint/2010/main" val="2290095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42D91B-E12C-98E3-BD91-16145079B247}"/>
              </a:ext>
            </a:extLst>
          </p:cNvPr>
          <p:cNvSpPr>
            <a:spLocks noGrp="1"/>
          </p:cNvSpPr>
          <p:nvPr>
            <p:ph type="title"/>
          </p:nvPr>
        </p:nvSpPr>
        <p:spPr>
          <a:xfrm>
            <a:off x="640080" y="1371600"/>
            <a:ext cx="5852160" cy="1097280"/>
          </a:xfrm>
        </p:spPr>
        <p:txBody>
          <a:bodyPr anchor="t">
            <a:normAutofit/>
          </a:bodyPr>
          <a:lstStyle/>
          <a:p>
            <a:r>
              <a:rPr lang="en-US"/>
              <a:t>Conclusion</a:t>
            </a:r>
          </a:p>
        </p:txBody>
      </p:sp>
      <p:cxnSp>
        <p:nvCxnSpPr>
          <p:cNvPr id="11" name="Straight Connector 10">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863B24-EDA5-B4C9-C6AF-A43D02D81A5C}"/>
              </a:ext>
            </a:extLst>
          </p:cNvPr>
          <p:cNvSpPr>
            <a:spLocks noGrp="1"/>
          </p:cNvSpPr>
          <p:nvPr>
            <p:ph idx="1"/>
          </p:nvPr>
        </p:nvSpPr>
        <p:spPr>
          <a:xfrm>
            <a:off x="640080" y="2633236"/>
            <a:ext cx="5852160" cy="3664685"/>
          </a:xfrm>
        </p:spPr>
        <p:txBody>
          <a:bodyPr vert="horz" lIns="91440" tIns="45720" rIns="91440" bIns="45720" rtlCol="0" anchor="t">
            <a:normAutofit lnSpcReduction="10000"/>
          </a:bodyPr>
          <a:lstStyle/>
          <a:p>
            <a:pPr>
              <a:lnSpc>
                <a:spcPct val="110000"/>
              </a:lnSpc>
            </a:pPr>
            <a:r>
              <a:rPr lang="en-US" sz="1600"/>
              <a:t>Key Findings: Probabilistic Random Search Algorithms-How they work and how they can be improved, The Algorithm was not fully AI generated some of it was hard-coded and the AI did not perform well in the corners which we resolved by adding more randomness to the AI</a:t>
            </a:r>
          </a:p>
          <a:p>
            <a:pPr>
              <a:lnSpc>
                <a:spcPct val="110000"/>
              </a:lnSpc>
            </a:pPr>
            <a:r>
              <a:rPr lang="en-US" sz="1600"/>
              <a:t>Areas of Improvement: The AI often places their ships too close together, and the search algorithm could be modified to search for ships more efficiently if we were given more time to work on this project through researching and combining other search methods</a:t>
            </a:r>
          </a:p>
          <a:p>
            <a:pPr>
              <a:lnSpc>
                <a:spcPct val="110000"/>
              </a:lnSpc>
            </a:pPr>
            <a:r>
              <a:rPr lang="en-US" sz="1600"/>
              <a:t>If we were given more time, we would implement a more efficient random search algorithm on top of the existing algorithm</a:t>
            </a:r>
          </a:p>
          <a:p>
            <a:pPr>
              <a:lnSpc>
                <a:spcPct val="110000"/>
              </a:lnSpc>
            </a:pPr>
            <a:endParaRPr lang="en-US" sz="1600"/>
          </a:p>
          <a:p>
            <a:pPr marL="0" indent="0">
              <a:lnSpc>
                <a:spcPct val="110000"/>
              </a:lnSpc>
              <a:buNone/>
            </a:pPr>
            <a:endParaRPr lang="en-US" sz="1600"/>
          </a:p>
        </p:txBody>
      </p:sp>
      <p:pic>
        <p:nvPicPr>
          <p:cNvPr id="5" name="Picture 4" descr="Connected wire-frame lines and dots">
            <a:extLst>
              <a:ext uri="{FF2B5EF4-FFF2-40B4-BE49-F238E27FC236}">
                <a16:creationId xmlns:a16="http://schemas.microsoft.com/office/drawing/2014/main" id="{604A0313-F559-5434-5999-EC0345837C26}"/>
              </a:ext>
            </a:extLst>
          </p:cNvPr>
          <p:cNvPicPr>
            <a:picLocks noChangeAspect="1"/>
          </p:cNvPicPr>
          <p:nvPr/>
        </p:nvPicPr>
        <p:blipFill rotWithShape="1">
          <a:blip r:embed="rId2"/>
          <a:srcRect l="31324" r="21575" b="-3"/>
          <a:stretch/>
        </p:blipFill>
        <p:spPr>
          <a:xfrm>
            <a:off x="7345680" y="10"/>
            <a:ext cx="4846320" cy="6857990"/>
          </a:xfrm>
          <a:prstGeom prst="rect">
            <a:avLst/>
          </a:prstGeom>
        </p:spPr>
      </p:pic>
    </p:spTree>
    <p:extLst>
      <p:ext uri="{BB962C8B-B14F-4D97-AF65-F5344CB8AC3E}">
        <p14:creationId xmlns:p14="http://schemas.microsoft.com/office/powerpoint/2010/main" val="2703022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ellow question mark">
            <a:extLst>
              <a:ext uri="{FF2B5EF4-FFF2-40B4-BE49-F238E27FC236}">
                <a16:creationId xmlns:a16="http://schemas.microsoft.com/office/drawing/2014/main" id="{8A1A8064-23C7-4D12-AEF0-6BC9C5AAB857}"/>
              </a:ext>
            </a:extLst>
          </p:cNvPr>
          <p:cNvPicPr>
            <a:picLocks noChangeAspect="1"/>
          </p:cNvPicPr>
          <p:nvPr/>
        </p:nvPicPr>
        <p:blipFill rotWithShape="1">
          <a:blip r:embed="rId2">
            <a:alphaModFix amt="40000"/>
          </a:blip>
          <a:srcRect r="-2" b="6265"/>
          <a:stretch/>
        </p:blipFill>
        <p:spPr>
          <a:xfrm>
            <a:off x="20" y="152"/>
            <a:ext cx="12191980" cy="6857848"/>
          </a:xfrm>
          <a:prstGeom prst="rect">
            <a:avLst/>
          </a:prstGeom>
        </p:spPr>
      </p:pic>
      <p:sp>
        <p:nvSpPr>
          <p:cNvPr id="2" name="Title 1">
            <a:extLst>
              <a:ext uri="{FF2B5EF4-FFF2-40B4-BE49-F238E27FC236}">
                <a16:creationId xmlns:a16="http://schemas.microsoft.com/office/drawing/2014/main" id="{B2B50871-2C0A-971F-F26B-94A8F19DD526}"/>
              </a:ext>
            </a:extLst>
          </p:cNvPr>
          <p:cNvSpPr>
            <a:spLocks noGrp="1"/>
          </p:cNvSpPr>
          <p:nvPr>
            <p:ph type="title"/>
          </p:nvPr>
        </p:nvSpPr>
        <p:spPr>
          <a:xfrm>
            <a:off x="640080" y="1371600"/>
            <a:ext cx="5758628" cy="2696866"/>
          </a:xfrm>
        </p:spPr>
        <p:txBody>
          <a:bodyPr vert="horz" lIns="91440" tIns="45720" rIns="91440" bIns="45720" rtlCol="0" anchor="t">
            <a:normAutofit/>
          </a:bodyPr>
          <a:lstStyle/>
          <a:p>
            <a:r>
              <a:rPr lang="en-US">
                <a:solidFill>
                  <a:srgbClr val="FFFFFF"/>
                </a:solidFill>
              </a:rPr>
              <a:t>Questions?</a:t>
            </a:r>
          </a:p>
        </p:txBody>
      </p:sp>
      <p:cxnSp>
        <p:nvCxnSpPr>
          <p:cNvPr id="15" name="Straight Connector 14">
            <a:extLst>
              <a:ext uri="{FF2B5EF4-FFF2-40B4-BE49-F238E27FC236}">
                <a16:creationId xmlns:a16="http://schemas.microsoft.com/office/drawing/2014/main" id="{F0CE0765-E93C-4D37-9D5F-D464EFB10F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660334"/>
      </p:ext>
    </p:extLst>
  </p:cSld>
  <p:clrMapOvr>
    <a:masterClrMapping/>
  </p:clrMapOvr>
</p:sld>
</file>

<file path=ppt/theme/theme1.xml><?xml version="1.0" encoding="utf-8"?>
<a:theme xmlns:a="http://schemas.openxmlformats.org/drawingml/2006/main" name="DashVTI">
  <a:themeElements>
    <a:clrScheme name="AnalogousFromDarkSeedLeftStep">
      <a:dk1>
        <a:srgbClr val="000000"/>
      </a:dk1>
      <a:lt1>
        <a:srgbClr val="FFFFFF"/>
      </a:lt1>
      <a:dk2>
        <a:srgbClr val="1A212F"/>
      </a:dk2>
      <a:lt2>
        <a:srgbClr val="F0F3F1"/>
      </a:lt2>
      <a:accent1>
        <a:srgbClr val="C34D9C"/>
      </a:accent1>
      <a:accent2>
        <a:srgbClr val="A83BB1"/>
      </a:accent2>
      <a:accent3>
        <a:srgbClr val="884DC3"/>
      </a:accent3>
      <a:accent4>
        <a:srgbClr val="493FB3"/>
      </a:accent4>
      <a:accent5>
        <a:srgbClr val="4D74C3"/>
      </a:accent5>
      <a:accent6>
        <a:srgbClr val="3B94B1"/>
      </a:accent6>
      <a:hlink>
        <a:srgbClr val="3F54BF"/>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DashVTI</vt:lpstr>
      <vt:lpstr>Battleship Artificial Intelligence Research</vt:lpstr>
      <vt:lpstr>BATTLESHIP</vt:lpstr>
      <vt:lpstr>Solution</vt:lpstr>
      <vt:lpstr>AI Agent Design</vt:lpstr>
      <vt:lpstr>Random Probabilistic Algorithm Code:</vt:lpstr>
      <vt:lpstr>Results</vt:lpstr>
      <vt:lpstr>Implementation</vt:lpstr>
      <vt:lpstr>Conclusion</vt:lpstr>
      <vt:lpstr>Questions?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9</cp:revision>
  <dcterms:created xsi:type="dcterms:W3CDTF">2024-04-23T18:57:10Z</dcterms:created>
  <dcterms:modified xsi:type="dcterms:W3CDTF">2024-04-30T17:09:10Z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3932cc9-dea4-49e2-bfe2-7f42b17a9d2b_Enabled">
    <vt:lpwstr>true</vt:lpwstr>
  </property>
  <property fmtid="{D5CDD505-2E9C-101B-9397-08002B2CF9AE}" pid="3" name="MSIP_Label_93932cc9-dea4-49e2-bfe2-7f42b17a9d2b_SetDate">
    <vt:lpwstr>2024-04-23T18:57:23Z</vt:lpwstr>
  </property>
  <property fmtid="{D5CDD505-2E9C-101B-9397-08002B2CF9AE}" pid="4" name="MSIP_Label_93932cc9-dea4-49e2-bfe2-7f42b17a9d2b_Method">
    <vt:lpwstr>Standard</vt:lpwstr>
  </property>
  <property fmtid="{D5CDD505-2E9C-101B-9397-08002B2CF9AE}" pid="5" name="MSIP_Label_93932cc9-dea4-49e2-bfe2-7f42b17a9d2b_Name">
    <vt:lpwstr>USI Internal</vt:lpwstr>
  </property>
  <property fmtid="{D5CDD505-2E9C-101B-9397-08002B2CF9AE}" pid="6" name="MSIP_Label_93932cc9-dea4-49e2-bfe2-7f42b17a9d2b_SiteId">
    <vt:lpwstr>ae1d882c-786b-492c-9095-3d81d0a2f615</vt:lpwstr>
  </property>
  <property fmtid="{D5CDD505-2E9C-101B-9397-08002B2CF9AE}" pid="7" name="MSIP_Label_93932cc9-dea4-49e2-bfe2-7f42b17a9d2b_ActionId">
    <vt:lpwstr>f8d40042-a931-4a44-b282-e5cd34f6ce07</vt:lpwstr>
  </property>
  <property fmtid="{D5CDD505-2E9C-101B-9397-08002B2CF9AE}" pid="8" name="MSIP_Label_93932cc9-dea4-49e2-bfe2-7f42b17a9d2b_ContentBits">
    <vt:lpwstr>0</vt:lpwstr>
  </property>
</Properties>
</file>