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quantum.ibm.com/api/qiskit/qiskit.primitives.StatevectorSample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Introduce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39616cda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39616cda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The code seen on the left is the qiskit code that results in 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39616cda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39616cda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12121"/>
                </a:solidFill>
              </a:rPr>
              <a:t>Jack: We use the </a:t>
            </a:r>
            <a:r>
              <a:rPr lang="en" sz="1200" u="sng">
                <a:solidFill>
                  <a:srgbClr val="1155CC"/>
                </a:solidFill>
                <a:hlinkClick r:id="rId2">
                  <a:extLst>
                    <a:ext uri="{A12FA001-AC4F-418D-AE19-62706E023703}">
                      <ahyp:hlinkClr val="tx"/>
                    </a:ext>
                  </a:extLst>
                </a:hlinkClick>
              </a:rPr>
              <a:t>Qiskit Sampler</a:t>
            </a:r>
            <a:r>
              <a:rPr lang="en" sz="1200">
                <a:solidFill>
                  <a:srgbClr val="212121"/>
                </a:solidFill>
              </a:rPr>
              <a:t> primitive, the </a:t>
            </a:r>
            <a:r>
              <a:rPr lang="en" sz="1050">
                <a:solidFill>
                  <a:srgbClr val="212121"/>
                </a:solidFill>
              </a:rPr>
              <a:t>StatevectorSampler, to see probability distribution (primitative is just a small amount of processing instructions.) (StateVectorSampler just returns state vectors)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39616cda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39616cda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W state </a:t>
            </a:r>
            <a:r>
              <a:rPr lang="en"/>
              <a:t>circuits</a:t>
            </a:r>
            <a:r>
              <a:rPr lang="en"/>
              <a:t> are just engangeled </a:t>
            </a:r>
            <a:r>
              <a:rPr lang="en"/>
              <a:t>circuits that have W possible states.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39616cda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39616cda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A quantum and classical </a:t>
            </a:r>
            <a:r>
              <a:rPr lang="en"/>
              <a:t>algorithm</a:t>
            </a:r>
            <a:r>
              <a:rPr lang="en"/>
              <a:t> that allows us to find the ground state of a given system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39616cda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39616cda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We used a TwoLocal </a:t>
            </a:r>
            <a:r>
              <a:rPr lang="en"/>
              <a:t>circuit</a:t>
            </a:r>
            <a:r>
              <a:rPr lang="en"/>
              <a:t>, which is just a type of </a:t>
            </a:r>
            <a:r>
              <a:rPr lang="en"/>
              <a:t>circuit</a:t>
            </a:r>
            <a:r>
              <a:rPr lang="en"/>
              <a:t> that automatically entangles all qubits depending on </a:t>
            </a:r>
            <a:r>
              <a:rPr lang="en"/>
              <a:t>parameters</a:t>
            </a:r>
            <a:r>
              <a:rPr lang="en"/>
              <a:t> given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39616cda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39616cda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Most times you design a circut, the way you lay it out wouldnt work on quantum hardware or would be the most </a:t>
            </a:r>
            <a:r>
              <a:rPr lang="en"/>
              <a:t>efficient</a:t>
            </a:r>
            <a:r>
              <a:rPr lang="en"/>
              <a:t>. Transpiling it allows us to change the circut to the </a:t>
            </a:r>
            <a:r>
              <a:rPr lang="en"/>
              <a:t>devices</a:t>
            </a:r>
            <a:r>
              <a:rPr lang="en"/>
              <a:t> ISA or Instruction Set Archiceture. </a:t>
            </a:r>
            <a:r>
              <a:rPr lang="en" sz="1200">
                <a:solidFill>
                  <a:srgbClr val="212121"/>
                </a:solidFill>
                <a:highlight>
                  <a:srgbClr val="FFFFFF"/>
                </a:highlight>
                <a:latin typeface="Roboto"/>
                <a:ea typeface="Roboto"/>
                <a:cs typeface="Roboto"/>
                <a:sym typeface="Roboto"/>
              </a:rPr>
              <a:t>For this we will model it off the backend </a:t>
            </a:r>
            <a:r>
              <a:rPr lang="en" sz="1050">
                <a:solidFill>
                  <a:schemeClr val="dk1"/>
                </a:solidFill>
                <a:highlight>
                  <a:srgbClr val="F7F7F7"/>
                </a:highlight>
                <a:latin typeface="Courier New"/>
                <a:ea typeface="Courier New"/>
                <a:cs typeface="Courier New"/>
                <a:sym typeface="Courier New"/>
              </a:rPr>
              <a:t>FakeSherbrooke() which is a 127 qbit backend</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39616cda6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39616cda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39616cda6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39616cda6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In order to have something to </a:t>
            </a:r>
            <a:r>
              <a:rPr lang="en"/>
              <a:t>optimize</a:t>
            </a:r>
            <a:r>
              <a:rPr lang="en"/>
              <a:t>, we need a metric to optmize. For this we will use energy of a given state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39616cda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39616cda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We then take the estimator and run it. Everytime we run it we change the </a:t>
            </a:r>
            <a:r>
              <a:rPr lang="en"/>
              <a:t>parameters</a:t>
            </a:r>
            <a:r>
              <a:rPr lang="en"/>
              <a:t> of the function based on the output using a classical optimization procedure </a:t>
            </a:r>
            <a:r>
              <a:rPr lang="en" sz="1200">
                <a:solidFill>
                  <a:srgbClr val="212121"/>
                </a:solidFill>
                <a:highlight>
                  <a:srgbClr val="FFFFFF"/>
                </a:highlight>
                <a:latin typeface="Roboto"/>
                <a:ea typeface="Roboto"/>
                <a:cs typeface="Roboto"/>
                <a:sym typeface="Roboto"/>
              </a:rPr>
              <a:t>SciPy routines.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Once we do that, we see this data.</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39616cda6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39616cda6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We see that as the function ran, we eventually optimized to our ground state.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3a38a9a4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3a38a9a4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Explain that the words on the slides is the definition that IBM gave the program, and just give a general rundown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39616cda6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39616cda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thank you any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3a38a9a4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3a38a9a4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This lab, alongside showing us the basics of how to work with the labs and grader, will have us learn the basic qiskit workflow pattern, and we will use it to test a quantum </a:t>
            </a:r>
            <a:r>
              <a:rPr lang="en"/>
              <a:t>entanglement</a:t>
            </a:r>
            <a:r>
              <a:rPr lang="en"/>
              <a:t> of 2 qubits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39616c1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39616c1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The left is a Quantum Circuit that produces a Bell State. What this means is that while the </a:t>
            </a:r>
            <a:r>
              <a:rPr lang="en"/>
              <a:t>measurement</a:t>
            </a:r>
            <a:r>
              <a:rPr lang="en"/>
              <a:t> of the first Qubit is still 50/50 for 1 or 0, once measured it </a:t>
            </a:r>
            <a:r>
              <a:rPr lang="en"/>
              <a:t>guarantees</a:t>
            </a:r>
            <a:r>
              <a:rPr lang="en"/>
              <a:t> the second Qubit must match.</a:t>
            </a:r>
            <a:endParaRPr/>
          </a:p>
          <a:p>
            <a:pPr indent="0" lvl="0" marL="0" rtl="0" algn="l">
              <a:spcBef>
                <a:spcPts val="0"/>
              </a:spcBef>
              <a:spcAft>
                <a:spcPts val="0"/>
              </a:spcAft>
              <a:buNone/>
            </a:pPr>
            <a:br>
              <a:rPr lang="en"/>
            </a:br>
            <a:r>
              <a:rPr lang="en"/>
              <a:t>We then make operators to test that our circut does what it is supposed to do. We should have an expectation value of 0 from 1 qubit operations and a value of 1 from 2 qubit operations (explain why)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39616c1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39616c1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This is it tada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39616c18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39616c18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Just explain the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39616c1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39616c1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39616c1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39616c1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Taking the data we </a:t>
            </a:r>
            <a:r>
              <a:rPr lang="en"/>
              <a:t>received</a:t>
            </a:r>
            <a:r>
              <a:rPr lang="en"/>
              <a:t> from the estimator, we can plot the values </a:t>
            </a:r>
            <a:r>
              <a:rPr lang="en"/>
              <a:t>received</a:t>
            </a:r>
            <a:r>
              <a:rPr lang="en"/>
              <a:t> based on operation. We can see that when we measured only 1 qubit, we were unable to estimate the result. But when we measured 2, we were able to estimate the final result as once we know the first qubit, we know the second due to entanglement.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39616cd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39616cd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We go over the basics of the new version of Qiskit. We will then go into making a VQE, we wil ltalk about that later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Variational_quantum_eigensolver" TargetMode="External"/><Relationship Id="rId4" Type="http://schemas.openxmlformats.org/officeDocument/2006/relationships/hyperlink" Target="https://www.youtube.com/watch?v=TUFovZsBcW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IBM Quantum Computing Challenge </a:t>
            </a:r>
            <a:endParaRPr/>
          </a:p>
          <a:p>
            <a:pPr indent="0" lvl="0" marL="0" rtl="0" algn="ctr">
              <a:spcBef>
                <a:spcPts val="0"/>
              </a:spcBef>
              <a:spcAft>
                <a:spcPts val="0"/>
              </a:spcAft>
              <a:buNone/>
            </a:pPr>
            <a:r>
              <a:rPr lang="en"/>
              <a:t>Lab 0 | Lab 1</a:t>
            </a:r>
            <a:endParaRPr/>
          </a:p>
        </p:txBody>
      </p:sp>
      <p:sp>
        <p:nvSpPr>
          <p:cNvPr id="129" name="Google Shape;129;p13"/>
          <p:cNvSpPr txBox="1"/>
          <p:nvPr>
            <p:ph idx="1" type="subTitle"/>
          </p:nvPr>
        </p:nvSpPr>
        <p:spPr>
          <a:xfrm>
            <a:off x="1858700" y="347647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Jack Sullivan, Chris Choi, R</a:t>
            </a:r>
            <a:r>
              <a:rPr lang="en"/>
              <a:t>obert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Create and Draw a singlet Bell state </a:t>
            </a:r>
            <a:r>
              <a:rPr lang="en"/>
              <a:t>Circuit</a:t>
            </a:r>
            <a:endParaRPr/>
          </a:p>
        </p:txBody>
      </p:sp>
      <p:pic>
        <p:nvPicPr>
          <p:cNvPr id="190" name="Google Shape;190;p22"/>
          <p:cNvPicPr preferRelativeResize="0"/>
          <p:nvPr/>
        </p:nvPicPr>
        <p:blipFill>
          <a:blip r:embed="rId3">
            <a:alphaModFix/>
          </a:blip>
          <a:stretch>
            <a:fillRect/>
          </a:stretch>
        </p:blipFill>
        <p:spPr>
          <a:xfrm>
            <a:off x="819151" y="1990725"/>
            <a:ext cx="2627265" cy="2448001"/>
          </a:xfrm>
          <a:prstGeom prst="rect">
            <a:avLst/>
          </a:prstGeom>
          <a:noFill/>
          <a:ln cap="flat" cmpd="sng" w="9525">
            <a:solidFill>
              <a:srgbClr val="000000"/>
            </a:solidFill>
            <a:prstDash val="solid"/>
            <a:round/>
            <a:headEnd len="sm" w="sm" type="none"/>
            <a:tailEnd len="sm" w="sm" type="none"/>
          </a:ln>
        </p:spPr>
      </p:pic>
      <p:pic>
        <p:nvPicPr>
          <p:cNvPr id="191" name="Google Shape;191;p22"/>
          <p:cNvPicPr preferRelativeResize="0"/>
          <p:nvPr/>
        </p:nvPicPr>
        <p:blipFill>
          <a:blip r:embed="rId4">
            <a:alphaModFix/>
          </a:blip>
          <a:stretch>
            <a:fillRect/>
          </a:stretch>
        </p:blipFill>
        <p:spPr>
          <a:xfrm>
            <a:off x="4292775" y="2577887"/>
            <a:ext cx="4032076" cy="127367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Run it with Sampler</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819150" y="1990725"/>
            <a:ext cx="3506225" cy="2295700"/>
          </a:xfrm>
          <a:prstGeom prst="rect">
            <a:avLst/>
          </a:prstGeom>
          <a:noFill/>
          <a:ln cap="flat" cmpd="sng" w="9525">
            <a:solidFill>
              <a:srgbClr val="212121"/>
            </a:solidFill>
            <a:prstDash val="solid"/>
            <a:round/>
            <a:headEnd len="sm" w="sm" type="none"/>
            <a:tailEnd len="sm" w="sm" type="none"/>
          </a:ln>
        </p:spPr>
      </p:pic>
      <p:pic>
        <p:nvPicPr>
          <p:cNvPr id="199" name="Google Shape;199;p23"/>
          <p:cNvPicPr preferRelativeResize="0"/>
          <p:nvPr/>
        </p:nvPicPr>
        <p:blipFill>
          <a:blip r:embed="rId4">
            <a:alphaModFix/>
          </a:blip>
          <a:stretch>
            <a:fillRect/>
          </a:stretch>
        </p:blipFill>
        <p:spPr>
          <a:xfrm>
            <a:off x="4786650" y="1990725"/>
            <a:ext cx="3318076" cy="229570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Create and draw a W-state </a:t>
            </a:r>
            <a:r>
              <a:rPr lang="en"/>
              <a:t>circuit</a:t>
            </a:r>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4"/>
          <p:cNvPicPr preferRelativeResize="0"/>
          <p:nvPr/>
        </p:nvPicPr>
        <p:blipFill>
          <a:blip r:embed="rId3">
            <a:alphaModFix/>
          </a:blip>
          <a:stretch>
            <a:fillRect/>
          </a:stretch>
        </p:blipFill>
        <p:spPr>
          <a:xfrm>
            <a:off x="413725" y="2032924"/>
            <a:ext cx="2037375" cy="2003100"/>
          </a:xfrm>
          <a:prstGeom prst="rect">
            <a:avLst/>
          </a:prstGeom>
          <a:noFill/>
          <a:ln cap="flat" cmpd="sng" w="9525">
            <a:solidFill>
              <a:srgbClr val="000000"/>
            </a:solidFill>
            <a:prstDash val="solid"/>
            <a:round/>
            <a:headEnd len="sm" w="sm" type="none"/>
            <a:tailEnd len="sm" w="sm" type="none"/>
          </a:ln>
        </p:spPr>
      </p:pic>
      <p:pic>
        <p:nvPicPr>
          <p:cNvPr id="207" name="Google Shape;207;p24"/>
          <p:cNvPicPr preferRelativeResize="0"/>
          <p:nvPr/>
        </p:nvPicPr>
        <p:blipFill>
          <a:blip r:embed="rId4">
            <a:alphaModFix/>
          </a:blip>
          <a:stretch>
            <a:fillRect/>
          </a:stretch>
        </p:blipFill>
        <p:spPr>
          <a:xfrm>
            <a:off x="2472212" y="2517000"/>
            <a:ext cx="3314076" cy="1151750"/>
          </a:xfrm>
          <a:prstGeom prst="rect">
            <a:avLst/>
          </a:prstGeom>
          <a:noFill/>
          <a:ln cap="flat" cmpd="sng" w="9525">
            <a:solidFill>
              <a:srgbClr val="000000"/>
            </a:solidFill>
            <a:prstDash val="solid"/>
            <a:round/>
            <a:headEnd len="sm" w="sm" type="none"/>
            <a:tailEnd len="sm" w="sm" type="none"/>
          </a:ln>
        </p:spPr>
      </p:pic>
      <p:pic>
        <p:nvPicPr>
          <p:cNvPr id="208" name="Google Shape;208;p24"/>
          <p:cNvPicPr preferRelativeResize="0"/>
          <p:nvPr/>
        </p:nvPicPr>
        <p:blipFill>
          <a:blip r:embed="rId5">
            <a:alphaModFix/>
          </a:blip>
          <a:stretch>
            <a:fillRect/>
          </a:stretch>
        </p:blipFill>
        <p:spPr>
          <a:xfrm>
            <a:off x="5807390" y="2032925"/>
            <a:ext cx="2848161" cy="200310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Dive into VQE</a:t>
            </a:r>
            <a:endParaRPr/>
          </a:p>
        </p:txBody>
      </p:sp>
      <p:sp>
        <p:nvSpPr>
          <p:cNvPr id="214" name="Google Shape;21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7"/>
              <a:t>VQE: Variational Quantum </a:t>
            </a:r>
            <a:r>
              <a:rPr lang="en" sz="1207"/>
              <a:t>Eigensolver. </a:t>
            </a:r>
            <a:endParaRPr sz="1207"/>
          </a:p>
          <a:p>
            <a:pPr indent="0" lvl="0" marL="0" rtl="0" algn="l">
              <a:lnSpc>
                <a:spcPct val="95000"/>
              </a:lnSpc>
              <a:spcBef>
                <a:spcPts val="1200"/>
              </a:spcBef>
              <a:spcAft>
                <a:spcPts val="0"/>
              </a:spcAft>
              <a:buSzPts val="852"/>
              <a:buNone/>
            </a:pPr>
            <a:r>
              <a:t/>
            </a:r>
            <a:endParaRPr sz="1207"/>
          </a:p>
          <a:p>
            <a:pPr indent="0" lvl="0" marL="0" rtl="0" algn="l">
              <a:lnSpc>
                <a:spcPct val="95000"/>
              </a:lnSpc>
              <a:spcBef>
                <a:spcPts val="1200"/>
              </a:spcBef>
              <a:spcAft>
                <a:spcPts val="0"/>
              </a:spcAft>
              <a:buSzPts val="852"/>
              <a:buNone/>
            </a:pPr>
            <a:r>
              <a:rPr lang="en" sz="1207">
                <a:solidFill>
                  <a:srgbClr val="212121"/>
                </a:solidFill>
                <a:highlight>
                  <a:srgbClr val="FFFFFF"/>
                </a:highlight>
              </a:rPr>
              <a:t>Executing a VQE algorithm requires these three steps:</a:t>
            </a:r>
            <a:endParaRPr sz="1207">
              <a:solidFill>
                <a:srgbClr val="212121"/>
              </a:solidFill>
              <a:highlight>
                <a:srgbClr val="FFFFFF"/>
              </a:highlight>
            </a:endParaRPr>
          </a:p>
          <a:p>
            <a:pPr indent="-305276" lvl="0" marL="457200" rtl="0" algn="l">
              <a:lnSpc>
                <a:spcPct val="95000"/>
              </a:lnSpc>
              <a:spcBef>
                <a:spcPts val="600"/>
              </a:spcBef>
              <a:spcAft>
                <a:spcPts val="0"/>
              </a:spcAft>
              <a:buClr>
                <a:srgbClr val="212121"/>
              </a:buClr>
              <a:buSzPts val="1208"/>
              <a:buFont typeface="Calibri"/>
              <a:buAutoNum type="arabicPeriod"/>
            </a:pPr>
            <a:r>
              <a:rPr lang="en" sz="1207">
                <a:solidFill>
                  <a:srgbClr val="212121"/>
                </a:solidFill>
                <a:highlight>
                  <a:srgbClr val="FFFFFF"/>
                </a:highlight>
              </a:rPr>
              <a:t>Setting up the Hamiltonian and ansatz (problem specification)</a:t>
            </a:r>
            <a:endParaRPr sz="1207">
              <a:solidFill>
                <a:srgbClr val="212121"/>
              </a:solidFill>
              <a:highlight>
                <a:srgbClr val="FFFFFF"/>
              </a:highlight>
            </a:endParaRPr>
          </a:p>
          <a:p>
            <a:pPr indent="-305276" lvl="0" marL="457200" rtl="0" algn="l">
              <a:lnSpc>
                <a:spcPct val="95000"/>
              </a:lnSpc>
              <a:spcBef>
                <a:spcPts val="0"/>
              </a:spcBef>
              <a:spcAft>
                <a:spcPts val="0"/>
              </a:spcAft>
              <a:buClr>
                <a:srgbClr val="212121"/>
              </a:buClr>
              <a:buSzPts val="1208"/>
              <a:buFont typeface="Calibri"/>
              <a:buAutoNum type="arabicPeriod"/>
            </a:pPr>
            <a:r>
              <a:rPr lang="en" sz="1207">
                <a:solidFill>
                  <a:srgbClr val="212121"/>
                </a:solidFill>
                <a:highlight>
                  <a:srgbClr val="FFFFFF"/>
                </a:highlight>
              </a:rPr>
              <a:t>Implementing the Qiskit Runtime estimator</a:t>
            </a:r>
            <a:endParaRPr sz="1207">
              <a:solidFill>
                <a:srgbClr val="212121"/>
              </a:solidFill>
              <a:highlight>
                <a:srgbClr val="FFFFFF"/>
              </a:highlight>
            </a:endParaRPr>
          </a:p>
          <a:p>
            <a:pPr indent="-305276" lvl="0" marL="457200" rtl="0" algn="l">
              <a:lnSpc>
                <a:spcPct val="95000"/>
              </a:lnSpc>
              <a:spcBef>
                <a:spcPts val="0"/>
              </a:spcBef>
              <a:spcAft>
                <a:spcPts val="0"/>
              </a:spcAft>
              <a:buClr>
                <a:srgbClr val="212121"/>
              </a:buClr>
              <a:buSzPts val="1208"/>
              <a:buFont typeface="Calibri"/>
              <a:buAutoNum type="arabicPeriod"/>
            </a:pPr>
            <a:r>
              <a:rPr lang="en" sz="1207">
                <a:solidFill>
                  <a:srgbClr val="212121"/>
                </a:solidFill>
                <a:highlight>
                  <a:srgbClr val="FFFFFF"/>
                </a:highlight>
              </a:rPr>
              <a:t>Adding the Classical optimizer and running our program</a:t>
            </a:r>
            <a:endParaRPr sz="1207">
              <a:solidFill>
                <a:srgbClr val="212121"/>
              </a:solidFill>
              <a:highlight>
                <a:srgbClr val="FFFFFF"/>
              </a:highlight>
            </a:endParaRPr>
          </a:p>
          <a:p>
            <a:pPr indent="0" lvl="0" marL="0" rtl="0" algn="l">
              <a:lnSpc>
                <a:spcPct val="95000"/>
              </a:lnSpc>
              <a:spcBef>
                <a:spcPts val="1200"/>
              </a:spcBef>
              <a:spcAft>
                <a:spcPts val="0"/>
              </a:spcAft>
              <a:buSzPts val="852"/>
              <a:buNone/>
            </a:pPr>
            <a:r>
              <a:rPr lang="en" sz="1207" u="sng">
                <a:solidFill>
                  <a:schemeClr val="hlink"/>
                </a:solidFill>
                <a:hlinkClick r:id="rId3"/>
              </a:rPr>
              <a:t>https://en.wikipedia.org/wiki/Variational_quantum_eigensolver</a:t>
            </a:r>
            <a:endParaRPr sz="1207"/>
          </a:p>
          <a:p>
            <a:pPr indent="0" lvl="0" marL="0" rtl="0" algn="l">
              <a:lnSpc>
                <a:spcPct val="95000"/>
              </a:lnSpc>
              <a:spcBef>
                <a:spcPts val="1200"/>
              </a:spcBef>
              <a:spcAft>
                <a:spcPts val="0"/>
              </a:spcAft>
              <a:buSzPts val="852"/>
              <a:buNone/>
            </a:pPr>
            <a:r>
              <a:rPr lang="en" sz="1207" u="sng">
                <a:solidFill>
                  <a:schemeClr val="hlink"/>
                </a:solidFill>
                <a:hlinkClick r:id="rId4"/>
              </a:rPr>
              <a:t>https://www.youtube.com/watch?v=TUFovZsBcW4</a:t>
            </a:r>
            <a:endParaRPr sz="1207"/>
          </a:p>
          <a:p>
            <a:pPr indent="0" lvl="0" marL="0" rtl="0" algn="l">
              <a:lnSpc>
                <a:spcPct val="95000"/>
              </a:lnSpc>
              <a:spcBef>
                <a:spcPts val="1200"/>
              </a:spcBef>
              <a:spcAft>
                <a:spcPts val="0"/>
              </a:spcAft>
              <a:buSzPts val="852"/>
              <a:buNone/>
            </a:pPr>
            <a:r>
              <a:t/>
            </a:r>
            <a:endParaRPr sz="1207"/>
          </a:p>
          <a:p>
            <a:pPr indent="0" lvl="0" marL="0" rtl="0" algn="l">
              <a:lnSpc>
                <a:spcPct val="95000"/>
              </a:lnSpc>
              <a:spcBef>
                <a:spcPts val="1200"/>
              </a:spcBef>
              <a:spcAft>
                <a:spcPts val="1200"/>
              </a:spcAft>
              <a:buSzPts val="852"/>
              <a:buNone/>
            </a:pPr>
            <a:r>
              <a:t/>
            </a:r>
            <a:endParaRPr sz="120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a:t>
            </a:r>
            <a:r>
              <a:rPr lang="en"/>
              <a:t>Create a parameterized circuit to serve as the ansatz</a:t>
            </a:r>
            <a:endParaRPr/>
          </a:p>
        </p:txBody>
      </p:sp>
      <p:sp>
        <p:nvSpPr>
          <p:cNvPr id="220" name="Google Shape;22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239225" y="2025025"/>
            <a:ext cx="8500449" cy="1369725"/>
          </a:xfrm>
          <a:prstGeom prst="rect">
            <a:avLst/>
          </a:prstGeom>
          <a:noFill/>
          <a:ln cap="flat" cmpd="sng" w="9525">
            <a:solidFill>
              <a:srgbClr val="212121"/>
            </a:solidFill>
            <a:prstDash val="solid"/>
            <a:round/>
            <a:headEnd len="sm" w="sm" type="none"/>
            <a:tailEnd len="sm" w="sm" type="none"/>
          </a:ln>
        </p:spPr>
      </p:pic>
      <p:pic>
        <p:nvPicPr>
          <p:cNvPr id="222" name="Google Shape;222;p26"/>
          <p:cNvPicPr preferRelativeResize="0"/>
          <p:nvPr/>
        </p:nvPicPr>
        <p:blipFill>
          <a:blip r:embed="rId4">
            <a:alphaModFix/>
          </a:blip>
          <a:stretch>
            <a:fillRect/>
          </a:stretch>
        </p:blipFill>
        <p:spPr>
          <a:xfrm>
            <a:off x="2332950" y="3394750"/>
            <a:ext cx="4478101" cy="144725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a:t>
            </a:r>
            <a:r>
              <a:rPr lang="en">
                <a:highlight>
                  <a:srgbClr val="FFFFFF"/>
                </a:highlight>
              </a:rPr>
              <a:t>Transpile to ISA circuits</a:t>
            </a:r>
            <a:endParaRPr/>
          </a:p>
        </p:txBody>
      </p:sp>
      <p:sp>
        <p:nvSpPr>
          <p:cNvPr id="228" name="Google Shape;22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Instruction Set </a:t>
            </a:r>
            <a:r>
              <a:rPr lang="en"/>
              <a:t>Architecture</a:t>
            </a:r>
            <a:r>
              <a:rPr lang="en"/>
              <a:t> (ISA): The set of instructions the device can understand and execute.</a:t>
            </a:r>
            <a:endParaRPr/>
          </a:p>
        </p:txBody>
      </p:sp>
      <p:pic>
        <p:nvPicPr>
          <p:cNvPr id="229" name="Google Shape;229;p27"/>
          <p:cNvPicPr preferRelativeResize="0"/>
          <p:nvPr/>
        </p:nvPicPr>
        <p:blipFill>
          <a:blip r:embed="rId3">
            <a:alphaModFix/>
          </a:blip>
          <a:stretch>
            <a:fillRect/>
          </a:stretch>
        </p:blipFill>
        <p:spPr>
          <a:xfrm>
            <a:off x="819150" y="3640123"/>
            <a:ext cx="6926927" cy="70707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28"/>
          <p:cNvPicPr preferRelativeResize="0"/>
          <p:nvPr/>
        </p:nvPicPr>
        <p:blipFill>
          <a:blip r:embed="rId3">
            <a:alphaModFix/>
          </a:blip>
          <a:stretch>
            <a:fillRect/>
          </a:stretch>
        </p:blipFill>
        <p:spPr>
          <a:xfrm>
            <a:off x="211725" y="1428750"/>
            <a:ext cx="8710902" cy="2286001"/>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Define a cost function</a:t>
            </a:r>
            <a:endParaRPr/>
          </a:p>
        </p:txBody>
      </p:sp>
      <p:sp>
        <p:nvSpPr>
          <p:cNvPr id="242" name="Google Shape;242;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29"/>
          <p:cNvPicPr preferRelativeResize="0"/>
          <p:nvPr/>
        </p:nvPicPr>
        <p:blipFill>
          <a:blip r:embed="rId3">
            <a:alphaModFix/>
          </a:blip>
          <a:stretch>
            <a:fillRect/>
          </a:stretch>
        </p:blipFill>
        <p:spPr>
          <a:xfrm>
            <a:off x="819151" y="1850550"/>
            <a:ext cx="4322649" cy="30617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Run it</a:t>
            </a:r>
            <a:endParaRPr/>
          </a:p>
        </p:txBody>
      </p:sp>
      <p:sp>
        <p:nvSpPr>
          <p:cNvPr id="249" name="Google Shape;249;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30"/>
          <p:cNvPicPr preferRelativeResize="0"/>
          <p:nvPr/>
        </p:nvPicPr>
        <p:blipFill>
          <a:blip r:embed="rId3">
            <a:alphaModFix/>
          </a:blip>
          <a:stretch>
            <a:fillRect/>
          </a:stretch>
        </p:blipFill>
        <p:spPr>
          <a:xfrm>
            <a:off x="2154401" y="2146400"/>
            <a:ext cx="4835200" cy="2136651"/>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256" name="Google Shape;256;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1"/>
          <p:cNvPicPr preferRelativeResize="0"/>
          <p:nvPr/>
        </p:nvPicPr>
        <p:blipFill>
          <a:blip r:embed="rId3">
            <a:alphaModFix/>
          </a:blip>
          <a:stretch>
            <a:fillRect/>
          </a:stretch>
        </p:blipFill>
        <p:spPr>
          <a:xfrm>
            <a:off x="2778163" y="1990725"/>
            <a:ext cx="3587681" cy="2658351"/>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IBM Quantum Computing Challenge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121"/>
                </a:solidFill>
              </a:rPr>
              <a:t>“</a:t>
            </a:r>
            <a:r>
              <a:rPr lang="en">
                <a:solidFill>
                  <a:srgbClr val="212121"/>
                </a:solidFill>
              </a:rPr>
              <a:t>Welcome to the IBM Quantum Challenge, the annual code challenge focused on how to use Qiskit. Whether you’re a newcomer or a seasoned veteran, there is something here for you.</a:t>
            </a:r>
            <a:endParaRPr>
              <a:solidFill>
                <a:srgbClr val="212121"/>
              </a:solidFill>
            </a:endParaRPr>
          </a:p>
          <a:p>
            <a:pPr indent="0" lvl="0" marL="0" rtl="0" algn="l">
              <a:spcBef>
                <a:spcPts val="1200"/>
              </a:spcBef>
              <a:spcAft>
                <a:spcPts val="1200"/>
              </a:spcAft>
              <a:buNone/>
            </a:pPr>
            <a:r>
              <a:rPr lang="en">
                <a:solidFill>
                  <a:srgbClr val="212121"/>
                </a:solidFill>
              </a:rPr>
              <a:t>The Quantum Challenge consists of a series of Jupyter notebooks that contain tutorial material, code examples, and auto-graded coding challenges for you to fill in. We call each of these notebooks a ‘lab’. “</a:t>
            </a:r>
            <a:endParaRPr>
              <a:solidFill>
                <a:srgbClr val="21212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63" name="Google Shape;263;p3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0: Overview</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121"/>
                </a:solidFill>
                <a:highlight>
                  <a:srgbClr val="FFFFFF"/>
                </a:highlight>
              </a:rPr>
              <a:t>The workflow of Qiskit pattern: Set up, Optimize, Run, and Process your circuit. </a:t>
            </a:r>
            <a:endParaRPr>
              <a:solidFill>
                <a:srgbClr val="212121"/>
              </a:solidFill>
              <a:highlight>
                <a:srgbClr val="FFFFFF"/>
              </a:highlight>
            </a:endParaRPr>
          </a:p>
          <a:p>
            <a:pPr indent="0" lvl="0" marL="0" rtl="0" algn="l">
              <a:spcBef>
                <a:spcPts val="1200"/>
              </a:spcBef>
              <a:spcAft>
                <a:spcPts val="1200"/>
              </a:spcAft>
              <a:buNone/>
            </a:pPr>
            <a:r>
              <a:rPr lang="en">
                <a:solidFill>
                  <a:srgbClr val="212121"/>
                </a:solidFill>
                <a:highlight>
                  <a:srgbClr val="FFFFFF"/>
                </a:highlight>
              </a:rPr>
              <a:t>Create a two-qubit Bell state and show that it is properly entangled by visualizing the operators.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Map our Circuits and Operators</a:t>
            </a:r>
            <a:endParaRPr/>
          </a:p>
        </p:txBody>
      </p:sp>
      <p:sp>
        <p:nvSpPr>
          <p:cNvPr id="147" name="Google Shape;147;p16"/>
          <p:cNvSpPr txBox="1"/>
          <p:nvPr>
            <p:ph idx="1" type="body"/>
          </p:nvPr>
        </p:nvSpPr>
        <p:spPr>
          <a:xfrm>
            <a:off x="819150" y="20669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lt1"/>
                </a:solidFill>
                <a:latin typeface="Nunito"/>
                <a:ea typeface="Nunito"/>
                <a:cs typeface="Nunito"/>
                <a:sym typeface="Nunito"/>
              </a:rPr>
              <a:t>Circuit</a:t>
            </a:r>
            <a:endParaRPr/>
          </a:p>
        </p:txBody>
      </p:sp>
      <p:pic>
        <p:nvPicPr>
          <p:cNvPr id="148" name="Google Shape;148;p16"/>
          <p:cNvPicPr preferRelativeResize="0"/>
          <p:nvPr/>
        </p:nvPicPr>
        <p:blipFill>
          <a:blip r:embed="rId3">
            <a:alphaModFix/>
          </a:blip>
          <a:stretch>
            <a:fillRect/>
          </a:stretch>
        </p:blipFill>
        <p:spPr>
          <a:xfrm>
            <a:off x="819150" y="2086175"/>
            <a:ext cx="3574425" cy="2257101"/>
          </a:xfrm>
          <a:prstGeom prst="rect">
            <a:avLst/>
          </a:prstGeom>
          <a:noFill/>
          <a:ln cap="flat" cmpd="sng" w="9525">
            <a:solidFill>
              <a:schemeClr val="dk2"/>
            </a:solidFill>
            <a:prstDash val="solid"/>
            <a:round/>
            <a:headEnd len="sm" w="sm" type="none"/>
            <a:tailEnd len="sm" w="sm" type="none"/>
          </a:ln>
        </p:spPr>
      </p:pic>
      <p:pic>
        <p:nvPicPr>
          <p:cNvPr id="149" name="Google Shape;149;p16"/>
          <p:cNvPicPr preferRelativeResize="0"/>
          <p:nvPr/>
        </p:nvPicPr>
        <p:blipFill>
          <a:blip r:embed="rId4">
            <a:alphaModFix/>
          </a:blip>
          <a:stretch>
            <a:fillRect/>
          </a:stretch>
        </p:blipFill>
        <p:spPr>
          <a:xfrm>
            <a:off x="5050475" y="2086175"/>
            <a:ext cx="3274385" cy="2257101"/>
          </a:xfrm>
          <a:prstGeom prst="rect">
            <a:avLst/>
          </a:prstGeom>
          <a:noFill/>
          <a:ln cap="flat" cmpd="sng" w="9525">
            <a:solidFill>
              <a:schemeClr val="dk2"/>
            </a:solidFill>
            <a:prstDash val="solid"/>
            <a:round/>
            <a:headEnd len="sm" w="sm" type="none"/>
            <a:tailEnd len="sm" w="sm" type="none"/>
          </a:ln>
        </p:spPr>
      </p:pic>
      <p:sp>
        <p:nvSpPr>
          <p:cNvPr id="150" name="Google Shape;150;p16"/>
          <p:cNvSpPr txBox="1"/>
          <p:nvPr/>
        </p:nvSpPr>
        <p:spPr>
          <a:xfrm>
            <a:off x="2130713" y="1561100"/>
            <a:ext cx="9513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Circuit</a:t>
            </a:r>
            <a:endParaRPr sz="2000">
              <a:solidFill>
                <a:schemeClr val="dk2"/>
              </a:solidFill>
              <a:latin typeface="Calibri"/>
              <a:ea typeface="Calibri"/>
              <a:cs typeface="Calibri"/>
              <a:sym typeface="Calibri"/>
            </a:endParaRPr>
          </a:p>
        </p:txBody>
      </p:sp>
      <p:sp>
        <p:nvSpPr>
          <p:cNvPr id="151" name="Google Shape;151;p16"/>
          <p:cNvSpPr txBox="1"/>
          <p:nvPr/>
        </p:nvSpPr>
        <p:spPr>
          <a:xfrm>
            <a:off x="6003663" y="1561100"/>
            <a:ext cx="136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Bell State</a:t>
            </a:r>
            <a:endParaRPr/>
          </a:p>
        </p:txBody>
      </p:sp>
      <p:pic>
        <p:nvPicPr>
          <p:cNvPr id="157" name="Google Shape;157;p17"/>
          <p:cNvPicPr preferRelativeResize="0"/>
          <p:nvPr/>
        </p:nvPicPr>
        <p:blipFill>
          <a:blip r:embed="rId3">
            <a:alphaModFix/>
          </a:blip>
          <a:stretch>
            <a:fillRect/>
          </a:stretch>
        </p:blipFill>
        <p:spPr>
          <a:xfrm>
            <a:off x="2449428" y="1869150"/>
            <a:ext cx="4245151" cy="269115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a:t>
            </a:r>
            <a:r>
              <a:rPr lang="en"/>
              <a:t>Optimize</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is done using transpliers.</a:t>
            </a:r>
            <a:endParaRPr/>
          </a:p>
          <a:p>
            <a:pPr indent="0" lvl="0" marL="0" rtl="0" algn="l">
              <a:spcBef>
                <a:spcPts val="1200"/>
              </a:spcBef>
              <a:spcAft>
                <a:spcPts val="1200"/>
              </a:spcAft>
              <a:buNone/>
            </a:pPr>
            <a:r>
              <a:rPr lang="en"/>
              <a:t>They are able to reduce the number of gates required, and ensure the </a:t>
            </a:r>
            <a:r>
              <a:rPr lang="en"/>
              <a:t>structure</a:t>
            </a:r>
            <a:r>
              <a:rPr lang="en"/>
              <a:t> of gates will work on the machine being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Execute</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Estimator: A functio</a:t>
            </a:r>
            <a:r>
              <a:rPr lang="en"/>
              <a:t>n (</a:t>
            </a:r>
            <a:r>
              <a:rPr lang="en">
                <a:solidFill>
                  <a:srgbClr val="212121"/>
                </a:solidFill>
                <a:highlight>
                  <a:srgbClr val="FFFFFF"/>
                </a:highlight>
              </a:rPr>
              <a:t>primitives</a:t>
            </a:r>
            <a:r>
              <a:rPr lang="en"/>
              <a:t>) t</a:t>
            </a:r>
            <a:r>
              <a:rPr lang="en"/>
              <a:t>hat estimates the output of a quantum </a:t>
            </a:r>
            <a:r>
              <a:rPr lang="en"/>
              <a:t>circuit</a:t>
            </a:r>
            <a:endParaRPr/>
          </a:p>
          <a:p>
            <a:pPr indent="0" lvl="0" marL="0" rtl="0" algn="l">
              <a:spcBef>
                <a:spcPts val="1200"/>
              </a:spcBef>
              <a:spcAft>
                <a:spcPts val="0"/>
              </a:spcAft>
              <a:buNone/>
            </a:pPr>
            <a:r>
              <a:rPr lang="en"/>
              <a:t>Aer Simulator: A fake quantum computer backend</a:t>
            </a:r>
            <a:endParaRPr/>
          </a:p>
          <a:p>
            <a:pPr indent="0" lvl="0" marL="0" rtl="0" algn="l">
              <a:spcBef>
                <a:spcPts val="1200"/>
              </a:spcBef>
              <a:spcAft>
                <a:spcPts val="0"/>
              </a:spcAft>
              <a:buNone/>
            </a:pPr>
            <a:r>
              <a:rPr lang="en"/>
              <a:t>qc: Our quantum circuit</a:t>
            </a:r>
            <a:endParaRPr/>
          </a:p>
          <a:p>
            <a:pPr indent="0" lvl="0" marL="0" rtl="0" algn="l">
              <a:spcBef>
                <a:spcPts val="1200"/>
              </a:spcBef>
              <a:spcAft>
                <a:spcPts val="0"/>
              </a:spcAft>
              <a:buNone/>
            </a:pPr>
            <a:r>
              <a:rPr lang="en"/>
              <a:t>observables: Our operations to run on the circuit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4669675" y="2618826"/>
            <a:ext cx="3655175" cy="13412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Post Process the results</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819150" y="1978737"/>
            <a:ext cx="3270700" cy="2291250"/>
          </a:xfrm>
          <a:prstGeom prst="rect">
            <a:avLst/>
          </a:prstGeom>
          <a:noFill/>
          <a:ln cap="flat" cmpd="sng" w="9525">
            <a:solidFill>
              <a:srgbClr val="212121"/>
            </a:solidFill>
            <a:prstDash val="solid"/>
            <a:round/>
            <a:headEnd len="sm" w="sm" type="none"/>
            <a:tailEnd len="sm" w="sm" type="none"/>
          </a:ln>
        </p:spPr>
      </p:pic>
      <p:pic>
        <p:nvPicPr>
          <p:cNvPr id="178" name="Google Shape;178;p20"/>
          <p:cNvPicPr preferRelativeResize="0"/>
          <p:nvPr/>
        </p:nvPicPr>
        <p:blipFill>
          <a:blip r:embed="rId4">
            <a:alphaModFix/>
          </a:blip>
          <a:stretch>
            <a:fillRect/>
          </a:stretch>
        </p:blipFill>
        <p:spPr>
          <a:xfrm>
            <a:off x="5310325" y="1978725"/>
            <a:ext cx="3014532" cy="2291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1: Overview</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a:solidFill>
                  <a:srgbClr val="212121"/>
                </a:solidFill>
                <a:highlight>
                  <a:srgbClr val="FFFFFF"/>
                </a:highlight>
              </a:rPr>
              <a:t>Qiskit states, the new and the old</a:t>
            </a:r>
            <a:endParaRPr>
              <a:solidFill>
                <a:srgbClr val="212121"/>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VQE with Qiskit 1.0</a:t>
            </a:r>
            <a:endParaRPr>
              <a:solidFill>
                <a:srgbClr val="212121"/>
              </a:solidFill>
              <a:highlight>
                <a:srgbClr val="FFFFFF"/>
              </a:highlight>
            </a:endParaRPr>
          </a:p>
          <a:p>
            <a:pPr indent="0" lvl="0" marL="0" rtl="0" algn="l">
              <a:spcBef>
                <a:spcPts val="1200"/>
              </a:spcBef>
              <a:spcAft>
                <a:spcPts val="1200"/>
              </a:spcAft>
              <a:buNone/>
            </a:pPr>
            <a:r>
              <a:t/>
            </a:r>
            <a:endParaRPr>
              <a:solidFill>
                <a:srgbClr val="21212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