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0e9edba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0e9edba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0e9edb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0e9edb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0e9edba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0e9edba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Simulation of Quantum LDPC Codes:</a:t>
            </a:r>
            <a:endParaRPr/>
          </a:p>
          <a:p>
            <a:pPr indent="0" lvl="0" marL="0" rtl="0" algn="l">
              <a:spcBef>
                <a:spcPts val="0"/>
              </a:spcBef>
              <a:spcAft>
                <a:spcPts val="0"/>
              </a:spcAft>
              <a:buClr>
                <a:schemeClr val="dk1"/>
              </a:buClr>
              <a:buSzPts val="1100"/>
              <a:buFont typeface="Arial"/>
              <a:buNone/>
            </a:pPr>
            <a:r>
              <a:rPr lang="en"/>
              <a:t>Apply the principles learned and tools developed in the previous steps to simulate quantum LDPC codes. This involves constructing a quantum circuit that replicates the operation of LDPC codes on a quantum computer. Focus will be on the translation of classical LDPC codes into the quantum domain, utilizing sparse matrix techniques and quantum error correction methods to demonstrate fault tolerance and error correction efficacy.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Empirical Validation and Analysis:</a:t>
            </a:r>
            <a:endParaRPr/>
          </a:p>
          <a:p>
            <a:pPr indent="0" lvl="0" marL="0" rtl="0" algn="l">
              <a:spcBef>
                <a:spcPts val="0"/>
              </a:spcBef>
              <a:spcAft>
                <a:spcPts val="0"/>
              </a:spcAft>
              <a:buClr>
                <a:schemeClr val="dk1"/>
              </a:buClr>
              <a:buSzPts val="1100"/>
              <a:buFont typeface="Arial"/>
              <a:buNone/>
            </a:pPr>
            <a:r>
              <a:rPr lang="en"/>
              <a:t>Use IBM's quantum computing resources, specifically Qiskit and IBM Quantum Composer, to validate the theoretical models and simulations. Perform experiments to encode and decode information using quantum LDPC codes, analyzing the results for accuracy, efficiency, and error rates. Conclude with a comprehensive evaluation of the scalability and practical implications of quantum LDPC codes in real-world quantum computing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0e3657819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0e3657819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LDPC IS a type of error correction code. It using parity check sets, which all have low density, to protect a string of bits against errasures.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0e3657819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0e3657819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0e9edba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0e9edba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0e9edba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0e9edba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0e9edbaa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0e9edbaa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0e3657819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0e3657819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Parity-Check Matrix</a:t>
            </a:r>
            <a:r>
              <a:rPr lang="en">
                <a:solidFill>
                  <a:schemeClr val="dk1"/>
                </a:solidFill>
              </a:rPr>
              <a:t>: Construct a sparse parity-check matrix that defines the code. This matrix has a low density of non-zero elements, which helps in efficient decoding.</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Stabilizer Formalism</a:t>
            </a:r>
            <a:r>
              <a:rPr lang="en">
                <a:solidFill>
                  <a:schemeClr val="dk1"/>
                </a:solidFill>
              </a:rPr>
              <a:t>: Use the stabilizer formalism to define the code. Quantum stabilizer codes are a generalization of classical linear codes to the quantum domain.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Tanner Graph</a:t>
            </a:r>
            <a:r>
              <a:rPr lang="en">
                <a:solidFill>
                  <a:schemeClr val="dk1"/>
                </a:solidFill>
              </a:rPr>
              <a:t>: Represent the parity-check matrix using a Tanner graph, where nodes represent qubits and check nodes represent parity-check constraints.</a:t>
            </a:r>
            <a:endParaRPr>
              <a:solidFill>
                <a:schemeClr val="dk1"/>
              </a:solidFill>
            </a:endParaRPr>
          </a:p>
          <a:p>
            <a:pPr indent="0" lvl="0" marL="0" rtl="0" algn="l">
              <a:spcBef>
                <a:spcPts val="0"/>
              </a:spcBef>
              <a:spcAft>
                <a:spcPts val="0"/>
              </a:spcAft>
              <a:buNone/>
            </a:pPr>
            <a:r>
              <a:rPr b="1" lang="en">
                <a:solidFill>
                  <a:schemeClr val="dk1"/>
                </a:solidFill>
              </a:rPr>
              <a:t>Measure Parity Checks</a:t>
            </a:r>
            <a:r>
              <a:rPr lang="en">
                <a:solidFill>
                  <a:schemeClr val="dk1"/>
                </a:solidFill>
              </a:rPr>
              <a:t>: Measure the stabilizers or parity checks to detect errors. This involves measuring ancillary qubits coupled to the data qubits to extract error syndromes.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Syndrome Decoding</a:t>
            </a:r>
            <a:r>
              <a:rPr lang="en">
                <a:solidFill>
                  <a:schemeClr val="dk1"/>
                </a:solidFill>
              </a:rPr>
              <a:t>: Use the measured syndrome information to identify the most likely error pattern. Decoding algorithms, often iterative, are used to process the sparse parity-check matrix and the syndrome.</a:t>
            </a:r>
            <a:endParaRPr>
              <a:solidFill>
                <a:schemeClr val="dk1"/>
              </a:solidFill>
            </a:endParaRPr>
          </a:p>
          <a:p>
            <a:pPr indent="0" lvl="0" marL="0" rtl="0" algn="l">
              <a:spcBef>
                <a:spcPts val="0"/>
              </a:spcBef>
              <a:spcAft>
                <a:spcPts val="0"/>
              </a:spcAft>
              <a:buNone/>
            </a:pPr>
            <a:r>
              <a:rPr b="1" lang="en">
                <a:solidFill>
                  <a:schemeClr val="dk1"/>
                </a:solidFill>
              </a:rPr>
              <a:t>Belief Propagation</a:t>
            </a:r>
            <a:r>
              <a:rPr lang="en">
                <a:solidFill>
                  <a:schemeClr val="dk1"/>
                </a:solidFill>
              </a:rPr>
              <a:t>: A common decoding algorithm for QLDPC codes is belief propagation, adapted from classical LDPC decoding, which iteratively updates beliefs about the presence of errors based on syndrome information.</a:t>
            </a:r>
            <a:endParaRPr>
              <a:solidFill>
                <a:schemeClr val="dk1"/>
              </a:solidFill>
            </a:endParaRPr>
          </a:p>
          <a:p>
            <a:pPr indent="0" lvl="0" marL="0" rtl="0" algn="l">
              <a:spcBef>
                <a:spcPts val="0"/>
              </a:spcBef>
              <a:spcAft>
                <a:spcPts val="0"/>
              </a:spcAft>
              <a:buNone/>
            </a:pPr>
            <a:r>
              <a:rPr b="1" lang="en">
                <a:solidFill>
                  <a:schemeClr val="dk1"/>
                </a:solidFill>
              </a:rPr>
              <a:t>Apply Corrections</a:t>
            </a:r>
            <a:r>
              <a:rPr lang="en">
                <a:solidFill>
                  <a:schemeClr val="dk1"/>
                </a:solidFill>
              </a:rPr>
              <a:t>: Once the error pattern is identified, apply the appropriate quantum gates to correct the errors and restore the quantum state to its intended form.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0e3657819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0e3657819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1F1F1F"/>
                </a:solidFill>
                <a:highlight>
                  <a:srgbClr val="FFFFFF"/>
                </a:highlight>
                <a:latin typeface="Roboto"/>
                <a:ea typeface="Roboto"/>
                <a:cs typeface="Roboto"/>
                <a:sym typeface="Roboto"/>
              </a:rPr>
              <a:t>Shor's code, named after mathematician Peter Shor, is </a:t>
            </a:r>
            <a:r>
              <a:rPr lang="en" sz="1500">
                <a:solidFill>
                  <a:srgbClr val="040C28"/>
                </a:solidFill>
                <a:highlight>
                  <a:srgbClr val="D3E3FD"/>
                </a:highlight>
                <a:latin typeface="Roboto"/>
                <a:ea typeface="Roboto"/>
                <a:cs typeface="Roboto"/>
                <a:sym typeface="Roboto"/>
              </a:rPr>
              <a:t>a quantum error-correcting code that encodes 1 logical qubit into 9 physical qubits</a:t>
            </a:r>
            <a:r>
              <a:rPr lang="en" sz="1500">
                <a:solidFill>
                  <a:srgbClr val="1F1F1F"/>
                </a:solidFill>
                <a:highlight>
                  <a:srgbClr val="FFFFFF"/>
                </a:highlight>
                <a:latin typeface="Roboto"/>
                <a:ea typeface="Roboto"/>
                <a:cs typeface="Roboto"/>
                <a:sym typeface="Roboto"/>
              </a:rPr>
              <a:t>. It is capable of correcting both bit-flip and phase-flip errors, and it was one of the first quantum error-correcting codes to be discovered.</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001D35"/>
                </a:solidFill>
                <a:highlight>
                  <a:srgbClr val="FFFFFF"/>
                </a:highlight>
                <a:latin typeface="Roboto"/>
                <a:ea typeface="Roboto"/>
                <a:cs typeface="Roboto"/>
                <a:sym typeface="Roboto"/>
              </a:rPr>
              <a:t>quantum low-density parity-check (qLDPC) codes are a class of quantum codes that can be used with Shor's algorithm. Shor's algorithm uses quantum error correcting codes to protect quantum information by introducing redundancy. LDPC codes are a type of classical code that are efficient at correcting errors in information storage and transfer, and they offer a high level of protection with a relatively small amount of redundancy</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01D35"/>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latin typeface="Calibri"/>
                <a:ea typeface="Calibri"/>
                <a:cs typeface="Calibri"/>
                <a:sym typeface="Calibri"/>
              </a:rPr>
              <a:t>(Q)LDPC Codes</a:t>
            </a:r>
            <a:endParaRPr>
              <a:latin typeface="Calibri"/>
              <a:ea typeface="Calibri"/>
              <a:cs typeface="Calibri"/>
              <a:sym typeface="Calibri"/>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Jack, Chris, Robert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94" name="Google Shape;19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819150" y="1990725"/>
            <a:ext cx="3889427" cy="2634324"/>
          </a:xfrm>
          <a:prstGeom prst="rect">
            <a:avLst/>
          </a:prstGeom>
          <a:noFill/>
          <a:ln>
            <a:noFill/>
          </a:ln>
        </p:spPr>
      </p:pic>
      <p:pic>
        <p:nvPicPr>
          <p:cNvPr id="196" name="Google Shape;196;p22"/>
          <p:cNvPicPr preferRelativeResize="0"/>
          <p:nvPr/>
        </p:nvPicPr>
        <p:blipFill>
          <a:blip r:embed="rId4">
            <a:alphaModFix/>
          </a:blip>
          <a:stretch>
            <a:fillRect/>
          </a:stretch>
        </p:blipFill>
        <p:spPr>
          <a:xfrm>
            <a:off x="4708575" y="2086013"/>
            <a:ext cx="3549624" cy="225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2" name="Google Shape;20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800"/>
              </a:spcBef>
              <a:spcAft>
                <a:spcPts val="0"/>
              </a:spcAft>
              <a:buNone/>
            </a:pPr>
            <a:r>
              <a:rPr i="1" lang="en" sz="950">
                <a:highlight>
                  <a:srgbClr val="FFFFFF"/>
                </a:highlight>
                <a:latin typeface="Times New Roman"/>
                <a:ea typeface="Times New Roman"/>
                <a:cs typeface="Times New Roman"/>
                <a:sym typeface="Times New Roman"/>
              </a:rPr>
              <a:t>Roffe, J. (2021, November 30). Towards practical quantum LDPC codes. Quantum. https://quantum-journal.org/views/qv-2021-11-30-63/</a:t>
            </a:r>
            <a:endParaRPr i="1" sz="950">
              <a:highlight>
                <a:srgbClr val="FFFFFF"/>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rPr i="1" lang="en" sz="950">
                <a:highlight>
                  <a:srgbClr val="FFFFFF"/>
                </a:highlight>
                <a:latin typeface="Times New Roman"/>
                <a:ea typeface="Times New Roman"/>
                <a:cs typeface="Times New Roman"/>
                <a:sym typeface="Times New Roman"/>
              </a:rPr>
              <a:t>Hidary, J. (2019). Quantum Computing: An applied approach. Springer.</a:t>
            </a:r>
            <a:endParaRPr i="1" sz="950">
              <a:highlight>
                <a:srgbClr val="FFFFFF"/>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rPr i="1" lang="en" sz="950">
                <a:highlight>
                  <a:srgbClr val="FFFFFF"/>
                </a:highlight>
                <a:latin typeface="Times New Roman"/>
                <a:ea typeface="Times New Roman"/>
                <a:cs typeface="Times New Roman"/>
                <a:sym typeface="Times New Roman"/>
              </a:rPr>
              <a:t>Part 1-4 Quantum LDPC codes | Nicolas Delfosse (Microsoft Research) https://www.youtube.com/watch?v=_SS1gS31Wdk&amp;t=229s</a:t>
            </a:r>
            <a:endParaRPr i="1" sz="950">
              <a:highlight>
                <a:srgbClr val="FFFFFF"/>
              </a:highlight>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i="1" lang="en" sz="950">
                <a:solidFill>
                  <a:srgbClr val="000000"/>
                </a:solidFill>
                <a:latin typeface="Times New Roman"/>
                <a:ea typeface="Times New Roman"/>
                <a:cs typeface="Times New Roman"/>
                <a:sym typeface="Times New Roman"/>
              </a:rPr>
              <a:t>Roffe, J. (2021, November 30). Towards practical quantum LDPC codes. Quantum. https://quantum-journal.org/views/qv-2021-11-30-</a:t>
            </a:r>
            <a:r>
              <a:rPr i="1" lang="en" sz="950">
                <a:solidFill>
                  <a:srgbClr val="000000"/>
                </a:solidFill>
                <a:latin typeface="Times New Roman"/>
                <a:ea typeface="Times New Roman"/>
                <a:cs typeface="Times New Roman"/>
                <a:sym typeface="Times New Roman"/>
              </a:rPr>
              <a:t>63</a:t>
            </a:r>
            <a:r>
              <a:rPr i="1" lang="en" sz="950">
                <a:solidFill>
                  <a:srgbClr val="000000"/>
                </a:solidFill>
                <a:latin typeface="Times New Roman"/>
                <a:ea typeface="Times New Roman"/>
                <a:cs typeface="Times New Roman"/>
                <a:sym typeface="Times New Roman"/>
              </a:rPr>
              <a:t>/ </a:t>
            </a:r>
            <a:endParaRPr i="1" sz="95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950">
              <a:highlight>
                <a:srgbClr val="FFFFFF"/>
              </a:highlight>
              <a:latin typeface="Roboto"/>
              <a:ea typeface="Roboto"/>
              <a:cs typeface="Roboto"/>
              <a:sym typeface="Roboto"/>
            </a:endParaRPr>
          </a:p>
          <a:p>
            <a:pPr indent="0" lvl="0" marL="0" rtl="0" algn="l">
              <a:spcBef>
                <a:spcPts val="800"/>
              </a:spcBef>
              <a:spcAft>
                <a:spcPts val="1200"/>
              </a:spcAft>
              <a:buNone/>
            </a:pPr>
            <a:r>
              <a:t/>
            </a:r>
            <a:endParaRPr sz="95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n" sz="1325"/>
              <a:t>Introduction to LDPC / LDPC Linear Algebra</a:t>
            </a:r>
            <a:endParaRPr sz="1325"/>
          </a:p>
          <a:p>
            <a:pPr indent="-312737" lvl="0" marL="457200" rtl="0" algn="l">
              <a:lnSpc>
                <a:spcPct val="95000"/>
              </a:lnSpc>
              <a:spcBef>
                <a:spcPts val="0"/>
              </a:spcBef>
              <a:spcAft>
                <a:spcPts val="0"/>
              </a:spcAft>
              <a:buSzPts val="1325"/>
              <a:buChar char="●"/>
            </a:pPr>
            <a:r>
              <a:rPr lang="en" sz="1325"/>
              <a:t>Introduction to Quantum LDPC</a:t>
            </a:r>
            <a:endParaRPr sz="1325"/>
          </a:p>
          <a:p>
            <a:pPr indent="-312737" lvl="0" marL="457200" rtl="0" algn="l">
              <a:lnSpc>
                <a:spcPct val="95000"/>
              </a:lnSpc>
              <a:spcBef>
                <a:spcPts val="0"/>
              </a:spcBef>
              <a:spcAft>
                <a:spcPts val="0"/>
              </a:spcAft>
              <a:buSzPts val="1325"/>
              <a:buChar char="●"/>
            </a:pPr>
            <a:r>
              <a:rPr lang="en" sz="1325"/>
              <a:t>Simulation of Quantum LDPC Code</a:t>
            </a:r>
            <a:endParaRPr sz="1325"/>
          </a:p>
          <a:p>
            <a:pPr indent="-312737" lvl="0" marL="457200" rtl="0" algn="l">
              <a:lnSpc>
                <a:spcPct val="95000"/>
              </a:lnSpc>
              <a:spcBef>
                <a:spcPts val="0"/>
              </a:spcBef>
              <a:spcAft>
                <a:spcPts val="0"/>
              </a:spcAft>
              <a:buSzPts val="1325"/>
              <a:buChar char="●"/>
            </a:pPr>
            <a:r>
              <a:rPr lang="en" sz="1325"/>
              <a:t>Empirical Validation and Analysis</a:t>
            </a:r>
            <a:endParaRPr sz="1325"/>
          </a:p>
          <a:p>
            <a:pPr indent="0" lvl="0" marL="0" rtl="0" algn="l">
              <a:lnSpc>
                <a:spcPct val="95000"/>
              </a:lnSpc>
              <a:spcBef>
                <a:spcPts val="1200"/>
              </a:spcBef>
              <a:spcAft>
                <a:spcPts val="0"/>
              </a:spcAft>
              <a:buSzPts val="275"/>
              <a:buNone/>
            </a:pPr>
            <a:r>
              <a:t/>
            </a:r>
            <a:endParaRPr sz="1225"/>
          </a:p>
          <a:p>
            <a:pPr indent="0" lvl="0" marL="0" rtl="0" algn="l">
              <a:lnSpc>
                <a:spcPct val="95000"/>
              </a:lnSpc>
              <a:spcBef>
                <a:spcPts val="1200"/>
              </a:spcBef>
              <a:spcAft>
                <a:spcPts val="1200"/>
              </a:spcAft>
              <a:buSzPts val="275"/>
              <a:buNone/>
            </a:pPr>
            <a:r>
              <a:t/>
            </a:r>
            <a:endParaRPr sz="3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LDPC?</a:t>
            </a:r>
            <a:endParaRPr/>
          </a:p>
        </p:txBody>
      </p:sp>
      <p:sp>
        <p:nvSpPr>
          <p:cNvPr id="141" name="Google Shape;141;p15"/>
          <p:cNvSpPr txBox="1"/>
          <p:nvPr>
            <p:ph idx="1" type="body"/>
          </p:nvPr>
        </p:nvSpPr>
        <p:spPr>
          <a:xfrm>
            <a:off x="819150" y="1990725"/>
            <a:ext cx="3686100" cy="1023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523"/>
              <a:buNone/>
            </a:pPr>
            <a:r>
              <a:rPr lang="en" sz="1217"/>
              <a:t>LD - Low Density</a:t>
            </a:r>
            <a:endParaRPr sz="1217"/>
          </a:p>
          <a:p>
            <a:pPr indent="0" lvl="0" marL="0" rtl="0" algn="l">
              <a:lnSpc>
                <a:spcPct val="105000"/>
              </a:lnSpc>
              <a:spcBef>
                <a:spcPts val="1200"/>
              </a:spcBef>
              <a:spcAft>
                <a:spcPts val="0"/>
              </a:spcAft>
              <a:buSzPts val="523"/>
              <a:buNone/>
            </a:pPr>
            <a:r>
              <a:rPr lang="en" sz="1170"/>
              <a:t>Density: </a:t>
            </a:r>
            <a:r>
              <a:rPr lang="en" sz="1170"/>
              <a:t>The overlap of bits between Parity Check Sets - the amount of sets the same bit is in.</a:t>
            </a:r>
            <a:endParaRPr sz="1170"/>
          </a:p>
          <a:p>
            <a:pPr indent="0" lvl="0" marL="0" rtl="0" algn="l">
              <a:lnSpc>
                <a:spcPct val="105000"/>
              </a:lnSpc>
              <a:spcBef>
                <a:spcPts val="1200"/>
              </a:spcBef>
              <a:spcAft>
                <a:spcPts val="0"/>
              </a:spcAft>
              <a:buSzPts val="523"/>
              <a:buNone/>
            </a:pPr>
            <a:r>
              <a:t/>
            </a:r>
            <a:endParaRPr sz="1070"/>
          </a:p>
          <a:p>
            <a:pPr indent="0" lvl="0" marL="0" rtl="0" algn="ctr">
              <a:lnSpc>
                <a:spcPct val="105000"/>
              </a:lnSpc>
              <a:spcBef>
                <a:spcPts val="1200"/>
              </a:spcBef>
              <a:spcAft>
                <a:spcPts val="1200"/>
              </a:spcAft>
              <a:buSzPts val="523"/>
              <a:buNone/>
            </a:pPr>
            <a:r>
              <a:t/>
            </a:r>
            <a:endParaRPr sz="1117"/>
          </a:p>
        </p:txBody>
      </p:sp>
      <p:sp>
        <p:nvSpPr>
          <p:cNvPr id="142" name="Google Shape;142;p15"/>
          <p:cNvSpPr txBox="1"/>
          <p:nvPr>
            <p:ph idx="2" type="body"/>
          </p:nvPr>
        </p:nvSpPr>
        <p:spPr>
          <a:xfrm>
            <a:off x="4638675" y="1990725"/>
            <a:ext cx="3686100" cy="1023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1200"/>
              <a:t>PC - Parity Check</a:t>
            </a:r>
            <a:endParaRPr sz="1200"/>
          </a:p>
          <a:p>
            <a:pPr indent="0" lvl="0" marL="0" rtl="0" algn="l">
              <a:spcBef>
                <a:spcPts val="1200"/>
              </a:spcBef>
              <a:spcAft>
                <a:spcPts val="1200"/>
              </a:spcAft>
              <a:buNone/>
            </a:pPr>
            <a:r>
              <a:rPr lang="en" sz="1100"/>
              <a:t>Parity Check (bits): The bits used to check </a:t>
            </a:r>
            <a:r>
              <a:rPr lang="en" sz="1100"/>
              <a:t>the</a:t>
            </a:r>
            <a:r>
              <a:rPr lang="en" sz="1100"/>
              <a:t> ‘parity’-the </a:t>
            </a:r>
            <a:r>
              <a:rPr lang="en" sz="1100"/>
              <a:t>amount</a:t>
            </a:r>
            <a:r>
              <a:rPr lang="en" sz="1100"/>
              <a:t> of 1’s- in a string of bits.</a:t>
            </a:r>
            <a:endParaRPr sz="1100"/>
          </a:p>
        </p:txBody>
      </p:sp>
      <p:sp>
        <p:nvSpPr>
          <p:cNvPr id="143" name="Google Shape;143;p15"/>
          <p:cNvSpPr txBox="1"/>
          <p:nvPr>
            <p:ph idx="1" type="body"/>
          </p:nvPr>
        </p:nvSpPr>
        <p:spPr>
          <a:xfrm>
            <a:off x="2728950" y="3205150"/>
            <a:ext cx="3686100" cy="1023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1602"/>
              <a:t>Benefits</a:t>
            </a:r>
            <a:endParaRPr sz="1602"/>
          </a:p>
          <a:p>
            <a:pPr indent="0" lvl="0" marL="0" rtl="0" algn="l">
              <a:spcBef>
                <a:spcPts val="1200"/>
              </a:spcBef>
              <a:spcAft>
                <a:spcPts val="0"/>
              </a:spcAft>
              <a:buNone/>
            </a:pPr>
            <a:r>
              <a:rPr lang="en" sz="1494"/>
              <a:t>High rates of erasure can be tolerated, the code rate is not sacrificed, encoding and decoding are simpler. </a:t>
            </a:r>
            <a:endParaRPr sz="1494"/>
          </a:p>
          <a:p>
            <a:pPr indent="0" lvl="0" marL="0" rtl="0" algn="ctr">
              <a:spcBef>
                <a:spcPts val="1200"/>
              </a:spcBef>
              <a:spcAft>
                <a:spcPts val="1200"/>
              </a:spcAft>
              <a:buNone/>
            </a:pPr>
            <a:r>
              <a:t/>
            </a:r>
            <a:endParaRPr/>
          </a:p>
        </p:txBody>
      </p:sp>
      <p:pic>
        <p:nvPicPr>
          <p:cNvPr id="144" name="Google Shape;144;p15"/>
          <p:cNvPicPr preferRelativeResize="0"/>
          <p:nvPr/>
        </p:nvPicPr>
        <p:blipFill>
          <a:blip r:embed="rId3">
            <a:alphaModFix/>
          </a:blip>
          <a:stretch>
            <a:fillRect/>
          </a:stretch>
        </p:blipFill>
        <p:spPr>
          <a:xfrm>
            <a:off x="337475" y="3205150"/>
            <a:ext cx="2324746" cy="1023901"/>
          </a:xfrm>
          <a:prstGeom prst="rect">
            <a:avLst/>
          </a:prstGeom>
          <a:noFill/>
          <a:ln>
            <a:noFill/>
          </a:ln>
        </p:spPr>
      </p:pic>
      <p:pic>
        <p:nvPicPr>
          <p:cNvPr id="145" name="Google Shape;145;p15"/>
          <p:cNvPicPr preferRelativeResize="0"/>
          <p:nvPr/>
        </p:nvPicPr>
        <p:blipFill>
          <a:blip r:embed="rId4">
            <a:alphaModFix/>
          </a:blip>
          <a:stretch>
            <a:fillRect/>
          </a:stretch>
        </p:blipFill>
        <p:spPr>
          <a:xfrm>
            <a:off x="6481776" y="3205149"/>
            <a:ext cx="2324751" cy="1023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a:t>
            </a:r>
            <a:r>
              <a:rPr lang="en"/>
              <a:t> behind it</a:t>
            </a:r>
            <a:endParaRPr/>
          </a:p>
        </p:txBody>
      </p:sp>
      <p:sp>
        <p:nvSpPr>
          <p:cNvPr id="151" name="Google Shape;151;p16"/>
          <p:cNvSpPr txBox="1"/>
          <p:nvPr>
            <p:ph idx="1" type="body"/>
          </p:nvPr>
        </p:nvSpPr>
        <p:spPr>
          <a:xfrm>
            <a:off x="775575" y="1598425"/>
            <a:ext cx="7505700" cy="24480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LDPC Codes: Low amount of 1’s compared to total amount of elements in matrix</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n x m: </a:t>
            </a:r>
            <a:r>
              <a:rPr lang="en" sz="1800">
                <a:solidFill>
                  <a:srgbClr val="000000"/>
                </a:solidFill>
                <a:latin typeface="Arial"/>
                <a:ea typeface="Arial"/>
                <a:cs typeface="Arial"/>
                <a:sym typeface="Arial"/>
              </a:rPr>
              <a:t>rows by columns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W</a:t>
            </a:r>
            <a:r>
              <a:rPr b="1" baseline="-25000" lang="en" sz="1800">
                <a:solidFill>
                  <a:srgbClr val="000000"/>
                </a:solidFill>
                <a:latin typeface="Arial"/>
                <a:ea typeface="Arial"/>
                <a:cs typeface="Arial"/>
                <a:sym typeface="Arial"/>
              </a:rPr>
              <a:t>c</a:t>
            </a:r>
            <a:r>
              <a:rPr b="1" lang="en" sz="1800">
                <a:solidFill>
                  <a:srgbClr val="000000"/>
                </a:solidFill>
                <a:latin typeface="Arial"/>
                <a:ea typeface="Arial"/>
                <a:cs typeface="Arial"/>
                <a:sym typeface="Arial"/>
              </a:rPr>
              <a:t>: </a:t>
            </a:r>
            <a:r>
              <a:rPr lang="en" sz="1800">
                <a:solidFill>
                  <a:srgbClr val="000000"/>
                </a:solidFill>
                <a:latin typeface="Arial"/>
                <a:ea typeface="Arial"/>
                <a:cs typeface="Arial"/>
                <a:sym typeface="Arial"/>
              </a:rPr>
              <a:t>Amount of 1’s in each column</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W</a:t>
            </a:r>
            <a:r>
              <a:rPr b="1" baseline="-25000" lang="en" sz="1800">
                <a:solidFill>
                  <a:srgbClr val="000000"/>
                </a:solidFill>
                <a:latin typeface="Arial"/>
                <a:ea typeface="Arial"/>
                <a:cs typeface="Arial"/>
                <a:sym typeface="Arial"/>
              </a:rPr>
              <a:t>r</a:t>
            </a:r>
            <a:r>
              <a:rPr b="1" lang="en" sz="1800">
                <a:solidFill>
                  <a:srgbClr val="000000"/>
                </a:solidFill>
                <a:latin typeface="Arial"/>
                <a:ea typeface="Arial"/>
                <a:cs typeface="Arial"/>
                <a:sym typeface="Arial"/>
              </a:rPr>
              <a:t>:</a:t>
            </a:r>
            <a:r>
              <a:rPr lang="en" sz="1800">
                <a:solidFill>
                  <a:srgbClr val="000000"/>
                </a:solidFill>
                <a:latin typeface="Arial"/>
                <a:ea typeface="Arial"/>
                <a:cs typeface="Arial"/>
                <a:sym typeface="Arial"/>
              </a:rPr>
              <a:t> Amount of 1’s in each row</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Regular:</a:t>
            </a:r>
            <a:r>
              <a:rPr lang="en" sz="1800">
                <a:solidFill>
                  <a:srgbClr val="000000"/>
                </a:solidFill>
                <a:latin typeface="Arial"/>
                <a:ea typeface="Arial"/>
                <a:cs typeface="Arial"/>
                <a:sym typeface="Arial"/>
              </a:rPr>
              <a:t> uniform amount of 1’s in each row AND column. (referred to as degrees)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Fulfills the equation </a:t>
            </a:r>
            <a:r>
              <a:rPr i="1" lang="en" sz="1800">
                <a:solidFill>
                  <a:srgbClr val="000000"/>
                </a:solidFill>
                <a:latin typeface="Arial"/>
                <a:ea typeface="Arial"/>
                <a:cs typeface="Arial"/>
                <a:sym typeface="Arial"/>
              </a:rPr>
              <a:t>W</a:t>
            </a:r>
            <a:r>
              <a:rPr baseline="-25000" i="1" lang="en" sz="1800">
                <a:solidFill>
                  <a:srgbClr val="000000"/>
                </a:solidFill>
                <a:latin typeface="Arial"/>
                <a:ea typeface="Arial"/>
                <a:cs typeface="Arial"/>
                <a:sym typeface="Arial"/>
              </a:rPr>
              <a:t>r </a:t>
            </a:r>
            <a:r>
              <a:rPr i="1" lang="en" sz="1800">
                <a:solidFill>
                  <a:srgbClr val="000000"/>
                </a:solidFill>
                <a:latin typeface="Arial"/>
                <a:ea typeface="Arial"/>
                <a:cs typeface="Arial"/>
                <a:sym typeface="Arial"/>
              </a:rPr>
              <a:t>= W</a:t>
            </a:r>
            <a:r>
              <a:rPr baseline="-25000" i="1" lang="en" sz="1800">
                <a:solidFill>
                  <a:srgbClr val="000000"/>
                </a:solidFill>
                <a:latin typeface="Arial"/>
                <a:ea typeface="Arial"/>
                <a:cs typeface="Arial"/>
                <a:sym typeface="Arial"/>
              </a:rPr>
              <a:t>c </a:t>
            </a:r>
            <a:r>
              <a:rPr i="1" lang="en" sz="1800">
                <a:solidFill>
                  <a:srgbClr val="000000"/>
                </a:solidFill>
                <a:latin typeface="Arial"/>
                <a:ea typeface="Arial"/>
                <a:cs typeface="Arial"/>
                <a:sym typeface="Arial"/>
              </a:rPr>
              <a:t>* (m/n)</a:t>
            </a:r>
            <a:endParaRPr i="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Irregular:</a:t>
            </a:r>
            <a:r>
              <a:rPr lang="en" sz="1800">
                <a:solidFill>
                  <a:srgbClr val="000000"/>
                </a:solidFill>
                <a:latin typeface="Arial"/>
                <a:ea typeface="Arial"/>
                <a:cs typeface="Arial"/>
                <a:sym typeface="Arial"/>
              </a:rPr>
              <a:t> non uniform amount of 1’s for each row or column.</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Parity Equations</a:t>
            </a:r>
            <a:endParaRPr/>
          </a:p>
        </p:txBody>
      </p:sp>
      <p:sp>
        <p:nvSpPr>
          <p:cNvPr id="157" name="Google Shape;157;p17"/>
          <p:cNvSpPr txBox="1"/>
          <p:nvPr>
            <p:ph idx="1" type="body"/>
          </p:nvPr>
        </p:nvSpPr>
        <p:spPr>
          <a:xfrm>
            <a:off x="749425" y="1458950"/>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Each row of an LDPC matrix represents a parity equation</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Any variable with a 1 in that row is a part of the parity check equation</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Parity check equations can be thought of as XOR between the variables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800">
                <a:solidFill>
                  <a:srgbClr val="000000"/>
                </a:solidFill>
                <a:latin typeface="Arial"/>
                <a:ea typeface="Arial"/>
                <a:cs typeface="Arial"/>
                <a:sym typeface="Arial"/>
              </a:rPr>
              <a:t>If the right-most bit is x</a:t>
            </a:r>
            <a:r>
              <a:rPr baseline="-25000" lang="en" sz="1800">
                <a:solidFill>
                  <a:srgbClr val="000000"/>
                </a:solidFill>
                <a:latin typeface="Arial"/>
                <a:ea typeface="Arial"/>
                <a:cs typeface="Arial"/>
                <a:sym typeface="Arial"/>
              </a:rPr>
              <a:t>0</a:t>
            </a:r>
            <a:r>
              <a:rPr lang="en" sz="1800">
                <a:solidFill>
                  <a:srgbClr val="000000"/>
                </a:solidFill>
                <a:latin typeface="Arial"/>
                <a:ea typeface="Arial"/>
                <a:cs typeface="Arial"/>
                <a:sym typeface="Arial"/>
              </a:rPr>
              <a:t>, then we have		x</a:t>
            </a:r>
            <a:r>
              <a:rPr baseline="-25000" lang="en" sz="1800">
                <a:solidFill>
                  <a:srgbClr val="000000"/>
                </a:solidFill>
                <a:latin typeface="Arial"/>
                <a:ea typeface="Arial"/>
                <a:cs typeface="Arial"/>
                <a:sym typeface="Arial"/>
              </a:rPr>
              <a:t>5</a:t>
            </a:r>
            <a:r>
              <a:rPr lang="en" sz="1800">
                <a:solidFill>
                  <a:srgbClr val="000000"/>
                </a:solidFill>
                <a:latin typeface="Arial"/>
                <a:ea typeface="Arial"/>
                <a:cs typeface="Arial"/>
                <a:sym typeface="Arial"/>
              </a:rPr>
              <a:t>+ x</a:t>
            </a:r>
            <a:r>
              <a:rPr baseline="-25000" lang="en" sz="1800">
                <a:solidFill>
                  <a:srgbClr val="000000"/>
                </a:solidFill>
                <a:latin typeface="Arial"/>
                <a:ea typeface="Arial"/>
                <a:cs typeface="Arial"/>
                <a:sym typeface="Arial"/>
              </a:rPr>
              <a:t>2</a:t>
            </a:r>
            <a:r>
              <a:rPr lang="en" sz="1800">
                <a:solidFill>
                  <a:srgbClr val="000000"/>
                </a:solidFill>
                <a:latin typeface="Arial"/>
                <a:ea typeface="Arial"/>
                <a:cs typeface="Arial"/>
                <a:sym typeface="Arial"/>
              </a:rPr>
              <a:t>+ x</a:t>
            </a:r>
            <a:r>
              <a:rPr baseline="-25000" lang="en" sz="1800">
                <a:solidFill>
                  <a:srgbClr val="000000"/>
                </a:solidFill>
                <a:latin typeface="Arial"/>
                <a:ea typeface="Arial"/>
                <a:cs typeface="Arial"/>
                <a:sym typeface="Arial"/>
              </a:rPr>
              <a:t>0 </a:t>
            </a:r>
            <a:r>
              <a:rPr lang="en" sz="1800">
                <a:solidFill>
                  <a:srgbClr val="000000"/>
                </a:solidFill>
                <a:latin typeface="Arial"/>
                <a:ea typeface="Arial"/>
                <a:cs typeface="Arial"/>
                <a:sym typeface="Arial"/>
              </a:rPr>
              <a:t>= 0</a:t>
            </a:r>
            <a:endParaRPr sz="18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800">
                <a:solidFill>
                  <a:srgbClr val="000000"/>
                </a:solidFill>
                <a:latin typeface="Arial"/>
                <a:ea typeface="Arial"/>
                <a:cs typeface="Arial"/>
                <a:sym typeface="Arial"/>
              </a:rPr>
              <a:t>								x</a:t>
            </a:r>
            <a:r>
              <a:rPr baseline="-25000" lang="en" sz="1800">
                <a:solidFill>
                  <a:srgbClr val="000000"/>
                </a:solidFill>
                <a:latin typeface="Arial"/>
                <a:ea typeface="Arial"/>
                <a:cs typeface="Arial"/>
                <a:sym typeface="Arial"/>
              </a:rPr>
              <a:t>5 </a:t>
            </a:r>
            <a:r>
              <a:rPr lang="en" sz="1450">
                <a:solidFill>
                  <a:srgbClr val="000000"/>
                </a:solidFill>
                <a:highlight>
                  <a:srgbClr val="FFFFFF"/>
                </a:highlight>
                <a:latin typeface="Arial"/>
                <a:ea typeface="Arial"/>
                <a:cs typeface="Arial"/>
                <a:sym typeface="Arial"/>
              </a:rPr>
              <a:t>⊗</a:t>
            </a:r>
            <a:r>
              <a:rPr lang="en" sz="1800">
                <a:solidFill>
                  <a:srgbClr val="000000"/>
                </a:solidFill>
                <a:latin typeface="Arial"/>
                <a:ea typeface="Arial"/>
                <a:cs typeface="Arial"/>
                <a:sym typeface="Arial"/>
              </a:rPr>
              <a:t> x</a:t>
            </a:r>
            <a:r>
              <a:rPr baseline="-25000" lang="en" sz="1800">
                <a:solidFill>
                  <a:srgbClr val="000000"/>
                </a:solidFill>
                <a:latin typeface="Arial"/>
                <a:ea typeface="Arial"/>
                <a:cs typeface="Arial"/>
                <a:sym typeface="Arial"/>
              </a:rPr>
              <a:t>2</a:t>
            </a:r>
            <a:r>
              <a:rPr lang="en" sz="1800">
                <a:solidFill>
                  <a:srgbClr val="000000"/>
                </a:solidFill>
                <a:latin typeface="Arial"/>
                <a:ea typeface="Arial"/>
                <a:cs typeface="Arial"/>
                <a:sym typeface="Arial"/>
              </a:rPr>
              <a:t> </a:t>
            </a:r>
            <a:r>
              <a:rPr lang="en" sz="1450">
                <a:solidFill>
                  <a:srgbClr val="000000"/>
                </a:solidFill>
                <a:highlight>
                  <a:srgbClr val="FFFFFF"/>
                </a:highlight>
                <a:latin typeface="Arial"/>
                <a:ea typeface="Arial"/>
                <a:cs typeface="Arial"/>
                <a:sym typeface="Arial"/>
              </a:rPr>
              <a:t>⊗ </a:t>
            </a:r>
            <a:r>
              <a:rPr lang="en" sz="1800">
                <a:solidFill>
                  <a:srgbClr val="000000"/>
                </a:solidFill>
                <a:latin typeface="Arial"/>
                <a:ea typeface="Arial"/>
                <a:cs typeface="Arial"/>
                <a:sym typeface="Arial"/>
              </a:rPr>
              <a:t>x</a:t>
            </a:r>
            <a:r>
              <a:rPr baseline="-25000" lang="en" sz="1800">
                <a:solidFill>
                  <a:srgbClr val="000000"/>
                </a:solidFill>
                <a:latin typeface="Arial"/>
                <a:ea typeface="Arial"/>
                <a:cs typeface="Arial"/>
                <a:sym typeface="Arial"/>
              </a:rPr>
              <a:t>0 </a:t>
            </a:r>
            <a:r>
              <a:rPr lang="en" sz="1800">
                <a:solidFill>
                  <a:srgbClr val="000000"/>
                </a:solidFill>
                <a:latin typeface="Arial"/>
                <a:ea typeface="Arial"/>
                <a:cs typeface="Arial"/>
                <a:sym typeface="Arial"/>
              </a:rPr>
              <a:t>= 0</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b="1" sz="1800">
              <a:solidFill>
                <a:srgbClr val="000000"/>
              </a:solidFill>
              <a:latin typeface="Arial"/>
              <a:ea typeface="Arial"/>
              <a:cs typeface="Arial"/>
              <a:sym typeface="Arial"/>
            </a:endParaRPr>
          </a:p>
        </p:txBody>
      </p:sp>
      <p:pic>
        <p:nvPicPr>
          <p:cNvPr id="158" name="Google Shape;158;p17"/>
          <p:cNvPicPr preferRelativeResize="0"/>
          <p:nvPr/>
        </p:nvPicPr>
        <p:blipFill>
          <a:blip r:embed="rId3">
            <a:alphaModFix/>
          </a:blip>
          <a:stretch>
            <a:fillRect/>
          </a:stretch>
        </p:blipFill>
        <p:spPr>
          <a:xfrm>
            <a:off x="2192456" y="3202106"/>
            <a:ext cx="2255950" cy="96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531475" y="392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LDPC Matrix</a:t>
            </a:r>
            <a:endParaRPr/>
          </a:p>
        </p:txBody>
      </p:sp>
      <p:pic>
        <p:nvPicPr>
          <p:cNvPr id="164" name="Google Shape;164;p18"/>
          <p:cNvPicPr preferRelativeResize="0"/>
          <p:nvPr/>
        </p:nvPicPr>
        <p:blipFill>
          <a:blip r:embed="rId3">
            <a:alphaModFix/>
          </a:blip>
          <a:stretch>
            <a:fillRect/>
          </a:stretch>
        </p:blipFill>
        <p:spPr>
          <a:xfrm>
            <a:off x="768025" y="1009550"/>
            <a:ext cx="6391874" cy="3323200"/>
          </a:xfrm>
          <a:prstGeom prst="rect">
            <a:avLst/>
          </a:prstGeom>
          <a:noFill/>
          <a:ln>
            <a:noFill/>
          </a:ln>
        </p:spPr>
      </p:pic>
      <p:sp>
        <p:nvSpPr>
          <p:cNvPr id="165" name="Google Shape;165;p18"/>
          <p:cNvSpPr txBox="1"/>
          <p:nvPr/>
        </p:nvSpPr>
        <p:spPr>
          <a:xfrm>
            <a:off x="944550" y="4396775"/>
            <a:ext cx="5963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Regular (12,3,4) Low Density Parity Check Matrix</a:t>
            </a:r>
            <a:endParaRPr sz="1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531800" y="366150"/>
            <a:ext cx="7742400" cy="41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Algorithms for Generating LDPC Matrices</a:t>
            </a:r>
            <a:endParaRPr b="1" sz="1800"/>
          </a:p>
          <a:p>
            <a:pPr indent="0" lvl="0" marL="0" rtl="0" algn="l">
              <a:spcBef>
                <a:spcPts val="0"/>
              </a:spcBef>
              <a:spcAft>
                <a:spcPts val="0"/>
              </a:spcAft>
              <a:buNone/>
            </a:pPr>
            <a:r>
              <a:t/>
            </a:r>
            <a:endParaRPr b="1" sz="1700"/>
          </a:p>
          <a:p>
            <a:pPr indent="0" lvl="0" marL="0" rtl="0" algn="l">
              <a:spcBef>
                <a:spcPts val="0"/>
              </a:spcBef>
              <a:spcAft>
                <a:spcPts val="0"/>
              </a:spcAft>
              <a:buNone/>
            </a:pPr>
            <a:r>
              <a:rPr b="1" lang="en" sz="1600"/>
              <a:t>Random Generation </a:t>
            </a:r>
            <a:r>
              <a:rPr lang="en" sz="1600"/>
              <a:t>- creates a random sparse graph and modify it. (surprisingly effective)</a:t>
            </a:r>
            <a:endParaRPr sz="1600"/>
          </a:p>
          <a:p>
            <a:pPr indent="0" lvl="0" marL="0" rtl="0" algn="l">
              <a:spcBef>
                <a:spcPts val="0"/>
              </a:spcBef>
              <a:spcAft>
                <a:spcPts val="0"/>
              </a:spcAft>
              <a:buNone/>
            </a:pPr>
            <a:r>
              <a:rPr lang="en" sz="1600"/>
              <a:t>If regular, modify each row and column to have fixed degrees.</a:t>
            </a:r>
            <a:endParaRPr sz="1600"/>
          </a:p>
          <a:p>
            <a:pPr indent="0" lvl="0" marL="0" rtl="0" algn="l">
              <a:spcBef>
                <a:spcPts val="0"/>
              </a:spcBef>
              <a:spcAft>
                <a:spcPts val="0"/>
              </a:spcAft>
              <a:buNone/>
            </a:pPr>
            <a:r>
              <a:rPr lang="en" sz="1600"/>
              <a:t>If irregular, modify matrix to be low density (below a certain percentage of 1’s).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Gallagher's Algorithm</a:t>
            </a:r>
            <a:r>
              <a:rPr lang="en" sz="1600"/>
              <a:t>  - creates a regular LDPC matrix by partitioning a n x m matrix into different blocks of (m / W_c) x n size. For the 1st block, place 1’s in the first m / W_c rows and every corresponding column. For every subsequent block, offset where  you place the 1’s. Combine the blocks together to form the LDPC matrix.</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These two are some of the more simple implementations that use a pseudorandom approach, but other methods such as finite geometries also use combinatorial approaches.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QLDPC</a:t>
            </a:r>
            <a:endParaRPr/>
          </a:p>
        </p:txBody>
      </p:sp>
      <p:sp>
        <p:nvSpPr>
          <p:cNvPr id="176" name="Google Shape;176;p20"/>
          <p:cNvSpPr txBox="1"/>
          <p:nvPr/>
        </p:nvSpPr>
        <p:spPr>
          <a:xfrm>
            <a:off x="612900" y="1990725"/>
            <a:ext cx="2462100" cy="137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Construction: </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rPr lang="en" sz="1300">
                <a:solidFill>
                  <a:schemeClr val="dk2"/>
                </a:solidFill>
                <a:latin typeface="Calibri"/>
                <a:ea typeface="Calibri"/>
                <a:cs typeface="Calibri"/>
                <a:sym typeface="Calibri"/>
              </a:rPr>
              <a:t>Parity-Check Matrix</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rPr lang="en" sz="1300">
                <a:solidFill>
                  <a:schemeClr val="dk2"/>
                </a:solidFill>
                <a:latin typeface="Calibri"/>
                <a:ea typeface="Calibri"/>
                <a:cs typeface="Calibri"/>
                <a:sym typeface="Calibri"/>
              </a:rPr>
              <a:t>Stabilizer Formalism</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rPr lang="en" sz="1300">
                <a:solidFill>
                  <a:schemeClr val="dk2"/>
                </a:solidFill>
                <a:latin typeface="Calibri"/>
                <a:ea typeface="Calibri"/>
                <a:cs typeface="Calibri"/>
                <a:sym typeface="Calibri"/>
              </a:rPr>
              <a:t>Tanner Graph</a:t>
            </a:r>
            <a:endParaRPr sz="1300">
              <a:solidFill>
                <a:schemeClr val="dk2"/>
              </a:solidFill>
              <a:latin typeface="Calibri"/>
              <a:ea typeface="Calibri"/>
              <a:cs typeface="Calibri"/>
              <a:sym typeface="Calibri"/>
            </a:endParaRPr>
          </a:p>
        </p:txBody>
      </p:sp>
      <p:sp>
        <p:nvSpPr>
          <p:cNvPr id="177" name="Google Shape;177;p20"/>
          <p:cNvSpPr txBox="1"/>
          <p:nvPr/>
        </p:nvSpPr>
        <p:spPr>
          <a:xfrm>
            <a:off x="3340950" y="1990713"/>
            <a:ext cx="2462100" cy="137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Encoding:</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Logical Qubits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
        <p:nvSpPr>
          <p:cNvPr id="178" name="Google Shape;178;p20"/>
          <p:cNvSpPr txBox="1"/>
          <p:nvPr/>
        </p:nvSpPr>
        <p:spPr>
          <a:xfrm>
            <a:off x="4702550" y="3363525"/>
            <a:ext cx="2462100" cy="137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Correction:</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rPr lang="en" sz="1300">
                <a:solidFill>
                  <a:schemeClr val="dk2"/>
                </a:solidFill>
                <a:latin typeface="Calibri"/>
                <a:ea typeface="Calibri"/>
                <a:cs typeface="Calibri"/>
                <a:sym typeface="Calibri"/>
              </a:rPr>
              <a:t>Apply Corrections</a:t>
            </a:r>
            <a:endParaRPr sz="1300">
              <a:solidFill>
                <a:schemeClr val="dk2"/>
              </a:solidFill>
              <a:latin typeface="Calibri"/>
              <a:ea typeface="Calibri"/>
              <a:cs typeface="Calibri"/>
              <a:sym typeface="Calibri"/>
            </a:endParaRPr>
          </a:p>
        </p:txBody>
      </p:sp>
      <p:sp>
        <p:nvSpPr>
          <p:cNvPr id="179" name="Google Shape;179;p20"/>
          <p:cNvSpPr txBox="1"/>
          <p:nvPr/>
        </p:nvSpPr>
        <p:spPr>
          <a:xfrm>
            <a:off x="1948500" y="3363525"/>
            <a:ext cx="2462100" cy="137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Decoding:</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Syndrome Decoding</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Belief Propagation</a:t>
            </a:r>
            <a:endParaRPr sz="1300">
              <a:solidFill>
                <a:schemeClr val="dk2"/>
              </a:solidFill>
              <a:latin typeface="Calibri"/>
              <a:ea typeface="Calibri"/>
              <a:cs typeface="Calibri"/>
              <a:sym typeface="Calibri"/>
            </a:endParaRPr>
          </a:p>
        </p:txBody>
      </p:sp>
      <p:sp>
        <p:nvSpPr>
          <p:cNvPr id="180" name="Google Shape;180;p20"/>
          <p:cNvSpPr txBox="1"/>
          <p:nvPr/>
        </p:nvSpPr>
        <p:spPr>
          <a:xfrm>
            <a:off x="6069000" y="1990725"/>
            <a:ext cx="2462100" cy="137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Syndrome </a:t>
            </a:r>
            <a:r>
              <a:rPr lang="en" sz="1300">
                <a:solidFill>
                  <a:schemeClr val="dk2"/>
                </a:solidFill>
                <a:latin typeface="Calibri"/>
                <a:ea typeface="Calibri"/>
                <a:cs typeface="Calibri"/>
                <a:sym typeface="Calibri"/>
              </a:rPr>
              <a:t>Measurement</a:t>
            </a:r>
            <a:r>
              <a:rPr lang="en"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Measure Parity Checks</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199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progress for quantum implementation</a:t>
            </a:r>
            <a:endParaRPr/>
          </a:p>
        </p:txBody>
      </p:sp>
      <p:sp>
        <p:nvSpPr>
          <p:cNvPr id="186" name="Google Shape;186;p21"/>
          <p:cNvSpPr txBox="1"/>
          <p:nvPr>
            <p:ph idx="1" type="body"/>
          </p:nvPr>
        </p:nvSpPr>
        <p:spPr>
          <a:xfrm>
            <a:off x="819150" y="1990725"/>
            <a:ext cx="5734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819150" y="873100"/>
            <a:ext cx="3393526" cy="3866774"/>
          </a:xfrm>
          <a:prstGeom prst="rect">
            <a:avLst/>
          </a:prstGeom>
          <a:noFill/>
          <a:ln>
            <a:noFill/>
          </a:ln>
        </p:spPr>
      </p:pic>
      <p:pic>
        <p:nvPicPr>
          <p:cNvPr id="188" name="Google Shape;188;p21"/>
          <p:cNvPicPr preferRelativeResize="0"/>
          <p:nvPr/>
        </p:nvPicPr>
        <p:blipFill>
          <a:blip r:embed="rId4">
            <a:alphaModFix/>
          </a:blip>
          <a:stretch>
            <a:fillRect/>
          </a:stretch>
        </p:blipFill>
        <p:spPr>
          <a:xfrm>
            <a:off x="4212675" y="873100"/>
            <a:ext cx="3340158" cy="3866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