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Advent Pro SemiBold"/>
      <p:regular r:id="rId34"/>
      <p:bold r:id="rId35"/>
      <p:italic r:id="rId36"/>
      <p:boldItalic r:id="rId37"/>
    </p:embeddedFont>
    <p:embeddedFont>
      <p:font typeface="Fira Sans Extra Condensed Medium"/>
      <p:regular r:id="rId38"/>
      <p:bold r:id="rId39"/>
      <p:italic r:id="rId40"/>
      <p:boldItalic r:id="rId41"/>
    </p:embeddedFont>
    <p:embeddedFont>
      <p:font typeface="Fira Sans Condensed Medium"/>
      <p:regular r:id="rId42"/>
      <p:bold r:id="rId43"/>
      <p:italic r:id="rId44"/>
      <p:boldItalic r:id="rId45"/>
    </p:embeddedFont>
    <p:embeddedFont>
      <p:font typeface="Maven Pro"/>
      <p:regular r:id="rId46"/>
      <p:bold r:id="rId47"/>
    </p:embeddedFont>
    <p:embeddedFont>
      <p:font typeface="Share Tech"/>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idan Westph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DE0F2D-52FF-48F6-8CF5-C4C6526F3389}">
  <a:tblStyle styleId="{61DE0F2D-52FF-48F6-8CF5-C4C6526F33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20" Type="http://schemas.openxmlformats.org/officeDocument/2006/relationships/slide" Target="slides/slide13.xml"/><Relationship Id="rId42" Type="http://schemas.openxmlformats.org/officeDocument/2006/relationships/font" Target="fonts/FiraSansCondensedMedium-regular.fntdata"/><Relationship Id="rId41" Type="http://schemas.openxmlformats.org/officeDocument/2006/relationships/font" Target="fonts/FiraSansExtraCondensedMedium-boldItalic.fntdata"/><Relationship Id="rId22" Type="http://schemas.openxmlformats.org/officeDocument/2006/relationships/slide" Target="slides/slide15.xml"/><Relationship Id="rId44" Type="http://schemas.openxmlformats.org/officeDocument/2006/relationships/font" Target="fonts/FiraSansCondensedMedium-italic.fntdata"/><Relationship Id="rId21" Type="http://schemas.openxmlformats.org/officeDocument/2006/relationships/slide" Target="slides/slide14.xml"/><Relationship Id="rId43" Type="http://schemas.openxmlformats.org/officeDocument/2006/relationships/font" Target="fonts/FiraSansCondensedMedium-bold.fntdata"/><Relationship Id="rId24" Type="http://schemas.openxmlformats.org/officeDocument/2006/relationships/slide" Target="slides/slide17.xml"/><Relationship Id="rId46" Type="http://schemas.openxmlformats.org/officeDocument/2006/relationships/font" Target="fonts/MavenPro-regular.fntdata"/><Relationship Id="rId23" Type="http://schemas.openxmlformats.org/officeDocument/2006/relationships/slide" Target="slides/slide16.xml"/><Relationship Id="rId45" Type="http://schemas.openxmlformats.org/officeDocument/2006/relationships/font" Target="fonts/FiraSansCondensed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ShareTech-regular.fntdata"/><Relationship Id="rId25" Type="http://schemas.openxmlformats.org/officeDocument/2006/relationships/slide" Target="slides/slide18.xml"/><Relationship Id="rId47" Type="http://schemas.openxmlformats.org/officeDocument/2006/relationships/font" Target="fonts/MavenPro-bold.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AdventProSemiBold-bold.fntdata"/><Relationship Id="rId12" Type="http://schemas.openxmlformats.org/officeDocument/2006/relationships/slide" Target="slides/slide5.xml"/><Relationship Id="rId34" Type="http://schemas.openxmlformats.org/officeDocument/2006/relationships/font" Target="fonts/AdventProSemiBold-regular.fntdata"/><Relationship Id="rId15" Type="http://schemas.openxmlformats.org/officeDocument/2006/relationships/slide" Target="slides/slide8.xml"/><Relationship Id="rId37" Type="http://schemas.openxmlformats.org/officeDocument/2006/relationships/font" Target="fonts/AdventProSemiBold-boldItalic.fntdata"/><Relationship Id="rId14" Type="http://schemas.openxmlformats.org/officeDocument/2006/relationships/slide" Target="slides/slide7.xml"/><Relationship Id="rId36" Type="http://schemas.openxmlformats.org/officeDocument/2006/relationships/font" Target="fonts/AdventProSemiBold-italic.fntdata"/><Relationship Id="rId17" Type="http://schemas.openxmlformats.org/officeDocument/2006/relationships/slide" Target="slides/slide10.xml"/><Relationship Id="rId39" Type="http://schemas.openxmlformats.org/officeDocument/2006/relationships/font" Target="fonts/FiraSansExtraCondensedMedium-bold.fntdata"/><Relationship Id="rId16" Type="http://schemas.openxmlformats.org/officeDocument/2006/relationships/slide" Target="slides/slide9.xml"/><Relationship Id="rId38" Type="http://schemas.openxmlformats.org/officeDocument/2006/relationships/font" Target="fonts/FiraSansExtraCondensedMedium-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7-30T19:34:13.385">
    <p:pos x="389" y="623"/>
    <p:text>what does this mean? why aren't we 100% confident on a state? make sure you say the two possibilities.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ef47d770f2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ef47d770f2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ef8684672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ef868467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ef8684672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ef8684672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ef8684672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ef8684672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ef8684672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ef8684672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ef47d770f2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ef47d770f2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ef47d770f2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ef47d770f2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ef84d2dd6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ef84d2dd6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ef84d2dd6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ef84d2dd6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ef84d2dd6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ef84d2dd6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ef84d2dd6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ef84d2dd6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ef47d770f2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ef47d770f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ef84d2dd6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ef84d2dd6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ef47d770f2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ef47d770f2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ef84d2dd6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ef84d2dd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previous </a:t>
            </a:r>
            <a:r>
              <a:rPr lang="en"/>
              <a:t>slides, we were introduced the belief propagation algorithm, but it can fail when there is trapping sets. Trapping sets are basically specific topologies in the tanner graph that lead to errors that are hard to correct. If you look at the diagram on the right, the belief propagation assigns high probability of error for all four of the red nodes as indicated by the black squares, the algorithm will then correct all four bits which will not correct the errors because you have to either only correct the top and left bit or the right and bottom bit, but not all four.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ef8684672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ef8684672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if</a:t>
            </a:r>
            <a:r>
              <a:rPr lang="en">
                <a:solidFill>
                  <a:schemeClr val="dk1"/>
                </a:solidFill>
              </a:rPr>
              <a:t> Belief Propagation does not have a solution to the equation H R = s, we then turn to ordered statistics decoding which will always return a solution.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ef47d770f2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ef47d770f2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will try to go over how ordered statistics decoding is used for post processing. Let’s say we are given a parity check matrix, we cannot solve for the inverse of H for this </a:t>
            </a:r>
            <a:r>
              <a:rPr lang="en"/>
              <a:t>equation error = inverse of H * syndrome because H does not have full column rank, so the idea is that we find a full rank submatrix Hs composed of columns in H which gives a solution for the equation </a:t>
            </a:r>
            <a:r>
              <a:rPr lang="en">
                <a:solidFill>
                  <a:schemeClr val="dk1"/>
                </a:solidFill>
              </a:rPr>
              <a:t>error = inverse of H * syndrome</a:t>
            </a:r>
            <a:r>
              <a:rPr lang="en"/>
              <a:t>. There are lots of different ways to pick the columns for Hs from H but they will not always result in the minimum weight solution. The next step is to get probabilities from belief propagation to find a good submatrix.</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ef525e87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ef525e87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syndrome, the belief propagation outputs bit-error probabilities associated with each bit. </a:t>
            </a:r>
            <a:endParaRPr/>
          </a:p>
          <a:p>
            <a:pPr indent="0" lvl="0" marL="0" rtl="0" algn="l">
              <a:spcBef>
                <a:spcPts val="0"/>
              </a:spcBef>
              <a:spcAft>
                <a:spcPts val="0"/>
              </a:spcAft>
              <a:buNone/>
            </a:pPr>
            <a:r>
              <a:rPr lang="en"/>
              <a:t>We can then rank the </a:t>
            </a:r>
            <a:r>
              <a:rPr lang="en"/>
              <a:t>belief</a:t>
            </a:r>
            <a:r>
              <a:rPr lang="en"/>
              <a:t> propagation output by its indices so this example will result in a 4,1, 0, 5, 2, 3 ranking where the indices 4 correspondings to the bit with the highest probability of error</a:t>
            </a:r>
            <a:endParaRPr/>
          </a:p>
          <a:p>
            <a:pPr indent="0" lvl="0" marL="0" rtl="0" algn="l">
              <a:spcBef>
                <a:spcPts val="0"/>
              </a:spcBef>
              <a:spcAft>
                <a:spcPts val="0"/>
              </a:spcAft>
              <a:buNone/>
            </a:pPr>
            <a:r>
              <a:rPr lang="en"/>
              <a:t>We then rearrange the columns of H according to the ranking, such that the first column now </a:t>
            </a:r>
            <a:r>
              <a:rPr lang="en"/>
              <a:t>represents the bit with the highest probability. You can see the example where we swap the columns of 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after we’ve rearrange the columns, we can take the first 4 independent columns and call it Hs so that it has full rank.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now that we have a good full rank submatrix of H, we can take its inverse and solve for the error associated with the indices which is 4, 1, 0, 5 is the example. And for the indices that are not in Hs, we assume that their corresponding error is 0</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ef8684672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ef868467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ef47d770f2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ef47d770f2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ef868467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ef868467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ef84d2dd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ef84d2dd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ef84d2dd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ef84d2dd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ef8684672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ef868467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ef8684672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ef8684672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ef868467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ef868467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6" name="Shape 176"/>
        <p:cNvGrpSpPr/>
        <p:nvPr/>
      </p:nvGrpSpPr>
      <p:grpSpPr>
        <a:xfrm>
          <a:off x="0" y="0"/>
          <a:ext cx="0" cy="0"/>
          <a:chOff x="0" y="0"/>
          <a:chExt cx="0" cy="0"/>
        </a:xfrm>
      </p:grpSpPr>
      <p:sp>
        <p:nvSpPr>
          <p:cNvPr id="177" name="Google Shape;177;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9" name="Google Shape;179;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7" name="Shape 257"/>
        <p:cNvGrpSpPr/>
        <p:nvPr/>
      </p:nvGrpSpPr>
      <p:grpSpPr>
        <a:xfrm>
          <a:off x="0" y="0"/>
          <a:ext cx="0" cy="0"/>
          <a:chOff x="0" y="0"/>
          <a:chExt cx="0" cy="0"/>
        </a:xfrm>
      </p:grpSpPr>
      <p:sp>
        <p:nvSpPr>
          <p:cNvPr id="258" name="Google Shape;258;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9" name="Google Shape;259;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1" name="Google Shape;271;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3" name="Google Shape;273;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4" name="Google Shape;274;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6" name="Google Shape;276;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9" name="Shape 279"/>
        <p:cNvGrpSpPr/>
        <p:nvPr/>
      </p:nvGrpSpPr>
      <p:grpSpPr>
        <a:xfrm>
          <a:off x="0" y="0"/>
          <a:ext cx="0" cy="0"/>
          <a:chOff x="0" y="0"/>
          <a:chExt cx="0" cy="0"/>
        </a:xfrm>
      </p:grpSpPr>
      <p:sp>
        <p:nvSpPr>
          <p:cNvPr id="280" name="Google Shape;280;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3" name="Google Shape;283;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4" name="Shape 294"/>
        <p:cNvGrpSpPr/>
        <p:nvPr/>
      </p:nvGrpSpPr>
      <p:grpSpPr>
        <a:xfrm>
          <a:off x="0" y="0"/>
          <a:ext cx="0" cy="0"/>
          <a:chOff x="0" y="0"/>
          <a:chExt cx="0" cy="0"/>
        </a:xfrm>
      </p:grpSpPr>
      <p:sp>
        <p:nvSpPr>
          <p:cNvPr id="295" name="Google Shape;295;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1" name="Shape 311"/>
        <p:cNvGrpSpPr/>
        <p:nvPr/>
      </p:nvGrpSpPr>
      <p:grpSpPr>
        <a:xfrm>
          <a:off x="0" y="0"/>
          <a:ext cx="0" cy="0"/>
          <a:chOff x="0" y="0"/>
          <a:chExt cx="0" cy="0"/>
        </a:xfrm>
      </p:grpSpPr>
      <p:sp>
        <p:nvSpPr>
          <p:cNvPr id="312" name="Google Shape;312;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9" name="Google Shape;319;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4" name="Shape 334"/>
        <p:cNvGrpSpPr/>
        <p:nvPr/>
      </p:nvGrpSpPr>
      <p:grpSpPr>
        <a:xfrm>
          <a:off x="0" y="0"/>
          <a:ext cx="0" cy="0"/>
          <a:chOff x="0" y="0"/>
          <a:chExt cx="0" cy="0"/>
        </a:xfrm>
      </p:grpSpPr>
      <p:sp>
        <p:nvSpPr>
          <p:cNvPr id="335" name="Google Shape;335;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4" name="Google Shape;344;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4" name="Shape 354"/>
        <p:cNvGrpSpPr/>
        <p:nvPr/>
      </p:nvGrpSpPr>
      <p:grpSpPr>
        <a:xfrm>
          <a:off x="0" y="0"/>
          <a:ext cx="0" cy="0"/>
          <a:chOff x="0" y="0"/>
          <a:chExt cx="0" cy="0"/>
        </a:xfrm>
      </p:grpSpPr>
      <p:sp>
        <p:nvSpPr>
          <p:cNvPr id="355" name="Google Shape;355;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6" name="Google Shape;356;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8" name="Google Shape;358;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0" name="Google Shape;360;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2" name="Google Shape;362;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4" name="Shape 374"/>
        <p:cNvGrpSpPr/>
        <p:nvPr/>
      </p:nvGrpSpPr>
      <p:grpSpPr>
        <a:xfrm>
          <a:off x="0" y="0"/>
          <a:ext cx="0" cy="0"/>
          <a:chOff x="0" y="0"/>
          <a:chExt cx="0" cy="0"/>
        </a:xfrm>
      </p:grpSpPr>
      <p:sp>
        <p:nvSpPr>
          <p:cNvPr id="375" name="Google Shape;375;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6" name="Google Shape;376;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7" name="Google Shape;377;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 name="Shape 410"/>
        <p:cNvGrpSpPr/>
        <p:nvPr/>
      </p:nvGrpSpPr>
      <p:grpSpPr>
        <a:xfrm>
          <a:off x="0" y="0"/>
          <a:ext cx="0" cy="0"/>
          <a:chOff x="0" y="0"/>
          <a:chExt cx="0" cy="0"/>
        </a:xfrm>
      </p:grpSpPr>
      <p:sp>
        <p:nvSpPr>
          <p:cNvPr id="411" name="Google Shape;411;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2" name="Google Shape;412;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3" name="Google Shape;413;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4" name="Google Shape;414;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p:nvPr>
            <p:ph idx="2" type="pic"/>
          </p:nvPr>
        </p:nvSpPr>
        <p:spPr>
          <a:xfrm>
            <a:off x="0" y="0"/>
            <a:ext cx="9144000" cy="5143500"/>
          </a:xfrm>
          <a:prstGeom prst="rect">
            <a:avLst/>
          </a:prstGeom>
          <a:noFill/>
          <a:ln>
            <a:noFill/>
          </a:ln>
        </p:spPr>
      </p:sp>
      <p:sp>
        <p:nvSpPr>
          <p:cNvPr id="175" name="Google Shape;175;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s://www.youtube.com/watch?v=izM4WEQndhQ" TargetMode="External"/><Relationship Id="rId4" Type="http://schemas.openxmlformats.org/officeDocument/2006/relationships/hyperlink" Target="https://www.youtube.com/watch?v=b9N2Ps3FTto" TargetMode="External"/><Relationship Id="rId5" Type="http://schemas.openxmlformats.org/officeDocument/2006/relationships/hyperlink" Target="https://arxiv.org/pdf/2012.15297" TargetMode="External"/><Relationship Id="rId6" Type="http://schemas.openxmlformats.org/officeDocument/2006/relationships/hyperlink" Target="https://www.youtube.com/watch?v=2pkbwZZA86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Quantum LDPC Decoding</a:t>
            </a:r>
            <a:endParaRPr/>
          </a:p>
        </p:txBody>
      </p:sp>
      <p:sp>
        <p:nvSpPr>
          <p:cNvPr id="432" name="Google Shape;432;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Aidan Westphal</a:t>
            </a:r>
            <a:br>
              <a:rPr lang="en"/>
            </a:br>
            <a:r>
              <a:rPr lang="en"/>
              <a:t>James Bialas</a:t>
            </a:r>
            <a:br>
              <a:rPr lang="en"/>
            </a:br>
            <a:r>
              <a:rPr lang="en"/>
              <a:t>Yi Hung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2"/>
          <p:cNvSpPr txBox="1"/>
          <p:nvPr>
            <p:ph idx="1" type="body"/>
          </p:nvPr>
        </p:nvSpPr>
        <p:spPr>
          <a:xfrm>
            <a:off x="618825" y="1374375"/>
            <a:ext cx="6523200" cy="2090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CSS Codes combine two classical codes, notated CSS(C</a:t>
            </a:r>
            <a:r>
              <a:rPr baseline="-25000" lang="en"/>
              <a:t>1</a:t>
            </a:r>
            <a:r>
              <a:rPr lang="en"/>
              <a:t>,C</a:t>
            </a:r>
            <a:r>
              <a:rPr baseline="-25000" lang="en"/>
              <a:t>2</a:t>
            </a:r>
            <a:r>
              <a:rPr lang="en"/>
              <a:t>).</a:t>
            </a:r>
            <a:endParaRPr/>
          </a:p>
          <a:p>
            <a:pPr indent="-342900" lvl="0" marL="457200" rtl="0" algn="l">
              <a:lnSpc>
                <a:spcPct val="115000"/>
              </a:lnSpc>
              <a:spcBef>
                <a:spcPts val="0"/>
              </a:spcBef>
              <a:spcAft>
                <a:spcPts val="0"/>
              </a:spcAft>
              <a:buSzPts val="1800"/>
              <a:buChar char="-"/>
            </a:pPr>
            <a:r>
              <a:rPr lang="en"/>
              <a:t>C</a:t>
            </a:r>
            <a:r>
              <a:rPr baseline="-25000" lang="en"/>
              <a:t>2</a:t>
            </a:r>
            <a:r>
              <a:rPr lang="en"/>
              <a:t> is [n, k</a:t>
            </a:r>
            <a:r>
              <a:rPr baseline="-25000" lang="en"/>
              <a:t>2</a:t>
            </a:r>
            <a:r>
              <a:rPr lang="en"/>
              <a:t>] and C</a:t>
            </a:r>
            <a:r>
              <a:rPr baseline="-25000" lang="en"/>
              <a:t>1</a:t>
            </a:r>
            <a:r>
              <a:rPr lang="en"/>
              <a:t> is [n, k</a:t>
            </a:r>
            <a:r>
              <a:rPr baseline="-25000" lang="en"/>
              <a:t>1</a:t>
            </a:r>
            <a:r>
              <a:rPr lang="en"/>
              <a:t>] for k</a:t>
            </a:r>
            <a:r>
              <a:rPr baseline="-25000" lang="en"/>
              <a:t>2</a:t>
            </a:r>
            <a:r>
              <a:rPr lang="en"/>
              <a:t> &lt; k</a:t>
            </a:r>
            <a:r>
              <a:rPr baseline="-25000" lang="en"/>
              <a:t>1</a:t>
            </a:r>
            <a:r>
              <a:rPr lang="en"/>
              <a:t>.</a:t>
            </a:r>
            <a:endParaRPr/>
          </a:p>
          <a:p>
            <a:pPr indent="-342900" lvl="0" marL="457200" rtl="0" algn="l">
              <a:lnSpc>
                <a:spcPct val="115000"/>
              </a:lnSpc>
              <a:spcBef>
                <a:spcPts val="0"/>
              </a:spcBef>
              <a:spcAft>
                <a:spcPts val="0"/>
              </a:spcAft>
              <a:buSzPts val="1800"/>
              <a:buChar char="-"/>
            </a:pPr>
            <a:r>
              <a:rPr lang="en"/>
              <a:t>C</a:t>
            </a:r>
            <a:r>
              <a:rPr baseline="-25000" lang="en"/>
              <a:t>2</a:t>
            </a:r>
            <a:r>
              <a:rPr lang="en"/>
              <a:t> must be a subset of C</a:t>
            </a:r>
            <a:r>
              <a:rPr baseline="-25000" lang="en"/>
              <a:t>1</a:t>
            </a:r>
            <a:r>
              <a:rPr lang="en"/>
              <a:t>.</a:t>
            </a:r>
            <a:endParaRPr/>
          </a:p>
          <a:p>
            <a:pPr indent="-342900" lvl="0" marL="457200" rtl="0" algn="l">
              <a:lnSpc>
                <a:spcPct val="115000"/>
              </a:lnSpc>
              <a:spcBef>
                <a:spcPts val="0"/>
              </a:spcBef>
              <a:spcAft>
                <a:spcPts val="0"/>
              </a:spcAft>
              <a:buSzPts val="1800"/>
              <a:buChar char="-"/>
            </a:pPr>
            <a:r>
              <a:rPr lang="en"/>
              <a:t>For every codeword x within C</a:t>
            </a:r>
            <a:r>
              <a:rPr baseline="-25000" lang="en"/>
              <a:t>1</a:t>
            </a:r>
            <a:r>
              <a:rPr lang="en"/>
              <a:t>, we have a codeword in the CSS code of </a:t>
            </a:r>
            <a:r>
              <a:rPr b="1" lang="en"/>
              <a:t>x plus every codeword in C</a:t>
            </a:r>
            <a:r>
              <a:rPr b="1" baseline="-25000" lang="en"/>
              <a:t>2</a:t>
            </a:r>
            <a:r>
              <a:rPr b="1" lang="en"/>
              <a:t>.</a:t>
            </a:r>
            <a:endParaRPr b="1"/>
          </a:p>
          <a:p>
            <a:pPr indent="-317500" lvl="1" marL="914400" rtl="0" algn="l">
              <a:lnSpc>
                <a:spcPct val="115000"/>
              </a:lnSpc>
              <a:spcBef>
                <a:spcPts val="0"/>
              </a:spcBef>
              <a:spcAft>
                <a:spcPts val="0"/>
              </a:spcAft>
              <a:buSzPts val="1400"/>
              <a:buChar char="-"/>
            </a:pPr>
            <a:r>
              <a:rPr lang="en"/>
              <a:t>We then </a:t>
            </a:r>
            <a:r>
              <a:rPr b="1" lang="en"/>
              <a:t>normalize </a:t>
            </a:r>
            <a:r>
              <a:rPr lang="en"/>
              <a:t>this term.</a:t>
            </a:r>
            <a:endParaRPr/>
          </a:p>
        </p:txBody>
      </p:sp>
      <p:sp>
        <p:nvSpPr>
          <p:cNvPr id="492" name="Google Shape;492;p32"/>
          <p:cNvSpPr txBox="1"/>
          <p:nvPr>
            <p:ph type="ctrTitle"/>
          </p:nvPr>
        </p:nvSpPr>
        <p:spPr>
          <a:xfrm>
            <a:off x="618825" y="411675"/>
            <a:ext cx="5161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Calderbank-Shor-Steane Codes</a:t>
            </a:r>
            <a:endParaRPr/>
          </a:p>
        </p:txBody>
      </p:sp>
      <p:pic>
        <p:nvPicPr>
          <p:cNvPr id="493" name="Google Shape;493;p32"/>
          <p:cNvPicPr preferRelativeResize="0"/>
          <p:nvPr/>
        </p:nvPicPr>
        <p:blipFill>
          <a:blip r:embed="rId3">
            <a:alphaModFix/>
          </a:blip>
          <a:stretch>
            <a:fillRect/>
          </a:stretch>
        </p:blipFill>
        <p:spPr>
          <a:xfrm>
            <a:off x="4572000" y="3769275"/>
            <a:ext cx="4191834" cy="1069425"/>
          </a:xfrm>
          <a:prstGeom prst="rect">
            <a:avLst/>
          </a:prstGeom>
          <a:noFill/>
          <a:ln>
            <a:noFill/>
          </a:ln>
        </p:spPr>
      </p:pic>
      <p:sp>
        <p:nvSpPr>
          <p:cNvPr id="494" name="Google Shape;494;p32"/>
          <p:cNvSpPr txBox="1"/>
          <p:nvPr/>
        </p:nvSpPr>
        <p:spPr>
          <a:xfrm>
            <a:off x="5264225" y="3416975"/>
            <a:ext cx="31473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Don’t worry much about this part.</a:t>
            </a:r>
            <a:endParaRPr b="1">
              <a:solidFill>
                <a:schemeClr val="accent2"/>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3"/>
          <p:cNvSpPr txBox="1"/>
          <p:nvPr>
            <p:ph idx="1" type="body"/>
          </p:nvPr>
        </p:nvSpPr>
        <p:spPr>
          <a:xfrm>
            <a:off x="618825" y="1679175"/>
            <a:ext cx="43860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can be shown that a CSS code of CSS(C</a:t>
            </a:r>
            <a:r>
              <a:rPr baseline="-25000" lang="en"/>
              <a:t>1</a:t>
            </a:r>
            <a:r>
              <a:rPr lang="en"/>
              <a:t>,C</a:t>
            </a:r>
            <a:r>
              <a:rPr baseline="-25000" lang="en"/>
              <a:t>2</a:t>
            </a:r>
            <a:r>
              <a:rPr lang="en"/>
              <a:t>) can break apart bit and phase errors in quantum codes. We can solve for bit flip errors using C</a:t>
            </a:r>
            <a:r>
              <a:rPr baseline="-25000" lang="en"/>
              <a:t>1</a:t>
            </a:r>
            <a:r>
              <a:rPr lang="en"/>
              <a:t> and for phase flip errors using C</a:t>
            </a:r>
            <a:r>
              <a:rPr baseline="-25000" lang="en"/>
              <a:t>2</a:t>
            </a:r>
            <a:r>
              <a:rPr baseline="30000" lang="en"/>
              <a: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 other words, we can split up bit flip and phase flip error into two separate codes, with parity check matrices H</a:t>
            </a:r>
            <a:r>
              <a:rPr b="1" baseline="-25000" lang="en"/>
              <a:t>x</a:t>
            </a:r>
            <a:r>
              <a:rPr b="1" lang="en"/>
              <a:t> and H</a:t>
            </a:r>
            <a:r>
              <a:rPr b="1" baseline="-25000" lang="en"/>
              <a:t>z</a:t>
            </a:r>
            <a:r>
              <a:rPr b="1" lang="en"/>
              <a:t>.</a:t>
            </a:r>
            <a:endParaRPr b="1"/>
          </a:p>
        </p:txBody>
      </p:sp>
      <p:sp>
        <p:nvSpPr>
          <p:cNvPr id="500" name="Google Shape;500;p33"/>
          <p:cNvSpPr txBox="1"/>
          <p:nvPr>
            <p:ph type="ctrTitle"/>
          </p:nvPr>
        </p:nvSpPr>
        <p:spPr>
          <a:xfrm>
            <a:off x="618825" y="411675"/>
            <a:ext cx="377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CSS Codes Abstracted</a:t>
            </a:r>
            <a:endParaRPr/>
          </a:p>
        </p:txBody>
      </p:sp>
      <p:pic>
        <p:nvPicPr>
          <p:cNvPr id="501" name="Google Shape;501;p33"/>
          <p:cNvPicPr preferRelativeResize="0"/>
          <p:nvPr/>
        </p:nvPicPr>
        <p:blipFill rotWithShape="1">
          <a:blip r:embed="rId3">
            <a:alphaModFix/>
          </a:blip>
          <a:srcRect b="23086" l="16108" r="16633" t="22999"/>
          <a:stretch/>
        </p:blipFill>
        <p:spPr>
          <a:xfrm>
            <a:off x="5004825" y="1761288"/>
            <a:ext cx="3383775" cy="1925875"/>
          </a:xfrm>
          <a:prstGeom prst="rect">
            <a:avLst/>
          </a:prstGeom>
          <a:noFill/>
          <a:ln>
            <a:noFill/>
          </a:ln>
        </p:spPr>
      </p:pic>
      <p:sp>
        <p:nvSpPr>
          <p:cNvPr id="502" name="Google Shape;502;p33"/>
          <p:cNvSpPr txBox="1"/>
          <p:nvPr/>
        </p:nvSpPr>
        <p:spPr>
          <a:xfrm>
            <a:off x="5004863" y="989475"/>
            <a:ext cx="3383700" cy="7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Example: [4,2] code with </a:t>
            </a:r>
            <a:endParaRPr sz="1800">
              <a:solidFill>
                <a:schemeClr val="lt1"/>
              </a:solidFill>
              <a:latin typeface="Maven Pro"/>
              <a:ea typeface="Maven Pro"/>
              <a:cs typeface="Maven Pro"/>
              <a:sym typeface="Maven Pro"/>
            </a:endParaRPr>
          </a:p>
          <a:p>
            <a:pPr indent="0" lvl="0" marL="0" rtl="0" algn="ctr">
              <a:spcBef>
                <a:spcPts val="0"/>
              </a:spcBef>
              <a:spcAft>
                <a:spcPts val="0"/>
              </a:spcAft>
              <a:buNone/>
            </a:pPr>
            <a:r>
              <a:rPr lang="en" sz="1800">
                <a:solidFill>
                  <a:schemeClr val="lt1"/>
                </a:solidFill>
                <a:latin typeface="Maven Pro"/>
                <a:ea typeface="Maven Pro"/>
                <a:cs typeface="Maven Pro"/>
                <a:sym typeface="Maven Pro"/>
              </a:rPr>
              <a:t>H</a:t>
            </a:r>
            <a:r>
              <a:rPr baseline="-25000" lang="en" sz="1800">
                <a:solidFill>
                  <a:schemeClr val="lt1"/>
                </a:solidFill>
                <a:latin typeface="Maven Pro"/>
                <a:ea typeface="Maven Pro"/>
                <a:cs typeface="Maven Pro"/>
                <a:sym typeface="Maven Pro"/>
              </a:rPr>
              <a:t>x</a:t>
            </a:r>
            <a:r>
              <a:rPr lang="en" sz="1800">
                <a:solidFill>
                  <a:schemeClr val="lt1"/>
                </a:solidFill>
                <a:latin typeface="Maven Pro"/>
                <a:ea typeface="Maven Pro"/>
                <a:cs typeface="Maven Pro"/>
                <a:sym typeface="Maven Pro"/>
              </a:rPr>
              <a:t> = H</a:t>
            </a:r>
            <a:r>
              <a:rPr baseline="-25000" lang="en" sz="1800">
                <a:solidFill>
                  <a:schemeClr val="lt1"/>
                </a:solidFill>
                <a:latin typeface="Maven Pro"/>
                <a:ea typeface="Maven Pro"/>
                <a:cs typeface="Maven Pro"/>
                <a:sym typeface="Maven Pro"/>
              </a:rPr>
              <a:t>z</a:t>
            </a:r>
            <a:r>
              <a:rPr lang="en" sz="1800">
                <a:solidFill>
                  <a:schemeClr val="lt1"/>
                </a:solidFill>
                <a:latin typeface="Maven Pro"/>
                <a:ea typeface="Maven Pro"/>
                <a:cs typeface="Maven Pro"/>
                <a:sym typeface="Maven Pro"/>
              </a:rPr>
              <a:t> = [1 1 1 1]</a:t>
            </a:r>
            <a:endParaRPr sz="1800">
              <a:solidFill>
                <a:schemeClr val="lt1"/>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4"/>
          <p:cNvSpPr txBox="1"/>
          <p:nvPr>
            <p:ph idx="1" type="body"/>
          </p:nvPr>
        </p:nvSpPr>
        <p:spPr>
          <a:xfrm>
            <a:off x="618825" y="1679175"/>
            <a:ext cx="40809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CSS codes we can divide into Z and X error correction.</a:t>
            </a:r>
            <a:endParaRPr/>
          </a:p>
          <a:p>
            <a:pPr indent="-342900" lvl="0" marL="457200" rtl="0" algn="l">
              <a:spcBef>
                <a:spcPts val="0"/>
              </a:spcBef>
              <a:spcAft>
                <a:spcPts val="0"/>
              </a:spcAft>
              <a:buSzPts val="1800"/>
              <a:buChar char="-"/>
            </a:pPr>
            <a:r>
              <a:rPr lang="en"/>
              <a:t>Each half has its own syndrome measurement and decoding.</a:t>
            </a:r>
            <a:endParaRPr/>
          </a:p>
          <a:p>
            <a:pPr indent="-342900" lvl="0" marL="457200" rtl="0" algn="l">
              <a:spcBef>
                <a:spcPts val="0"/>
              </a:spcBef>
              <a:spcAft>
                <a:spcPts val="0"/>
              </a:spcAft>
              <a:buSzPts val="1800"/>
              <a:buChar char="-"/>
            </a:pPr>
            <a:r>
              <a:rPr lang="en"/>
              <a:t>Each decoding returns some solution R.</a:t>
            </a:r>
            <a:endParaRPr/>
          </a:p>
        </p:txBody>
      </p:sp>
      <p:sp>
        <p:nvSpPr>
          <p:cNvPr id="508" name="Google Shape;508;p34"/>
          <p:cNvSpPr txBox="1"/>
          <p:nvPr>
            <p:ph type="ctrTitle"/>
          </p:nvPr>
        </p:nvSpPr>
        <p:spPr>
          <a:xfrm>
            <a:off x="618825" y="411675"/>
            <a:ext cx="3953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Splitting up the problem!</a:t>
            </a:r>
            <a:endParaRPr/>
          </a:p>
        </p:txBody>
      </p:sp>
      <p:pic>
        <p:nvPicPr>
          <p:cNvPr id="509" name="Google Shape;509;p34"/>
          <p:cNvPicPr preferRelativeResize="0"/>
          <p:nvPr/>
        </p:nvPicPr>
        <p:blipFill>
          <a:blip r:embed="rId3">
            <a:alphaModFix/>
          </a:blip>
          <a:stretch>
            <a:fillRect/>
          </a:stretch>
        </p:blipFill>
        <p:spPr>
          <a:xfrm>
            <a:off x="4699725" y="1831675"/>
            <a:ext cx="4139474" cy="17851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5"/>
          <p:cNvSpPr txBox="1"/>
          <p:nvPr>
            <p:ph idx="1" type="body"/>
          </p:nvPr>
        </p:nvSpPr>
        <p:spPr>
          <a:xfrm>
            <a:off x="618825" y="1143775"/>
            <a:ext cx="4268700" cy="26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Recovery operators (Rx and Rz) are Pauli operators (such as I⮾X⮾X)</a:t>
            </a:r>
            <a:endParaRPr/>
          </a:p>
          <a:p>
            <a:pPr indent="-342900" lvl="0" marL="457200" rtl="0" algn="l">
              <a:spcBef>
                <a:spcPts val="0"/>
              </a:spcBef>
              <a:spcAft>
                <a:spcPts val="0"/>
              </a:spcAft>
              <a:buSzPts val="1800"/>
              <a:buChar char="-"/>
            </a:pPr>
            <a:r>
              <a:rPr lang="en"/>
              <a:t>E is the error from the system</a:t>
            </a:r>
            <a:endParaRPr/>
          </a:p>
          <a:p>
            <a:pPr indent="-342900" lvl="0" marL="457200" rtl="0" algn="l">
              <a:spcBef>
                <a:spcPts val="0"/>
              </a:spcBef>
              <a:spcAft>
                <a:spcPts val="0"/>
              </a:spcAft>
              <a:buSzPts val="1800"/>
              <a:buChar char="-"/>
            </a:pPr>
            <a:r>
              <a:rPr lang="en"/>
              <a:t>We define Residual Error as RxRzE.</a:t>
            </a:r>
            <a:endParaRPr/>
          </a:p>
          <a:p>
            <a:pPr indent="-342900" lvl="0" marL="457200" rtl="0" algn="l">
              <a:spcBef>
                <a:spcPts val="0"/>
              </a:spcBef>
              <a:spcAft>
                <a:spcPts val="0"/>
              </a:spcAft>
              <a:buSzPts val="1800"/>
              <a:buChar char="-"/>
            </a:pPr>
            <a:r>
              <a:rPr lang="en"/>
              <a:t>If residual error has no impact on the codeword, we succeeded. If it changes the codeword, we failed.</a:t>
            </a:r>
            <a:endParaRPr/>
          </a:p>
          <a:p>
            <a:pPr indent="-317500" lvl="1" marL="914400" rtl="0" algn="l">
              <a:spcBef>
                <a:spcPts val="0"/>
              </a:spcBef>
              <a:spcAft>
                <a:spcPts val="0"/>
              </a:spcAft>
              <a:buSzPts val="1400"/>
              <a:buChar char="-"/>
            </a:pPr>
            <a:r>
              <a:rPr lang="en"/>
              <a:t>If residual error has no impact, it’s a </a:t>
            </a:r>
            <a:r>
              <a:rPr lang="en"/>
              <a:t>stabilizer</a:t>
            </a:r>
            <a:r>
              <a:rPr lang="en"/>
              <a:t>. If it changes from one codeword to another, it’s a logical operator.</a:t>
            </a:r>
            <a:endParaRPr/>
          </a:p>
        </p:txBody>
      </p:sp>
      <p:sp>
        <p:nvSpPr>
          <p:cNvPr id="515" name="Google Shape;515;p35"/>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Rx, Rz, and E</a:t>
            </a:r>
            <a:endParaRPr/>
          </a:p>
        </p:txBody>
      </p:sp>
      <p:pic>
        <p:nvPicPr>
          <p:cNvPr id="516" name="Google Shape;516;p35"/>
          <p:cNvPicPr preferRelativeResize="0"/>
          <p:nvPr/>
        </p:nvPicPr>
        <p:blipFill rotWithShape="1">
          <a:blip r:embed="rId3">
            <a:alphaModFix/>
          </a:blip>
          <a:srcRect b="21453" l="14166" r="15564" t="20829"/>
          <a:stretch/>
        </p:blipFill>
        <p:spPr>
          <a:xfrm>
            <a:off x="4887525" y="1390051"/>
            <a:ext cx="4098325" cy="2363386"/>
          </a:xfrm>
          <a:prstGeom prst="rect">
            <a:avLst/>
          </a:prstGeom>
          <a:noFill/>
          <a:ln>
            <a:noFill/>
          </a:ln>
        </p:spPr>
      </p:pic>
      <p:sp>
        <p:nvSpPr>
          <p:cNvPr id="517" name="Google Shape;517;p35"/>
          <p:cNvSpPr txBox="1"/>
          <p:nvPr/>
        </p:nvSpPr>
        <p:spPr>
          <a:xfrm>
            <a:off x="4887538" y="721050"/>
            <a:ext cx="4098300" cy="6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In this example, residual error maps Lemon to Melon, and thus is a “Logical Operator.”</a:t>
            </a:r>
            <a:endParaRPr>
              <a:solidFill>
                <a:schemeClr val="lt1"/>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6"/>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Belief Propagation Decoding</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7"/>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BP decoder is used to solve for R</a:t>
            </a:r>
            <a:r>
              <a:rPr baseline="-25000" lang="en"/>
              <a:t>BP</a:t>
            </a:r>
            <a:r>
              <a:rPr lang="en"/>
              <a:t> </a:t>
            </a:r>
            <a:endParaRPr/>
          </a:p>
          <a:p>
            <a:pPr indent="-342900" lvl="0" marL="457200" rtl="0" algn="l">
              <a:spcBef>
                <a:spcPts val="0"/>
              </a:spcBef>
              <a:spcAft>
                <a:spcPts val="0"/>
              </a:spcAft>
              <a:buSzPts val="1800"/>
              <a:buChar char="●"/>
            </a:pPr>
            <a:r>
              <a:rPr lang="en"/>
              <a:t>If H*R</a:t>
            </a:r>
            <a:r>
              <a:rPr baseline="-25000" lang="en"/>
              <a:t>BP</a:t>
            </a:r>
            <a:r>
              <a:rPr lang="en"/>
              <a:t>==s, we have found our correction</a:t>
            </a:r>
            <a:endParaRPr/>
          </a:p>
          <a:p>
            <a:pPr indent="-342900" lvl="0" marL="457200" rtl="0" algn="l">
              <a:spcBef>
                <a:spcPts val="0"/>
              </a:spcBef>
              <a:spcAft>
                <a:spcPts val="0"/>
              </a:spcAft>
              <a:buSzPts val="1800"/>
              <a:buChar char="●"/>
            </a:pPr>
            <a:r>
              <a:rPr lang="en"/>
              <a:t>H is the parity error matrix</a:t>
            </a:r>
            <a:endParaRPr/>
          </a:p>
        </p:txBody>
      </p:sp>
      <p:sp>
        <p:nvSpPr>
          <p:cNvPr id="528" name="Google Shape;528;p37"/>
          <p:cNvSpPr txBox="1"/>
          <p:nvPr>
            <p:ph type="ctrTitle"/>
          </p:nvPr>
        </p:nvSpPr>
        <p:spPr>
          <a:xfrm>
            <a:off x="618825" y="411675"/>
            <a:ext cx="3953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Solving Syndromes</a:t>
            </a:r>
            <a:endParaRPr/>
          </a:p>
        </p:txBody>
      </p:sp>
      <p:pic>
        <p:nvPicPr>
          <p:cNvPr id="529" name="Google Shape;529;p37"/>
          <p:cNvPicPr preferRelativeResize="0"/>
          <p:nvPr/>
        </p:nvPicPr>
        <p:blipFill rotWithShape="1">
          <a:blip r:embed="rId3">
            <a:alphaModFix/>
          </a:blip>
          <a:srcRect b="0" l="18285" r="14537" t="0"/>
          <a:stretch/>
        </p:blipFill>
        <p:spPr>
          <a:xfrm>
            <a:off x="5325850" y="166813"/>
            <a:ext cx="3148024" cy="4809875"/>
          </a:xfrm>
          <a:prstGeom prst="rect">
            <a:avLst/>
          </a:prstGeom>
          <a:noFill/>
          <a:ln>
            <a:noFill/>
          </a:ln>
        </p:spPr>
      </p:pic>
      <p:sp>
        <p:nvSpPr>
          <p:cNvPr id="530" name="Google Shape;530;p37"/>
          <p:cNvSpPr/>
          <p:nvPr/>
        </p:nvSpPr>
        <p:spPr>
          <a:xfrm>
            <a:off x="5893525" y="725950"/>
            <a:ext cx="1823400" cy="781200"/>
          </a:xfrm>
          <a:prstGeom prst="donut">
            <a:avLst>
              <a:gd fmla="val 7903"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8"/>
          <p:cNvSpPr txBox="1"/>
          <p:nvPr>
            <p:ph idx="1" type="body"/>
          </p:nvPr>
        </p:nvSpPr>
        <p:spPr>
          <a:xfrm>
            <a:off x="618825" y="1450575"/>
            <a:ext cx="7622700" cy="124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Assigns equal </a:t>
            </a:r>
            <a:r>
              <a:rPr lang="en"/>
              <a:t>probability</a:t>
            </a:r>
            <a:r>
              <a:rPr lang="en"/>
              <a:t> of error to each bit</a:t>
            </a:r>
            <a:endParaRPr/>
          </a:p>
          <a:p>
            <a:pPr indent="-342900" lvl="0" marL="457200" rtl="0" algn="l">
              <a:spcBef>
                <a:spcPts val="0"/>
              </a:spcBef>
              <a:spcAft>
                <a:spcPts val="0"/>
              </a:spcAft>
              <a:buSzPts val="1800"/>
              <a:buChar char="●"/>
            </a:pPr>
            <a:r>
              <a:rPr lang="en"/>
              <a:t>Runs n-1 times, n being the number of parity bits</a:t>
            </a:r>
            <a:endParaRPr/>
          </a:p>
          <a:p>
            <a:pPr indent="-342900" lvl="0" marL="457200" rtl="0" algn="l">
              <a:spcBef>
                <a:spcPts val="0"/>
              </a:spcBef>
              <a:spcAft>
                <a:spcPts val="0"/>
              </a:spcAft>
              <a:buSzPts val="1800"/>
              <a:buChar char="●"/>
            </a:pPr>
            <a:r>
              <a:rPr lang="en"/>
              <a:t>The error </a:t>
            </a:r>
            <a:r>
              <a:rPr lang="en"/>
              <a:t>probability</a:t>
            </a:r>
            <a:r>
              <a:rPr lang="en"/>
              <a:t> will be accumulated in the flipped bits</a:t>
            </a:r>
            <a:endParaRPr/>
          </a:p>
          <a:p>
            <a:pPr indent="-342900" lvl="0" marL="457200" rtl="0" algn="l">
              <a:spcBef>
                <a:spcPts val="0"/>
              </a:spcBef>
              <a:spcAft>
                <a:spcPts val="0"/>
              </a:spcAft>
              <a:buSzPts val="1800"/>
              <a:buChar char="●"/>
            </a:pPr>
            <a:r>
              <a:rPr lang="en"/>
              <a:t>This will give us the matrix R</a:t>
            </a:r>
            <a:r>
              <a:rPr baseline="-25000" lang="en"/>
              <a:t>BP</a:t>
            </a:r>
            <a:endParaRPr baseline="-25000"/>
          </a:p>
        </p:txBody>
      </p:sp>
      <p:sp>
        <p:nvSpPr>
          <p:cNvPr id="536" name="Google Shape;536;p38"/>
          <p:cNvSpPr txBox="1"/>
          <p:nvPr>
            <p:ph type="ctrTitle"/>
          </p:nvPr>
        </p:nvSpPr>
        <p:spPr>
          <a:xfrm>
            <a:off x="618825" y="411675"/>
            <a:ext cx="5878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it work?</a:t>
            </a:r>
            <a:endParaRPr/>
          </a:p>
        </p:txBody>
      </p:sp>
      <p:pic>
        <p:nvPicPr>
          <p:cNvPr id="537" name="Google Shape;537;p38"/>
          <p:cNvPicPr preferRelativeResize="0"/>
          <p:nvPr/>
        </p:nvPicPr>
        <p:blipFill>
          <a:blip r:embed="rId3">
            <a:alphaModFix/>
          </a:blip>
          <a:stretch>
            <a:fillRect/>
          </a:stretch>
        </p:blipFill>
        <p:spPr>
          <a:xfrm>
            <a:off x="719050" y="3080898"/>
            <a:ext cx="7705901" cy="1793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9"/>
          <p:cNvSpPr txBox="1"/>
          <p:nvPr>
            <p:ph idx="1" type="body"/>
          </p:nvPr>
        </p:nvSpPr>
        <p:spPr>
          <a:xfrm>
            <a:off x="575850" y="1192050"/>
            <a:ext cx="37434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Select Random Position for our starting box</a:t>
            </a:r>
            <a:endParaRPr/>
          </a:p>
          <a:p>
            <a:pPr indent="-342900" lvl="0" marL="457200" rtl="0" algn="l">
              <a:spcBef>
                <a:spcPts val="0"/>
              </a:spcBef>
              <a:spcAft>
                <a:spcPts val="0"/>
              </a:spcAft>
              <a:buSzPts val="1800"/>
              <a:buChar char="●"/>
            </a:pPr>
            <a:r>
              <a:rPr lang="en"/>
              <a:t>Explore possible paths to reach the goal</a:t>
            </a:r>
            <a:endParaRPr/>
          </a:p>
          <a:p>
            <a:pPr indent="-342900" lvl="0" marL="457200" rtl="0" algn="l">
              <a:spcBef>
                <a:spcPts val="0"/>
              </a:spcBef>
              <a:spcAft>
                <a:spcPts val="0"/>
              </a:spcAft>
              <a:buSzPts val="1800"/>
              <a:buChar char="●"/>
            </a:pPr>
            <a:r>
              <a:rPr lang="en"/>
              <a:t>Uses positive and negative reinforcement</a:t>
            </a:r>
            <a:endParaRPr/>
          </a:p>
          <a:p>
            <a:pPr indent="-342900" lvl="0" marL="457200" rtl="0" algn="l">
              <a:spcBef>
                <a:spcPts val="0"/>
              </a:spcBef>
              <a:spcAft>
                <a:spcPts val="0"/>
              </a:spcAft>
              <a:buSzPts val="1800"/>
              <a:buChar char="●"/>
            </a:pPr>
            <a:r>
              <a:rPr lang="en"/>
              <a:t>Find paths from each cell to get to the goal</a:t>
            </a:r>
            <a:endParaRPr/>
          </a:p>
        </p:txBody>
      </p:sp>
      <p:sp>
        <p:nvSpPr>
          <p:cNvPr id="543" name="Google Shape;543;p39"/>
          <p:cNvSpPr txBox="1"/>
          <p:nvPr>
            <p:ph type="ctrTitle"/>
          </p:nvPr>
        </p:nvSpPr>
        <p:spPr>
          <a:xfrm>
            <a:off x="618825" y="411675"/>
            <a:ext cx="509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Markov Decision Process</a:t>
            </a:r>
            <a:endParaRPr/>
          </a:p>
        </p:txBody>
      </p:sp>
      <p:graphicFrame>
        <p:nvGraphicFramePr>
          <p:cNvPr id="544" name="Google Shape;544;p39"/>
          <p:cNvGraphicFramePr/>
          <p:nvPr/>
        </p:nvGraphicFramePr>
        <p:xfrm>
          <a:off x="4319300" y="989475"/>
          <a:ext cx="3000000" cy="3000000"/>
        </p:xfrm>
        <a:graphic>
          <a:graphicData uri="http://schemas.openxmlformats.org/drawingml/2006/table">
            <a:tbl>
              <a:tblPr>
                <a:noFill/>
                <a:tableStyleId>{61DE0F2D-52FF-48F6-8CF5-C4C6526F3389}</a:tableStyleId>
              </a:tblPr>
              <a:tblGrid>
                <a:gridCol w="1168625"/>
                <a:gridCol w="1168625"/>
                <a:gridCol w="1168625"/>
                <a:gridCol w="1168625"/>
              </a:tblGrid>
              <a:tr h="5839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Goal (reward)</a:t>
                      </a:r>
                      <a:endParaRPr>
                        <a:solidFill>
                          <a:schemeClr val="lt1"/>
                        </a:solidFill>
                      </a:endParaRPr>
                    </a:p>
                  </a:txBody>
                  <a:tcPr marT="91425" marB="91425" marR="91425" marL="91425"/>
                </a:tc>
              </a:tr>
              <a:tr h="5839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Punishment</a:t>
                      </a:r>
                      <a:endParaRPr>
                        <a:solidFill>
                          <a:schemeClr val="lt1"/>
                        </a:solidFill>
                      </a:endParaRPr>
                    </a:p>
                  </a:txBody>
                  <a:tcPr marT="91425" marB="91425" marR="91425" marL="91425"/>
                </a:tc>
              </a:tr>
              <a:tr h="5839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Robot</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0"/>
          <p:cNvSpPr txBox="1"/>
          <p:nvPr>
            <p:ph idx="1" type="body"/>
          </p:nvPr>
        </p:nvSpPr>
        <p:spPr>
          <a:xfrm>
            <a:off x="575850" y="1192050"/>
            <a:ext cx="37434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Select Random Position for our starting box</a:t>
            </a:r>
            <a:endParaRPr/>
          </a:p>
          <a:p>
            <a:pPr indent="-342900" lvl="0" marL="457200" rtl="0" algn="l">
              <a:spcBef>
                <a:spcPts val="0"/>
              </a:spcBef>
              <a:spcAft>
                <a:spcPts val="0"/>
              </a:spcAft>
              <a:buSzPts val="1800"/>
              <a:buChar char="●"/>
            </a:pPr>
            <a:r>
              <a:rPr lang="en"/>
              <a:t>Explore possible paths to reach the goal</a:t>
            </a:r>
            <a:endParaRPr/>
          </a:p>
          <a:p>
            <a:pPr indent="-342900" lvl="0" marL="457200" rtl="0" algn="l">
              <a:spcBef>
                <a:spcPts val="0"/>
              </a:spcBef>
              <a:spcAft>
                <a:spcPts val="0"/>
              </a:spcAft>
              <a:buSzPts val="1800"/>
              <a:buChar char="●"/>
            </a:pPr>
            <a:r>
              <a:rPr lang="en"/>
              <a:t>Uses positive and negative reinforcement</a:t>
            </a:r>
            <a:endParaRPr/>
          </a:p>
          <a:p>
            <a:pPr indent="-342900" lvl="0" marL="457200" rtl="0" algn="l">
              <a:spcBef>
                <a:spcPts val="0"/>
              </a:spcBef>
              <a:spcAft>
                <a:spcPts val="0"/>
              </a:spcAft>
              <a:buSzPts val="1800"/>
              <a:buChar char="●"/>
            </a:pPr>
            <a:r>
              <a:rPr lang="en"/>
              <a:t>Find paths from each cell to get to the goal</a:t>
            </a:r>
            <a:endParaRPr/>
          </a:p>
          <a:p>
            <a:pPr indent="0" lvl="0" marL="457200" rtl="0" algn="l">
              <a:spcBef>
                <a:spcPts val="0"/>
              </a:spcBef>
              <a:spcAft>
                <a:spcPts val="0"/>
              </a:spcAft>
              <a:buNone/>
            </a:pPr>
            <a:r>
              <a:t/>
            </a:r>
            <a:endParaRPr/>
          </a:p>
        </p:txBody>
      </p:sp>
      <p:sp>
        <p:nvSpPr>
          <p:cNvPr id="550" name="Google Shape;550;p40"/>
          <p:cNvSpPr txBox="1"/>
          <p:nvPr>
            <p:ph type="ctrTitle"/>
          </p:nvPr>
        </p:nvSpPr>
        <p:spPr>
          <a:xfrm>
            <a:off x="618825" y="411675"/>
            <a:ext cx="509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Markov Decision Process</a:t>
            </a:r>
            <a:endParaRPr/>
          </a:p>
        </p:txBody>
      </p:sp>
      <p:graphicFrame>
        <p:nvGraphicFramePr>
          <p:cNvPr id="551" name="Google Shape;551;p40"/>
          <p:cNvGraphicFramePr/>
          <p:nvPr/>
        </p:nvGraphicFramePr>
        <p:xfrm>
          <a:off x="4319300" y="989475"/>
          <a:ext cx="3000000" cy="3000000"/>
        </p:xfrm>
        <a:graphic>
          <a:graphicData uri="http://schemas.openxmlformats.org/drawingml/2006/table">
            <a:tbl>
              <a:tblPr>
                <a:noFill/>
                <a:tableStyleId>{61DE0F2D-52FF-48F6-8CF5-C4C6526F3389}</a:tableStyleId>
              </a:tblPr>
              <a:tblGrid>
                <a:gridCol w="1168625"/>
                <a:gridCol w="1168625"/>
                <a:gridCol w="1168625"/>
                <a:gridCol w="1168625"/>
              </a:tblGrid>
              <a:tr h="5839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Goal (reward)</a:t>
                      </a:r>
                      <a:endParaRPr>
                        <a:solidFill>
                          <a:schemeClr val="lt1"/>
                        </a:solidFill>
                      </a:endParaRPr>
                    </a:p>
                  </a:txBody>
                  <a:tcPr marT="91425" marB="91425" marR="91425" marL="91425"/>
                </a:tc>
              </a:tr>
              <a:tr h="5839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Punishment</a:t>
                      </a:r>
                      <a:endParaRPr>
                        <a:solidFill>
                          <a:schemeClr val="lt1"/>
                        </a:solidFill>
                      </a:endParaRPr>
                    </a:p>
                  </a:txBody>
                  <a:tcPr marT="91425" marB="91425" marR="91425" marL="91425"/>
                </a:tc>
              </a:tr>
              <a:tr h="5839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Robot</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552" name="Google Shape;552;p40"/>
          <p:cNvCxnSpPr/>
          <p:nvPr/>
        </p:nvCxnSpPr>
        <p:spPr>
          <a:xfrm>
            <a:off x="6239550" y="2414150"/>
            <a:ext cx="2063100" cy="14400"/>
          </a:xfrm>
          <a:prstGeom prst="straightConnector1">
            <a:avLst/>
          </a:prstGeom>
          <a:noFill/>
          <a:ln cap="flat" cmpd="sng" w="38100">
            <a:solidFill>
              <a:schemeClr val="lt1"/>
            </a:solidFill>
            <a:prstDash val="solid"/>
            <a:round/>
            <a:headEnd len="med" w="med" type="none"/>
            <a:tailEnd len="med" w="med" type="triangle"/>
          </a:ln>
        </p:spPr>
      </p:cxnSp>
      <p:cxnSp>
        <p:nvCxnSpPr>
          <p:cNvPr id="553" name="Google Shape;553;p40"/>
          <p:cNvCxnSpPr/>
          <p:nvPr/>
        </p:nvCxnSpPr>
        <p:spPr>
          <a:xfrm flipH="1" rot="10800000">
            <a:off x="7249625" y="1325175"/>
            <a:ext cx="14400" cy="1081800"/>
          </a:xfrm>
          <a:prstGeom prst="straightConnector1">
            <a:avLst/>
          </a:prstGeom>
          <a:noFill/>
          <a:ln cap="flat" cmpd="sng" w="38100">
            <a:solidFill>
              <a:schemeClr val="lt1"/>
            </a:solidFill>
            <a:prstDash val="solid"/>
            <a:round/>
            <a:headEnd len="med" w="med" type="none"/>
            <a:tailEnd len="med" w="med" type="triangle"/>
          </a:ln>
        </p:spPr>
      </p:cxnSp>
      <p:cxnSp>
        <p:nvCxnSpPr>
          <p:cNvPr id="554" name="Google Shape;554;p40"/>
          <p:cNvCxnSpPr/>
          <p:nvPr/>
        </p:nvCxnSpPr>
        <p:spPr>
          <a:xfrm>
            <a:off x="7256775" y="1884050"/>
            <a:ext cx="655800" cy="1500"/>
          </a:xfrm>
          <a:prstGeom prst="straightConnector1">
            <a:avLst/>
          </a:prstGeom>
          <a:noFill/>
          <a:ln cap="flat" cmpd="sng" w="38100">
            <a:solidFill>
              <a:schemeClr val="lt1"/>
            </a:solidFill>
            <a:prstDash val="solid"/>
            <a:round/>
            <a:headEnd len="med" w="med" type="none"/>
            <a:tailEnd len="med" w="med" type="triangle"/>
          </a:ln>
        </p:spPr>
      </p:cxnSp>
      <p:cxnSp>
        <p:nvCxnSpPr>
          <p:cNvPr id="555" name="Google Shape;555;p40"/>
          <p:cNvCxnSpPr/>
          <p:nvPr/>
        </p:nvCxnSpPr>
        <p:spPr>
          <a:xfrm flipH="1">
            <a:off x="6533175" y="1891200"/>
            <a:ext cx="723600" cy="14400"/>
          </a:xfrm>
          <a:prstGeom prst="straightConnector1">
            <a:avLst/>
          </a:prstGeom>
          <a:noFill/>
          <a:ln cap="flat" cmpd="sng" w="38100">
            <a:solidFill>
              <a:schemeClr val="lt1"/>
            </a:solidFill>
            <a:prstDash val="solid"/>
            <a:round/>
            <a:headEnd len="med" w="med" type="none"/>
            <a:tailEnd len="med" w="med" type="triangle"/>
          </a:ln>
        </p:spPr>
      </p:cxnSp>
      <p:cxnSp>
        <p:nvCxnSpPr>
          <p:cNvPr id="556" name="Google Shape;556;p40"/>
          <p:cNvCxnSpPr/>
          <p:nvPr/>
        </p:nvCxnSpPr>
        <p:spPr>
          <a:xfrm>
            <a:off x="4806800" y="1332450"/>
            <a:ext cx="3066000" cy="21600"/>
          </a:xfrm>
          <a:prstGeom prst="straightConnector1">
            <a:avLst/>
          </a:prstGeom>
          <a:noFill/>
          <a:ln cap="flat" cmpd="sng" w="38100">
            <a:solidFill>
              <a:schemeClr val="lt1"/>
            </a:solidFill>
            <a:prstDash val="solid"/>
            <a:round/>
            <a:headEnd len="med" w="med" type="none"/>
            <a:tailEnd len="med" w="med" type="triangle"/>
          </a:ln>
        </p:spPr>
      </p:cxnSp>
      <p:cxnSp>
        <p:nvCxnSpPr>
          <p:cNvPr id="557" name="Google Shape;557;p40"/>
          <p:cNvCxnSpPr/>
          <p:nvPr/>
        </p:nvCxnSpPr>
        <p:spPr>
          <a:xfrm flipH="1" rot="10800000">
            <a:off x="6060450" y="1332525"/>
            <a:ext cx="7200" cy="931200"/>
          </a:xfrm>
          <a:prstGeom prst="straightConnector1">
            <a:avLst/>
          </a:prstGeom>
          <a:noFill/>
          <a:ln cap="flat" cmpd="sng" w="38100">
            <a:solidFill>
              <a:schemeClr val="lt1"/>
            </a:solidFill>
            <a:prstDash val="solid"/>
            <a:round/>
            <a:headEnd len="med" w="med" type="none"/>
            <a:tailEnd len="med" w="med" type="triangle"/>
          </a:ln>
        </p:spPr>
      </p:cxnSp>
      <p:cxnSp>
        <p:nvCxnSpPr>
          <p:cNvPr id="558" name="Google Shape;558;p40"/>
          <p:cNvCxnSpPr/>
          <p:nvPr/>
        </p:nvCxnSpPr>
        <p:spPr>
          <a:xfrm flipH="1">
            <a:off x="4899975" y="2464300"/>
            <a:ext cx="644700" cy="14400"/>
          </a:xfrm>
          <a:prstGeom prst="straightConnector1">
            <a:avLst/>
          </a:prstGeom>
          <a:noFill/>
          <a:ln cap="flat" cmpd="sng" w="38100">
            <a:solidFill>
              <a:schemeClr val="lt1"/>
            </a:solidFill>
            <a:prstDash val="solid"/>
            <a:round/>
            <a:headEnd len="med" w="med" type="none"/>
            <a:tailEnd len="med" w="med" type="triangle"/>
          </a:ln>
        </p:spPr>
      </p:cxnSp>
      <p:cxnSp>
        <p:nvCxnSpPr>
          <p:cNvPr id="559" name="Google Shape;559;p40"/>
          <p:cNvCxnSpPr/>
          <p:nvPr/>
        </p:nvCxnSpPr>
        <p:spPr>
          <a:xfrm rot="10800000">
            <a:off x="4842525" y="1361200"/>
            <a:ext cx="1500" cy="1103100"/>
          </a:xfrm>
          <a:prstGeom prst="straightConnector1">
            <a:avLst/>
          </a:prstGeom>
          <a:noFill/>
          <a:ln cap="flat" cmpd="sng" w="38100">
            <a:solidFill>
              <a:schemeClr val="lt1"/>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1"/>
          <p:cNvSpPr txBox="1"/>
          <p:nvPr>
            <p:ph idx="1" type="body"/>
          </p:nvPr>
        </p:nvSpPr>
        <p:spPr>
          <a:xfrm>
            <a:off x="575850" y="1192050"/>
            <a:ext cx="37434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Select Random Position for our starting box</a:t>
            </a:r>
            <a:endParaRPr/>
          </a:p>
          <a:p>
            <a:pPr indent="-342900" lvl="0" marL="457200" rtl="0" algn="l">
              <a:spcBef>
                <a:spcPts val="0"/>
              </a:spcBef>
              <a:spcAft>
                <a:spcPts val="0"/>
              </a:spcAft>
              <a:buSzPts val="1800"/>
              <a:buChar char="●"/>
            </a:pPr>
            <a:r>
              <a:rPr lang="en"/>
              <a:t>Explore possible paths to reach the goal</a:t>
            </a:r>
            <a:endParaRPr/>
          </a:p>
          <a:p>
            <a:pPr indent="-342900" lvl="0" marL="457200" rtl="0" algn="l">
              <a:spcBef>
                <a:spcPts val="0"/>
              </a:spcBef>
              <a:spcAft>
                <a:spcPts val="0"/>
              </a:spcAft>
              <a:buSzPts val="1800"/>
              <a:buChar char="●"/>
            </a:pPr>
            <a:r>
              <a:rPr lang="en"/>
              <a:t>Uses positive and negative reinforcement</a:t>
            </a:r>
            <a:endParaRPr/>
          </a:p>
          <a:p>
            <a:pPr indent="-342900" lvl="0" marL="457200" rtl="0" algn="l">
              <a:spcBef>
                <a:spcPts val="0"/>
              </a:spcBef>
              <a:spcAft>
                <a:spcPts val="0"/>
              </a:spcAft>
              <a:buSzPts val="1800"/>
              <a:buChar char="●"/>
            </a:pPr>
            <a:r>
              <a:rPr lang="en"/>
              <a:t>Find paths from each cell to get to the goal</a:t>
            </a:r>
            <a:endParaRPr/>
          </a:p>
          <a:p>
            <a:pPr indent="0" lvl="0" marL="457200" rtl="0" algn="l">
              <a:spcBef>
                <a:spcPts val="0"/>
              </a:spcBef>
              <a:spcAft>
                <a:spcPts val="0"/>
              </a:spcAft>
              <a:buNone/>
            </a:pPr>
            <a:r>
              <a:t/>
            </a:r>
            <a:endParaRPr/>
          </a:p>
        </p:txBody>
      </p:sp>
      <p:sp>
        <p:nvSpPr>
          <p:cNvPr id="565" name="Google Shape;565;p41"/>
          <p:cNvSpPr txBox="1"/>
          <p:nvPr>
            <p:ph type="ctrTitle"/>
          </p:nvPr>
        </p:nvSpPr>
        <p:spPr>
          <a:xfrm>
            <a:off x="618825" y="411675"/>
            <a:ext cx="509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Markov Decision Process</a:t>
            </a:r>
            <a:endParaRPr/>
          </a:p>
        </p:txBody>
      </p:sp>
      <p:graphicFrame>
        <p:nvGraphicFramePr>
          <p:cNvPr id="566" name="Google Shape;566;p41"/>
          <p:cNvGraphicFramePr/>
          <p:nvPr/>
        </p:nvGraphicFramePr>
        <p:xfrm>
          <a:off x="4319300" y="989475"/>
          <a:ext cx="3000000" cy="3000000"/>
        </p:xfrm>
        <a:graphic>
          <a:graphicData uri="http://schemas.openxmlformats.org/drawingml/2006/table">
            <a:tbl>
              <a:tblPr>
                <a:noFill/>
                <a:tableStyleId>{61DE0F2D-52FF-48F6-8CF5-C4C6526F3389}</a:tableStyleId>
              </a:tblPr>
              <a:tblGrid>
                <a:gridCol w="1168625"/>
                <a:gridCol w="1168625"/>
                <a:gridCol w="1168625"/>
                <a:gridCol w="1168625"/>
              </a:tblGrid>
              <a:tr h="202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Goal (reward)</a:t>
                      </a:r>
                      <a:endParaRPr>
                        <a:solidFill>
                          <a:schemeClr val="lt1"/>
                        </a:solidFill>
                      </a:endParaRPr>
                    </a:p>
                  </a:txBody>
                  <a:tcPr marT="91425" marB="91425" marR="91425" marL="91425"/>
                </a:tc>
              </a:tr>
              <a:tr h="5839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Punishment</a:t>
                      </a:r>
                      <a:endParaRPr>
                        <a:solidFill>
                          <a:schemeClr val="lt1"/>
                        </a:solidFill>
                      </a:endParaRPr>
                    </a:p>
                  </a:txBody>
                  <a:tcPr marT="91425" marB="91425" marR="91425" marL="91425"/>
                </a:tc>
              </a:tr>
              <a:tr h="5839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567" name="Google Shape;567;p41"/>
          <p:cNvCxnSpPr/>
          <p:nvPr/>
        </p:nvCxnSpPr>
        <p:spPr>
          <a:xfrm flipH="1" rot="10800000">
            <a:off x="4470125" y="1318050"/>
            <a:ext cx="931200" cy="14400"/>
          </a:xfrm>
          <a:prstGeom prst="straightConnector1">
            <a:avLst/>
          </a:prstGeom>
          <a:noFill/>
          <a:ln cap="flat" cmpd="sng" w="38100">
            <a:solidFill>
              <a:schemeClr val="lt1"/>
            </a:solidFill>
            <a:prstDash val="solid"/>
            <a:round/>
            <a:headEnd len="med" w="med" type="none"/>
            <a:tailEnd len="med" w="med" type="triangle"/>
          </a:ln>
        </p:spPr>
      </p:cxnSp>
      <p:cxnSp>
        <p:nvCxnSpPr>
          <p:cNvPr id="568" name="Google Shape;568;p41"/>
          <p:cNvCxnSpPr/>
          <p:nvPr/>
        </p:nvCxnSpPr>
        <p:spPr>
          <a:xfrm rot="10800000">
            <a:off x="6067800" y="1690850"/>
            <a:ext cx="21300" cy="429600"/>
          </a:xfrm>
          <a:prstGeom prst="straightConnector1">
            <a:avLst/>
          </a:prstGeom>
          <a:noFill/>
          <a:ln cap="flat" cmpd="sng" w="38100">
            <a:solidFill>
              <a:schemeClr val="lt1"/>
            </a:solidFill>
            <a:prstDash val="solid"/>
            <a:round/>
            <a:headEnd len="med" w="med" type="none"/>
            <a:tailEnd len="med" w="med" type="triangle"/>
          </a:ln>
        </p:spPr>
      </p:cxnSp>
      <p:cxnSp>
        <p:nvCxnSpPr>
          <p:cNvPr id="569" name="Google Shape;569;p41"/>
          <p:cNvCxnSpPr/>
          <p:nvPr/>
        </p:nvCxnSpPr>
        <p:spPr>
          <a:xfrm flipH="1">
            <a:off x="5741700" y="2414150"/>
            <a:ext cx="644700" cy="14400"/>
          </a:xfrm>
          <a:prstGeom prst="straightConnector1">
            <a:avLst/>
          </a:prstGeom>
          <a:noFill/>
          <a:ln cap="flat" cmpd="sng" w="38100">
            <a:solidFill>
              <a:schemeClr val="lt1"/>
            </a:solidFill>
            <a:prstDash val="solid"/>
            <a:round/>
            <a:headEnd len="med" w="med" type="none"/>
            <a:tailEnd len="med" w="med" type="triangle"/>
          </a:ln>
        </p:spPr>
      </p:cxnSp>
      <p:cxnSp>
        <p:nvCxnSpPr>
          <p:cNvPr id="570" name="Google Shape;570;p41"/>
          <p:cNvCxnSpPr/>
          <p:nvPr/>
        </p:nvCxnSpPr>
        <p:spPr>
          <a:xfrm rot="10800000">
            <a:off x="4871200" y="2263725"/>
            <a:ext cx="14400" cy="379800"/>
          </a:xfrm>
          <a:prstGeom prst="straightConnector1">
            <a:avLst/>
          </a:prstGeom>
          <a:noFill/>
          <a:ln cap="flat" cmpd="sng" w="38100">
            <a:solidFill>
              <a:schemeClr val="lt1"/>
            </a:solidFill>
            <a:prstDash val="solid"/>
            <a:round/>
            <a:headEnd len="med" w="med" type="none"/>
            <a:tailEnd len="med" w="med" type="triangle"/>
          </a:ln>
        </p:spPr>
      </p:cxnSp>
      <p:cxnSp>
        <p:nvCxnSpPr>
          <p:cNvPr id="571" name="Google Shape;571;p41"/>
          <p:cNvCxnSpPr/>
          <p:nvPr/>
        </p:nvCxnSpPr>
        <p:spPr>
          <a:xfrm rot="10800000">
            <a:off x="4864075" y="1697025"/>
            <a:ext cx="14400" cy="379800"/>
          </a:xfrm>
          <a:prstGeom prst="straightConnector1">
            <a:avLst/>
          </a:prstGeom>
          <a:noFill/>
          <a:ln cap="flat" cmpd="sng" w="38100">
            <a:solidFill>
              <a:schemeClr val="lt1"/>
            </a:solidFill>
            <a:prstDash val="solid"/>
            <a:round/>
            <a:headEnd len="med" w="med" type="none"/>
            <a:tailEnd len="med" w="med" type="triangle"/>
          </a:ln>
        </p:spPr>
      </p:cxnSp>
      <p:cxnSp>
        <p:nvCxnSpPr>
          <p:cNvPr id="572" name="Google Shape;572;p41"/>
          <p:cNvCxnSpPr/>
          <p:nvPr/>
        </p:nvCxnSpPr>
        <p:spPr>
          <a:xfrm flipH="1" rot="10800000">
            <a:off x="5661250" y="1318050"/>
            <a:ext cx="931200" cy="14400"/>
          </a:xfrm>
          <a:prstGeom prst="straightConnector1">
            <a:avLst/>
          </a:prstGeom>
          <a:noFill/>
          <a:ln cap="flat" cmpd="sng" w="38100">
            <a:solidFill>
              <a:schemeClr val="lt1"/>
            </a:solidFill>
            <a:prstDash val="solid"/>
            <a:round/>
            <a:headEnd len="med" w="med" type="none"/>
            <a:tailEnd len="med" w="med" type="triangle"/>
          </a:ln>
        </p:spPr>
      </p:cxnSp>
      <p:cxnSp>
        <p:nvCxnSpPr>
          <p:cNvPr id="573" name="Google Shape;573;p41"/>
          <p:cNvCxnSpPr/>
          <p:nvPr/>
        </p:nvCxnSpPr>
        <p:spPr>
          <a:xfrm>
            <a:off x="6752100" y="1257575"/>
            <a:ext cx="956100" cy="10500"/>
          </a:xfrm>
          <a:prstGeom prst="straightConnector1">
            <a:avLst/>
          </a:prstGeom>
          <a:noFill/>
          <a:ln cap="flat" cmpd="sng" w="38100">
            <a:solidFill>
              <a:schemeClr val="lt1"/>
            </a:solidFill>
            <a:prstDash val="solid"/>
            <a:round/>
            <a:headEnd len="med" w="med" type="none"/>
            <a:tailEnd len="med" w="med" type="triangle"/>
          </a:ln>
        </p:spPr>
      </p:cxnSp>
      <p:cxnSp>
        <p:nvCxnSpPr>
          <p:cNvPr id="574" name="Google Shape;574;p41"/>
          <p:cNvCxnSpPr/>
          <p:nvPr/>
        </p:nvCxnSpPr>
        <p:spPr>
          <a:xfrm flipH="1">
            <a:off x="7018800" y="2464075"/>
            <a:ext cx="644700" cy="14400"/>
          </a:xfrm>
          <a:prstGeom prst="straightConnector1">
            <a:avLst/>
          </a:prstGeom>
          <a:noFill/>
          <a:ln cap="flat" cmpd="sng" w="38100">
            <a:solidFill>
              <a:schemeClr val="lt1"/>
            </a:solidFill>
            <a:prstDash val="solid"/>
            <a:round/>
            <a:headEnd len="med" w="med" type="none"/>
            <a:tailEnd len="med" w="med" type="triangle"/>
          </a:ln>
        </p:spPr>
      </p:cxnSp>
      <p:cxnSp>
        <p:nvCxnSpPr>
          <p:cNvPr id="575" name="Google Shape;575;p41"/>
          <p:cNvCxnSpPr/>
          <p:nvPr/>
        </p:nvCxnSpPr>
        <p:spPr>
          <a:xfrm flipH="1">
            <a:off x="8217075" y="2446425"/>
            <a:ext cx="644700" cy="14400"/>
          </a:xfrm>
          <a:prstGeom prst="straightConnector1">
            <a:avLst/>
          </a:prstGeom>
          <a:noFill/>
          <a:ln cap="flat" cmpd="sng" w="38100">
            <a:solidFill>
              <a:schemeClr val="lt1"/>
            </a:solidFill>
            <a:prstDash val="solid"/>
            <a:round/>
            <a:headEnd len="med" w="med" type="none"/>
            <a:tailEnd len="med" w="med" type="triangle"/>
          </a:ln>
        </p:spPr>
      </p:cxnSp>
      <p:cxnSp>
        <p:nvCxnSpPr>
          <p:cNvPr id="576" name="Google Shape;576;p41"/>
          <p:cNvCxnSpPr/>
          <p:nvPr/>
        </p:nvCxnSpPr>
        <p:spPr>
          <a:xfrm rot="10800000">
            <a:off x="7219500" y="1690850"/>
            <a:ext cx="21300" cy="429600"/>
          </a:xfrm>
          <a:prstGeom prst="straightConnector1">
            <a:avLst/>
          </a:prstGeom>
          <a:noFill/>
          <a:ln cap="flat" cmpd="sng" w="38100">
            <a:solidFill>
              <a:schemeClr val="lt1"/>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4"/>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Background Theory</a:t>
            </a:r>
            <a:endParaRPr sz="4800"/>
          </a:p>
        </p:txBody>
      </p:sp>
      <p:sp>
        <p:nvSpPr>
          <p:cNvPr id="438" name="Google Shape;438;p24"/>
          <p:cNvSpPr txBox="1"/>
          <p:nvPr/>
        </p:nvSpPr>
        <p:spPr>
          <a:xfrm>
            <a:off x="1772100" y="2935075"/>
            <a:ext cx="55998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2"/>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R</a:t>
            </a:r>
            <a:r>
              <a:rPr baseline="-25000" lang="en"/>
              <a:t>BP</a:t>
            </a:r>
            <a:r>
              <a:rPr lang="en"/>
              <a:t>, we can calculate the syndrome using H*R</a:t>
            </a:r>
            <a:r>
              <a:rPr baseline="-25000" lang="en"/>
              <a:t>BP</a:t>
            </a:r>
            <a:r>
              <a:rPr lang="en"/>
              <a:t>.</a:t>
            </a:r>
            <a:endParaRPr/>
          </a:p>
          <a:p>
            <a:pPr indent="0" lvl="0" marL="0" rtl="0" algn="l">
              <a:spcBef>
                <a:spcPts val="0"/>
              </a:spcBef>
              <a:spcAft>
                <a:spcPts val="0"/>
              </a:spcAft>
              <a:buNone/>
            </a:pPr>
            <a:r>
              <a:rPr lang="en"/>
              <a:t>If this equals s, we have found our correction</a:t>
            </a:r>
            <a:endParaRPr/>
          </a:p>
          <a:p>
            <a:pPr indent="0" lvl="0" marL="0" rtl="0" algn="l">
              <a:spcBef>
                <a:spcPts val="0"/>
              </a:spcBef>
              <a:spcAft>
                <a:spcPts val="0"/>
              </a:spcAft>
              <a:buNone/>
            </a:pPr>
            <a:r>
              <a:rPr lang="en"/>
              <a:t>If not, we must use Ordered Statistic Decoding</a:t>
            </a:r>
            <a:endParaRPr/>
          </a:p>
        </p:txBody>
      </p:sp>
      <p:sp>
        <p:nvSpPr>
          <p:cNvPr id="582" name="Google Shape;582;p42"/>
          <p:cNvSpPr txBox="1"/>
          <p:nvPr>
            <p:ph type="ctrTitle"/>
          </p:nvPr>
        </p:nvSpPr>
        <p:spPr>
          <a:xfrm>
            <a:off x="618825" y="411675"/>
            <a:ext cx="3443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 a solution</a:t>
            </a:r>
            <a:endParaRPr/>
          </a:p>
        </p:txBody>
      </p:sp>
      <p:pic>
        <p:nvPicPr>
          <p:cNvPr id="583" name="Google Shape;583;p42"/>
          <p:cNvPicPr preferRelativeResize="0"/>
          <p:nvPr/>
        </p:nvPicPr>
        <p:blipFill>
          <a:blip r:embed="rId3">
            <a:alphaModFix/>
          </a:blip>
          <a:stretch>
            <a:fillRect/>
          </a:stretch>
        </p:blipFill>
        <p:spPr>
          <a:xfrm>
            <a:off x="4110150" y="1642450"/>
            <a:ext cx="4686076" cy="23107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3"/>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Ordered Statistic Decoding</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4"/>
          <p:cNvSpPr txBox="1"/>
          <p:nvPr>
            <p:ph idx="1" type="body"/>
          </p:nvPr>
        </p:nvSpPr>
        <p:spPr>
          <a:xfrm>
            <a:off x="618825" y="989475"/>
            <a:ext cx="3789900" cy="3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Belief Propagation fails when it can’t find a solution R to H R = 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occur from trapping sets where there is a small number of check node neighbors for bit nodes leading to errors that are hard to correct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there is no solution, we then turn to OSD Decoder which always returns a solution.</a:t>
            </a:r>
            <a:endParaRPr/>
          </a:p>
        </p:txBody>
      </p:sp>
      <p:sp>
        <p:nvSpPr>
          <p:cNvPr id="594" name="Google Shape;594;p44"/>
          <p:cNvSpPr txBox="1"/>
          <p:nvPr>
            <p:ph type="ctrTitle"/>
          </p:nvPr>
        </p:nvSpPr>
        <p:spPr>
          <a:xfrm>
            <a:off x="618825" y="411675"/>
            <a:ext cx="353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does BP fail?</a:t>
            </a:r>
            <a:endParaRPr/>
          </a:p>
        </p:txBody>
      </p:sp>
      <p:pic>
        <p:nvPicPr>
          <p:cNvPr id="595" name="Google Shape;595;p44"/>
          <p:cNvPicPr preferRelativeResize="0"/>
          <p:nvPr/>
        </p:nvPicPr>
        <p:blipFill>
          <a:blip r:embed="rId4">
            <a:alphaModFix/>
          </a:blip>
          <a:stretch>
            <a:fillRect/>
          </a:stretch>
        </p:blipFill>
        <p:spPr>
          <a:xfrm>
            <a:off x="5050500" y="842950"/>
            <a:ext cx="3505200" cy="3457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5"/>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turn to OSD Decoder if</a:t>
            </a:r>
            <a:endParaRPr/>
          </a:p>
          <a:p>
            <a:pPr indent="0" lvl="0" marL="0" rtl="0" algn="l">
              <a:spcBef>
                <a:spcPts val="0"/>
              </a:spcBef>
              <a:spcAft>
                <a:spcPts val="0"/>
              </a:spcAft>
              <a:buNone/>
            </a:pPr>
            <a:r>
              <a:rPr lang="en"/>
              <a:t>H R = s is not satisfied</a:t>
            </a:r>
            <a:endParaRPr/>
          </a:p>
        </p:txBody>
      </p:sp>
      <p:sp>
        <p:nvSpPr>
          <p:cNvPr id="601" name="Google Shape;601;p45"/>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After BP fails</a:t>
            </a:r>
            <a:endParaRPr/>
          </a:p>
        </p:txBody>
      </p:sp>
      <p:pic>
        <p:nvPicPr>
          <p:cNvPr id="602" name="Google Shape;602;p45"/>
          <p:cNvPicPr preferRelativeResize="0"/>
          <p:nvPr/>
        </p:nvPicPr>
        <p:blipFill>
          <a:blip r:embed="rId3">
            <a:alphaModFix/>
          </a:blip>
          <a:stretch>
            <a:fillRect/>
          </a:stretch>
        </p:blipFill>
        <p:spPr>
          <a:xfrm>
            <a:off x="5238400" y="152400"/>
            <a:ext cx="3113232" cy="48387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6"/>
          <p:cNvSpPr txBox="1"/>
          <p:nvPr>
            <p:ph idx="1" type="body"/>
          </p:nvPr>
        </p:nvSpPr>
        <p:spPr>
          <a:xfrm>
            <a:off x="618825" y="1679175"/>
            <a:ext cx="4079100" cy="30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party check </a:t>
            </a:r>
            <a:r>
              <a:rPr lang="en"/>
              <a:t>matrix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cannot solve for the inverse of H</a:t>
            </a:r>
            <a:endParaRPr/>
          </a:p>
        </p:txBody>
      </p:sp>
      <p:sp>
        <p:nvSpPr>
          <p:cNvPr id="608" name="Google Shape;608;p46"/>
          <p:cNvSpPr txBox="1"/>
          <p:nvPr>
            <p:ph type="ctrTitle"/>
          </p:nvPr>
        </p:nvSpPr>
        <p:spPr>
          <a:xfrm>
            <a:off x="618825" y="411675"/>
            <a:ext cx="6584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Ordered Statistic Decoding Intuition</a:t>
            </a:r>
            <a:endParaRPr/>
          </a:p>
        </p:txBody>
      </p:sp>
      <p:pic>
        <p:nvPicPr>
          <p:cNvPr id="609" name="Google Shape;609;p46"/>
          <p:cNvPicPr preferRelativeResize="0"/>
          <p:nvPr/>
        </p:nvPicPr>
        <p:blipFill>
          <a:blip r:embed="rId3">
            <a:alphaModFix/>
          </a:blip>
          <a:stretch>
            <a:fillRect/>
          </a:stretch>
        </p:blipFill>
        <p:spPr>
          <a:xfrm>
            <a:off x="738275" y="2153850"/>
            <a:ext cx="2686500" cy="1304502"/>
          </a:xfrm>
          <a:prstGeom prst="rect">
            <a:avLst/>
          </a:prstGeom>
          <a:noFill/>
          <a:ln>
            <a:noFill/>
          </a:ln>
        </p:spPr>
      </p:pic>
      <p:pic>
        <p:nvPicPr>
          <p:cNvPr id="610" name="Google Shape;610;p46"/>
          <p:cNvPicPr preferRelativeResize="0"/>
          <p:nvPr/>
        </p:nvPicPr>
        <p:blipFill>
          <a:blip r:embed="rId4">
            <a:alphaModFix/>
          </a:blip>
          <a:stretch>
            <a:fillRect/>
          </a:stretch>
        </p:blipFill>
        <p:spPr>
          <a:xfrm>
            <a:off x="883050" y="4054175"/>
            <a:ext cx="1625225" cy="332425"/>
          </a:xfrm>
          <a:prstGeom prst="rect">
            <a:avLst/>
          </a:prstGeom>
          <a:noFill/>
          <a:ln>
            <a:noFill/>
          </a:ln>
        </p:spPr>
      </p:pic>
      <p:sp>
        <p:nvSpPr>
          <p:cNvPr id="611" name="Google Shape;611;p46"/>
          <p:cNvSpPr txBox="1"/>
          <p:nvPr>
            <p:ph idx="1" type="body"/>
          </p:nvPr>
        </p:nvSpPr>
        <p:spPr>
          <a:xfrm>
            <a:off x="4752650" y="1679175"/>
            <a:ext cx="4079100" cy="30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we can invert a full-rank submatrix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gives a solution for</a:t>
            </a:r>
            <a:endParaRPr/>
          </a:p>
        </p:txBody>
      </p:sp>
      <p:pic>
        <p:nvPicPr>
          <p:cNvPr id="612" name="Google Shape;612;p46"/>
          <p:cNvPicPr preferRelativeResize="0"/>
          <p:nvPr/>
        </p:nvPicPr>
        <p:blipFill>
          <a:blip r:embed="rId5">
            <a:alphaModFix/>
          </a:blip>
          <a:stretch>
            <a:fillRect/>
          </a:stretch>
        </p:blipFill>
        <p:spPr>
          <a:xfrm>
            <a:off x="5249350" y="2492125"/>
            <a:ext cx="2039975" cy="1091150"/>
          </a:xfrm>
          <a:prstGeom prst="rect">
            <a:avLst/>
          </a:prstGeom>
          <a:noFill/>
          <a:ln>
            <a:noFill/>
          </a:ln>
        </p:spPr>
      </p:pic>
      <p:pic>
        <p:nvPicPr>
          <p:cNvPr id="613" name="Google Shape;613;p46"/>
          <p:cNvPicPr preferRelativeResize="0"/>
          <p:nvPr/>
        </p:nvPicPr>
        <p:blipFill>
          <a:blip r:embed="rId6">
            <a:alphaModFix/>
          </a:blip>
          <a:stretch>
            <a:fillRect/>
          </a:stretch>
        </p:blipFill>
        <p:spPr>
          <a:xfrm>
            <a:off x="7439150" y="3250850"/>
            <a:ext cx="906614" cy="332425"/>
          </a:xfrm>
          <a:prstGeom prst="rect">
            <a:avLst/>
          </a:prstGeom>
          <a:noFill/>
          <a:ln>
            <a:noFill/>
          </a:ln>
        </p:spPr>
      </p:pic>
      <p:pic>
        <p:nvPicPr>
          <p:cNvPr id="614" name="Google Shape;614;p46"/>
          <p:cNvPicPr preferRelativeResize="0"/>
          <p:nvPr/>
        </p:nvPicPr>
        <p:blipFill>
          <a:blip r:embed="rId7">
            <a:alphaModFix/>
          </a:blip>
          <a:stretch>
            <a:fillRect/>
          </a:stretch>
        </p:blipFill>
        <p:spPr>
          <a:xfrm>
            <a:off x="5090125" y="4054181"/>
            <a:ext cx="1405251" cy="332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7"/>
          <p:cNvSpPr txBox="1"/>
          <p:nvPr>
            <p:ph idx="1" type="body"/>
          </p:nvPr>
        </p:nvSpPr>
        <p:spPr>
          <a:xfrm>
            <a:off x="4966525" y="76500"/>
            <a:ext cx="3842100" cy="3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BP output is used to rank bit indices from most to least likely to be in error: [4, 1, 0, 5, 2,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rearranging columns of matrix, </a:t>
            </a:r>
            <a:r>
              <a:rPr lang="en"/>
              <a:t>we take the rank(H) independent columns from the left and call is H</a:t>
            </a:r>
            <a:r>
              <a:rPr baseline="-25000" lang="en"/>
              <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invert H</a:t>
            </a:r>
            <a:r>
              <a:rPr baseline="-25000" lang="en"/>
              <a:t>S</a:t>
            </a:r>
            <a:r>
              <a:rPr lang="en"/>
              <a:t> to calculate the e corresponding to the indices, in this case [4, 1, 0, 5] and we assume the remaining values of e is 0</a:t>
            </a:r>
            <a:endParaRPr/>
          </a:p>
        </p:txBody>
      </p:sp>
      <p:sp>
        <p:nvSpPr>
          <p:cNvPr id="620" name="Google Shape;620;p47"/>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BP + OSD</a:t>
            </a:r>
            <a:endParaRPr/>
          </a:p>
        </p:txBody>
      </p:sp>
      <p:pic>
        <p:nvPicPr>
          <p:cNvPr id="621" name="Google Shape;621;p47"/>
          <p:cNvPicPr preferRelativeResize="0"/>
          <p:nvPr/>
        </p:nvPicPr>
        <p:blipFill>
          <a:blip r:embed="rId3">
            <a:alphaModFix/>
          </a:blip>
          <a:stretch>
            <a:fillRect/>
          </a:stretch>
        </p:blipFill>
        <p:spPr>
          <a:xfrm>
            <a:off x="92925" y="1033025"/>
            <a:ext cx="4369750" cy="2385650"/>
          </a:xfrm>
          <a:prstGeom prst="rect">
            <a:avLst/>
          </a:prstGeom>
          <a:noFill/>
          <a:ln>
            <a:noFill/>
          </a:ln>
        </p:spPr>
      </p:pic>
      <p:pic>
        <p:nvPicPr>
          <p:cNvPr id="622" name="Google Shape;622;p47"/>
          <p:cNvPicPr preferRelativeResize="0"/>
          <p:nvPr/>
        </p:nvPicPr>
        <p:blipFill>
          <a:blip r:embed="rId4">
            <a:alphaModFix/>
          </a:blip>
          <a:stretch>
            <a:fillRect/>
          </a:stretch>
        </p:blipFill>
        <p:spPr>
          <a:xfrm>
            <a:off x="284500" y="3656475"/>
            <a:ext cx="2102257" cy="1245025"/>
          </a:xfrm>
          <a:prstGeom prst="rect">
            <a:avLst/>
          </a:prstGeom>
          <a:noFill/>
          <a:ln>
            <a:noFill/>
          </a:ln>
        </p:spPr>
      </p:pic>
      <p:pic>
        <p:nvPicPr>
          <p:cNvPr id="623" name="Google Shape;623;p47"/>
          <p:cNvPicPr preferRelativeResize="0"/>
          <p:nvPr/>
        </p:nvPicPr>
        <p:blipFill>
          <a:blip r:embed="rId5">
            <a:alphaModFix/>
          </a:blip>
          <a:stretch>
            <a:fillRect/>
          </a:stretch>
        </p:blipFill>
        <p:spPr>
          <a:xfrm>
            <a:off x="2442000" y="3656463"/>
            <a:ext cx="1962150" cy="1245030"/>
          </a:xfrm>
          <a:prstGeom prst="rect">
            <a:avLst/>
          </a:prstGeom>
          <a:noFill/>
          <a:ln>
            <a:noFill/>
          </a:ln>
        </p:spPr>
      </p:pic>
      <p:pic>
        <p:nvPicPr>
          <p:cNvPr id="624" name="Google Shape;624;p47"/>
          <p:cNvPicPr preferRelativeResize="0"/>
          <p:nvPr/>
        </p:nvPicPr>
        <p:blipFill>
          <a:blip r:embed="rId6">
            <a:alphaModFix/>
          </a:blip>
          <a:stretch>
            <a:fillRect/>
          </a:stretch>
        </p:blipFill>
        <p:spPr>
          <a:xfrm>
            <a:off x="5204725" y="4126475"/>
            <a:ext cx="3603900" cy="915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8"/>
          <p:cNvSpPr txBox="1"/>
          <p:nvPr>
            <p:ph idx="1" type="body"/>
          </p:nvPr>
        </p:nvSpPr>
        <p:spPr>
          <a:xfrm>
            <a:off x="618275" y="1085075"/>
            <a:ext cx="7745100" cy="24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Codes: </a:t>
            </a:r>
            <a:r>
              <a:rPr lang="en" u="sng">
                <a:solidFill>
                  <a:schemeClr val="hlink"/>
                </a:solidFill>
                <a:hlinkClick r:id="rId3"/>
              </a:rPr>
              <a:t>https://www.youtube.com/watch?v=izM4WEQndhQ</a:t>
            </a:r>
            <a:r>
              <a:rPr lang="en"/>
              <a:t> </a:t>
            </a:r>
            <a:endParaRPr/>
          </a:p>
          <a:p>
            <a:pPr indent="0" lvl="0" marL="0" rtl="0" algn="l">
              <a:spcBef>
                <a:spcPts val="1600"/>
              </a:spcBef>
              <a:spcAft>
                <a:spcPts val="0"/>
              </a:spcAft>
              <a:buNone/>
            </a:pPr>
            <a:r>
              <a:rPr lang="en"/>
              <a:t>BP + OS</a:t>
            </a:r>
            <a:r>
              <a:rPr lang="en"/>
              <a:t>D: </a:t>
            </a:r>
            <a:r>
              <a:rPr lang="en" u="sng">
                <a:solidFill>
                  <a:schemeClr val="hlink"/>
                </a:solidFill>
                <a:hlinkClick r:id="rId4"/>
              </a:rPr>
              <a:t>https://www.youtube.com/watch?v=b9N2Ps3FTto</a:t>
            </a:r>
            <a:r>
              <a:rPr lang="en"/>
              <a:t> </a:t>
            </a:r>
            <a:endParaRPr/>
          </a:p>
          <a:p>
            <a:pPr indent="0" lvl="0" marL="0" rtl="0" algn="l">
              <a:spcBef>
                <a:spcPts val="1600"/>
              </a:spcBef>
              <a:spcAft>
                <a:spcPts val="0"/>
              </a:spcAft>
              <a:buNone/>
            </a:pPr>
            <a:r>
              <a:rPr lang="en"/>
              <a:t>Trapping Sets: </a:t>
            </a:r>
            <a:r>
              <a:rPr lang="en" u="sng">
                <a:solidFill>
                  <a:schemeClr val="hlink"/>
                </a:solidFill>
                <a:hlinkClick r:id="rId5"/>
              </a:rPr>
              <a:t>https://arxiv.org/pdf/2012.15297</a:t>
            </a:r>
            <a:endParaRPr/>
          </a:p>
          <a:p>
            <a:pPr indent="0" lvl="0" marL="0" rtl="0" algn="l">
              <a:spcBef>
                <a:spcPts val="1600"/>
              </a:spcBef>
              <a:spcAft>
                <a:spcPts val="0"/>
              </a:spcAft>
              <a:buNone/>
            </a:pPr>
            <a:r>
              <a:rPr lang="en"/>
              <a:t>BP Algorithm: </a:t>
            </a:r>
            <a:r>
              <a:rPr lang="en" u="sng">
                <a:solidFill>
                  <a:schemeClr val="hlink"/>
                </a:solidFill>
                <a:hlinkClick r:id="rId6"/>
              </a:rPr>
              <a:t>https://www.youtube.com/watch?v=2pkbwZZA864</a:t>
            </a:r>
            <a:r>
              <a:rPr lang="en"/>
              <a:t> </a:t>
            </a:r>
            <a:endParaRPr/>
          </a:p>
          <a:p>
            <a:pPr indent="0" lvl="0" marL="0" rtl="0" algn="l">
              <a:spcBef>
                <a:spcPts val="1600"/>
              </a:spcBef>
              <a:spcAft>
                <a:spcPts val="1600"/>
              </a:spcAft>
              <a:buNone/>
            </a:pPr>
            <a:r>
              <a:t/>
            </a:r>
            <a:endParaRPr/>
          </a:p>
        </p:txBody>
      </p:sp>
      <p:sp>
        <p:nvSpPr>
          <p:cNvPr id="630" name="Google Shape;630;p4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5"/>
          <p:cNvSpPr txBox="1"/>
          <p:nvPr>
            <p:ph idx="1" type="body"/>
          </p:nvPr>
        </p:nvSpPr>
        <p:spPr>
          <a:xfrm>
            <a:off x="618825" y="1679175"/>
            <a:ext cx="4409700" cy="243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Consider a simple qubit |0&gt; or |1&gt;</a:t>
            </a:r>
            <a:endParaRPr/>
          </a:p>
          <a:p>
            <a:pPr indent="-342900" lvl="0" marL="457200" rtl="0" algn="l">
              <a:lnSpc>
                <a:spcPct val="115000"/>
              </a:lnSpc>
              <a:spcBef>
                <a:spcPts val="0"/>
              </a:spcBef>
              <a:spcAft>
                <a:spcPts val="0"/>
              </a:spcAft>
              <a:buSzPts val="1800"/>
              <a:buChar char="-"/>
            </a:pPr>
            <a:r>
              <a:rPr lang="en"/>
              <a:t>If bit flip occurs, we still have a valid state</a:t>
            </a:r>
            <a:endParaRPr/>
          </a:p>
          <a:p>
            <a:pPr indent="-342900" lvl="0" marL="457200" rtl="0" algn="l">
              <a:lnSpc>
                <a:spcPct val="115000"/>
              </a:lnSpc>
              <a:spcBef>
                <a:spcPts val="0"/>
              </a:spcBef>
              <a:spcAft>
                <a:spcPts val="0"/>
              </a:spcAft>
              <a:buSzPts val="1800"/>
              <a:buChar char="-"/>
            </a:pPr>
            <a:r>
              <a:rPr lang="en"/>
              <a:t>By adding </a:t>
            </a:r>
            <a:r>
              <a:rPr b="1" lang="en"/>
              <a:t>redundancy</a:t>
            </a:r>
            <a:r>
              <a:rPr lang="en"/>
              <a:t>, only SOME states represent valid information</a:t>
            </a:r>
            <a:endParaRPr/>
          </a:p>
          <a:p>
            <a:pPr indent="-342900" lvl="0" marL="457200" rtl="0" algn="l">
              <a:lnSpc>
                <a:spcPct val="115000"/>
              </a:lnSpc>
              <a:spcBef>
                <a:spcPts val="0"/>
              </a:spcBef>
              <a:spcAft>
                <a:spcPts val="0"/>
              </a:spcAft>
              <a:buSzPts val="1800"/>
              <a:buChar char="-"/>
            </a:pPr>
            <a:r>
              <a:rPr lang="en"/>
              <a:t>If we have an invalid state, we know we received error and can fix it!</a:t>
            </a:r>
            <a:endParaRPr/>
          </a:p>
        </p:txBody>
      </p:sp>
      <p:sp>
        <p:nvSpPr>
          <p:cNvPr id="444" name="Google Shape;444;p25"/>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Redundancy</a:t>
            </a:r>
            <a:endParaRPr/>
          </a:p>
        </p:txBody>
      </p:sp>
      <p:pic>
        <p:nvPicPr>
          <p:cNvPr id="445" name="Google Shape;445;p25"/>
          <p:cNvPicPr preferRelativeResize="0"/>
          <p:nvPr/>
        </p:nvPicPr>
        <p:blipFill>
          <a:blip r:embed="rId3">
            <a:alphaModFix/>
          </a:blip>
          <a:stretch>
            <a:fillRect/>
          </a:stretch>
        </p:blipFill>
        <p:spPr>
          <a:xfrm>
            <a:off x="5028525" y="1208375"/>
            <a:ext cx="3810677" cy="2726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6"/>
          <p:cNvSpPr txBox="1"/>
          <p:nvPr>
            <p:ph idx="1" type="body"/>
          </p:nvPr>
        </p:nvSpPr>
        <p:spPr>
          <a:xfrm>
            <a:off x="618825" y="1679175"/>
            <a:ext cx="4409700" cy="243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What if we encode |0&gt; as |000&gt; and |1&gt; as |111&gt;?</a:t>
            </a:r>
            <a:endParaRPr/>
          </a:p>
          <a:p>
            <a:pPr indent="-342900" lvl="0" marL="457200" rtl="0" algn="l">
              <a:lnSpc>
                <a:spcPct val="115000"/>
              </a:lnSpc>
              <a:spcBef>
                <a:spcPts val="0"/>
              </a:spcBef>
              <a:spcAft>
                <a:spcPts val="0"/>
              </a:spcAft>
              <a:buSzPts val="1800"/>
              <a:buChar char="-"/>
            </a:pPr>
            <a:r>
              <a:rPr lang="en"/>
              <a:t>Now we have cases where we KNOW there is error!</a:t>
            </a:r>
            <a:endParaRPr/>
          </a:p>
        </p:txBody>
      </p:sp>
      <p:sp>
        <p:nvSpPr>
          <p:cNvPr id="451" name="Google Shape;451;p26"/>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Code</a:t>
            </a:r>
            <a:endParaRPr/>
          </a:p>
        </p:txBody>
      </p:sp>
      <p:pic>
        <p:nvPicPr>
          <p:cNvPr id="452" name="Google Shape;452;p26"/>
          <p:cNvPicPr preferRelativeResize="0"/>
          <p:nvPr/>
        </p:nvPicPr>
        <p:blipFill rotWithShape="1">
          <a:blip r:embed="rId3">
            <a:alphaModFix/>
          </a:blip>
          <a:srcRect b="0" l="0" r="0" t="0"/>
          <a:stretch/>
        </p:blipFill>
        <p:spPr>
          <a:xfrm>
            <a:off x="5028525" y="1208375"/>
            <a:ext cx="3810677" cy="2726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7"/>
          <p:cNvSpPr txBox="1"/>
          <p:nvPr>
            <p:ph idx="1" type="body"/>
          </p:nvPr>
        </p:nvSpPr>
        <p:spPr>
          <a:xfrm>
            <a:off x="618825" y="1331650"/>
            <a:ext cx="5419500" cy="306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[n,k] encodes k bits into n bits.</a:t>
            </a:r>
            <a:endParaRPr/>
          </a:p>
          <a:p>
            <a:pPr indent="-317500" lvl="1" marL="914400" rtl="0" algn="l">
              <a:spcBef>
                <a:spcPts val="0"/>
              </a:spcBef>
              <a:spcAft>
                <a:spcPts val="0"/>
              </a:spcAft>
              <a:buSzPts val="1400"/>
              <a:buChar char="-"/>
            </a:pPr>
            <a:r>
              <a:rPr lang="en"/>
              <a:t>Binary Linear Code example is [3,1]</a:t>
            </a:r>
            <a:endParaRPr/>
          </a:p>
          <a:p>
            <a:pPr indent="-342900" lvl="0" marL="457200" rtl="0" algn="l">
              <a:spcBef>
                <a:spcPts val="0"/>
              </a:spcBef>
              <a:spcAft>
                <a:spcPts val="0"/>
              </a:spcAft>
              <a:buSzPts val="1800"/>
              <a:buChar char="-"/>
            </a:pPr>
            <a:r>
              <a:rPr lang="en"/>
              <a:t>The valid states are </a:t>
            </a:r>
            <a:r>
              <a:rPr b="1" lang="en"/>
              <a:t>c</a:t>
            </a:r>
            <a:r>
              <a:rPr b="1" lang="en"/>
              <a:t>odewords</a:t>
            </a:r>
            <a:r>
              <a:rPr lang="en"/>
              <a:t> </a:t>
            </a:r>
            <a:r>
              <a:rPr lang="en"/>
              <a:t>and represent valid information.</a:t>
            </a:r>
            <a:endParaRPr/>
          </a:p>
          <a:p>
            <a:pPr indent="-342900" lvl="0" marL="457200" rtl="0" algn="l">
              <a:spcBef>
                <a:spcPts val="0"/>
              </a:spcBef>
              <a:spcAft>
                <a:spcPts val="0"/>
              </a:spcAft>
              <a:buSzPts val="1800"/>
              <a:buChar char="-"/>
            </a:pPr>
            <a:r>
              <a:rPr lang="en"/>
              <a:t>A state is encoded by a generator matrix (G).</a:t>
            </a:r>
            <a:endParaRPr/>
          </a:p>
          <a:p>
            <a:pPr indent="-317500" lvl="1" marL="914400" rtl="0" algn="l">
              <a:spcBef>
                <a:spcPts val="0"/>
              </a:spcBef>
              <a:spcAft>
                <a:spcPts val="0"/>
              </a:spcAft>
              <a:buSzPts val="1400"/>
              <a:buChar char="-"/>
            </a:pPr>
            <a:r>
              <a:rPr lang="en"/>
              <a:t>G[0] = [000] and G[1] = [111]</a:t>
            </a:r>
            <a:endParaRPr/>
          </a:p>
          <a:p>
            <a:pPr indent="-342900" lvl="0" marL="457200" rtl="0" algn="l">
              <a:spcBef>
                <a:spcPts val="0"/>
              </a:spcBef>
              <a:spcAft>
                <a:spcPts val="0"/>
              </a:spcAft>
              <a:buSzPts val="1800"/>
              <a:buChar char="-"/>
            </a:pPr>
            <a:r>
              <a:rPr lang="en"/>
              <a:t>We use a parity check matrix (H) to check if a state is a codeword or not.</a:t>
            </a:r>
            <a:endParaRPr/>
          </a:p>
          <a:p>
            <a:pPr indent="-317500" lvl="1" marL="914400" rtl="0" algn="l">
              <a:spcBef>
                <a:spcPts val="0"/>
              </a:spcBef>
              <a:spcAft>
                <a:spcPts val="0"/>
              </a:spcAft>
              <a:buSzPts val="1400"/>
              <a:buChar char="-"/>
            </a:pPr>
            <a:r>
              <a:rPr lang="en"/>
              <a:t>Operates on an encoded vector (like [101])</a:t>
            </a:r>
            <a:endParaRPr/>
          </a:p>
          <a:p>
            <a:pPr indent="-317500" lvl="1" marL="914400" rtl="0" algn="l">
              <a:spcBef>
                <a:spcPts val="0"/>
              </a:spcBef>
              <a:spcAft>
                <a:spcPts val="0"/>
              </a:spcAft>
              <a:buSzPts val="1400"/>
              <a:buChar char="-"/>
            </a:pPr>
            <a:r>
              <a:rPr lang="en"/>
              <a:t>T</a:t>
            </a:r>
            <a:r>
              <a:rPr lang="en"/>
              <a:t>he codewords are the </a:t>
            </a:r>
            <a:r>
              <a:rPr b="1" lang="en"/>
              <a:t>null vectors</a:t>
            </a:r>
            <a:r>
              <a:rPr lang="en"/>
              <a:t> of H!</a:t>
            </a:r>
            <a:endParaRPr/>
          </a:p>
        </p:txBody>
      </p:sp>
      <p:sp>
        <p:nvSpPr>
          <p:cNvPr id="458" name="Google Shape;458;p27"/>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Code?</a:t>
            </a:r>
            <a:endParaRPr/>
          </a:p>
        </p:txBody>
      </p:sp>
      <p:sp>
        <p:nvSpPr>
          <p:cNvPr id="459" name="Google Shape;459;p27"/>
          <p:cNvSpPr txBox="1"/>
          <p:nvPr/>
        </p:nvSpPr>
        <p:spPr>
          <a:xfrm>
            <a:off x="776025" y="838450"/>
            <a:ext cx="23721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(CLASSICAL)</a:t>
            </a:r>
            <a:endParaRPr sz="1800">
              <a:solidFill>
                <a:schemeClr val="lt1"/>
              </a:solidFill>
              <a:latin typeface="Maven Pro"/>
              <a:ea typeface="Maven Pro"/>
              <a:cs typeface="Maven Pro"/>
              <a:sym typeface="Maven Pro"/>
            </a:endParaRPr>
          </a:p>
        </p:txBody>
      </p:sp>
      <p:pic>
        <p:nvPicPr>
          <p:cNvPr id="460" name="Google Shape;460;p27"/>
          <p:cNvPicPr preferRelativeResize="0"/>
          <p:nvPr/>
        </p:nvPicPr>
        <p:blipFill>
          <a:blip r:embed="rId3">
            <a:alphaModFix/>
          </a:blip>
          <a:stretch>
            <a:fillRect/>
          </a:stretch>
        </p:blipFill>
        <p:spPr>
          <a:xfrm>
            <a:off x="4746575" y="185025"/>
            <a:ext cx="4225875" cy="156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8"/>
          <p:cNvSpPr txBox="1"/>
          <p:nvPr>
            <p:ph idx="1" type="body"/>
          </p:nvPr>
        </p:nvSpPr>
        <p:spPr>
          <a:xfrm>
            <a:off x="618825" y="1679175"/>
            <a:ext cx="4503600" cy="2412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 syndrome is the </a:t>
            </a:r>
            <a:r>
              <a:rPr b="1" lang="en"/>
              <a:t>set of parities returned</a:t>
            </a:r>
            <a:r>
              <a:rPr lang="en"/>
              <a:t> from the H matrix.</a:t>
            </a:r>
            <a:endParaRPr/>
          </a:p>
          <a:p>
            <a:pPr indent="-342900" lvl="0" marL="457200" rtl="0" algn="l">
              <a:lnSpc>
                <a:spcPct val="115000"/>
              </a:lnSpc>
              <a:spcBef>
                <a:spcPts val="0"/>
              </a:spcBef>
              <a:spcAft>
                <a:spcPts val="0"/>
              </a:spcAft>
              <a:buSzPts val="1800"/>
              <a:buChar char="-"/>
            </a:pPr>
            <a:r>
              <a:rPr lang="en"/>
              <a:t>Since codewords are in the nullspace of H, any nonzero vector implies error.</a:t>
            </a:r>
            <a:endParaRPr/>
          </a:p>
          <a:p>
            <a:pPr indent="-342900" lvl="0" marL="457200" rtl="0" algn="l">
              <a:lnSpc>
                <a:spcPct val="115000"/>
              </a:lnSpc>
              <a:spcBef>
                <a:spcPts val="0"/>
              </a:spcBef>
              <a:spcAft>
                <a:spcPts val="0"/>
              </a:spcAft>
              <a:buSzPts val="1800"/>
              <a:buChar char="-"/>
            </a:pPr>
            <a:r>
              <a:rPr lang="en"/>
              <a:t>A Tanning Graph can visualize a syndrome.</a:t>
            </a:r>
            <a:endParaRPr/>
          </a:p>
        </p:txBody>
      </p:sp>
      <p:sp>
        <p:nvSpPr>
          <p:cNvPr id="466" name="Google Shape;466;p28"/>
          <p:cNvSpPr txBox="1"/>
          <p:nvPr>
            <p:ph type="ctrTitle"/>
          </p:nvPr>
        </p:nvSpPr>
        <p:spPr>
          <a:xfrm>
            <a:off x="618825" y="411675"/>
            <a:ext cx="353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Syndromes</a:t>
            </a:r>
            <a:endParaRPr/>
          </a:p>
        </p:txBody>
      </p:sp>
      <p:pic>
        <p:nvPicPr>
          <p:cNvPr id="467" name="Google Shape;467;p28"/>
          <p:cNvPicPr preferRelativeResize="0"/>
          <p:nvPr/>
        </p:nvPicPr>
        <p:blipFill rotWithShape="1">
          <a:blip r:embed="rId3">
            <a:alphaModFix/>
          </a:blip>
          <a:srcRect b="0" l="36228" r="0" t="0"/>
          <a:stretch/>
        </p:blipFill>
        <p:spPr>
          <a:xfrm>
            <a:off x="6296675" y="2310525"/>
            <a:ext cx="2694926" cy="1567775"/>
          </a:xfrm>
          <a:prstGeom prst="rect">
            <a:avLst/>
          </a:prstGeom>
          <a:noFill/>
          <a:ln>
            <a:noFill/>
          </a:ln>
        </p:spPr>
      </p:pic>
      <p:pic>
        <p:nvPicPr>
          <p:cNvPr id="468" name="Google Shape;468;p28"/>
          <p:cNvPicPr preferRelativeResize="0"/>
          <p:nvPr/>
        </p:nvPicPr>
        <p:blipFill>
          <a:blip r:embed="rId4">
            <a:alphaModFix/>
          </a:blip>
          <a:stretch>
            <a:fillRect/>
          </a:stretch>
        </p:blipFill>
        <p:spPr>
          <a:xfrm>
            <a:off x="5951963" y="4091175"/>
            <a:ext cx="3039637" cy="675475"/>
          </a:xfrm>
          <a:prstGeom prst="rect">
            <a:avLst/>
          </a:prstGeom>
          <a:noFill/>
          <a:ln>
            <a:noFill/>
          </a:ln>
        </p:spPr>
      </p:pic>
      <p:pic>
        <p:nvPicPr>
          <p:cNvPr id="469" name="Google Shape;469;p28"/>
          <p:cNvPicPr preferRelativeResize="0"/>
          <p:nvPr/>
        </p:nvPicPr>
        <p:blipFill rotWithShape="1">
          <a:blip r:embed="rId5">
            <a:alphaModFix/>
          </a:blip>
          <a:srcRect b="29494" l="18245" r="19987" t="26596"/>
          <a:stretch/>
        </p:blipFill>
        <p:spPr>
          <a:xfrm>
            <a:off x="5642099" y="411675"/>
            <a:ext cx="3349502" cy="1685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9"/>
          <p:cNvSpPr txBox="1"/>
          <p:nvPr>
            <p:ph idx="1" type="body"/>
          </p:nvPr>
        </p:nvSpPr>
        <p:spPr>
          <a:xfrm>
            <a:off x="618825" y="1679175"/>
            <a:ext cx="5912700" cy="2541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Any codeword is of the form y = Gx and Hy = 0.</a:t>
            </a:r>
            <a:endParaRPr/>
          </a:p>
          <a:p>
            <a:pPr indent="-342900" lvl="0" marL="457200" rtl="0" algn="l">
              <a:lnSpc>
                <a:spcPct val="115000"/>
              </a:lnSpc>
              <a:spcBef>
                <a:spcPts val="0"/>
              </a:spcBef>
              <a:spcAft>
                <a:spcPts val="0"/>
              </a:spcAft>
              <a:buSzPts val="1800"/>
              <a:buChar char="-"/>
            </a:pPr>
            <a:r>
              <a:rPr lang="en"/>
              <a:t>An error e</a:t>
            </a:r>
            <a:r>
              <a:rPr lang="en"/>
              <a:t> alters a state y</a:t>
            </a:r>
            <a:r>
              <a:rPr baseline="30000" lang="en"/>
              <a:t>’</a:t>
            </a:r>
            <a:r>
              <a:rPr lang="en"/>
              <a:t> = y + e.</a:t>
            </a:r>
            <a:endParaRPr/>
          </a:p>
          <a:p>
            <a:pPr indent="-342900" lvl="0" marL="457200" rtl="0" algn="l">
              <a:lnSpc>
                <a:spcPct val="115000"/>
              </a:lnSpc>
              <a:spcBef>
                <a:spcPts val="0"/>
              </a:spcBef>
              <a:spcAft>
                <a:spcPts val="0"/>
              </a:spcAft>
              <a:buSzPts val="1800"/>
              <a:buChar char="-"/>
            </a:pPr>
            <a:r>
              <a:rPr lang="en"/>
              <a:t>The parity of this state is H(y + e) = Hy + He = He.</a:t>
            </a:r>
            <a:endParaRPr/>
          </a:p>
          <a:p>
            <a:pPr indent="-342900" lvl="0" marL="457200" rtl="0" algn="l">
              <a:lnSpc>
                <a:spcPct val="115000"/>
              </a:lnSpc>
              <a:spcBef>
                <a:spcPts val="0"/>
              </a:spcBef>
              <a:spcAft>
                <a:spcPts val="0"/>
              </a:spcAft>
              <a:buSzPts val="1800"/>
              <a:buChar char="-"/>
            </a:pPr>
            <a:r>
              <a:rPr lang="en"/>
              <a:t>Our syndrome s = He fully describes the error.</a:t>
            </a:r>
            <a:endParaRPr/>
          </a:p>
          <a:p>
            <a:pPr indent="-342900" lvl="0" marL="457200" rtl="0" algn="l">
              <a:lnSpc>
                <a:spcPct val="115000"/>
              </a:lnSpc>
              <a:spcBef>
                <a:spcPts val="0"/>
              </a:spcBef>
              <a:spcAft>
                <a:spcPts val="0"/>
              </a:spcAft>
              <a:buSzPts val="1800"/>
              <a:buChar char="-"/>
            </a:pPr>
            <a:r>
              <a:rPr lang="en"/>
              <a:t>If we can find e, we can simply invert these values from our </a:t>
            </a:r>
            <a:r>
              <a:rPr lang="en"/>
              <a:t>faulty state y</a:t>
            </a:r>
            <a:r>
              <a:rPr baseline="30000" lang="en"/>
              <a:t>’</a:t>
            </a:r>
            <a:r>
              <a:rPr lang="en"/>
              <a:t>.</a:t>
            </a:r>
            <a:endParaRPr/>
          </a:p>
          <a:p>
            <a:pPr indent="-342900" lvl="0" marL="457200" rtl="0" algn="l">
              <a:lnSpc>
                <a:spcPct val="115000"/>
              </a:lnSpc>
              <a:spcBef>
                <a:spcPts val="0"/>
              </a:spcBef>
              <a:spcAft>
                <a:spcPts val="0"/>
              </a:spcAft>
              <a:buSzPts val="1800"/>
              <a:buChar char="-"/>
            </a:pPr>
            <a:r>
              <a:rPr lang="en"/>
              <a:t>This is the job of a </a:t>
            </a:r>
            <a:r>
              <a:rPr b="1" lang="en"/>
              <a:t>decoder.</a:t>
            </a:r>
            <a:endParaRPr b="1"/>
          </a:p>
        </p:txBody>
      </p:sp>
      <p:sp>
        <p:nvSpPr>
          <p:cNvPr id="475" name="Google Shape;475;p29"/>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Correcting Error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Moving Towards Quantum: CSS Codes</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1"/>
          <p:cNvSpPr txBox="1"/>
          <p:nvPr>
            <p:ph idx="1" type="body"/>
          </p:nvPr>
        </p:nvSpPr>
        <p:spPr>
          <a:xfrm>
            <a:off x="618825" y="1679175"/>
            <a:ext cx="7615500" cy="2090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Consider a [n, k] code C with generator G and PCM H.</a:t>
            </a:r>
            <a:endParaRPr/>
          </a:p>
          <a:p>
            <a:pPr indent="-342900" lvl="0" marL="457200" rtl="0" algn="l">
              <a:lnSpc>
                <a:spcPct val="115000"/>
              </a:lnSpc>
              <a:spcBef>
                <a:spcPts val="0"/>
              </a:spcBef>
              <a:spcAft>
                <a:spcPts val="0"/>
              </a:spcAft>
              <a:buSzPts val="1800"/>
              <a:buChar char="-"/>
            </a:pPr>
            <a:r>
              <a:rPr lang="en"/>
              <a:t>A dual code is defined as the orthogonal set of codewords.</a:t>
            </a:r>
            <a:endParaRPr/>
          </a:p>
          <a:p>
            <a:pPr indent="-342900" lvl="0" marL="457200" rtl="0" algn="l">
              <a:lnSpc>
                <a:spcPct val="115000"/>
              </a:lnSpc>
              <a:spcBef>
                <a:spcPts val="0"/>
              </a:spcBef>
              <a:spcAft>
                <a:spcPts val="0"/>
              </a:spcAft>
              <a:buSzPts val="1800"/>
              <a:buChar char="-"/>
            </a:pPr>
            <a:r>
              <a:rPr lang="en"/>
              <a:t>The dual [n, n - k] code C</a:t>
            </a:r>
            <a:r>
              <a:rPr baseline="30000" lang="en"/>
              <a:t>⟂</a:t>
            </a:r>
            <a:r>
              <a:rPr lang="en"/>
              <a:t> has generator H</a:t>
            </a:r>
            <a:r>
              <a:rPr baseline="30000" lang="en"/>
              <a:t>T</a:t>
            </a:r>
            <a:r>
              <a:rPr lang="en"/>
              <a:t> and PCM G</a:t>
            </a:r>
            <a:r>
              <a:rPr baseline="30000" lang="en"/>
              <a:t>T</a:t>
            </a:r>
            <a:r>
              <a:rPr lang="en"/>
              <a:t>.</a:t>
            </a:r>
            <a:endParaRPr/>
          </a:p>
          <a:p>
            <a:pPr indent="-342900" lvl="0" marL="457200" rtl="0" algn="l">
              <a:lnSpc>
                <a:spcPct val="115000"/>
              </a:lnSpc>
              <a:spcBef>
                <a:spcPts val="0"/>
              </a:spcBef>
              <a:spcAft>
                <a:spcPts val="0"/>
              </a:spcAft>
              <a:buSzPts val="1800"/>
              <a:buChar char="-"/>
            </a:pPr>
            <a:r>
              <a:rPr lang="en"/>
              <a:t>Every code has a dual.</a:t>
            </a:r>
            <a:endParaRPr/>
          </a:p>
        </p:txBody>
      </p:sp>
      <p:sp>
        <p:nvSpPr>
          <p:cNvPr id="486" name="Google Shape;486;p31"/>
          <p:cNvSpPr txBox="1"/>
          <p:nvPr>
            <p:ph type="ctrTitle"/>
          </p:nvPr>
        </p:nvSpPr>
        <p:spPr>
          <a:xfrm>
            <a:off x="618825" y="411675"/>
            <a:ext cx="5161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Dual Codes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A71334"/>
      </a:dk1>
      <a:lt1>
        <a:srgbClr val="FFFFFF"/>
      </a:lt1>
      <a:dk2>
        <a:srgbClr val="3A030A"/>
      </a:dk2>
      <a:lt2>
        <a:srgbClr val="C4FFD8"/>
      </a:lt2>
      <a:accent1>
        <a:srgbClr val="35D87B"/>
      </a:accent1>
      <a:accent2>
        <a:srgbClr val="FA5780"/>
      </a:accent2>
      <a:accent3>
        <a:srgbClr val="00FFC6"/>
      </a:accent3>
      <a:accent4>
        <a:srgbClr val="24D553"/>
      </a:accent4>
      <a:accent5>
        <a:srgbClr val="E462BC"/>
      </a:accent5>
      <a:accent6>
        <a:srgbClr val="00FCA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