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ira Cod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iraCod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e6b4a6293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e6b4a6293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6fe04e3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6fe04e3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6fe04e3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6fe04e3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6fe04e3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e6fe04e3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6fe04e3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6fe04e3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e6fe04e3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e6fe04e3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e76e252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e76e252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e6fe04e30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e6fe04e30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e71ad95e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e71ad95e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71ad95e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e71ad95e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e71ad95e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e71ad95e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6b4a6293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6b4a6293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e71ad95e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e71ad95e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e71ad95e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e71ad95e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e71ad95e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e71ad95e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6b4a6293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e6b4a6293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76e252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e76e252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75b5d26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75b5d26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7744fc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7744fc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7744fc6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e7744fc6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7744fc6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7744fc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7744fc6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7744fc6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7744fc6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e7744fc6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7744fc6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e7744fc6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6b4a6293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6b4a6293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2" name="Google Shape;4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3" name="Google Shape;4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gif"/><Relationship Id="rId5" Type="http://schemas.openxmlformats.org/officeDocument/2006/relationships/image" Target="../media/image3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YUNDlOOh3k4bBhWLU6t2fax3Bdtx8vAc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Qiskit/textbook/blob/main/notebooks/ch-algorithms/quantum-fourier-transform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/>
          <p:nvPr>
            <p:ph type="ctrTitle"/>
          </p:nvPr>
        </p:nvSpPr>
        <p:spPr>
          <a:xfrm>
            <a:off x="1413525" y="1144250"/>
            <a:ext cx="63159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Fourier Transform</a:t>
            </a:r>
            <a:endParaRPr/>
          </a:p>
        </p:txBody>
      </p:sp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Westphal, James Bialas, Yi Hung Lim</a:t>
            </a:r>
            <a:endParaRPr/>
          </a:p>
        </p:txBody>
      </p:sp>
      <p:sp>
        <p:nvSpPr>
          <p:cNvPr id="460" name="Google Shape;460;p26"/>
          <p:cNvSpPr txBox="1"/>
          <p:nvPr>
            <p:ph idx="2" type="subTitle"/>
          </p:nvPr>
        </p:nvSpPr>
        <p:spPr>
          <a:xfrm>
            <a:off x="1788725" y="1761800"/>
            <a:ext cx="61284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(QFT)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FFT to QFT</a:t>
            </a:r>
            <a:endParaRPr/>
          </a:p>
        </p:txBody>
      </p:sp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1464250" y="1063175"/>
            <a:ext cx="43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FFT works on the domain of vectors. What is the quantum analogy?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QFT maps between superposition states in the quantum basis.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Mapping function for QFT is the same as FFT.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Notice any similarities?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531" name="Google Shape;5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275" y="243700"/>
            <a:ext cx="30099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275" y="1627025"/>
            <a:ext cx="3009900" cy="127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575" y="3695225"/>
            <a:ext cx="5475600" cy="8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|11&gt;</a:t>
            </a:r>
            <a:endParaRPr/>
          </a:p>
        </p:txBody>
      </p:sp>
      <p:sp>
        <p:nvSpPr>
          <p:cNvPr id="539" name="Google Shape;539;p3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|01&gt;</a:t>
            </a:r>
            <a:endParaRPr/>
          </a:p>
        </p:txBody>
      </p:sp>
      <p:pic>
        <p:nvPicPr>
          <p:cNvPr id="540" name="Google Shape;5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25" y="2682300"/>
            <a:ext cx="3600850" cy="177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25" y="690925"/>
            <a:ext cx="3600850" cy="195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1554" y="80050"/>
            <a:ext cx="2071521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6"/>
          <p:cNvSpPr txBox="1"/>
          <p:nvPr/>
        </p:nvSpPr>
        <p:spPr>
          <a:xfrm>
            <a:off x="5719550" y="209650"/>
            <a:ext cx="1212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Shortcut!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QFT as a Matrix</a:t>
            </a:r>
            <a:endParaRPr/>
          </a:p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is the same format as before, we can represent as a matrix.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Turns out this matrix IS unitary, and thus a Quantum Gate!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Problem: Inefficient… We can do better!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550" name="Google Shape;5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655" y="3044530"/>
            <a:ext cx="4834900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476" y="4288350"/>
            <a:ext cx="1211800" cy="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Solution</a:t>
            </a:r>
            <a:endParaRPr/>
          </a:p>
        </p:txBody>
      </p:sp>
      <p:sp>
        <p:nvSpPr>
          <p:cNvPr id="557" name="Google Shape;557;p38"/>
          <p:cNvSpPr txBox="1"/>
          <p:nvPr>
            <p:ph idx="1" type="body"/>
          </p:nvPr>
        </p:nvSpPr>
        <p:spPr>
          <a:xfrm>
            <a:off x="1388050" y="1063175"/>
            <a:ext cx="39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We will attempt to find a binary solution for QFT for a basis vector |j&gt;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 represent j and k as binary numbers in our summation.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Represent j/N as a binary point.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Plug into exponential term.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Note simplifications by means of Euler Identity.</a:t>
            </a:r>
            <a:endParaRPr sz="1400"/>
          </a:p>
        </p:txBody>
      </p:sp>
      <p:pic>
        <p:nvPicPr>
          <p:cNvPr id="558" name="Google Shape;5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24" y="915526"/>
            <a:ext cx="3536626" cy="134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168" y="2475650"/>
            <a:ext cx="3618681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400" y="3179925"/>
            <a:ext cx="3688450" cy="7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2304" y="110375"/>
            <a:ext cx="2071521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8"/>
          <p:cNvSpPr txBox="1"/>
          <p:nvPr/>
        </p:nvSpPr>
        <p:spPr>
          <a:xfrm>
            <a:off x="5040150" y="110375"/>
            <a:ext cx="1972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For Reference…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Solution (Plugging In)</a:t>
            </a:r>
            <a:endParaRPr/>
          </a:p>
        </p:txBody>
      </p:sp>
      <p:sp>
        <p:nvSpPr>
          <p:cNvPr id="568" name="Google Shape;568;p39"/>
          <p:cNvSpPr txBox="1"/>
          <p:nvPr>
            <p:ph idx="1" type="body"/>
          </p:nvPr>
        </p:nvSpPr>
        <p:spPr>
          <a:xfrm>
            <a:off x="1258875" y="1063175"/>
            <a:ext cx="40044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the previous </a:t>
            </a:r>
            <a:r>
              <a:rPr lang="en" sz="1400"/>
              <a:t>simplification</a:t>
            </a:r>
            <a:r>
              <a:rPr lang="en" sz="1400"/>
              <a:t> we can </a:t>
            </a:r>
            <a:r>
              <a:rPr lang="en" sz="1400"/>
              <a:t>derive an expression for a QFT qubit.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Put |k&gt; back in its product notion |k</a:t>
            </a:r>
            <a:r>
              <a:rPr baseline="-25000" lang="en" sz="1400"/>
              <a:t>n-1</a:t>
            </a:r>
            <a:r>
              <a:rPr lang="en" sz="1400"/>
              <a:t>&gt;|k</a:t>
            </a:r>
            <a:r>
              <a:rPr baseline="-25000" lang="en" sz="1400"/>
              <a:t>n-2</a:t>
            </a:r>
            <a:r>
              <a:rPr lang="en" sz="1400"/>
              <a:t>&gt;...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 now distribute summations to each part.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Evaluate each sum as e</a:t>
            </a:r>
            <a:r>
              <a:rPr baseline="30000" lang="en" sz="1400"/>
              <a:t>0</a:t>
            </a:r>
            <a:r>
              <a:rPr lang="en" sz="1400"/>
              <a:t> = 1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N = 2</a:t>
            </a:r>
            <a:r>
              <a:rPr baseline="30000" lang="en" sz="1400"/>
              <a:t>n</a:t>
            </a:r>
            <a:r>
              <a:rPr lang="en" sz="1400"/>
              <a:t> to further expand the front term:</a:t>
            </a:r>
            <a:endParaRPr sz="1400"/>
          </a:p>
        </p:txBody>
      </p:sp>
      <p:pic>
        <p:nvPicPr>
          <p:cNvPr id="569" name="Google Shape;5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304" y="110375"/>
            <a:ext cx="2071521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9"/>
          <p:cNvSpPr txBox="1"/>
          <p:nvPr/>
        </p:nvSpPr>
        <p:spPr>
          <a:xfrm>
            <a:off x="5040150" y="110375"/>
            <a:ext cx="1972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For Reference…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71" name="Google Shape;5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97" y="1200100"/>
            <a:ext cx="3684824" cy="13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996" y="2639200"/>
            <a:ext cx="3684825" cy="84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875" y="3564200"/>
            <a:ext cx="4603953" cy="1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Visualizing…</a:t>
            </a:r>
            <a:endParaRPr/>
          </a:p>
        </p:txBody>
      </p:sp>
      <p:sp>
        <p:nvSpPr>
          <p:cNvPr id="579" name="Google Shape;579;p40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seen in the expansion of |k&gt; the binary decimal shifts over for each term in k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Order is SWAPPED in terms of bits: note how j</a:t>
            </a:r>
            <a:r>
              <a:rPr baseline="-25000" lang="en" sz="1400"/>
              <a:t>0</a:t>
            </a:r>
            <a:r>
              <a:rPr lang="en" sz="1400"/>
              <a:t> is only bit in k</a:t>
            </a:r>
            <a:r>
              <a:rPr baseline="-25000" lang="en" sz="1400"/>
              <a:t>n-1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Remember binary decimal is shifts in power of 2</a:t>
            </a:r>
            <a:endParaRPr sz="1400"/>
          </a:p>
        </p:txBody>
      </p:sp>
      <p:pic>
        <p:nvPicPr>
          <p:cNvPr id="580" name="Google Shape;5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87" y="106575"/>
            <a:ext cx="4329187" cy="9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975" y="2381675"/>
            <a:ext cx="5210051" cy="1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970" y="3745257"/>
            <a:ext cx="5210050" cy="132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Quantum Circuit</a:t>
            </a:r>
            <a:endParaRPr/>
          </a:p>
        </p:txBody>
      </p:sp>
      <p:pic>
        <p:nvPicPr>
          <p:cNvPr id="588" name="Google Shape;5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25" y="1414400"/>
            <a:ext cx="3069575" cy="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1"/>
          <p:cNvSpPr txBox="1"/>
          <p:nvPr>
            <p:ph idx="1" type="body"/>
          </p:nvPr>
        </p:nvSpPr>
        <p:spPr>
          <a:xfrm>
            <a:off x="1311850" y="1063175"/>
            <a:ext cx="51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Hadamard gate gives us + or - state, represent as exponential.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Consider a rotation gate by 2pi/2</a:t>
            </a:r>
            <a:r>
              <a:rPr baseline="30000" lang="en" sz="1400"/>
              <a:t>r</a:t>
            </a:r>
            <a:r>
              <a:rPr lang="en" sz="1400"/>
              <a:t> radians.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many R</a:t>
            </a:r>
            <a:r>
              <a:rPr baseline="-25000" lang="en" sz="1400"/>
              <a:t>r</a:t>
            </a:r>
            <a:r>
              <a:rPr lang="en" sz="1400"/>
              <a:t> gates do we apply to obtain our desired binary position?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2"/>
                </a:solidFill>
              </a:rPr>
              <a:t>For qubit j</a:t>
            </a:r>
            <a:r>
              <a:rPr b="1" baseline="-25000" lang="en" sz="1400">
                <a:solidFill>
                  <a:schemeClr val="accent2"/>
                </a:solidFill>
              </a:rPr>
              <a:t>n-1</a:t>
            </a:r>
            <a:r>
              <a:rPr b="1" lang="en" sz="1400">
                <a:solidFill>
                  <a:schemeClr val="accent2"/>
                </a:solidFill>
              </a:rPr>
              <a:t>:</a:t>
            </a:r>
            <a:endParaRPr b="1"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R</a:t>
            </a:r>
            <a:r>
              <a:rPr baseline="-25000" lang="en" sz="1400">
                <a:solidFill>
                  <a:schemeClr val="accent2"/>
                </a:solidFill>
              </a:rPr>
              <a:t>2</a:t>
            </a:r>
            <a:r>
              <a:rPr lang="en" sz="1400">
                <a:solidFill>
                  <a:schemeClr val="accent2"/>
                </a:solidFill>
              </a:rPr>
              <a:t> applied to qubit j</a:t>
            </a:r>
            <a:r>
              <a:rPr baseline="-25000" lang="en" sz="1400">
                <a:solidFill>
                  <a:schemeClr val="accent2"/>
                </a:solidFill>
              </a:rPr>
              <a:t>n-1</a:t>
            </a:r>
            <a:r>
              <a:rPr lang="en" sz="1400">
                <a:solidFill>
                  <a:schemeClr val="accent2"/>
                </a:solidFill>
              </a:rPr>
              <a:t> and controlled by j</a:t>
            </a:r>
            <a:r>
              <a:rPr baseline="-25000" lang="en" sz="1400">
                <a:solidFill>
                  <a:schemeClr val="accent2"/>
                </a:solidFill>
              </a:rPr>
              <a:t>n-2</a:t>
            </a:r>
            <a:r>
              <a:rPr lang="en" sz="1400">
                <a:solidFill>
                  <a:schemeClr val="accent2"/>
                </a:solidFill>
              </a:rPr>
              <a:t>. </a:t>
            </a:r>
            <a:r>
              <a:rPr lang="en" sz="1400">
                <a:solidFill>
                  <a:schemeClr val="lt2"/>
                </a:solidFill>
              </a:rPr>
              <a:t>This adds the 0.0j</a:t>
            </a:r>
            <a:r>
              <a:rPr baseline="-25000" lang="en" sz="1400">
                <a:solidFill>
                  <a:schemeClr val="lt2"/>
                </a:solidFill>
              </a:rPr>
              <a:t>n-2</a:t>
            </a:r>
            <a:r>
              <a:rPr lang="en" sz="1400">
                <a:solidFill>
                  <a:schemeClr val="lt2"/>
                </a:solidFill>
              </a:rPr>
              <a:t> to decimal.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R</a:t>
            </a:r>
            <a:r>
              <a:rPr baseline="-25000" lang="en" sz="1400">
                <a:solidFill>
                  <a:schemeClr val="accent2"/>
                </a:solidFill>
              </a:rPr>
              <a:t>3</a:t>
            </a:r>
            <a:r>
              <a:rPr lang="en" sz="1400">
                <a:solidFill>
                  <a:schemeClr val="accent2"/>
                </a:solidFill>
              </a:rPr>
              <a:t> applied to qubit j</a:t>
            </a:r>
            <a:r>
              <a:rPr baseline="-25000" lang="en" sz="1400">
                <a:solidFill>
                  <a:schemeClr val="accent2"/>
                </a:solidFill>
              </a:rPr>
              <a:t>n-1</a:t>
            </a:r>
            <a:r>
              <a:rPr lang="en" sz="1400">
                <a:solidFill>
                  <a:schemeClr val="accent2"/>
                </a:solidFill>
              </a:rPr>
              <a:t> and controlled by j</a:t>
            </a:r>
            <a:r>
              <a:rPr baseline="-25000" lang="en" sz="1400">
                <a:solidFill>
                  <a:schemeClr val="accent2"/>
                </a:solidFill>
              </a:rPr>
              <a:t>n-3</a:t>
            </a:r>
            <a:r>
              <a:rPr lang="en" sz="1400">
                <a:solidFill>
                  <a:schemeClr val="accent2"/>
                </a:solidFill>
              </a:rPr>
              <a:t>. </a:t>
            </a:r>
            <a:r>
              <a:rPr lang="en" sz="1400">
                <a:solidFill>
                  <a:schemeClr val="lt2"/>
                </a:solidFill>
              </a:rPr>
              <a:t>This adds the 0.00j</a:t>
            </a:r>
            <a:r>
              <a:rPr baseline="-25000" lang="en" sz="1400">
                <a:solidFill>
                  <a:schemeClr val="lt2"/>
                </a:solidFill>
              </a:rPr>
              <a:t>n-3</a:t>
            </a:r>
            <a:r>
              <a:rPr lang="en" sz="1400">
                <a:solidFill>
                  <a:schemeClr val="lt2"/>
                </a:solidFill>
              </a:rPr>
              <a:t> to decimal.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R</a:t>
            </a:r>
            <a:r>
              <a:rPr baseline="-25000" lang="en" sz="1400">
                <a:solidFill>
                  <a:schemeClr val="accent2"/>
                </a:solidFill>
              </a:rPr>
              <a:t>n</a:t>
            </a:r>
            <a:r>
              <a:rPr lang="en" sz="1400">
                <a:solidFill>
                  <a:schemeClr val="accent2"/>
                </a:solidFill>
              </a:rPr>
              <a:t> applied to qubit j</a:t>
            </a:r>
            <a:r>
              <a:rPr baseline="-25000" lang="en" sz="1400">
                <a:solidFill>
                  <a:schemeClr val="accent2"/>
                </a:solidFill>
              </a:rPr>
              <a:t>n-1</a:t>
            </a:r>
            <a:r>
              <a:rPr lang="en" sz="1400">
                <a:solidFill>
                  <a:schemeClr val="accent2"/>
                </a:solidFill>
              </a:rPr>
              <a:t> and controlled by j</a:t>
            </a:r>
            <a:r>
              <a:rPr baseline="-25000" lang="en" sz="1400">
                <a:solidFill>
                  <a:schemeClr val="accent2"/>
                </a:solidFill>
              </a:rPr>
              <a:t>0</a:t>
            </a:r>
            <a:r>
              <a:rPr lang="en" sz="1400">
                <a:solidFill>
                  <a:schemeClr val="accent2"/>
                </a:solidFill>
              </a:rPr>
              <a:t>. </a:t>
            </a:r>
            <a:r>
              <a:rPr lang="en" sz="1400">
                <a:solidFill>
                  <a:schemeClr val="lt2"/>
                </a:solidFill>
              </a:rPr>
              <a:t> This adds the 0.0…j</a:t>
            </a:r>
            <a:r>
              <a:rPr baseline="-25000" lang="en" sz="1400">
                <a:solidFill>
                  <a:schemeClr val="lt2"/>
                </a:solidFill>
              </a:rPr>
              <a:t>0</a:t>
            </a:r>
            <a:r>
              <a:rPr lang="en" sz="1400">
                <a:solidFill>
                  <a:schemeClr val="lt2"/>
                </a:solidFill>
              </a:rPr>
              <a:t> to decimal.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590" name="Google Shape;5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779" y="223572"/>
            <a:ext cx="2016321" cy="9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250" y="2283600"/>
            <a:ext cx="2919851" cy="8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9756" y="3794927"/>
            <a:ext cx="2576345" cy="9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1"/>
          <p:cNvSpPr txBox="1"/>
          <p:nvPr/>
        </p:nvSpPr>
        <p:spPr>
          <a:xfrm>
            <a:off x="6720850" y="3370575"/>
            <a:ext cx="201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Remember this?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Rotations…</a:t>
            </a:r>
            <a:endParaRPr/>
          </a:p>
        </p:txBody>
      </p:sp>
      <p:sp>
        <p:nvSpPr>
          <p:cNvPr id="599" name="Google Shape;599;p42"/>
          <p:cNvSpPr txBox="1"/>
          <p:nvPr>
            <p:ph idx="1" type="body"/>
          </p:nvPr>
        </p:nvSpPr>
        <p:spPr>
          <a:xfrm>
            <a:off x="1143250" y="1063175"/>
            <a:ext cx="75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seen here, H transforms a bit to |+&gt; which has a base exponential term with a binary decimal 0.j</a:t>
            </a:r>
            <a:r>
              <a:rPr baseline="-25000" lang="en" sz="1400"/>
              <a:t>n-1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Series</a:t>
            </a:r>
            <a:r>
              <a:rPr lang="en" sz="1400"/>
              <a:t> of rotations fill in the rest of the binary decimal.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Steps in a QFT circuit:</a:t>
            </a:r>
            <a:endParaRPr b="1"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 sz="1400">
                <a:solidFill>
                  <a:schemeClr val="lt2"/>
                </a:solidFill>
              </a:rPr>
              <a:t>Start with j</a:t>
            </a:r>
            <a:r>
              <a:rPr baseline="-25000" lang="en" sz="1400">
                <a:solidFill>
                  <a:schemeClr val="lt2"/>
                </a:solidFill>
              </a:rPr>
              <a:t>n-1</a:t>
            </a:r>
            <a:r>
              <a:rPr lang="en" sz="1400">
                <a:solidFill>
                  <a:schemeClr val="lt2"/>
                </a:solidFill>
              </a:rPr>
              <a:t> qubit and work towards j</a:t>
            </a:r>
            <a:r>
              <a:rPr baseline="-25000" lang="en" sz="1400">
                <a:solidFill>
                  <a:schemeClr val="lt2"/>
                </a:solidFill>
              </a:rPr>
              <a:t>0</a:t>
            </a:r>
            <a:r>
              <a:rPr lang="en" sz="1400">
                <a:solidFill>
                  <a:schemeClr val="lt2"/>
                </a:solidFill>
              </a:rPr>
              <a:t> (most significant to least significant).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For the j</a:t>
            </a:r>
            <a:r>
              <a:rPr baseline="-25000" lang="en" sz="1400">
                <a:solidFill>
                  <a:schemeClr val="accent2"/>
                </a:solidFill>
              </a:rPr>
              <a:t>k</a:t>
            </a:r>
            <a:r>
              <a:rPr lang="en" sz="1400">
                <a:solidFill>
                  <a:schemeClr val="accent2"/>
                </a:solidFill>
              </a:rPr>
              <a:t>-th qubit: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 sz="1400">
                <a:solidFill>
                  <a:schemeClr val="accent2"/>
                </a:solidFill>
              </a:rPr>
              <a:t>Apply an H gate.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 sz="1400">
                <a:solidFill>
                  <a:schemeClr val="accent2"/>
                </a:solidFill>
              </a:rPr>
              <a:t>Apply rotation gates from R</a:t>
            </a:r>
            <a:r>
              <a:rPr baseline="-25000" lang="en" sz="1400">
                <a:solidFill>
                  <a:schemeClr val="accent2"/>
                </a:solidFill>
              </a:rPr>
              <a:t>2</a:t>
            </a:r>
            <a:r>
              <a:rPr lang="en" sz="1400">
                <a:solidFill>
                  <a:schemeClr val="accent2"/>
                </a:solidFill>
              </a:rPr>
              <a:t> to R</a:t>
            </a:r>
            <a:r>
              <a:rPr baseline="-25000" lang="en" sz="1400">
                <a:solidFill>
                  <a:schemeClr val="accent2"/>
                </a:solidFill>
              </a:rPr>
              <a:t>k+1</a:t>
            </a:r>
            <a:r>
              <a:rPr lang="en" sz="1400">
                <a:solidFill>
                  <a:schemeClr val="accent2"/>
                </a:solidFill>
              </a:rPr>
              <a:t> in that order, where each is conditioned on one qubit </a:t>
            </a:r>
            <a:r>
              <a:rPr lang="en" sz="1400">
                <a:solidFill>
                  <a:schemeClr val="accent2"/>
                </a:solidFill>
              </a:rPr>
              <a:t>earlier</a:t>
            </a:r>
            <a:r>
              <a:rPr lang="en" sz="1400">
                <a:solidFill>
                  <a:schemeClr val="accent2"/>
                </a:solidFill>
              </a:rPr>
              <a:t> (R</a:t>
            </a:r>
            <a:r>
              <a:rPr baseline="-25000" lang="en" sz="1400">
                <a:solidFill>
                  <a:schemeClr val="accent2"/>
                </a:solidFill>
              </a:rPr>
              <a:t>2</a:t>
            </a:r>
            <a:r>
              <a:rPr lang="en" sz="1400">
                <a:solidFill>
                  <a:schemeClr val="accent2"/>
                </a:solidFill>
              </a:rPr>
              <a:t> on k-1, R</a:t>
            </a:r>
            <a:r>
              <a:rPr baseline="-25000" lang="en" sz="1400">
                <a:solidFill>
                  <a:schemeClr val="accent2"/>
                </a:solidFill>
              </a:rPr>
              <a:t>3</a:t>
            </a:r>
            <a:r>
              <a:rPr lang="en" sz="1400">
                <a:solidFill>
                  <a:schemeClr val="accent2"/>
                </a:solidFill>
              </a:rPr>
              <a:t> on k-2, R</a:t>
            </a:r>
            <a:r>
              <a:rPr baseline="-25000" lang="en" sz="1400">
                <a:solidFill>
                  <a:schemeClr val="accent2"/>
                </a:solidFill>
              </a:rPr>
              <a:t>k+1</a:t>
            </a:r>
            <a:r>
              <a:rPr lang="en" sz="1400">
                <a:solidFill>
                  <a:schemeClr val="accent2"/>
                </a:solidFill>
              </a:rPr>
              <a:t> on 0)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When done, SWAP the order of all bits (output is reversed).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SWAP?</a:t>
            </a:r>
            <a:endParaRPr/>
          </a:p>
        </p:txBody>
      </p:sp>
      <p:sp>
        <p:nvSpPr>
          <p:cNvPr id="605" name="Google Shape;605;p4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Recall |j&gt; = |j</a:t>
            </a:r>
            <a:r>
              <a:rPr baseline="-25000" lang="en" sz="1400"/>
              <a:t>n-1</a:t>
            </a:r>
            <a:r>
              <a:rPr lang="en" sz="1400"/>
              <a:t>j</a:t>
            </a:r>
            <a:r>
              <a:rPr baseline="-25000" lang="en" sz="1400"/>
              <a:t>n-2</a:t>
            </a:r>
            <a:r>
              <a:rPr lang="en" sz="1400"/>
              <a:t>…j</a:t>
            </a:r>
            <a:r>
              <a:rPr baseline="-25000" lang="en" sz="1400"/>
              <a:t>0</a:t>
            </a:r>
            <a:r>
              <a:rPr lang="en" sz="1400"/>
              <a:t>&gt; and similar for |k&gt;.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See the final expansion of |k&gt;, in order from k</a:t>
            </a:r>
            <a:r>
              <a:rPr baseline="-25000" lang="en" sz="1400"/>
              <a:t>n-1</a:t>
            </a:r>
            <a:r>
              <a:rPr lang="en" sz="1400"/>
              <a:t> to k</a:t>
            </a:r>
            <a:r>
              <a:rPr baseline="-25000" lang="en" sz="1400"/>
              <a:t>0</a:t>
            </a:r>
            <a:r>
              <a:rPr lang="en" sz="1400"/>
              <a:t> qubit states.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Note from last slide that |j</a:t>
            </a:r>
            <a:r>
              <a:rPr baseline="-25000" lang="en" sz="1400">
                <a:solidFill>
                  <a:schemeClr val="lt2"/>
                </a:solidFill>
              </a:rPr>
              <a:t>n-1</a:t>
            </a:r>
            <a:r>
              <a:rPr lang="en" sz="1400">
                <a:solidFill>
                  <a:schemeClr val="lt2"/>
                </a:solidFill>
              </a:rPr>
              <a:t>&gt; maps to the full expansion of a binary decimal.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This is, in the order above, |k</a:t>
            </a:r>
            <a:r>
              <a:rPr baseline="-25000" lang="en" sz="1400">
                <a:solidFill>
                  <a:schemeClr val="lt2"/>
                </a:solidFill>
              </a:rPr>
              <a:t>0</a:t>
            </a:r>
            <a:r>
              <a:rPr lang="en" sz="1400">
                <a:solidFill>
                  <a:schemeClr val="lt2"/>
                </a:solidFill>
              </a:rPr>
              <a:t>&gt;.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25" y="3424300"/>
            <a:ext cx="4315450" cy="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612" name="Google Shape;6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38" y="1576388"/>
            <a:ext cx="72104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6" name="Google Shape;466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Fourier Transform</a:t>
            </a:r>
            <a:endParaRPr/>
          </a:p>
        </p:txBody>
      </p:sp>
      <p:sp>
        <p:nvSpPr>
          <p:cNvPr id="467" name="Google Shape;467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Bialas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 Example (4 qubit)</a:t>
            </a:r>
            <a:endParaRPr/>
          </a:p>
        </p:txBody>
      </p:sp>
      <p:pic>
        <p:nvPicPr>
          <p:cNvPr id="618" name="Google Shape;6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377950"/>
            <a:ext cx="62293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5"/>
          <p:cNvSpPr txBox="1"/>
          <p:nvPr/>
        </p:nvSpPr>
        <p:spPr>
          <a:xfrm>
            <a:off x="1457325" y="3156000"/>
            <a:ext cx="635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We can imagine how this plays out: |j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&gt; has H R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R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R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giving it a binary decimal of 0.j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which is then swapped for |k</a:t>
            </a:r>
            <a:r>
              <a:rPr baseline="-25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&gt; (the MSB of k).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Complexity</a:t>
            </a:r>
            <a:endParaRPr/>
          </a:p>
        </p:txBody>
      </p:sp>
      <p:sp>
        <p:nvSpPr>
          <p:cNvPr id="625" name="Google Shape;625;p4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n qubits, the total number of gates is the sum of the numbers 1, 2, …, 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sum of this is n(n+1)/2.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then have n/2 SWAP operations.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terms of the number of qubits, this is O(n</a:t>
            </a:r>
            <a:r>
              <a:rPr baseline="30000" lang="en" sz="1400"/>
              <a:t>2</a:t>
            </a:r>
            <a:r>
              <a:rPr lang="en" sz="1400"/>
              <a:t>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In terms of superposition states (N), 2</a:t>
            </a:r>
            <a:r>
              <a:rPr baseline="30000" lang="en" sz="1400">
                <a:solidFill>
                  <a:schemeClr val="accent2"/>
                </a:solidFill>
              </a:rPr>
              <a:t>n</a:t>
            </a:r>
            <a:r>
              <a:rPr lang="en" sz="1400">
                <a:solidFill>
                  <a:schemeClr val="accent2"/>
                </a:solidFill>
              </a:rPr>
              <a:t> = N.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Therefore, in terms of N, this is O(log</a:t>
            </a:r>
            <a:r>
              <a:rPr baseline="30000" lang="en" sz="1400">
                <a:solidFill>
                  <a:schemeClr val="accent2"/>
                </a:solidFill>
              </a:rPr>
              <a:t>2</a:t>
            </a:r>
            <a:r>
              <a:rPr lang="en" sz="1400">
                <a:solidFill>
                  <a:schemeClr val="accent2"/>
                </a:solidFill>
              </a:rPr>
              <a:t>N).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This is an exponential speedup from O(NlogN)!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626" name="Google Shape;6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75" y="3398750"/>
            <a:ext cx="4485950" cy="10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QFT</a:t>
            </a:r>
            <a:endParaRPr/>
          </a:p>
        </p:txBody>
      </p:sp>
      <p:sp>
        <p:nvSpPr>
          <p:cNvPr id="632" name="Google Shape;632;p4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Obtained by inverting order of gates AND taking their conjugate transposes.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NOTE: SWAP</a:t>
            </a:r>
            <a:r>
              <a:rPr baseline="30000" lang="en" sz="1400"/>
              <a:t>H</a:t>
            </a:r>
            <a:r>
              <a:rPr lang="en" sz="1400"/>
              <a:t> = SWAP, H</a:t>
            </a:r>
            <a:r>
              <a:rPr baseline="30000" lang="en" sz="1400"/>
              <a:t>H</a:t>
            </a:r>
            <a:r>
              <a:rPr lang="en" sz="1400"/>
              <a:t> = H, and R</a:t>
            </a:r>
            <a:r>
              <a:rPr baseline="-25000" lang="en" sz="1400"/>
              <a:t>r</a:t>
            </a:r>
            <a:r>
              <a:rPr baseline="30000" lang="en" sz="1400"/>
              <a:t>H</a:t>
            </a:r>
            <a:r>
              <a:rPr lang="en" sz="1400"/>
              <a:t> is a rotation by -2pi/2</a:t>
            </a:r>
            <a:r>
              <a:rPr baseline="30000" lang="en" sz="1400"/>
              <a:t>r</a:t>
            </a:r>
            <a:r>
              <a:rPr lang="en" sz="1400"/>
              <a:t> instead of positive.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IQFT has the same Gate Complexity as QFT (O(log</a:t>
            </a:r>
            <a:r>
              <a:rPr baseline="30000" lang="en" sz="1400">
                <a:solidFill>
                  <a:schemeClr val="lt2"/>
                </a:solidFill>
              </a:rPr>
              <a:t>2</a:t>
            </a:r>
            <a:r>
              <a:rPr lang="en" sz="1400">
                <a:solidFill>
                  <a:schemeClr val="lt2"/>
                </a:solidFill>
              </a:rPr>
              <a:t>N)).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633" name="Google Shape;6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47" y="2768875"/>
            <a:ext cx="5347699" cy="17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9" name="Google Shape;639;p4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Example and Results</a:t>
            </a:r>
            <a:endParaRPr/>
          </a:p>
        </p:txBody>
      </p:sp>
      <p:sp>
        <p:nvSpPr>
          <p:cNvPr id="640" name="Google Shape;640;p48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Hung Lim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"/>
          <p:cNvSpPr txBox="1"/>
          <p:nvPr>
            <p:ph type="title"/>
          </p:nvPr>
        </p:nvSpPr>
        <p:spPr>
          <a:xfrm>
            <a:off x="2673350" y="1194150"/>
            <a:ext cx="48738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Colab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651" name="Google Shape;651;p50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https://github.com/Qiskit/textbook/blob/main/notebooks/ch-algorithms/quantum-fourier-transform.ipynb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Introduction to Classical and Quantum Computing by Thomas Wong (Class Textbook)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Fourier Transform?</a:t>
            </a:r>
            <a:endParaRPr/>
          </a:p>
        </p:txBody>
      </p:sp>
      <p:sp>
        <p:nvSpPr>
          <p:cNvPr id="473" name="Google Shape;473;p28"/>
          <p:cNvSpPr txBox="1"/>
          <p:nvPr>
            <p:ph idx="1" type="body"/>
          </p:nvPr>
        </p:nvSpPr>
        <p:spPr>
          <a:xfrm>
            <a:off x="1464250" y="986975"/>
            <a:ext cx="4747800" cy="13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algorithm to transform time domain equations into frequency domain equations</a:t>
            </a:r>
            <a:endParaRPr sz="1600"/>
          </a:p>
        </p:txBody>
      </p:sp>
      <p:pic>
        <p:nvPicPr>
          <p:cNvPr id="474" name="Google Shape;4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75" y="1962850"/>
            <a:ext cx="4420826" cy="25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Fourier Transform</a:t>
            </a:r>
            <a:endParaRPr/>
          </a:p>
        </p:txBody>
      </p:sp>
      <p:sp>
        <p:nvSpPr>
          <p:cNvPr id="480" name="Google Shape;480;p29"/>
          <p:cNvSpPr txBox="1"/>
          <p:nvPr>
            <p:ph idx="1" type="body"/>
          </p:nvPr>
        </p:nvSpPr>
        <p:spPr>
          <a:xfrm>
            <a:off x="1464250" y="2391800"/>
            <a:ext cx="6969600" cy="20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Φ</a:t>
            </a:r>
            <a:r>
              <a:rPr baseline="-25000" lang="en" sz="1600"/>
              <a:t>k</a:t>
            </a:r>
            <a:r>
              <a:rPr lang="en" sz="1600"/>
              <a:t>=frequency domain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k=frequency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N=number of samples per </a:t>
            </a:r>
            <a:r>
              <a:rPr lang="en" sz="1600"/>
              <a:t>second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</a:t>
            </a:r>
            <a:r>
              <a:rPr baseline="-25000" lang="en" sz="1600"/>
              <a:t>j</a:t>
            </a:r>
            <a:r>
              <a:rPr lang="en" sz="1600"/>
              <a:t>=</a:t>
            </a:r>
            <a:r>
              <a:rPr lang="en" sz="1600"/>
              <a:t>amplitude</a:t>
            </a:r>
            <a:r>
              <a:rPr lang="en" sz="1600"/>
              <a:t> for a certain sample</a:t>
            </a:r>
            <a:endParaRPr sz="1600"/>
          </a:p>
        </p:txBody>
      </p:sp>
      <p:pic>
        <p:nvPicPr>
          <p:cNvPr id="481" name="Google Shape;4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25" y="1358200"/>
            <a:ext cx="3753475" cy="11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Example</a:t>
            </a:r>
            <a:endParaRPr/>
          </a:p>
        </p:txBody>
      </p:sp>
      <p:sp>
        <p:nvSpPr>
          <p:cNvPr id="487" name="Google Shape;487;p30"/>
          <p:cNvSpPr txBox="1"/>
          <p:nvPr>
            <p:ph idx="1" type="body"/>
          </p:nvPr>
        </p:nvSpPr>
        <p:spPr>
          <a:xfrm>
            <a:off x="1464250" y="1063175"/>
            <a:ext cx="6969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Sound wave of a piano playing a C major chord</a:t>
            </a:r>
            <a:endParaRPr sz="1600"/>
          </a:p>
        </p:txBody>
      </p:sp>
      <p:pic>
        <p:nvPicPr>
          <p:cNvPr id="488" name="Google Shape;4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75" y="1684250"/>
            <a:ext cx="72961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Example</a:t>
            </a:r>
            <a:endParaRPr/>
          </a:p>
        </p:txBody>
      </p:sp>
      <p:sp>
        <p:nvSpPr>
          <p:cNvPr id="494" name="Google Shape;494;p31"/>
          <p:cNvSpPr txBox="1"/>
          <p:nvPr>
            <p:ph idx="1" type="body"/>
          </p:nvPr>
        </p:nvSpPr>
        <p:spPr>
          <a:xfrm>
            <a:off x="1464250" y="1063175"/>
            <a:ext cx="69696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 main peaks at 262hz, 330hz, and 392hz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Additional peaks for harmonics</a:t>
            </a:r>
            <a:endParaRPr sz="1600"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0" y="2007799"/>
            <a:ext cx="6665101" cy="2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1"/>
          <p:cNvSpPr/>
          <p:nvPr/>
        </p:nvSpPr>
        <p:spPr>
          <a:xfrm>
            <a:off x="3668700" y="2160575"/>
            <a:ext cx="1087500" cy="1857300"/>
          </a:xfrm>
          <a:prstGeom prst="rect">
            <a:avLst/>
          </a:prstGeom>
          <a:solidFill>
            <a:srgbClr val="FF9900">
              <a:alpha val="5030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Fourier Transform</a:t>
            </a:r>
            <a:endParaRPr/>
          </a:p>
        </p:txBody>
      </p:sp>
      <p:sp>
        <p:nvSpPr>
          <p:cNvPr id="502" name="Google Shape;502;p32"/>
          <p:cNvSpPr txBox="1"/>
          <p:nvPr>
            <p:ph idx="1" type="body"/>
          </p:nvPr>
        </p:nvSpPr>
        <p:spPr>
          <a:xfrm>
            <a:off x="1464250" y="916125"/>
            <a:ext cx="6969600" cy="31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            Frequency matrix    </a:t>
            </a:r>
            <a:r>
              <a:rPr lang="en" sz="1600"/>
              <a:t>Amplitude</a:t>
            </a:r>
            <a:r>
              <a:rPr lang="en" sz="1600"/>
              <a:t> Sample Matrix</a:t>
            </a:r>
            <a:endParaRPr sz="1600"/>
          </a:p>
        </p:txBody>
      </p:sp>
      <p:pic>
        <p:nvPicPr>
          <p:cNvPr id="503" name="Google Shape;5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750" y="1189063"/>
            <a:ext cx="2800500" cy="10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550" y="2841275"/>
            <a:ext cx="5057775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32"/>
          <p:cNvCxnSpPr/>
          <p:nvPr/>
        </p:nvCxnSpPr>
        <p:spPr>
          <a:xfrm>
            <a:off x="6764325" y="2589200"/>
            <a:ext cx="63600" cy="317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2"/>
          <p:cNvCxnSpPr/>
          <p:nvPr/>
        </p:nvCxnSpPr>
        <p:spPr>
          <a:xfrm>
            <a:off x="4202038" y="2646275"/>
            <a:ext cx="363600" cy="244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7" name="Google Shape;5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325" y="1628804"/>
            <a:ext cx="1490675" cy="3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2"/>
          <p:cNvSpPr txBox="1"/>
          <p:nvPr>
            <p:ph idx="1" type="body"/>
          </p:nvPr>
        </p:nvSpPr>
        <p:spPr>
          <a:xfrm>
            <a:off x="6674176" y="1277500"/>
            <a:ext cx="18045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Substituting:</a:t>
            </a:r>
            <a:endParaRPr sz="1600"/>
          </a:p>
        </p:txBody>
      </p:sp>
      <p:sp>
        <p:nvSpPr>
          <p:cNvPr id="509" name="Google Shape;509;p32"/>
          <p:cNvSpPr/>
          <p:nvPr/>
        </p:nvSpPr>
        <p:spPr>
          <a:xfrm>
            <a:off x="6958600" y="1629500"/>
            <a:ext cx="512700" cy="6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515" name="Google Shape;515;p33"/>
          <p:cNvSpPr txBox="1"/>
          <p:nvPr>
            <p:ph idx="1" type="body"/>
          </p:nvPr>
        </p:nvSpPr>
        <p:spPr>
          <a:xfrm>
            <a:off x="1464250" y="9869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Discrete Matrix Fourier transform -</a:t>
            </a:r>
            <a:r>
              <a:rPr lang="en" sz="1600"/>
              <a:t> O(n</a:t>
            </a:r>
            <a:r>
              <a:rPr baseline="30000" lang="en" sz="1600"/>
              <a:t>2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Fast Fourier transform - O(nlogn)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16" name="Google Shape;5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75" y="1398200"/>
            <a:ext cx="4223525" cy="1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3"/>
          <p:cNvPicPr preferRelativeResize="0"/>
          <p:nvPr/>
        </p:nvPicPr>
        <p:blipFill rotWithShape="1">
          <a:blip r:embed="rId4">
            <a:alphaModFix/>
          </a:blip>
          <a:srcRect b="45863" l="26854" r="26245" t="18889"/>
          <a:stretch/>
        </p:blipFill>
        <p:spPr>
          <a:xfrm>
            <a:off x="3330112" y="3152775"/>
            <a:ext cx="2483776" cy="14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3" name="Google Shape;523;p34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Fourier Transform</a:t>
            </a:r>
            <a:endParaRPr/>
          </a:p>
        </p:txBody>
      </p:sp>
      <p:sp>
        <p:nvSpPr>
          <p:cNvPr id="524" name="Google Shape;524;p34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Westphal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