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19 slides</a:t>
            </a:r>
            <a:endParaRPr/>
          </a:p>
          <a:p>
            <a:pPr indent="0" lvl="0" marL="0" rtl="0" algn="l">
              <a:spcBef>
                <a:spcPts val="0"/>
              </a:spcBef>
              <a:spcAft>
                <a:spcPts val="0"/>
              </a:spcAft>
              <a:buNone/>
            </a:pPr>
            <a:r>
              <a:rPr lang="en"/>
              <a:t>1,2</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6ef503686e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ef503686e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748fdf713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48fdf713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748fdf713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48fdf713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46eb22a6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46eb22a6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746eb22a6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746eb22a6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746eb22a6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46eb22a6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748fdf713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748fdf713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6ef503686e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6ef503686e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6ef503686e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6ef503686e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6ef503686e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6ef503686e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ef503686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ef503686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46eb22a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46eb22a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ef503686e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ef503686e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46eb22a6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46eb22a6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46eb22a6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46eb22a6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746eb22a6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746eb22a6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6ef503686e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ef503686e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ef503686e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ef503686e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02225" y="692450"/>
            <a:ext cx="5922300" cy="373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t>CIS 434 Software Engineering</a:t>
            </a:r>
            <a:endParaRPr b="1" sz="2800"/>
          </a:p>
          <a:p>
            <a:pPr indent="0" lvl="0" marL="0" rtl="0" algn="l">
              <a:spcBef>
                <a:spcPts val="0"/>
              </a:spcBef>
              <a:spcAft>
                <a:spcPts val="0"/>
              </a:spcAft>
              <a:buNone/>
            </a:pPr>
            <a:r>
              <a:rPr b="1" lang="en" sz="2800"/>
              <a:t>       Python Python Game</a:t>
            </a:r>
            <a:endParaRPr b="1" sz="2800"/>
          </a:p>
          <a:p>
            <a:pPr indent="0" lvl="0" marL="0" rtl="0" algn="l">
              <a:spcBef>
                <a:spcPts val="0"/>
              </a:spcBef>
              <a:spcAft>
                <a:spcPts val="0"/>
              </a:spcAft>
              <a:buNone/>
            </a:pPr>
            <a:r>
              <a:rPr b="1" lang="en" sz="2800"/>
              <a:t>                Group 12</a:t>
            </a:r>
            <a:endParaRPr b="1" sz="2800"/>
          </a:p>
          <a:p>
            <a:pPr indent="0" lvl="0" marL="0" rtl="0" algn="l">
              <a:spcBef>
                <a:spcPts val="0"/>
              </a:spcBef>
              <a:spcAft>
                <a:spcPts val="0"/>
              </a:spcAft>
              <a:buNone/>
            </a:pPr>
            <a:r>
              <a:rPr lang="en" sz="3000"/>
              <a:t> </a:t>
            </a:r>
            <a:endParaRPr sz="3000"/>
          </a:p>
          <a:p>
            <a:pPr indent="0" lvl="0" marL="0" rtl="0" algn="r">
              <a:spcBef>
                <a:spcPts val="0"/>
              </a:spcBef>
              <a:spcAft>
                <a:spcPts val="0"/>
              </a:spcAft>
              <a:buNone/>
            </a:pPr>
            <a:r>
              <a:rPr lang="en" sz="2500"/>
              <a:t>Aidan Zapotechne</a:t>
            </a:r>
            <a:endParaRPr sz="2500"/>
          </a:p>
          <a:p>
            <a:pPr indent="0" lvl="0" marL="0" rtl="0" algn="r">
              <a:spcBef>
                <a:spcPts val="0"/>
              </a:spcBef>
              <a:spcAft>
                <a:spcPts val="0"/>
              </a:spcAft>
              <a:buNone/>
            </a:pPr>
            <a:r>
              <a:rPr lang="en" sz="2500"/>
              <a:t> Derek Woods</a:t>
            </a:r>
            <a:endParaRPr sz="2500"/>
          </a:p>
          <a:p>
            <a:pPr indent="0" lvl="0" marL="0" rtl="0" algn="r">
              <a:spcBef>
                <a:spcPts val="0"/>
              </a:spcBef>
              <a:spcAft>
                <a:spcPts val="0"/>
              </a:spcAft>
              <a:buNone/>
            </a:pPr>
            <a:r>
              <a:rPr lang="en" sz="2500"/>
              <a:t> Toral Zaveri</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Features</a:t>
            </a:r>
            <a:endParaRPr/>
          </a:p>
        </p:txBody>
      </p:sp>
      <p:sp>
        <p:nvSpPr>
          <p:cNvPr id="199" name="Google Shape;19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0" name="Google Shape;200;p22"/>
          <p:cNvSpPr txBox="1"/>
          <p:nvPr>
            <p:ph idx="1" type="body"/>
          </p:nvPr>
        </p:nvSpPr>
        <p:spPr>
          <a:xfrm>
            <a:off x="1297500" y="1116150"/>
            <a:ext cx="7038900" cy="3720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 sz="1400">
                <a:solidFill>
                  <a:srgbClr val="FFFFFF"/>
                </a:solidFill>
              </a:rPr>
              <a:t>Several ways for the user to customize their experience via game settings</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Main menu where player can start the game with default settings, or open the settings menu</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In the settings menu the user can change five different attributes:</a:t>
            </a:r>
            <a:endParaRPr sz="1400">
              <a:solidFill>
                <a:srgbClr val="FFFFFF"/>
              </a:solidFill>
            </a:endParaRPr>
          </a:p>
          <a:p>
            <a:pPr indent="-317500" lvl="1" marL="914400" rtl="0" algn="l">
              <a:spcBef>
                <a:spcPts val="0"/>
              </a:spcBef>
              <a:spcAft>
                <a:spcPts val="0"/>
              </a:spcAft>
              <a:buClr>
                <a:srgbClr val="FFFFFF"/>
              </a:buClr>
              <a:buSzPts val="1400"/>
              <a:buChar char="○"/>
            </a:pPr>
            <a:r>
              <a:rPr lang="en" sz="1400">
                <a:solidFill>
                  <a:srgbClr val="FFFFFF"/>
                </a:solidFill>
              </a:rPr>
              <a:t>Gamemode - can be classic, two-player race, or two-player melee</a:t>
            </a:r>
            <a:endParaRPr sz="1400">
              <a:solidFill>
                <a:srgbClr val="FFFFFF"/>
              </a:solidFill>
            </a:endParaRPr>
          </a:p>
          <a:p>
            <a:pPr indent="-317500" lvl="1" marL="914400" rtl="0" algn="l">
              <a:spcBef>
                <a:spcPts val="0"/>
              </a:spcBef>
              <a:spcAft>
                <a:spcPts val="0"/>
              </a:spcAft>
              <a:buClr>
                <a:srgbClr val="FFFFFF"/>
              </a:buClr>
              <a:buSzPts val="1400"/>
              <a:buChar char="○"/>
            </a:pPr>
            <a:r>
              <a:rPr lang="en" sz="1400">
                <a:solidFill>
                  <a:srgbClr val="FFFFFF"/>
                </a:solidFill>
              </a:rPr>
              <a:t>Board size - player selects a range of five different boards that vary the amount of rows and columns traversable in game</a:t>
            </a:r>
            <a:endParaRPr sz="1400">
              <a:solidFill>
                <a:srgbClr val="FFFFFF"/>
              </a:solidFill>
            </a:endParaRPr>
          </a:p>
          <a:p>
            <a:pPr indent="-317500" lvl="1" marL="914400" rtl="0" algn="l">
              <a:spcBef>
                <a:spcPts val="0"/>
              </a:spcBef>
              <a:spcAft>
                <a:spcPts val="0"/>
              </a:spcAft>
              <a:buClr>
                <a:srgbClr val="FFFFFF"/>
              </a:buClr>
              <a:buSzPts val="1400"/>
              <a:buChar char="○"/>
            </a:pPr>
            <a:r>
              <a:rPr lang="en" sz="1400">
                <a:solidFill>
                  <a:srgbClr val="FFFFFF"/>
                </a:solidFill>
              </a:rPr>
              <a:t>Number of Fruit - player specifies how many fruits are spawned on screen at one time</a:t>
            </a:r>
            <a:endParaRPr sz="1400">
              <a:solidFill>
                <a:srgbClr val="FFFFFF"/>
              </a:solidFill>
            </a:endParaRPr>
          </a:p>
          <a:p>
            <a:pPr indent="-317500" lvl="1" marL="914400" rtl="0" algn="l">
              <a:spcBef>
                <a:spcPts val="0"/>
              </a:spcBef>
              <a:spcAft>
                <a:spcPts val="0"/>
              </a:spcAft>
              <a:buClr>
                <a:srgbClr val="FFFFFF"/>
              </a:buClr>
              <a:buSzPts val="1400"/>
              <a:buChar char="○"/>
            </a:pPr>
            <a:r>
              <a:rPr lang="en" sz="1400">
                <a:solidFill>
                  <a:srgbClr val="FFFFFF"/>
                </a:solidFill>
              </a:rPr>
              <a:t>Borders - player specifies if borders should either be obstacles, or pass through borders</a:t>
            </a:r>
            <a:endParaRPr sz="1400">
              <a:solidFill>
                <a:srgbClr val="FFFFFF"/>
              </a:solidFill>
            </a:endParaRPr>
          </a:p>
          <a:p>
            <a:pPr indent="-317500" lvl="1" marL="914400" rtl="0" algn="l">
              <a:spcBef>
                <a:spcPts val="0"/>
              </a:spcBef>
              <a:spcAft>
                <a:spcPts val="0"/>
              </a:spcAft>
              <a:buClr>
                <a:srgbClr val="FFFFFF"/>
              </a:buClr>
              <a:buSzPts val="1400"/>
              <a:buChar char="○"/>
            </a:pPr>
            <a:r>
              <a:rPr lang="en" sz="1400">
                <a:solidFill>
                  <a:srgbClr val="FFFFFF"/>
                </a:solidFill>
              </a:rPr>
              <a:t>Obstacles - user specifies if obstacles spawn, in which five grey tiles will spawn randomly on screen that the player must avoid</a:t>
            </a:r>
            <a:endParaRPr sz="14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 player</a:t>
            </a:r>
            <a:endParaRPr/>
          </a:p>
        </p:txBody>
      </p:sp>
      <p:sp>
        <p:nvSpPr>
          <p:cNvPr id="206" name="Google Shape;206;p23"/>
          <p:cNvSpPr txBox="1"/>
          <p:nvPr>
            <p:ph idx="1" type="body"/>
          </p:nvPr>
        </p:nvSpPr>
        <p:spPr>
          <a:xfrm>
            <a:off x="547550" y="1567550"/>
            <a:ext cx="46950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Classic</a:t>
            </a:r>
            <a:endParaRPr sz="1400"/>
          </a:p>
          <a:p>
            <a:pPr indent="-317500" lvl="1" marL="914400" rtl="0" algn="l">
              <a:spcBef>
                <a:spcPts val="0"/>
              </a:spcBef>
              <a:spcAft>
                <a:spcPts val="0"/>
              </a:spcAft>
              <a:buSzPts val="1400"/>
              <a:buChar char="○"/>
            </a:pPr>
            <a:r>
              <a:rPr lang="en" sz="1400"/>
              <a:t>This is the only mode that supports high score</a:t>
            </a:r>
            <a:endParaRPr sz="1400"/>
          </a:p>
          <a:p>
            <a:pPr indent="-317500" lvl="1" marL="914400" rtl="0" algn="l">
              <a:spcBef>
                <a:spcPts val="0"/>
              </a:spcBef>
              <a:spcAft>
                <a:spcPts val="0"/>
              </a:spcAft>
              <a:buSzPts val="1400"/>
              <a:buChar char="○"/>
            </a:pPr>
            <a:r>
              <a:rPr lang="en" sz="1400"/>
              <a:t>All settings can still be modified</a:t>
            </a:r>
            <a:endParaRPr sz="1400"/>
          </a:p>
          <a:p>
            <a:pPr indent="-317500" lvl="1" marL="914400" rtl="0" algn="l">
              <a:spcBef>
                <a:spcPts val="0"/>
              </a:spcBef>
              <a:spcAft>
                <a:spcPts val="0"/>
              </a:spcAft>
              <a:buSzPts val="1400"/>
              <a:buChar char="○"/>
            </a:pPr>
            <a:r>
              <a:rPr lang="en" sz="1400"/>
              <a:t>Play until player crashes into obstacle</a:t>
            </a:r>
            <a:endParaRPr sz="1400"/>
          </a:p>
        </p:txBody>
      </p:sp>
      <p:sp>
        <p:nvSpPr>
          <p:cNvPr id="207" name="Google Shape;20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8" name="Google Shape;208;p23"/>
          <p:cNvPicPr preferRelativeResize="0"/>
          <p:nvPr/>
        </p:nvPicPr>
        <p:blipFill>
          <a:blip r:embed="rId3">
            <a:alphaModFix/>
          </a:blip>
          <a:stretch>
            <a:fillRect/>
          </a:stretch>
        </p:blipFill>
        <p:spPr>
          <a:xfrm>
            <a:off x="6200075" y="100975"/>
            <a:ext cx="2432068" cy="2414999"/>
          </a:xfrm>
          <a:prstGeom prst="rect">
            <a:avLst/>
          </a:prstGeom>
          <a:noFill/>
          <a:ln>
            <a:noFill/>
          </a:ln>
        </p:spPr>
      </p:pic>
      <p:pic>
        <p:nvPicPr>
          <p:cNvPr id="209" name="Google Shape;209;p23"/>
          <p:cNvPicPr preferRelativeResize="0"/>
          <p:nvPr/>
        </p:nvPicPr>
        <p:blipFill>
          <a:blip r:embed="rId4">
            <a:alphaModFix/>
          </a:blip>
          <a:stretch>
            <a:fillRect/>
          </a:stretch>
        </p:blipFill>
        <p:spPr>
          <a:xfrm>
            <a:off x="6216300" y="2515974"/>
            <a:ext cx="2432075" cy="24631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4"/>
          <p:cNvSpPr txBox="1"/>
          <p:nvPr>
            <p:ph type="title"/>
          </p:nvPr>
        </p:nvSpPr>
        <p:spPr>
          <a:xfrm>
            <a:off x="13258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a:t>
            </a:r>
            <a:r>
              <a:rPr lang="en"/>
              <a:t> player</a:t>
            </a:r>
            <a:endParaRPr/>
          </a:p>
        </p:txBody>
      </p:sp>
      <p:sp>
        <p:nvSpPr>
          <p:cNvPr id="215" name="Google Shape;215;p24"/>
          <p:cNvSpPr txBox="1"/>
          <p:nvPr>
            <p:ph idx="1" type="body"/>
          </p:nvPr>
        </p:nvSpPr>
        <p:spPr>
          <a:xfrm>
            <a:off x="1009825" y="1186025"/>
            <a:ext cx="3199800" cy="873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Race  mode</a:t>
            </a:r>
            <a:endParaRPr sz="1600"/>
          </a:p>
          <a:p>
            <a:pPr indent="-317500" lvl="1" marL="914400" rtl="0" algn="l">
              <a:spcBef>
                <a:spcPts val="0"/>
              </a:spcBef>
              <a:spcAft>
                <a:spcPts val="0"/>
              </a:spcAft>
              <a:buSzPts val="1400"/>
              <a:buChar char="○"/>
            </a:pPr>
            <a:r>
              <a:rPr lang="en" sz="1400"/>
              <a:t>60 second timer</a:t>
            </a:r>
            <a:endParaRPr sz="1400"/>
          </a:p>
        </p:txBody>
      </p:sp>
      <p:sp>
        <p:nvSpPr>
          <p:cNvPr id="216" name="Google Shape;21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7" name="Google Shape;217;p24"/>
          <p:cNvPicPr preferRelativeResize="0"/>
          <p:nvPr/>
        </p:nvPicPr>
        <p:blipFill>
          <a:blip r:embed="rId3">
            <a:alphaModFix/>
          </a:blip>
          <a:stretch>
            <a:fillRect/>
          </a:stretch>
        </p:blipFill>
        <p:spPr>
          <a:xfrm>
            <a:off x="1009825" y="2059627"/>
            <a:ext cx="2875750" cy="2927325"/>
          </a:xfrm>
          <a:prstGeom prst="rect">
            <a:avLst/>
          </a:prstGeom>
          <a:noFill/>
          <a:ln>
            <a:noFill/>
          </a:ln>
        </p:spPr>
      </p:pic>
      <p:pic>
        <p:nvPicPr>
          <p:cNvPr id="218" name="Google Shape;218;p24"/>
          <p:cNvPicPr preferRelativeResize="0"/>
          <p:nvPr/>
        </p:nvPicPr>
        <p:blipFill>
          <a:blip r:embed="rId4">
            <a:alphaModFix/>
          </a:blip>
          <a:stretch>
            <a:fillRect/>
          </a:stretch>
        </p:blipFill>
        <p:spPr>
          <a:xfrm>
            <a:off x="4450150" y="209463"/>
            <a:ext cx="3686375" cy="3589375"/>
          </a:xfrm>
          <a:prstGeom prst="rect">
            <a:avLst/>
          </a:prstGeom>
          <a:noFill/>
          <a:ln>
            <a:noFill/>
          </a:ln>
        </p:spPr>
      </p:pic>
      <p:sp>
        <p:nvSpPr>
          <p:cNvPr id="219" name="Google Shape;219;p24"/>
          <p:cNvSpPr txBox="1"/>
          <p:nvPr/>
        </p:nvSpPr>
        <p:spPr>
          <a:xfrm>
            <a:off x="4450150" y="3798825"/>
            <a:ext cx="3870300" cy="9480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Melee Mode</a:t>
            </a:r>
            <a:endParaRPr sz="1600">
              <a:solidFill>
                <a:srgbClr val="FFFFFF"/>
              </a:solidFill>
              <a:latin typeface="Lato"/>
              <a:ea typeface="Lato"/>
              <a:cs typeface="Lato"/>
              <a:sym typeface="Lato"/>
            </a:endParaRPr>
          </a:p>
          <a:p>
            <a:pPr indent="-317500" lvl="1" marL="914400" rtl="0" algn="l">
              <a:spcBef>
                <a:spcPts val="0"/>
              </a:spcBef>
              <a:spcAft>
                <a:spcPts val="0"/>
              </a:spcAft>
              <a:buClr>
                <a:srgbClr val="FFFFFF"/>
              </a:buClr>
              <a:buSzPts val="1400"/>
              <a:buFont typeface="Lato"/>
              <a:buChar char="○"/>
            </a:pPr>
            <a:r>
              <a:rPr lang="en">
                <a:solidFill>
                  <a:srgbClr val="FFFFFF"/>
                </a:solidFill>
                <a:latin typeface="Lato"/>
                <a:ea typeface="Lato"/>
                <a:cs typeface="Lato"/>
                <a:sym typeface="Lato"/>
              </a:rPr>
              <a:t>No fruits and growth every 10 moves</a:t>
            </a:r>
            <a:endParaRPr>
              <a:solidFill>
                <a:srgbClr val="FFFFFF"/>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Difficulties and Solutions</a:t>
            </a:r>
            <a:endParaRPr/>
          </a:p>
        </p:txBody>
      </p:sp>
      <p:sp>
        <p:nvSpPr>
          <p:cNvPr id="225" name="Google Shape;225;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6" name="Google Shape;226;p25"/>
          <p:cNvSpPr txBox="1"/>
          <p:nvPr>
            <p:ph idx="1" type="body"/>
          </p:nvPr>
        </p:nvSpPr>
        <p:spPr>
          <a:xfrm>
            <a:off x="1076225" y="1050400"/>
            <a:ext cx="3624600" cy="3612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How to implement snake movement, specifically the snake’s segments (long body) ?</a:t>
            </a:r>
            <a:endParaRPr sz="1600"/>
          </a:p>
          <a:p>
            <a:pPr indent="0" lvl="0" marL="0" rtl="0" algn="l">
              <a:spcBef>
                <a:spcPts val="1600"/>
              </a:spcBef>
              <a:spcAft>
                <a:spcPts val="0"/>
              </a:spcAft>
              <a:buNone/>
            </a:pPr>
            <a:r>
              <a:t/>
            </a:r>
            <a:endParaRPr sz="1600"/>
          </a:p>
          <a:p>
            <a:pPr indent="-330200" lvl="0" marL="457200" rtl="0" algn="l">
              <a:spcBef>
                <a:spcPts val="1600"/>
              </a:spcBef>
              <a:spcAft>
                <a:spcPts val="0"/>
              </a:spcAft>
              <a:buSzPts val="1600"/>
              <a:buChar char="●"/>
            </a:pPr>
            <a:r>
              <a:rPr lang="en" sz="1600"/>
              <a:t>How to implement different game modes?</a:t>
            </a:r>
            <a:endParaRPr sz="1600"/>
          </a:p>
          <a:p>
            <a:pPr indent="0" lvl="0" marL="0" rtl="0" algn="l">
              <a:spcBef>
                <a:spcPts val="1600"/>
              </a:spcBef>
              <a:spcAft>
                <a:spcPts val="0"/>
              </a:spcAft>
              <a:buNone/>
            </a:pPr>
            <a:r>
              <a:t/>
            </a:r>
            <a:endParaRPr sz="1600"/>
          </a:p>
          <a:p>
            <a:pPr indent="-330200" lvl="0" marL="457200" rtl="0" algn="l">
              <a:spcBef>
                <a:spcPts val="1600"/>
              </a:spcBef>
              <a:spcAft>
                <a:spcPts val="0"/>
              </a:spcAft>
              <a:buSzPts val="1600"/>
              <a:buChar char="●"/>
            </a:pPr>
            <a:r>
              <a:rPr lang="en" sz="1600"/>
              <a:t>How to maintain the high score?</a:t>
            </a:r>
            <a:endParaRPr sz="1600"/>
          </a:p>
        </p:txBody>
      </p:sp>
      <p:sp>
        <p:nvSpPr>
          <p:cNvPr id="227" name="Google Shape;227;p25"/>
          <p:cNvSpPr txBox="1"/>
          <p:nvPr>
            <p:ph idx="2" type="body"/>
          </p:nvPr>
        </p:nvSpPr>
        <p:spPr>
          <a:xfrm>
            <a:off x="4933200" y="1050400"/>
            <a:ext cx="3956100" cy="3612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Utilize python data structures in clever way: One list contains body segment positions and another contains the turns the snake takes</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
              <a:t>Two lists hold settings buttons, one is active settings and one is inactive. Based on which are pressed, the respective settings are updated</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
              <a:t>The high score is saved to the user’s local machine through the python shelve library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6"/>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Project Timeline</a:t>
            </a:r>
            <a:endParaRPr sz="3600"/>
          </a:p>
        </p:txBody>
      </p:sp>
      <p:sp>
        <p:nvSpPr>
          <p:cNvPr id="233" name="Google Shape;233;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Tasks</a:t>
            </a:r>
            <a:endParaRPr/>
          </a:p>
        </p:txBody>
      </p:sp>
      <p:sp>
        <p:nvSpPr>
          <p:cNvPr id="239" name="Google Shape;239;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0" name="Google Shape;240;p27"/>
          <p:cNvSpPr txBox="1"/>
          <p:nvPr/>
        </p:nvSpPr>
        <p:spPr>
          <a:xfrm>
            <a:off x="1297500" y="1307850"/>
            <a:ext cx="6523500" cy="32463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FFFFFF"/>
              </a:buClr>
              <a:buSzPts val="1500"/>
              <a:buFont typeface="Lato"/>
              <a:buChar char="●"/>
            </a:pPr>
            <a:r>
              <a:rPr lang="en" sz="1500">
                <a:solidFill>
                  <a:srgbClr val="FFFFFF"/>
                </a:solidFill>
                <a:latin typeface="Lato"/>
                <a:ea typeface="Lato"/>
                <a:cs typeface="Lato"/>
                <a:sym typeface="Lato"/>
              </a:rPr>
              <a:t>PyGame setup and draw game board were the first tasks completed.</a:t>
            </a:r>
            <a:endParaRPr sz="1500">
              <a:solidFill>
                <a:srgbClr val="FFFFFF"/>
              </a:solidFill>
              <a:latin typeface="Lato"/>
              <a:ea typeface="Lato"/>
              <a:cs typeface="Lato"/>
              <a:sym typeface="Lato"/>
            </a:endParaRPr>
          </a:p>
          <a:p>
            <a:pPr indent="-323850" lvl="0" marL="457200" rtl="0" algn="l">
              <a:spcBef>
                <a:spcPts val="0"/>
              </a:spcBef>
              <a:spcAft>
                <a:spcPts val="0"/>
              </a:spcAft>
              <a:buClr>
                <a:srgbClr val="FFFFFF"/>
              </a:buClr>
              <a:buSzPts val="1500"/>
              <a:buFont typeface="Lato"/>
              <a:buChar char="●"/>
            </a:pPr>
            <a:r>
              <a:rPr lang="en" sz="1500">
                <a:solidFill>
                  <a:srgbClr val="FFFFFF"/>
                </a:solidFill>
                <a:latin typeface="Lato"/>
                <a:ea typeface="Lato"/>
                <a:cs typeface="Lato"/>
                <a:sym typeface="Lato"/>
              </a:rPr>
              <a:t>Python sprite, user input, movement and food spawning were the next tasks tackled. The team was able to handle all collisions, growth,  movement and rendering so the python was never transformed into a PyGame sprite.</a:t>
            </a:r>
            <a:endParaRPr sz="1500">
              <a:solidFill>
                <a:srgbClr val="FFFFFF"/>
              </a:solidFill>
              <a:latin typeface="Lato"/>
              <a:ea typeface="Lato"/>
              <a:cs typeface="Lato"/>
              <a:sym typeface="Lato"/>
            </a:endParaRPr>
          </a:p>
          <a:p>
            <a:pPr indent="-323850" lvl="0" marL="457200" rtl="0" algn="l">
              <a:spcBef>
                <a:spcPts val="0"/>
              </a:spcBef>
              <a:spcAft>
                <a:spcPts val="0"/>
              </a:spcAft>
              <a:buClr>
                <a:srgbClr val="FFFFFF"/>
              </a:buClr>
              <a:buSzPts val="1500"/>
              <a:buFont typeface="Lato"/>
              <a:buChar char="●"/>
            </a:pPr>
            <a:r>
              <a:rPr lang="en" sz="1500">
                <a:solidFill>
                  <a:srgbClr val="FFFFFF"/>
                </a:solidFill>
                <a:latin typeface="Lato"/>
                <a:ea typeface="Lato"/>
                <a:cs typeface="Lato"/>
                <a:sym typeface="Lato"/>
              </a:rPr>
              <a:t>After the base game was operational is when the menu was focused on. The menu was postponed until later since it was tied into the game settings, modes and UI improvements.</a:t>
            </a:r>
            <a:endParaRPr sz="1500">
              <a:solidFill>
                <a:srgbClr val="FFFFFF"/>
              </a:solidFill>
              <a:latin typeface="Lato"/>
              <a:ea typeface="Lato"/>
              <a:cs typeface="Lato"/>
              <a:sym typeface="Lato"/>
            </a:endParaRPr>
          </a:p>
          <a:p>
            <a:pPr indent="-323850" lvl="0" marL="457200" rtl="0" algn="l">
              <a:spcBef>
                <a:spcPts val="0"/>
              </a:spcBef>
              <a:spcAft>
                <a:spcPts val="0"/>
              </a:spcAft>
              <a:buClr>
                <a:srgbClr val="FFFFFF"/>
              </a:buClr>
              <a:buSzPts val="1500"/>
              <a:buFont typeface="Lato"/>
              <a:buChar char="●"/>
            </a:pPr>
            <a:r>
              <a:rPr lang="en" sz="1500">
                <a:solidFill>
                  <a:srgbClr val="FFFFFF"/>
                </a:solidFill>
                <a:latin typeface="Lato"/>
                <a:ea typeface="Lato"/>
                <a:cs typeface="Lato"/>
                <a:sym typeface="Lato"/>
              </a:rPr>
              <a:t>The final task was additional game modes and is where our team spent most of our time, additional game modes and settings required code refactoring and the gs object previously mentioned. The end result was the ability to add game features with ease.</a:t>
            </a:r>
            <a:endParaRPr sz="1500">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Version Control</a:t>
            </a:r>
            <a:endParaRPr/>
          </a:p>
        </p:txBody>
      </p:sp>
      <p:sp>
        <p:nvSpPr>
          <p:cNvPr id="246" name="Google Shape;246;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47" name="Google Shape;247;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8" name="Google Shape;248;p28"/>
          <p:cNvPicPr preferRelativeResize="0"/>
          <p:nvPr/>
        </p:nvPicPr>
        <p:blipFill>
          <a:blip r:embed="rId3">
            <a:alphaModFix/>
          </a:blip>
          <a:stretch>
            <a:fillRect/>
          </a:stretch>
        </p:blipFill>
        <p:spPr>
          <a:xfrm>
            <a:off x="54425" y="1567550"/>
            <a:ext cx="2868307" cy="3120549"/>
          </a:xfrm>
          <a:prstGeom prst="rect">
            <a:avLst/>
          </a:prstGeom>
          <a:noFill/>
          <a:ln>
            <a:noFill/>
          </a:ln>
        </p:spPr>
      </p:pic>
      <p:pic>
        <p:nvPicPr>
          <p:cNvPr id="249" name="Google Shape;249;p28"/>
          <p:cNvPicPr preferRelativeResize="0"/>
          <p:nvPr/>
        </p:nvPicPr>
        <p:blipFill>
          <a:blip r:embed="rId4">
            <a:alphaModFix/>
          </a:blip>
          <a:stretch>
            <a:fillRect/>
          </a:stretch>
        </p:blipFill>
        <p:spPr>
          <a:xfrm>
            <a:off x="2958864" y="1567550"/>
            <a:ext cx="3106575" cy="3120551"/>
          </a:xfrm>
          <a:prstGeom prst="rect">
            <a:avLst/>
          </a:prstGeom>
          <a:noFill/>
          <a:ln>
            <a:noFill/>
          </a:ln>
        </p:spPr>
      </p:pic>
      <p:pic>
        <p:nvPicPr>
          <p:cNvPr id="250" name="Google Shape;250;p28"/>
          <p:cNvPicPr preferRelativeResize="0"/>
          <p:nvPr/>
        </p:nvPicPr>
        <p:blipFill>
          <a:blip r:embed="rId5">
            <a:alphaModFix/>
          </a:blip>
          <a:stretch>
            <a:fillRect/>
          </a:stretch>
        </p:blipFill>
        <p:spPr>
          <a:xfrm>
            <a:off x="6101600" y="1567550"/>
            <a:ext cx="2976427" cy="31205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29"/>
          <p:cNvSpPr txBox="1"/>
          <p:nvPr>
            <p:ph idx="4294967295" type="title"/>
          </p:nvPr>
        </p:nvSpPr>
        <p:spPr>
          <a:xfrm>
            <a:off x="0" y="187650"/>
            <a:ext cx="9144000" cy="58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Gantt Chart:</a:t>
            </a:r>
            <a:endParaRPr/>
          </a:p>
        </p:txBody>
      </p:sp>
      <p:pic>
        <p:nvPicPr>
          <p:cNvPr id="256" name="Google Shape;256;p29"/>
          <p:cNvPicPr preferRelativeResize="0"/>
          <p:nvPr/>
        </p:nvPicPr>
        <p:blipFill>
          <a:blip r:embed="rId3">
            <a:alphaModFix/>
          </a:blip>
          <a:stretch>
            <a:fillRect/>
          </a:stretch>
        </p:blipFill>
        <p:spPr>
          <a:xfrm>
            <a:off x="143500" y="772650"/>
            <a:ext cx="8874175" cy="4238400"/>
          </a:xfrm>
          <a:prstGeom prst="rect">
            <a:avLst/>
          </a:prstGeom>
          <a:noFill/>
          <a:ln>
            <a:noFill/>
          </a:ln>
        </p:spPr>
      </p:pic>
      <p:sp>
        <p:nvSpPr>
          <p:cNvPr id="257" name="Google Shape;257;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0"/>
          <p:cNvSpPr txBox="1"/>
          <p:nvPr>
            <p:ph type="title"/>
          </p:nvPr>
        </p:nvSpPr>
        <p:spPr>
          <a:xfrm>
            <a:off x="357275" y="242225"/>
            <a:ext cx="4587000" cy="88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63" name="Google Shape;263;p30"/>
          <p:cNvSpPr txBox="1"/>
          <p:nvPr/>
        </p:nvSpPr>
        <p:spPr>
          <a:xfrm>
            <a:off x="357275" y="1129625"/>
            <a:ext cx="5931300" cy="3027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Font typeface="Lato"/>
              <a:buChar char="●"/>
            </a:pPr>
            <a:r>
              <a:rPr lang="en" sz="1800">
                <a:solidFill>
                  <a:srgbClr val="FFFFFF"/>
                </a:solidFill>
                <a:latin typeface="Lato"/>
                <a:ea typeface="Lato"/>
                <a:cs typeface="Lato"/>
                <a:sym typeface="Lato"/>
              </a:rPr>
              <a:t>For this project, we implemented a fully functional classic Snake game. </a:t>
            </a:r>
            <a:endParaRPr sz="1800">
              <a:solidFill>
                <a:srgbClr val="FFFFFF"/>
              </a:solidFill>
              <a:latin typeface="Lato"/>
              <a:ea typeface="Lato"/>
              <a:cs typeface="Lato"/>
              <a:sym typeface="Lato"/>
            </a:endParaRPr>
          </a:p>
          <a:p>
            <a:pPr indent="-342900" lvl="0" marL="457200" rtl="0" algn="l">
              <a:lnSpc>
                <a:spcPct val="115000"/>
              </a:lnSpc>
              <a:spcBef>
                <a:spcPts val="0"/>
              </a:spcBef>
              <a:spcAft>
                <a:spcPts val="0"/>
              </a:spcAft>
              <a:buClr>
                <a:srgbClr val="FFFFFF"/>
              </a:buClr>
              <a:buSzPts val="1800"/>
              <a:buFont typeface="Lato"/>
              <a:buChar char="●"/>
            </a:pPr>
            <a:r>
              <a:rPr lang="en" sz="1800">
                <a:solidFill>
                  <a:srgbClr val="FFFFFF"/>
                </a:solidFill>
                <a:latin typeface="Lato"/>
                <a:ea typeface="Lato"/>
                <a:cs typeface="Lato"/>
                <a:sym typeface="Lato"/>
              </a:rPr>
              <a:t>The newly unique version of the snake game has been created in Python.</a:t>
            </a:r>
            <a:endParaRPr sz="1800">
              <a:solidFill>
                <a:srgbClr val="FFFFFF"/>
              </a:solidFill>
              <a:latin typeface="Lato"/>
              <a:ea typeface="Lato"/>
              <a:cs typeface="Lato"/>
              <a:sym typeface="Lato"/>
            </a:endParaRPr>
          </a:p>
          <a:p>
            <a:pPr indent="-342900" lvl="0" marL="457200" rtl="0" algn="l">
              <a:lnSpc>
                <a:spcPct val="115000"/>
              </a:lnSpc>
              <a:spcBef>
                <a:spcPts val="0"/>
              </a:spcBef>
              <a:spcAft>
                <a:spcPts val="0"/>
              </a:spcAft>
              <a:buClr>
                <a:srgbClr val="FFFFFF"/>
              </a:buClr>
              <a:buSzPts val="1800"/>
              <a:buFont typeface="Lato"/>
              <a:buChar char="●"/>
            </a:pPr>
            <a:r>
              <a:rPr lang="en" sz="1800">
                <a:solidFill>
                  <a:srgbClr val="FFFFFF"/>
                </a:solidFill>
                <a:latin typeface="Lato"/>
                <a:ea typeface="Lato"/>
                <a:cs typeface="Lato"/>
                <a:sym typeface="Lato"/>
              </a:rPr>
              <a:t>By making this project, we learned a new framework, PyGame and learned how to work with the proper software engineering methodologies. </a:t>
            </a:r>
            <a:endParaRPr sz="1800">
              <a:solidFill>
                <a:srgbClr val="FFFFFF"/>
              </a:solidFill>
              <a:latin typeface="Lato"/>
              <a:ea typeface="Lato"/>
              <a:cs typeface="Lato"/>
              <a:sym typeface="Lato"/>
            </a:endParaRPr>
          </a:p>
          <a:p>
            <a:pPr indent="-342900" lvl="0" marL="457200" rtl="0" algn="l">
              <a:lnSpc>
                <a:spcPct val="115000"/>
              </a:lnSpc>
              <a:spcBef>
                <a:spcPts val="0"/>
              </a:spcBef>
              <a:spcAft>
                <a:spcPts val="0"/>
              </a:spcAft>
              <a:buClr>
                <a:srgbClr val="FFFFFF"/>
              </a:buClr>
              <a:buSzPts val="1800"/>
              <a:buFont typeface="Lato"/>
              <a:buChar char="●"/>
            </a:pPr>
            <a:r>
              <a:rPr lang="en" sz="1800">
                <a:solidFill>
                  <a:srgbClr val="FFFFFF"/>
                </a:solidFill>
                <a:latin typeface="Lato"/>
                <a:ea typeface="Lato"/>
                <a:cs typeface="Lato"/>
                <a:sym typeface="Lato"/>
              </a:rPr>
              <a:t>We faced many ups and downs while doing the project, but eventually we tested, fixed bugs, and updated our version of snake game. </a:t>
            </a:r>
            <a:endParaRPr sz="1800">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
        <p:nvSpPr>
          <p:cNvPr id="264" name="Google Shape;264;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70" name="Google Shape;270;p31"/>
          <p:cNvSpPr txBox="1"/>
          <p:nvPr/>
        </p:nvSpPr>
        <p:spPr>
          <a:xfrm>
            <a:off x="1168375" y="1128075"/>
            <a:ext cx="5492700" cy="323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latin typeface="Lato"/>
                <a:ea typeface="Lato"/>
                <a:cs typeface="Lato"/>
                <a:sym typeface="Lato"/>
              </a:rPr>
              <a:t>“Pygame Front Page.” </a:t>
            </a:r>
            <a:r>
              <a:rPr i="1" lang="en">
                <a:solidFill>
                  <a:srgbClr val="FFFFFF"/>
                </a:solidFill>
                <a:latin typeface="Lato"/>
                <a:ea typeface="Lato"/>
                <a:cs typeface="Lato"/>
                <a:sym typeface="Lato"/>
              </a:rPr>
              <a:t>Pygame Front Page - Pygame v2.0.0.dev5 Documentation</a:t>
            </a:r>
            <a:r>
              <a:rPr lang="en">
                <a:solidFill>
                  <a:srgbClr val="FFFFFF"/>
                </a:solidFill>
                <a:latin typeface="Lato"/>
                <a:ea typeface="Lato"/>
                <a:cs typeface="Lato"/>
                <a:sym typeface="Lato"/>
              </a:rPr>
              <a:t>, www.pygame.org/docs/.</a:t>
            </a:r>
            <a:endParaRPr>
              <a:solidFill>
                <a:srgbClr val="FFFFFF"/>
              </a:solidFill>
              <a:latin typeface="Lato"/>
              <a:ea typeface="Lato"/>
              <a:cs typeface="Lato"/>
              <a:sym typeface="Lato"/>
            </a:endParaRPr>
          </a:p>
          <a:p>
            <a:pPr indent="0" lvl="0" marL="0" rtl="0" algn="l">
              <a:lnSpc>
                <a:spcPct val="115000"/>
              </a:lnSpc>
              <a:spcBef>
                <a:spcPts val="0"/>
              </a:spcBef>
              <a:spcAft>
                <a:spcPts val="0"/>
              </a:spcAft>
              <a:buNone/>
            </a:pPr>
            <a:r>
              <a:t/>
            </a:r>
            <a:endParaRPr>
              <a:solidFill>
                <a:srgbClr val="FFFFFF"/>
              </a:solidFill>
              <a:latin typeface="Lato"/>
              <a:ea typeface="Lato"/>
              <a:cs typeface="Lato"/>
              <a:sym typeface="Lato"/>
            </a:endParaRPr>
          </a:p>
          <a:p>
            <a:pPr indent="0" lvl="0" marL="0" rtl="0" algn="l">
              <a:lnSpc>
                <a:spcPct val="115000"/>
              </a:lnSpc>
              <a:spcBef>
                <a:spcPts val="0"/>
              </a:spcBef>
              <a:spcAft>
                <a:spcPts val="0"/>
              </a:spcAft>
              <a:buNone/>
            </a:pPr>
            <a:r>
              <a:rPr lang="en">
                <a:solidFill>
                  <a:srgbClr val="FFFFFF"/>
                </a:solidFill>
                <a:latin typeface="Lato"/>
                <a:ea typeface="Lato"/>
                <a:cs typeface="Lato"/>
                <a:sym typeface="Lato"/>
              </a:rPr>
              <a:t>Sommerville, I. </a:t>
            </a:r>
            <a:r>
              <a:rPr i="1" lang="en">
                <a:solidFill>
                  <a:srgbClr val="FFFFFF"/>
                </a:solidFill>
                <a:latin typeface="Lato"/>
                <a:ea typeface="Lato"/>
                <a:cs typeface="Lato"/>
                <a:sym typeface="Lato"/>
              </a:rPr>
              <a:t>Software Engineering</a:t>
            </a:r>
            <a:r>
              <a:rPr lang="en">
                <a:solidFill>
                  <a:srgbClr val="FFFFFF"/>
                </a:solidFill>
                <a:latin typeface="Lato"/>
                <a:ea typeface="Lato"/>
                <a:cs typeface="Lato"/>
                <a:sym typeface="Lato"/>
              </a:rPr>
              <a:t>. 10th ed., Pearson/Addison-Wesley, 2004.</a:t>
            </a:r>
            <a:endParaRPr>
              <a:solidFill>
                <a:srgbClr val="FFFFFF"/>
              </a:solidFill>
              <a:latin typeface="Lato"/>
              <a:ea typeface="Lato"/>
              <a:cs typeface="Lato"/>
              <a:sym typeface="Lato"/>
            </a:endParaRPr>
          </a:p>
          <a:p>
            <a:pPr indent="0" lvl="0" marL="0" rtl="0" algn="l">
              <a:lnSpc>
                <a:spcPct val="115000"/>
              </a:lnSpc>
              <a:spcBef>
                <a:spcPts val="0"/>
              </a:spcBef>
              <a:spcAft>
                <a:spcPts val="0"/>
              </a:spcAft>
              <a:buNone/>
            </a:pPr>
            <a:r>
              <a:t/>
            </a:r>
            <a:endParaRPr>
              <a:solidFill>
                <a:srgbClr val="FFFFFF"/>
              </a:solidFill>
              <a:latin typeface="Lato"/>
              <a:ea typeface="Lato"/>
              <a:cs typeface="Lato"/>
              <a:sym typeface="Lato"/>
            </a:endParaRPr>
          </a:p>
          <a:p>
            <a:pPr indent="0" lvl="0" marL="0" rtl="0" algn="l">
              <a:lnSpc>
                <a:spcPct val="115000"/>
              </a:lnSpc>
              <a:spcBef>
                <a:spcPts val="0"/>
              </a:spcBef>
              <a:spcAft>
                <a:spcPts val="0"/>
              </a:spcAft>
              <a:buNone/>
            </a:pPr>
            <a:r>
              <a:rPr lang="en">
                <a:solidFill>
                  <a:srgbClr val="FFFFFF"/>
                </a:solidFill>
                <a:latin typeface="Lato"/>
                <a:ea typeface="Lato"/>
                <a:cs typeface="Lato"/>
                <a:sym typeface="Lato"/>
              </a:rPr>
              <a:t>“Python 3.8.2rc2 Documentation.” </a:t>
            </a:r>
            <a:r>
              <a:rPr i="1" lang="en">
                <a:solidFill>
                  <a:srgbClr val="FFFFFF"/>
                </a:solidFill>
                <a:latin typeface="Lato"/>
                <a:ea typeface="Lato"/>
                <a:cs typeface="Lato"/>
                <a:sym typeface="Lato"/>
              </a:rPr>
              <a:t>3.8.2rc2 Documentation</a:t>
            </a:r>
            <a:r>
              <a:rPr lang="en">
                <a:solidFill>
                  <a:srgbClr val="FFFFFF"/>
                </a:solidFill>
                <a:latin typeface="Lato"/>
                <a:ea typeface="Lato"/>
                <a:cs typeface="Lato"/>
                <a:sym typeface="Lato"/>
              </a:rPr>
              <a:t>, docs.python.org/3/.</a:t>
            </a:r>
            <a:endParaRPr>
              <a:solidFill>
                <a:srgbClr val="FFFFFF"/>
              </a:solidFill>
              <a:latin typeface="Lato"/>
              <a:ea typeface="Lato"/>
              <a:cs typeface="Lato"/>
              <a:sym typeface="Lato"/>
            </a:endParaRPr>
          </a:p>
        </p:txBody>
      </p:sp>
      <p:sp>
        <p:nvSpPr>
          <p:cNvPr id="271" name="Google Shape;271;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465075" y="166625"/>
            <a:ext cx="2586600" cy="98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140" name="Google Shape;140;p14"/>
          <p:cNvSpPr txBox="1"/>
          <p:nvPr/>
        </p:nvSpPr>
        <p:spPr>
          <a:xfrm>
            <a:off x="465075" y="1260325"/>
            <a:ext cx="5714100" cy="3402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Lato"/>
              <a:buChar char="●"/>
            </a:pPr>
            <a:r>
              <a:rPr lang="en" sz="1800">
                <a:solidFill>
                  <a:srgbClr val="FFFFFF"/>
                </a:solidFill>
                <a:latin typeface="Lato"/>
                <a:ea typeface="Lato"/>
                <a:cs typeface="Lato"/>
                <a:sym typeface="Lato"/>
              </a:rPr>
              <a:t>Recreated</a:t>
            </a:r>
            <a:r>
              <a:rPr lang="en" sz="1800">
                <a:solidFill>
                  <a:srgbClr val="FFFFFF"/>
                </a:solidFill>
                <a:latin typeface="Lato"/>
                <a:ea typeface="Lato"/>
                <a:cs typeface="Lato"/>
                <a:sym typeface="Lato"/>
              </a:rPr>
              <a:t> the fun and simplicity of the classic snake game</a:t>
            </a:r>
            <a:endParaRPr sz="1800">
              <a:solidFill>
                <a:srgbClr val="FFFFFF"/>
              </a:solidFill>
              <a:latin typeface="Lato"/>
              <a:ea typeface="Lato"/>
              <a:cs typeface="Lato"/>
              <a:sym typeface="Lato"/>
            </a:endParaRPr>
          </a:p>
          <a:p>
            <a:pPr indent="-342900" lvl="0" marL="457200" rtl="0" algn="l">
              <a:spcBef>
                <a:spcPts val="0"/>
              </a:spcBef>
              <a:spcAft>
                <a:spcPts val="0"/>
              </a:spcAft>
              <a:buClr>
                <a:srgbClr val="FFFFFF"/>
              </a:buClr>
              <a:buSzPts val="1800"/>
              <a:buFont typeface="Lato"/>
              <a:buChar char="●"/>
            </a:pPr>
            <a:r>
              <a:rPr lang="en" sz="1800">
                <a:solidFill>
                  <a:srgbClr val="FFFFFF"/>
                </a:solidFill>
                <a:latin typeface="Lato"/>
                <a:ea typeface="Lato"/>
                <a:cs typeface="Lato"/>
                <a:sym typeface="Lato"/>
              </a:rPr>
              <a:t>Used Pygame framework in python</a:t>
            </a:r>
            <a:endParaRPr sz="1800">
              <a:solidFill>
                <a:srgbClr val="FFFFFF"/>
              </a:solidFill>
              <a:latin typeface="Lato"/>
              <a:ea typeface="Lato"/>
              <a:cs typeface="Lato"/>
              <a:sym typeface="Lato"/>
            </a:endParaRPr>
          </a:p>
          <a:p>
            <a:pPr indent="-342900" lvl="0" marL="457200" rtl="0" algn="l">
              <a:spcBef>
                <a:spcPts val="0"/>
              </a:spcBef>
              <a:spcAft>
                <a:spcPts val="0"/>
              </a:spcAft>
              <a:buClr>
                <a:srgbClr val="FFFFFF"/>
              </a:buClr>
              <a:buSzPts val="1800"/>
              <a:buFont typeface="Lato"/>
              <a:buChar char="●"/>
            </a:pPr>
            <a:r>
              <a:rPr lang="en" sz="1800">
                <a:solidFill>
                  <a:srgbClr val="FFFFFF"/>
                </a:solidFill>
                <a:latin typeface="Lato"/>
                <a:ea typeface="Lato"/>
                <a:cs typeface="Lato"/>
                <a:sym typeface="Lato"/>
              </a:rPr>
              <a:t>Added 2 player game modes and additional game setting</a:t>
            </a:r>
            <a:endParaRPr sz="1800">
              <a:solidFill>
                <a:srgbClr val="FFFFFF"/>
              </a:solidFill>
              <a:latin typeface="Lato"/>
              <a:ea typeface="Lato"/>
              <a:cs typeface="Lato"/>
              <a:sym typeface="Lato"/>
            </a:endParaRPr>
          </a:p>
          <a:p>
            <a:pPr indent="-342900" lvl="0" marL="457200" rtl="0" algn="l">
              <a:spcBef>
                <a:spcPts val="0"/>
              </a:spcBef>
              <a:spcAft>
                <a:spcPts val="0"/>
              </a:spcAft>
              <a:buClr>
                <a:srgbClr val="FFFFFF"/>
              </a:buClr>
              <a:buSzPts val="1800"/>
              <a:buFont typeface="Lato"/>
              <a:buChar char="●"/>
            </a:pPr>
            <a:r>
              <a:rPr lang="en" sz="1800">
                <a:solidFill>
                  <a:srgbClr val="FFFFFF"/>
                </a:solidFill>
                <a:latin typeface="Lato"/>
                <a:ea typeface="Lato"/>
                <a:cs typeface="Lato"/>
                <a:sym typeface="Lato"/>
              </a:rPr>
              <a:t>Focused on github, source control, teamwork and time management</a:t>
            </a:r>
            <a:endParaRPr sz="1800">
              <a:solidFill>
                <a:srgbClr val="FFFFFF"/>
              </a:solidFill>
              <a:latin typeface="Lato"/>
              <a:ea typeface="Lato"/>
              <a:cs typeface="Lato"/>
              <a:sym typeface="Lato"/>
            </a:endParaRPr>
          </a:p>
        </p:txBody>
      </p:sp>
      <p:sp>
        <p:nvSpPr>
          <p:cNvPr id="141" name="Google Shape;141;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2" name="Google Shape;142;p14"/>
          <p:cNvPicPr preferRelativeResize="0"/>
          <p:nvPr/>
        </p:nvPicPr>
        <p:blipFill>
          <a:blip r:embed="rId3">
            <a:alphaModFix/>
          </a:blip>
          <a:stretch>
            <a:fillRect/>
          </a:stretch>
        </p:blipFill>
        <p:spPr>
          <a:xfrm>
            <a:off x="6087200" y="903325"/>
            <a:ext cx="2660025" cy="333683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Contributions</a:t>
            </a:r>
            <a:endParaRPr sz="3600"/>
          </a:p>
        </p:txBody>
      </p:sp>
      <p:sp>
        <p:nvSpPr>
          <p:cNvPr id="148" name="Google Shape;148;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Aidan Zapotechne</a:t>
            </a:r>
            <a:endParaRPr/>
          </a:p>
        </p:txBody>
      </p:sp>
      <p:sp>
        <p:nvSpPr>
          <p:cNvPr id="154" name="Google Shape;154;p16"/>
          <p:cNvSpPr txBox="1"/>
          <p:nvPr>
            <p:ph idx="1" type="body"/>
          </p:nvPr>
        </p:nvSpPr>
        <p:spPr>
          <a:xfrm>
            <a:off x="540750" y="1198350"/>
            <a:ext cx="7455000" cy="382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Software</a:t>
            </a:r>
            <a:endParaRPr sz="1800"/>
          </a:p>
          <a:p>
            <a:pPr indent="-342900" lvl="1" marL="914400" rtl="0" algn="l">
              <a:spcBef>
                <a:spcPts val="0"/>
              </a:spcBef>
              <a:spcAft>
                <a:spcPts val="0"/>
              </a:spcAft>
              <a:buSzPts val="1800"/>
              <a:buChar char="○"/>
            </a:pPr>
            <a:r>
              <a:rPr lang="en" sz="1800"/>
              <a:t>Settings menu (buttons and changing game settings based on button clicks)</a:t>
            </a:r>
            <a:endParaRPr sz="1800"/>
          </a:p>
          <a:p>
            <a:pPr indent="-342900" lvl="1" marL="914400" rtl="0" algn="l">
              <a:spcBef>
                <a:spcPts val="0"/>
              </a:spcBef>
              <a:spcAft>
                <a:spcPts val="0"/>
              </a:spcAft>
              <a:buSzPts val="1800"/>
              <a:buChar char="○"/>
            </a:pPr>
            <a:r>
              <a:rPr lang="en" sz="1800"/>
              <a:t>2-P snake collision handling</a:t>
            </a:r>
            <a:endParaRPr sz="1800"/>
          </a:p>
          <a:p>
            <a:pPr indent="-342900" lvl="1" marL="914400" rtl="0" algn="l">
              <a:spcBef>
                <a:spcPts val="0"/>
              </a:spcBef>
              <a:spcAft>
                <a:spcPts val="0"/>
              </a:spcAft>
              <a:buSzPts val="1800"/>
              <a:buChar char="○"/>
            </a:pPr>
            <a:r>
              <a:rPr lang="en" sz="1800"/>
              <a:t>Fruit spawns based on amount specified</a:t>
            </a:r>
            <a:endParaRPr sz="1800"/>
          </a:p>
          <a:p>
            <a:pPr indent="-342900" lvl="1" marL="914400" rtl="0" algn="l">
              <a:spcBef>
                <a:spcPts val="0"/>
              </a:spcBef>
              <a:spcAft>
                <a:spcPts val="0"/>
              </a:spcAft>
              <a:buSzPts val="1800"/>
              <a:buChar char="○"/>
            </a:pPr>
            <a:r>
              <a:rPr lang="en" sz="1800"/>
              <a:t>2-P race timer</a:t>
            </a:r>
            <a:endParaRPr sz="1800"/>
          </a:p>
          <a:p>
            <a:pPr indent="-342900" lvl="1" marL="914400" rtl="0" algn="l">
              <a:spcBef>
                <a:spcPts val="0"/>
              </a:spcBef>
              <a:spcAft>
                <a:spcPts val="0"/>
              </a:spcAft>
              <a:buSzPts val="1800"/>
              <a:buChar char="○"/>
            </a:pPr>
            <a:r>
              <a:rPr lang="en" sz="1800"/>
              <a:t>Obstacle implementation</a:t>
            </a:r>
            <a:endParaRPr sz="1800"/>
          </a:p>
          <a:p>
            <a:pPr indent="-342900" lvl="0" marL="457200" rtl="0" algn="l">
              <a:spcBef>
                <a:spcPts val="0"/>
              </a:spcBef>
              <a:spcAft>
                <a:spcPts val="0"/>
              </a:spcAft>
              <a:buSzPts val="1800"/>
              <a:buChar char="●"/>
            </a:pPr>
            <a:r>
              <a:rPr lang="en" sz="1800"/>
              <a:t>Final Report</a:t>
            </a:r>
            <a:endParaRPr sz="1800"/>
          </a:p>
          <a:p>
            <a:pPr indent="-342900" lvl="1" marL="914400" rtl="0" algn="l">
              <a:spcBef>
                <a:spcPts val="0"/>
              </a:spcBef>
              <a:spcAft>
                <a:spcPts val="0"/>
              </a:spcAft>
              <a:buSzPts val="1800"/>
              <a:buChar char="○"/>
            </a:pPr>
            <a:r>
              <a:rPr lang="en" sz="1800"/>
              <a:t>Abstract</a:t>
            </a:r>
            <a:endParaRPr sz="1800"/>
          </a:p>
          <a:p>
            <a:pPr indent="-342900" lvl="1" marL="914400" rtl="0" algn="l">
              <a:spcBef>
                <a:spcPts val="0"/>
              </a:spcBef>
              <a:spcAft>
                <a:spcPts val="0"/>
              </a:spcAft>
              <a:buSzPts val="1800"/>
              <a:buChar char="○"/>
            </a:pPr>
            <a:r>
              <a:rPr lang="en" sz="1800"/>
              <a:t>Project Description</a:t>
            </a:r>
            <a:endParaRPr sz="1800"/>
          </a:p>
          <a:p>
            <a:pPr indent="-342900" lvl="1" marL="914400" rtl="0" algn="l">
              <a:spcBef>
                <a:spcPts val="0"/>
              </a:spcBef>
              <a:spcAft>
                <a:spcPts val="0"/>
              </a:spcAft>
              <a:buSzPts val="1800"/>
              <a:buChar char="○"/>
            </a:pPr>
            <a:r>
              <a:rPr lang="en" sz="1800"/>
              <a:t> Professional Awareness</a:t>
            </a:r>
            <a:endParaRPr sz="1800"/>
          </a:p>
        </p:txBody>
      </p:sp>
      <p:sp>
        <p:nvSpPr>
          <p:cNvPr id="155" name="Google Shape;155;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6" name="Google Shape;156;p16"/>
          <p:cNvPicPr preferRelativeResize="0"/>
          <p:nvPr/>
        </p:nvPicPr>
        <p:blipFill>
          <a:blip r:embed="rId3">
            <a:alphaModFix/>
          </a:blip>
          <a:stretch>
            <a:fillRect/>
          </a:stretch>
        </p:blipFill>
        <p:spPr>
          <a:xfrm>
            <a:off x="6229749" y="2157850"/>
            <a:ext cx="2106650" cy="2653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Derek Woods</a:t>
            </a:r>
            <a:endParaRPr/>
          </a:p>
        </p:txBody>
      </p:sp>
      <p:sp>
        <p:nvSpPr>
          <p:cNvPr id="162" name="Google Shape;162;p17"/>
          <p:cNvSpPr txBox="1"/>
          <p:nvPr>
            <p:ph idx="1" type="body"/>
          </p:nvPr>
        </p:nvSpPr>
        <p:spPr>
          <a:xfrm>
            <a:off x="540750" y="1198350"/>
            <a:ext cx="4284300" cy="3828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Software:</a:t>
            </a:r>
            <a:endParaRPr sz="1400"/>
          </a:p>
          <a:p>
            <a:pPr indent="-317500" lvl="1" marL="914400" rtl="0" algn="l">
              <a:spcBef>
                <a:spcPts val="0"/>
              </a:spcBef>
              <a:spcAft>
                <a:spcPts val="0"/>
              </a:spcAft>
              <a:buSzPts val="1400"/>
              <a:buChar char="○"/>
            </a:pPr>
            <a:r>
              <a:rPr lang="en" sz="1400"/>
              <a:t>Base Game (V1.0.0)</a:t>
            </a:r>
            <a:endParaRPr sz="1400"/>
          </a:p>
          <a:p>
            <a:pPr indent="-317500" lvl="2" marL="1371600" rtl="0" algn="l">
              <a:spcBef>
                <a:spcPts val="0"/>
              </a:spcBef>
              <a:spcAft>
                <a:spcPts val="0"/>
              </a:spcAft>
              <a:buSzPts val="1400"/>
              <a:buChar char="■"/>
            </a:pPr>
            <a:r>
              <a:rPr lang="en" sz="1400"/>
              <a:t>Simple framework of a single snake with movement, growth and collision detection to kickoff the project</a:t>
            </a:r>
            <a:endParaRPr sz="1400"/>
          </a:p>
          <a:p>
            <a:pPr indent="-317500" lvl="1" marL="914400" rtl="0" algn="l">
              <a:spcBef>
                <a:spcPts val="0"/>
              </a:spcBef>
              <a:spcAft>
                <a:spcPts val="0"/>
              </a:spcAft>
              <a:buSzPts val="1400"/>
              <a:buChar char="○"/>
            </a:pPr>
            <a:r>
              <a:rPr lang="en" sz="1400"/>
              <a:t>Game Settings class</a:t>
            </a:r>
            <a:endParaRPr sz="1400"/>
          </a:p>
          <a:p>
            <a:pPr indent="-317500" lvl="1" marL="914400" rtl="0" algn="l">
              <a:spcBef>
                <a:spcPts val="0"/>
              </a:spcBef>
              <a:spcAft>
                <a:spcPts val="0"/>
              </a:spcAft>
              <a:buSzPts val="1400"/>
              <a:buChar char="○"/>
            </a:pPr>
            <a:r>
              <a:rPr lang="en" sz="1400"/>
              <a:t>Various bug fixes and UI improvements</a:t>
            </a:r>
            <a:endParaRPr sz="1400"/>
          </a:p>
          <a:p>
            <a:pPr indent="-317500" lvl="0" marL="457200" rtl="0" algn="l">
              <a:spcBef>
                <a:spcPts val="0"/>
              </a:spcBef>
              <a:spcAft>
                <a:spcPts val="0"/>
              </a:spcAft>
              <a:buSzPts val="1400"/>
              <a:buChar char="●"/>
            </a:pPr>
            <a:r>
              <a:rPr lang="en" sz="1400"/>
              <a:t>Final Report:</a:t>
            </a:r>
            <a:endParaRPr sz="1400"/>
          </a:p>
          <a:p>
            <a:pPr indent="-317500" lvl="1" marL="914400" rtl="0" algn="l">
              <a:spcBef>
                <a:spcPts val="0"/>
              </a:spcBef>
              <a:spcAft>
                <a:spcPts val="0"/>
              </a:spcAft>
              <a:buSzPts val="1400"/>
              <a:buChar char="○"/>
            </a:pPr>
            <a:r>
              <a:rPr lang="en" sz="1400"/>
              <a:t>Game manual in ‘README.md’</a:t>
            </a:r>
            <a:endParaRPr sz="1400"/>
          </a:p>
          <a:p>
            <a:pPr indent="-317500" lvl="1" marL="914400" rtl="0" algn="l">
              <a:spcBef>
                <a:spcPts val="0"/>
              </a:spcBef>
              <a:spcAft>
                <a:spcPts val="0"/>
              </a:spcAft>
              <a:buSzPts val="1400"/>
              <a:buChar char="○"/>
            </a:pPr>
            <a:r>
              <a:rPr lang="en" sz="1400"/>
              <a:t>Partial Objectives</a:t>
            </a:r>
            <a:endParaRPr sz="1400"/>
          </a:p>
          <a:p>
            <a:pPr indent="-317500" lvl="1" marL="914400" rtl="0" algn="l">
              <a:spcBef>
                <a:spcPts val="0"/>
              </a:spcBef>
              <a:spcAft>
                <a:spcPts val="0"/>
              </a:spcAft>
              <a:buSzPts val="1400"/>
              <a:buChar char="○"/>
            </a:pPr>
            <a:r>
              <a:rPr lang="en" sz="1400"/>
              <a:t>Project Timelines</a:t>
            </a:r>
            <a:endParaRPr sz="1400"/>
          </a:p>
        </p:txBody>
      </p:sp>
      <p:sp>
        <p:nvSpPr>
          <p:cNvPr id="163" name="Google Shape;163;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4" name="Google Shape;164;p17"/>
          <p:cNvPicPr preferRelativeResize="0"/>
          <p:nvPr/>
        </p:nvPicPr>
        <p:blipFill>
          <a:blip r:embed="rId3">
            <a:alphaModFix/>
          </a:blip>
          <a:stretch>
            <a:fillRect/>
          </a:stretch>
        </p:blipFill>
        <p:spPr>
          <a:xfrm>
            <a:off x="4952475" y="233475"/>
            <a:ext cx="4191526" cy="45704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Toral Zaveri</a:t>
            </a:r>
            <a:endParaRPr/>
          </a:p>
        </p:txBody>
      </p:sp>
      <p:sp>
        <p:nvSpPr>
          <p:cNvPr id="170" name="Google Shape;170;p18"/>
          <p:cNvSpPr txBox="1"/>
          <p:nvPr>
            <p:ph idx="1" type="body"/>
          </p:nvPr>
        </p:nvSpPr>
        <p:spPr>
          <a:xfrm>
            <a:off x="540750" y="1198350"/>
            <a:ext cx="7455000" cy="382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Software:</a:t>
            </a:r>
            <a:endParaRPr sz="1800"/>
          </a:p>
          <a:p>
            <a:pPr indent="-342900" lvl="1" marL="914400" rtl="0" algn="l">
              <a:spcBef>
                <a:spcPts val="0"/>
              </a:spcBef>
              <a:spcAft>
                <a:spcPts val="0"/>
              </a:spcAft>
              <a:buSzPts val="1800"/>
              <a:buChar char="○"/>
            </a:pPr>
            <a:r>
              <a:rPr lang="en" sz="1800"/>
              <a:t>Adding live score for classic game</a:t>
            </a:r>
            <a:endParaRPr sz="1800"/>
          </a:p>
          <a:p>
            <a:pPr indent="-342900" lvl="1" marL="914400" rtl="0" algn="l">
              <a:spcBef>
                <a:spcPts val="0"/>
              </a:spcBef>
              <a:spcAft>
                <a:spcPts val="0"/>
              </a:spcAft>
              <a:buSzPts val="1800"/>
              <a:buChar char="○"/>
            </a:pPr>
            <a:r>
              <a:rPr lang="en" sz="1800"/>
              <a:t>Adding live score for 2-player</a:t>
            </a:r>
            <a:endParaRPr sz="1800"/>
          </a:p>
          <a:p>
            <a:pPr indent="-342900" lvl="0" marL="457200" rtl="0" algn="l">
              <a:spcBef>
                <a:spcPts val="0"/>
              </a:spcBef>
              <a:spcAft>
                <a:spcPts val="0"/>
              </a:spcAft>
              <a:buSzPts val="1800"/>
              <a:buChar char="●"/>
            </a:pPr>
            <a:r>
              <a:rPr lang="en" sz="1800"/>
              <a:t>Final Report</a:t>
            </a:r>
            <a:r>
              <a:rPr lang="en" sz="1800"/>
              <a:t>:</a:t>
            </a:r>
            <a:endParaRPr sz="1800"/>
          </a:p>
          <a:p>
            <a:pPr indent="-342900" lvl="1" marL="914400" rtl="0" algn="l">
              <a:spcBef>
                <a:spcPts val="0"/>
              </a:spcBef>
              <a:spcAft>
                <a:spcPts val="0"/>
              </a:spcAft>
              <a:buSzPts val="1800"/>
              <a:buChar char="○"/>
            </a:pPr>
            <a:r>
              <a:rPr lang="en" sz="1800"/>
              <a:t>Conclusion</a:t>
            </a:r>
            <a:endParaRPr sz="1800"/>
          </a:p>
          <a:p>
            <a:pPr indent="0" lvl="0" marL="0" rtl="0" algn="l">
              <a:spcBef>
                <a:spcPts val="1600"/>
              </a:spcBef>
              <a:spcAft>
                <a:spcPts val="1600"/>
              </a:spcAft>
              <a:buNone/>
            </a:pPr>
            <a:r>
              <a:t/>
            </a:r>
            <a:endParaRPr sz="1800"/>
          </a:p>
        </p:txBody>
      </p:sp>
      <p:sp>
        <p:nvSpPr>
          <p:cNvPr id="171" name="Google Shape;171;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2" name="Google Shape;172;p18"/>
          <p:cNvPicPr preferRelativeResize="0"/>
          <p:nvPr/>
        </p:nvPicPr>
        <p:blipFill>
          <a:blip r:embed="rId3">
            <a:alphaModFix/>
          </a:blip>
          <a:stretch>
            <a:fillRect/>
          </a:stretch>
        </p:blipFill>
        <p:spPr>
          <a:xfrm>
            <a:off x="5160381" y="215600"/>
            <a:ext cx="3760520" cy="4447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Objectives</a:t>
            </a:r>
            <a:endParaRPr/>
          </a:p>
        </p:txBody>
      </p:sp>
      <p:sp>
        <p:nvSpPr>
          <p:cNvPr id="178" name="Google Shape;178;p19"/>
          <p:cNvSpPr txBox="1"/>
          <p:nvPr>
            <p:ph idx="1" type="body"/>
          </p:nvPr>
        </p:nvSpPr>
        <p:spPr>
          <a:xfrm>
            <a:off x="844500" y="1307850"/>
            <a:ext cx="7455000" cy="382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Utilize the Pygame framework  in Python to create an iteration of the snake game.</a:t>
            </a:r>
            <a:endParaRPr sz="1800"/>
          </a:p>
          <a:p>
            <a:pPr indent="-342900" lvl="0" marL="457200" rtl="0" algn="l">
              <a:spcBef>
                <a:spcPts val="0"/>
              </a:spcBef>
              <a:spcAft>
                <a:spcPts val="0"/>
              </a:spcAft>
              <a:buSzPts val="1800"/>
              <a:buChar char="●"/>
            </a:pPr>
            <a:r>
              <a:rPr lang="en" sz="1800"/>
              <a:t>Have all the basic snake game aspects.</a:t>
            </a:r>
            <a:endParaRPr sz="1800"/>
          </a:p>
          <a:p>
            <a:pPr indent="-342900" lvl="0" marL="457200" rtl="0" algn="l">
              <a:spcBef>
                <a:spcPts val="0"/>
              </a:spcBef>
              <a:spcAft>
                <a:spcPts val="0"/>
              </a:spcAft>
              <a:buSzPts val="1800"/>
              <a:buChar char="●"/>
            </a:pPr>
            <a:r>
              <a:rPr lang="en" sz="1800"/>
              <a:t>Make sure the game has an enjoyable user experience</a:t>
            </a:r>
            <a:endParaRPr sz="1800"/>
          </a:p>
          <a:p>
            <a:pPr indent="-342900" lvl="0" marL="457200" rtl="0" algn="l">
              <a:spcBef>
                <a:spcPts val="0"/>
              </a:spcBef>
              <a:spcAft>
                <a:spcPts val="0"/>
              </a:spcAft>
              <a:buSzPts val="1800"/>
              <a:buChar char="●"/>
            </a:pPr>
            <a:r>
              <a:rPr lang="en" sz="1800"/>
              <a:t>Allow the difficulty to change during the game.</a:t>
            </a:r>
            <a:endParaRPr sz="1800"/>
          </a:p>
          <a:p>
            <a:pPr indent="-342900" lvl="0" marL="457200" rtl="0" algn="l">
              <a:spcBef>
                <a:spcPts val="0"/>
              </a:spcBef>
              <a:spcAft>
                <a:spcPts val="0"/>
              </a:spcAft>
              <a:buSzPts val="1800"/>
              <a:buChar char="●"/>
            </a:pPr>
            <a:r>
              <a:rPr lang="en" sz="1800"/>
              <a:t>Follow engineering methodologies discussed in the course</a:t>
            </a:r>
            <a:endParaRPr sz="1800"/>
          </a:p>
          <a:p>
            <a:pPr indent="-342900" lvl="0" marL="457200" rtl="0" algn="l">
              <a:spcBef>
                <a:spcPts val="0"/>
              </a:spcBef>
              <a:spcAft>
                <a:spcPts val="0"/>
              </a:spcAft>
              <a:buSzPts val="1800"/>
              <a:buChar char="●"/>
            </a:pPr>
            <a:r>
              <a:rPr lang="en" sz="1800"/>
              <a:t>Work effectively in a software engineering team</a:t>
            </a:r>
            <a:endParaRPr sz="1800"/>
          </a:p>
        </p:txBody>
      </p:sp>
      <p:sp>
        <p:nvSpPr>
          <p:cNvPr id="179" name="Google Shape;17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522702" y="1771799"/>
            <a:ext cx="3948600" cy="100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Project Description</a:t>
            </a:r>
            <a:endParaRPr sz="3600"/>
          </a:p>
        </p:txBody>
      </p:sp>
      <p:sp>
        <p:nvSpPr>
          <p:cNvPr id="185" name="Google Shape;18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1"/>
          <p:cNvSpPr txBox="1"/>
          <p:nvPr>
            <p:ph idx="4294967295" type="title"/>
          </p:nvPr>
        </p:nvSpPr>
        <p:spPr>
          <a:xfrm>
            <a:off x="0" y="69600"/>
            <a:ext cx="5562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Design</a:t>
            </a:r>
            <a:endParaRPr/>
          </a:p>
        </p:txBody>
      </p:sp>
      <p:pic>
        <p:nvPicPr>
          <p:cNvPr id="191" name="Google Shape;191;p21"/>
          <p:cNvPicPr preferRelativeResize="0"/>
          <p:nvPr/>
        </p:nvPicPr>
        <p:blipFill>
          <a:blip r:embed="rId3">
            <a:alphaModFix/>
          </a:blip>
          <a:stretch>
            <a:fillRect/>
          </a:stretch>
        </p:blipFill>
        <p:spPr>
          <a:xfrm>
            <a:off x="272300" y="884400"/>
            <a:ext cx="4657825" cy="3649175"/>
          </a:xfrm>
          <a:prstGeom prst="rect">
            <a:avLst/>
          </a:prstGeom>
          <a:noFill/>
          <a:ln cap="flat" cmpd="sng" w="76200">
            <a:solidFill>
              <a:srgbClr val="4A86E8"/>
            </a:solidFill>
            <a:prstDash val="solid"/>
            <a:round/>
            <a:headEnd len="sm" w="sm" type="none"/>
            <a:tailEnd len="sm" w="sm" type="none"/>
          </a:ln>
        </p:spPr>
      </p:pic>
      <p:sp>
        <p:nvSpPr>
          <p:cNvPr id="192" name="Google Shape;1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3" name="Google Shape;193;p21"/>
          <p:cNvPicPr preferRelativeResize="0"/>
          <p:nvPr/>
        </p:nvPicPr>
        <p:blipFill>
          <a:blip r:embed="rId4">
            <a:alphaModFix/>
          </a:blip>
          <a:stretch>
            <a:fillRect/>
          </a:stretch>
        </p:blipFill>
        <p:spPr>
          <a:xfrm>
            <a:off x="5294425" y="564462"/>
            <a:ext cx="3227488" cy="428904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