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Gateway Rate Limiting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Что это? Зачем это нужно? </a:t>
            </a:r>
          </a:p>
          <a:p>
            <a:r>
              <a:rPr lang="ru-RU" dirty="0" smtClean="0"/>
              <a:t>Что мы хотим реализовать в нашем проекте?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639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что можно накладывать лимиты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04301" y="2971423"/>
            <a:ext cx="805656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IP адресу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ключу /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токену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пользователя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стране / региону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 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User-Agent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типу запроса (</a:t>
            </a:r>
            <a:r>
              <a:rPr kumimoji="0" lang="ru-RU" altLang="ru-RU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endpoint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410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Архитектурные подходы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Встроенный функционал API </a:t>
            </a:r>
            <a:r>
              <a:rPr lang="ru-RU" dirty="0" err="1" smtClean="0"/>
              <a:t>Gateway</a:t>
            </a:r>
            <a:r>
              <a:rPr lang="ru-RU" dirty="0" smtClean="0"/>
              <a:t>(</a:t>
            </a:r>
            <a:r>
              <a:rPr lang="en-US" dirty="0" smtClean="0"/>
              <a:t>Ocelot</a:t>
            </a:r>
            <a:r>
              <a:rPr lang="ru-RU" dirty="0" smtClean="0"/>
              <a:t>, </a:t>
            </a:r>
            <a:r>
              <a:rPr lang="en-US" dirty="0" smtClean="0"/>
              <a:t>YARP</a:t>
            </a:r>
            <a:r>
              <a:rPr lang="ru-RU" dirty="0" smtClean="0"/>
              <a:t>, </a:t>
            </a:r>
            <a:r>
              <a:rPr lang="en-US" dirty="0" smtClean="0"/>
              <a:t>NGINX</a:t>
            </a:r>
            <a:r>
              <a:rPr lang="ru-RU" dirty="0" smtClean="0"/>
              <a:t>)</a:t>
            </a:r>
          </a:p>
          <a:p>
            <a:r>
              <a:rPr lang="en-US" dirty="0"/>
              <a:t>2. </a:t>
            </a:r>
            <a:r>
              <a:rPr lang="en-US" dirty="0" smtClean="0"/>
              <a:t>Middleware</a:t>
            </a:r>
            <a:endParaRPr lang="ru-RU" dirty="0" smtClean="0"/>
          </a:p>
          <a:p>
            <a:r>
              <a:rPr lang="ru-RU" dirty="0"/>
              <a:t>3. Сторонние библиотеки (например, </a:t>
            </a:r>
            <a:r>
              <a:rPr lang="en-US" dirty="0" err="1"/>
              <a:t>AspNetCoreRateLimit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954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5303" y="327172"/>
            <a:ext cx="7905561" cy="914400"/>
          </a:xfrm>
        </p:spPr>
        <p:txBody>
          <a:bodyPr/>
          <a:lstStyle/>
          <a:p>
            <a:r>
              <a:rPr lang="ru-RU" dirty="0" smtClean="0"/>
              <a:t>Что мы планируем делать?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81138" y="1870745"/>
            <a:ext cx="9404058" cy="4840448"/>
          </a:xfrm>
        </p:spPr>
        <p:txBody>
          <a:bodyPr>
            <a:normAutofit/>
          </a:bodyPr>
          <a:lstStyle/>
          <a:p>
            <a:r>
              <a:rPr lang="ru-RU" sz="3200" b="1" dirty="0"/>
              <a:t>1. Разные стратегии </a:t>
            </a:r>
            <a:r>
              <a:rPr lang="ru-RU" sz="3200" b="1" dirty="0" err="1"/>
              <a:t>rate</a:t>
            </a:r>
            <a:r>
              <a:rPr lang="ru-RU" sz="3200" b="1" dirty="0"/>
              <a:t> </a:t>
            </a:r>
            <a:r>
              <a:rPr lang="ru-RU" sz="3200" b="1" dirty="0" err="1"/>
              <a:t>limiting</a:t>
            </a:r>
            <a:endParaRPr lang="ru-RU" sz="3200" b="1" dirty="0"/>
          </a:p>
          <a:p>
            <a:r>
              <a:rPr lang="ru-RU" sz="3200" b="1" dirty="0" smtClean="0"/>
              <a:t>2</a:t>
            </a:r>
            <a:r>
              <a:rPr lang="ru-RU" sz="3200" b="1" dirty="0"/>
              <a:t>. </a:t>
            </a:r>
            <a:r>
              <a:rPr lang="ru-RU" sz="3200" b="1" dirty="0" err="1"/>
              <a:t>Настраиваемость</a:t>
            </a:r>
            <a:r>
              <a:rPr lang="ru-RU" sz="3200" b="1" dirty="0"/>
              <a:t> лимитов через </a:t>
            </a:r>
            <a:r>
              <a:rPr lang="ru-RU" sz="3200" b="1" dirty="0" err="1"/>
              <a:t>конфиг</a:t>
            </a:r>
            <a:endParaRPr lang="ru-RU" sz="3200" b="1" dirty="0"/>
          </a:p>
          <a:p>
            <a:r>
              <a:rPr lang="ru-RU" sz="3200" b="1" dirty="0" smtClean="0"/>
              <a:t>3</a:t>
            </a:r>
            <a:r>
              <a:rPr lang="ru-RU" sz="3200" b="1" dirty="0"/>
              <a:t>. </a:t>
            </a:r>
            <a:r>
              <a:rPr lang="ru-RU" sz="3200" b="1" dirty="0" err="1"/>
              <a:t>Логирование</a:t>
            </a:r>
            <a:r>
              <a:rPr lang="ru-RU" sz="3200" b="1" dirty="0"/>
              <a:t> и метрики</a:t>
            </a:r>
          </a:p>
          <a:p>
            <a:r>
              <a:rPr lang="ru-RU" sz="3200" b="1" dirty="0" smtClean="0"/>
              <a:t>4</a:t>
            </a:r>
            <a:r>
              <a:rPr lang="ru-RU" sz="3200" b="1" dirty="0"/>
              <a:t>. Имитация нагрузки</a:t>
            </a:r>
          </a:p>
          <a:p>
            <a:r>
              <a:rPr lang="ru-RU" sz="3200" b="1" dirty="0" smtClean="0"/>
              <a:t>5</a:t>
            </a:r>
            <a:r>
              <a:rPr lang="ru-RU" sz="3200" b="1" dirty="0"/>
              <a:t>. Визуализация нагрузки</a:t>
            </a:r>
          </a:p>
          <a:p>
            <a:r>
              <a:rPr lang="ru-RU" sz="3200" b="1" dirty="0" smtClean="0"/>
              <a:t>6</a:t>
            </a:r>
            <a:r>
              <a:rPr lang="ru-RU" sz="3200" b="1" dirty="0"/>
              <a:t>. </a:t>
            </a:r>
            <a:r>
              <a:rPr lang="ru-RU" sz="3200" b="1" dirty="0" err="1"/>
              <a:t>Circuit</a:t>
            </a:r>
            <a:r>
              <a:rPr lang="ru-RU" sz="3200" b="1" dirty="0"/>
              <a:t> </a:t>
            </a:r>
            <a:r>
              <a:rPr lang="ru-RU" sz="3200" b="1" dirty="0" err="1"/>
              <a:t>Breaker</a:t>
            </a:r>
            <a:r>
              <a:rPr lang="ru-RU" sz="3200" b="1" dirty="0"/>
              <a:t> + </a:t>
            </a:r>
            <a:r>
              <a:rPr lang="ru-RU" sz="3200" b="1" dirty="0" err="1"/>
              <a:t>Retry</a:t>
            </a:r>
            <a:r>
              <a:rPr lang="ru-RU" sz="3200" b="1" dirty="0"/>
              <a:t> </a:t>
            </a:r>
            <a:r>
              <a:rPr lang="ru-RU" sz="3200" b="1" dirty="0" err="1" smtClean="0"/>
              <a:t>logic</a:t>
            </a:r>
            <a:endParaRPr lang="en-US" sz="3200" b="1" dirty="0" smtClean="0"/>
          </a:p>
          <a:p>
            <a:r>
              <a:rPr lang="en-US" sz="3200" b="1" dirty="0" smtClean="0"/>
              <a:t>7. </a:t>
            </a:r>
            <a:r>
              <a:rPr lang="ru-RU" sz="3200" b="1" dirty="0" smtClean="0"/>
              <a:t>Возможно добавим балансер</a:t>
            </a:r>
            <a:endParaRPr lang="ru-RU" sz="32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1614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Разные стратегии </a:t>
            </a:r>
            <a:r>
              <a:rPr lang="en-US" dirty="0"/>
              <a:t>rate limiting</a:t>
            </a:r>
            <a:endParaRPr lang="ru-R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231136" y="3234928"/>
            <a:ext cx="6187399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Как будет реализовано: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Создание интерфейса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IRateLimiterStrategy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Реализация разных стратегий как отдельных классов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Выбор стратегии через конфигурацию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Внедрение через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middleware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634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Настраиваемость</a:t>
            </a:r>
            <a:r>
              <a:rPr lang="ru-RU" dirty="0"/>
              <a:t> </a:t>
            </a:r>
            <a:r>
              <a:rPr lang="ru-RU" dirty="0" smtClean="0"/>
              <a:t>лимитов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Как будет реализовано:</a:t>
            </a:r>
          </a:p>
          <a:p>
            <a:r>
              <a:rPr lang="ru-RU" dirty="0" smtClean="0"/>
              <a:t>1) Сделаем либо через </a:t>
            </a:r>
            <a:r>
              <a:rPr lang="en-US" dirty="0"/>
              <a:t>JSON-</a:t>
            </a:r>
            <a:r>
              <a:rPr lang="ru-RU" dirty="0" smtClean="0"/>
              <a:t>конфигурацию</a:t>
            </a:r>
          </a:p>
          <a:p>
            <a:r>
              <a:rPr lang="ru-RU" dirty="0" smtClean="0"/>
              <a:t>2) Либо через админ панель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2852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Логирование</a:t>
            </a:r>
            <a:r>
              <a:rPr lang="ru-RU" dirty="0"/>
              <a:t> и метрики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7582" y="2583810"/>
            <a:ext cx="7813282" cy="3156218"/>
          </a:xfrm>
        </p:spPr>
        <p:txBody>
          <a:bodyPr/>
          <a:lstStyle/>
          <a:p>
            <a:r>
              <a:rPr lang="ru-RU" dirty="0" smtClean="0"/>
              <a:t>Как будет реализовано:</a:t>
            </a:r>
          </a:p>
          <a:p>
            <a:r>
              <a:rPr lang="ru-RU" dirty="0" smtClean="0"/>
              <a:t>Использование встроенного</a:t>
            </a:r>
            <a:r>
              <a:rPr lang="en-US" dirty="0" smtClean="0"/>
              <a:t> </a:t>
            </a:r>
            <a:r>
              <a:rPr lang="en-US" dirty="0" err="1" smtClean="0"/>
              <a:t>ILogger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935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Имитация нагрузки (симулятор клиентов)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будет реализовано:</a:t>
            </a:r>
          </a:p>
          <a:p>
            <a:r>
              <a:rPr lang="ru-RU" dirty="0"/>
              <a:t>Консольное приложение на </a:t>
            </a:r>
            <a:r>
              <a:rPr lang="en-US" dirty="0"/>
              <a:t>C</a:t>
            </a:r>
            <a:r>
              <a:rPr lang="en-US" dirty="0" smtClean="0"/>
              <a:t>#</a:t>
            </a:r>
            <a:endParaRPr lang="ru-RU" dirty="0" smtClean="0"/>
          </a:p>
          <a:p>
            <a:r>
              <a:rPr lang="ru-RU" dirty="0"/>
              <a:t>Логика генерации запросов с подменой IP/</a:t>
            </a:r>
            <a:r>
              <a:rPr lang="ru-RU" dirty="0" err="1"/>
              <a:t>User-Agent</a:t>
            </a:r>
            <a:r>
              <a:rPr lang="ru-RU" dirty="0"/>
              <a:t> (если нужно</a:t>
            </a:r>
            <a:r>
              <a:rPr lang="ru-RU" dirty="0" smtClean="0"/>
              <a:t>)</a:t>
            </a:r>
          </a:p>
          <a:p>
            <a:r>
              <a:rPr lang="ru-RU" dirty="0" smtClean="0"/>
              <a:t>Использование </a:t>
            </a:r>
            <a:r>
              <a:rPr lang="en-US" dirty="0" err="1" smtClean="0"/>
              <a:t>HttpClient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62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нагрузки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React(</a:t>
            </a:r>
            <a:r>
              <a:rPr lang="ru-RU" dirty="0" smtClean="0"/>
              <a:t>но это не точно)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7066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Breaker + Retry logic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5178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будет выглядеть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</a:t>
            </a:r>
            <a:r>
              <a:rPr lang="en-US" dirty="0"/>
              <a:t>Dashboard (</a:t>
            </a:r>
            <a:r>
              <a:rPr lang="ru-RU" dirty="0"/>
              <a:t>главная страница мониторинга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График нагрузки, блокировок, и прочие данные</a:t>
            </a:r>
          </a:p>
          <a:p>
            <a:r>
              <a:rPr lang="ru-RU" dirty="0"/>
              <a:t>2) </a:t>
            </a:r>
            <a:r>
              <a:rPr lang="ru-RU" dirty="0" err="1" smtClean="0"/>
              <a:t>Админка</a:t>
            </a:r>
            <a:r>
              <a:rPr lang="ru-RU" dirty="0" smtClean="0"/>
              <a:t> лимитов</a:t>
            </a:r>
          </a:p>
          <a:p>
            <a:pPr lvl="1"/>
            <a:r>
              <a:rPr lang="ru-RU" dirty="0" smtClean="0"/>
              <a:t>Таблица текущих конфигураций лимитов(</a:t>
            </a:r>
            <a:r>
              <a:rPr lang="en-US" dirty="0" smtClean="0"/>
              <a:t>CRUD </a:t>
            </a:r>
            <a:r>
              <a:rPr lang="ru-RU" dirty="0" smtClean="0"/>
              <a:t>конфигурации лимитов)</a:t>
            </a:r>
          </a:p>
          <a:p>
            <a:r>
              <a:rPr lang="ru-RU" dirty="0" smtClean="0"/>
              <a:t>3) </a:t>
            </a:r>
            <a:r>
              <a:rPr lang="en-US" dirty="0"/>
              <a:t>Log </a:t>
            </a:r>
            <a:r>
              <a:rPr lang="en-US" dirty="0" smtClean="0"/>
              <a:t>Viewer</a:t>
            </a:r>
            <a:endParaRPr lang="ru-RU" dirty="0" smtClean="0"/>
          </a:p>
          <a:p>
            <a:pPr lvl="1"/>
            <a:r>
              <a:rPr lang="ru-RU" dirty="0"/>
              <a:t>Таблица последних </a:t>
            </a:r>
            <a:r>
              <a:rPr lang="ru-RU" dirty="0" smtClean="0"/>
              <a:t>запросов(время, </a:t>
            </a:r>
            <a:r>
              <a:rPr lang="en-US" dirty="0" smtClean="0"/>
              <a:t>IP</a:t>
            </a:r>
            <a:r>
              <a:rPr lang="ru-RU" dirty="0" smtClean="0"/>
              <a:t>, статус, стратегия)</a:t>
            </a:r>
          </a:p>
          <a:p>
            <a:pPr marL="2286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633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5242" y="1040193"/>
            <a:ext cx="7729728" cy="1188720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Rate Limiting?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45242" y="2581248"/>
            <a:ext cx="9798676" cy="2821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ru-RU" b="1" dirty="0" err="1"/>
              <a:t>Rate</a:t>
            </a:r>
            <a:r>
              <a:rPr lang="ru-RU" b="1" dirty="0"/>
              <a:t> </a:t>
            </a:r>
            <a:r>
              <a:rPr lang="ru-RU" b="1" dirty="0" err="1"/>
              <a:t>Limiting</a:t>
            </a:r>
            <a:r>
              <a:rPr lang="ru-RU" dirty="0"/>
              <a:t> — это механизм, ограничивающий количество запросов, которые клиент может отправить за определённый промежуток времени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b="1" dirty="0"/>
              <a:t>API </a:t>
            </a:r>
            <a:r>
              <a:rPr lang="ru-RU" b="1" dirty="0" err="1"/>
              <a:t>Gateway</a:t>
            </a:r>
            <a:r>
              <a:rPr lang="ru-RU" dirty="0"/>
              <a:t> — это точка входа для всех внешних запросов к </a:t>
            </a:r>
            <a:r>
              <a:rPr lang="ru-RU" dirty="0" err="1"/>
              <a:t>микросервисам</a:t>
            </a:r>
            <a:r>
              <a:rPr lang="ru-RU" dirty="0"/>
              <a:t>. Он может применять </a:t>
            </a:r>
            <a:r>
              <a:rPr lang="ru-RU" dirty="0" err="1"/>
              <a:t>rate</a:t>
            </a:r>
            <a:r>
              <a:rPr lang="ru-RU" dirty="0"/>
              <a:t> </a:t>
            </a:r>
            <a:r>
              <a:rPr lang="ru-RU" dirty="0" err="1"/>
              <a:t>limiting</a:t>
            </a:r>
            <a:r>
              <a:rPr lang="ru-RU" dirty="0"/>
              <a:t>, чтобы:</a:t>
            </a:r>
          </a:p>
          <a:p>
            <a:r>
              <a:rPr lang="ru-RU" dirty="0"/>
              <a:t>защитить </a:t>
            </a:r>
            <a:r>
              <a:rPr lang="ru-RU" dirty="0" err="1"/>
              <a:t>backend</a:t>
            </a:r>
            <a:r>
              <a:rPr lang="ru-RU" dirty="0"/>
              <a:t> от перегрузки,</a:t>
            </a:r>
          </a:p>
          <a:p>
            <a:r>
              <a:rPr lang="ru-RU" dirty="0"/>
              <a:t>избежать злоупотреблений (например, </a:t>
            </a:r>
            <a:r>
              <a:rPr lang="ru-RU" dirty="0" err="1"/>
              <a:t>DDoS</a:t>
            </a:r>
            <a:r>
              <a:rPr lang="ru-RU" dirty="0"/>
              <a:t> или злоумышленников),</a:t>
            </a:r>
          </a:p>
          <a:p>
            <a:r>
              <a:rPr lang="ru-RU" dirty="0"/>
              <a:t>обеспечить честное распределение ресурсов между клиентами.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69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нужен </a:t>
            </a:r>
            <a:r>
              <a:rPr lang="en-US" dirty="0"/>
              <a:t>Rate Limiting?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Безопасность</a:t>
            </a:r>
          </a:p>
          <a:p>
            <a:pPr lvl="1"/>
            <a:r>
              <a:rPr lang="ru-RU" i="1" dirty="0"/>
              <a:t>Предотвращает атаки типа </a:t>
            </a:r>
            <a:r>
              <a:rPr lang="ru-RU" b="1" i="1" dirty="0" err="1"/>
              <a:t>DoS</a:t>
            </a:r>
            <a:r>
              <a:rPr lang="ru-RU" i="1" dirty="0"/>
              <a:t> или </a:t>
            </a:r>
            <a:r>
              <a:rPr lang="ru-RU" b="1" i="1" dirty="0" err="1"/>
              <a:t>Brute</a:t>
            </a:r>
            <a:r>
              <a:rPr lang="ru-RU" b="1" i="1" dirty="0"/>
              <a:t> </a:t>
            </a:r>
            <a:r>
              <a:rPr lang="ru-RU" b="1" i="1" dirty="0" err="1"/>
              <a:t>Force</a:t>
            </a:r>
            <a:r>
              <a:rPr lang="ru-RU" i="1" dirty="0"/>
              <a:t>.</a:t>
            </a:r>
          </a:p>
          <a:p>
            <a:r>
              <a:rPr lang="ru-RU" b="1" dirty="0" err="1" smtClean="0"/>
              <a:t>Ресурсоограничение</a:t>
            </a:r>
            <a:endParaRPr lang="ru-RU" b="1" dirty="0"/>
          </a:p>
          <a:p>
            <a:pPr lvl="1"/>
            <a:r>
              <a:rPr lang="ru-RU" i="1" dirty="0"/>
              <a:t>Ограничивает доступ к дорогостоящим ресурсам (например, БД, сторонние API).</a:t>
            </a:r>
          </a:p>
          <a:p>
            <a:r>
              <a:rPr lang="ru-RU" b="1" dirty="0" smtClean="0"/>
              <a:t>Управление </a:t>
            </a:r>
            <a:r>
              <a:rPr lang="ru-RU" b="1" dirty="0"/>
              <a:t>клиентами</a:t>
            </a:r>
          </a:p>
          <a:p>
            <a:pPr lvl="1"/>
            <a:r>
              <a:rPr lang="ru-RU" i="1" dirty="0"/>
              <a:t>Разные лимиты для разных пользователей/планов (</a:t>
            </a:r>
            <a:r>
              <a:rPr lang="ru-RU" i="1" dirty="0" err="1"/>
              <a:t>Free</a:t>
            </a:r>
            <a:r>
              <a:rPr lang="ru-RU" i="1" dirty="0"/>
              <a:t> </a:t>
            </a:r>
            <a:r>
              <a:rPr lang="ru-RU" i="1" dirty="0" err="1"/>
              <a:t>vs</a:t>
            </a:r>
            <a:r>
              <a:rPr lang="ru-RU" i="1" dirty="0"/>
              <a:t> </a:t>
            </a:r>
            <a:r>
              <a:rPr lang="ru-RU" i="1" dirty="0" err="1"/>
              <a:t>Premium</a:t>
            </a:r>
            <a:r>
              <a:rPr lang="ru-RU" i="1" dirty="0"/>
              <a:t>)</a:t>
            </a:r>
            <a:r>
              <a:rPr lang="ru-RU" dirty="0"/>
              <a:t>.</a:t>
            </a:r>
          </a:p>
          <a:p>
            <a:r>
              <a:rPr lang="ru-RU" b="1" dirty="0" smtClean="0"/>
              <a:t>Повышение </a:t>
            </a:r>
            <a:r>
              <a:rPr lang="ru-RU" b="1" dirty="0"/>
              <a:t>стабильности</a:t>
            </a:r>
          </a:p>
          <a:p>
            <a:pPr lvl="1"/>
            <a:r>
              <a:rPr lang="ru-RU" i="1" dirty="0"/>
              <a:t>Плавная деградация сервиса при пиковых нагрузках.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43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</a:t>
            </a:r>
            <a:r>
              <a:rPr lang="en-US" dirty="0"/>
              <a:t>Rate Limiting?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30804" y="3339283"/>
            <a:ext cx="783006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1)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Клиент делает запрос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к API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Gateway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Gateway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проверяет, сколько запросов уже было сделано за заданный интервал.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Если лимит превышен — возвращается ошибка (обычно HTTP 429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4)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Если не превышен — запрос проходит дальше к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16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стратегии </a:t>
            </a:r>
            <a:r>
              <a:rPr lang="en-US" dirty="0"/>
              <a:t>Rate Limiting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1136" y="2638044"/>
            <a:ext cx="7198090" cy="320908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1) </a:t>
            </a:r>
            <a:r>
              <a:rPr lang="en-US" sz="3600" dirty="0"/>
              <a:t>Fixed </a:t>
            </a:r>
            <a:r>
              <a:rPr lang="en-US" sz="3600" dirty="0" smtClean="0"/>
              <a:t>Window</a:t>
            </a:r>
            <a:endParaRPr lang="ru-RU" sz="3600" dirty="0" smtClean="0"/>
          </a:p>
          <a:p>
            <a:r>
              <a:rPr lang="ru-RU" sz="3600" dirty="0" smtClean="0"/>
              <a:t>2) </a:t>
            </a:r>
            <a:r>
              <a:rPr lang="en-US" sz="3600" dirty="0"/>
              <a:t>Sliding </a:t>
            </a:r>
            <a:r>
              <a:rPr lang="en-US" sz="3600" dirty="0" smtClean="0"/>
              <a:t>Window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3) </a:t>
            </a:r>
            <a:r>
              <a:rPr lang="en-US" sz="3600" dirty="0"/>
              <a:t>Token </a:t>
            </a:r>
            <a:r>
              <a:rPr lang="en-US" sz="3600" dirty="0" smtClean="0"/>
              <a:t>Bucket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4) </a:t>
            </a:r>
            <a:r>
              <a:rPr lang="en-US" sz="3600" dirty="0"/>
              <a:t>Leaky Bucket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1084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377505"/>
            <a:ext cx="7729728" cy="106540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Fixed Window (</a:t>
            </a:r>
            <a:r>
              <a:rPr lang="ru-RU" b="1" dirty="0"/>
              <a:t>фиксированное окно)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97248" y="1728132"/>
            <a:ext cx="8707772" cy="5033396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Суть: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Разделяем время на равные окна (например, по 1 минуте) и считаем количество запросов в каждом окне.</a:t>
            </a:r>
          </a:p>
          <a:p>
            <a:r>
              <a:rPr lang="ru-RU" b="1" dirty="0"/>
              <a:t>Пример:</a:t>
            </a:r>
            <a:endParaRPr lang="ru-RU" dirty="0"/>
          </a:p>
          <a:p>
            <a:r>
              <a:rPr lang="ru-RU" dirty="0"/>
              <a:t>Лимит: 100 запросов в минуту</a:t>
            </a:r>
          </a:p>
          <a:p>
            <a:r>
              <a:rPr lang="ru-RU" dirty="0"/>
              <a:t>Клиент может сделать до 100 запросов между 12:00 и 12:01</a:t>
            </a:r>
          </a:p>
          <a:p>
            <a:r>
              <a:rPr lang="ru-RU" dirty="0"/>
              <a:t>В 12:01 счётчик обнуляется</a:t>
            </a:r>
          </a:p>
          <a:p>
            <a:r>
              <a:rPr lang="ru-RU" b="1" dirty="0"/>
              <a:t>Плюсы:</a:t>
            </a:r>
            <a:endParaRPr lang="ru-RU" dirty="0"/>
          </a:p>
          <a:p>
            <a:r>
              <a:rPr lang="ru-RU" dirty="0"/>
              <a:t>Простой в реализации</a:t>
            </a:r>
          </a:p>
          <a:p>
            <a:r>
              <a:rPr lang="ru-RU" dirty="0"/>
              <a:t>Низкая нагрузка на память</a:t>
            </a:r>
          </a:p>
          <a:p>
            <a:r>
              <a:rPr lang="ru-RU" b="1" dirty="0"/>
              <a:t>Минусы:</a:t>
            </a:r>
            <a:endParaRPr lang="ru-RU" dirty="0"/>
          </a:p>
          <a:p>
            <a:r>
              <a:rPr lang="ru-RU" dirty="0"/>
              <a:t>Может быть "</a:t>
            </a:r>
            <a:r>
              <a:rPr lang="ru-RU" dirty="0" err="1"/>
              <a:t>burst</a:t>
            </a:r>
            <a:r>
              <a:rPr lang="ru-RU" dirty="0"/>
              <a:t>" (скачок в момент переключения окна)</a:t>
            </a:r>
          </a:p>
          <a:p>
            <a:r>
              <a:rPr lang="ru-RU" dirty="0"/>
              <a:t>Неравномерная нагрузка</a:t>
            </a:r>
          </a:p>
          <a:p>
            <a:r>
              <a:rPr lang="ru-RU" b="1" dirty="0"/>
              <a:t>Когда использовать: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Подходит, если вам важна простота и не страшен кратковременный всплеск запросов.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88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4026" y="302004"/>
            <a:ext cx="7357145" cy="1157680"/>
          </a:xfrm>
        </p:spPr>
        <p:txBody>
          <a:bodyPr/>
          <a:lstStyle/>
          <a:p>
            <a:r>
              <a:rPr lang="ru-RU" dirty="0" err="1"/>
              <a:t>Sliding</a:t>
            </a:r>
            <a:r>
              <a:rPr lang="ru-RU" dirty="0"/>
              <a:t> </a:t>
            </a:r>
            <a:r>
              <a:rPr lang="ru-RU" dirty="0" err="1"/>
              <a:t>Window</a:t>
            </a:r>
            <a:r>
              <a:rPr lang="ru-RU" dirty="0"/>
              <a:t> </a:t>
            </a:r>
            <a:r>
              <a:rPr lang="ru-RU" dirty="0" err="1"/>
              <a:t>Log</a:t>
            </a:r>
            <a:r>
              <a:rPr lang="ru-RU" dirty="0"/>
              <a:t> (скользящее окно с логами)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96579" y="1887523"/>
            <a:ext cx="9546671" cy="4344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Суть: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Храним метки времени каждого запроса и проверяем, сколько запросов было за последние X секунд.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Пример: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Храним список </a:t>
            </a:r>
            <a:r>
              <a:rPr lang="ru-RU" altLang="ru-RU" dirty="0" smtClean="0">
                <a:solidFill>
                  <a:schemeClr val="tx1"/>
                </a:solidFill>
              </a:rPr>
              <a:t>меток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Для каждого запроса удаляем старые метки и считаем, сколько осталось в пределах окна (например, 60 секунд)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Плюсы: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Максимально точное ограничение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Плавная нагрузка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Минусы: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Занимает больше памяти (особенно при высокой нагрузке)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Сложнее реализовать в распределённой системе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Когда использовать: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Когда важна точность, например, при защите от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brute-force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237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9193" y="117446"/>
            <a:ext cx="7821671" cy="1040235"/>
          </a:xfrm>
        </p:spPr>
        <p:txBody>
          <a:bodyPr/>
          <a:lstStyle/>
          <a:p>
            <a:r>
              <a:rPr lang="ru-RU" dirty="0" err="1"/>
              <a:t>Token</a:t>
            </a:r>
            <a:r>
              <a:rPr lang="ru-RU" dirty="0"/>
              <a:t> </a:t>
            </a:r>
            <a:r>
              <a:rPr lang="ru-RU" dirty="0" err="1"/>
              <a:t>Bucket</a:t>
            </a:r>
            <a:r>
              <a:rPr lang="ru-RU" dirty="0"/>
              <a:t> (ведро с </a:t>
            </a:r>
            <a:r>
              <a:rPr lang="ru-RU" dirty="0" err="1"/>
              <a:t>токенами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9192" y="1342239"/>
            <a:ext cx="8749717" cy="5452844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Суть:</a:t>
            </a:r>
            <a:endParaRPr lang="ru-RU" dirty="0"/>
          </a:p>
          <a:p>
            <a:r>
              <a:rPr lang="ru-RU" dirty="0"/>
              <a:t>Ведро с </a:t>
            </a:r>
            <a:r>
              <a:rPr lang="ru-RU" dirty="0" err="1"/>
              <a:t>токенами</a:t>
            </a:r>
            <a:r>
              <a:rPr lang="ru-RU" dirty="0"/>
              <a:t>, в которое они добавляются с постоянной скоростью (например, 1 </a:t>
            </a:r>
            <a:r>
              <a:rPr lang="ru-RU" dirty="0" err="1"/>
              <a:t>токен</a:t>
            </a:r>
            <a:r>
              <a:rPr lang="ru-RU" dirty="0"/>
              <a:t>/сек)</a:t>
            </a:r>
          </a:p>
          <a:p>
            <a:r>
              <a:rPr lang="ru-RU" dirty="0"/>
              <a:t>Каждый запрос «тратит» 1 </a:t>
            </a:r>
            <a:r>
              <a:rPr lang="ru-RU" dirty="0" err="1"/>
              <a:t>токен</a:t>
            </a:r>
            <a:endParaRPr lang="ru-RU" dirty="0"/>
          </a:p>
          <a:p>
            <a:r>
              <a:rPr lang="ru-RU" dirty="0"/>
              <a:t>Если </a:t>
            </a:r>
            <a:r>
              <a:rPr lang="ru-RU" dirty="0" err="1"/>
              <a:t>токенов</a:t>
            </a:r>
            <a:r>
              <a:rPr lang="ru-RU" dirty="0"/>
              <a:t> нет — запрос блокируется</a:t>
            </a:r>
          </a:p>
          <a:p>
            <a:r>
              <a:rPr lang="ru-RU" b="1" dirty="0"/>
              <a:t>Пример:</a:t>
            </a:r>
            <a:endParaRPr lang="ru-RU" dirty="0"/>
          </a:p>
          <a:p>
            <a:r>
              <a:rPr lang="ru-RU" dirty="0"/>
              <a:t>Ведро вмещает 10 </a:t>
            </a:r>
            <a:r>
              <a:rPr lang="ru-RU" dirty="0" err="1"/>
              <a:t>токенов</a:t>
            </a:r>
            <a:endParaRPr lang="ru-RU" dirty="0"/>
          </a:p>
          <a:p>
            <a:r>
              <a:rPr lang="ru-RU" dirty="0"/>
              <a:t>10 быстрых запросов — все проходят</a:t>
            </a:r>
          </a:p>
          <a:p>
            <a:r>
              <a:rPr lang="ru-RU" dirty="0"/>
              <a:t>После этого — 1 запрос/сек, т.к. </a:t>
            </a:r>
            <a:r>
              <a:rPr lang="ru-RU" dirty="0" err="1"/>
              <a:t>токены</a:t>
            </a:r>
            <a:r>
              <a:rPr lang="ru-RU" dirty="0"/>
              <a:t> пополняются постепенно</a:t>
            </a:r>
          </a:p>
          <a:p>
            <a:r>
              <a:rPr lang="ru-RU" b="1" dirty="0"/>
              <a:t>Плюсы:</a:t>
            </a:r>
            <a:endParaRPr lang="ru-RU" dirty="0"/>
          </a:p>
          <a:p>
            <a:r>
              <a:rPr lang="ru-RU" dirty="0"/>
              <a:t>Позволяет «</a:t>
            </a:r>
            <a:r>
              <a:rPr lang="ru-RU" dirty="0" err="1"/>
              <a:t>burst</a:t>
            </a:r>
            <a:r>
              <a:rPr lang="ru-RU" dirty="0"/>
              <a:t>» трафик</a:t>
            </a:r>
          </a:p>
          <a:p>
            <a:r>
              <a:rPr lang="ru-RU" dirty="0"/>
              <a:t>Гибкая пропускная способность</a:t>
            </a:r>
          </a:p>
          <a:p>
            <a:r>
              <a:rPr lang="ru-RU" b="1" dirty="0"/>
              <a:t>Минусы:</a:t>
            </a:r>
            <a:endParaRPr lang="ru-RU" dirty="0"/>
          </a:p>
          <a:p>
            <a:r>
              <a:rPr lang="ru-RU" dirty="0"/>
              <a:t>Требует сложной логики пополнения </a:t>
            </a:r>
            <a:r>
              <a:rPr lang="ru-RU" dirty="0" err="1"/>
              <a:t>токенов</a:t>
            </a:r>
            <a:endParaRPr lang="ru-RU" dirty="0"/>
          </a:p>
          <a:p>
            <a:r>
              <a:rPr lang="ru-RU" dirty="0"/>
              <a:t>Труднее отлаживать</a:t>
            </a:r>
          </a:p>
          <a:p>
            <a:r>
              <a:rPr lang="ru-RU" b="1" dirty="0"/>
              <a:t>Когда использовать: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Для систем, где допустим всплеск трафика, но в пределах нормы.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213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4635" y="201336"/>
            <a:ext cx="8006229" cy="1149292"/>
          </a:xfrm>
        </p:spPr>
        <p:txBody>
          <a:bodyPr>
            <a:normAutofit/>
          </a:bodyPr>
          <a:lstStyle/>
          <a:p>
            <a:r>
              <a:rPr lang="ru-RU" b="1" dirty="0" err="1"/>
              <a:t>Leaky</a:t>
            </a:r>
            <a:r>
              <a:rPr lang="ru-RU" b="1" dirty="0"/>
              <a:t> </a:t>
            </a:r>
            <a:r>
              <a:rPr lang="ru-RU" b="1" dirty="0" err="1"/>
              <a:t>Bucket</a:t>
            </a:r>
            <a:r>
              <a:rPr lang="ru-RU" b="1" dirty="0"/>
              <a:t> (протекающее ведро</a:t>
            </a:r>
            <a:r>
              <a:rPr lang="ru-RU" b="1" dirty="0" smtClean="0"/>
              <a:t>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4635" y="1627465"/>
            <a:ext cx="9211112" cy="5100506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Суть:</a:t>
            </a:r>
            <a:endParaRPr lang="ru-RU" dirty="0"/>
          </a:p>
          <a:p>
            <a:r>
              <a:rPr lang="ru-RU" dirty="0"/>
              <a:t>Запросы поступают в очередь (ведро)</a:t>
            </a:r>
          </a:p>
          <a:p>
            <a:r>
              <a:rPr lang="ru-RU" dirty="0"/>
              <a:t>Из очереди они «утекают» с фиксированной скоростью</a:t>
            </a:r>
          </a:p>
          <a:p>
            <a:r>
              <a:rPr lang="ru-RU" dirty="0"/>
              <a:t>Если очередь переполнена — запросы отбрасываются</a:t>
            </a:r>
          </a:p>
          <a:p>
            <a:r>
              <a:rPr lang="ru-RU" b="1" dirty="0"/>
              <a:t>Пример:</a:t>
            </a:r>
            <a:endParaRPr lang="ru-RU" dirty="0"/>
          </a:p>
          <a:p>
            <a:r>
              <a:rPr lang="ru-RU" dirty="0"/>
              <a:t>Скорость «утечки»: 1 запрос/сек</a:t>
            </a:r>
          </a:p>
          <a:p>
            <a:r>
              <a:rPr lang="ru-RU" dirty="0"/>
              <a:t>При высокой нагрузке: лишние запросы — в мусор</a:t>
            </a:r>
          </a:p>
          <a:p>
            <a:r>
              <a:rPr lang="ru-RU" b="1" dirty="0"/>
              <a:t>Плюсы:</a:t>
            </a:r>
            <a:endParaRPr lang="ru-RU" dirty="0"/>
          </a:p>
          <a:p>
            <a:r>
              <a:rPr lang="ru-RU" dirty="0"/>
              <a:t>Гарантированно равномерная нагрузка</a:t>
            </a:r>
          </a:p>
          <a:p>
            <a:r>
              <a:rPr lang="ru-RU" dirty="0"/>
              <a:t>Легко контролировать скорость</a:t>
            </a:r>
          </a:p>
          <a:p>
            <a:r>
              <a:rPr lang="ru-RU" b="1" dirty="0"/>
              <a:t>Минусы:</a:t>
            </a:r>
            <a:endParaRPr lang="ru-RU" dirty="0"/>
          </a:p>
          <a:p>
            <a:r>
              <a:rPr lang="ru-RU" dirty="0"/>
              <a:t>Может терять запросы (если очередь полная)</a:t>
            </a:r>
          </a:p>
          <a:p>
            <a:r>
              <a:rPr lang="ru-RU" dirty="0"/>
              <a:t>Не даёт делать </a:t>
            </a:r>
            <a:r>
              <a:rPr lang="ru-RU" dirty="0" err="1"/>
              <a:t>bursts</a:t>
            </a:r>
            <a:endParaRPr lang="ru-RU" dirty="0"/>
          </a:p>
          <a:p>
            <a:r>
              <a:rPr lang="ru-RU" b="1" dirty="0"/>
              <a:t>Когда использовать: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Если важно стабильное, равномерное обслуживание, как в </a:t>
            </a:r>
            <a:r>
              <a:rPr lang="ru-RU" dirty="0" err="1"/>
              <a:t>видеостриминге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6443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1187</TotalTime>
  <Words>815</Words>
  <Application>Microsoft Office PowerPoint</Application>
  <PresentationFormat>Широкоэкранный</PresentationFormat>
  <Paragraphs>129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Corbel</vt:lpstr>
      <vt:lpstr>Gill Sans MT</vt:lpstr>
      <vt:lpstr>Parcel</vt:lpstr>
      <vt:lpstr>API Gateway Rate Limiting</vt:lpstr>
      <vt:lpstr>Что такое Rate Limiting?</vt:lpstr>
      <vt:lpstr>Зачем нужен Rate Limiting?</vt:lpstr>
      <vt:lpstr>Как работает Rate Limiting?</vt:lpstr>
      <vt:lpstr>Основные стратегии Rate Limiting</vt:lpstr>
      <vt:lpstr>Fixed Window (фиксированное окно)</vt:lpstr>
      <vt:lpstr>Sliding Window Log (скользящее окно с логами)</vt:lpstr>
      <vt:lpstr>Token Bucket (ведро с токенами)</vt:lpstr>
      <vt:lpstr>Leaky Bucket (протекающее ведро) </vt:lpstr>
      <vt:lpstr>На что можно накладывать лимиты</vt:lpstr>
      <vt:lpstr>Архитектурные подходы</vt:lpstr>
      <vt:lpstr>Что мы планируем делать?</vt:lpstr>
      <vt:lpstr>Разные стратегии rate limiting</vt:lpstr>
      <vt:lpstr>Настраиваемость лимитов</vt:lpstr>
      <vt:lpstr>Логирование и метрики</vt:lpstr>
      <vt:lpstr>Имитация нагрузки (симулятор клиентов)</vt:lpstr>
      <vt:lpstr>Визуализация нагрузки</vt:lpstr>
      <vt:lpstr>Circuit Breaker + Retry logic</vt:lpstr>
      <vt:lpstr>Как будет выглядеть интерфейс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Gateway Rate Limiting</dc:title>
  <dc:creator>Saimon 911</dc:creator>
  <cp:lastModifiedBy>Saimon 911</cp:lastModifiedBy>
  <cp:revision>11</cp:revision>
  <dcterms:created xsi:type="dcterms:W3CDTF">2025-03-23T18:43:24Z</dcterms:created>
  <dcterms:modified xsi:type="dcterms:W3CDTF">2025-03-24T14:31:02Z</dcterms:modified>
</cp:coreProperties>
</file>