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8bda1a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f8bda1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fb676124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fb676124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b676124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b676124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fb676124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fb676124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fb676124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fb676124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b676124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fb676124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fb676124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fb676124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fb676124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fb676124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fb676124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fb676124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fb676124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fb676124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fb676124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fb676124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423473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423473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fb676124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fb676124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fb676124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fb676124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fb676124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fb676124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fb676124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fb676124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423473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423473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b676124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b676124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b676124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b676124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b676124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b676124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fb676124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fb676124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b676124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fb676124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fb676124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fb676124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74319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i="0" sz="45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56"/>
              <a:buNone/>
              <a:defRPr i="0" sz="1500" u="none" cap="none" strike="noStrike">
                <a:solidFill>
                  <a:schemeClr val="lt1"/>
                </a:solidFill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46"/>
              <a:buNone/>
              <a:defRPr i="0" sz="1500" u="none" cap="none" strike="noStrike">
                <a:solidFill>
                  <a:schemeClr val="lt1"/>
                </a:solidFill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None/>
              <a:defRPr i="0" sz="15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i="0" sz="4500" u="none" cap="none" strike="noStrike">
                <a:solidFill>
                  <a:schemeClr val="lt1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56"/>
              <a:buNone/>
              <a:defRPr i="0" sz="1500" u="none" cap="none" strike="noStrike">
                <a:solidFill>
                  <a:schemeClr val="dk2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i="0" sz="1350" u="none" cap="none" strike="noStrike">
                <a:solidFill>
                  <a:srgbClr val="8C8C8C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i="0" sz="1200" u="none" cap="none" strike="noStrike">
                <a:solidFill>
                  <a:srgbClr val="8C8C8C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None/>
              <a:defRPr i="0" sz="1050" u="none" cap="none" strike="noStrike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04008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72792" y="1508759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Char char="▪"/>
              <a:defRPr i="0" sz="1650" u="none" cap="none" strike="noStrike">
                <a:solidFill>
                  <a:schemeClr val="lt1"/>
                </a:solidFill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Char char="▪"/>
              <a:defRPr i="0" sz="1500" u="none" cap="none" strike="noStrike">
                <a:solidFill>
                  <a:schemeClr val="lt1"/>
                </a:solidFill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Char char="▪"/>
              <a:defRPr i="0" sz="1350" u="none" cap="none" strike="noStrike">
                <a:solidFill>
                  <a:schemeClr val="lt1"/>
                </a:solidFill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Char char="▪"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905255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905255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73423" y="1435101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29"/>
              <a:buFont typeface="Noto Sans Symbols"/>
              <a:buNone/>
              <a:defRPr b="1" i="0" sz="15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None/>
              <a:defRPr b="1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905255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Font typeface="Noto Sans Symbols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Font typeface="Noto Sans Symbols"/>
              <a:buNone/>
              <a:defRPr b="0" i="0" sz="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b="0" i="0" sz="6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329"/>
              <a:buFont typeface="Raleway"/>
              <a:buNone/>
              <a:defRPr i="0" sz="2400" u="none" cap="none" strike="noStrike">
                <a:solidFill>
                  <a:srgbClr val="1C295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aleway"/>
              <a:buNone/>
              <a:defRPr i="0" sz="2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736"/>
              <a:buFont typeface="Raleway"/>
              <a:buNone/>
              <a:defRPr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Raleway"/>
              <a:buNone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310"/>
              <a:buNone/>
              <a:defRPr i="0" sz="135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i="0" sz="900" u="none" cap="none" strike="noStrike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723"/>
              <a:buNone/>
              <a:defRPr i="0" sz="750" u="none" cap="none" strike="noStrike"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None/>
              <a:defRPr i="0" sz="675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i="0" sz="3000" u="none" cap="none" strike="noStrike">
                <a:solidFill>
                  <a:schemeClr val="dk2"/>
                </a:solidFill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 rot="5400000">
            <a:off x="5559752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Noto Sans Symbols"/>
              <a:buChar char="▪"/>
              <a:defRPr b="0" i="0" sz="1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2832101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1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02188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02188" y="1508759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92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1"/>
              <a:buFont typeface="Raleway"/>
              <a:buChar char="▪"/>
              <a:defRPr i="0" sz="16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aleway"/>
              <a:buChar char="▪"/>
              <a:defRPr i="0" sz="15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1263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02"/>
              <a:buFont typeface="Raleway"/>
              <a:buChar char="▪"/>
              <a:defRPr i="0" sz="135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Raleway"/>
              <a:buChar char="▪"/>
              <a:defRPr i="0" sz="1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74" y="474860"/>
            <a:ext cx="5394250" cy="146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/>
        </p:nvSpPr>
        <p:spPr>
          <a:xfrm>
            <a:off x="1874873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 flipH="1">
            <a:off x="4572124" y="1549399"/>
            <a:ext cx="2697000" cy="385800"/>
          </a:xfrm>
          <a:prstGeom prst="rtTriangl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2026269" y="2038350"/>
            <a:ext cx="50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None/>
            </a:pPr>
            <a:r>
              <a:rPr i="0" lang="en-GB" sz="4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endParaRPr i="0" sz="40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1143000" y="2997202"/>
            <a:ext cx="68580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10</a:t>
            </a:r>
            <a:r>
              <a:rPr lang="en-GB"/>
              <a:t>-a paskaita</a:t>
            </a:r>
            <a:endParaRPr/>
          </a:p>
          <a:p>
            <a:pPr indent="0" lvl="0" mar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Kartojam </a:t>
            </a:r>
            <a:r>
              <a:rPr lang="en-GB"/>
              <a:t>LinQ</a:t>
            </a:r>
            <a:endParaRPr/>
          </a:p>
          <a:p>
            <a:pPr indent="0" lvl="0" marL="0" rtl="0">
              <a:spcBef>
                <a:spcPts val="900"/>
              </a:spcBef>
              <a:spcAft>
                <a:spcPts val="150"/>
              </a:spcAft>
              <a:buNone/>
            </a:pPr>
            <a:r>
              <a:rPr lang="en-GB"/>
              <a:t>Paveldėjimas ir kt.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GB"/>
              <a:t> metodai tėvinėje klasėje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591250"/>
            <a:ext cx="85206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Jei norime leisti, kurį nors metodą iš tėvinės klasės vaikams </a:t>
            </a:r>
            <a:r>
              <a:rPr b="1" lang="en-GB"/>
              <a:t>perrašyti</a:t>
            </a:r>
            <a:r>
              <a:rPr lang="en-GB"/>
              <a:t>, tai reikia pridėti raktinį žodį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GB"/>
              <a:t> deklaruojant tą metodą. 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Jei vaikinės klasės neperrašys to metodo, tada jį vis tiek paveldės ir jis veiks taip, kaip aprašytą tėvinėje klasėje.</a:t>
            </a:r>
            <a:endParaRPr/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Figura</a:t>
            </a:r>
            <a:endParaRPr b="1" sz="14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Pavadinimas {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AtspausdinkInfo() 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4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.WriteLine(</a:t>
            </a:r>
            <a:r>
              <a:rPr b="1" lang="en-GB" sz="14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$"Aš esu {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Pavadinimas</a:t>
            </a:r>
            <a:r>
              <a:rPr b="1" lang="en-GB" sz="14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rPr b="1" lang="en-GB" sz="1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1640425" y="3865825"/>
            <a:ext cx="851700" cy="26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2539000" y="3767526"/>
            <a:ext cx="3112194" cy="98289"/>
          </a:xfrm>
          <a:custGeom>
            <a:rect b="b" l="l" r="r" t="t"/>
            <a:pathLst>
              <a:path extrusionOk="0" h="11543" w="107456">
                <a:moveTo>
                  <a:pt x="0" y="11543"/>
                </a:moveTo>
                <a:cubicBezTo>
                  <a:pt x="26775" y="6181"/>
                  <a:pt x="54242" y="-2992"/>
                  <a:pt x="81247" y="1059"/>
                </a:cubicBezTo>
                <a:cubicBezTo>
                  <a:pt x="90437" y="2438"/>
                  <a:pt x="98641" y="7619"/>
                  <a:pt x="107456" y="105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37" name="Google Shape;237;p35"/>
          <p:cNvSpPr txBox="1"/>
          <p:nvPr/>
        </p:nvSpPr>
        <p:spPr>
          <a:xfrm>
            <a:off x="5610350" y="3259950"/>
            <a:ext cx="2948400" cy="76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GB">
                <a:solidFill>
                  <a:schemeClr val="lt1"/>
                </a:solidFill>
              </a:rPr>
              <a:t> pridedamas po viešumo deklaravimo, bet prieš grąžinamos reikšmės tipą.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-GB"/>
              <a:t> metodas paveldinčioje klasėje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539775"/>
            <a:ext cx="85206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Kvadratas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Figura</a:t>
            </a:r>
            <a:endParaRPr b="1" sz="11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_krastine;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Kvadratas(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krastine,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pavadinimas)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_krastine = 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Pavadinimas = pavadinimas;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AtspausdinkInfo()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.WriteLine(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$"As esu {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Pavadinimas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}. Mano krastines ilgis: {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_krastine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PaskaiciuokIlgi() =&gt; _krastine * 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PaskaiciuokPlota() =&gt; _krastine * _krastine;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2792900" y="1629875"/>
            <a:ext cx="7536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1831425" y="3535000"/>
            <a:ext cx="7536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/>
          <p:nvPr/>
        </p:nvSpPr>
        <p:spPr>
          <a:xfrm>
            <a:off x="1590675" y="2974850"/>
            <a:ext cx="994200" cy="18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4332675" y="1425125"/>
            <a:ext cx="1220400" cy="3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Tėvinė klasė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3505450" y="1629870"/>
            <a:ext cx="917325" cy="80675"/>
          </a:xfrm>
          <a:custGeom>
            <a:rect b="b" l="l" r="r" t="t"/>
            <a:pathLst>
              <a:path extrusionOk="0" h="3227" w="36693">
                <a:moveTo>
                  <a:pt x="0" y="3227"/>
                </a:moveTo>
                <a:cubicBezTo>
                  <a:pt x="11692" y="-369"/>
                  <a:pt x="25089" y="-1300"/>
                  <a:pt x="36693" y="25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49" name="Google Shape;249;p36"/>
          <p:cNvSpPr/>
          <p:nvPr/>
        </p:nvSpPr>
        <p:spPr>
          <a:xfrm>
            <a:off x="2585025" y="2876551"/>
            <a:ext cx="3112194" cy="98289"/>
          </a:xfrm>
          <a:custGeom>
            <a:rect b="b" l="l" r="r" t="t"/>
            <a:pathLst>
              <a:path extrusionOk="0" h="11543" w="107456">
                <a:moveTo>
                  <a:pt x="0" y="11543"/>
                </a:moveTo>
                <a:cubicBezTo>
                  <a:pt x="26775" y="6181"/>
                  <a:pt x="54242" y="-2992"/>
                  <a:pt x="81247" y="1059"/>
                </a:cubicBezTo>
                <a:cubicBezTo>
                  <a:pt x="90437" y="2438"/>
                  <a:pt x="98641" y="7619"/>
                  <a:pt x="107456" y="105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250" name="Google Shape;250;p36"/>
          <p:cNvSpPr txBox="1"/>
          <p:nvPr/>
        </p:nvSpPr>
        <p:spPr>
          <a:xfrm>
            <a:off x="5651275" y="2571750"/>
            <a:ext cx="3349800" cy="5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Paveldime visas tėvinės klasės savybes ir metodus ir galime juos naudoti!!!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5697225" y="3264700"/>
            <a:ext cx="3349800" cy="5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Perrašome tėvinės klasės metodą taip, kaip mums patogu.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2585025" y="3436701"/>
            <a:ext cx="3112194" cy="98289"/>
          </a:xfrm>
          <a:custGeom>
            <a:rect b="b" l="l" r="r" t="t"/>
            <a:pathLst>
              <a:path extrusionOk="0" h="11543" w="107456">
                <a:moveTo>
                  <a:pt x="0" y="11543"/>
                </a:moveTo>
                <a:cubicBezTo>
                  <a:pt x="26775" y="6181"/>
                  <a:pt x="54242" y="-2992"/>
                  <a:pt x="81247" y="1059"/>
                </a:cubicBezTo>
                <a:cubicBezTo>
                  <a:pt x="90437" y="2438"/>
                  <a:pt x="98641" y="7619"/>
                  <a:pt x="107456" y="1056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530975"/>
            <a:ext cx="85206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Sukurkite klas</a:t>
            </a:r>
            <a:r>
              <a:rPr lang="en-GB" sz="2400"/>
              <a:t>es remdamiesi pateikta schema sekančioje skaidrėje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Kaip pastebėjote - Person klasė turi turėti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2400"/>
              <a:t>() metodą, tai reiškią, kad reikia perrašyti tėvinės klasės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- Object</a:t>
            </a:r>
            <a:r>
              <a:rPr lang="en-GB" sz="2400"/>
              <a:t> </a:t>
            </a: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GB" sz="2400"/>
              <a:t>() metodą.</a:t>
            </a:r>
            <a:endParaRPr sz="2400"/>
          </a:p>
          <a:p>
            <a:pPr indent="0" lvl="0" marL="45720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0" y="53725"/>
            <a:ext cx="1732500" cy="134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7411500" y="59975"/>
            <a:ext cx="1732500" cy="134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" y="59975"/>
            <a:ext cx="7622651" cy="483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8"/>
          <p:cNvCxnSpPr/>
          <p:nvPr/>
        </p:nvCxnSpPr>
        <p:spPr>
          <a:xfrm flipH="1" rot="10800000">
            <a:off x="4587275" y="1590100"/>
            <a:ext cx="379500" cy="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8"/>
          <p:cNvSpPr txBox="1"/>
          <p:nvPr/>
        </p:nvSpPr>
        <p:spPr>
          <a:xfrm>
            <a:off x="4966775" y="1373500"/>
            <a:ext cx="3769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readonly variables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530975"/>
            <a:ext cx="8520600" cy="354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Kintamąjį galima pažymėt readonly.Tai reiškia, kad kintamąjį galima sukurt tik inicijuojant, arba konstruktoriuje. Po to galima tik skaityt.</a:t>
            </a:r>
            <a:endParaRPr sz="1800"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RedheadDuck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Duck</a:t>
            </a:r>
            <a:endParaRPr b="1" sz="17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plunksnuSk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RedheadDuck(</a:t>
            </a:r>
            <a:r>
              <a:rPr b="1"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v)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(v)</a:t>
            </a:r>
            <a:endParaRPr b="1"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plunksnuSk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50"/>
              </a:spcBef>
              <a:spcAft>
                <a:spcPts val="150"/>
              </a:spcAft>
              <a:buNone/>
            </a:pPr>
            <a:r>
              <a:rPr b="1" lang="en-GB" sz="17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1860850" y="2917375"/>
            <a:ext cx="1128000" cy="47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Destruktorius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571250"/>
            <a:ext cx="30591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Metodas kuris kviečiamas </a:t>
            </a:r>
            <a:r>
              <a:rPr b="1" lang="en-GB" sz="1800"/>
              <a:t>kai objektas sunaikinamas – Destruktorius</a:t>
            </a:r>
            <a:r>
              <a:rPr lang="en-GB" sz="1800"/>
              <a:t>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Destruktorius turi tą patį vardą kaip klasė, neturi return type, neturi public, ir apsirašo: </a:t>
            </a:r>
            <a:r>
              <a:rPr b="1" lang="en-GB" sz="1800"/>
              <a:t>~</a:t>
            </a:r>
            <a:r>
              <a:rPr lang="en-GB" sz="1800"/>
              <a:t>MyClass</a:t>
            </a:r>
            <a:endParaRPr sz="1800"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00" y="1640150"/>
            <a:ext cx="5233026" cy="28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231125" y="1593275"/>
            <a:ext cx="44559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Sukurkite klasę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-GB" sz="1800"/>
              <a:t> su konstruktorium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Test(String name)</a:t>
            </a:r>
            <a:r>
              <a:rPr lang="en-GB" sz="1800"/>
              <a:t> ir destruktorium, kurie spausdina name.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Sukurkite klasę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TestDestructor</a:t>
            </a:r>
            <a:r>
              <a:rPr lang="en-GB" sz="1800"/>
              <a:t>, su metodu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RunTest</a:t>
            </a:r>
            <a:r>
              <a:rPr lang="en-GB" sz="1800"/>
              <a:t>(), kaip pavyzdyje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Pabandykite Program.cs sukurti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TestDestructor </a:t>
            </a:r>
            <a:r>
              <a:rPr lang="en-GB" sz="1800"/>
              <a:t>objektą ir iškviesti jo metodą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RunTest </a:t>
            </a:r>
            <a:r>
              <a:rPr lang="en-GB" sz="1800"/>
              <a:t>1000 kartų for cikle</a:t>
            </a:r>
            <a:endParaRPr sz="1800"/>
          </a:p>
          <a:p>
            <a:pPr indent="0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801" y="1846550"/>
            <a:ext cx="4336650" cy="2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598100"/>
            <a:ext cx="84309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800"/>
              <a:t>  - specialus raktažodis, kuris paverčia klasės narius (kintamuosius ir metodus) ne objekto nariais, bet pačios klasės.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Kai kuriamas objektas iš klasės –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800"/>
              <a:t> kintamieji nėra sukuriami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800"/>
              <a:t> nariai sukuriami specialiame objekte, ir yra pasiekiami noudojant klasės vardą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800"/>
              <a:t> nariai gali pasiekti private objektų narius. (įskaitant private konstruktorių)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-GB"/>
              <a:t>pavyzdys</a:t>
            </a:r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0" y="1541525"/>
            <a:ext cx="7927875" cy="24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688" y="4108425"/>
            <a:ext cx="6320626" cy="734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Praplėtimo metodai</a:t>
            </a:r>
            <a:endParaRPr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311700" y="1530975"/>
            <a:ext cx="8520600" cy="1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Tai būdas praplėsti klases jų nekeičiant ir nepaveldint. 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Praplėtimo metodas privalo būti statinis, o norint juo naudotis, tereikia jo namepsace pridėti prie kitų using sakinių.</a:t>
            </a:r>
            <a:endParaRPr sz="1800"/>
          </a:p>
        </p:txBody>
      </p:sp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10" y="2941275"/>
            <a:ext cx="8538190" cy="57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225" y="3892350"/>
            <a:ext cx="6305550" cy="6667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Užduotys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584275"/>
            <a:ext cx="85206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Parašykite programą, kuri iš skaičių sąrašo išrenka tris didžiausius nelyginius skaičius.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Parašykite programą, kuri stringų </a:t>
            </a:r>
            <a:r>
              <a:rPr lang="en-GB" sz="2400"/>
              <a:t>masyve</a:t>
            </a:r>
            <a:r>
              <a:rPr lang="en-GB" sz="2400"/>
              <a:t> randa žodžius, kurie yra vien iš didžiųjų raidžių.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Parašykite programa, kuri stringų masyve visus žodžius paverčia mažosiomis raidėmis.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Parašykite programą, kuri stringų masyve randa žodžius, kurių ilgis yra daugiau už 5, bet mažiau už 8.</a:t>
            </a:r>
            <a:endParaRPr sz="2400"/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Pavyzdys</a:t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075" y="1545125"/>
            <a:ext cx="5850599" cy="3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/>
          <p:nvPr/>
        </p:nvSpPr>
        <p:spPr>
          <a:xfrm>
            <a:off x="5371800" y="2041275"/>
            <a:ext cx="483600" cy="22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504100"/>
            <a:ext cx="85206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 sz="2400"/>
              <a:t>Parašykite praplėtimo metodą string tipo kintamajam su pavadinimu </a:t>
            </a: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WordCount</a:t>
            </a:r>
            <a:r>
              <a:rPr lang="en-GB" sz="2400"/>
              <a:t>, kuris grąžintų žodžių skačių string tekste.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overloading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557825"/>
            <a:ext cx="85206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Kiekvieną klasės metodą galima aprašyti daugiau nei vieną kartą.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Metodas privalo turėti tą patį vardą, ir skirtingus parametrus. (skaičių ir/arba tipus)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sz="1800"/>
              <a:t>Return value gali sutapti arba ne.</a:t>
            </a:r>
            <a:endParaRPr sz="1800"/>
          </a:p>
          <a:p>
            <a:pPr indent="0" lvl="0" marL="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738" y="2985950"/>
            <a:ext cx="7664536" cy="19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504100"/>
            <a:ext cx="85206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Sugalvokite kokį nors gerai žinomą objektą (Hero, Animal, Client, Product).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Sukurkite jam klasę.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Sukurkite porą funkcijų tai klasei.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Sugalvokite skirtingus būdus kaip galima sukurti tą objektą su skirtingais kintamaisiais. (2..3 konstruktoriai)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Sugalvokite skirtingus būdus kaip galima būtų naudot tas funkcijas su skirtingais kintamaisiais. (2..3 skirtingi metodai tuo pačiu vardu.)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Sukurkite objektus visais skirtingais konstruktoriais.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Iškvieskite visus metodus.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Užduotis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364025"/>
            <a:ext cx="85206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Parašykite programą, kuri turėtų Interfeisą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IStyginis,</a:t>
            </a:r>
            <a:r>
              <a:rPr lang="en-GB"/>
              <a:t> kuris turėtų: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Savybę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StyguSk</a:t>
            </a:r>
            <a:r>
              <a:rPr lang="en-GB"/>
              <a:t>, 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Savybę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Pavadinimas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Savybę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Kaina</a:t>
            </a:r>
            <a:endParaRPr/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Metodą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SpausdinkInformacija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GB"/>
              <a:t>Metodą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Grok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Sukurkite tris skirtingas styginių instrumentų klases, kurios implementuotų šį interfeisą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Sudėkite po kelis šių klasių objektus į vieną instrumentų masyvą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Atspausdinkite visų instrumentų informaciją pasinaudoję LinQ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Suraskita pigiausią instrumentą ir atspausdinkite jo informaciją.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Surūšiuokite visus instrumentus pagal vardą abėcėlės tvarka ir vėl atspausdinkite</a:t>
            </a:r>
            <a:endParaRPr/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Suraskite instrumentus iš sąrašo, kurie turi daugiau nei 3 stygas, bet mažiau nei 6 ir atspausdinkite tokiu formatu: 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“Esu gitara, turiu tiek {x} stygų”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AutoNum type="arabicPeriod"/>
            </a:pPr>
            <a:r>
              <a:rPr lang="en-GB"/>
              <a:t>Paimkite iš masyvo el-us nuo 3-o iki priešpaksutinio ir visiems liepkite pagroti.</a:t>
            </a:r>
            <a:endParaRPr/>
          </a:p>
          <a:p>
            <a:pPr indent="0" lvl="0" marL="45720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Paveldėjimas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2818" l="0" r="0" t="0"/>
          <a:stretch/>
        </p:blipFill>
        <p:spPr>
          <a:xfrm>
            <a:off x="468550" y="1456150"/>
            <a:ext cx="8206925" cy="36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Paveldėjimas - pavyzdys su figūromis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629875"/>
            <a:ext cx="85206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307" lvl="0" marL="13716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Figura</a:t>
            </a:r>
            <a:endParaRPr b="1" sz="18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Pavadinimas {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8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AtspausdinkInfo() 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GB" sz="18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.WriteLine(</a:t>
            </a:r>
            <a:r>
              <a:rPr b="1"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$"Aš esu {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Pavadinimas</a:t>
            </a:r>
            <a:r>
              <a:rPr b="1" lang="en-GB" sz="18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Paveldėjimas - pavyzdys su figūromis</a:t>
            </a:r>
            <a:endParaRPr/>
          </a:p>
        </p:txBody>
      </p:sp>
      <p:grpSp>
        <p:nvGrpSpPr>
          <p:cNvPr id="171" name="Google Shape;171;p31"/>
          <p:cNvGrpSpPr/>
          <p:nvPr/>
        </p:nvGrpSpPr>
        <p:grpSpPr>
          <a:xfrm>
            <a:off x="1278496" y="1809981"/>
            <a:ext cx="6587021" cy="2571712"/>
            <a:chOff x="1218600" y="1687175"/>
            <a:chExt cx="5620325" cy="1528325"/>
          </a:xfrm>
        </p:grpSpPr>
        <p:sp>
          <p:nvSpPr>
            <p:cNvPr id="172" name="Google Shape;172;p31"/>
            <p:cNvSpPr/>
            <p:nvPr/>
          </p:nvSpPr>
          <p:spPr>
            <a:xfrm>
              <a:off x="3407175" y="1687175"/>
              <a:ext cx="10665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Figūra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1218600" y="2691400"/>
              <a:ext cx="10665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Kvadratas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630875" y="2691400"/>
              <a:ext cx="11613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Apskritimas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4208375" y="2691400"/>
              <a:ext cx="10665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Status trikampis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5572925" y="2691400"/>
              <a:ext cx="1266000" cy="5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Stačiakampis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77" name="Google Shape;177;p31"/>
            <p:cNvCxnSpPr>
              <a:stCxn id="172" idx="1"/>
              <a:endCxn id="173" idx="0"/>
            </p:cNvCxnSpPr>
            <p:nvPr/>
          </p:nvCxnSpPr>
          <p:spPr>
            <a:xfrm flipH="1">
              <a:off x="1751775" y="1949225"/>
              <a:ext cx="1655400" cy="7422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8" name="Google Shape;178;p31"/>
            <p:cNvCxnSpPr>
              <a:stCxn id="172" idx="2"/>
              <a:endCxn id="174" idx="0"/>
            </p:cNvCxnSpPr>
            <p:nvPr/>
          </p:nvCxnSpPr>
          <p:spPr>
            <a:xfrm rot="5400000">
              <a:off x="3335925" y="2086775"/>
              <a:ext cx="480000" cy="7290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" name="Google Shape;179;p31"/>
            <p:cNvCxnSpPr>
              <a:stCxn id="172" idx="2"/>
              <a:endCxn id="175" idx="0"/>
            </p:cNvCxnSpPr>
            <p:nvPr/>
          </p:nvCxnSpPr>
          <p:spPr>
            <a:xfrm flipH="1" rot="-5400000">
              <a:off x="4101075" y="2050625"/>
              <a:ext cx="480000" cy="8013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0" name="Google Shape;180;p31"/>
            <p:cNvCxnSpPr>
              <a:stCxn id="172" idx="3"/>
              <a:endCxn id="176" idx="0"/>
            </p:cNvCxnSpPr>
            <p:nvPr/>
          </p:nvCxnSpPr>
          <p:spPr>
            <a:xfrm>
              <a:off x="4473675" y="1949225"/>
              <a:ext cx="1732200" cy="7422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81" name="Google Shape;181;p31"/>
          <p:cNvSpPr/>
          <p:nvPr/>
        </p:nvSpPr>
        <p:spPr>
          <a:xfrm>
            <a:off x="5127125" y="1695400"/>
            <a:ext cx="1392325" cy="319425"/>
          </a:xfrm>
          <a:custGeom>
            <a:rect b="b" l="l" r="r" t="t"/>
            <a:pathLst>
              <a:path extrusionOk="0" h="12777" w="55693">
                <a:moveTo>
                  <a:pt x="0" y="12777"/>
                </a:moveTo>
                <a:cubicBezTo>
                  <a:pt x="7825" y="8374"/>
                  <a:pt x="16606" y="5005"/>
                  <a:pt x="25553" y="4259"/>
                </a:cubicBezTo>
                <a:cubicBezTo>
                  <a:pt x="35664" y="3416"/>
                  <a:pt x="48518" y="7175"/>
                  <a:pt x="55693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82" name="Google Shape;182;p31"/>
          <p:cNvSpPr txBox="1"/>
          <p:nvPr/>
        </p:nvSpPr>
        <p:spPr>
          <a:xfrm>
            <a:off x="6470350" y="1441275"/>
            <a:ext cx="1310400" cy="36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Tėvinė klasė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Kaip paveldėti klasę?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547975"/>
            <a:ext cx="85206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Lygiai, kaip ir implementuojame interfeisą, per </a:t>
            </a:r>
            <a:r>
              <a:rPr b="1" lang="en-GB"/>
              <a:t>: dvitaškį.</a:t>
            </a:r>
            <a:endParaRPr b="1"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Kvadratas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GB" sz="1100">
                <a:solidFill>
                  <a:srgbClr val="3363A4"/>
                </a:solidFill>
                <a:latin typeface="Courier New"/>
                <a:ea typeface="Courier New"/>
                <a:cs typeface="Courier New"/>
                <a:sym typeface="Courier New"/>
              </a:rPr>
              <a:t>Figura</a:t>
            </a:r>
            <a:endParaRPr b="1" sz="1100">
              <a:solidFill>
                <a:srgbClr val="3363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_krastine;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Kvadratas(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krastine,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pavadinimas)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_krastine = 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     Pavadinimas = pavadinimas;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PaskaiciuokIlgi() =&gt; _krastine * </a:t>
            </a:r>
            <a:r>
              <a:rPr b="1" lang="en-GB" sz="1100">
                <a:solidFill>
                  <a:srgbClr val="DB71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969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PaskaiciuokPlota() =&gt; _krastine * _krastine;</a:t>
            </a:r>
            <a:endParaRPr b="1" sz="11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69307" lvl="0" marL="137160" rtl="0"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69307" lvl="0" marL="137160" rtl="0">
              <a:spcBef>
                <a:spcPts val="150"/>
              </a:spcBef>
              <a:spcAft>
                <a:spcPts val="15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2457075" y="2154050"/>
            <a:ext cx="7452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1233500" y="3510425"/>
            <a:ext cx="1010700" cy="22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3284300" y="2130695"/>
            <a:ext cx="917325" cy="80675"/>
          </a:xfrm>
          <a:custGeom>
            <a:rect b="b" l="l" r="r" t="t"/>
            <a:pathLst>
              <a:path extrusionOk="0" h="3227" w="36693">
                <a:moveTo>
                  <a:pt x="0" y="3227"/>
                </a:moveTo>
                <a:cubicBezTo>
                  <a:pt x="11692" y="-369"/>
                  <a:pt x="25089" y="-1300"/>
                  <a:pt x="36693" y="25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92" name="Google Shape;192;p32"/>
          <p:cNvSpPr/>
          <p:nvPr/>
        </p:nvSpPr>
        <p:spPr>
          <a:xfrm>
            <a:off x="2244200" y="3396975"/>
            <a:ext cx="2175345" cy="80675"/>
          </a:xfrm>
          <a:custGeom>
            <a:rect b="b" l="l" r="r" t="t"/>
            <a:pathLst>
              <a:path extrusionOk="0" h="3227" w="36693">
                <a:moveTo>
                  <a:pt x="0" y="3227"/>
                </a:moveTo>
                <a:cubicBezTo>
                  <a:pt x="11692" y="-369"/>
                  <a:pt x="25089" y="-1300"/>
                  <a:pt x="36693" y="257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93" name="Google Shape;193;p32"/>
          <p:cNvSpPr txBox="1"/>
          <p:nvPr/>
        </p:nvSpPr>
        <p:spPr>
          <a:xfrm>
            <a:off x="4136100" y="2092550"/>
            <a:ext cx="1220400" cy="34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Tėvinė klasė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2"/>
          <p:cNvSpPr txBox="1"/>
          <p:nvPr/>
        </p:nvSpPr>
        <p:spPr>
          <a:xfrm>
            <a:off x="4357225" y="3396975"/>
            <a:ext cx="3702000" cy="5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Paveldime visas tėvinės klasės savybes ir metodus ir galime juos naudoti!!!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Paveldėjimų tipai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572525"/>
            <a:ext cx="85206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Galima paveldėti </a:t>
            </a:r>
            <a:r>
              <a:rPr b="1" lang="en-GB"/>
              <a:t>TIK</a:t>
            </a:r>
            <a:r>
              <a:rPr lang="en-GB"/>
              <a:t> vieną klasę, bet galima implementuoti </a:t>
            </a:r>
            <a:r>
              <a:rPr b="1" lang="en-GB"/>
              <a:t>DAUG</a:t>
            </a:r>
            <a:r>
              <a:rPr lang="en-GB"/>
              <a:t> interfeisų!!!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630650" y="233422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Figūra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630650" y="3567750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Trikampis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3171400" y="218037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Figūra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3104650" y="2995050"/>
            <a:ext cx="1288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Stačiakampis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3171400" y="380972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Kvadratas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6200350" y="218037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Figūra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5214300" y="3379675"/>
            <a:ext cx="11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Aspkritimas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7150300" y="3379675"/>
            <a:ext cx="148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StatusTrikampis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9" name="Google Shape;209;p33"/>
          <p:cNvCxnSpPr>
            <a:stCxn id="201" idx="2"/>
            <a:endCxn id="202" idx="0"/>
          </p:cNvCxnSpPr>
          <p:nvPr/>
        </p:nvCxnSpPr>
        <p:spPr>
          <a:xfrm>
            <a:off x="1208000" y="2906925"/>
            <a:ext cx="0" cy="660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3"/>
          <p:cNvCxnSpPr>
            <a:stCxn id="203" idx="2"/>
            <a:endCxn id="204" idx="0"/>
          </p:cNvCxnSpPr>
          <p:nvPr/>
        </p:nvCxnSpPr>
        <p:spPr>
          <a:xfrm>
            <a:off x="3748750" y="2753075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3"/>
          <p:cNvCxnSpPr/>
          <p:nvPr/>
        </p:nvCxnSpPr>
        <p:spPr>
          <a:xfrm>
            <a:off x="3748750" y="3567825"/>
            <a:ext cx="0" cy="242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3"/>
          <p:cNvCxnSpPr>
            <a:stCxn id="206" idx="2"/>
            <a:endCxn id="207" idx="0"/>
          </p:cNvCxnSpPr>
          <p:nvPr/>
        </p:nvCxnSpPr>
        <p:spPr>
          <a:xfrm flipH="1">
            <a:off x="5791600" y="2753075"/>
            <a:ext cx="986100" cy="62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3"/>
          <p:cNvCxnSpPr>
            <a:stCxn id="206" idx="2"/>
            <a:endCxn id="208" idx="0"/>
          </p:cNvCxnSpPr>
          <p:nvPr/>
        </p:nvCxnSpPr>
        <p:spPr>
          <a:xfrm>
            <a:off x="6777700" y="2753075"/>
            <a:ext cx="1113900" cy="62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3"/>
          <p:cNvSpPr txBox="1"/>
          <p:nvPr/>
        </p:nvSpPr>
        <p:spPr>
          <a:xfrm>
            <a:off x="794450" y="4578975"/>
            <a:ext cx="737100" cy="40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Single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3191800" y="4578975"/>
            <a:ext cx="1113900" cy="40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Multi Level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6200350" y="4578975"/>
            <a:ext cx="1390500" cy="40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Hierarchical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 kelios taisyklės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572525"/>
            <a:ext cx="85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92" lvl="0" marL="457200" rtl="0">
              <a:spcBef>
                <a:spcPts val="0"/>
              </a:spcBef>
              <a:spcAft>
                <a:spcPts val="0"/>
              </a:spcAft>
              <a:buSzPts val="1601"/>
              <a:buChar char="▪"/>
            </a:pPr>
            <a:r>
              <a:rPr lang="en-GB"/>
              <a:t>Kadangi galime paveldėti </a:t>
            </a:r>
            <a:r>
              <a:rPr b="1" lang="en-GB"/>
              <a:t>TIK vieną klasę</a:t>
            </a:r>
            <a:r>
              <a:rPr lang="en-GB"/>
              <a:t>, bet </a:t>
            </a:r>
            <a:r>
              <a:rPr b="1" lang="en-GB"/>
              <a:t>DAUG interfeisų</a:t>
            </a:r>
            <a:r>
              <a:rPr lang="en-GB"/>
              <a:t>, tai pirmiausia po dvitaškio rašome, iš kokios klasės paveldime, jei tokią yra, o paskui per kablelį visus interfeisus, kuriuos implementuojame.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5" y="2830475"/>
            <a:ext cx="8613050" cy="6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/>
          <p:nvPr/>
        </p:nvSpPr>
        <p:spPr>
          <a:xfrm>
            <a:off x="3251550" y="3251550"/>
            <a:ext cx="262075" cy="827225"/>
          </a:xfrm>
          <a:custGeom>
            <a:rect b="b" l="l" r="r" t="t"/>
            <a:pathLst>
              <a:path extrusionOk="0" h="33089" w="10483">
                <a:moveTo>
                  <a:pt x="0" y="33089"/>
                </a:moveTo>
                <a:cubicBezTo>
                  <a:pt x="0" y="21519"/>
                  <a:pt x="2302" y="8181"/>
                  <a:pt x="10483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5" name="Google Shape;225;p34"/>
          <p:cNvSpPr txBox="1"/>
          <p:nvPr/>
        </p:nvSpPr>
        <p:spPr>
          <a:xfrm>
            <a:off x="2113100" y="4021425"/>
            <a:ext cx="1310400" cy="36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Tėvinė klasė</a:t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4301044" y="3087750"/>
            <a:ext cx="4484575" cy="221125"/>
          </a:xfrm>
          <a:custGeom>
            <a:rect b="b" l="l" r="r" t="t"/>
            <a:pathLst>
              <a:path extrusionOk="0" h="8845" w="179383">
                <a:moveTo>
                  <a:pt x="937" y="327"/>
                </a:moveTo>
                <a:cubicBezTo>
                  <a:pt x="937" y="2730"/>
                  <a:pt x="-1062" y="6203"/>
                  <a:pt x="937" y="7535"/>
                </a:cubicBezTo>
                <a:cubicBezTo>
                  <a:pt x="2673" y="8692"/>
                  <a:pt x="5075" y="6879"/>
                  <a:pt x="7161" y="6879"/>
                </a:cubicBezTo>
                <a:cubicBezTo>
                  <a:pt x="14259" y="6879"/>
                  <a:pt x="21358" y="6879"/>
                  <a:pt x="28456" y="6879"/>
                </a:cubicBezTo>
                <a:cubicBezTo>
                  <a:pt x="48227" y="6879"/>
                  <a:pt x="67983" y="8190"/>
                  <a:pt x="87754" y="8190"/>
                </a:cubicBezTo>
                <a:cubicBezTo>
                  <a:pt x="107740" y="8190"/>
                  <a:pt x="127721" y="8845"/>
                  <a:pt x="147707" y="8845"/>
                </a:cubicBezTo>
                <a:cubicBezTo>
                  <a:pt x="154608" y="8845"/>
                  <a:pt x="161445" y="7207"/>
                  <a:pt x="168346" y="7207"/>
                </a:cubicBezTo>
                <a:cubicBezTo>
                  <a:pt x="171842" y="7207"/>
                  <a:pt x="177031" y="9877"/>
                  <a:pt x="178830" y="6879"/>
                </a:cubicBezTo>
                <a:cubicBezTo>
                  <a:pt x="180010" y="4913"/>
                  <a:pt x="178830" y="2293"/>
                  <a:pt x="17883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Google Shape;227;p34"/>
          <p:cNvSpPr/>
          <p:nvPr/>
        </p:nvSpPr>
        <p:spPr>
          <a:xfrm>
            <a:off x="5315500" y="3276125"/>
            <a:ext cx="278475" cy="753500"/>
          </a:xfrm>
          <a:custGeom>
            <a:rect b="b" l="l" r="r" t="t"/>
            <a:pathLst>
              <a:path extrusionOk="0" h="30140" w="11139">
                <a:moveTo>
                  <a:pt x="0" y="30140"/>
                </a:moveTo>
                <a:cubicBezTo>
                  <a:pt x="0" y="19429"/>
                  <a:pt x="5189" y="8906"/>
                  <a:pt x="11139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8" name="Google Shape;228;p34"/>
          <p:cNvSpPr txBox="1"/>
          <p:nvPr/>
        </p:nvSpPr>
        <p:spPr>
          <a:xfrm>
            <a:off x="5181225" y="3969075"/>
            <a:ext cx="2435700" cy="36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Implementuojami interfeisai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