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aleway-bold.fntdata"/><Relationship Id="rId10" Type="http://schemas.openxmlformats.org/officeDocument/2006/relationships/slide" Target="slides/slide4.xml"/><Relationship Id="rId21" Type="http://schemas.openxmlformats.org/officeDocument/2006/relationships/font" Target="fonts/Raleway-regular.fntdata"/><Relationship Id="rId13" Type="http://schemas.openxmlformats.org/officeDocument/2006/relationships/slide" Target="slides/slide7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2747271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a27472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2747271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2747271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2747271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2747271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2747271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a2747271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2774b8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2774b8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2774b8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2774b8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274727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274727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e785a9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e785a9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e785a9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e785a9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2747271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2747271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2747271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2747271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2747271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a2747271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2747271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2747271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a2747271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a2747271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5" Type="http://schemas.openxmlformats.org/officeDocument/2006/relationships/image" Target="../media/image12.jpg"/><Relationship Id="rId6" Type="http://schemas.openxmlformats.org/officeDocument/2006/relationships/image" Target="../media/image1.jpg"/><Relationship Id="rId7" Type="http://schemas.openxmlformats.org/officeDocument/2006/relationships/image" Target="../media/image19.jpg"/><Relationship Id="rId8" Type="http://schemas.openxmlformats.org/officeDocument/2006/relationships/hyperlink" Target="https://docs.microsoft.com/en-us/dotnet/csharp/programming-guide/arrays/multidimensional-array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hyperlink" Target="https://docs.microsoft.com/en-us/dotnet/csharp/programming-guide/arrays/jagged-array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hyperlink" Target="https://docs.microsoft.com/en-us/dotnet/csharp/programming-guide/arrays/using-foreach-with-array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hyperlink" Target="https://docs.microsoft.com/en-us/dotnet/csharp/language-reference/keywords/whi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hyperlink" Target="https://docs.microsoft.com/en-us/dotnet/csharp/language-reference/keywords/f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Relationship Id="rId5" Type="http://schemas.openxmlformats.org/officeDocument/2006/relationships/image" Target="../media/image5.jpg"/><Relationship Id="rId6" Type="http://schemas.openxmlformats.org/officeDocument/2006/relationships/image" Target="../media/image14.jpg"/><Relationship Id="rId7" Type="http://schemas.openxmlformats.org/officeDocument/2006/relationships/image" Target="../media/image13.jpg"/><Relationship Id="rId8" Type="http://schemas.openxmlformats.org/officeDocument/2006/relationships/hyperlink" Target="https://docs.microsoft.com/en-us/dotnet/csharp/programming-guide/arrays/single-dimensional-arr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-a paskaita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Masyvai ir ciklai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GB"/>
              <a:t>Dvimatis masyvas (multidimensional array)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597100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992" lvl="0" marL="13716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/>
              <a:t>Galima įsivaizduoti kaip lentelę</a:t>
            </a:r>
            <a:endParaRPr sz="180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254" y="1638044"/>
            <a:ext cx="3740004" cy="112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525" y="2879675"/>
            <a:ext cx="2036225" cy="20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027" y="2238370"/>
            <a:ext cx="2209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027" y="2879682"/>
            <a:ext cx="5286206" cy="10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034" y="4197436"/>
            <a:ext cx="21431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175225" y="4784425"/>
            <a:ext cx="6168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8"/>
              </a:rPr>
              <a:t>https://docs.microsoft.com/en-us/dotnet/csharp/programming-guide/arrays/multidimensional-arrays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GB"/>
              <a:t>Masyvas masyve (jagged array)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605300"/>
            <a:ext cx="85206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992" lvl="0" marL="13716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▪"/>
            </a:pPr>
            <a:r>
              <a:rPr lang="en-GB" sz="1800"/>
              <a:t>Greitesnis nei dvimatis masyvas.</a:t>
            </a:r>
            <a:endParaRPr sz="1800"/>
          </a:p>
          <a:p>
            <a:pPr indent="-44992" lvl="0" marL="137160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1800"/>
              <a:t>Eilutėje esančių elementų skaičius gali skirtis</a:t>
            </a:r>
            <a:endParaRPr sz="1800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 sz="18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701" y="3093322"/>
            <a:ext cx="1708779" cy="31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501" y="2908355"/>
            <a:ext cx="317182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6"/>
          <p:cNvCxnSpPr/>
          <p:nvPr/>
        </p:nvCxnSpPr>
        <p:spPr>
          <a:xfrm flipH="1">
            <a:off x="6794900" y="2563525"/>
            <a:ext cx="542400" cy="65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6"/>
          <p:cNvSpPr txBox="1"/>
          <p:nvPr/>
        </p:nvSpPr>
        <p:spPr>
          <a:xfrm>
            <a:off x="7140125" y="2317050"/>
            <a:ext cx="994200" cy="31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3 elementai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 rot="10800000">
            <a:off x="6756050" y="3545800"/>
            <a:ext cx="620100" cy="69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6"/>
          <p:cNvSpPr txBox="1"/>
          <p:nvPr/>
        </p:nvSpPr>
        <p:spPr>
          <a:xfrm>
            <a:off x="7337300" y="4137375"/>
            <a:ext cx="994200" cy="31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4</a:t>
            </a:r>
            <a:r>
              <a:rPr b="1" lang="en-GB" sz="1000">
                <a:solidFill>
                  <a:schemeClr val="lt1"/>
                </a:solidFill>
              </a:rPr>
              <a:t> elementai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1684375" y="3500200"/>
            <a:ext cx="361500" cy="45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6"/>
          <p:cNvCxnSpPr/>
          <p:nvPr/>
        </p:nvCxnSpPr>
        <p:spPr>
          <a:xfrm rot="10800000">
            <a:off x="1955475" y="3455425"/>
            <a:ext cx="213600" cy="5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6"/>
          <p:cNvSpPr txBox="1"/>
          <p:nvPr/>
        </p:nvSpPr>
        <p:spPr>
          <a:xfrm>
            <a:off x="1735825" y="3890925"/>
            <a:ext cx="1296000" cy="39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[][] vietoje [,]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98575" y="4798425"/>
            <a:ext cx="5529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5"/>
              </a:rPr>
              <a:t>https://docs.microsoft.com/en-us/dotnet/csharp/programming-guide/arrays/jagged-arrays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580725"/>
            <a:ext cx="85206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692" lvl="0" marL="13716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/>
              <a:t>Parašyti programą, kuri nuskaito 10 elementų į masyvą ir jį atspausdina.</a:t>
            </a:r>
            <a:endParaRPr sz="2000"/>
          </a:p>
          <a:p>
            <a:pPr indent="-57692" lvl="0" marL="13716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/>
              <a:t>Parašyti programą, </a:t>
            </a:r>
            <a:r>
              <a:rPr lang="en-GB" sz="2000"/>
              <a:t>kuri prašo įvesti masyvo dydį ir tada</a:t>
            </a:r>
            <a:r>
              <a:rPr lang="en-GB" sz="2000"/>
              <a:t> nuskaito n elementų į masyvą ir atspausdina jį atvirkščiai.</a:t>
            </a:r>
            <a:endParaRPr sz="20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/>
              <a:t>PAPILDOMA (greitesniems): </a:t>
            </a:r>
            <a:endParaRPr b="1"/>
          </a:p>
          <a:p>
            <a:pPr indent="-57692" lvl="0" marL="13716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/>
              <a:t>Apibrėžti ir priskirti reikšmes dvimačiam bool masyvui, kuris turi 4 eilutes ir 7 stulpelius ir atspausdinti jį ekrane </a:t>
            </a:r>
            <a:endParaRPr sz="2000"/>
          </a:p>
          <a:p>
            <a:pPr indent="-80008" lvl="1" marL="308610" rtl="0">
              <a:spcBef>
                <a:spcPts val="150"/>
              </a:spcBef>
              <a:spcAft>
                <a:spcPts val="0"/>
              </a:spcAft>
              <a:buSzPts val="2000"/>
              <a:buFont typeface="Raleway"/>
              <a:buChar char="▪"/>
            </a:pPr>
            <a:r>
              <a:rPr lang="en-GB" sz="2000"/>
              <a:t>(Jei elemento reikšmė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000"/>
              <a:t> - tai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000"/>
              <a:t>, jei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2000"/>
              <a:t>, tai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000"/>
              <a:t>).</a:t>
            </a:r>
            <a:endParaRPr sz="20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575" y="3919025"/>
            <a:ext cx="990825" cy="10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544700"/>
            <a:ext cx="85206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3092" lvl="0" marL="13716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▪"/>
            </a:pPr>
            <a:r>
              <a:rPr lang="en-GB" sz="2400"/>
              <a:t>Paprastas būdas iteruoti per kolekcijas.</a:t>
            </a:r>
            <a:endParaRPr sz="2400"/>
          </a:p>
          <a:p>
            <a:pPr indent="-83092" lvl="0" marL="137160" rtl="0">
              <a:spcBef>
                <a:spcPts val="150"/>
              </a:spcBef>
              <a:spcAft>
                <a:spcPts val="0"/>
              </a:spcAft>
              <a:buSzPts val="2400"/>
              <a:buFont typeface="Raleway"/>
              <a:buChar char="▪"/>
            </a:pPr>
            <a:r>
              <a:rPr lang="en-GB" sz="2400"/>
              <a:t>Nenaudojamas pridėti/šalinti elementams iš kolekcijos.</a:t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899" y="2810902"/>
            <a:ext cx="3819175" cy="11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98600" y="4749100"/>
            <a:ext cx="6893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https://docs.microsoft.com/en-us/dotnet/csharp/programming-guide/arrays/using-foreach-with-arrays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577550"/>
            <a:ext cx="8520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5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Sukurti programą, kuri nuskaitinėja eilutes tol, kol negauna tuščios ir deda eilutes į masyvą. Naudojant foreach ciklą atspausdinti masyvą.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Praeitą pamoką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31575"/>
            <a:ext cx="85206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Visual studio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Teksto išvedimas į komandų langą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Teksto nuskaitymas iš komandinio lango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Kintamieji ir jų tipai - int, double, var, string, char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Matematinės operacijos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Sąlygos sakiniai if-else ir switch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534750"/>
            <a:ext cx="85206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Parašyti programą, kuri prašo įvesti du skaičius ir patikrina ar jie lygūs. Rezultatą išvesti tokiu formatu: </a:t>
            </a:r>
            <a:endParaRPr sz="2200"/>
          </a:p>
          <a:p>
            <a:pPr indent="0" lvl="0" marL="45720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“skaičius1 ir skaičius2 yra lygūs/nelygūs”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>
              <a:spcBef>
                <a:spcPts val="15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Parašyti programą, kuri prašo įvesti 3 skaičius ir nustato didžiausią iš jų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Parašyti programą, kuri prašo įvesti mokinio pažymį ir ekrane išspausdina jo apibūdinimą. </a:t>
            </a:r>
            <a:r>
              <a:rPr lang="en-GB" sz="1800"/>
              <a:t>(10 – puiku, 9-8 – labai gerai, 7-6- gerai, 5 - vidutiniškai, 4 – bent teigiamas, 3-2-1 – labai blogai)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534750"/>
            <a:ext cx="85206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/>
              <a:t>Parašyti programą, kuri nuskaito įvestą skaičių ir patikrintų ar jis yra lyginis ar nelyginis.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/>
              <a:t>Parašyti programą, kuri nuskaito savaitės dienos numerį ir atspausdina jos žodinį pavadinimą ekrane.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GB" sz="2400"/>
              <a:t>Parašyti programą kalkuliatorių, kuri nuskaito 2 skaičius, nuskaito matematinį veiksmą, atlieka veiksmą ir atspausdina rezultatą ekrane tokiu formatu:</a:t>
            </a:r>
            <a:endParaRPr sz="2400"/>
          </a:p>
          <a:p>
            <a:pPr indent="0" lvl="0" marL="457200" rtl="0" algn="ctr">
              <a:spcBef>
                <a:spcPts val="150"/>
              </a:spcBef>
              <a:spcAft>
                <a:spcPts val="15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“{pirmas skaicius} {matematinis veiksmas} {antras skaičius} = {rezultatas}”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605300"/>
            <a:ext cx="85206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" lvl="0" marL="137160" rtl="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Ciklas tęsiasi amžinai kol sąlyga nelygu false.</a:t>
            </a:r>
            <a:endParaRPr/>
          </a:p>
          <a:p>
            <a:pPr indent="-32385" lvl="0" marL="137160" rtl="0">
              <a:spcBef>
                <a:spcPts val="15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Neteisingai naudojant gali užlaužti programą.</a:t>
            </a:r>
            <a:endParaRPr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202" y="2656378"/>
            <a:ext cx="2504514" cy="86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175" y="2580588"/>
            <a:ext cx="3511475" cy="10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15050" y="4749100"/>
            <a:ext cx="4979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5"/>
              </a:rPr>
              <a:t>https://docs.microsoft.com/en-us/dotnet/csharp/language-reference/keywords/while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597100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607" lvl="0" marL="447675" rtl="0">
              <a:spcBef>
                <a:spcPts val="15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GB" sz="2400"/>
              <a:t>Parašyti programą naudojant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2400"/>
              <a:t> ciklą, kuri nuskaitinėja įvestus skaičius tol, kol jų suma nėra daugiau 50.</a:t>
            </a:r>
            <a:endParaRPr sz="24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93607" lvl="0" marL="447675" rtl="0">
              <a:spcBef>
                <a:spcPts val="15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lang="en-GB" sz="2400"/>
              <a:t>Parašyti programą naudojant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2400"/>
              <a:t>ciklą</a:t>
            </a:r>
            <a:r>
              <a:rPr lang="en-GB" sz="2400"/>
              <a:t>, kuri nuskaitinėja paspaustus klavišus ir išveda jų pavadinimus tol, kol nepaspaudžiamas ESC klavišas. </a:t>
            </a:r>
            <a:endParaRPr sz="24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605300"/>
            <a:ext cx="85206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" lvl="0" marL="137160" rtl="0">
              <a:spcBef>
                <a:spcPts val="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ciklas leidžia kartoti tą patį kodą, kol sąlyga (</a:t>
            </a:r>
            <a:r>
              <a:rPr i="1" lang="en-GB"/>
              <a:t>condition</a:t>
            </a:r>
            <a:r>
              <a:rPr lang="en-GB"/>
              <a:t>) yra neteisinga (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/>
              <a:t>). </a:t>
            </a:r>
            <a:endParaRPr/>
          </a:p>
          <a:p>
            <a:pPr indent="-32385" lvl="0" marL="137160" rtl="0">
              <a:spcBef>
                <a:spcPts val="15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 Naudojamas bėgti per masyvus bei kitas struktūras, kai žinoma tiksliai kiek kartų norima kartoti ciklą. </a:t>
            </a:r>
            <a:endParaRPr/>
          </a:p>
          <a:p>
            <a:pPr indent="-32385" lvl="0" marL="137160" rtl="0">
              <a:spcBef>
                <a:spcPts val="15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nutraukia ciklą.</a:t>
            </a:r>
            <a:endParaRPr/>
          </a:p>
          <a:p>
            <a:pPr indent="-32385" lvl="0" marL="137160" rtl="0">
              <a:spcBef>
                <a:spcPts val="150"/>
              </a:spcBef>
              <a:spcAft>
                <a:spcPts val="0"/>
              </a:spcAft>
              <a:buSzPts val="1601"/>
              <a:buFont typeface="Raleway"/>
              <a:buChar char="▪"/>
            </a:pPr>
            <a:r>
              <a:rPr lang="en-GB"/>
              <a:t>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/>
              <a:t> praleidžia iteraciją. </a:t>
            </a:r>
            <a:endParaRPr>
              <a:solidFill>
                <a:srgbClr val="FF0000"/>
              </a:solidFill>
            </a:endParaRPr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6625" y="3065750"/>
            <a:ext cx="4869100" cy="9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 b="0" l="0" r="55985" t="0"/>
          <a:stretch/>
        </p:blipFill>
        <p:spPr>
          <a:xfrm>
            <a:off x="802818" y="3161587"/>
            <a:ext cx="2927451" cy="7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147875" y="479020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5"/>
              </a:rPr>
              <a:t>https://docs.microsoft.com/en-us/dotnet/csharp/language-reference/keywords/for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605300"/>
            <a:ext cx="85206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Parašyti programą naudojant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ciklą, kuri suskaičiuoja pirmų 10 natūraliųjų skaičių sumą.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Parašyti programą naudojant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ciklą, kuri prašo įvesti natūralųjį skaičių ir atspausdina visus žemesnius natūraliuosius skaičius mažėjančia tvarka.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Parašyti programą naudojant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ciklą, kuri prašo įvesti skaičių ir atspausdina jo daugybos lentelę.</a:t>
            </a:r>
            <a:endParaRPr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/>
              <a:t>PAPILDOMA (greitesniems):</a:t>
            </a:r>
            <a:endParaRPr b="1"/>
          </a:p>
          <a:p>
            <a:pPr indent="-330292" lvl="0" marL="457200" rtl="0">
              <a:spcBef>
                <a:spcPts val="15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Parašyti programą naudojant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ciklą, kuri prašo įvesti piramidės aukštį ir atspausdina skaičių piramidę tokiu formatu:</a:t>
            </a:r>
            <a:endParaRPr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75" y="3824500"/>
            <a:ext cx="14478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Masyvas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531575"/>
            <a:ext cx="85206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01"/>
              <a:buAutoNum type="arabicPeriod"/>
            </a:pPr>
            <a:r>
              <a:rPr lang="en-GB">
                <a:solidFill>
                  <a:srgbClr val="3952A6"/>
                </a:solidFill>
              </a:rPr>
              <a:t>Masyvas – to pačio tipo, </a:t>
            </a:r>
            <a:r>
              <a:rPr b="1" lang="en-GB">
                <a:solidFill>
                  <a:srgbClr val="3952A6"/>
                </a:solidFill>
              </a:rPr>
              <a:t>nustatyto dydžio</a:t>
            </a:r>
            <a:r>
              <a:rPr lang="en-GB">
                <a:solidFill>
                  <a:srgbClr val="3952A6"/>
                </a:solidFill>
              </a:rPr>
              <a:t> elementų kolekcija.</a:t>
            </a:r>
            <a:endParaRPr>
              <a:solidFill>
                <a:srgbClr val="3952A6"/>
              </a:solidFill>
            </a:endParaRPr>
          </a:p>
          <a:p>
            <a:pPr indent="-330292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01"/>
              <a:buAutoNum type="arabicPeriod"/>
            </a:pPr>
            <a:r>
              <a:rPr lang="en-GB">
                <a:solidFill>
                  <a:srgbClr val="3952A6"/>
                </a:solidFill>
              </a:rPr>
              <a:t>Prasideda nuo 0 indekso.</a:t>
            </a:r>
            <a:endParaRPr>
              <a:solidFill>
                <a:srgbClr val="3952A6"/>
              </a:solidFill>
            </a:endParaRPr>
          </a:p>
          <a:p>
            <a:pPr indent="-330292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01"/>
              <a:buAutoNum type="arabicPeriod"/>
            </a:pPr>
            <a:r>
              <a:rPr lang="en-GB">
                <a:solidFill>
                  <a:srgbClr val="3952A6"/>
                </a:solidFill>
              </a:rPr>
              <a:t>Vienmatis masyvas.</a:t>
            </a:r>
            <a:endParaRPr>
              <a:solidFill>
                <a:srgbClr val="3952A6"/>
              </a:solidFill>
            </a:endParaRPr>
          </a:p>
          <a:p>
            <a:pPr indent="-330292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01"/>
              <a:buAutoNum type="arabicPeriod"/>
            </a:pPr>
            <a:r>
              <a:rPr lang="en-GB">
                <a:solidFill>
                  <a:srgbClr val="3952A6"/>
                </a:solidFill>
              </a:rPr>
              <a:t>Dvimatis masyvas</a:t>
            </a:r>
            <a:endParaRPr>
              <a:solidFill>
                <a:srgbClr val="3952A6"/>
              </a:solidFill>
            </a:endParaRPr>
          </a:p>
          <a:p>
            <a:pPr indent="-330292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01"/>
              <a:buAutoNum type="arabicPeriod"/>
            </a:pPr>
            <a:r>
              <a:rPr lang="en-GB">
                <a:solidFill>
                  <a:srgbClr val="3952A6"/>
                </a:solidFill>
              </a:rPr>
              <a:t>Masyvas masyve.</a:t>
            </a:r>
            <a:endParaRPr>
              <a:solidFill>
                <a:srgbClr val="3952A6"/>
              </a:solidFill>
            </a:endParaRPr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895" y="2571738"/>
            <a:ext cx="2101634" cy="331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4"/>
          <p:cNvCxnSpPr/>
          <p:nvPr/>
        </p:nvCxnSpPr>
        <p:spPr>
          <a:xfrm flipH="1" rot="10800000">
            <a:off x="4914175" y="2841950"/>
            <a:ext cx="507900" cy="4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4"/>
          <p:cNvCxnSpPr/>
          <p:nvPr/>
        </p:nvCxnSpPr>
        <p:spPr>
          <a:xfrm flipH="1">
            <a:off x="6929100" y="2080325"/>
            <a:ext cx="499500" cy="51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4"/>
          <p:cNvSpPr txBox="1"/>
          <p:nvPr/>
        </p:nvSpPr>
        <p:spPr>
          <a:xfrm>
            <a:off x="4283575" y="3325250"/>
            <a:ext cx="113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Duomenų tipas</a:t>
            </a:r>
            <a:endParaRPr sz="1000"/>
          </a:p>
        </p:txBody>
      </p:sp>
      <p:sp>
        <p:nvSpPr>
          <p:cNvPr id="201" name="Google Shape;201;p34"/>
          <p:cNvSpPr txBox="1"/>
          <p:nvPr/>
        </p:nvSpPr>
        <p:spPr>
          <a:xfrm>
            <a:off x="7138775" y="1785425"/>
            <a:ext cx="1403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Masyvo pavadinimas</a:t>
            </a:r>
            <a:endParaRPr sz="1000"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86" y="3480021"/>
            <a:ext cx="2855204" cy="23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783" y="3937619"/>
            <a:ext cx="3873015" cy="25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783" y="4463265"/>
            <a:ext cx="3446907" cy="24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8809" y="4457154"/>
            <a:ext cx="3908197" cy="24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57500" y="4798400"/>
            <a:ext cx="763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8"/>
              </a:rPr>
              <a:t>https://docs.microsoft.com/en-us/dotnet/csharp/programming-guide/arrays/single-dimensional-arrays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