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11" Type="http://schemas.openxmlformats.org/officeDocument/2006/relationships/slide" Target="slides/slide5.xml"/><Relationship Id="rId22" Type="http://schemas.openxmlformats.org/officeDocument/2006/relationships/font" Target="fonts/Raleway-italic.fntdata"/><Relationship Id="rId10" Type="http://schemas.openxmlformats.org/officeDocument/2006/relationships/slide" Target="slides/slide4.xml"/><Relationship Id="rId21" Type="http://schemas.openxmlformats.org/officeDocument/2006/relationships/font" Target="fonts/Raleway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aleway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d2c328305_0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3d2c32830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d2c328305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d2c328305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d2c32830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d2c32830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d2c328305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d2c328305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ded27f7a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ded27f7a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d2c32830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d2c32830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d2c328305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d2c328305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9eb18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9eb18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d2c328305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d2c328305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d2c328305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d2c328305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d2c328305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d2c328305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d2c328305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d2c328305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d2c328305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d2c328305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-5131" y="1544258"/>
            <a:ext cx="91467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274319" y="1624774"/>
            <a:ext cx="86037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143000" y="2997188"/>
            <a:ext cx="68580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56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46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960120" y="1658621"/>
            <a:ext cx="4594800" cy="2949000"/>
          </a:xfrm>
          <a:prstGeom prst="rect">
            <a:avLst/>
          </a:prstGeom>
          <a:solidFill>
            <a:srgbClr val="DDF3FD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329"/>
              <a:buFont typeface="Noto Sans Symbols"/>
              <a:buNone/>
              <a:defRPr b="0" i="0" sz="2400" u="none" cap="none" strike="noStrike">
                <a:solidFill>
                  <a:srgbClr val="1C29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736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5843016" y="1612966"/>
            <a:ext cx="24003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310"/>
              <a:buFont typeface="Noto Sans Symbols"/>
              <a:buNone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723"/>
              <a:buFont typeface="Noto Sans Symbols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2993848" y="-582839"/>
            <a:ext cx="3154800" cy="7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6764484" y="0"/>
            <a:ext cx="205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/>
          <p:nvPr>
            <p:ph type="title"/>
          </p:nvPr>
        </p:nvSpPr>
        <p:spPr>
          <a:xfrm rot="5400000">
            <a:off x="5559752" y="1516677"/>
            <a:ext cx="4423200" cy="18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 rot="5400000">
            <a:off x="1407067" y="-572371"/>
            <a:ext cx="4423200" cy="5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628650" y="481714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2832101" y="4817141"/>
            <a:ext cx="3209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054787" y="4817141"/>
            <a:ext cx="659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-5131" y="1544258"/>
            <a:ext cx="91467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 txBox="1"/>
          <p:nvPr>
            <p:ph type="ctrTitle"/>
          </p:nvPr>
        </p:nvSpPr>
        <p:spPr>
          <a:xfrm>
            <a:off x="274319" y="1624774"/>
            <a:ext cx="86037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i="0" sz="45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1143000" y="2997188"/>
            <a:ext cx="68580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56"/>
              <a:buNone/>
              <a:defRPr i="0" sz="1500" u="none" cap="none" strike="noStrike">
                <a:solidFill>
                  <a:schemeClr val="lt1"/>
                </a:solidFill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46"/>
              <a:buNone/>
              <a:defRPr i="0" sz="1500" u="none" cap="none" strike="noStrike">
                <a:solidFill>
                  <a:schemeClr val="lt1"/>
                </a:solidFill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1"/>
              <a:buChar char="▪"/>
              <a:defRPr i="0" sz="1650" u="none" cap="none" strike="noStrike">
                <a:solidFill>
                  <a:schemeClr val="lt1"/>
                </a:solidFill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Char char="▪"/>
              <a:defRPr i="0" sz="1500" u="none" cap="none" strike="noStrike">
                <a:solidFill>
                  <a:schemeClr val="lt1"/>
                </a:solidFill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Char char="▪"/>
              <a:defRPr i="0" sz="1350" u="none" cap="none" strike="noStrike">
                <a:solidFill>
                  <a:schemeClr val="lt1"/>
                </a:solidFill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Char char="▪"/>
              <a:defRPr i="0" sz="1650" u="none" cap="none" strike="noStrike">
                <a:solidFill>
                  <a:schemeClr val="lt1"/>
                </a:solidFill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Char char="▪"/>
              <a:defRPr i="0" sz="1500" u="none" cap="none" strike="noStrike">
                <a:solidFill>
                  <a:schemeClr val="lt1"/>
                </a:solidFill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Char char="▪"/>
              <a:defRPr i="0" sz="1350" u="none" cap="none" strike="noStrike">
                <a:solidFill>
                  <a:schemeClr val="lt1"/>
                </a:solidFill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-5131" y="1544258"/>
            <a:ext cx="9146700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8"/>
          <p:cNvSpPr txBox="1"/>
          <p:nvPr>
            <p:ph type="title"/>
          </p:nvPr>
        </p:nvSpPr>
        <p:spPr>
          <a:xfrm>
            <a:off x="624893" y="1656658"/>
            <a:ext cx="7886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i="0" sz="4500" u="none" cap="none" strike="noStrike">
                <a:solidFill>
                  <a:schemeClr val="lt1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624893" y="3007750"/>
            <a:ext cx="78867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56"/>
              <a:buNone/>
              <a:defRPr i="0" sz="1500" u="none" cap="none" strike="noStrike">
                <a:solidFill>
                  <a:schemeClr val="dk2"/>
                </a:solidFill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i="0" sz="1350" u="none" cap="none" strike="noStrike">
                <a:solidFill>
                  <a:srgbClr val="8C8C8C"/>
                </a:solidFill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57"/>
              <a:buNone/>
              <a:defRPr i="0" sz="1200" u="none" cap="none" strike="noStrike">
                <a:solidFill>
                  <a:srgbClr val="8C8C8C"/>
                </a:solidFill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i="0" sz="1050" u="none" cap="none" strike="noStrike">
                <a:solidFill>
                  <a:srgbClr val="8C8C8C"/>
                </a:solidFill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i="0" sz="1050" u="none" cap="none" strike="noStrike">
                <a:solidFill>
                  <a:srgbClr val="8C8C8C"/>
                </a:solidFill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i="0" sz="1050" u="none" cap="none" strike="noStrike">
                <a:solidFill>
                  <a:srgbClr val="8C8C8C"/>
                </a:solidFill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i="0" sz="1050" u="none" cap="none" strike="noStrike">
                <a:solidFill>
                  <a:srgbClr val="8C8C8C"/>
                </a:solidFill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i="0" sz="1050" u="none" cap="none" strike="noStrike">
                <a:solidFill>
                  <a:srgbClr val="8C8C8C"/>
                </a:solidFill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050"/>
              <a:buNone/>
              <a:defRPr i="0" sz="1050" u="none" cap="none" strike="noStrike">
                <a:solidFill>
                  <a:srgbClr val="8C8C8C"/>
                </a:solidFill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904008" y="1508759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Char char="▪"/>
              <a:defRPr i="0" sz="1650" u="none" cap="none" strike="noStrike">
                <a:solidFill>
                  <a:schemeClr val="lt1"/>
                </a:solidFill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Char char="▪"/>
              <a:defRPr i="0" sz="1500" u="none" cap="none" strike="noStrike">
                <a:solidFill>
                  <a:schemeClr val="lt1"/>
                </a:solidFill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Char char="▪"/>
              <a:defRPr i="0" sz="1350" u="none" cap="none" strike="noStrike">
                <a:solidFill>
                  <a:schemeClr val="lt1"/>
                </a:solidFill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4672792" y="1508759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Char char="▪"/>
              <a:defRPr i="0" sz="1650" u="none" cap="none" strike="noStrike">
                <a:solidFill>
                  <a:schemeClr val="lt1"/>
                </a:solidFill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Char char="▪"/>
              <a:defRPr i="0" sz="1500" u="none" cap="none" strike="noStrike">
                <a:solidFill>
                  <a:schemeClr val="lt1"/>
                </a:solidFill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Char char="▪"/>
              <a:defRPr i="0" sz="1350" u="none" cap="none" strike="noStrike">
                <a:solidFill>
                  <a:schemeClr val="lt1"/>
                </a:solidFill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905255" y="1435101"/>
            <a:ext cx="35661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29"/>
              <a:buFont typeface="Noto Sans Symbols"/>
              <a:buNone/>
              <a:defRPr b="1" i="0" sz="15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None/>
              <a:defRPr b="1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2" type="body"/>
          </p:nvPr>
        </p:nvSpPr>
        <p:spPr>
          <a:xfrm>
            <a:off x="905255" y="1992425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3" type="body"/>
          </p:nvPr>
        </p:nvSpPr>
        <p:spPr>
          <a:xfrm>
            <a:off x="4673423" y="1435101"/>
            <a:ext cx="35661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29"/>
              <a:buFont typeface="Noto Sans Symbols"/>
              <a:buNone/>
              <a:defRPr b="1" i="0" sz="15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None/>
              <a:defRPr b="1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4" type="body"/>
          </p:nvPr>
        </p:nvSpPr>
        <p:spPr>
          <a:xfrm>
            <a:off x="4673423" y="1992423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22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905255" y="1590041"/>
            <a:ext cx="4594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2" type="body"/>
          </p:nvPr>
        </p:nvSpPr>
        <p:spPr>
          <a:xfrm>
            <a:off x="5841767" y="1610615"/>
            <a:ext cx="2400300" cy="25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310"/>
              <a:buFont typeface="Noto Sans Symbols"/>
              <a:buNone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723"/>
              <a:buFont typeface="Noto Sans Symbols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53" name="Google Shape;153;p24"/>
          <p:cNvSpPr/>
          <p:nvPr>
            <p:ph idx="2" type="pic"/>
          </p:nvPr>
        </p:nvSpPr>
        <p:spPr>
          <a:xfrm>
            <a:off x="960120" y="1658621"/>
            <a:ext cx="4594800" cy="2949000"/>
          </a:xfrm>
          <a:prstGeom prst="rect">
            <a:avLst/>
          </a:prstGeom>
          <a:solidFill>
            <a:srgbClr val="DDF3FD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329"/>
              <a:buFont typeface="Raleway"/>
              <a:buNone/>
              <a:defRPr i="0" sz="2400" u="none" cap="none" strike="noStrike">
                <a:solidFill>
                  <a:srgbClr val="1C295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aleway"/>
              <a:buNone/>
              <a:defRPr i="0" sz="21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736"/>
              <a:buFont typeface="Raleway"/>
              <a:buNone/>
              <a:defRPr i="0" sz="1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None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None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None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None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None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Raleway"/>
              <a:buNone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5843016" y="1612966"/>
            <a:ext cx="24003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310"/>
              <a:buNone/>
              <a:defRPr i="0" sz="1350" u="none" cap="none" strike="noStrike">
                <a:solidFill>
                  <a:schemeClr val="lt1"/>
                </a:solidFill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i="0" sz="900" u="none" cap="none" strike="noStrike">
                <a:solidFill>
                  <a:schemeClr val="lt1"/>
                </a:solidFill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723"/>
              <a:buNone/>
              <a:defRPr i="0" sz="750" u="none" cap="none" strike="noStrike">
                <a:solidFill>
                  <a:schemeClr val="lt1"/>
                </a:solidFill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i="0" sz="675" u="none" cap="none" strike="noStrike">
                <a:solidFill>
                  <a:schemeClr val="lt1"/>
                </a:solidFill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i="0" sz="675" u="none" cap="none" strike="noStrike">
                <a:solidFill>
                  <a:schemeClr val="lt1"/>
                </a:solidFill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i="0" sz="675" u="none" cap="none" strike="noStrike">
                <a:solidFill>
                  <a:schemeClr val="lt1"/>
                </a:solidFill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i="0" sz="675" u="none" cap="none" strike="noStrike">
                <a:solidFill>
                  <a:schemeClr val="lt1"/>
                </a:solidFill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i="0" sz="675" u="none" cap="none" strike="noStrike">
                <a:solidFill>
                  <a:schemeClr val="lt1"/>
                </a:solidFill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675"/>
              <a:buNone/>
              <a:defRPr i="0" sz="675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24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24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 rot="5400000">
            <a:off x="2993848" y="-582839"/>
            <a:ext cx="3154800" cy="7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5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25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6764484" y="0"/>
            <a:ext cx="205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6"/>
          <p:cNvSpPr txBox="1"/>
          <p:nvPr>
            <p:ph type="title"/>
          </p:nvPr>
        </p:nvSpPr>
        <p:spPr>
          <a:xfrm rot="5400000">
            <a:off x="5559752" y="1516677"/>
            <a:ext cx="4423200" cy="18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 rot="5400000">
            <a:off x="1407067" y="-572371"/>
            <a:ext cx="4423200" cy="5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26"/>
          <p:cNvSpPr txBox="1"/>
          <p:nvPr>
            <p:ph idx="10" type="dt"/>
          </p:nvPr>
        </p:nvSpPr>
        <p:spPr>
          <a:xfrm>
            <a:off x="628650" y="481714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26"/>
          <p:cNvSpPr txBox="1"/>
          <p:nvPr>
            <p:ph idx="11" type="ftr"/>
          </p:nvPr>
        </p:nvSpPr>
        <p:spPr>
          <a:xfrm>
            <a:off x="2832101" y="4817141"/>
            <a:ext cx="3209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6054787" y="4817141"/>
            <a:ext cx="659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-5131" y="1544258"/>
            <a:ext cx="9146700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624893" y="1656658"/>
            <a:ext cx="7886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24893" y="3007750"/>
            <a:ext cx="78867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56"/>
              <a:buFont typeface="Noto Sans Symbols"/>
              <a:buNone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None/>
              <a:defRPr b="0" i="0" sz="13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57"/>
              <a:buFont typeface="Noto Sans Symbols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904008" y="1508759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672792" y="1508759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905255" y="1435101"/>
            <a:ext cx="35661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29"/>
              <a:buFont typeface="Noto Sans Symbols"/>
              <a:buNone/>
              <a:defRPr b="1" i="0" sz="15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None/>
              <a:defRPr b="1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905255" y="1992425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4673423" y="1435101"/>
            <a:ext cx="35661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29"/>
              <a:buFont typeface="Noto Sans Symbols"/>
              <a:buNone/>
              <a:defRPr b="1" i="0" sz="15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None/>
              <a:defRPr b="1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4" type="body"/>
          </p:nvPr>
        </p:nvSpPr>
        <p:spPr>
          <a:xfrm>
            <a:off x="4673423" y="1992423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905255" y="1590041"/>
            <a:ext cx="4594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5841767" y="1610615"/>
            <a:ext cx="2400300" cy="25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310"/>
              <a:buFont typeface="Noto Sans Symbols"/>
              <a:buNone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723"/>
              <a:buFont typeface="Noto Sans Symbols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61" y="132081"/>
            <a:ext cx="9141600" cy="123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361" y="132081"/>
            <a:ext cx="9141600" cy="123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Raleway"/>
              <a:buChar char="▪"/>
              <a:defRPr i="0" sz="165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Char char="▪"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Raleway"/>
              <a:buChar char="▪"/>
              <a:defRPr i="0" sz="135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▪"/>
              <a:defRPr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▪"/>
              <a:defRPr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▪"/>
              <a:defRPr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▪"/>
              <a:defRPr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▪"/>
              <a:defRPr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Raleway"/>
              <a:buChar char="▪"/>
              <a:defRPr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msdn.microsoft.com/en-us/library/system.datetime.now(v=vs.110).aspx" TargetMode="External"/><Relationship Id="rId4" Type="http://schemas.openxmlformats.org/officeDocument/2006/relationships/hyperlink" Target="https://docs.microsoft.com/en-us/dotnet/standard/base-types/how-to-extract-the-day-of-the-week-from-a-specific-dat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youtube.com/watch?v=6pLMiODz-DY" TargetMode="External"/><Relationship Id="rId4" Type="http://schemas.openxmlformats.org/officeDocument/2006/relationships/hyperlink" Target="https://youtu.be/QwygwfqOHsI?t=164" TargetMode="External"/><Relationship Id="rId5" Type="http://schemas.openxmlformats.org/officeDocument/2006/relationships/hyperlink" Target="https://studio.code.org/s/course3/stage/6/puzzle/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6.jpg"/><Relationship Id="rId5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874" y="474860"/>
            <a:ext cx="5394250" cy="146026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/>
          <p:nvPr/>
        </p:nvSpPr>
        <p:spPr>
          <a:xfrm>
            <a:off x="1874873" y="1549399"/>
            <a:ext cx="2697000" cy="385800"/>
          </a:xfrm>
          <a:prstGeom prst="rtTriangl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7"/>
          <p:cNvSpPr/>
          <p:nvPr/>
        </p:nvSpPr>
        <p:spPr>
          <a:xfrm flipH="1">
            <a:off x="4572124" y="1549399"/>
            <a:ext cx="2697000" cy="385800"/>
          </a:xfrm>
          <a:prstGeom prst="rtTriangl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2026269" y="2038350"/>
            <a:ext cx="5091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libri"/>
              <a:buNone/>
            </a:pPr>
            <a:r>
              <a:rPr i="0" lang="en-GB" sz="4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C#</a:t>
            </a:r>
            <a:endParaRPr i="0" sz="4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9" name="Google Shape;179;p27"/>
          <p:cNvSpPr txBox="1"/>
          <p:nvPr>
            <p:ph idx="1" type="subTitle"/>
          </p:nvPr>
        </p:nvSpPr>
        <p:spPr>
          <a:xfrm>
            <a:off x="1143000" y="2997188"/>
            <a:ext cx="6858000" cy="9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r>
              <a:rPr lang="en-GB"/>
              <a:t>-ia paskaita</a:t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150"/>
              </a:spcAft>
              <a:buNone/>
            </a:pPr>
            <a:r>
              <a:rPr lang="en-GB"/>
              <a:t>Metodai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Demo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7" name="Google Shape;267;p36"/>
          <p:cNvSpPr txBox="1"/>
          <p:nvPr>
            <p:ph idx="1" type="body"/>
          </p:nvPr>
        </p:nvSpPr>
        <p:spPr>
          <a:xfrm>
            <a:off x="311700" y="1664575"/>
            <a:ext cx="8520600" cy="29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Demonstracija Visual Studio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>
              <a:spcBef>
                <a:spcPts val="150"/>
              </a:spcBef>
              <a:spcAft>
                <a:spcPts val="0"/>
              </a:spcAft>
              <a:buSzPts val="2400"/>
              <a:buFont typeface="Raleway"/>
              <a:buAutoNum type="arabicPeriod"/>
            </a:pP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Kaip susikurti metodą Program.cs faile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AutoNum type="arabicPeriod"/>
            </a:pP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Kaip kurti metodus atskiruose failuose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Užduotys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3" name="Google Shape;273;p37"/>
          <p:cNvSpPr txBox="1"/>
          <p:nvPr>
            <p:ph idx="1" type="body"/>
          </p:nvPr>
        </p:nvSpPr>
        <p:spPr>
          <a:xfrm>
            <a:off x="311700" y="1594125"/>
            <a:ext cx="8520600" cy="20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507" lvl="0" marL="44767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Parašykite metodą </a:t>
            </a: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Pasisveikink</a:t>
            </a: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, kaip prieš tai skaidrėje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55507" lvl="0" marL="44767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Parašyti metodą, kuris prašo įvesti du skaičius ir apkeičia juos vietomis. Pvz.: input – 2,3 result – „Pirmas skaičius yra 3, antras skaičius yra 2“.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55507" lvl="0" marL="447675" rtl="0">
              <a:spcBef>
                <a:spcPts val="15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Parašyti metodą, kuris suskaičiuoja žmogaus kūno masės indeksą ir grąžina. Priima du parametrus - svorį ir ūgį. </a:t>
            </a: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Formulė: svoris kg / (ūgis metrais) ^ 2).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55507" lvl="0" marL="447675" rtl="0">
              <a:spcBef>
                <a:spcPts val="15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Papildyti 3 pratimo programą parašant metodą, kuris pagal gautą KMI nustato žmogaus fizinę būseną </a:t>
            </a: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(Šis metodas savyje turi iškviesti KMI skaičiuojantį metodą)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241207" lvl="0" marL="447675" rtl="0"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Arial"/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241207" lvl="0" marL="447675" rtl="0"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Arial"/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241207" lvl="0" marL="447675" rtl="0"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Arial"/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241207" lvl="0" marL="447675" rtl="0"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Arial"/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241207" lvl="0" marL="447675" rtl="0"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Arial"/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104775" rtl="0"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None/>
            </a:pPr>
            <a:br>
              <a:rPr lang="en-GB" sz="1800">
                <a:latin typeface="Raleway"/>
                <a:ea typeface="Raleway"/>
                <a:cs typeface="Raleway"/>
                <a:sym typeface="Raleway"/>
              </a:rPr>
            </a:b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74" name="Google Shape;274;p37"/>
          <p:cNvPicPr preferRelativeResize="0"/>
          <p:nvPr/>
        </p:nvPicPr>
        <p:blipFill rotWithShape="1">
          <a:blip r:embed="rId3">
            <a:alphaModFix/>
          </a:blip>
          <a:srcRect b="5424" l="3258" r="9860" t="4623"/>
          <a:stretch/>
        </p:blipFill>
        <p:spPr>
          <a:xfrm>
            <a:off x="2651025" y="3681475"/>
            <a:ext cx="2950450" cy="14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Užduotys (papildomos)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0" name="Google Shape;280;p38"/>
          <p:cNvSpPr txBox="1"/>
          <p:nvPr>
            <p:ph idx="1" type="body"/>
          </p:nvPr>
        </p:nvSpPr>
        <p:spPr>
          <a:xfrm>
            <a:off x="311700" y="1594125"/>
            <a:ext cx="8520600" cy="2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AutoNum type="arabicPeriod"/>
            </a:pPr>
            <a:r>
              <a:rPr lang="en-GB" sz="2000">
                <a:latin typeface="Raleway"/>
                <a:ea typeface="Raleway"/>
                <a:cs typeface="Raleway"/>
                <a:sym typeface="Raleway"/>
              </a:rPr>
              <a:t>Parašykite metodą, kuris atspausdina gautą skaičių masyvą į vieną eilutę su tarpais.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AutoNum type="arabicPeriod"/>
            </a:pPr>
            <a:r>
              <a:rPr lang="en-GB" sz="2000">
                <a:latin typeface="Raleway"/>
                <a:ea typeface="Raleway"/>
                <a:cs typeface="Raleway"/>
                <a:sym typeface="Raleway"/>
              </a:rPr>
              <a:t>Parašykite metodą </a:t>
            </a: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GB" sz="2000">
                <a:latin typeface="Raleway"/>
                <a:ea typeface="Raleway"/>
                <a:cs typeface="Raleway"/>
                <a:sym typeface="Raleway"/>
              </a:rPr>
              <a:t>, kuris priima skaičių masyvą ir grąžiną didžiausią skaičių. (reikės naudoti </a:t>
            </a: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2000">
                <a:latin typeface="Raleway"/>
                <a:ea typeface="Raleway"/>
                <a:cs typeface="Raleway"/>
                <a:sym typeface="Raleway"/>
              </a:rPr>
              <a:t> ciklą ir sąlygas, bet ne </a:t>
            </a: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-GB" sz="2000">
                <a:latin typeface="Raleway"/>
                <a:ea typeface="Raleway"/>
                <a:cs typeface="Raleway"/>
                <a:sym typeface="Raleway"/>
              </a:rPr>
              <a:t> biblioteką!)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>
              <a:spcBef>
                <a:spcPts val="150"/>
              </a:spcBef>
              <a:spcAft>
                <a:spcPts val="0"/>
              </a:spcAft>
              <a:buSzPts val="2000"/>
              <a:buFont typeface="Raleway"/>
              <a:buAutoNum type="arabicPeriod"/>
            </a:pPr>
            <a:r>
              <a:rPr lang="en-GB" sz="2000">
                <a:latin typeface="Raleway"/>
                <a:ea typeface="Raleway"/>
                <a:cs typeface="Raleway"/>
                <a:sym typeface="Raleway"/>
              </a:rPr>
              <a:t>Parašyti metodą, kuris atspausdina, kokia dabar savaitės diena ir suskaičiuoja už kiek dienų bus penktadienis. Rezultato pvz.: „Today is Thursday, Friday is in 1 day“.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000">
                <a:latin typeface="Raleway"/>
                <a:ea typeface="Raleway"/>
                <a:cs typeface="Raleway"/>
                <a:sym typeface="Raleway"/>
              </a:rPr>
              <a:t>Kaip gauti šiandienos datą: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0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https://msdn.microsoft.com/en-us/library/system.datetime.now(v=vs.110).aspx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000">
                <a:latin typeface="Raleway"/>
                <a:ea typeface="Raleway"/>
                <a:cs typeface="Raleway"/>
                <a:sym typeface="Raleway"/>
              </a:rPr>
              <a:t>Kaip gauti savaitės dienos numerį: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0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https://docs.microsoft.com/en-us/dotnet/standard/base-types/how-to-extract-the-day-of-the-week-from-a-specific-date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15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Namų darbai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6" name="Google Shape;286;p39"/>
          <p:cNvSpPr txBox="1"/>
          <p:nvPr>
            <p:ph idx="1" type="body"/>
          </p:nvPr>
        </p:nvSpPr>
        <p:spPr>
          <a:xfrm>
            <a:off x="311700" y="1528425"/>
            <a:ext cx="85206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GB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https://www.youtube.com/watch?v=6pLMiODz-DY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GB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https://youtu.be/QwygwfqOHsI?t=164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GB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https://studio.code.org/s/course3/stage/6/puzzle/1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Aprašykite metodą, kuris nieko negrąžina, tiesiog priima string parametrą - vardą ir išveda į Console tokią žinutę - “Labas, [vardas]”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Aprašykite metodą, kuris kaip parametrą priima skaičių masyvą, naudodamas foreach ciklą visus skaičius iš masyvo susumuoja ir grąžina sumą.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Aprašykite metodą, kuris priima skaičių int kaip parametrą - masyvo dydį ir grąžiną sukurtą tokio dydžio masyvą.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Aprašykite metodą, kuris priima skaičių int - indeksą bei masyvą int[] kaip parametrus ir grąžina masyvą su nunulintu skaičiumi tuo indeksu.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Pasikartojame ciklus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620550"/>
            <a:ext cx="8249100" cy="29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307" lvl="0" marL="13716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Praeitą pamoką </a:t>
            </a:r>
            <a:r>
              <a:rPr lang="en-GB" sz="2400"/>
              <a:t>aptarėme:</a:t>
            </a:r>
            <a:r>
              <a:rPr lang="en-GB" sz="2400"/>
              <a:t> </a:t>
            </a:r>
            <a:endParaRPr sz="2400"/>
          </a:p>
          <a:p>
            <a:pPr indent="-381000" lvl="0" marL="457200" rtl="0">
              <a:spcBef>
                <a:spcPts val="150"/>
              </a:spcBef>
              <a:spcAft>
                <a:spcPts val="0"/>
              </a:spcAft>
              <a:buSzPts val="2400"/>
              <a:buChar char="▪"/>
            </a:pPr>
            <a:r>
              <a:rPr lang="en-GB" sz="2400" u="sng"/>
              <a:t>Ciklus</a:t>
            </a:r>
            <a:r>
              <a:rPr lang="en-GB" sz="2400"/>
              <a:t>: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▪"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hile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▪"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▪"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oreach</a:t>
            </a:r>
            <a:endParaRPr sz="2400"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700" y="1773535"/>
            <a:ext cx="2766675" cy="7982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7" name="Google Shape;18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8850" y="3017650"/>
            <a:ext cx="3806524" cy="7544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Pasikartojame masyvus</a:t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11700" y="1699825"/>
            <a:ext cx="8520600" cy="28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GB" sz="2400" u="sng"/>
              <a:t>Masyvus</a:t>
            </a:r>
            <a:endParaRPr sz="2400" u="sng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GB" sz="2400"/>
              <a:t>Vienmačius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GB" sz="2400"/>
              <a:t>Dvimačius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GB" sz="2400"/>
              <a:t>Masyvus masyvuose</a:t>
            </a:r>
            <a:endParaRPr sz="2400"/>
          </a:p>
          <a:p>
            <a:pPr indent="69307" lvl="0" marL="137160" rtl="0">
              <a:spcBef>
                <a:spcPts val="300"/>
              </a:spcBef>
              <a:spcAft>
                <a:spcPts val="15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94" name="Google Shape;1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702" y="3601882"/>
            <a:ext cx="5286206" cy="10098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5" name="Google Shape;19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5895" y="1996994"/>
            <a:ext cx="3873015" cy="25697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6" name="Google Shape;196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67076" y="2585018"/>
            <a:ext cx="3171825" cy="685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Uždaviniai</a:t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619525"/>
            <a:ext cx="6736200" cy="29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Parašyti programą naudojant </a:t>
            </a:r>
            <a:r>
              <a:rPr b="1" lang="en-GB" sz="24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2400"/>
              <a:t> ciklą, kuri prašo įvesti piramidės aukštį ir atspausdina skaičių piramidę tokiu formatu:</a:t>
            </a:r>
            <a:endParaRPr sz="2400"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Apibrėžti ir priskirti reikšmes dvimačiam </a:t>
            </a:r>
            <a:r>
              <a:rPr b="1" lang="en-GB" sz="2400"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GB" sz="2400"/>
              <a:t> masyvui, kuris turi 4 eilutes ir 7 stulpelius ir atspausdinti jį ekrane tokiu formatu: </a:t>
            </a:r>
            <a:endParaRPr sz="24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(Jei elemento reikšmė </a:t>
            </a: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1800"/>
              <a:t> - tai </a:t>
            </a: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1800"/>
              <a:t>, jei </a:t>
            </a: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GB" sz="1800"/>
              <a:t>, tai </a:t>
            </a: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800"/>
              <a:t>).</a:t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1000"/>
              </a:spcBef>
              <a:spcAft>
                <a:spcPts val="15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5113" y="1893875"/>
            <a:ext cx="144780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3600" y="3664100"/>
            <a:ext cx="990825" cy="10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Metodai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311700" y="1484575"/>
            <a:ext cx="8520600" cy="30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7692" lvl="0" marL="137160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▪"/>
            </a:pPr>
            <a:r>
              <a:rPr lang="en-GB" sz="2000">
                <a:latin typeface="Raleway"/>
                <a:ea typeface="Raleway"/>
                <a:cs typeface="Raleway"/>
                <a:sym typeface="Raleway"/>
              </a:rPr>
              <a:t> Aprašomi </a:t>
            </a: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2000">
                <a:latin typeface="Raleway"/>
                <a:ea typeface="Raleway"/>
                <a:cs typeface="Raleway"/>
                <a:sym typeface="Raleway"/>
              </a:rPr>
              <a:t> arba </a:t>
            </a: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GB" sz="2000">
                <a:latin typeface="Raleway"/>
                <a:ea typeface="Raleway"/>
                <a:cs typeface="Raleway"/>
                <a:sym typeface="Raleway"/>
              </a:rPr>
              <a:t> viduje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57692" lvl="0" marL="137160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▪"/>
            </a:pPr>
            <a:r>
              <a:rPr lang="en-GB" sz="2000">
                <a:latin typeface="Raleway"/>
                <a:ea typeface="Raleway"/>
                <a:cs typeface="Raleway"/>
                <a:sym typeface="Raleway"/>
              </a:rPr>
              <a:t> Gali grąžinti (</a:t>
            </a: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2000">
                <a:latin typeface="Raleway"/>
                <a:ea typeface="Raleway"/>
                <a:cs typeface="Raleway"/>
                <a:sym typeface="Raleway"/>
              </a:rPr>
              <a:t>) arba negrąžinti reikšmės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57692" lvl="0" marL="137160" rtl="0">
              <a:spcBef>
                <a:spcPts val="150"/>
              </a:spcBef>
              <a:spcAft>
                <a:spcPts val="0"/>
              </a:spcAft>
              <a:buSzPts val="2000"/>
              <a:buFont typeface="Raleway"/>
              <a:buChar char="▪"/>
            </a:pPr>
            <a:r>
              <a:rPr lang="en-GB" sz="2000">
                <a:latin typeface="Raleway"/>
                <a:ea typeface="Raleway"/>
                <a:cs typeface="Raleway"/>
                <a:sym typeface="Raleway"/>
              </a:rPr>
              <a:t> Gali būti įvarius pasiekiamumo lygio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57692" lvl="0" marL="137160" rtl="0">
              <a:spcBef>
                <a:spcPts val="150"/>
              </a:spcBef>
              <a:spcAft>
                <a:spcPts val="0"/>
              </a:spcAft>
              <a:buSzPts val="2000"/>
              <a:buFont typeface="Raleway"/>
              <a:buChar char="▪"/>
            </a:pPr>
            <a:r>
              <a:rPr lang="en-GB" sz="2000">
                <a:latin typeface="Raleway"/>
                <a:ea typeface="Raleway"/>
                <a:cs typeface="Raleway"/>
                <a:sym typeface="Raleway"/>
              </a:rPr>
              <a:t> Gali turėti arba neturėti parametrų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57692" lvl="0" marL="137160" rtl="0">
              <a:spcBef>
                <a:spcPts val="150"/>
              </a:spcBef>
              <a:spcAft>
                <a:spcPts val="0"/>
              </a:spcAft>
              <a:buSzPts val="2000"/>
              <a:buFont typeface="Raleway"/>
              <a:buChar char="▪"/>
            </a:pPr>
            <a:r>
              <a:rPr lang="en-GB" sz="2000">
                <a:latin typeface="Raleway"/>
                <a:ea typeface="Raleway"/>
                <a:cs typeface="Raleway"/>
                <a:sym typeface="Raleway"/>
              </a:rPr>
              <a:t>Gali priklausyti nuo klasės (</a:t>
            </a: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GB" sz="2000">
                <a:latin typeface="Raleway"/>
                <a:ea typeface="Raleway"/>
                <a:cs typeface="Raleway"/>
                <a:sym typeface="Raleway"/>
              </a:rPr>
              <a:t>) arba ne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11" name="Google Shape;211;p31"/>
          <p:cNvPicPr preferRelativeResize="0"/>
          <p:nvPr/>
        </p:nvPicPr>
        <p:blipFill rotWithShape="1">
          <a:blip r:embed="rId3">
            <a:alphaModFix/>
          </a:blip>
          <a:srcRect b="0" l="0" r="1681" t="0"/>
          <a:stretch/>
        </p:blipFill>
        <p:spPr>
          <a:xfrm>
            <a:off x="4712925" y="3306375"/>
            <a:ext cx="4068025" cy="159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025" y="3720100"/>
            <a:ext cx="3959874" cy="7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Sukūrimas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125" y="2007825"/>
            <a:ext cx="4935325" cy="237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2"/>
          <p:cNvSpPr/>
          <p:nvPr/>
        </p:nvSpPr>
        <p:spPr>
          <a:xfrm>
            <a:off x="3170650" y="2052125"/>
            <a:ext cx="915900" cy="28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2"/>
          <p:cNvSpPr/>
          <p:nvPr/>
        </p:nvSpPr>
        <p:spPr>
          <a:xfrm>
            <a:off x="4114050" y="2052125"/>
            <a:ext cx="915900" cy="28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2"/>
          <p:cNvSpPr/>
          <p:nvPr/>
        </p:nvSpPr>
        <p:spPr>
          <a:xfrm>
            <a:off x="5113625" y="3440225"/>
            <a:ext cx="531900" cy="28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2"/>
          <p:cNvSpPr/>
          <p:nvPr/>
        </p:nvSpPr>
        <p:spPr>
          <a:xfrm>
            <a:off x="5113625" y="2052125"/>
            <a:ext cx="663900" cy="31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" name="Google Shape;223;p32"/>
          <p:cNvCxnSpPr>
            <a:endCxn id="219" idx="1"/>
          </p:cNvCxnSpPr>
          <p:nvPr/>
        </p:nvCxnSpPr>
        <p:spPr>
          <a:xfrm flipH="1" rot="10800000">
            <a:off x="2307550" y="2192975"/>
            <a:ext cx="863100" cy="44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32"/>
          <p:cNvSpPr txBox="1"/>
          <p:nvPr/>
        </p:nvSpPr>
        <p:spPr>
          <a:xfrm>
            <a:off x="311700" y="1796975"/>
            <a:ext cx="2448600" cy="828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Pasiekiamumas, nebūtina nurodyti, bus priskirtas automatiškai </a:t>
            </a:r>
            <a:r>
              <a:rPr i="1" lang="en-GB"/>
              <a:t>default</a:t>
            </a:r>
            <a:endParaRPr i="1"/>
          </a:p>
        </p:txBody>
      </p:sp>
      <p:sp>
        <p:nvSpPr>
          <p:cNvPr id="225" name="Google Shape;225;p32"/>
          <p:cNvSpPr txBox="1"/>
          <p:nvPr/>
        </p:nvSpPr>
        <p:spPr>
          <a:xfrm>
            <a:off x="311700" y="2821300"/>
            <a:ext cx="2448600" cy="375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Priklausomumas nuo klasės</a:t>
            </a:r>
            <a:endParaRPr i="1"/>
          </a:p>
        </p:txBody>
      </p:sp>
      <p:cxnSp>
        <p:nvCxnSpPr>
          <p:cNvPr id="226" name="Google Shape;226;p32"/>
          <p:cNvCxnSpPr>
            <a:stCxn id="225" idx="3"/>
          </p:cNvCxnSpPr>
          <p:nvPr/>
        </p:nvCxnSpPr>
        <p:spPr>
          <a:xfrm flipH="1" rot="10800000">
            <a:off x="2760300" y="2395450"/>
            <a:ext cx="1537800" cy="61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32"/>
          <p:cNvCxnSpPr/>
          <p:nvPr/>
        </p:nvCxnSpPr>
        <p:spPr>
          <a:xfrm flipH="1">
            <a:off x="6772750" y="1779075"/>
            <a:ext cx="211500" cy="22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32"/>
          <p:cNvSpPr txBox="1"/>
          <p:nvPr/>
        </p:nvSpPr>
        <p:spPr>
          <a:xfrm>
            <a:off x="6922575" y="1535575"/>
            <a:ext cx="1233000" cy="375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Pavadinimas</a:t>
            </a:r>
            <a:endParaRPr/>
          </a:p>
        </p:txBody>
      </p:sp>
      <p:sp>
        <p:nvSpPr>
          <p:cNvPr id="229" name="Google Shape;229;p32"/>
          <p:cNvSpPr txBox="1"/>
          <p:nvPr/>
        </p:nvSpPr>
        <p:spPr>
          <a:xfrm>
            <a:off x="137250" y="3721925"/>
            <a:ext cx="2797500" cy="103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Grąžinamas tipas: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/>
              <a:t> - nieko ir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/>
              <a:t> nereikia</a:t>
            </a:r>
            <a:br>
              <a:rPr lang="en-GB"/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/>
              <a:t> - skaičius, būtinas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Gali būti bet koks tipas</a:t>
            </a:r>
            <a:endParaRPr/>
          </a:p>
        </p:txBody>
      </p:sp>
      <p:cxnSp>
        <p:nvCxnSpPr>
          <p:cNvPr id="230" name="Google Shape;230;p32"/>
          <p:cNvCxnSpPr>
            <a:endCxn id="221" idx="2"/>
          </p:cNvCxnSpPr>
          <p:nvPr/>
        </p:nvCxnSpPr>
        <p:spPr>
          <a:xfrm flipH="1" rot="10800000">
            <a:off x="2853575" y="3721925"/>
            <a:ext cx="2526000" cy="8052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Iškvietimas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36" name="Google Shape;23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550" y="616525"/>
            <a:ext cx="4838750" cy="4333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33"/>
          <p:cNvCxnSpPr/>
          <p:nvPr/>
        </p:nvCxnSpPr>
        <p:spPr>
          <a:xfrm>
            <a:off x="5064225" y="3390825"/>
            <a:ext cx="8700" cy="951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33"/>
          <p:cNvCxnSpPr/>
          <p:nvPr/>
        </p:nvCxnSpPr>
        <p:spPr>
          <a:xfrm flipH="1" rot="10800000">
            <a:off x="2818350" y="3919400"/>
            <a:ext cx="2043300" cy="3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3426075" y="2501300"/>
            <a:ext cx="2201700" cy="14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33"/>
          <p:cNvSpPr txBox="1"/>
          <p:nvPr/>
        </p:nvSpPr>
        <p:spPr>
          <a:xfrm>
            <a:off x="1285900" y="3808350"/>
            <a:ext cx="1664700" cy="692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Metodo deklaracija</a:t>
            </a:r>
            <a:endParaRPr/>
          </a:p>
        </p:txBody>
      </p:sp>
      <p:sp>
        <p:nvSpPr>
          <p:cNvPr id="241" name="Google Shape;241;p33"/>
          <p:cNvSpPr txBox="1"/>
          <p:nvPr/>
        </p:nvSpPr>
        <p:spPr>
          <a:xfrm>
            <a:off x="1664600" y="2239400"/>
            <a:ext cx="1849500" cy="57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Metodo iškvietimas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Parametrai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47" name="Google Shape;2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550" y="1940599"/>
            <a:ext cx="7706706" cy="231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4"/>
          <p:cNvSpPr txBox="1"/>
          <p:nvPr/>
        </p:nvSpPr>
        <p:spPr>
          <a:xfrm>
            <a:off x="4315600" y="1444375"/>
            <a:ext cx="1470900" cy="328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Parametro tipas</a:t>
            </a:r>
            <a:endParaRPr/>
          </a:p>
        </p:txBody>
      </p:sp>
      <p:cxnSp>
        <p:nvCxnSpPr>
          <p:cNvPr id="249" name="Google Shape;249;p34"/>
          <p:cNvCxnSpPr>
            <a:stCxn id="248" idx="2"/>
          </p:cNvCxnSpPr>
          <p:nvPr/>
        </p:nvCxnSpPr>
        <p:spPr>
          <a:xfrm>
            <a:off x="5051050" y="1773175"/>
            <a:ext cx="101400" cy="234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34"/>
          <p:cNvSpPr txBox="1"/>
          <p:nvPr/>
        </p:nvSpPr>
        <p:spPr>
          <a:xfrm>
            <a:off x="6502500" y="1444375"/>
            <a:ext cx="2076000" cy="328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Parametro pavadinimas</a:t>
            </a:r>
            <a:endParaRPr/>
          </a:p>
        </p:txBody>
      </p:sp>
      <p:cxnSp>
        <p:nvCxnSpPr>
          <p:cNvPr id="251" name="Google Shape;251;p34"/>
          <p:cNvCxnSpPr/>
          <p:nvPr/>
        </p:nvCxnSpPr>
        <p:spPr>
          <a:xfrm flipH="1">
            <a:off x="7186750" y="1752675"/>
            <a:ext cx="167400" cy="211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34"/>
          <p:cNvSpPr/>
          <p:nvPr/>
        </p:nvSpPr>
        <p:spPr>
          <a:xfrm>
            <a:off x="7310100" y="3153025"/>
            <a:ext cx="625200" cy="475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" name="Google Shape;253;p34"/>
          <p:cNvCxnSpPr>
            <a:endCxn id="252" idx="2"/>
          </p:cNvCxnSpPr>
          <p:nvPr/>
        </p:nvCxnSpPr>
        <p:spPr>
          <a:xfrm flipH="1" rot="10800000">
            <a:off x="7213200" y="3628525"/>
            <a:ext cx="409500" cy="537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34"/>
          <p:cNvSpPr txBox="1"/>
          <p:nvPr/>
        </p:nvSpPr>
        <p:spPr>
          <a:xfrm>
            <a:off x="4668900" y="4068950"/>
            <a:ext cx="2782200" cy="819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Optional</a:t>
            </a:r>
            <a:r>
              <a:rPr lang="en-GB"/>
              <a:t> parametras, galime neperduoti jo kviesdami f-ją, priskirs jam reikšmę po lygybės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Parametrai</a:t>
            </a:r>
            <a:endParaRPr/>
          </a:p>
        </p:txBody>
      </p:sp>
      <p:pic>
        <p:nvPicPr>
          <p:cNvPr id="260" name="Google Shape;2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16550"/>
            <a:ext cx="8839200" cy="1058648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5"/>
          <p:cNvSpPr txBox="1"/>
          <p:nvPr>
            <p:ph idx="1" type="body"/>
          </p:nvPr>
        </p:nvSpPr>
        <p:spPr>
          <a:xfrm>
            <a:off x="311700" y="1514875"/>
            <a:ext cx="8520600" cy="13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▪"/>
            </a:pP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Parametrų gali būt daug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▪"/>
            </a:pP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Juos skiria kablelis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▪"/>
            </a:pP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Optional parametrai visada gale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nded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anded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