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2c328305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d2c32830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2c32830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d2c32830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2c32830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d2c32830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d2c32830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d2c32830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d2c32830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d2c32830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d2c32830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d2c32830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d2c32830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d2c32830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d2c32830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d2c32830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2c32830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2c32830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2c32830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2c32830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2c32830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2c32830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2c32830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d2c32830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00bb7fe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00bb7fe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00bb7fe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00bb7fe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00bb7fe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00bb7fe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00bb7fe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00bb7fe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Noto Sans Symbols"/>
              <a:buNone/>
              <a:defRPr b="0" i="0" sz="2400" u="none" cap="none" strike="noStrik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i="0" sz="45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None/>
              <a:defRPr i="0" sz="1500" u="none" cap="none" strike="noStrike">
                <a:solidFill>
                  <a:schemeClr val="lt1"/>
                </a:solidFill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None/>
              <a:defRPr i="0" sz="1500" u="none" cap="none" strike="noStrike">
                <a:solidFill>
                  <a:schemeClr val="lt1"/>
                </a:solidFill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i="0" sz="4500" u="none" cap="none" strike="noStrike">
                <a:solidFill>
                  <a:schemeClr val="lt1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None/>
              <a:defRPr i="0" sz="15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i="0" sz="1350" u="none" cap="none" strike="noStrike">
                <a:solidFill>
                  <a:srgbClr val="8C8C8C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i="0" sz="1200" u="none" cap="none" strike="noStrike">
                <a:solidFill>
                  <a:srgbClr val="8C8C8C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body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3" name="Google Shape;153;p24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Raleway"/>
              <a:buNone/>
              <a:defRPr i="0" sz="2400" u="none" cap="none" strike="noStrike">
                <a:solidFill>
                  <a:srgbClr val="1C295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i="0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Raleway"/>
              <a:buNone/>
              <a:defRPr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None/>
              <a:defRPr i="0" sz="135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i="0" sz="900" u="none" cap="none" strike="noStrike">
                <a:solidFill>
                  <a:schemeClr val="lt1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None/>
              <a:defRPr i="0" sz="750" u="none" cap="none" strike="noStrike">
                <a:solidFill>
                  <a:schemeClr val="lt1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Raleway"/>
              <a:buChar char="▪"/>
              <a:defRPr i="0" sz="16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Char char="▪"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Raleway"/>
              <a:buChar char="▪"/>
              <a:defRPr i="0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jacksondunstan.com/articles/305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sdn.microsoft.com/en-us/library/system.collections.generi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sdn.microsoft.com/en-us/library/s6hkc2c4(v=vs.110).aspx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sdn.microsoft.com/en-us/library/system.datetime.now(v=vs.110).aspx" TargetMode="External"/><Relationship Id="rId4" Type="http://schemas.openxmlformats.org/officeDocument/2006/relationships/hyperlink" Target="https://docs.microsoft.com/en-us/dotnet/standard/base-types/how-to-extract-the-day-of-the-week-from-a-specific-dat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6pLMiODz-DY" TargetMode="External"/><Relationship Id="rId4" Type="http://schemas.openxmlformats.org/officeDocument/2006/relationships/hyperlink" Target="https://youtu.be/QwygwfqOHsI?t=164" TargetMode="External"/><Relationship Id="rId5" Type="http://schemas.openxmlformats.org/officeDocument/2006/relationships/hyperlink" Target="https://studio.code.org/s/course3/stage/6/puzzle/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74" y="474860"/>
            <a:ext cx="5394250" cy="14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1874873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 flipH="1">
            <a:off x="4572124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026269" y="2038350"/>
            <a:ext cx="509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None/>
            </a:pPr>
            <a:r>
              <a:rPr i="0" lang="en-GB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C#</a:t>
            </a:r>
            <a:endParaRPr i="0" sz="4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r>
              <a:rPr lang="en-GB"/>
              <a:t>-a paskaita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150"/>
              </a:spcAft>
              <a:buNone/>
            </a:pPr>
            <a:r>
              <a:rPr lang="en-GB"/>
              <a:t>Sąrašai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Dinaminės kolekcijos - Sąrašai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11700" y="1558900"/>
            <a:ext cx="38715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▪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Sąrašas tai dinaminis masyvas.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▪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Galima lengvai išimti ir pridėti elementą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▪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Turi daug papildomų funkcijų, pvz.: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▪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Rūšiavimą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▪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Filtravimą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▪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Ir t.t.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 b="0" l="0" r="17742" t="0"/>
          <a:stretch/>
        </p:blipFill>
        <p:spPr>
          <a:xfrm>
            <a:off x="4183198" y="1673400"/>
            <a:ext cx="4803551" cy="2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Ką rinktis - masyvą ar sąrašą?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620550"/>
            <a:ext cx="4602900" cy="29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Reikia gerai apmąstyti jūsų poreikius: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30292" lvl="0" marL="457200">
              <a:spcBef>
                <a:spcPts val="15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Ar kolekcijos dydis keisis?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Ar jums reikės išiminėti ir pridėdinėti elementus bet kurioje kolekcijos vietoje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30292" lvl="0" marL="457200">
              <a:spcBef>
                <a:spcPts val="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Kokio dydžio bus jūsų kolekcija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30292" lvl="0" marL="457200">
              <a:spcBef>
                <a:spcPts val="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Ar jums reikės kažkaip sudėtingai filtruoti?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30292" lvl="0" marL="457200">
              <a:spcBef>
                <a:spcPts val="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Ir t.t.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75" y="1523650"/>
            <a:ext cx="3522949" cy="352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 txBox="1"/>
          <p:nvPr/>
        </p:nvSpPr>
        <p:spPr>
          <a:xfrm>
            <a:off x="311700" y="4676725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https://jacksondunstan.com/articles/3058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Kolekcijų biblioteka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638150"/>
            <a:ext cx="85206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sing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>
              <a:spcBef>
                <a:spcPts val="150"/>
              </a:spcBef>
              <a:spcAft>
                <a:spcPts val="0"/>
              </a:spcAft>
              <a:buSzPts val="1601"/>
              <a:buFont typeface="Courier New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Dictionary&lt;TKey, TValue&gt;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>
              <a:spcBef>
                <a:spcPts val="0"/>
              </a:spcBef>
              <a:spcAft>
                <a:spcPts val="0"/>
              </a:spcAft>
              <a:buSzPts val="1601"/>
              <a:buFont typeface="Courier New"/>
              <a:buChar char="▪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HashSet&lt;T&gt;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>
              <a:spcBef>
                <a:spcPts val="0"/>
              </a:spcBef>
              <a:spcAft>
                <a:spcPts val="0"/>
              </a:spcAft>
              <a:buSzPts val="1601"/>
              <a:buFont typeface="Courier New"/>
              <a:buChar char="▪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LinkedList&lt;T&gt;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>
              <a:spcBef>
                <a:spcPts val="0"/>
              </a:spcBef>
              <a:spcAft>
                <a:spcPts val="0"/>
              </a:spcAft>
              <a:buSzPts val="1601"/>
              <a:buFont typeface="Courier New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List&lt;T&gt;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>
              <a:spcBef>
                <a:spcPts val="0"/>
              </a:spcBef>
              <a:spcAft>
                <a:spcPts val="0"/>
              </a:spcAft>
              <a:buSzPts val="1601"/>
              <a:buFont typeface="Courier New"/>
              <a:buChar char="▪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Queue&lt;T&gt;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>
              <a:spcBef>
                <a:spcPts val="0"/>
              </a:spcBef>
              <a:spcAft>
                <a:spcPts val="0"/>
              </a:spcAft>
              <a:buSzPts val="1601"/>
              <a:buFont typeface="Courier New"/>
              <a:buChar char="▪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SortedDictionary&lt;TKey, TValue&gt;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>
              <a:spcBef>
                <a:spcPts val="0"/>
              </a:spcBef>
              <a:spcAft>
                <a:spcPts val="0"/>
              </a:spcAft>
              <a:buSzPts val="1601"/>
              <a:buFont typeface="Courier New"/>
              <a:buChar char="▪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SortedSet&lt;T&gt;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>
              <a:spcBef>
                <a:spcPts val="0"/>
              </a:spcBef>
              <a:spcAft>
                <a:spcPts val="0"/>
              </a:spcAft>
              <a:buSzPts val="1601"/>
              <a:buFont typeface="Courier New"/>
              <a:buChar char="▪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Stack&lt;T&gt;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311700" y="4560150"/>
            <a:ext cx="5950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https://msdn.microsoft.com/en-us/library/system.collections.generic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elementų pridėjimas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63" y="1443050"/>
            <a:ext cx="6884675" cy="344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9"/>
          <p:cNvCxnSpPr/>
          <p:nvPr/>
        </p:nvCxnSpPr>
        <p:spPr>
          <a:xfrm>
            <a:off x="2853575" y="2985700"/>
            <a:ext cx="158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9"/>
          <p:cNvCxnSpPr/>
          <p:nvPr/>
        </p:nvCxnSpPr>
        <p:spPr>
          <a:xfrm flipH="1" rot="10800000">
            <a:off x="3076425" y="3593300"/>
            <a:ext cx="1054200" cy="2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9"/>
          <p:cNvCxnSpPr/>
          <p:nvPr/>
        </p:nvCxnSpPr>
        <p:spPr>
          <a:xfrm flipH="1" rot="10800000">
            <a:off x="2642200" y="4852975"/>
            <a:ext cx="616500" cy="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9"/>
          <p:cNvCxnSpPr/>
          <p:nvPr/>
        </p:nvCxnSpPr>
        <p:spPr>
          <a:xfrm>
            <a:off x="2642200" y="4239025"/>
            <a:ext cx="158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elementų išėmimas </a:t>
            </a:r>
            <a:endParaRPr/>
          </a:p>
        </p:txBody>
      </p:sp>
      <p:cxnSp>
        <p:nvCxnSpPr>
          <p:cNvPr id="293" name="Google Shape;293;p40"/>
          <p:cNvCxnSpPr/>
          <p:nvPr/>
        </p:nvCxnSpPr>
        <p:spPr>
          <a:xfrm flipH="1" rot="10800000">
            <a:off x="2976900" y="2263600"/>
            <a:ext cx="246600" cy="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75" y="1405325"/>
            <a:ext cx="8135326" cy="37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/>
        </p:nvSpPr>
        <p:spPr>
          <a:xfrm>
            <a:off x="2844775" y="1981650"/>
            <a:ext cx="282000" cy="29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40"/>
          <p:cNvCxnSpPr/>
          <p:nvPr/>
        </p:nvCxnSpPr>
        <p:spPr>
          <a:xfrm>
            <a:off x="2853575" y="3302750"/>
            <a:ext cx="255300" cy="14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0"/>
          <p:cNvCxnSpPr/>
          <p:nvPr/>
        </p:nvCxnSpPr>
        <p:spPr>
          <a:xfrm>
            <a:off x="1004050" y="4060200"/>
            <a:ext cx="176100" cy="17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0"/>
          <p:cNvCxnSpPr/>
          <p:nvPr/>
        </p:nvCxnSpPr>
        <p:spPr>
          <a:xfrm>
            <a:off x="1347525" y="4817625"/>
            <a:ext cx="228900" cy="19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0"/>
          <p:cNvCxnSpPr/>
          <p:nvPr/>
        </p:nvCxnSpPr>
        <p:spPr>
          <a:xfrm>
            <a:off x="1735050" y="4800025"/>
            <a:ext cx="237900" cy="20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kitos papildomos funkcijos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638175"/>
            <a:ext cx="85206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992" lvl="0" marL="137160" rtl="0">
              <a:spcBef>
                <a:spcPts val="150"/>
              </a:spcBef>
              <a:spcAft>
                <a:spcPts val="0"/>
              </a:spcAft>
              <a:buSzPts val="1800"/>
              <a:buChar char="▪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IndexOf() 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– gražina elemento index‘ą sąraše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4992" lvl="0" marL="137160" rtl="0">
              <a:spcBef>
                <a:spcPts val="150"/>
              </a:spcBef>
              <a:spcAft>
                <a:spcPts val="0"/>
              </a:spcAft>
              <a:buSzPts val="1800"/>
              <a:buChar char="▪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Contains() 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– patikrina ar elementas yra sąraše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4992" lvl="0" marL="137160" rtl="0">
              <a:spcBef>
                <a:spcPts val="150"/>
              </a:spcBef>
              <a:spcAft>
                <a:spcPts val="0"/>
              </a:spcAft>
              <a:buSzPts val="1800"/>
              <a:buChar char="▪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800"/>
              <a:t> 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– gražina elementų skaičių sąraše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4992" lvl="0" marL="137160" rtl="0">
              <a:spcBef>
                <a:spcPts val="150"/>
              </a:spcBef>
              <a:spcAft>
                <a:spcPts val="0"/>
              </a:spcAft>
              <a:buSzPts val="1800"/>
              <a:buChar char="▪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Sort() 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– išrūšiuoja sąrašą.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4992" lvl="0" marL="137160" marR="50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▪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Reverse()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- apverčia sąrašą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4992" lvl="0" marL="137160" marR="50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▪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Clear() 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- ištrina visus elementus iš sąrašo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4992" lvl="0" marL="137160" marR="50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▪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Ir t.t.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311700" y="466790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https://msdn.microsoft.com/en-us/library/s6hkc2c4(v=vs.110).aspx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Užduotys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311700" y="1576525"/>
            <a:ext cx="85206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07" lvl="0" marL="447675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lang="en-GB" sz="1600" u="sng">
                <a:latin typeface="Raleway"/>
                <a:ea typeface="Raleway"/>
                <a:cs typeface="Raleway"/>
                <a:sym typeface="Raleway"/>
              </a:rPr>
              <a:t>Susikurti List‘ą iš 10 elementų</a:t>
            </a:r>
            <a:endParaRPr sz="1600" u="sng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panaudoti kiekvieną metodą paminėtą praeitoje skaidrėje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Apsirašyti atskirą metodą -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SpausdintiSarasa</a:t>
            </a: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, kuris atspausdins sąrašą su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Po kiekvieno metodo atspausdinti visą sąrašą panaudojant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SpausdintiSarasa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42807" lvl="0" marL="447675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lang="en-GB" sz="1600" u="sng">
                <a:latin typeface="Raleway"/>
                <a:ea typeface="Raleway"/>
                <a:cs typeface="Raleway"/>
                <a:sym typeface="Raleway"/>
              </a:rPr>
              <a:t>Susikurti </a:t>
            </a:r>
            <a:r>
              <a:rPr b="1" lang="en-GB" sz="1600" u="sng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00" u="sng">
                <a:latin typeface="Raleway"/>
                <a:ea typeface="Raleway"/>
                <a:cs typeface="Raleway"/>
                <a:sym typeface="Raleway"/>
              </a:rPr>
              <a:t> List’ą:</a:t>
            </a:r>
            <a:endParaRPr sz="1600" u="sng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Nuskaityti iš konsolės </a:t>
            </a:r>
            <a:r>
              <a:rPr b="1" lang="en-GB" sz="1600"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įvestų vaiko pažymių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Suskaičiuoti pažymių </a:t>
            </a:r>
            <a:r>
              <a:rPr b="1" lang="en-GB" sz="1600">
                <a:latin typeface="Raleway"/>
                <a:ea typeface="Raleway"/>
                <a:cs typeface="Raleway"/>
                <a:sym typeface="Raleway"/>
              </a:rPr>
              <a:t>vidurkį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Suskaičiuoti pažymių </a:t>
            </a:r>
            <a:r>
              <a:rPr b="1" lang="en-GB" sz="1600">
                <a:latin typeface="Raleway"/>
                <a:ea typeface="Raleway"/>
                <a:cs typeface="Raleway"/>
                <a:sym typeface="Raleway"/>
              </a:rPr>
              <a:t>medianą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Išveskite lentelę su kiekvieno </a:t>
            </a:r>
            <a:r>
              <a:rPr b="1" lang="en-GB" sz="1600">
                <a:latin typeface="Raleway"/>
                <a:ea typeface="Raleway"/>
                <a:cs typeface="Raleway"/>
                <a:sym typeface="Raleway"/>
              </a:rPr>
              <a:t>pažymio statistika,</a:t>
            </a: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kiek kokių pažymių yra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Skaičiavimams susikurkite atskirus metodus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69307" lvl="0" marL="13716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Pamokos turinys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550100"/>
            <a:ext cx="8520600" cy="30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Pasikartojame ir peržiūrime namų darbus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Išmokstame kurti metodus atskiruose failuose/klasėse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Dinaminiai masyvai - sąrašai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2400"/>
              <a:t> operacijos (jeigu spėsime)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Sukūrimas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125" y="2007825"/>
            <a:ext cx="4935325" cy="23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3170650" y="2052125"/>
            <a:ext cx="915900" cy="28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4114050" y="2052125"/>
            <a:ext cx="915900" cy="28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5113625" y="3440225"/>
            <a:ext cx="531900" cy="28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5113625" y="2052125"/>
            <a:ext cx="663900" cy="31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9"/>
          <p:cNvCxnSpPr>
            <a:endCxn id="192" idx="1"/>
          </p:cNvCxnSpPr>
          <p:nvPr/>
        </p:nvCxnSpPr>
        <p:spPr>
          <a:xfrm flipH="1" rot="10800000">
            <a:off x="2307550" y="2192975"/>
            <a:ext cx="863100" cy="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9"/>
          <p:cNvSpPr txBox="1"/>
          <p:nvPr/>
        </p:nvSpPr>
        <p:spPr>
          <a:xfrm>
            <a:off x="311700" y="1796975"/>
            <a:ext cx="2448600" cy="82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Pasiekiamumas, nebūtina nurodyti, bus priskirtas automatiškai </a:t>
            </a:r>
            <a:r>
              <a:rPr i="1" lang="en-GB"/>
              <a:t>default</a:t>
            </a:r>
            <a:endParaRPr i="1"/>
          </a:p>
        </p:txBody>
      </p:sp>
      <p:sp>
        <p:nvSpPr>
          <p:cNvPr id="198" name="Google Shape;198;p29"/>
          <p:cNvSpPr txBox="1"/>
          <p:nvPr/>
        </p:nvSpPr>
        <p:spPr>
          <a:xfrm>
            <a:off x="311700" y="2821300"/>
            <a:ext cx="2448600" cy="37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Priklausomumas nuo klasės</a:t>
            </a:r>
            <a:endParaRPr i="1"/>
          </a:p>
        </p:txBody>
      </p:sp>
      <p:cxnSp>
        <p:nvCxnSpPr>
          <p:cNvPr id="199" name="Google Shape;199;p29"/>
          <p:cNvCxnSpPr>
            <a:stCxn id="198" idx="3"/>
          </p:cNvCxnSpPr>
          <p:nvPr/>
        </p:nvCxnSpPr>
        <p:spPr>
          <a:xfrm flipH="1" rot="10800000">
            <a:off x="2760300" y="2395450"/>
            <a:ext cx="1537800" cy="61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 flipH="1">
            <a:off x="6772750" y="1779075"/>
            <a:ext cx="211500" cy="22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9"/>
          <p:cNvSpPr txBox="1"/>
          <p:nvPr/>
        </p:nvSpPr>
        <p:spPr>
          <a:xfrm>
            <a:off x="6922575" y="1535575"/>
            <a:ext cx="1233000" cy="37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Pavadinimas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137250" y="3721925"/>
            <a:ext cx="2797500" cy="103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Grąžinamas tipas: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/>
              <a:t> - nieko ir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/>
              <a:t> nereikia</a:t>
            </a: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/>
              <a:t> - skaičius, būtinas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Gali būti bet koks tipas</a:t>
            </a:r>
            <a:endParaRPr/>
          </a:p>
        </p:txBody>
      </p:sp>
      <p:cxnSp>
        <p:nvCxnSpPr>
          <p:cNvPr id="203" name="Google Shape;203;p29"/>
          <p:cNvCxnSpPr>
            <a:endCxn id="194" idx="2"/>
          </p:cNvCxnSpPr>
          <p:nvPr/>
        </p:nvCxnSpPr>
        <p:spPr>
          <a:xfrm flipH="1" rot="10800000">
            <a:off x="2853575" y="3721925"/>
            <a:ext cx="2526000" cy="8052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Iškvietimas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550" y="616525"/>
            <a:ext cx="4838750" cy="4333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0"/>
          <p:cNvCxnSpPr/>
          <p:nvPr/>
        </p:nvCxnSpPr>
        <p:spPr>
          <a:xfrm>
            <a:off x="5064225" y="3390825"/>
            <a:ext cx="8700" cy="95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0"/>
          <p:cNvCxnSpPr/>
          <p:nvPr/>
        </p:nvCxnSpPr>
        <p:spPr>
          <a:xfrm flipH="1" rot="10800000">
            <a:off x="2818350" y="3919400"/>
            <a:ext cx="2043300" cy="3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0"/>
          <p:cNvCxnSpPr/>
          <p:nvPr/>
        </p:nvCxnSpPr>
        <p:spPr>
          <a:xfrm>
            <a:off x="3426075" y="2501300"/>
            <a:ext cx="2201700" cy="1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0"/>
          <p:cNvSpPr txBox="1"/>
          <p:nvPr/>
        </p:nvSpPr>
        <p:spPr>
          <a:xfrm>
            <a:off x="1285900" y="3808350"/>
            <a:ext cx="1664700" cy="6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 deklaracija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1664600" y="2239400"/>
            <a:ext cx="18495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 iškvietimas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Parametrai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50" y="1940599"/>
            <a:ext cx="7706706" cy="23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4315600" y="1444375"/>
            <a:ext cx="1470900" cy="32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Parametro tipas</a:t>
            </a:r>
            <a:endParaRPr/>
          </a:p>
        </p:txBody>
      </p:sp>
      <p:cxnSp>
        <p:nvCxnSpPr>
          <p:cNvPr id="222" name="Google Shape;222;p31"/>
          <p:cNvCxnSpPr>
            <a:stCxn id="221" idx="2"/>
          </p:cNvCxnSpPr>
          <p:nvPr/>
        </p:nvCxnSpPr>
        <p:spPr>
          <a:xfrm>
            <a:off x="5051050" y="1773175"/>
            <a:ext cx="101400" cy="23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1"/>
          <p:cNvSpPr txBox="1"/>
          <p:nvPr/>
        </p:nvSpPr>
        <p:spPr>
          <a:xfrm>
            <a:off x="6502500" y="1444375"/>
            <a:ext cx="2076000" cy="32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Parametro pavadinimas</a:t>
            </a:r>
            <a:endParaRPr/>
          </a:p>
        </p:txBody>
      </p:sp>
      <p:cxnSp>
        <p:nvCxnSpPr>
          <p:cNvPr id="224" name="Google Shape;224;p31"/>
          <p:cNvCxnSpPr/>
          <p:nvPr/>
        </p:nvCxnSpPr>
        <p:spPr>
          <a:xfrm flipH="1">
            <a:off x="7186750" y="1752675"/>
            <a:ext cx="167400" cy="21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1"/>
          <p:cNvSpPr/>
          <p:nvPr/>
        </p:nvSpPr>
        <p:spPr>
          <a:xfrm>
            <a:off x="7310100" y="3153025"/>
            <a:ext cx="625200" cy="47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31"/>
          <p:cNvCxnSpPr>
            <a:endCxn id="225" idx="2"/>
          </p:cNvCxnSpPr>
          <p:nvPr/>
        </p:nvCxnSpPr>
        <p:spPr>
          <a:xfrm flipH="1" rot="10800000">
            <a:off x="7213200" y="3628525"/>
            <a:ext cx="409500" cy="53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1"/>
          <p:cNvSpPr txBox="1"/>
          <p:nvPr/>
        </p:nvSpPr>
        <p:spPr>
          <a:xfrm>
            <a:off x="4668900" y="4068950"/>
            <a:ext cx="2782200" cy="81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Optional</a:t>
            </a:r>
            <a:r>
              <a:rPr lang="en-GB"/>
              <a:t> parametras, galime neperduoti jo kviesdami f-ją, priskirs jam reikšmę po lygybės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Užduotys (papildomos)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594125"/>
            <a:ext cx="85206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Parašykite metodą, kuris atspausdina gautą skaičių masyvą į vieną eilutę su tarpais.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Parašykite metodą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, kuris priima skaičių masyvą ir grąžiną didžiausią skaičių. (reikės naudoti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 ciklą ir sąlygas, bet ne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 biblioteką!)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>
              <a:spcBef>
                <a:spcPts val="15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Parašyti metodą, kuris atspausdina, kokia dabar savaitės diena ir suskaičiuoja už kiek dienų bus penktadienis. Rezultato pvz.: „Today is Thursday, Friday is in 1 day“.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Kaip gauti šiandienos datą: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https://msdn.microsoft.com/en-us/library/system.datetime.now(v=vs.110).aspx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Kaip gauti savaitės dienos numerį: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https://docs.microsoft.com/en-us/dotnet/standard/base-types/how-to-extract-the-day-of-the-week-from-a-specific-date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Namų darbai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11700" y="1528425"/>
            <a:ext cx="8520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https://www.youtube.com/watch?v=6pLMiODz-DY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https://youtu.be/QwygwfqOHsI?t=164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https://studio.code.org/s/course3/stage/6/puzzle/1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Aprašykite metodą, kuris nieko negrąžina, tiesiog priima string parametrą - vardą ir išveda į Console tokią žinutę - “Labas, [vardas]”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Aprašykite metodą, kuris kaip parametrą priima skaičių masyvą, naudodamas foreach ciklą visus skaičius iš masyvo susumuoja ir grąžina sumą.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Aprašykite metodą, kuris priima skaičių int kaip parametrą - masyvo dydį ir grąžiną sukurtą tokio dydžio masyvą.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Aprašykite metodą, kuris priima skaičių int - indeksą bei masyvą int[] kaip parametrus ir grąžina masyvą su nunulintu skaičiumi tuo indeksu.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Metodai kitame faile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311700" y="1568300"/>
            <a:ext cx="85206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Metodus galima kurti ir skirtinguose failuose, svarbu, kad jie būtų deklaruoti klasės viduje.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1800"/>
            <a:ext cx="3995805" cy="25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/>
          <p:nvPr/>
        </p:nvSpPr>
        <p:spPr>
          <a:xfrm>
            <a:off x="544925" y="2472075"/>
            <a:ext cx="2060100" cy="33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555" y="2451800"/>
            <a:ext cx="3423353" cy="253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4"/>
          <p:cNvCxnSpPr/>
          <p:nvPr/>
        </p:nvCxnSpPr>
        <p:spPr>
          <a:xfrm>
            <a:off x="6246625" y="4279600"/>
            <a:ext cx="191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Užduotis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555000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Pabandome iškelti namų darbų metodus į naują failą.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lphaLcPeriod"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Sukurkite failą su pavadinimu NamuDarbai.cs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lphaLcPeriod"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Perkelkite metodus į tą failą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lphaLcPeriod"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Pataisykite metodų iškvietimo kodą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