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aleway-regular.fntdata"/><Relationship Id="rId25" Type="http://schemas.openxmlformats.org/officeDocument/2006/relationships/slide" Target="slides/slide18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aleway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d2fb5d06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d2fb5d0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d2fb5d06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d2fb5d06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d2fb5d06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d2fb5d06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d2ffd30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d2ffd3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d2ffd304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d2ffd30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d2ffd30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d2ffd30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d2fb5d06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d2fb5d06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d2fb5d06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d2fb5d06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d2fb5d06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d2fb5d06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d2fb5d06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d2fb5d06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0153ea13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0153ea13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0153ea1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0153ea1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d2fb5d06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d2fb5d06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d2fb5d06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d2fb5d06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d2fb5d06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d2fb5d06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d2fb5d06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d2fb5d06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2fb5d06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2fb5d06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d2fb5d06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d2fb5d06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274319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i="0" sz="45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56"/>
              <a:buNone/>
              <a:defRPr i="0" sz="1500" u="none" cap="none" strike="noStrike">
                <a:solidFill>
                  <a:schemeClr val="lt1"/>
                </a:solidFill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46"/>
              <a:buNone/>
              <a:defRPr i="0" sz="1500" u="none" cap="none" strike="noStrike">
                <a:solidFill>
                  <a:schemeClr val="lt1"/>
                </a:solidFill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i="0" sz="4500" u="none" cap="none" strike="noStrike">
                <a:solidFill>
                  <a:schemeClr val="lt1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56"/>
              <a:buNone/>
              <a:defRPr i="0" sz="1500" u="none" cap="none" strike="noStrike">
                <a:solidFill>
                  <a:schemeClr val="dk2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i="0" sz="1350" u="none" cap="none" strike="noStrike">
                <a:solidFill>
                  <a:srgbClr val="8C8C8C"/>
                </a:solidFill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i="0" sz="1200" u="none" cap="none" strike="noStrike">
                <a:solidFill>
                  <a:srgbClr val="8C8C8C"/>
                </a:solidFill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904008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672792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905255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905255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3" type="body"/>
          </p:nvPr>
        </p:nvSpPr>
        <p:spPr>
          <a:xfrm>
            <a:off x="4673423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4" type="body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905255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5" name="Google Shape;115;p23"/>
          <p:cNvSpPr/>
          <p:nvPr>
            <p:ph idx="2" type="pic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329"/>
              <a:buFont typeface="Raleway"/>
              <a:buNone/>
              <a:defRPr i="0" sz="2400" u="none" cap="none" strike="noStrike">
                <a:solidFill>
                  <a:srgbClr val="1C295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i="0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736"/>
              <a:buFont typeface="Raleway"/>
              <a:buNone/>
              <a:defRPr i="0" sz="1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None/>
              <a:defRPr i="0" sz="1350" u="none" cap="none" strike="noStrike">
                <a:solidFill>
                  <a:schemeClr val="lt1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i="0" sz="900" u="none" cap="none" strike="noStrike">
                <a:solidFill>
                  <a:schemeClr val="lt1"/>
                </a:solidFill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None/>
              <a:defRPr i="0" sz="750" u="none" cap="none" strike="noStrike">
                <a:solidFill>
                  <a:schemeClr val="lt1"/>
                </a:solidFill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2993848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 rot="5400000">
            <a:off x="5559752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1407067" y="-572371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2832101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 txBox="1"/>
          <p:nvPr>
            <p:ph type="ctrTitle"/>
          </p:nvPr>
        </p:nvSpPr>
        <p:spPr>
          <a:xfrm>
            <a:off x="274319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43" name="Google Shape;143;p27"/>
          <p:cNvSpPr txBox="1"/>
          <p:nvPr>
            <p:ph idx="1" type="subTitle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56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46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9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9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56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b="0" i="0" sz="13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57"/>
              <a:buFont typeface="Noto Sans Symbols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30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30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904008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31"/>
          <p:cNvSpPr txBox="1"/>
          <p:nvPr>
            <p:ph idx="2" type="body"/>
          </p:nvPr>
        </p:nvSpPr>
        <p:spPr>
          <a:xfrm>
            <a:off x="4672792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31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31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1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905255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905255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32"/>
          <p:cNvSpPr txBox="1"/>
          <p:nvPr>
            <p:ph idx="3" type="body"/>
          </p:nvPr>
        </p:nvSpPr>
        <p:spPr>
          <a:xfrm>
            <a:off x="4673423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32"/>
          <p:cNvSpPr txBox="1"/>
          <p:nvPr>
            <p:ph idx="4" type="body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32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32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32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82" name="Google Shape;182;p33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3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905255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35"/>
          <p:cNvSpPr txBox="1"/>
          <p:nvPr>
            <p:ph idx="2" type="body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5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35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35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8" name="Google Shape;198;p36"/>
          <p:cNvSpPr/>
          <p:nvPr>
            <p:ph idx="2" type="pic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329"/>
              <a:buFont typeface="Noto Sans Symbols"/>
              <a:buNone/>
              <a:defRPr b="0" i="0" sz="2400" u="none" cap="none" strike="noStrik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736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36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36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 rot="5400000">
            <a:off x="2993848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37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37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7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8"/>
          <p:cNvSpPr txBox="1"/>
          <p:nvPr>
            <p:ph type="title"/>
          </p:nvPr>
        </p:nvSpPr>
        <p:spPr>
          <a:xfrm rot="5400000">
            <a:off x="5559752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 rot="5400000">
            <a:off x="1407067" y="-572371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38"/>
          <p:cNvSpPr txBox="1"/>
          <p:nvPr>
            <p:ph idx="10" type="dt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38"/>
          <p:cNvSpPr txBox="1"/>
          <p:nvPr>
            <p:ph idx="11" type="ftr"/>
          </p:nvPr>
        </p:nvSpPr>
        <p:spPr>
          <a:xfrm>
            <a:off x="2832101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38"/>
          <p:cNvSpPr txBox="1"/>
          <p:nvPr>
            <p:ph idx="12" type="sldNum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61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Raleway"/>
              <a:buChar char="▪"/>
              <a:defRPr i="0" sz="16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Char char="▪"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Raleway"/>
              <a:buChar char="▪"/>
              <a:defRPr i="0" sz="13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361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6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6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sdn.microsoft.com/en-us/library/z41h7fat.asp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874" y="474860"/>
            <a:ext cx="5394250" cy="146026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9"/>
          <p:cNvSpPr/>
          <p:nvPr/>
        </p:nvSpPr>
        <p:spPr>
          <a:xfrm>
            <a:off x="1874873" y="1549399"/>
            <a:ext cx="2697000" cy="385800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9"/>
          <p:cNvSpPr/>
          <p:nvPr/>
        </p:nvSpPr>
        <p:spPr>
          <a:xfrm flipH="1">
            <a:off x="4572124" y="1549399"/>
            <a:ext cx="2697000" cy="385800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2026269" y="2038350"/>
            <a:ext cx="509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None/>
            </a:pPr>
            <a:r>
              <a:rPr i="0" lang="en-GB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C#</a:t>
            </a:r>
            <a:endParaRPr i="0" sz="4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39"/>
          <p:cNvSpPr txBox="1"/>
          <p:nvPr>
            <p:ph idx="1" type="subTitle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/>
              <a:t>5-a</a:t>
            </a:r>
            <a:r>
              <a:rPr lang="en-GB"/>
              <a:t> paskaita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15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tring</a:t>
            </a:r>
            <a:r>
              <a:rPr lang="en-GB"/>
              <a:t> operacijos,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I/O</a:t>
            </a:r>
            <a:r>
              <a:rPr lang="en-GB"/>
              <a:t> ir klaidų apdorojimas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idx="1" type="body"/>
          </p:nvPr>
        </p:nvSpPr>
        <p:spPr>
          <a:xfrm>
            <a:off x="311700" y="1477600"/>
            <a:ext cx="8520600" cy="32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Deklaruokite stringą ir pasibandykite po kelias f-jas iš skaidrių prieš pradedant spręsti kitus uždavinius.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>
                <a:highlight>
                  <a:schemeClr val="dk2"/>
                </a:highlight>
              </a:rPr>
              <a:t>Parašykite programą, kuri nuskaito įvesta sakinį ir kiekviena sakinio žodį atspausdina atskiroje eilutėje.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Parašykite programą, kuri nuskaito įvesta eilutę ir išveda ja tarp kiekvieno simbolio idėjus tarpą atvirkščiai, pvz.: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 o o h c s g n i d o c s u i n l i v</a:t>
            </a:r>
            <a:endParaRPr b="1"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000"/>
              </a:spcBef>
              <a:spcAft>
                <a:spcPts val="150"/>
              </a:spcAft>
              <a:buSzPts val="1800"/>
              <a:buAutoNum type="arabicPeriod"/>
            </a:pPr>
            <a:r>
              <a:rPr lang="en-GB" sz="1800">
                <a:highlight>
                  <a:srgbClr val="FFFFFF"/>
                </a:highlight>
              </a:rPr>
              <a:t>Parašykite programą, kuri nuskaito sakinį, tada pirmą žodį, antrą žodį ir sakinyje, jei yra pirmas žodis, pakeičia jį antru.</a:t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283" name="Google Shape;28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Užduotys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Papildomos užduotys</a:t>
            </a:r>
            <a:endParaRPr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311700" y="1594125"/>
            <a:ext cx="8520600" cy="29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>
                <a:highlight>
                  <a:srgbClr val="FFFFFF"/>
                </a:highlight>
              </a:rPr>
              <a:t>Parašykite programą, kuri paprašo įvesti sakinį su žodžiu nemoku, randa jį sakinyje, iškerpa ir gražina sakinį be jo. Panaudokite </a:t>
            </a:r>
            <a:r>
              <a:rPr b="1" lang="en-GB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en-GB" sz="1800">
                <a:highlight>
                  <a:srgbClr val="FFFFFF"/>
                </a:highlight>
              </a:rPr>
              <a:t> ir </a:t>
            </a:r>
            <a:r>
              <a:rPr b="1" lang="en-GB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lang="en-GB" sz="1800">
                <a:highlight>
                  <a:srgbClr val="FFFFFF"/>
                </a:highlight>
              </a:rPr>
              <a:t> f-jas.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>
                <a:highlight>
                  <a:srgbClr val="FFFFFF"/>
                </a:highlight>
              </a:rPr>
              <a:t>Patobulinkite kalkuliatoriaus programą, kad būtų galima įvesti matematinį veiksmą vienoje eilutėje atskirtą tarpais, pvz.: “</a:t>
            </a:r>
            <a:r>
              <a:rPr lang="en-GB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+ 5</a:t>
            </a:r>
            <a:r>
              <a:rPr lang="en-GB" sz="1800">
                <a:highlight>
                  <a:srgbClr val="FFFFFF"/>
                </a:highlight>
              </a:rPr>
              <a:t>”, </a:t>
            </a:r>
            <a:r>
              <a:rPr lang="en-GB" sz="1800">
                <a:highlight>
                  <a:schemeClr val="dk2"/>
                </a:highlight>
              </a:rPr>
              <a:t> “</a:t>
            </a:r>
            <a:r>
              <a:rPr lang="en-GB" sz="180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12 / 4</a:t>
            </a:r>
            <a:r>
              <a:rPr lang="en-GB" sz="1800">
                <a:highlight>
                  <a:schemeClr val="dk2"/>
                </a:highlight>
              </a:rPr>
              <a:t>”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>
                <a:highlight>
                  <a:srgbClr val="FFFFFF"/>
                </a:highlight>
              </a:rPr>
              <a:t>Parašykite programą, kuri nuskaito sakinį ir išveda žodžius atvirkštine tvarka vienoje eiluėje, pašalina skyrybos ženklus ir visas raides paverčia didžiosiomis, pvz.: </a:t>
            </a:r>
            <a:r>
              <a:rPr lang="en-GB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Labas, kaip sekasi? =&gt; SEKASI KAIP LABAS</a:t>
            </a:r>
            <a:endParaRPr sz="1800">
              <a:highlight>
                <a:srgbClr val="FFFFFF"/>
              </a:highlight>
            </a:endParaRPr>
          </a:p>
          <a:p>
            <a:pPr indent="69307" lvl="0" marL="13716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69307" lvl="0" marL="137160">
              <a:spcBef>
                <a:spcPts val="100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Skaitymas iš failo</a:t>
            </a:r>
            <a:endParaRPr/>
          </a:p>
        </p:txBody>
      </p:sp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311700" y="1580700"/>
            <a:ext cx="85206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307" lvl="0" marL="13716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 C# galimos Input ir Output operacijos (I/O) - skaitymas ir rašymas į failą.</a:t>
            </a:r>
            <a:endParaRPr/>
          </a:p>
          <a:p>
            <a:pPr indent="69307" lvl="0" marL="13716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120000"/>
              </a:lnSpc>
              <a:spcBef>
                <a:spcPts val="150"/>
              </a:spcBef>
              <a:spcAft>
                <a:spcPts val="0"/>
              </a:spcAft>
              <a:buSzPts val="1400"/>
              <a:buChar char="▪"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.ReadAllLines(path)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/>
              <a:t>- nuskaito teksta is failo eilutemis</a:t>
            </a:r>
            <a:endParaRPr sz="1400"/>
          </a:p>
          <a:p>
            <a: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File.ReadAllText(path)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/>
              <a:t>- nuskaito visa tekstą iš failo į vieną string’ą</a:t>
            </a:r>
            <a:endParaRPr sz="1400"/>
          </a:p>
          <a:p>
            <a:pPr indent="69307" lvl="0" marL="137160">
              <a:spcBef>
                <a:spcPts val="0"/>
              </a:spcBef>
              <a:spcAft>
                <a:spcPts val="15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296" name="Google Shape;2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75" y="2989450"/>
            <a:ext cx="8095045" cy="10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Rašymas į failą</a:t>
            </a:r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975" y="2443100"/>
            <a:ext cx="5720050" cy="20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1"/>
          <p:cNvSpPr txBox="1"/>
          <p:nvPr/>
        </p:nvSpPr>
        <p:spPr>
          <a:xfrm>
            <a:off x="311700" y="1433300"/>
            <a:ext cx="86403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▪"/>
            </a:pPr>
            <a:r>
              <a:rPr b="1"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File.WriteAllLines(path, eiluciuMasyvas)</a:t>
            </a: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įrašo eilutes i failą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▪"/>
            </a:pPr>
            <a:r>
              <a:rPr b="1"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File.WriteAllText(path, tekstas)</a:t>
            </a: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įrašo </a:t>
            </a: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visą tekstą i failą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Užduotys</a:t>
            </a:r>
            <a:endParaRPr/>
          </a:p>
        </p:txBody>
      </p:sp>
      <p:sp>
        <p:nvSpPr>
          <p:cNvPr id="309" name="Google Shape;309;p52"/>
          <p:cNvSpPr txBox="1"/>
          <p:nvPr>
            <p:ph idx="1" type="body"/>
          </p:nvPr>
        </p:nvSpPr>
        <p:spPr>
          <a:xfrm>
            <a:off x="311700" y="1556150"/>
            <a:ext cx="85206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Sukurkite failą su tekstu. Nuskaitykite jį ir išveskite į Console.</a:t>
            </a:r>
            <a:endParaRPr sz="2400"/>
          </a:p>
          <a:p>
            <a:pPr indent="-381000" lvl="0" marL="457200">
              <a:spcBef>
                <a:spcPts val="1000"/>
              </a:spcBef>
              <a:spcAft>
                <a:spcPts val="150"/>
              </a:spcAft>
              <a:buSzPts val="2400"/>
              <a:buAutoNum type="arabicPeriod"/>
            </a:pPr>
            <a:r>
              <a:rPr lang="en-GB" sz="2400"/>
              <a:t>Sukurkite failą su tekstu. Nuskaitykite tekstą, kas antros eilutės raides paverskite didžiosiomis ir įrašykite į failą.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Klaidų apdorojimas</a:t>
            </a:r>
            <a:endParaRPr/>
          </a:p>
        </p:txBody>
      </p:sp>
      <p:sp>
        <p:nvSpPr>
          <p:cNvPr id="315" name="Google Shape;315;p53"/>
          <p:cNvSpPr txBox="1"/>
          <p:nvPr>
            <p:ph idx="1" type="body"/>
          </p:nvPr>
        </p:nvSpPr>
        <p:spPr>
          <a:xfrm>
            <a:off x="311700" y="1594125"/>
            <a:ext cx="85206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C# galima apdoroti klaidas, naudojant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try/catch</a:t>
            </a:r>
            <a:r>
              <a:rPr lang="en-GB"/>
              <a:t> blokus</a:t>
            </a:r>
            <a:endParaRPr/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53"/>
          <p:cNvPicPr preferRelativeResize="0"/>
          <p:nvPr/>
        </p:nvPicPr>
        <p:blipFill rotWithShape="1">
          <a:blip r:embed="rId3">
            <a:alphaModFix/>
          </a:blip>
          <a:srcRect b="0" l="2325" r="2382" t="0"/>
          <a:stretch/>
        </p:blipFill>
        <p:spPr>
          <a:xfrm>
            <a:off x="2145875" y="2260550"/>
            <a:ext cx="6871650" cy="215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53"/>
          <p:cNvCxnSpPr/>
          <p:nvPr/>
        </p:nvCxnSpPr>
        <p:spPr>
          <a:xfrm>
            <a:off x="1982050" y="2276900"/>
            <a:ext cx="8100" cy="90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53"/>
          <p:cNvSpPr txBox="1"/>
          <p:nvPr/>
        </p:nvSpPr>
        <p:spPr>
          <a:xfrm>
            <a:off x="311700" y="2334200"/>
            <a:ext cx="1556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try{} 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bloke rašome savo kodą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19" name="Google Shape;319;p53"/>
          <p:cNvCxnSpPr/>
          <p:nvPr/>
        </p:nvCxnSpPr>
        <p:spPr>
          <a:xfrm>
            <a:off x="2006625" y="3276125"/>
            <a:ext cx="8100" cy="10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53"/>
          <p:cNvCxnSpPr/>
          <p:nvPr/>
        </p:nvCxnSpPr>
        <p:spPr>
          <a:xfrm>
            <a:off x="2006625" y="3284300"/>
            <a:ext cx="16500" cy="104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53"/>
          <p:cNvSpPr txBox="1"/>
          <p:nvPr/>
        </p:nvSpPr>
        <p:spPr>
          <a:xfrm>
            <a:off x="319375" y="3398875"/>
            <a:ext cx="1556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{} 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bloke rašome, ką daryti klaidos atveju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Klaidų apdorojimas</a:t>
            </a:r>
            <a:endParaRPr/>
          </a:p>
        </p:txBody>
      </p:sp>
      <p:pic>
        <p:nvPicPr>
          <p:cNvPr id="327" name="Google Shape;3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175" y="1611750"/>
            <a:ext cx="5852377" cy="29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4"/>
          <p:cNvSpPr/>
          <p:nvPr/>
        </p:nvSpPr>
        <p:spPr>
          <a:xfrm>
            <a:off x="1670825" y="2620900"/>
            <a:ext cx="1367700" cy="22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4"/>
          <p:cNvSpPr/>
          <p:nvPr/>
        </p:nvSpPr>
        <p:spPr>
          <a:xfrm>
            <a:off x="1569325" y="3543200"/>
            <a:ext cx="838500" cy="22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p54"/>
          <p:cNvCxnSpPr>
            <a:endCxn id="328" idx="3"/>
          </p:cNvCxnSpPr>
          <p:nvPr/>
        </p:nvCxnSpPr>
        <p:spPr>
          <a:xfrm flipH="1">
            <a:off x="3038525" y="2334250"/>
            <a:ext cx="3530100" cy="39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54"/>
          <p:cNvCxnSpPr>
            <a:endCxn id="329" idx="3"/>
          </p:cNvCxnSpPr>
          <p:nvPr/>
        </p:nvCxnSpPr>
        <p:spPr>
          <a:xfrm flipH="1">
            <a:off x="2407825" y="2486750"/>
            <a:ext cx="4313100" cy="116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32" name="Google Shape;332;p54"/>
          <p:cNvSpPr txBox="1"/>
          <p:nvPr/>
        </p:nvSpPr>
        <p:spPr>
          <a:xfrm>
            <a:off x="6568625" y="2157350"/>
            <a:ext cx="21624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Klaida gali būti skirtingų tipų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Klaidų apdorojimas</a:t>
            </a:r>
            <a:endParaRPr/>
          </a:p>
        </p:txBody>
      </p:sp>
      <p:pic>
        <p:nvPicPr>
          <p:cNvPr id="338" name="Google Shape;3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800" y="1459950"/>
            <a:ext cx="6588401" cy="34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Užduotys</a:t>
            </a:r>
            <a:endParaRPr/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311700" y="1638175"/>
            <a:ext cx="85206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Parašykite programą, kaip ir pavyzdyje skaidrėse, kuri nuskaito du skaičius, padalina vieną iš kito ir grąžina rezultatą.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Programa turi nenulūžti, jei netyčia įves raidę, o išvesti klaidos pranešimą, kad įvesti duomenys yra neteisingi.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Dalybos iš nulio atveju, programa irgi turi </a:t>
            </a:r>
            <a:r>
              <a:rPr lang="en-GB" sz="1800"/>
              <a:t>nenulūžti</a:t>
            </a:r>
            <a:r>
              <a:rPr lang="en-GB" sz="1800"/>
              <a:t>, o turi išvesti klaidos pranešimą, kad dalyba iš nulio yra negalima.</a:t>
            </a:r>
            <a:endParaRPr sz="1800"/>
          </a:p>
          <a:p>
            <a:pPr indent="0" lvl="0" marL="45720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5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Deklarauokite skaičių masyvą ir parašykite programą, kuri grąžina paprašytą </a:t>
            </a:r>
            <a:r>
              <a:rPr b="1" lang="en-GB" sz="1800"/>
              <a:t>i</a:t>
            </a:r>
            <a:r>
              <a:rPr lang="en-GB" sz="1800"/>
              <a:t>-ąjį skaičių iš masyvo ir išveda klaidos pranešimą, jei bandė pasiekti nesamą elementą.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Pamokos planas</a:t>
            </a:r>
            <a:endParaRPr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311700" y="1535625"/>
            <a:ext cx="8520600" cy="30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Pasikartojam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String operacijos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Nuskaitymas iš failo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Įrašymas į failą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Klaidų apdorojimas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Užduotys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576525"/>
            <a:ext cx="8520600" cy="29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807" lvl="0" marL="447675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AutoNum type="arabicPeriod"/>
            </a:pPr>
            <a:r>
              <a:rPr lang="en-GB" sz="1600" u="sng">
                <a:latin typeface="Raleway"/>
                <a:ea typeface="Raleway"/>
                <a:cs typeface="Raleway"/>
                <a:sym typeface="Raleway"/>
              </a:rPr>
              <a:t>Susikurti List‘ą iš 10 elementų</a:t>
            </a:r>
            <a:endParaRPr sz="1600" u="sng">
              <a:latin typeface="Raleway"/>
              <a:ea typeface="Raleway"/>
              <a:cs typeface="Raleway"/>
              <a:sym typeface="Raleway"/>
            </a:endParaRPr>
          </a:p>
          <a:p>
            <a:pPr indent="-54608" lvl="1" marL="30861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▪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panaudoti kiekvieną metodą paminėtą praeitoje skaidrėje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54608" lvl="1" marL="30861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▪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Apsirašyti atskirą metodą - </a:t>
            </a: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SpausdintiSarasa</a:t>
            </a: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, kuris atspausdins sąrašą su </a:t>
            </a: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54608" lvl="1" marL="30861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▪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 Po kiekvieno metodo atspausdinti visą sąrašą panaudojant </a:t>
            </a: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SpausdintiSarasa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42807" lvl="0" marL="447675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AutoNum type="arabicPeriod"/>
            </a:pPr>
            <a:r>
              <a:rPr lang="en-GB" sz="1600" u="sng">
                <a:latin typeface="Raleway"/>
                <a:ea typeface="Raleway"/>
                <a:cs typeface="Raleway"/>
                <a:sym typeface="Raleway"/>
              </a:rPr>
              <a:t>Susikurti </a:t>
            </a:r>
            <a:r>
              <a:rPr b="1" lang="en-GB" sz="1600" u="sng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600" u="sng">
                <a:latin typeface="Raleway"/>
                <a:ea typeface="Raleway"/>
                <a:cs typeface="Raleway"/>
                <a:sym typeface="Raleway"/>
              </a:rPr>
              <a:t> List’ą:</a:t>
            </a:r>
            <a:endParaRPr sz="1600" u="sng">
              <a:latin typeface="Raleway"/>
              <a:ea typeface="Raleway"/>
              <a:cs typeface="Raleway"/>
              <a:sym typeface="Raleway"/>
            </a:endParaRPr>
          </a:p>
          <a:p>
            <a:pPr indent="-54608" lvl="1" marL="30861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▪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Nuskaityti iš konsolės </a:t>
            </a:r>
            <a:r>
              <a:rPr b="1" lang="en-GB" sz="1600"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 įvestų vaiko pažymių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54608" lvl="1" marL="30861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▪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Suskaičiuoti pažymių </a:t>
            </a:r>
            <a:r>
              <a:rPr b="1" lang="en-GB" sz="1600">
                <a:latin typeface="Raleway"/>
                <a:ea typeface="Raleway"/>
                <a:cs typeface="Raleway"/>
                <a:sym typeface="Raleway"/>
              </a:rPr>
              <a:t>vidurkį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54608" lvl="1" marL="30861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▪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Suskaičiuoti pažymių </a:t>
            </a:r>
            <a:r>
              <a:rPr b="1" lang="en-GB" sz="1600">
                <a:latin typeface="Raleway"/>
                <a:ea typeface="Raleway"/>
                <a:cs typeface="Raleway"/>
                <a:sym typeface="Raleway"/>
              </a:rPr>
              <a:t>medianą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54608" lvl="1" marL="30861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▪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Išveskite lentelę su kiekvieno </a:t>
            </a:r>
            <a:r>
              <a:rPr b="1" lang="en-GB" sz="1600">
                <a:latin typeface="Raleway"/>
                <a:ea typeface="Raleway"/>
                <a:cs typeface="Raleway"/>
                <a:sym typeface="Raleway"/>
              </a:rPr>
              <a:t>pažymio statistika,</a:t>
            </a: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 kiek kokių pažymių yra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54608" lvl="1" marL="30861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▪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Skaičiavimams susikurkite atskirus metodus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69307" lvl="0" marL="137160" rtl="0"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Mygtukų kombinacijos ir kodo šablonai</a:t>
            </a:r>
            <a:endParaRPr i="1"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1572525"/>
            <a:ext cx="85206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92" lvl="0" marL="45720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CTRL + K + C</a:t>
            </a:r>
            <a:r>
              <a:rPr lang="en-GB"/>
              <a:t> =&gt; užmokentuoja pasirinktą kodo bloką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CTRL + K + U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/>
              <a:t>=&gt; </a:t>
            </a:r>
            <a:r>
              <a:rPr lang="en-GB"/>
              <a:t> atkomentuoja pasirinktą kodo bloką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CTRL + K</a:t>
            </a:r>
            <a:r>
              <a:rPr lang="en-GB"/>
              <a:t>, tada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CTRL + D</a:t>
            </a:r>
            <a:r>
              <a:rPr lang="en-GB"/>
              <a:t> =&gt; suformatuoja pasirinktą kodą</a:t>
            </a:r>
            <a:endParaRPr/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92" lvl="0" marL="457200" rtl="0">
              <a:spcBef>
                <a:spcPts val="15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Jeigu įvesite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/>
              <a:t> ir paspausite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-GB"/>
              <a:t>, </a:t>
            </a:r>
            <a:endParaRPr/>
          </a:p>
          <a:p>
            <a: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GB"/>
              <a:t>jums sugeneruos for ciklo šabloną (</a:t>
            </a:r>
            <a:r>
              <a:rPr i="1" lang="en-GB"/>
              <a:t>code snippet</a:t>
            </a:r>
            <a:r>
              <a:rPr lang="en-GB"/>
              <a:t>).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Jeigu įvesite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forr</a:t>
            </a:r>
            <a:r>
              <a:rPr lang="en-GB"/>
              <a:t> ir paspausite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-GB"/>
              <a:t>,</a:t>
            </a:r>
            <a:endParaRPr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GB"/>
              <a:t>jums sugeneruos for ciklo šabloną, bet su i--.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Tas pats galioja su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GB"/>
              <a:t>,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/>
              <a:t>,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/>
              <a:t> ir t.t.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Daugiau šablonų (</a:t>
            </a:r>
            <a:r>
              <a:rPr i="1" lang="en-GB"/>
              <a:t>code snippets</a:t>
            </a:r>
            <a:r>
              <a:rPr lang="en-GB"/>
              <a:t>) galite rasti čia: </a:t>
            </a:r>
            <a:endParaRPr/>
          </a:p>
          <a:p>
            <a: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https://msdn.microsoft.com/en-us/library/z41h7fat.aspx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/>
              <a:t> operacijos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11700" y="1547975"/>
            <a:ext cx="8520600" cy="15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tekstas[n]</a:t>
            </a:r>
            <a:r>
              <a:rPr lang="en-GB" sz="1400"/>
              <a:t>- grąžina n-ąjį simbolį</a:t>
            </a:r>
            <a:endParaRPr sz="1400"/>
          </a:p>
          <a:p>
            <a: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tekstas.Length</a:t>
            </a:r>
            <a:r>
              <a:rPr lang="en-GB" sz="1400"/>
              <a:t> - grąžina eilutės ilgį</a:t>
            </a:r>
            <a:endParaRPr sz="1400"/>
          </a:p>
          <a:p>
            <a: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tekstas.Contains("as")</a:t>
            </a:r>
            <a:r>
              <a:rPr lang="en-GB" sz="1400"/>
              <a:t> - patikrina,</a:t>
            </a:r>
            <a:r>
              <a:rPr lang="en-GB" sz="1400"/>
              <a:t> ar eilutėje yra simbolis arba jų seka</a:t>
            </a:r>
            <a:endParaRPr sz="1400"/>
          </a:p>
          <a:p>
            <a: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tekstas.Trim()</a:t>
            </a:r>
            <a:r>
              <a:rPr lang="en-GB" sz="1400"/>
              <a:t> - nukerpa</a:t>
            </a:r>
            <a:r>
              <a:rPr lang="en-GB" sz="1400"/>
              <a:t> tarpus pradžioje ir pabaigoje</a:t>
            </a:r>
            <a:endParaRPr sz="1400"/>
          </a:p>
          <a:p>
            <a: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tekstas.IndexOf(“Coding”)</a:t>
            </a:r>
            <a:r>
              <a:rPr lang="en-GB" sz="1400"/>
              <a:t> - randa simbolį arba jų seką tekste ir grąžina pradinį indeksą</a:t>
            </a:r>
            <a:endParaRPr sz="1400"/>
          </a:p>
          <a:p>
            <a:pPr indent="69307" lvl="0" marL="137160"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50" y="3005825"/>
            <a:ext cx="7906101" cy="16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/>
              <a:t> operacijos</a:t>
            </a:r>
            <a:endParaRPr/>
          </a:p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311688" y="1524600"/>
            <a:ext cx="8520600" cy="18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tekstas.ToLower()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/>
              <a:t>- visas teksto raides paverčia mažosiomis</a:t>
            </a:r>
            <a:endParaRPr sz="1400"/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tekstas.ToUpper()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/>
              <a:t>- visas teksto raides paverčia didžiosiomis</a:t>
            </a:r>
            <a:endParaRPr sz="1400"/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tekstas.Replace("nemoku", "moku")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/>
              <a:t>- pakeičia teksto dalį kitu tekstu</a:t>
            </a:r>
            <a:endParaRPr sz="1400"/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tekstas.Substring(i)</a:t>
            </a:r>
            <a:r>
              <a:rPr lang="en-GB" sz="1400"/>
              <a:t> - paima visą tekstą nuo nurodyto indekso</a:t>
            </a:r>
            <a:endParaRPr sz="1400"/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tekstas</a:t>
            </a: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.Substring(i, n)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GB" sz="1400"/>
              <a:t>paima n simbolių, nuo nurodyto indekso</a:t>
            </a:r>
            <a:endParaRPr sz="1400"/>
          </a:p>
          <a:p>
            <a:pPr indent="69307" lvl="0" marL="137160" rtl="0"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56" name="Google Shape;2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450" y="3035075"/>
            <a:ext cx="6617076" cy="19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/>
              <a:t> operacijos /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311700" y="1547975"/>
            <a:ext cx="85206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tekstas.Split(‘ ’)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/>
              <a:t>- “sukarpo” teksta per nurodytą simbolį ir grąžina žodžių masyvą</a:t>
            </a:r>
            <a:endParaRPr sz="1800"/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13" y="2145851"/>
            <a:ext cx="8379975" cy="21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/>
              <a:t> operacijos /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311700" y="1638175"/>
            <a:ext cx="85206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.Join(“ ”, zodziai)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/>
              <a:t>- sujungia string masyvo elementus į vieną string elementą su nurodytu skirtuku.</a:t>
            </a:r>
            <a:endParaRPr sz="1800"/>
          </a:p>
          <a:p>
            <a:pPr indent="69307" lvl="0" marL="137160"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25" y="2481652"/>
            <a:ext cx="7471150" cy="6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Teksto formatavimas</a:t>
            </a:r>
            <a:endParaRPr/>
          </a:p>
        </p:txBody>
      </p:sp>
      <p:sp>
        <p:nvSpPr>
          <p:cNvPr id="276" name="Google Shape;276;p47"/>
          <p:cNvSpPr txBox="1"/>
          <p:nvPr>
            <p:ph idx="1" type="body"/>
          </p:nvPr>
        </p:nvSpPr>
        <p:spPr>
          <a:xfrm>
            <a:off x="311700" y="1588925"/>
            <a:ext cx="85206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GB" sz="1400"/>
              <a:t>Visi kintamieji turi metodą </a:t>
            </a: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ToString()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GB" sz="1400"/>
              <a:t>Jo pagalba, taip pat, galime formatuoti skaičius</a:t>
            </a:r>
            <a:endParaRPr sz="1400"/>
          </a:p>
          <a:p>
            <a:pPr indent="69307" lvl="0" marL="137160"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675" y="2399750"/>
            <a:ext cx="5436648" cy="20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