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8bda1a7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f8bda1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3943a7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03943a7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3943a7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03943a7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3943a7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03943a7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3943a7c3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03943a7c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3943a7c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03943a7c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03943a7c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03943a7c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03943a7c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03943a7c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3943a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3943a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9015a7c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9015a7c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9015a7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9015a7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9015a7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9015a7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9015a7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9015a7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9015a7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9015a7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03943a7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03943a7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03943a7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03943a7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i="0" sz="45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None/>
              <a:defRPr i="0" sz="1500" u="none" cap="none" strike="noStrike">
                <a:solidFill>
                  <a:schemeClr val="lt1"/>
                </a:solidFill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None/>
              <a:defRPr i="0" sz="1500" u="none" cap="none" strike="noStrike">
                <a:solidFill>
                  <a:schemeClr val="lt1"/>
                </a:solidFill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i="0" sz="4500" u="none" cap="none" strike="noStrike">
                <a:solidFill>
                  <a:schemeClr val="lt1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None/>
              <a:defRPr i="0" sz="15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i="0" sz="1350" u="none" cap="none" strike="noStrike">
                <a:solidFill>
                  <a:srgbClr val="8C8C8C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i="0" sz="1200" u="none" cap="none" strike="noStrike">
                <a:solidFill>
                  <a:srgbClr val="8C8C8C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Raleway"/>
              <a:buNone/>
              <a:defRPr i="0" sz="2400" u="none" cap="none" strike="noStrike">
                <a:solidFill>
                  <a:srgbClr val="1C295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i="0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Raleway"/>
              <a:buNone/>
              <a:defRPr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None/>
              <a:defRPr i="0" sz="135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i="0" sz="900" u="none" cap="none" strike="noStrike">
                <a:solidFill>
                  <a:schemeClr val="lt1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None/>
              <a:defRPr i="0" sz="750" u="none" cap="none" strike="noStrike">
                <a:solidFill>
                  <a:schemeClr val="lt1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Raleway"/>
              <a:buChar char="▪"/>
              <a:defRPr i="0" sz="16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Char char="▪"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Raleway"/>
              <a:buChar char="▪"/>
              <a:defRPr i="0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74" y="474860"/>
            <a:ext cx="5394250" cy="14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/>
          <p:nvPr/>
        </p:nvSpPr>
        <p:spPr>
          <a:xfrm>
            <a:off x="1874873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 flipH="1">
            <a:off x="4572124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026269" y="2038350"/>
            <a:ext cx="509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None/>
            </a:pPr>
            <a:r>
              <a:rPr i="0" lang="en-GB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C#</a:t>
            </a:r>
            <a:endParaRPr i="0" sz="4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1143000" y="2997202"/>
            <a:ext cx="68580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r>
              <a:rPr lang="en-GB"/>
              <a:t>-a paskaita</a:t>
            </a:r>
            <a:endParaRPr/>
          </a:p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Kartojam klases ir objektus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150"/>
              </a:spcAft>
              <a:buNone/>
            </a:pPr>
            <a:r>
              <a:rPr lang="en-GB"/>
              <a:t>Interfeisai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8" y="663400"/>
            <a:ext cx="5079950" cy="42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900" y="1400325"/>
            <a:ext cx="4655551" cy="201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8" name="Google Shape;198;p35"/>
          <p:cNvCxnSpPr/>
          <p:nvPr/>
        </p:nvCxnSpPr>
        <p:spPr>
          <a:xfrm rot="10800000">
            <a:off x="2793025" y="1457900"/>
            <a:ext cx="1998300" cy="655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5"/>
          <p:cNvCxnSpPr/>
          <p:nvPr/>
        </p:nvCxnSpPr>
        <p:spPr>
          <a:xfrm rot="10800000">
            <a:off x="2309775" y="1760875"/>
            <a:ext cx="2514300" cy="62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5"/>
          <p:cNvCxnSpPr/>
          <p:nvPr/>
        </p:nvCxnSpPr>
        <p:spPr>
          <a:xfrm flipH="1">
            <a:off x="2842050" y="2891175"/>
            <a:ext cx="2014800" cy="124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5"/>
          <p:cNvSpPr txBox="1"/>
          <p:nvPr/>
        </p:nvSpPr>
        <p:spPr>
          <a:xfrm>
            <a:off x="1867375" y="614275"/>
            <a:ext cx="12942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 </a:t>
            </a:r>
            <a:r>
              <a:rPr b="1" lang="en-GB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ITikrasBachuras</a:t>
            </a:r>
            <a:endParaRPr b="1" sz="1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5397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/>
              <a:t>Aprašyti interfeisą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IGyvunas</a:t>
            </a:r>
            <a:r>
              <a:rPr lang="en-GB" sz="2000"/>
              <a:t>, su metodais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Kalbek </a:t>
            </a:r>
            <a:r>
              <a:rPr lang="en-GB" sz="2000"/>
              <a:t>ir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SpausdinkInformaciją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/>
              <a:t>Sukurkite tris skirtingu gyvunu klases, kurios visos implementuos IGyvunas interfeisą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/>
              <a:t>Sukurkite sąrašą, kuris laikys savyje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IGyvunas </a:t>
            </a:r>
            <a:r>
              <a:rPr lang="en-GB" sz="2000"/>
              <a:t>implementuojančių klasių objektus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/>
              <a:t>Iteruokite per šį sąrašą ir išveskite visų gyvūnų informaciją, liepkite jiems kalbėti</a:t>
            </a:r>
            <a:endParaRPr sz="2000"/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564350"/>
            <a:ext cx="85206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Aprašykite du interfeisus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IKalbantis</a:t>
            </a:r>
            <a:r>
              <a:rPr lang="en-GB" sz="2400"/>
              <a:t>, su metodu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Kalbek </a:t>
            </a:r>
            <a:r>
              <a:rPr lang="en-GB" sz="2400"/>
              <a:t>ir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/>
              <a:t>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IGrazinantisInformacija </a:t>
            </a:r>
            <a:r>
              <a:rPr lang="en-GB" sz="2400"/>
              <a:t>su metodu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SpausdinkInformaciją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Ir pakeiskite savo gyvūnų klases, kad jos implementintu šiuos du interfeisus, vietoj vieno -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IGyvunas</a:t>
            </a:r>
            <a:r>
              <a:rPr lang="en-GB" sz="2400"/>
              <a:t>.</a:t>
            </a:r>
            <a:endParaRPr sz="2400"/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575650"/>
            <a:ext cx="85206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Aprašyti interfeisą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IFigura</a:t>
            </a:r>
            <a:r>
              <a:rPr lang="en-GB"/>
              <a:t>, su tokiais metodais</a:t>
            </a:r>
            <a:endParaRPr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AutoNum type="alphaLcPeriod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PaskaiciuokIlgi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AutoNum type="alphaLcPeriod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PaskaiciuokPlota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AutoNum type="alphaLcPeriod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IšveskInformacija- “aš esu status trikampis, mano kraštinės ilgiai - x ir y”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Sukurti šias klases, kurioms “implementint’ų”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IFigura</a:t>
            </a:r>
            <a:r>
              <a:rPr lang="en-GB"/>
              <a:t> interfeisa: </a:t>
            </a:r>
            <a:endParaRPr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AutoNum type="alphaLcPeriod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StatusTrikampis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AutoNum type="alphaLcPeriod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Apskritimas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AutoNum type="alphaLcPeriod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Kvadratas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AutoNum type="alphaLcPeriod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Staciakampis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Sukurit sąrašą, kuris savyje galėtų laikyti šį interfeisą implementinančius objektus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Pridėti į jį po kelis skirtingus trikampius, kvadratus ir apskritimus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Iteruoti per sąrašą ir išveskite į Console figūros informaciją</a:t>
            </a:r>
            <a:endParaRPr/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LinQ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2471125"/>
            <a:ext cx="8520600" cy="507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-GB" sz="2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2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System.Linq</a:t>
            </a:r>
            <a:r>
              <a:rPr lang="en-GB" sz="2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3212775"/>
            <a:ext cx="8520600" cy="10443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masyvas = </a:t>
            </a: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sarasas = masyvas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.ToList()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elementuSuma = masyvas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.Sum()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311700" y="1541225"/>
            <a:ext cx="8445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Naudojantis LinQ biblioteka, galima operuoti duomenų kolekcijomis - jose ieškoti elementų, juos rūšiuoti, sumuoti ir t.t.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Naudingos f-jos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558450"/>
            <a:ext cx="85206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masyvas = </a:t>
            </a: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sarasas = masyvas.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pirmasElementas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paskutinisElementas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skirtingiElementai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min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max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vidurkis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Average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dalisSaraso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Skip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masyvas = sarasas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.ToArray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11700" y="1532600"/>
            <a:ext cx="85206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Susikurkite skaičių masyvą ir pabandykite prieš tai rodytas funcijas šioms užduotims atlikti:</a:t>
            </a:r>
            <a:endParaRPr sz="2400"/>
          </a:p>
          <a:p>
            <a:pPr indent="-381000" lvl="0" marL="457200" rtl="0">
              <a:spcBef>
                <a:spcPts val="15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Paskaičiuokite jų bendrą sumą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Grąžinkite min ir max reikšmes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Grąžinkite skaičių vidurkį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Grąžinkite pirmą ir paskutinį elementą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Padarykite taip, kad sąraše nebebūtų pasikartojančių skaičių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Grąžinkite sąrašo dalį nuo 5-o iki 9-o el-o.</a:t>
            </a:r>
            <a:endParaRPr sz="2400"/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Pamokos turinys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507300"/>
            <a:ext cx="8520600" cy="30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Pasikartojam ir perželgiam kartu namų darbus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Interfeisai - teorija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Interfeisai - pratimai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LinQ, jei dirbsime labai greitai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Namų darbai - “Banko sąskaita”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424350"/>
            <a:ext cx="85206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Sukurti klasę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BankoSaskaita</a:t>
            </a:r>
            <a:r>
              <a:rPr lang="en-GB" sz="1800"/>
              <a:t>, kuri turėtų:</a:t>
            </a:r>
            <a:endParaRPr sz="1800"/>
          </a:p>
          <a:p>
            <a:pPr indent="-342900" lvl="0" marL="457200" rtl="0">
              <a:spcBef>
                <a:spcPts val="15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 u="sng"/>
              <a:t>Tokias privačias savybes</a:t>
            </a:r>
            <a:r>
              <a:rPr lang="en-GB" sz="1800"/>
              <a:t>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_saskaitosNumeris</a:t>
            </a:r>
            <a:r>
              <a:rPr lang="en-GB" sz="1800"/>
              <a:t>, kuris saugotų sąsk. nr. (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800"/>
              <a:t>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_piniguSuma</a:t>
            </a:r>
            <a:r>
              <a:rPr lang="en-GB" sz="1800"/>
              <a:t> - kuris saugotų sąsk. esančią pinigų sumą (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-GB" sz="1800"/>
              <a:t>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 u="sng"/>
              <a:t>Vieną konstruktorių</a:t>
            </a:r>
            <a:r>
              <a:rPr lang="en-GB" sz="1800"/>
              <a:t>, kuriam, kuriant objektą, reikėtų perduoti sąskaitos numerį ir pinigų sumą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 u="sng"/>
              <a:t>Tokius metodus</a:t>
            </a:r>
            <a:r>
              <a:rPr lang="en-GB" sz="1800"/>
              <a:t>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IsimkGrynuju</a:t>
            </a:r>
            <a:r>
              <a:rPr lang="en-GB" sz="1800"/>
              <a:t> - kuris nieko negrąžintų, bet minusuotų sąsk. pinigų sumą, jeigu jų pakanka, jeigu ne, išveda pranešimą, kad nepakanka.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IdekPinigu</a:t>
            </a:r>
            <a:r>
              <a:rPr b="1" lang="en-GB" sz="1800"/>
              <a:t> </a:t>
            </a:r>
            <a:r>
              <a:rPr lang="en-GB" sz="1800"/>
              <a:t>- kuris nieko negrąžintų, bet turėtų parametrą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decimal piniguSuma</a:t>
            </a:r>
            <a:r>
              <a:rPr lang="en-GB" sz="1800"/>
              <a:t> ir ją pridėtų prie klasės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_piniguSuma</a:t>
            </a:r>
            <a:r>
              <a:rPr lang="en-GB" sz="1800"/>
              <a:t> savybės, t.y. būtų galima į sąsk. Įnešt pinigų</a:t>
            </a:r>
            <a:endParaRPr sz="1800"/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Namų darbai - Užduotis “Viktorina”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452400"/>
            <a:ext cx="8520600" cy="3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Sukurti klasę </a:t>
            </a:r>
            <a:r>
              <a:rPr b="1" lang="en-GB" sz="2200">
                <a:latin typeface="Courier New"/>
                <a:ea typeface="Courier New"/>
                <a:cs typeface="Courier New"/>
                <a:sym typeface="Courier New"/>
              </a:rPr>
              <a:t>ViktorinosKlausimas</a:t>
            </a:r>
            <a:r>
              <a:rPr lang="en-GB" sz="2200"/>
              <a:t>, kuri turėtų:</a:t>
            </a:r>
            <a:endParaRPr sz="2200"/>
          </a:p>
          <a:p>
            <a:pPr indent="-368300" lvl="0" marL="457200" rtl="0">
              <a:spcBef>
                <a:spcPts val="15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 u="sng"/>
              <a:t>Tokias privačias </a:t>
            </a:r>
            <a:r>
              <a:rPr lang="en-GB" sz="2200" u="sng"/>
              <a:t>savybes</a:t>
            </a:r>
            <a:r>
              <a:rPr lang="en-GB" sz="2200"/>
              <a:t>: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GB" sz="2200">
                <a:latin typeface="Courier New"/>
                <a:ea typeface="Courier New"/>
                <a:cs typeface="Courier New"/>
                <a:sym typeface="Courier New"/>
              </a:rPr>
              <a:t>_k</a:t>
            </a:r>
            <a:r>
              <a:rPr b="1" lang="en-GB" sz="2200">
                <a:latin typeface="Courier New"/>
                <a:ea typeface="Courier New"/>
                <a:cs typeface="Courier New"/>
                <a:sym typeface="Courier New"/>
              </a:rPr>
              <a:t>lausimas</a:t>
            </a:r>
            <a:r>
              <a:rPr lang="en-GB" sz="2200"/>
              <a:t>, kuri saugotų patį klausimą (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2200"/>
              <a:t>)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GB" sz="2200">
                <a:latin typeface="Courier New"/>
                <a:ea typeface="Courier New"/>
                <a:cs typeface="Courier New"/>
                <a:sym typeface="Courier New"/>
              </a:rPr>
              <a:t>_g</a:t>
            </a:r>
            <a:r>
              <a:rPr b="1" lang="en-GB" sz="2200">
                <a:latin typeface="Courier New"/>
                <a:ea typeface="Courier New"/>
                <a:cs typeface="Courier New"/>
                <a:sym typeface="Courier New"/>
              </a:rPr>
              <a:t>alimiAtsakymai</a:t>
            </a:r>
            <a:r>
              <a:rPr lang="en-GB" sz="2200"/>
              <a:t> -</a:t>
            </a:r>
            <a:r>
              <a:rPr lang="en-GB" sz="2200"/>
              <a:t>Masyvą iš trijų </a:t>
            </a:r>
            <a:r>
              <a:rPr b="1" lang="en-GB" sz="22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2200"/>
              <a:t> elementų, kuris saugotų galimus atsakymus (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string[]</a:t>
            </a:r>
            <a:r>
              <a:rPr lang="en-GB" sz="2200"/>
              <a:t>)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GB" sz="2200">
                <a:latin typeface="Courier New"/>
                <a:ea typeface="Courier New"/>
                <a:cs typeface="Courier New"/>
                <a:sym typeface="Courier New"/>
              </a:rPr>
              <a:t>_t</a:t>
            </a:r>
            <a:r>
              <a:rPr b="1" lang="en-GB" sz="2200">
                <a:latin typeface="Courier New"/>
                <a:ea typeface="Courier New"/>
                <a:cs typeface="Courier New"/>
                <a:sym typeface="Courier New"/>
              </a:rPr>
              <a:t>eisingasAtsakymas</a:t>
            </a:r>
            <a:r>
              <a:rPr lang="en-GB" sz="2200"/>
              <a:t> - skaičių, kuris saugotų teisingąjį atsakymo indeksą (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2200"/>
              <a:t>)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 u="sng"/>
              <a:t>Vieną konstruktorių</a:t>
            </a:r>
            <a:r>
              <a:rPr lang="en-GB" sz="2200"/>
              <a:t>, kuriam, kuriant objektą, reikėtų perduoti klausimą, galimus atsakymus ir teisingą atsakymą</a:t>
            </a:r>
            <a:endParaRPr sz="2200"/>
          </a:p>
          <a:p>
            <a:pPr indent="0" lvl="0" mar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Namų darbai - Užduotis “Viktorina”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533400"/>
            <a:ext cx="85206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-GB" sz="2400" u="sng"/>
              <a:t>Tokius viešus metodus</a:t>
            </a:r>
            <a:r>
              <a:rPr lang="en-GB" sz="2400"/>
              <a:t>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AtspausdinkKlausima</a:t>
            </a:r>
            <a:r>
              <a:rPr lang="en-GB" sz="2400"/>
              <a:t> - kuris mokėtų išvesti į console klausimą su galimais atsakymais ir nieko negrąžintų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NuskaitykIrPatikrink</a:t>
            </a:r>
            <a:r>
              <a:rPr lang="en-GB" sz="2400"/>
              <a:t> - kuris paprašytų įvesti atsakymą, jį nuskaitytų ir patikrintų, ar jis teisingas - grąžintų </a:t>
            </a: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2400"/>
              <a:t> arba </a:t>
            </a: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2400"/>
              <a:t>.</a:t>
            </a:r>
            <a:endParaRPr sz="2400"/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Namų darbai - Užduotis “Viktorina”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447500"/>
            <a:ext cx="85206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Sukurti klasę </a:t>
            </a:r>
            <a:r>
              <a:rPr b="1" lang="en-GB" sz="2200">
                <a:latin typeface="Courier New"/>
                <a:ea typeface="Courier New"/>
                <a:cs typeface="Courier New"/>
                <a:sym typeface="Courier New"/>
              </a:rPr>
              <a:t>Viktorina</a:t>
            </a:r>
            <a:r>
              <a:rPr lang="en-GB" sz="2200"/>
              <a:t>, kuri turėtų:</a:t>
            </a:r>
            <a:endParaRPr sz="2200"/>
          </a:p>
          <a:p>
            <a:pPr indent="-368300" lvl="0" marL="457200" rtl="0">
              <a:spcBef>
                <a:spcPts val="15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 u="sng"/>
              <a:t>Tokias privačias savybes</a:t>
            </a:r>
            <a:r>
              <a:rPr lang="en-GB" sz="2200"/>
              <a:t>: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GB" sz="2200">
                <a:latin typeface="Courier New"/>
                <a:ea typeface="Courier New"/>
                <a:cs typeface="Courier New"/>
                <a:sym typeface="Courier New"/>
              </a:rPr>
              <a:t>_klausimai</a:t>
            </a:r>
            <a:r>
              <a:rPr lang="en-GB" sz="2200"/>
              <a:t>, kuri saugotų sąrašą su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ViktorinosKlausimas</a:t>
            </a:r>
            <a:r>
              <a:rPr lang="en-GB" sz="2200"/>
              <a:t> tipo objektais -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List&lt;ViktorinosKlausimas&gt;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GB" sz="2200">
                <a:latin typeface="Courier New"/>
                <a:ea typeface="Courier New"/>
                <a:cs typeface="Courier New"/>
                <a:sym typeface="Courier New"/>
              </a:rPr>
              <a:t>_taskai</a:t>
            </a:r>
            <a:r>
              <a:rPr lang="en-GB" sz="2200"/>
              <a:t>, kuris saugotų surinktų taškų skaičių (kiek teisingų klausimų buvo atsakyta)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 u="sng"/>
              <a:t>Konstruktorių</a:t>
            </a:r>
            <a:r>
              <a:rPr lang="en-GB" sz="2200"/>
              <a:t>, kuriam reikėtų perduoti viktorinos klausimus-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List&lt;ViktorinosKlausimas&gt; </a:t>
            </a:r>
            <a:r>
              <a:rPr lang="en-GB" sz="2200"/>
              <a:t>(kaip daugiakampiui perdavinėjome taškus)</a:t>
            </a:r>
            <a:endParaRPr sz="2200"/>
          </a:p>
          <a:p>
            <a:pPr indent="0" lvl="0" marL="4572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Namų darbai - </a:t>
            </a:r>
            <a:r>
              <a:rPr lang="en-GB"/>
              <a:t>Užduotis “Viktorina”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519900"/>
            <a:ext cx="8520600" cy="30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-GB" sz="2400" u="sng"/>
              <a:t>Tokius viešus metodus</a:t>
            </a:r>
            <a:r>
              <a:rPr lang="en-GB" sz="2400"/>
              <a:t>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PradetiZaidima </a:t>
            </a:r>
            <a:r>
              <a:rPr lang="en-GB" sz="2400"/>
              <a:t>- kuris pereitų per visus viktorinos klausimus, juos paeiliui išvestų, nuskaitytų atsakymą ir padidintų taškų skaičių, jeigu atsakymas buvo teisingas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ParodykRezultata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 sz="2400"/>
              <a:t>kuris nieko negrąžina, bet išveda surinktų taškų skaičių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Interfeisas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515200"/>
            <a:ext cx="85206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>
                <a:highlight>
                  <a:srgbClr val="FFFFFF"/>
                </a:highlight>
              </a:rPr>
              <a:t>Abstraktus objekto klasės aprašas, nusakantis, kokius metodus ši klasė </a:t>
            </a:r>
            <a:r>
              <a:rPr b="1" lang="en-GB" sz="1800">
                <a:highlight>
                  <a:srgbClr val="FFFFFF"/>
                </a:highlight>
              </a:rPr>
              <a:t>privalo</a:t>
            </a:r>
            <a:r>
              <a:rPr lang="en-GB" sz="1800">
                <a:highlight>
                  <a:srgbClr val="FFFFFF"/>
                </a:highlight>
              </a:rPr>
              <a:t> turėti. 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>
                <a:highlight>
                  <a:srgbClr val="FFFFFF"/>
                </a:highlight>
              </a:rPr>
              <a:t>Tą patį interfeisą gali implementuoti keletas programoje naudojamų klasių. 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>
                <a:highlight>
                  <a:srgbClr val="FFFFFF"/>
                </a:highlight>
              </a:rPr>
              <a:t>Ta pati klasė neretai implementuoja keletą interfeisų</a:t>
            </a:r>
            <a:endParaRPr sz="1800"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25" y="2986375"/>
            <a:ext cx="5097108" cy="19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Kaip jį naudoti?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400" y="804775"/>
            <a:ext cx="4994887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/>
        </p:nvSpPr>
        <p:spPr>
          <a:xfrm>
            <a:off x="147425" y="1646250"/>
            <a:ext cx="3603900" cy="2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Klasės pavadinimas : Interfeisas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Gali implementuoti kelis interfeisus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lang="en-GB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Kelios klasės gali implementuoti tą patį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