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8bda1a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f8bda1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423473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423473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423473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423473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23473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23473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43c00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43c00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43c00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43c00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43c00d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43c00d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43c00d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043c00d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043c00d9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043c00d9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43c00d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043c00d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43c00d9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43c00d9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3943a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3943a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43c00d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043c00d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43c00d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043c00d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43c00d9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43c00d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043c00d9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043c00d9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3943a7c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3943a7c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3943a7c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3943a7c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3943a7c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3943a7c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423473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423473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a7716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a7716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42347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042347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42347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42347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sdn.microsoft.com/en-us/library/baketfxw(v=vs.110).aspx" TargetMode="External"/><Relationship Id="rId4" Type="http://schemas.openxmlformats.org/officeDocument/2006/relationships/hyperlink" Target="https://msdn.microsoft.com/en-us/library/2333wewz(v=vs.110).asp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143000" y="2997202"/>
            <a:ext cx="68580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lang="en-GB"/>
              <a:t>-a paskaita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Kartojam interfeisus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LinQ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584275"/>
            <a:ext cx="85206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Parašykite programą, kuri iš sąrašo išrenka tik lyginius skaičius ir tą naują sąrašą atspausdina.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Parašykite programą, kuri grąžina iš duoto sąrašo tik skaičius didesnius už 10, bet mažesnius už 20.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Parašykite programą, kuri surūšiuoją gautą masyvą mažėjančia tvarka ir atspausdina kiekvienam skaičiui jo kvadratą tokiu formatu:</a:t>
            </a:r>
            <a:endParaRPr/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Skaicius = 9, Kvadratas = 81 }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Skaicius = 8, Kvadratas = 64 }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Skaicius = 6, Kvadratas = 36 }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Skaicius = 5, Kvadratas = 25 }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15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Pasibandykite f-jas su jūsų figūrų masyvu, kaip parodyta pavyzdžiuose</a:t>
            </a:r>
            <a:endParaRPr/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592875"/>
            <a:ext cx="85206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-GB" sz="1800"/>
              <a:t>Parašykite programą, kuri turi miestų pavadinimų (string) masyvą ir iš jo išrenka tinkamą miesto pavadinimą pagal duotą pirmą ir paskutinę raides.</a:t>
            </a:r>
            <a:endParaRPr sz="1800"/>
          </a:p>
          <a:p>
            <a:pPr indent="45720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400"/>
              <a:t>(Turėsite prisiminti string operacijas</a:t>
            </a:r>
            <a:r>
              <a:rPr i="1" lang="en-GB" sz="1400"/>
              <a:t> </a:t>
            </a:r>
            <a:r>
              <a:rPr b="1" lang="en-GB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StartsWith</a:t>
            </a:r>
            <a:r>
              <a:rPr lang="en-GB" sz="1400"/>
              <a:t> ir </a:t>
            </a:r>
            <a:r>
              <a:rPr b="1" lang="en-GB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EndsWith</a:t>
            </a:r>
            <a:r>
              <a:rPr lang="en-GB" sz="1400">
                <a:highlight>
                  <a:schemeClr val="dk2"/>
                </a:highlight>
              </a:rPr>
              <a:t>)</a:t>
            </a:r>
            <a:endParaRPr sz="1400">
              <a:highlight>
                <a:schemeClr val="dk2"/>
              </a:highlight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2"/>
              </a:highlight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highlight>
                  <a:schemeClr val="dk2"/>
                </a:highlight>
              </a:rPr>
              <a:t>Pavyzdys:</a:t>
            </a:r>
            <a:endParaRPr b="1" sz="1800">
              <a:highlight>
                <a:schemeClr val="dk2"/>
              </a:highlight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chemeClr val="dk2"/>
              </a:highlight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highlight>
                  <a:schemeClr val="dk2"/>
                </a:highlight>
              </a:rPr>
              <a:t>Masyvas</a:t>
            </a:r>
            <a:r>
              <a:rPr lang="en-GB" sz="1400">
                <a:highlight>
                  <a:schemeClr val="dk2"/>
                </a:highlight>
              </a:rPr>
              <a:t>:</a:t>
            </a:r>
            <a:r>
              <a:rPr lang="en-GB" sz="14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[“ROME”,“LONDON”,“NAIROBI”,“CALIFORNIA”,“ZURICH',“NEW DELHI”,“AMSTERDAM”,“ABU DHABI”,“PARIS” ]</a:t>
            </a:r>
            <a:endParaRPr sz="140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highlight>
                  <a:schemeClr val="dk2"/>
                </a:highlight>
              </a:rPr>
              <a:t>Įvesta pirma raide:</a:t>
            </a:r>
            <a:r>
              <a:rPr lang="en-GB" sz="1400">
                <a:highlight>
                  <a:schemeClr val="dk2"/>
                </a:highlight>
              </a:rPr>
              <a:t> </a:t>
            </a:r>
            <a:r>
              <a:rPr lang="en-GB" sz="14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endParaRPr sz="140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highlight>
                  <a:schemeClr val="dk2"/>
                </a:highlight>
              </a:rPr>
              <a:t>Įvesta paskutinė raide</a:t>
            </a:r>
            <a:r>
              <a:rPr lang="en-GB" sz="1400">
                <a:highlight>
                  <a:schemeClr val="dk2"/>
                </a:highlight>
              </a:rPr>
              <a:t>: </a:t>
            </a:r>
            <a:r>
              <a:rPr lang="en-GB" sz="14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140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i="1" lang="en-GB" sz="1400">
                <a:highlight>
                  <a:schemeClr val="dk2"/>
                </a:highlight>
              </a:rPr>
              <a:t>Rezultatas</a:t>
            </a:r>
            <a:r>
              <a:rPr lang="en-GB" sz="1400">
                <a:highlight>
                  <a:schemeClr val="dk2"/>
                </a:highlight>
              </a:rPr>
              <a:t>: </a:t>
            </a:r>
            <a:endParaRPr sz="1400">
              <a:highlight>
                <a:schemeClr val="dk2"/>
              </a:highlight>
            </a:endParaRPr>
          </a:p>
          <a:p>
            <a:pPr indent="69307" lvl="0" marL="13716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Miestas, kuris prasideda A ir baigiasi M yra : AMSTERDAM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575650"/>
            <a:ext cx="85206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Parašykite programą, kuri turėtų Interfeisą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IGyvunas</a:t>
            </a:r>
            <a:r>
              <a:rPr lang="en-GB"/>
              <a:t>, kuris turėtų: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Savybe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UsuSk</a:t>
            </a:r>
            <a:r>
              <a:rPr lang="en-GB"/>
              <a:t>, 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Savybe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Svoris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Metodą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Kalbek</a:t>
            </a:r>
            <a:r>
              <a:rPr lang="en-GB"/>
              <a:t>, 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Metodą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SpausdinkInformacija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Sukurkite dvi skirtingas gyvūnų klases, kurios implementuotų šį interfeisą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Sudėkite po kelis šių klasių objektus į vieną gyvūnų masyvą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Atspausdinkite visų gyvūnų informaciją pasinaudoję LinQ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Surūšiuokite visus gyvūnus pagal svorį mažėjančia tvarka ir vėl atspausdinkite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Suraskite gyvūnus iš sąrašo, kurie turi daugiau nei tris ūsus ir atspausdinkite tokiu formatu: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“Turiu tiek {x} ūsų”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Paimkite iš masyvo el-us nuo 2-o iki 4-o ir visiems liepkite pakalbėti.</a:t>
            </a:r>
            <a:endParaRPr/>
          </a:p>
          <a:p>
            <a:pPr indent="0" lvl="0" marL="45720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2818" l="0" r="0" t="0"/>
          <a:stretch/>
        </p:blipFill>
        <p:spPr>
          <a:xfrm>
            <a:off x="468550" y="1456150"/>
            <a:ext cx="8206925" cy="3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 - pavyzdys su figūromis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629875"/>
            <a:ext cx="8520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8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 {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 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8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$"Aš esu {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 - pavyzdys su figūromis</a:t>
            </a:r>
            <a:endParaRPr/>
          </a:p>
        </p:txBody>
      </p:sp>
      <p:grpSp>
        <p:nvGrpSpPr>
          <p:cNvPr id="234" name="Google Shape;234;p40"/>
          <p:cNvGrpSpPr/>
          <p:nvPr/>
        </p:nvGrpSpPr>
        <p:grpSpPr>
          <a:xfrm>
            <a:off x="1278496" y="1809981"/>
            <a:ext cx="6587021" cy="2571712"/>
            <a:chOff x="1218600" y="1687175"/>
            <a:chExt cx="5620325" cy="1528325"/>
          </a:xfrm>
        </p:grpSpPr>
        <p:sp>
          <p:nvSpPr>
            <p:cNvPr id="235" name="Google Shape;235;p40"/>
            <p:cNvSpPr/>
            <p:nvPr/>
          </p:nvSpPr>
          <p:spPr>
            <a:xfrm>
              <a:off x="3407175" y="1687175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Figūra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1218600" y="2691400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Kvadratas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40"/>
            <p:cNvSpPr/>
            <p:nvPr/>
          </p:nvSpPr>
          <p:spPr>
            <a:xfrm>
              <a:off x="2630875" y="2691400"/>
              <a:ext cx="11613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Apskritimas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4208375" y="2691400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Status trikampis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5572925" y="2691400"/>
              <a:ext cx="12660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Stačiakampis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40" name="Google Shape;240;p40"/>
            <p:cNvCxnSpPr>
              <a:stCxn id="235" idx="1"/>
              <a:endCxn id="236" idx="0"/>
            </p:cNvCxnSpPr>
            <p:nvPr/>
          </p:nvCxnSpPr>
          <p:spPr>
            <a:xfrm flipH="1">
              <a:off x="1751775" y="1949225"/>
              <a:ext cx="1655400" cy="7422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1" name="Google Shape;241;p40"/>
            <p:cNvCxnSpPr>
              <a:stCxn id="235" idx="2"/>
              <a:endCxn id="237" idx="0"/>
            </p:cNvCxnSpPr>
            <p:nvPr/>
          </p:nvCxnSpPr>
          <p:spPr>
            <a:xfrm rot="5400000">
              <a:off x="3335925" y="2086775"/>
              <a:ext cx="480000" cy="7290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2" name="Google Shape;242;p40"/>
            <p:cNvCxnSpPr>
              <a:stCxn id="235" idx="2"/>
              <a:endCxn id="238" idx="0"/>
            </p:cNvCxnSpPr>
            <p:nvPr/>
          </p:nvCxnSpPr>
          <p:spPr>
            <a:xfrm flipH="1" rot="-5400000">
              <a:off x="4101075" y="2050625"/>
              <a:ext cx="480000" cy="8013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3" name="Google Shape;243;p40"/>
            <p:cNvCxnSpPr>
              <a:stCxn id="235" idx="3"/>
              <a:endCxn id="239" idx="0"/>
            </p:cNvCxnSpPr>
            <p:nvPr/>
          </p:nvCxnSpPr>
          <p:spPr>
            <a:xfrm>
              <a:off x="4473675" y="1949225"/>
              <a:ext cx="1732200" cy="7422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44" name="Google Shape;244;p40"/>
          <p:cNvSpPr/>
          <p:nvPr/>
        </p:nvSpPr>
        <p:spPr>
          <a:xfrm>
            <a:off x="5127125" y="1695400"/>
            <a:ext cx="1392325" cy="319425"/>
          </a:xfrm>
          <a:custGeom>
            <a:rect b="b" l="l" r="r" t="t"/>
            <a:pathLst>
              <a:path extrusionOk="0" h="12777" w="55693">
                <a:moveTo>
                  <a:pt x="0" y="12777"/>
                </a:moveTo>
                <a:cubicBezTo>
                  <a:pt x="7825" y="8374"/>
                  <a:pt x="16606" y="5005"/>
                  <a:pt x="25553" y="4259"/>
                </a:cubicBezTo>
                <a:cubicBezTo>
                  <a:pt x="35664" y="3416"/>
                  <a:pt x="48518" y="7175"/>
                  <a:pt x="5569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45" name="Google Shape;245;p40"/>
          <p:cNvSpPr txBox="1"/>
          <p:nvPr/>
        </p:nvSpPr>
        <p:spPr>
          <a:xfrm>
            <a:off x="6470350" y="1441275"/>
            <a:ext cx="13104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Tėvinė klasė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Kaip paveldėti klasę?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547975"/>
            <a:ext cx="85206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Lygiai, kaip ir implementuojame interfeisą, per </a:t>
            </a:r>
            <a:r>
              <a:rPr b="1" lang="en-GB"/>
              <a:t>: dvitaškį.</a:t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Kvadratas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1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Kvadratas(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krastine,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_krastine = 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     Pavadinimas = pavadinimas;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PaskaiciuokIlgi() =&gt; _krastine * 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PaskaiciuokPlota() =&gt; _krastine *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2457075" y="2154050"/>
            <a:ext cx="7452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1233500" y="3510425"/>
            <a:ext cx="10107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3284300" y="2130695"/>
            <a:ext cx="91732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55" name="Google Shape;255;p41"/>
          <p:cNvSpPr/>
          <p:nvPr/>
        </p:nvSpPr>
        <p:spPr>
          <a:xfrm>
            <a:off x="2244200" y="3396975"/>
            <a:ext cx="217534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56" name="Google Shape;256;p41"/>
          <p:cNvSpPr txBox="1"/>
          <p:nvPr/>
        </p:nvSpPr>
        <p:spPr>
          <a:xfrm>
            <a:off x="4136100" y="2092550"/>
            <a:ext cx="1220400" cy="3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Tėvinė klasė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4357225" y="3396975"/>
            <a:ext cx="37020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Paveldime visas tėvinės klasės savybes ir metodus ir galime juos naudoti!!!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Paveldėjimų tipai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57252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Galima paveldėti </a:t>
            </a:r>
            <a:r>
              <a:rPr b="1" lang="en-GB"/>
              <a:t>TIK</a:t>
            </a:r>
            <a:r>
              <a:rPr lang="en-GB"/>
              <a:t> vieną klasę, bet galima implementuoti </a:t>
            </a:r>
            <a:r>
              <a:rPr b="1" lang="en-GB"/>
              <a:t>DAUG</a:t>
            </a:r>
            <a:r>
              <a:rPr lang="en-GB"/>
              <a:t> interfeisų!!!</a:t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630650" y="233422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630650" y="3567750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Trikampis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3171400" y="21803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3104650" y="2995050"/>
            <a:ext cx="128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Stačiakampis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3171400" y="380972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Kvadratas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6200350" y="21803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5214300" y="33796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Aspkritimas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7150300" y="3379675"/>
            <a:ext cx="148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StatusTrikampis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2" name="Google Shape;272;p42"/>
          <p:cNvCxnSpPr>
            <a:stCxn id="264" idx="2"/>
            <a:endCxn id="265" idx="0"/>
          </p:cNvCxnSpPr>
          <p:nvPr/>
        </p:nvCxnSpPr>
        <p:spPr>
          <a:xfrm>
            <a:off x="1208000" y="2906925"/>
            <a:ext cx="0" cy="66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2"/>
          <p:cNvCxnSpPr>
            <a:stCxn id="266" idx="2"/>
            <a:endCxn id="267" idx="0"/>
          </p:cNvCxnSpPr>
          <p:nvPr/>
        </p:nvCxnSpPr>
        <p:spPr>
          <a:xfrm>
            <a:off x="3748750" y="275307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42"/>
          <p:cNvCxnSpPr/>
          <p:nvPr/>
        </p:nvCxnSpPr>
        <p:spPr>
          <a:xfrm>
            <a:off x="3748750" y="356782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2"/>
          <p:cNvCxnSpPr>
            <a:stCxn id="269" idx="2"/>
            <a:endCxn id="270" idx="0"/>
          </p:cNvCxnSpPr>
          <p:nvPr/>
        </p:nvCxnSpPr>
        <p:spPr>
          <a:xfrm flipH="1">
            <a:off x="5791600" y="2753075"/>
            <a:ext cx="986100" cy="62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42"/>
          <p:cNvCxnSpPr>
            <a:stCxn id="269" idx="2"/>
            <a:endCxn id="271" idx="0"/>
          </p:cNvCxnSpPr>
          <p:nvPr/>
        </p:nvCxnSpPr>
        <p:spPr>
          <a:xfrm>
            <a:off x="6777700" y="2753075"/>
            <a:ext cx="1113900" cy="62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42"/>
          <p:cNvSpPr txBox="1"/>
          <p:nvPr/>
        </p:nvSpPr>
        <p:spPr>
          <a:xfrm>
            <a:off x="794450" y="4578975"/>
            <a:ext cx="7371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Single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3191800" y="4578975"/>
            <a:ext cx="11139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Multi 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6200350" y="4578975"/>
            <a:ext cx="13905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Hierarchical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 kelios taisyklės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5725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Kadangi galime paveldėti </a:t>
            </a:r>
            <a:r>
              <a:rPr b="1" lang="en-GB"/>
              <a:t>TIK vieną klasę</a:t>
            </a:r>
            <a:r>
              <a:rPr lang="en-GB"/>
              <a:t>, bet </a:t>
            </a:r>
            <a:r>
              <a:rPr b="1" lang="en-GB"/>
              <a:t>DAUG interfeisų</a:t>
            </a:r>
            <a:r>
              <a:rPr lang="en-GB"/>
              <a:t>, tai pirmiausia po dvitaškio rašome, iš kokios klasės paveldime, jei tokią yra, o paskui per kablelį visus interfeisus, kuriuos implementuojame.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5" y="2830475"/>
            <a:ext cx="8613050" cy="6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/>
          <p:nvPr/>
        </p:nvSpPr>
        <p:spPr>
          <a:xfrm>
            <a:off x="3251550" y="3251550"/>
            <a:ext cx="262075" cy="827225"/>
          </a:xfrm>
          <a:custGeom>
            <a:rect b="b" l="l" r="r" t="t"/>
            <a:pathLst>
              <a:path extrusionOk="0" h="33089" w="10483">
                <a:moveTo>
                  <a:pt x="0" y="33089"/>
                </a:moveTo>
                <a:cubicBezTo>
                  <a:pt x="0" y="21519"/>
                  <a:pt x="2302" y="8181"/>
                  <a:pt x="1048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8" name="Google Shape;288;p43"/>
          <p:cNvSpPr txBox="1"/>
          <p:nvPr/>
        </p:nvSpPr>
        <p:spPr>
          <a:xfrm>
            <a:off x="2113100" y="4021425"/>
            <a:ext cx="13104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Tėvinė klasė</a:t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4301044" y="3087750"/>
            <a:ext cx="4484575" cy="221125"/>
          </a:xfrm>
          <a:custGeom>
            <a:rect b="b" l="l" r="r" t="t"/>
            <a:pathLst>
              <a:path extrusionOk="0" h="8845" w="179383">
                <a:moveTo>
                  <a:pt x="937" y="327"/>
                </a:moveTo>
                <a:cubicBezTo>
                  <a:pt x="937" y="2730"/>
                  <a:pt x="-1062" y="6203"/>
                  <a:pt x="937" y="7535"/>
                </a:cubicBezTo>
                <a:cubicBezTo>
                  <a:pt x="2673" y="8692"/>
                  <a:pt x="5075" y="6879"/>
                  <a:pt x="7161" y="6879"/>
                </a:cubicBezTo>
                <a:cubicBezTo>
                  <a:pt x="14259" y="6879"/>
                  <a:pt x="21358" y="6879"/>
                  <a:pt x="28456" y="6879"/>
                </a:cubicBezTo>
                <a:cubicBezTo>
                  <a:pt x="48227" y="6879"/>
                  <a:pt x="67983" y="8190"/>
                  <a:pt x="87754" y="8190"/>
                </a:cubicBezTo>
                <a:cubicBezTo>
                  <a:pt x="107740" y="8190"/>
                  <a:pt x="127721" y="8845"/>
                  <a:pt x="147707" y="8845"/>
                </a:cubicBezTo>
                <a:cubicBezTo>
                  <a:pt x="154608" y="8845"/>
                  <a:pt x="161445" y="7207"/>
                  <a:pt x="168346" y="7207"/>
                </a:cubicBezTo>
                <a:cubicBezTo>
                  <a:pt x="171842" y="7207"/>
                  <a:pt x="177031" y="9877"/>
                  <a:pt x="178830" y="6879"/>
                </a:cubicBezTo>
                <a:cubicBezTo>
                  <a:pt x="180010" y="4913"/>
                  <a:pt x="178830" y="2293"/>
                  <a:pt x="17883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43"/>
          <p:cNvSpPr/>
          <p:nvPr/>
        </p:nvSpPr>
        <p:spPr>
          <a:xfrm>
            <a:off x="5315500" y="3276125"/>
            <a:ext cx="278475" cy="753500"/>
          </a:xfrm>
          <a:custGeom>
            <a:rect b="b" l="l" r="r" t="t"/>
            <a:pathLst>
              <a:path extrusionOk="0" h="30140" w="11139">
                <a:moveTo>
                  <a:pt x="0" y="30140"/>
                </a:moveTo>
                <a:cubicBezTo>
                  <a:pt x="0" y="19429"/>
                  <a:pt x="5189" y="8906"/>
                  <a:pt x="1113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1" name="Google Shape;291;p43"/>
          <p:cNvSpPr txBox="1"/>
          <p:nvPr/>
        </p:nvSpPr>
        <p:spPr>
          <a:xfrm>
            <a:off x="5181225" y="3969075"/>
            <a:ext cx="24357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Implementuojami interfeisai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564350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-GB"/>
              <a:t>Implementuokite šį pavyzdį su antimi pagal duotą schemą: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 b="2818" l="0" r="0" t="0"/>
          <a:stretch/>
        </p:blipFill>
        <p:spPr>
          <a:xfrm>
            <a:off x="1423688" y="2042100"/>
            <a:ext cx="6296625" cy="27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Pamokos turinys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07300"/>
            <a:ext cx="85206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Pasikartojam interfeisus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LinQ ir lambda išraiškos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Paveldėjimas,</a:t>
            </a:r>
            <a:r>
              <a:rPr lang="en-GB" sz="3000"/>
              <a:t> jei spėsim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/>
              <a:t> metodai tėvinėje klasėje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591250"/>
            <a:ext cx="85206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 norime leisti, kurį nors metodą iš tėvinės klasės vaikams </a:t>
            </a:r>
            <a:r>
              <a:rPr b="1" lang="en-GB"/>
              <a:t>perrašyti</a:t>
            </a:r>
            <a:r>
              <a:rPr lang="en-GB"/>
              <a:t>, tai reikia pridėti raktinį žodį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/>
              <a:t> deklaruojant tą metodą. 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 vaikinės klasės neperrašys to metodo, tada jį vis tiek paveldės ir jis veiks taip, kaip aprašytą tėvinėje klasėje.</a:t>
            </a:r>
            <a:endParaRPr/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4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 {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 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4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$"Aš esu {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4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1640425" y="3865825"/>
            <a:ext cx="851700" cy="2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/>
          <p:nvPr/>
        </p:nvSpPr>
        <p:spPr>
          <a:xfrm>
            <a:off x="2539000" y="3767526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07" name="Google Shape;307;p45"/>
          <p:cNvSpPr txBox="1"/>
          <p:nvPr/>
        </p:nvSpPr>
        <p:spPr>
          <a:xfrm>
            <a:off x="5610350" y="3259950"/>
            <a:ext cx="2948400" cy="7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>
                <a:solidFill>
                  <a:schemeClr val="lt1"/>
                </a:solidFill>
              </a:rPr>
              <a:t> pridedamas po viešumo deklaravimo, bet prieš grąžinamos reikšmės tipą.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GB"/>
              <a:t> metodas paveldinčioje klasėje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5397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Kvadratas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1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Kvadratas(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krastine,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_krastine = 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Pavadinimas = pavadinimas;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$"As esu {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}. Mano krastines ilgis: {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_krastine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PaskaiciuokIlgi() =&gt; _krastine * 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PaskaiciuokPlota() =&gt; _krastine *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6"/>
          <p:cNvSpPr/>
          <p:nvPr/>
        </p:nvSpPr>
        <p:spPr>
          <a:xfrm>
            <a:off x="2792900" y="1629875"/>
            <a:ext cx="7536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1831425" y="3535000"/>
            <a:ext cx="7536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1590675" y="2974850"/>
            <a:ext cx="9942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4332675" y="1425125"/>
            <a:ext cx="1220400" cy="3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Tėvinė klasė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3505450" y="1629870"/>
            <a:ext cx="91732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9" name="Google Shape;319;p46"/>
          <p:cNvSpPr/>
          <p:nvPr/>
        </p:nvSpPr>
        <p:spPr>
          <a:xfrm>
            <a:off x="2585025" y="2876551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20" name="Google Shape;320;p46"/>
          <p:cNvSpPr txBox="1"/>
          <p:nvPr/>
        </p:nvSpPr>
        <p:spPr>
          <a:xfrm>
            <a:off x="5651275" y="2571750"/>
            <a:ext cx="33498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Paveldime visas tėvinės klasės savybes ir metodus ir galime juos naudoti!!!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5697225" y="3264700"/>
            <a:ext cx="33498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Perrašome tėvinės klasės metodą taip, kaip mums patogu.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46"/>
          <p:cNvSpPr/>
          <p:nvPr/>
        </p:nvSpPr>
        <p:spPr>
          <a:xfrm>
            <a:off x="2585025" y="3436701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556775"/>
            <a:ext cx="85206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-GB"/>
              <a:t>Sukurkite klases pagal šią schemą:</a:t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75" y="2043375"/>
            <a:ext cx="4850300" cy="28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 - Žaidimas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470825"/>
            <a:ext cx="85206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Character turi turėti vardą, HP (health points) bei puolimo galios savybę (kiek puolant max taškų bandys atimti) ir galimybę kalbėti.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Hero klasė turi turėti supergalios pavadinimą bei metodus puolimui ir gynybai.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Taip pat Hero turi turėti skydą, kuris jam papildomai pridės/atrems taškų ginantis.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Puolimo ir gynybos metodai turi automatiškai generuoti, kiek taškų atrems arba kiek taškų bandys atimti iki max galimos puolimo tasku ribos (Math.Random)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Monster klasė turi turėti metodą, kuris leis pabaisai urgzti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Dragon klasė turi turėti ne tik paprasta puolimo metodą, bet ir metoda - DeginkUgnimi, bei savybės UodegosIlgis ir Spalva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Orko klasė turi turėti ginklo pavadinimą, kuris jam prie kiekvienos atakos pridės papildomų taškų, bei puolimo metodą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LinQ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2471125"/>
            <a:ext cx="8520600" cy="507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-GB" sz="2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System.Linq</a:t>
            </a:r>
            <a:r>
              <a:rPr lang="en-GB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3212775"/>
            <a:ext cx="8520600" cy="1044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masyvas =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sarasas = masyvas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.ToList()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elementuSuma = masyvas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.Sum()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11700" y="1541225"/>
            <a:ext cx="8445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Naudojantis LinQ biblioteka, galima operuoti duomenų kolekcijomis - jose ieškoti elementų, juos rūšiuoti, sumuoti ir t.t.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Naudingos f-jos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58450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masyvas =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sarasas = masyvas.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pirmasElementas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paskutinisElementas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skirtingiElementai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min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max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vidurkis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dalisSaraso = sarasas.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masyvas = sarasas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.ToArray</a:t>
            </a:r>
            <a:r>
              <a:rPr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532600"/>
            <a:ext cx="8520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Susikurkite skaičių masyvą ir pabandykite prieš tai rodytas funcijas šioms užduotims atlikti:</a:t>
            </a:r>
            <a:endParaRPr sz="2400"/>
          </a:p>
          <a:p>
            <a:pPr indent="-381000" lvl="0" marL="457200" rtl="0">
              <a:spcBef>
                <a:spcPts val="15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Paskaičiuokite jų bendrą sumą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min ir max reikšmes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skaičių vidurkį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pirmą ir paskutinį elementą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Padarykite taip, kad sąraše nebebūtų pasikartojančių skaičių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Grąžinkite sąrašo dalį nuo 5-o iki 9-o el-o.</a:t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išraiškos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549825"/>
            <a:ext cx="8520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Lambda išraiškos yra anoniminės f-jos - t.y. f-jos neturičios pavadinimo.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Tokia f-ja gali būti priskirta kintamajam ir paskui perduota į kitą f-ją kaip parametras.</a:t>
            </a:r>
            <a:endParaRPr sz="1800"/>
          </a:p>
        </p:txBody>
      </p:sp>
      <p:sp>
        <p:nvSpPr>
          <p:cNvPr id="174" name="Google Shape;174;p31"/>
          <p:cNvSpPr txBox="1"/>
          <p:nvPr/>
        </p:nvSpPr>
        <p:spPr>
          <a:xfrm>
            <a:off x="594150" y="2675088"/>
            <a:ext cx="7955700" cy="53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Func&lt;</a:t>
            </a:r>
            <a:r>
              <a:rPr lang="en-GB" sz="24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24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24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 myFunc1 = x =&gt; x ==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400"/>
          </a:p>
        </p:txBody>
      </p:sp>
      <p:cxnSp>
        <p:nvCxnSpPr>
          <p:cNvPr id="175" name="Google Shape;175;p31"/>
          <p:cNvCxnSpPr/>
          <p:nvPr/>
        </p:nvCxnSpPr>
        <p:spPr>
          <a:xfrm flipH="1" rot="10800000">
            <a:off x="4881000" y="3144700"/>
            <a:ext cx="633300" cy="61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31"/>
          <p:cNvCxnSpPr/>
          <p:nvPr/>
        </p:nvCxnSpPr>
        <p:spPr>
          <a:xfrm>
            <a:off x="6332925" y="3160000"/>
            <a:ext cx="122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flipH="1" rot="10800000">
            <a:off x="6222725" y="3209100"/>
            <a:ext cx="633300" cy="61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" name="Google Shape;178;p31"/>
          <p:cNvSpPr txBox="1"/>
          <p:nvPr/>
        </p:nvSpPr>
        <p:spPr>
          <a:xfrm>
            <a:off x="4077825" y="3762400"/>
            <a:ext cx="1112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Parametrai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5514300" y="3665350"/>
            <a:ext cx="22338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Grąžinamas rezultatas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išraiškos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584525"/>
            <a:ext cx="8520600" cy="298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Gali turėti kelis parametrus</a:t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Galima rašyti ne tik vienos eilutės f-jas.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Func&lt;</a:t>
            </a:r>
            <a:r>
              <a:rPr lang="en-GB" sz="2400">
                <a:solidFill>
                  <a:srgbClr val="0101F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int, int, int</a:t>
            </a: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 myFunc3 = (x, y) =&gt; {</a:t>
            </a:r>
            <a:endParaRPr sz="24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400">
                <a:solidFill>
                  <a:srgbClr val="0101F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sum = x + y;</a:t>
            </a:r>
            <a:endParaRPr sz="24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GB" sz="2400">
                <a:solidFill>
                  <a:srgbClr val="0101F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sum;</a:t>
            </a:r>
            <a:endParaRPr sz="24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ir LinQ kartu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592875"/>
            <a:ext cx="8520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LinQ galima naudoti kartu su lambda f-jomis.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Jos padeda filtruojant/rūšiuojant - nurodo pagal kokias savybes išfiltruosime/rūšiuosime  el-us.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Padeda dirbant su objektų sąrašais.</a:t>
            </a:r>
            <a:endParaRPr sz="1800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33"/>
          <p:cNvSpPr txBox="1"/>
          <p:nvPr/>
        </p:nvSpPr>
        <p:spPr>
          <a:xfrm>
            <a:off x="146400" y="2875675"/>
            <a:ext cx="8851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skaiciuMasyvas = </a:t>
            </a: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 {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87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didesniUz30 = skaiciuMasyvas.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(skaicius =&gt; skaicius &gt;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surusiuotiDidejimo = skaiciuMasyvas.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OrderBy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(y =&gt; y);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surusiuotiMazejimo = skaiciuMasyvas.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OrderByDescending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(x =&gt; x);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Naudingos f-jos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644550"/>
            <a:ext cx="85206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maxPlotas = figuros.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(f =&gt; f.ApskaiciuokPlota());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3794759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minIlgis = figuros.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(f =&gt; f.ApskaiciuoIlgi());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pagalPlota = figuros.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OrderBy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(f =&gt; f.ApskaiciuokPlota());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figuros.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(f =&gt; f.AtspausdinkInformacija());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naujas = skaiciuMasyvas.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(x =&gt; 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$"Skaicius {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 \n"</a:t>
            </a: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700">
                <a:solidFill>
                  <a:srgbClr val="888A85"/>
                </a:solidFill>
                <a:latin typeface="Courier New"/>
                <a:ea typeface="Courier New"/>
                <a:cs typeface="Courier New"/>
                <a:sym typeface="Courier New"/>
              </a:rPr>
              <a:t>//Skaicius 12</a:t>
            </a:r>
            <a:endParaRPr sz="1700">
              <a:solidFill>
                <a:srgbClr val="888A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700">
                <a:solidFill>
                  <a:srgbClr val="888A85"/>
                </a:solidFill>
                <a:latin typeface="Courier New"/>
                <a:ea typeface="Courier New"/>
                <a:cs typeface="Courier New"/>
                <a:sym typeface="Courier New"/>
              </a:rPr>
              <a:t>//Skaicius 99</a:t>
            </a:r>
            <a:endParaRPr sz="1700">
              <a:solidFill>
                <a:srgbClr val="888A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700">
                <a:solidFill>
                  <a:srgbClr val="888A85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