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4830E-7A97-4CB0-95B4-D68BB58F0D4B}" v="2" dt="2018-07-16T12:19:3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te Bakaityte" userId="82235e8a9df8bcef" providerId="LiveId" clId="{64A4830E-7A97-4CB0-95B4-D68BB58F0D4B}"/>
    <pc:docChg chg="delSld">
      <pc:chgData name="Aiste Bakaityte" userId="82235e8a9df8bcef" providerId="LiveId" clId="{64A4830E-7A97-4CB0-95B4-D68BB58F0D4B}" dt="2018-07-16T12:19:38.872" v="1" actId="2696"/>
      <pc:docMkLst>
        <pc:docMk/>
      </pc:docMkLst>
      <pc:sldChg chg="del">
        <pc:chgData name="Aiste Bakaityte" userId="82235e8a9df8bcef" providerId="LiveId" clId="{64A4830E-7A97-4CB0-95B4-D68BB58F0D4B}" dt="2018-07-16T12:19:24.023" v="0" actId="2696"/>
        <pc:sldMkLst>
          <pc:docMk/>
          <pc:sldMk cId="0" sldId="269"/>
        </pc:sldMkLst>
      </pc:sldChg>
      <pc:sldChg chg="del">
        <pc:chgData name="Aiste Bakaityte" userId="82235e8a9df8bcef" providerId="LiveId" clId="{64A4830E-7A97-4CB0-95B4-D68BB58F0D4B}" dt="2018-07-16T12:19:38.872" v="1" actId="2696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3206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lt-L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Susipažinimas su studentais. Klausiame kokie jų lūkesčiai, kodėl atėjo į programavimo kursus, kokios patirties turi programavime, ką dabar veikia.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lt-L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Papasakoti plačiau apie kalbų tipus, duoti pavyzdžių. Prieš pasakojant galima užklausti jų pačių gal žino kuo skiriasi :)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a6c4af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3a6c4af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2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1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6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4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9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26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>
            <a:off x="1874873" y="1549399"/>
            <a:ext cx="2697126" cy="385724"/>
          </a:xfrm>
          <a:prstGeom prst="rtTriangl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 flipH="1">
            <a:off x="4572000" y="1549399"/>
            <a:ext cx="2697124" cy="385724"/>
          </a:xfrm>
          <a:prstGeom prst="rtTriangl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2026270" y="2038350"/>
            <a:ext cx="50914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lang="lt-LT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 SAVAIČIŲ MOKYMAI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9750"/>
            <a:ext cx="9144000" cy="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DĖSTOMI DALYKAI</a:t>
            </a:r>
            <a:endParaRPr/>
          </a:p>
        </p:txBody>
      </p:sp>
      <p:grpSp>
        <p:nvGrpSpPr>
          <p:cNvPr id="262" name="Google Shape;262;p38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63" name="Google Shape;263;p38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4" name="Google Shape;2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p38"/>
          <p:cNvSpPr txBox="1"/>
          <p:nvPr/>
        </p:nvSpPr>
        <p:spPr>
          <a:xfrm>
            <a:off x="0" y="1761692"/>
            <a:ext cx="5678100" cy="22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366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92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HTML – elementai ir jų išdėstymas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66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92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CSS – stiliaus keitimas elementams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66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92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JavasScript – elementų dinamika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66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692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Projektas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13716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Courier New"/>
              <a:buNone/>
            </a:pPr>
            <a:endParaRPr sz="16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8" descr="Vaizdo rezultatas pagal užklausą „HTML CSS JAVASCRIPT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0274" y="1535626"/>
            <a:ext cx="4189740" cy="245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 MOKYSIMĖS?</a:t>
            </a:r>
            <a:endParaRPr/>
          </a:p>
        </p:txBody>
      </p:sp>
      <p:grpSp>
        <p:nvGrpSpPr>
          <p:cNvPr id="272" name="Google Shape;272;p39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73" name="Google Shape;273;p39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" name="Google Shape;274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39"/>
          <p:cNvSpPr txBox="1"/>
          <p:nvPr/>
        </p:nvSpPr>
        <p:spPr>
          <a:xfrm>
            <a:off x="0" y="1763425"/>
            <a:ext cx="8832300" cy="3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6510" marR="0" lvl="0" indent="-292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Kurso metu mokysimės</a:t>
            </a:r>
            <a:r>
              <a:rPr lang="lt-LT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populiariausi</a:t>
            </a:r>
            <a:r>
              <a:rPr lang="lt-LT" sz="1800">
                <a:solidFill>
                  <a:srgbClr val="3952A6"/>
                </a:solidFill>
              </a:rPr>
              <a:t>ų</a:t>
            </a: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 programavimo kal</a:t>
            </a:r>
            <a:r>
              <a:rPr lang="lt-LT" sz="1800">
                <a:solidFill>
                  <a:srgbClr val="3952A6"/>
                </a:solidFill>
              </a:rPr>
              <a:t>bų pagrindų</a:t>
            </a: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rgbClr val="3952A6"/>
              </a:solidFill>
            </a:endParaRPr>
          </a:p>
          <a:p>
            <a:pPr marL="516510" marR="0" lvl="0" indent="-29260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Išmoksime jas ats</a:t>
            </a:r>
            <a:r>
              <a:rPr lang="lt-LT" sz="1800">
                <a:solidFill>
                  <a:srgbClr val="3952A6"/>
                </a:solidFill>
              </a:rPr>
              <a:t>kirti ir pajausti kurios kalbos žinias toliau norėtumėte gilinti;</a:t>
            </a:r>
            <a:endParaRPr sz="1800">
              <a:solidFill>
                <a:srgbClr val="3952A6"/>
              </a:solidFill>
            </a:endParaRPr>
          </a:p>
          <a:p>
            <a:pPr marL="516510" marR="0" lvl="0" indent="-29260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Susidarysime supratimą apie tai, su kokiomis kalbomis dirba pvz. bankai, draudimo bendrovės, žaidimų, robotų kūrėjai, mobilių aplikacijų kūrėjai ir t.t.; </a:t>
            </a:r>
            <a:endParaRPr sz="1800">
              <a:solidFill>
                <a:srgbClr val="3952A6"/>
              </a:solidFill>
            </a:endParaRPr>
          </a:p>
          <a:p>
            <a:pPr marL="516510" marR="0" lvl="0" indent="-29260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Šis kursas suteiks bendrą išsilavinimą programavimo pasaulyje, dabartinėje IT darbo rinkoje</a:t>
            </a:r>
            <a:r>
              <a:rPr lang="lt-LT" sz="1800">
                <a:solidFill>
                  <a:srgbClr val="3952A6"/>
                </a:solidFill>
              </a:rPr>
              <a:t>;</a:t>
            </a:r>
            <a:endParaRPr sz="1800">
              <a:solidFill>
                <a:srgbClr val="3952A6"/>
              </a:solidFill>
            </a:endParaRPr>
          </a:p>
          <a:p>
            <a:pPr marL="516510" lvl="0" indent="-292608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</a:pPr>
            <a:r>
              <a:rPr lang="lt-LT" sz="1800">
                <a:solidFill>
                  <a:schemeClr val="lt1"/>
                </a:solidFill>
              </a:rPr>
              <a:t>Po mokymų galėsite rašyti trumpą, nesudėtingą kodą;</a:t>
            </a:r>
            <a:endParaRPr sz="18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3952A6"/>
              </a:solidFill>
            </a:endParaRPr>
          </a:p>
          <a:p>
            <a:pPr marL="137160" marR="0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KAIP MOKYSIMĖS?</a:t>
            </a:r>
            <a:endParaRPr/>
          </a:p>
        </p:txBody>
      </p:sp>
      <p:grpSp>
        <p:nvGrpSpPr>
          <p:cNvPr id="281" name="Google Shape;281;p40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82" name="Google Shape;282;p40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3" name="Google Shape;28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40"/>
          <p:cNvSpPr txBox="1"/>
          <p:nvPr/>
        </p:nvSpPr>
        <p:spPr>
          <a:xfrm>
            <a:off x="0" y="1678400"/>
            <a:ext cx="91440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6510" marR="0" lvl="0" indent="-292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Mokomės horizontaliai (</a:t>
            </a:r>
            <a:r>
              <a:rPr lang="lt-LT" sz="1800" b="0" i="1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apie</a:t>
            </a: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 kalbas), ne į gylį;</a:t>
            </a:r>
            <a:endParaRPr sz="1800">
              <a:solidFill>
                <a:srgbClr val="3952A6"/>
              </a:solidFill>
            </a:endParaRPr>
          </a:p>
          <a:p>
            <a:pPr marL="516510" marR="0" lvl="0" indent="-29260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Eiliškumas atitinka akademinio mokymosi standartus: pradedame nuo C kalbų grupės, toliau tęsiame su Java ir SQL, pabaigiame HTML, CSS, JavaScript</a:t>
            </a:r>
            <a:r>
              <a:rPr lang="lt-LT" sz="1800">
                <a:solidFill>
                  <a:srgbClr val="3952A6"/>
                </a:solidFill>
              </a:rPr>
              <a:t>, </a:t>
            </a: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projektu;</a:t>
            </a:r>
            <a:endParaRPr sz="1800">
              <a:solidFill>
                <a:srgbClr val="3952A6"/>
              </a:solidFill>
            </a:endParaRPr>
          </a:p>
          <a:p>
            <a:pPr marL="516510" lvl="0" indent="-292608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>
                <a:solidFill>
                  <a:schemeClr val="lt1"/>
                </a:solidFill>
              </a:rPr>
              <a:t>Kiekvienai kalbai pažinti skirsime dvi savaites;</a:t>
            </a:r>
            <a:endParaRPr sz="1800">
              <a:solidFill>
                <a:srgbClr val="3952A6"/>
              </a:solidFill>
            </a:endParaRPr>
          </a:p>
          <a:p>
            <a:pPr marL="516510" marR="0" lvl="0" indent="-29260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Po kurso rekomenduojame gautas žinias įtvirtinti atliekant savarankišką darbą su mokyklos lektorių pagalba;</a:t>
            </a:r>
            <a:endParaRPr sz="1800">
              <a:solidFill>
                <a:srgbClr val="3952A6"/>
              </a:solidFill>
            </a:endParaRPr>
          </a:p>
          <a:p>
            <a:pPr marL="516510" marR="0" lvl="0" indent="-29260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Po kursų galite tapti programuotojais / testuotojais / konsultantais;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13716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KODĖL JŪS PASIRINKOTE PROGRAMAVIMĄ?</a:t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69875"/>
            <a:ext cx="8520599" cy="3066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41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92" name="Google Shape;292;p41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3" name="Google Shape;293;p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PROGRAMAVIMO KALBŲ TIPAI</a:t>
            </a:r>
            <a:endParaRPr/>
          </a:p>
        </p:txBody>
      </p:sp>
      <p:grpSp>
        <p:nvGrpSpPr>
          <p:cNvPr id="313" name="Google Shape;313;p43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314" name="Google Shape;314;p43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5" name="Google Shape;315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43"/>
          <p:cNvSpPr txBox="1"/>
          <p:nvPr/>
        </p:nvSpPr>
        <p:spPr>
          <a:xfrm>
            <a:off x="113984" y="1559176"/>
            <a:ext cx="32040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47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Kompiliuojama kalba</a:t>
            </a:r>
            <a:endParaRPr/>
          </a:p>
          <a:p>
            <a:pPr marL="514350" marR="0" lvl="0" indent="-285750" algn="l" rtl="0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747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Interpretuojama kalba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747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Aukšto lygio</a:t>
            </a:r>
            <a:endParaRPr/>
          </a:p>
          <a:p>
            <a:pPr marL="514350" marR="0" lvl="0" indent="-285750" algn="l" rtl="0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747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Žemo lygio</a:t>
            </a:r>
            <a:endParaRPr/>
          </a:p>
          <a:p>
            <a:pPr marL="137160" marR="0" lvl="0" indent="-137160" algn="l" rtl="0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43" descr="high-level-language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801" y="1778076"/>
            <a:ext cx="4081999" cy="29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3484076" y="2349439"/>
            <a:ext cx="2229151" cy="67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</a:pPr>
            <a:r>
              <a:rPr lang="lt-LT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KLAUSIMAI?</a:t>
            </a:r>
            <a:endParaRPr/>
          </a:p>
        </p:txBody>
      </p:sp>
      <p:grpSp>
        <p:nvGrpSpPr>
          <p:cNvPr id="332" name="Google Shape;332;p45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333" name="Google Shape;333;p45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" name="Google Shape;334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" name="Google Shape;3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9750"/>
            <a:ext cx="9144000" cy="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VILNIUS CODING SCHOOL - APIE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311700" y="1488124"/>
            <a:ext cx="8670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C4587"/>
              </a:solidFill>
            </a:endParaRPr>
          </a:p>
          <a:p>
            <a:pPr marL="4451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Viena pirmųjų programavimo mokyklų Lietuvoje;</a:t>
            </a:r>
            <a:endParaRPr sz="1800">
              <a:solidFill>
                <a:srgbClr val="1C4587"/>
              </a:solidFill>
            </a:endParaRPr>
          </a:p>
          <a:p>
            <a:pPr marL="44514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Mokyklos Vilniuje, Kaune, Klaipėdoje ir Rygoje;</a:t>
            </a:r>
            <a:endParaRPr sz="1800">
              <a:solidFill>
                <a:srgbClr val="1C4587"/>
              </a:solidFill>
            </a:endParaRPr>
          </a:p>
          <a:p>
            <a:pPr marL="4451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Jau daugiau nei 1000 absolventų;</a:t>
            </a:r>
            <a:endParaRPr sz="1800">
              <a:solidFill>
                <a:srgbClr val="1C4587"/>
              </a:solidFill>
            </a:endParaRPr>
          </a:p>
          <a:p>
            <a:pPr marL="4451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80% norinčių jau dirba IT sektoriuje; </a:t>
            </a:r>
            <a:endParaRPr sz="1800">
              <a:solidFill>
                <a:srgbClr val="1C4587"/>
              </a:solidFill>
            </a:endParaRPr>
          </a:p>
          <a:p>
            <a:pPr marL="4451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Daugiau nei 100 IT įmonių partnerių; </a:t>
            </a:r>
            <a:endParaRPr sz="1800">
              <a:solidFill>
                <a:srgbClr val="1C4587"/>
              </a:solidFill>
            </a:endParaRPr>
          </a:p>
          <a:p>
            <a:pPr marL="4451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Lektoriai - praktikai iš IT įmonių;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658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33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33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33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525" y="1589550"/>
            <a:ext cx="3400900" cy="30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VILNIUS CODING SCHOOL -</a:t>
            </a:r>
            <a:r>
              <a:rPr lang="lt-LT"/>
              <a:t> MOKYMAI 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312850" y="1695750"/>
            <a:ext cx="8518200" cy="3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38943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Intensyvus, koncentruotas kursas;</a:t>
            </a:r>
            <a:endParaRPr sz="1800">
              <a:solidFill>
                <a:srgbClr val="1C4587"/>
              </a:solidFill>
            </a:endParaRPr>
          </a:p>
          <a:p>
            <a:pPr marL="38943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Grupės suskirstytos pagal žinių lygį;</a:t>
            </a:r>
            <a:endParaRPr sz="1800">
              <a:solidFill>
                <a:srgbClr val="1C4587"/>
              </a:solidFill>
            </a:endParaRPr>
          </a:p>
          <a:p>
            <a:pPr marL="38943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Mokymai susideda iš 20% teorijos ir 80% praktikos;</a:t>
            </a:r>
            <a:endParaRPr sz="1800">
              <a:solidFill>
                <a:srgbClr val="1C4587"/>
              </a:solidFill>
            </a:endParaRPr>
          </a:p>
          <a:p>
            <a:pPr marL="38943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Paskaitos įrašomos;</a:t>
            </a:r>
            <a:endParaRPr sz="1800">
              <a:solidFill>
                <a:srgbClr val="1C4587"/>
              </a:solidFill>
            </a:endParaRPr>
          </a:p>
          <a:p>
            <a:pPr marL="38943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Mokymų kokybės palaikymas eigoje;</a:t>
            </a:r>
            <a:endParaRPr sz="1800">
              <a:solidFill>
                <a:srgbClr val="1C4587"/>
              </a:solidFill>
            </a:endParaRPr>
          </a:p>
          <a:p>
            <a:pPr marL="38943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1 mėnesio lektorių mentorystė;</a:t>
            </a:r>
            <a:endParaRPr sz="1800">
              <a:solidFill>
                <a:srgbClr val="1C4587"/>
              </a:solidFill>
            </a:endParaRPr>
          </a:p>
          <a:p>
            <a:pPr marL="38943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rgbClr val="1C4587"/>
                </a:solidFill>
              </a:rPr>
              <a:t>M</a:t>
            </a:r>
            <a:r>
              <a:rPr lang="lt-LT" sz="1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etų </a:t>
            </a:r>
            <a:r>
              <a:rPr lang="lt-LT" sz="1800">
                <a:solidFill>
                  <a:srgbClr val="1C4587"/>
                </a:solidFill>
              </a:rPr>
              <a:t>eigoje galima </a:t>
            </a:r>
            <a:r>
              <a:rPr lang="lt-LT" sz="1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kartoti kurs</a:t>
            </a:r>
            <a:r>
              <a:rPr lang="lt-LT" sz="1800">
                <a:solidFill>
                  <a:srgbClr val="1C4587"/>
                </a:solidFill>
              </a:rPr>
              <a:t>ą</a:t>
            </a:r>
            <a:r>
              <a:rPr lang="lt-LT" sz="1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nemokamai;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33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33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33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800" y="1372525"/>
            <a:ext cx="3129200" cy="37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VILNIUS CODING SCHOOL - </a:t>
            </a:r>
            <a:r>
              <a:rPr lang="lt-LT"/>
              <a:t>KARJEROS CENTRAS</a:t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0" y="1570125"/>
            <a:ext cx="85182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Susitikimai su IT rinkos ekspertais;</a:t>
            </a:r>
            <a:endParaRPr sz="1800">
              <a:solidFill>
                <a:srgbClr val="1C4587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CV ir Karjeros workshop’ai; </a:t>
            </a:r>
            <a:endParaRPr sz="1800">
              <a:solidFill>
                <a:srgbClr val="1C4587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Pagalba randant praktikos vietą IT įmonėse;</a:t>
            </a:r>
            <a:endParaRPr sz="1800">
              <a:solidFill>
                <a:srgbClr val="1C4587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Mokymų metu studentai vertinami;  </a:t>
            </a:r>
            <a:endParaRPr sz="1800">
              <a:solidFill>
                <a:srgbClr val="1C4587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Galimybė projektams naudotis mokyklos erdve ne mokymų metu;</a:t>
            </a:r>
            <a:endParaRPr sz="1800">
              <a:solidFill>
                <a:srgbClr val="1C4587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lt-LT" sz="1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Išduodame Švietimo ir mokslo registro patvirtiną sertifikatą;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" marR="0" lvl="0" indent="-33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750"/>
            <a:ext cx="9144000" cy="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-US" dirty="0" err="1" smtClean="0"/>
              <a:t>Egidijus</a:t>
            </a:r>
            <a:r>
              <a:rPr lang="en-US" dirty="0" smtClean="0"/>
              <a:t> </a:t>
            </a:r>
            <a:r>
              <a:rPr lang="en-US" dirty="0" err="1" smtClean="0"/>
              <a:t>Bulevi</a:t>
            </a:r>
            <a:r>
              <a:rPr lang="lt-LT" dirty="0" smtClean="0"/>
              <a:t>čius</a:t>
            </a:r>
            <a:endParaRPr dirty="0"/>
          </a:p>
        </p:txBody>
      </p:sp>
      <p:grpSp>
        <p:nvGrpSpPr>
          <p:cNvPr id="212" name="Google Shape;212;p33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13" name="Google Shape;213;p33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" name="Google Shape;214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33"/>
          <p:cNvSpPr/>
          <p:nvPr/>
        </p:nvSpPr>
        <p:spPr>
          <a:xfrm>
            <a:off x="311699" y="1667650"/>
            <a:ext cx="61527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869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 dirty="0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 Išsilavinimas: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4120" marR="0" lvl="1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○"/>
            </a:pPr>
            <a:r>
              <a:rPr lang="lt-LT" sz="1800" dirty="0">
                <a:solidFill>
                  <a:srgbClr val="3952A6"/>
                </a:solidFill>
              </a:rPr>
              <a:t>Elektronikos inžinerija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 dirty="0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 Darbo patirtis: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4119" marR="0" lvl="1" indent="-2847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○"/>
            </a:pPr>
            <a:r>
              <a:rPr lang="lt-LT" sz="1800" dirty="0">
                <a:solidFill>
                  <a:srgbClr val="3952A6"/>
                </a:solidFill>
              </a:rPr>
              <a:t>3 metai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 Pomėgiai: </a:t>
            </a:r>
            <a:r>
              <a:rPr lang="lt-LT" sz="1800">
                <a:solidFill>
                  <a:srgbClr val="3952A6"/>
                </a:solidFill>
              </a:rPr>
              <a:t>Radio bangomis valdomi </a:t>
            </a:r>
            <a:r>
              <a:rPr lang="lt-LT" sz="1800" smtClean="0">
                <a:solidFill>
                  <a:srgbClr val="3952A6"/>
                </a:solidFill>
              </a:rPr>
              <a:t>aviamodeliai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19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799" y="1531703"/>
            <a:ext cx="1981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DĖSTOMI DALYKAI</a:t>
            </a:r>
            <a:endParaRPr/>
          </a:p>
        </p:txBody>
      </p:sp>
      <p:grpSp>
        <p:nvGrpSpPr>
          <p:cNvPr id="222" name="Google Shape;222;p34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23" name="Google Shape;223;p34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" name="Google Shape;22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34"/>
          <p:cNvSpPr/>
          <p:nvPr/>
        </p:nvSpPr>
        <p:spPr>
          <a:xfrm>
            <a:off x="311700" y="1635302"/>
            <a:ext cx="61098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6920" marR="0" lvl="0" indent="-272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Susipažinimas su programavimu bei principais;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20" marR="0" lvl="0" indent="-272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Kalbos sintaksė, programavimo įrankiai;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20" marR="0" lvl="0" indent="-272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Loginės operacijos ir kodo konstrukcijos;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20" marR="0" lvl="0" indent="-272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Primityvieji ir objektiniai duomenų tipai, masyvai;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20" marR="0" lvl="0" indent="-272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Paketai, bibliotekos;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20" marR="0" lvl="0" indent="-272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Abstrakcija, paveldėjimas, polimorfizmas;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920" marR="0" lvl="0" indent="-272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Objektinis programavimas;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1407" y="1654495"/>
            <a:ext cx="1974600" cy="19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Rita Budavičiūtė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35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33" name="Google Shape;233;p35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35"/>
          <p:cNvSpPr txBox="1"/>
          <p:nvPr/>
        </p:nvSpPr>
        <p:spPr>
          <a:xfrm>
            <a:off x="311700" y="1648650"/>
            <a:ext cx="5678100" cy="22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6919" marR="0" lvl="0" indent="-2847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Išsilavinimas: </a:t>
            </a:r>
            <a:r>
              <a:rPr lang="lt-LT" sz="1650">
                <a:solidFill>
                  <a:srgbClr val="3952A6"/>
                </a:solidFill>
              </a:rPr>
              <a:t>VU MIF Programų sistemos (Informatikos bakalauras)</a:t>
            </a:r>
            <a:endParaRPr sz="1800">
              <a:solidFill>
                <a:srgbClr val="3952A6"/>
              </a:solidFill>
            </a:endParaRPr>
          </a:p>
          <a:p>
            <a:pPr marL="286919" marR="0" lvl="0" indent="-2847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>
                <a:solidFill>
                  <a:srgbClr val="3952A6"/>
                </a:solidFill>
              </a:rPr>
              <a:t>Programuotoja</a:t>
            </a:r>
            <a:endParaRPr sz="1800"/>
          </a:p>
          <a:p>
            <a:pPr marL="286919" lvl="0" indent="-284759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</a:pPr>
            <a:r>
              <a:rPr lang="lt-LT" sz="1800">
                <a:solidFill>
                  <a:schemeClr val="lt1"/>
                </a:solidFill>
              </a:rPr>
              <a:t>Darbo patirtis: ~6 metai</a:t>
            </a:r>
            <a:endParaRPr sz="1800">
              <a:solidFill>
                <a:srgbClr val="3952A6"/>
              </a:solidFill>
            </a:endParaRPr>
          </a:p>
          <a:p>
            <a:pPr marL="286919" marR="0" lvl="0" indent="-284759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952A6"/>
              </a:buClr>
              <a:buSzPts val="1800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Pomėgiai: </a:t>
            </a:r>
            <a:r>
              <a:rPr lang="lt-LT" sz="1650">
                <a:solidFill>
                  <a:srgbClr val="3952A6"/>
                </a:solidFill>
              </a:rPr>
              <a:t>vandenlentės, vaikų mokinimas, knygos</a:t>
            </a:r>
            <a:endParaRPr sz="1800">
              <a:solidFill>
                <a:srgbClr val="3952A6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075" y="1531263"/>
            <a:ext cx="2292725" cy="25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DĖSTOMI DALYKAI</a:t>
            </a:r>
            <a:endParaRPr/>
          </a:p>
        </p:txBody>
      </p:sp>
      <p:grpSp>
        <p:nvGrpSpPr>
          <p:cNvPr id="242" name="Google Shape;242;p36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43" name="Google Shape;243;p36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4" name="Google Shape;244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36"/>
          <p:cNvSpPr/>
          <p:nvPr/>
        </p:nvSpPr>
        <p:spPr>
          <a:xfrm>
            <a:off x="76967" y="1752109"/>
            <a:ext cx="5675700" cy="2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155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746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Susipažinimas su programavimu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55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746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Kalbos sintaksė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55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746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Kintamieji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55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746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Loginės operacijos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55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746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Funkcijos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55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746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Ciklai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55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746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Masyvai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5520" marR="0" lvl="0" indent="-284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2A6"/>
              </a:buClr>
              <a:buSzPts val="1746"/>
              <a:buFont typeface="Noto Sans Symbols"/>
              <a:buChar char="●"/>
            </a:pPr>
            <a:r>
              <a:rPr lang="lt-LT" sz="1800" b="0" i="0" u="none" strike="noStrike" cap="non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Objektinis programavimas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9680" y="1778400"/>
            <a:ext cx="2585160" cy="258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lt-LT"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Kristijonas Sendrauskas</a:t>
            </a:r>
            <a:endParaRPr/>
          </a:p>
        </p:txBody>
      </p:sp>
      <p:grpSp>
        <p:nvGrpSpPr>
          <p:cNvPr id="252" name="Google Shape;252;p3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253" name="Google Shape;253;p3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100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37"/>
          <p:cNvSpPr txBox="1"/>
          <p:nvPr/>
        </p:nvSpPr>
        <p:spPr>
          <a:xfrm>
            <a:off x="311700" y="1648644"/>
            <a:ext cx="58605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marR="0" lvl="0" indent="-162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chemeClr val="lt1"/>
                </a:solidFill>
              </a:rPr>
              <a:t>Education</a:t>
            </a: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University of Nottingham BSc Computer Science</a:t>
            </a:r>
            <a:endParaRPr sz="1800"/>
          </a:p>
          <a:p>
            <a:pPr marL="137160" marR="0" lvl="0" indent="-162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chemeClr val="lt1"/>
                </a:solidFill>
              </a:rPr>
              <a:t>Work Experience</a:t>
            </a: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3 </a:t>
            </a:r>
            <a:r>
              <a:rPr lang="lt-LT" sz="1800">
                <a:solidFill>
                  <a:schemeClr val="lt1"/>
                </a:solidFill>
              </a:rPr>
              <a:t>years</a:t>
            </a: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lt-LT" sz="1800">
                <a:solidFill>
                  <a:schemeClr val="lt1"/>
                </a:solidFill>
              </a:rPr>
              <a:t>programming</a:t>
            </a:r>
            <a:endParaRPr sz="1800"/>
          </a:p>
          <a:p>
            <a:pPr marL="137160" marR="0" lvl="0" indent="-162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lt-LT" sz="1800">
                <a:solidFill>
                  <a:schemeClr val="lt1"/>
                </a:solidFill>
              </a:rPr>
              <a:t>Hobbies</a:t>
            </a: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lt-LT" sz="1800">
                <a:solidFill>
                  <a:schemeClr val="lt1"/>
                </a:solidFill>
              </a:rPr>
              <a:t>board games</a:t>
            </a: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lt-LT" sz="1800">
                <a:solidFill>
                  <a:schemeClr val="lt1"/>
                </a:solidFill>
              </a:rPr>
              <a:t>programming</a:t>
            </a: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playing </a:t>
            </a:r>
            <a:r>
              <a:rPr lang="lt-LT" sz="1800">
                <a:solidFill>
                  <a:schemeClr val="lt1"/>
                </a:solidFill>
              </a:rPr>
              <a:t>guitar</a:t>
            </a:r>
            <a:endParaRPr sz="1800"/>
          </a:p>
          <a:p>
            <a:pPr marL="137160" marR="0" lvl="0" indent="-162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lt-L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lt-LT" sz="18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kristijonas@vilniuscoding.com</a:t>
            </a:r>
            <a:endParaRPr sz="1800"/>
          </a:p>
        </p:txBody>
      </p:sp>
      <p:pic>
        <p:nvPicPr>
          <p:cNvPr id="256" name="Google Shape;256;p37" descr="lektoriai20161021-002-e1477467398344.jpg"/>
          <p:cNvPicPr preferRelativeResize="0"/>
          <p:nvPr/>
        </p:nvPicPr>
        <p:blipFill rotWithShape="1">
          <a:blip r:embed="rId4">
            <a:alphaModFix/>
          </a:blip>
          <a:srcRect t="504" b="504"/>
          <a:stretch/>
        </p:blipFill>
        <p:spPr>
          <a:xfrm>
            <a:off x="6631372" y="1648651"/>
            <a:ext cx="1754400" cy="2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On-screen Show (16:9)</PresentationFormat>
  <Paragraphs>89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Banded</vt:lpstr>
      <vt:lpstr>Banded</vt:lpstr>
      <vt:lpstr>PowerPoint Presentation</vt:lpstr>
      <vt:lpstr>VILNIUS CODING SCHOOL - APIE</vt:lpstr>
      <vt:lpstr>VILNIUS CODING SCHOOL - MOKYMAI </vt:lpstr>
      <vt:lpstr>VILNIUS CODING SCHOOL - KARJEROS CENTRAS</vt:lpstr>
      <vt:lpstr>Egidijus Bulevičius</vt:lpstr>
      <vt:lpstr>DĖSTOMI DALYKAI</vt:lpstr>
      <vt:lpstr>Rita Budavičiūtė </vt:lpstr>
      <vt:lpstr>DĖSTOMI DALYKAI</vt:lpstr>
      <vt:lpstr>Kristijonas Sendrauskas</vt:lpstr>
      <vt:lpstr>DĖSTOMI DALYKAI</vt:lpstr>
      <vt:lpstr>KO MOKYSIMĖS?</vt:lpstr>
      <vt:lpstr>KAIP MOKYSIMĖS?</vt:lpstr>
      <vt:lpstr>KODĖL JŪS PASIRINKOTE PROGRAMAVIMĄ?</vt:lpstr>
      <vt:lpstr>PROGRAMAVIMO KALBŲ TIPAI</vt:lpstr>
      <vt:lpstr>KLAUSIMAI?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cp:lastModifiedBy>Egidijus</cp:lastModifiedBy>
  <cp:revision>3</cp:revision>
  <dcterms:modified xsi:type="dcterms:W3CDTF">2018-07-16T12:36:35Z</dcterms:modified>
</cp:coreProperties>
</file>