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8"/>
  </p:notesMasterIdLst>
  <p:sldIdLst>
    <p:sldId id="267" r:id="rId2"/>
    <p:sldId id="263" r:id="rId3"/>
    <p:sldId id="264" r:id="rId4"/>
    <p:sldId id="265" r:id="rId5"/>
    <p:sldId id="266" r:id="rId6"/>
    <p:sldId id="268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34264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-5131" y="1544258"/>
            <a:ext cx="9146751" cy="1371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274319" y="1624774"/>
            <a:ext cx="8603673" cy="13045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4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3000" y="2997188"/>
            <a:ext cx="6858000" cy="9819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960120" y="1658621"/>
            <a:ext cx="4594860" cy="2948940"/>
          </a:xfrm>
          <a:prstGeom prst="rect">
            <a:avLst/>
          </a:prstGeom>
          <a:solidFill>
            <a:srgbClr val="DDF3FD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sz="2400" b="0" i="0" u="none" strike="noStrike" cap="none">
                <a:solidFill>
                  <a:srgbClr val="1C29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5843016" y="1612966"/>
            <a:ext cx="2400300" cy="2571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2993879" y="-582929"/>
            <a:ext cx="3154680" cy="7338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6764484" y="0"/>
            <a:ext cx="20574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5559774" y="1516671"/>
            <a:ext cx="4423171" cy="18017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1407048" y="-572419"/>
            <a:ext cx="4423171" cy="5979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628650" y="4817141"/>
            <a:ext cx="2057397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2832101" y="4817141"/>
            <a:ext cx="320975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054787" y="4817141"/>
            <a:ext cx="65981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lt-LT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4800"/>
            </a:lvl2pPr>
            <a:lvl3pPr lvl="2" indent="0">
              <a:spcBef>
                <a:spcPts val="0"/>
              </a:spcBef>
              <a:buNone/>
              <a:defRPr sz="4800"/>
            </a:lvl3pPr>
            <a:lvl4pPr lvl="3" indent="0">
              <a:spcBef>
                <a:spcPts val="0"/>
              </a:spcBef>
              <a:buNone/>
              <a:defRPr sz="4800"/>
            </a:lvl4pPr>
            <a:lvl5pPr lvl="4" indent="0">
              <a:spcBef>
                <a:spcPts val="0"/>
              </a:spcBef>
              <a:buNone/>
              <a:defRPr sz="4800"/>
            </a:lvl5pPr>
            <a:lvl6pPr lvl="5" indent="0">
              <a:spcBef>
                <a:spcPts val="0"/>
              </a:spcBef>
              <a:buNone/>
              <a:defRPr sz="4800"/>
            </a:lvl6pPr>
            <a:lvl7pPr lvl="6" indent="0">
              <a:spcBef>
                <a:spcPts val="0"/>
              </a:spcBef>
              <a:buNone/>
              <a:defRPr sz="4800"/>
            </a:lvl7pPr>
            <a:lvl8pPr lvl="7" indent="0">
              <a:spcBef>
                <a:spcPts val="0"/>
              </a:spcBef>
              <a:buNone/>
              <a:defRPr sz="4800"/>
            </a:lvl8pPr>
            <a:lvl9pPr lvl="8" indent="0">
              <a:spcBef>
                <a:spcPts val="0"/>
              </a:spcBef>
              <a:buNone/>
              <a:defRPr sz="4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lt-LT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902188" y="1508759"/>
            <a:ext cx="7338059" cy="3154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5131" y="1544258"/>
            <a:ext cx="9146751" cy="1371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24893" y="1656658"/>
            <a:ext cx="7886700" cy="125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sz="4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24893" y="3007750"/>
            <a:ext cx="7886700" cy="8809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3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78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78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904008" y="1508759"/>
            <a:ext cx="3566159" cy="3154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72792" y="1508759"/>
            <a:ext cx="3566159" cy="3154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905255" y="1435101"/>
            <a:ext cx="3566159" cy="5573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sz="1575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905255" y="1992425"/>
            <a:ext cx="3566159" cy="2674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73423" y="1435101"/>
            <a:ext cx="3566159" cy="5573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sz="1575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73423" y="1992423"/>
            <a:ext cx="3566159" cy="2674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905255" y="1590041"/>
            <a:ext cx="459486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15239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101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228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4191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8080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8149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8510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7829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5841767" y="1610615"/>
            <a:ext cx="2400300" cy="2574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361" y="132081"/>
            <a:ext cx="9141714" cy="12344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902188" y="1508759"/>
            <a:ext cx="7338059" cy="3154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t.wikipedia.org/wiki/Jungties_operacij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52549"/>
            <a:ext cx="8527500" cy="3216325"/>
          </a:xfrm>
        </p:spPr>
        <p:txBody>
          <a:bodyPr/>
          <a:lstStyle/>
          <a:p>
            <a:pPr marL="104775" indent="0">
              <a:buNone/>
            </a:pPr>
            <a:endParaRPr lang="lt-LT" sz="7200" dirty="0" smtClean="0"/>
          </a:p>
          <a:p>
            <a:pPr marL="104775" indent="0" algn="ctr">
              <a:buNone/>
            </a:pPr>
            <a:r>
              <a:rPr lang="en-US" sz="7200" dirty="0" err="1" smtClean="0"/>
              <a:t>Duomen</a:t>
            </a:r>
            <a:r>
              <a:rPr lang="lt-LT" sz="7200" dirty="0" smtClean="0"/>
              <a:t>ų bazės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648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DB ir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04949"/>
            <a:ext cx="8520599" cy="3063925"/>
          </a:xfrm>
        </p:spPr>
        <p:txBody>
          <a:bodyPr/>
          <a:lstStyle/>
          <a:p>
            <a:pPr marL="0" indent="0">
              <a:buNone/>
            </a:pPr>
            <a:r>
              <a:rPr lang="lt-LT" smtClean="0"/>
              <a:t>DB- database(duomenų bazė)</a:t>
            </a:r>
          </a:p>
          <a:p>
            <a:pPr marL="0" indent="0">
              <a:buNone/>
            </a:pPr>
            <a:r>
              <a:rPr lang="en-US" dirty="0" smtClean="0"/>
              <a:t>SQL - </a:t>
            </a:r>
            <a:r>
              <a:rPr lang="en-US" i="1" dirty="0"/>
              <a:t>Structured Query </a:t>
            </a:r>
            <a:r>
              <a:rPr lang="en-US" i="1" dirty="0" smtClean="0"/>
              <a:t>Language(</a:t>
            </a:r>
            <a:r>
              <a:rPr lang="en-US" i="1" dirty="0" err="1" smtClean="0"/>
              <a:t>strukt</a:t>
            </a:r>
            <a:r>
              <a:rPr lang="lt-LT" i="1" dirty="0" smtClean="0"/>
              <a:t>ūrizuota užklausų kalba).</a:t>
            </a:r>
          </a:p>
          <a:p>
            <a:pPr marL="0" indent="0">
              <a:buNone/>
            </a:pPr>
            <a:endParaRPr lang="lt-LT" i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104775" indent="0">
              <a:buNone/>
            </a:pPr>
            <a:endParaRPr lang="lt-LT" dirty="0" smtClean="0"/>
          </a:p>
          <a:p>
            <a:pPr marL="104775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19350"/>
            <a:ext cx="43529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2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 err="1" smtClean="0"/>
              <a:t>duomen</a:t>
            </a:r>
            <a:r>
              <a:rPr lang="lt-LT" dirty="0" smtClean="0"/>
              <a:t>ų bazės schema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04950"/>
            <a:ext cx="35528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83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SQL raktažodžiai</a:t>
            </a:r>
            <a:br>
              <a:rPr lang="lt-LT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52549"/>
            <a:ext cx="8520599" cy="3216325"/>
          </a:xfrm>
        </p:spPr>
        <p:txBody>
          <a:bodyPr/>
          <a:lstStyle/>
          <a:p>
            <a:r>
              <a:rPr lang="lt-LT" dirty="0"/>
              <a:t>SELECT sakinys naudojamas įrašams iš vienos ar daugiau lentelių atrinkti; šie įrašai dažniausiai atrenkami pagal tam tikrus kriterijus</a:t>
            </a:r>
            <a:r>
              <a:rPr lang="lt-LT" dirty="0" smtClean="0"/>
              <a:t>.</a:t>
            </a:r>
          </a:p>
          <a:p>
            <a:endParaRPr lang="lt-LT" dirty="0"/>
          </a:p>
          <a:p>
            <a:r>
              <a:rPr lang="lt-LT" dirty="0"/>
              <a:t>FROM sakinyje nurodomos lentelės, iš kurių reikia išrinkti eilutes (sąryšiai gali būti nurodomi skirtingais </a:t>
            </a:r>
            <a:r>
              <a:rPr lang="lt-LT" dirty="0">
                <a:hlinkClick r:id="rId2" tooltip="Jungties operacija"/>
              </a:rPr>
              <a:t>JOIN</a:t>
            </a:r>
            <a:r>
              <a:rPr lang="lt-LT" dirty="0"/>
              <a:t> variantais</a:t>
            </a:r>
            <a:r>
              <a:rPr lang="lt-LT" dirty="0" smtClean="0"/>
              <a:t>).</a:t>
            </a:r>
          </a:p>
          <a:p>
            <a:endParaRPr lang="lt-LT" dirty="0"/>
          </a:p>
          <a:p>
            <a:r>
              <a:rPr lang="lt-LT" dirty="0"/>
              <a:t>WHERE sakinyje nurodoma sąlyga, kurią turi tenkinti grąžinamos eilutės</a:t>
            </a:r>
            <a:r>
              <a:rPr lang="lt-LT" dirty="0" smtClean="0"/>
              <a:t>.</a:t>
            </a:r>
          </a:p>
          <a:p>
            <a:endParaRPr lang="lt-LT" dirty="0"/>
          </a:p>
          <a:p>
            <a:r>
              <a:rPr lang="lt-LT" dirty="0"/>
              <a:t>GROUP BY sąlygoje nurodoma, kad reikia grupuoti tam tikras eilutes. Grupuojant eilutes, dažniausiai naudojamos agregatinės funkcijos maksimalioms, vidutinėms ir panašioms reikšmėms išrinkti iš grupuotų eilučių</a:t>
            </a:r>
            <a:r>
              <a:rPr lang="lt-LT" dirty="0" smtClean="0"/>
              <a:t>.</a:t>
            </a:r>
          </a:p>
          <a:p>
            <a:endParaRPr lang="lt-LT" dirty="0"/>
          </a:p>
          <a:p>
            <a:r>
              <a:rPr lang="lt-LT" dirty="0"/>
              <a:t>ORDER BY sakiniu nurodoma viena ar daugiau rikiavimo sąlygų.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7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SQL užklausos pavyzdys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08" y="1428750"/>
            <a:ext cx="13811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7400" y="1581150"/>
            <a:ext cx="6781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SELECT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Būsena</a:t>
            </a:r>
            <a:r>
              <a:rPr lang="en-US" dirty="0">
                <a:solidFill>
                  <a:schemeClr val="bg1"/>
                </a:solidFill>
              </a:rPr>
              <a:t> + ', </a:t>
            </a:r>
            <a:r>
              <a:rPr lang="en-US" dirty="0" err="1">
                <a:solidFill>
                  <a:schemeClr val="bg1"/>
                </a:solidFill>
              </a:rPr>
              <a:t>pasauli</a:t>
            </a:r>
            <a:r>
              <a:rPr lang="en-US" dirty="0">
                <a:solidFill>
                  <a:schemeClr val="bg1"/>
                </a:solidFill>
              </a:rPr>
              <a:t>'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Įvairios_vietos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WHERE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Vieta</a:t>
            </a:r>
            <a:r>
              <a:rPr lang="en-US" dirty="0">
                <a:solidFill>
                  <a:schemeClr val="bg1"/>
                </a:solidFill>
              </a:rPr>
              <a:t> = '</a:t>
            </a:r>
            <a:r>
              <a:rPr lang="en-US" dirty="0" err="1">
                <a:solidFill>
                  <a:schemeClr val="bg1"/>
                </a:solidFill>
              </a:rPr>
              <a:t>Pasaulis</a:t>
            </a:r>
            <a:r>
              <a:rPr lang="en-US" dirty="0" smtClean="0">
                <a:solidFill>
                  <a:schemeClr val="bg1"/>
                </a:solidFill>
              </a:rPr>
              <a:t>';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Gra</a:t>
            </a:r>
            <a:r>
              <a:rPr lang="lt-LT" dirty="0" smtClean="0">
                <a:solidFill>
                  <a:schemeClr val="bg1"/>
                </a:solidFill>
              </a:rPr>
              <a:t>žins </a:t>
            </a:r>
            <a:r>
              <a:rPr lang="en-US" dirty="0" err="1"/>
              <a:t>Sveikas</a:t>
            </a:r>
            <a:r>
              <a:rPr lang="en-US" dirty="0"/>
              <a:t>, </a:t>
            </a:r>
            <a:r>
              <a:rPr lang="en-US" dirty="0" err="1" smtClean="0"/>
              <a:t>pasauli</a:t>
            </a:r>
            <a:endParaRPr lang="lt-LT" dirty="0" smtClean="0"/>
          </a:p>
          <a:p>
            <a:endParaRPr lang="lt-LT" dirty="0" smtClean="0">
              <a:solidFill>
                <a:schemeClr val="bg1"/>
              </a:solidFill>
            </a:endParaRPr>
          </a:p>
          <a:p>
            <a:r>
              <a:rPr lang="lt-LT" dirty="0" smtClean="0">
                <a:solidFill>
                  <a:schemeClr val="bg1"/>
                </a:solidFill>
              </a:rPr>
              <a:t>Ką gražins ši užklausa? </a:t>
            </a:r>
          </a:p>
          <a:p>
            <a:r>
              <a:rPr lang="lt-LT" dirty="0" smtClean="0">
                <a:solidFill>
                  <a:schemeClr val="bg1"/>
                </a:solidFill>
              </a:rPr>
              <a:t>SELECT </a:t>
            </a:r>
            <a:r>
              <a:rPr lang="en-US" dirty="0" smtClean="0">
                <a:solidFill>
                  <a:schemeClr val="bg1"/>
                </a:solidFill>
              </a:rPr>
              <a:t>* FROM </a:t>
            </a:r>
            <a:r>
              <a:rPr lang="en-US" dirty="0" err="1" smtClean="0">
                <a:solidFill>
                  <a:schemeClr val="bg1"/>
                </a:solidFill>
              </a:rPr>
              <a:t>Įvairios_vietos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4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52549"/>
            <a:ext cx="8520599" cy="321632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lt-LT" dirty="0" smtClean="0"/>
              <a:t>Atliekame select duomenų bazėje.</a:t>
            </a:r>
          </a:p>
          <a:p>
            <a:pPr>
              <a:buFont typeface="Arial" pitchFamily="34" charset="0"/>
              <a:buChar char="•"/>
            </a:pPr>
            <a:r>
              <a:rPr lang="lt-LT" dirty="0" smtClean="0"/>
              <a:t>Atliekame select Eclipsėje.</a:t>
            </a:r>
          </a:p>
          <a:p>
            <a:pPr>
              <a:buFont typeface="Arial" pitchFamily="34" charset="0"/>
              <a:buChar char="•"/>
            </a:pPr>
            <a:r>
              <a:rPr lang="lt-LT" dirty="0" smtClean="0"/>
              <a:t>Išsaugome duomenis iš Eclipse </a:t>
            </a:r>
            <a:r>
              <a:rPr lang="lt-LT" dirty="0" smtClean="0"/>
              <a:t>į</a:t>
            </a:r>
            <a:r>
              <a:rPr lang="en-US" dirty="0" smtClean="0"/>
              <a:t> </a:t>
            </a:r>
            <a:r>
              <a:rPr lang="en-US" dirty="0" err="1" smtClean="0"/>
              <a:t>duomen</a:t>
            </a:r>
            <a:r>
              <a:rPr lang="lt-LT" dirty="0" smtClean="0"/>
              <a:t>ų </a:t>
            </a:r>
            <a:r>
              <a:rPr lang="lt-LT" dirty="0" smtClean="0"/>
              <a:t>bazę.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</a:t>
            </a:r>
            <a:r>
              <a:rPr lang="lt-LT" dirty="0" smtClean="0"/>
              <a:t>šsaugome </a:t>
            </a:r>
            <a:r>
              <a:rPr lang="lt-LT" smtClean="0"/>
              <a:t>duomenis </a:t>
            </a:r>
            <a:r>
              <a:rPr lang="lt-LT" smtClean="0"/>
              <a:t>iš duomenų </a:t>
            </a:r>
            <a:r>
              <a:rPr lang="lt-LT" dirty="0" smtClean="0"/>
              <a:t>bazės į tekstinį failą. </a:t>
            </a:r>
          </a:p>
        </p:txBody>
      </p:sp>
    </p:spTree>
    <p:extLst>
      <p:ext uri="{BB962C8B-B14F-4D97-AF65-F5344CB8AC3E}">
        <p14:creationId xmlns:p14="http://schemas.microsoft.com/office/powerpoint/2010/main" val="2208559035"/>
      </p:ext>
    </p:extLst>
  </p:cSld>
  <p:clrMapOvr>
    <a:masterClrMapping/>
  </p:clrMapOvr>
</p:sld>
</file>

<file path=ppt/theme/theme1.xml><?xml version="1.0" encoding="utf-8"?>
<a:theme xmlns:a="http://schemas.openxmlformats.org/drawingml/2006/main" name="Banded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86</Words>
  <Application>Microsoft Office PowerPoint</Application>
  <PresentationFormat>On-screen Show (16:9)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Banded</vt:lpstr>
      <vt:lpstr>PowerPoint Presentation</vt:lpstr>
      <vt:lpstr>DB ir SQL</vt:lpstr>
      <vt:lpstr>SQL duomenų bazės schema</vt:lpstr>
      <vt:lpstr>SQL raktažodžiai </vt:lpstr>
      <vt:lpstr>SQL užklausos pavyzdys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Egidijus</cp:lastModifiedBy>
  <cp:revision>40</cp:revision>
  <dcterms:modified xsi:type="dcterms:W3CDTF">2018-06-13T14:03:37Z</dcterms:modified>
</cp:coreProperties>
</file>