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d3d943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d3d943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ad34ff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ad34ff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ad34ff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ad34ff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d3d943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2d3d943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d3d943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d3d943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d3d943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d3d943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d3d943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d3d943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d3d943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d3d943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d3d943b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d3d943b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ad34ff7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ad34ff7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ad34ff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ad34ff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ad34ff7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ad34ff7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ad34ff7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ad34ff7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ad34ff7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ad34ff7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ad34ff7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ad34ff7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ad34ff7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ad34ff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ad34ff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ad34ff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ad34ff7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ad34ff7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8ad34ff7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8ad34ff7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ad34ff7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ad34ff7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ad34ff7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ad34ff7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ad34ff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ad34ff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ad34ff7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8ad34ff7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ad34ff7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ad34ff7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ad34ff7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ad34ff7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ad34ff7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8ad34ff7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8ad34ff7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8ad34ff7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ad34ff7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8ad34ff7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ad34ff7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ad34ff7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4f2dbe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4f2dbe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4f2dbe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84f2dbe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4f2dbe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4f2dbe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ad34ff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ad34ff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84f2dbe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84f2dbe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4f2dbe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84f2dbe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4f2dbea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84f2dbe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84f2dbe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84f2dbe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ad34ff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ad34ff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ad34ff7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ad34ff7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ad34ff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ad34ff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ad34ff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ad34ff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ad34ff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ad34ff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0" y="896975"/>
            <a:ext cx="8520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Duomenų bazių naudojimas, SQL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563225"/>
            <a:ext cx="85206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Įvadas į projektavimą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155300"/>
            <a:ext cx="4229099" cy="16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297" y="1066675"/>
            <a:ext cx="4422571" cy="28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700" y="2763399"/>
            <a:ext cx="4112600" cy="11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Lentelių jungimas (WHERE)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Reliacinis modelis pagrįstas duomenų skaidymu į lenteles, jas susiejant per bendrą lauką.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Norint rasti duomenis apie objektą, kai tie duomenys yra išskaidyti per kelias lenteles, naudojamas lentelių jungimas.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Sintaksė: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lentelė1.stulpelis1, lentelė2.stulpelis2 FROM lentelė1, lentelė2 WHERE jungimo_sąlyga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Jungimo sąlyga - tai stulpelis, laikantis bendrus duomenis ir pirmoje, ir antroje lentelėse.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Lentelių jungimas (JOIN)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Kitas būdas jungti lenteles: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stulpelis1, stulpelis2 FROM lentelė1 JOIN lentelė2 ON jungimo_sąlyga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Naudojant JOIN lengviau atskirti jungimą nuo sąlygų. JOIN turi ir kitų galimybių.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Galima jungti ir daugiau lentelių: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stulpelis1, stulpelis2, stulpelis3 FROM lentelė1, lentelė2, lentelė3 WHERE jungimo_1_ir_2_sąlyga AND jungimo_2_ir_3_sąlyga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stulpelis1, stulpelis2, stulpelis3 FROM lentelė1 JOIN lentelė2 ON jungimo_1_ir_2_sąlyga JOIN lentelė3 ON jungimo_2_ir_3_sąlyga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Lentelių jungimas (JOIN)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Lenteles galima jungti su jomis pačiomis. Pavardės vykdytojų, turinčių vienodą kvalifikaciją: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A.Pavarde, B.Pavarde FROM Vykdytojai A JOIN Vykdytojai B ON A.Kvalifikacija=B.Kvalifikacija WHERE A.Nr &lt;&gt; B.Nr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A.Nr &lt;&gt; B.Nr reikalinga išmesti visus duplikatus.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Lentelių jungimas (JOIN)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Visų projektų vykdytojų pavardės, statusai ir valandos: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Pavarde, Statusas, Valandos FROM Vykdytojai JOIN Vykdymas ON Vykdytojai.Nr=Vykdymas.Vykdytojas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Užklausos rezultate 5-ojo vykdytojo nebus, jis nedalyvauja jokiame projekte, jo nėra lentelėje vykdymas.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Lentelių jungimas (JOIN)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 vykdytojai gali būti pateikti taikant išorinį jungimą.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OUTER JOIN - rezultatas papildomas kairiosios lentelės nesujungiamomis eilutėmis.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RIGHT OUTER JOIN - </a:t>
            </a:r>
            <a:r>
              <a:rPr lang="en"/>
              <a:t>rezultatas papildomas dešiniosio lentelės nesujungiamomis eilutėmis.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OUTER JOIN - kai kuriose DBVS veikiantis jungimas, rezultatas papildomas iš abiejų pusių lentelių nesujungiamomis eilutėmis.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JOIN atitinka INNER JOIN jungimą.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00" y="304000"/>
            <a:ext cx="6271125" cy="45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Lentelių jungimas (JOIN)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Darbuotojai ir jų dalyvavimas projekte Nr 1.: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Pavarde, Statusas, Valandos FROM Vykdytojai LEFT OUTER JOIN Vykdymas ON Nr=Vykdytojas WHERE Projektas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Arba: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Pavarde, Statusas, Valandos FROM Vykdymas RIGHT OUTER JOIN Vykdytojai ON Nr=Vykdytojas WHERE Projektas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Rezultatas tas pats.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Struktūrinės užklausos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Vienoje užklausoje gali būti ir kita užklausa.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Pavardės vykdytojų, dalyvaujančių projekte Nr.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Pavarde FROM Vykdytojai WHERE Nr IN (SELECT Vykdytojas FROM Vykdymas WHERE Projektas = 1.)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Vykdytojai, dalyvaujantys bent viename ypatingos svarbos projekte: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Pavarde FROM Vykdytojai WHERE Nr IN (SELECT Vykdytojas FROM Vykdymas WHERE Projektas IN (SELECT Nr FROM Projektai WHERE Svarba = ‘Ypatinga’))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Pirminis raktas (Primary Key)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Pirminis raktas - tai stulpelio ar stulpelių apribojimas, neleidžiantis jam ar jiems įgyti pasikartojančių reikšmių ir reikšmės NULL. Pvz.: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TABLE TEST(ID INT PRIMARY KEY) - ID neįgis NULL, nebus pasikartojantis.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ALTER TABLE PARDUOTUVES ADD PRIMARY KEY (P_Id)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PARDUOTUVES ADD CONSTRAINT pk_Miest_Adres PRIMARY KEY (MIESTAS, ADRESAS)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</a:t>
            </a:r>
            <a:r>
              <a:rPr lang="en"/>
              <a:t>PARDUOTUVES</a:t>
            </a:r>
            <a:r>
              <a:rPr lang="en"/>
              <a:t> DROP CONSTRAINT </a:t>
            </a:r>
            <a:r>
              <a:rPr lang="en"/>
              <a:t>pk_Miest_Adres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Negalima apriboti stulpelio pirminiu raktu, jei jis priima NULL reikšmes.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Lentelių kūrimas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Lentelės kuriamos CREATE TABLE sakiniu: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TABLE lentelės_pavadinimas (stulpelis1 tipas1, stulpelis2 tipas2,..)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Duombazių priimamos duomenų rūšys: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Simboliniai duomenys;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Dvejetainiai duomenys;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Skaičiai;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Laikas.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Antrinis raktas (Foreign Key)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Antrinis raktas - tai stulpelio apribojimas, neleidžiantis stulpelio reikšmėms išeiti iš reikšmių rėžių, kurios yra kitoje lentelėje pirminio rakto stulpelyje.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ALTER TABLE DARBUOTOJAI ADD FOREIGN KEY (PARDUOTUVES_ID) REFERENCES PARDUOTUVES(ID)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ALTER TABLE </a:t>
            </a:r>
            <a:r>
              <a:rPr lang="en"/>
              <a:t>DARBUOTOJAI</a:t>
            </a:r>
            <a:r>
              <a:rPr lang="en"/>
              <a:t> ADD CONSTRAINT fk_DarPard FOREIGN KEY (</a:t>
            </a:r>
            <a:r>
              <a:rPr lang="en"/>
              <a:t>PARDUOTUVES_ID</a:t>
            </a:r>
            <a:r>
              <a:rPr lang="en"/>
              <a:t>) REFERENCES </a:t>
            </a:r>
            <a:r>
              <a:rPr lang="en"/>
              <a:t>PARDUOTUVES(ID)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ALTER TABLE </a:t>
            </a:r>
            <a:r>
              <a:rPr lang="en"/>
              <a:t>DARBUOTOJAI</a:t>
            </a:r>
            <a:r>
              <a:rPr lang="en"/>
              <a:t> DROP CONSTRAINT </a:t>
            </a:r>
            <a:r>
              <a:rPr lang="en"/>
              <a:t>fk_DarPard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projektavimas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Atliekamas prieš pradedant DB formavimo procesą.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Svarbus norint sukurti efektyvią, tikslią, poreikius atitinkančią sistemą.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Patartina planavimą pradėti raštu ant balto popieriaus lapo (MS Access).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Nors atrodo, kad toks projektavimas yra laiko gaišimas pradžioje, tačiau iš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tiesų daugiau laiko sugaištama vėliau, jei prieš tai neplanuojama.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projektavimo procesas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Numatyti duomenų bazės paskirtį;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Apibrėžti, kokios lentelės bus reikalingos;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Apibrėžti, kokie laukai turės būti DB lentelėse;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Nurodyti laukus su unikaliomis reikšmėmis;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Nustatyti, kaip lentelės siesis tarpusavyje;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Tobulinti pradinį projektą.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paskirtis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Pradedant kurti duomenų bazę reikia atsakyti į tris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esminius klausimus: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Kokius duomenis turėtų kaupti duomenų bazė?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Kokią informaciją apie šiuos duomenis norės žinoti DB vartotojas?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Kokius veiksmus vartotojas norės atlikti su duomenimis?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DB paskirtis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Pavyzdys: duomenų bazė bibliotekai.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Duomenų bazėje turėtų būti duomenys apie skaitytojus ir knygas.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DB vartotojas norės gauti informaciją apie tai, kokias knygas kas skaito, kada turi grąžinti, kiek kokio autoriaus knygų yra bibliotekos fonde ir pan.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Vartotojas norės iš DB gauti informaciją, taip pat ją pakeisti, pasikeitus situacijai – grąžinamos ar paskolinamos knygos, nauji skaitytojai, nauji leidiniai, ištrinti įrašus apie nurašytas knygas ir pan.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Lentelių apibrėžimas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Apibrėžus paskirtį, apibrėžiamos lentelės: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Apie kokius objektus bus kaupiami duomenys?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Siektina, kad visa informacija apie objektą būtų toje pačioje lentelėje, o kiekviena lentelė būtų skirta tik vienam objektui - ne visada tai pavyksta.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Lentelių apibrėžimas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Bibliotekos pavyzdys: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nformacija bus kaupiama apie skaitytojus, autorius, knygas bei apie tai, kas kokią knygą yra pasiskolinęs;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lentelės: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Skaitytojai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Autoriai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Knygos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“Nuomos sutartys”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Duomenų laukai lentelėse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Nusprendus, kokiose lentelėse bus kaupiami duomenys, reikia nuspręsti, kokia informacija bus kaupiama apie kiekvieną objektą.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Jos turi būti būtent tiek, kiek reikalinga, nei per daug, nei per mažai.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Duomenų laukai lentelėse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Skaitytojai:							Autoriai:</a:t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29" y="1681154"/>
            <a:ext cx="2395950" cy="23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71625"/>
            <a:ext cx="2395950" cy="23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Duomenų laukai lentelėse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Knygos:</a:t>
            </a:r>
            <a:r>
              <a:rPr lang="en"/>
              <a:t>								</a:t>
            </a:r>
            <a:r>
              <a:rPr lang="en"/>
              <a:t>Nuomos sutartys:</a:t>
            </a:r>
            <a:endParaRPr/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6875"/>
            <a:ext cx="2390650" cy="24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850" y="1666875"/>
            <a:ext cx="2416913" cy="24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Simboliniai duomenys (character datatypes)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Simbolių eilutė gali priimti tam tikrą kiekį simbolių.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Fiksuoto ilgio simbolių eilutės: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CHAR(n) - n iki 254;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Kintamo ilgio: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VARCHAR(n) - n iki 2 147 483 647 ilgio;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CLOB(n[K|M|G]) - iki 2 GB (4 GB).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Kai n &gt; 254, užklausose negalima naudoti: DISTINCT, GROUP BY, ORDER BY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Duomenų laukai lentelėse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Formuojant DB lenteles ir laukus reikėtų prisilaikyti šių principų: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Kiekviena informacijos detalė saugoma tik vienoje lentelėje;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Lentelėje neturėtų būti pasikartojančios informacijos;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Kiekvienoje lentelėje informacija turėtų būti tik apie vieną objektą.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Pirminiai raktai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Kiekviena lentelė turėtų turėti savo pirminį raktą – lauką, kurio reikšmė kiekvienam įrašui yra unikali.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Pirminis raktas gali būti: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Vieno lauko - automatiškai didėjantis (1,2,3... a,b,c) arba vartotojo nustatomas (asmens kodas, ISBN, studento pažymėjimo nr ir pan)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Daugelio laukų (multi-field) - unikali ne konkretaus lauko reikšmė, bet keleto laukų reikšmių rinkinys (vardas IR pavardė, skaitytojo nr. IR egzemplioriaus nr.)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Išoriniai</a:t>
            </a:r>
            <a:r>
              <a:rPr lang="en"/>
              <a:t> raktai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Pirminiai raktai taip pat atlieka vaidmenį kuriant ryšius tarp lentelių. Vienos lentelės pirminis laukas įterpiamas į kitą lentelę ir tampa ten išoriniu raktu.</a:t>
            </a:r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16" y="2324400"/>
            <a:ext cx="5607966" cy="2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normalizavimas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normalizavimas - tai patikrinimas, kad: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Lentelėje yra tik su pirminiu raktu susiję duomenys;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Kiekviename lauke yra tik vienas duomenų blokas;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Pasikartojantys duomenys yra eliminuoti.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Normalizuojant duomenys yra priskiriami ten, kur yra jų logiška ir unikali vieta.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normalizavimas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Normalizavimo tikslai: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Duomenų surikiavimas į tokias logines grupes, kad kiekviena grupė apibūdintų dalį visumos;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Pasikartojančių duomenų kiekio duomenų bazėje minimizavimas;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Efektyviai ir greitai prieinamos ir valdomos duomenų bazės sukūrimas nepakenkiant duomenų vientisumui;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Sukūrimas tokios struktūros, kad keičiant duomenis, juos reikėtų taisyti tik vienoje vietoje.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normalizavimas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Normalinės formos: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Nenormalizuoti duomenys - pasikartojančios grupės, netolygūs duomenys, įterpimo ir trynimo anomalijos.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normalinė forma - kiekvienas DB laukas saugo tik vieną reikšmę ir lentelėje nėra pasikartojančių grupių.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normalinė forma - atitinka 1 formos reikalavimus ir tiesiogiai nuo pirminio rakto nepriklausoma informacija turi būti perkelta į kitą lentelę.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normalinė forma - atitinka 2 formos reikalavimus ir visi laukai, kurių reikšmės gali būti išgautos iš kitų lentelės laukų duomenų, turi būti pašalinti.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normalinė forma (blogas variantas)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13" y="1102225"/>
            <a:ext cx="6478376" cy="38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normalinė forma (tenkinantis variantas)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066813"/>
            <a:ext cx="47339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r>
              <a:rPr lang="en"/>
              <a:t> normalinė forma (blogas variantas)</a:t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1109650"/>
            <a:ext cx="56673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normalinė forma (tenkinantis variantas)</a:t>
            </a:r>
            <a:endParaRPr/>
          </a:p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25" y="1527763"/>
            <a:ext cx="4397550" cy="26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Skaitiniai duomenys (number datatypes)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SMALLINT - sveikieji skaičiai [-32 768; 32 767];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- „dideli“ sveikieji skaičiai (4 baitai) [-2 147 483 648; 2 147 483 647];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BIGINT - „ypač dideli“ sveikieji skaičiai (8 b);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- slankiojo kablelio skaičiai, 32 baitai, pvz., -2E5, 5.555E-18, -.655645e8;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 (DOUBLE) - dvigubo tikslumo skaičiai (64 b);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DECIMAL (n, m) (NUMERIC) - dešimtainiai supakuoti skaičiai - iki 1000 (31) dešimtainių skaitmenų.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r>
              <a:rPr lang="en"/>
              <a:t> normalinė forma (blogas variantas)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374775"/>
            <a:ext cx="8305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r>
              <a:rPr lang="en"/>
              <a:t> normalinė forma (tenkinantis variantas)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980" y="1531963"/>
            <a:ext cx="5604050" cy="20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Ryšiai tarp lentelių</a:t>
            </a:r>
            <a:endParaRPr/>
          </a:p>
        </p:txBody>
      </p:sp>
      <p:sp>
        <p:nvSpPr>
          <p:cNvPr id="316" name="Google Shape;31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Ryšys – sąsaja tarp bendrų laukų dvejose duomenų bazės lentelėse.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Trys tipai: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1:1 - naudojamas retai, paprastai dėl saugumo, arba kai dalis lentelės laukų dažniausiai būna tušti (pvz. Mokinių lankomumas ir anketų pildymas);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1:∞ - dažniausiai naudojamas ryšys. Pirminis raktas su išorinio rakto lauku kitoje lentelėje;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∞:∞ - reikia skaidyti į du 1:∞ ryšius per tarpinę lentelę (netraktuojamas kaip tikras ryšys).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Tobulinimas</a:t>
            </a:r>
            <a:endParaRPr/>
          </a:p>
        </p:txBody>
      </p:sp>
      <p:sp>
        <p:nvSpPr>
          <p:cNvPr id="322" name="Google Shape;32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Sudėliojus pirminį DB projektą (lentelės, laukai ir ryšiai) reikia atidžiai jį išnagrinėti, ieškant galimų trūkumų.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Patikrinkite, ar tokia duomenų bazės struktūra leis jums gauti tuos atsakymus, kurių norite.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Paskutinė galimybė lengvai ištaisyti DB struktūros klaidas: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mažai dėmesio planavimui;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Normalizavimo ignoravimas;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Prastai parinkti laukų/lentelių pavadinimai;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Dokumentacijos trūkumas.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Dvejetainiai duomenų tipai (binary datatypes).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Fiksuoto ilgio: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BIT(n).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Kintamojo ilgio: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VARYING(n);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BLOB(n[K|M|G]).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ir laiko duomenys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- (atmintyje 4 baitai);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- (3 baitai);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TIMESTAMP - (10 baitų).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DATE ir TIME vaizdavimas priklauso nuo terpės (locale):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2005.01.01, 12:00:00,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2005-01-01-12.15.55.330000.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DBVS visada „supranta“ ISO datą ir laiką: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2005-01-01, 12:00:00.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Lentelių kūrimas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Pvz. darbuotojų lentelei: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TABLE DARBUOTOJAI (ASMENS_KODAS BIGINT NOT NULL, VARDAS VARCHAR(20), PAVARDE VARCHAR(30), DIRBA_NUO DATE, ATLYGINIMAS DECIMAL (7,2) DEFAULT 500, PARDUOTUVES_ID SMALLINT)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NULL - stulpelis negali įgyti NULL reikšmių.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- reikšmė pagal nutylėjimą (kokią įgaus, jei duomenys nebus įterpiami į stulpelį)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Lentelių kūrimas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Susikurkime lentelę parduotuvėms: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TABLE PARDUOTUVES (ID INT, MIESTAS VARCHAR(20), ADRESAS VARCHAR (40))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Galimos parinktys stulpeliams: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AUTO_INCREMENT - automatinis didėjimas (nuo 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UNIQUE - stulpelio reikšmės būtinai skirsis viena nuo kitos, nebus pasikartojimų.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Lentelių kūrimas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Daugumą lentelės savybių galima nurodyti vėliau naudojant ALTER sakinį (lentelės struktūros keitimas):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ALTER TABLE DARBUOTOJAI ADD Gimtadienis 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ALTER TABLE DARBUOTOJAI DROP Gimtadienis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ALTER TABLE PARDUOTUVES ALTER MIESTAS SET DEFAULT ‘Vilnius’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ALTER TABLE </a:t>
            </a:r>
            <a:r>
              <a:rPr lang="en"/>
              <a:t>PARDUOTUVES</a:t>
            </a:r>
            <a:r>
              <a:rPr lang="en"/>
              <a:t> ALTER Svarba DROP DEFAULT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