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80" r:id="rId3"/>
    <p:sldId id="575" r:id="rId4"/>
    <p:sldId id="585" r:id="rId5"/>
    <p:sldId id="566" r:id="rId6"/>
    <p:sldId id="496" r:id="rId7"/>
    <p:sldId id="497" r:id="rId8"/>
    <p:sldId id="581" r:id="rId9"/>
    <p:sldId id="582" r:id="rId10"/>
    <p:sldId id="583" r:id="rId11"/>
    <p:sldId id="551" r:id="rId12"/>
    <p:sldId id="584" r:id="rId13"/>
    <p:sldId id="539" r:id="rId14"/>
    <p:sldId id="540" r:id="rId15"/>
    <p:sldId id="538" r:id="rId16"/>
    <p:sldId id="579" r:id="rId17"/>
  </p:sldIdLst>
  <p:sldSz cx="12192000" cy="6858000"/>
  <p:notesSz cx="7099300" cy="10234295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060"/>
    <a:srgbClr val="003399"/>
    <a:srgbClr val="A40000"/>
    <a:srgbClr val="3366CC"/>
    <a:srgbClr val="008000"/>
    <a:srgbClr val="ED1611"/>
    <a:srgbClr val="BDBDFF"/>
    <a:srgbClr val="FFD1D1"/>
    <a:srgbClr val="FFCC99"/>
    <a:srgbClr val="0406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0" autoAdjust="0"/>
    <p:restoredTop sz="92986" autoAdjust="0"/>
  </p:normalViewPr>
  <p:slideViewPr>
    <p:cSldViewPr snapToGrid="0">
      <p:cViewPr varScale="1">
        <p:scale>
          <a:sx n="82" d="100"/>
          <a:sy n="82" d="100"/>
        </p:scale>
        <p:origin x="533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2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274"/>
    </p:cViewPr>
  </p:sorterViewPr>
  <p:notesViewPr>
    <p:cSldViewPr snapToGrid="0">
      <p:cViewPr varScale="1">
        <p:scale>
          <a:sx n="42" d="100"/>
          <a:sy n="42" d="100"/>
        </p:scale>
        <p:origin x="-1440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4938" y="644525"/>
            <a:ext cx="6843712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4988" y="4859338"/>
            <a:ext cx="6116637" cy="4608512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7546" tIns="47917" rIns="97546" bIns="47917" numCol="1" anchor="t" anchorCtr="0" compatLnSpc="1"/>
          <a:lstStyle/>
          <a:p>
            <a:pPr lvl="0"/>
            <a:r>
              <a:rPr lang="en-US" altLang="zh-CN" noProof="0"/>
              <a:t>We want this to be in font 11 and justify.</a:t>
            </a:r>
            <a:endParaRPr lang="en-US" altLang="zh-CN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9931" y="1382389"/>
            <a:ext cx="7612083" cy="1159292"/>
          </a:xfrm>
        </p:spPr>
        <p:txBody>
          <a:bodyPr/>
          <a:lstStyle>
            <a:lvl1pPr algn="l">
              <a:lnSpc>
                <a:spcPct val="150000"/>
              </a:lnSpc>
              <a:defRPr sz="4800">
                <a:solidFill>
                  <a:srgbClr val="33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29931" y="2837379"/>
            <a:ext cx="8171494" cy="789960"/>
          </a:xfrm>
        </p:spPr>
        <p:txBody>
          <a:bodyPr/>
          <a:lstStyle>
            <a:lvl1pPr marL="0" indent="0" algn="l">
              <a:buNone/>
              <a:defRPr sz="4800">
                <a:solidFill>
                  <a:srgbClr val="C0000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 bwMode="auto">
          <a:xfrm>
            <a:off x="-13176" y="1"/>
            <a:ext cx="12205175" cy="678656"/>
          </a:xfrm>
          <a:prstGeom prst="rect">
            <a:avLst/>
          </a:prstGeom>
          <a:solidFill>
            <a:srgbClr val="A4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3176" y="11989"/>
            <a:ext cx="2847619" cy="666667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9492030" y="77719"/>
            <a:ext cx="2699969" cy="52322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DE0E8"/>
                </a:solidFill>
                <a:effectLst/>
                <a:uLnTx/>
                <a:uFillTx/>
                <a:latin typeface="AngsanaUPC" panose="02020603050405020304" pitchFamily="18" charset="-34"/>
                <a:ea typeface="微软雅黑" panose="020B0503020204020204" pitchFamily="34" charset="-122"/>
                <a:cs typeface="AngsanaUPC" panose="02020603050405020304" pitchFamily="18" charset="-34"/>
              </a:rPr>
              <a:t>计算机组成原理 </a:t>
            </a:r>
            <a:endParaRPr lang="zh-CN" altLang="en-US" sz="2800" dirty="0">
              <a:solidFill>
                <a:srgbClr val="CDE0E8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" name="副标题 4"/>
          <p:cNvSpPr txBox="1"/>
          <p:nvPr userDrawn="1"/>
        </p:nvSpPr>
        <p:spPr bwMode="auto">
          <a:xfrm>
            <a:off x="3229931" y="4200341"/>
            <a:ext cx="8586931" cy="131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zh-CN" altLang="en-US" sz="2400" kern="0" dirty="0" smtClean="0">
                <a:solidFill>
                  <a:schemeClr val="accent4">
                    <a:lumMod val="50000"/>
                  </a:schemeClr>
                </a:solidFill>
              </a:rPr>
              <a:t>重庆理工大学两江人工智能学院    张光建</a:t>
            </a:r>
            <a:endParaRPr lang="en-US" altLang="zh-CN" sz="2400" kern="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400" kern="0" dirty="0" smtClean="0">
                <a:solidFill>
                  <a:schemeClr val="accent4">
                    <a:lumMod val="50000"/>
                  </a:schemeClr>
                </a:solidFill>
              </a:rPr>
              <a:t>课程</a:t>
            </a: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</a:rPr>
              <a:t>QQ</a:t>
            </a:r>
            <a:r>
              <a:rPr lang="zh-CN" altLang="en-US" sz="2400" kern="0" dirty="0" smtClean="0">
                <a:solidFill>
                  <a:schemeClr val="accent4">
                    <a:lumMod val="50000"/>
                  </a:schemeClr>
                </a:solidFill>
              </a:rPr>
              <a:t>群：</a:t>
            </a:r>
            <a:r>
              <a:rPr lang="en-US" altLang="zh-CN" sz="2400" u="sng" kern="0" dirty="0" smtClean="0">
                <a:solidFill>
                  <a:srgbClr val="FF0000"/>
                </a:solidFill>
                <a:sym typeface="+mn-ea"/>
              </a:rPr>
              <a:t>703</a:t>
            </a: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 </a:t>
            </a:r>
            <a:r>
              <a:rPr lang="en-US" altLang="zh-CN" sz="2400" u="sng" kern="0" dirty="0" smtClean="0">
                <a:solidFill>
                  <a:srgbClr val="FF0000"/>
                </a:solidFill>
                <a:sym typeface="+mn-ea"/>
              </a:rPr>
              <a:t>357</a:t>
            </a: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 </a:t>
            </a:r>
            <a:r>
              <a:rPr lang="en-US" altLang="zh-CN" sz="2400" u="sng" kern="0" dirty="0" smtClean="0">
                <a:solidFill>
                  <a:srgbClr val="FF0000"/>
                </a:solidFill>
                <a:sym typeface="+mn-ea"/>
              </a:rPr>
              <a:t>591</a:t>
            </a: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  2021</a:t>
            </a:r>
            <a:r>
              <a:rPr lang="zh-CN" altLang="en-US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秋</a:t>
            </a: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-</a:t>
            </a:r>
            <a:r>
              <a:rPr lang="zh-CN" altLang="en-US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计算机组成原理</a:t>
            </a:r>
            <a:endParaRPr lang="zh-CN" altLang="en-US" sz="2400" kern="0" dirty="0" smtClean="0">
              <a:solidFill>
                <a:schemeClr val="accent4">
                  <a:lumMod val="50000"/>
                </a:schemeClr>
              </a:solidFill>
              <a:sym typeface="+mn-e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</a:rPr>
              <a:t>Tel</a:t>
            </a:r>
            <a:r>
              <a:rPr lang="zh-CN" altLang="en-US" sz="2400" kern="0" dirty="0" smtClean="0">
                <a:solidFill>
                  <a:schemeClr val="accent4">
                    <a:lumMod val="50000"/>
                  </a:schemeClr>
                </a:solidFill>
              </a:rPr>
              <a:t>：</a:t>
            </a: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</a:rPr>
              <a:t>19942224636</a:t>
            </a:r>
            <a:endParaRPr lang="zh-CN" altLang="en-US" sz="2400" kern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0" y="6569086"/>
            <a:ext cx="12191999" cy="288913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116038"/>
            <a:ext cx="4011084" cy="319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4027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2667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5048276"/>
            <a:ext cx="7315200" cy="319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43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2667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05770" y="1295401"/>
            <a:ext cx="2676630" cy="323986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97260" y="228601"/>
            <a:ext cx="985141" cy="34782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72071" y="228601"/>
            <a:ext cx="2676630" cy="34782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1" y="228600"/>
            <a:ext cx="7505700" cy="47974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60400" y="1295401"/>
            <a:ext cx="5359400" cy="21687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223000" y="1295401"/>
            <a:ext cx="5359400" cy="482183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60400" y="228601"/>
            <a:ext cx="10922000" cy="21687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1" y="228600"/>
            <a:ext cx="7505700" cy="47974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60400" y="1295401"/>
            <a:ext cx="5359400" cy="21687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295401"/>
            <a:ext cx="5359400" cy="21687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3" y="243590"/>
            <a:ext cx="10989733" cy="479747"/>
          </a:xfrm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2214965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30000"/>
              </a:lnSpc>
              <a:spcBef>
                <a:spcPts val="0"/>
              </a:spcBef>
              <a:defRPr sz="2400">
                <a:solidFill>
                  <a:srgbClr val="002060"/>
                </a:solidFill>
              </a:defRPr>
            </a:lvl2pPr>
            <a:lvl3pPr>
              <a:spcBef>
                <a:spcPts val="600"/>
              </a:spcBef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>
            <a:off x="524933" y="801827"/>
            <a:ext cx="11057467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 bwMode="auto">
          <a:xfrm>
            <a:off x="326639" y="6581118"/>
            <a:ext cx="11880000" cy="288000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7934" y="6581120"/>
            <a:ext cx="1234066" cy="288912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-30322" y="650918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D17C884-E345-4F2E-89A9-D6306D51BE0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 bwMode="auto">
          <a:xfrm>
            <a:off x="0" y="12700"/>
            <a:ext cx="11582400" cy="152400"/>
          </a:xfrm>
          <a:prstGeom prst="rect">
            <a:avLst/>
          </a:prstGeom>
          <a:solidFill>
            <a:srgbClr val="A4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854325"/>
            <a:ext cx="10363200" cy="693908"/>
          </a:xfrm>
        </p:spPr>
        <p:txBody>
          <a:bodyPr/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48218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4" y="228600"/>
            <a:ext cx="7505700" cy="479747"/>
          </a:xfrm>
        </p:spPr>
        <p:txBody>
          <a:bodyPr/>
          <a:lstStyle>
            <a:lvl1pPr>
              <a:defRPr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205184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>
                <a:solidFill>
                  <a:srgbClr val="003399"/>
                </a:solidFill>
              </a:defRPr>
            </a:lvl1pPr>
            <a:lvl2pPr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2000">
                <a:solidFill>
                  <a:srgbClr val="00206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>
            <a:off x="524933" y="771847"/>
            <a:ext cx="1105746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58682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4047827"/>
            <a:ext cx="10363200" cy="35907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0400" y="1295401"/>
            <a:ext cx="5359400" cy="20949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295401"/>
            <a:ext cx="5359400" cy="20949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797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754247"/>
            <a:ext cx="5386917" cy="4206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8302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754247"/>
            <a:ext cx="5389033" cy="4206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8302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1" y="228600"/>
            <a:ext cx="7505700" cy="4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lvl="0"/>
            <a:r>
              <a:rPr lang="en-US" altLang="zh-CN" dirty="0"/>
              <a:t>Title</a:t>
            </a:r>
            <a:endParaRPr lang="en-US" altLang="zh-CN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0295467" y="6553200"/>
            <a:ext cx="1090042" cy="17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fld id="{4E29729D-9F27-4B1A-87EF-B22519EA6DB4}" type="datetime4">
              <a:rPr lang="zh-CN" altLang="en-US" sz="800" b="1" smtClean="0">
                <a:solidFill>
                  <a:schemeClr val="accent2"/>
                </a:solidFill>
                <a:latin typeface="Arial" panose="020B0604020202020204" pitchFamily="34" charset="0"/>
              </a:rPr>
            </a:fld>
            <a:endParaRPr lang="en-US" altLang="zh-CN" sz="8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295401"/>
            <a:ext cx="10922000" cy="323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lvl="0"/>
            <a:r>
              <a:rPr lang="en-US" altLang="zh-CN" dirty="0"/>
              <a:t>This is our 1st Level </a:t>
            </a:r>
            <a:r>
              <a:rPr lang="en-US" altLang="zh-CN" dirty="0" err="1"/>
              <a:t>Bullelt</a:t>
            </a:r>
            <a:endParaRPr lang="en-US" altLang="zh-CN" dirty="0"/>
          </a:p>
          <a:p>
            <a:pPr lvl="1"/>
            <a:r>
              <a:rPr lang="en-US" altLang="zh-CN" dirty="0"/>
              <a:t>This is our 2nd level bullet</a:t>
            </a:r>
            <a:endParaRPr lang="en-US" altLang="zh-CN" dirty="0"/>
          </a:p>
          <a:p>
            <a:pPr lvl="2"/>
            <a:r>
              <a:rPr lang="en-US" altLang="zh-CN" dirty="0"/>
              <a:t>This is our 3rd level bullet</a:t>
            </a:r>
            <a:endParaRPr lang="en-US" altLang="zh-CN" dirty="0"/>
          </a:p>
          <a:p>
            <a:pPr lvl="0"/>
            <a:r>
              <a:rPr lang="en-US" altLang="zh-CN" dirty="0"/>
              <a:t>This is our next 1st Level </a:t>
            </a:r>
            <a:r>
              <a:rPr lang="en-US" altLang="zh-CN" dirty="0" err="1"/>
              <a:t>Bullelt</a:t>
            </a:r>
            <a:endParaRPr lang="en-US" altLang="zh-CN" dirty="0"/>
          </a:p>
          <a:p>
            <a:pPr lvl="1"/>
            <a:r>
              <a:rPr lang="en-US" altLang="zh-CN" dirty="0"/>
              <a:t>This is our 2nd level bullet</a:t>
            </a:r>
            <a:endParaRPr lang="en-US" altLang="zh-CN" dirty="0"/>
          </a:p>
          <a:p>
            <a:pPr lvl="2"/>
            <a:r>
              <a:rPr lang="en-US" altLang="zh-CN" dirty="0"/>
              <a:t>This is our 3rd level bullet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9pPr>
    </p:titleStyle>
    <p:bodyStyle>
      <a:lvl1pPr marL="203200" indent="-203200" algn="l" rtl="0" eaLnBrk="0" fontAlgn="base" hangingPunct="0">
        <a:spcBef>
          <a:spcPct val="100000"/>
        </a:spcBef>
        <a:spcAft>
          <a:spcPct val="0"/>
        </a:spcAft>
        <a:buSzPct val="100000"/>
        <a:buChar char="°"/>
        <a:defRPr sz="2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190500" algn="l" rtl="0" eaLnBrk="0" fontAlgn="base" hangingPunct="0">
        <a:spcBef>
          <a:spcPct val="40000"/>
        </a:spcBef>
        <a:spcAft>
          <a:spcPct val="0"/>
        </a:spcAft>
        <a:buSzPct val="100000"/>
        <a:buChar char="•"/>
        <a:defRPr sz="2400" b="1">
          <a:solidFill>
            <a:schemeClr val="accent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257300" indent="-342900" algn="l" rtl="0" eaLnBrk="0" fontAlgn="base" hangingPunct="0">
        <a:spcBef>
          <a:spcPct val="40000"/>
        </a:spcBef>
        <a:spcAft>
          <a:spcPct val="0"/>
        </a:spcAft>
        <a:buSzPct val="100000"/>
        <a:buChar char="-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229931" y="1382389"/>
            <a:ext cx="7612083" cy="1297791"/>
          </a:xfrm>
        </p:spPr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sz="5400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讲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229930" y="2837379"/>
            <a:ext cx="8962069" cy="1159292"/>
          </a:xfrm>
        </p:spPr>
        <p:txBody>
          <a:bodyPr/>
          <a:lstStyle/>
          <a:p>
            <a:r>
              <a:rPr lang="zh-CN" altLang="en-US" sz="3600" dirty="0"/>
              <a:t>计算机系统的组成、计算机系统的层次机构</a:t>
            </a:r>
            <a:endParaRPr lang="zh-CN" altLang="en-US"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计算机系统抽象层的转换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7"/>
            <a:ext cx="8061936" cy="2821285"/>
          </a:xfrm>
        </p:spPr>
        <p:txBody>
          <a:bodyPr/>
          <a:lstStyle/>
          <a:p>
            <a:r>
              <a:rPr lang="zh-CN" altLang="en-US" dirty="0"/>
              <a:t>上层与下层之间进行功能转换（从抽象到具体）</a:t>
            </a:r>
            <a:endParaRPr lang="en-US" altLang="zh-CN" dirty="0"/>
          </a:p>
          <a:p>
            <a:pPr lvl="1"/>
            <a:r>
              <a:rPr lang="zh-CN" altLang="en-US" dirty="0"/>
              <a:t>应用问题转换为算法描述</a:t>
            </a:r>
            <a:endParaRPr lang="en-US" altLang="zh-CN" dirty="0"/>
          </a:p>
          <a:p>
            <a:pPr lvl="1"/>
            <a:r>
              <a:rPr lang="zh-CN" altLang="en-US" dirty="0"/>
              <a:t>算法转换为程序</a:t>
            </a:r>
            <a:endParaRPr lang="en-US" altLang="zh-CN" dirty="0"/>
          </a:p>
          <a:p>
            <a:pPr lvl="2"/>
            <a:r>
              <a:rPr lang="zh-CN" altLang="en-US" dirty="0"/>
              <a:t>人工转换：算法</a:t>
            </a:r>
            <a:r>
              <a:rPr lang="en-US" altLang="zh-CN" dirty="0"/>
              <a:t>→</a:t>
            </a:r>
            <a:r>
              <a:rPr lang="zh-CN" altLang="en-US" dirty="0"/>
              <a:t>高级语言程序</a:t>
            </a:r>
            <a:endParaRPr lang="en-US" altLang="zh-CN" dirty="0"/>
          </a:p>
          <a:p>
            <a:pPr lvl="2"/>
            <a:r>
              <a:rPr lang="zh-CN" altLang="en-US" dirty="0"/>
              <a:t>机器转换：高级语言程序</a:t>
            </a:r>
            <a:r>
              <a:rPr lang="en-US" altLang="zh-CN" dirty="0"/>
              <a:t>→</a:t>
            </a:r>
            <a:r>
              <a:rPr lang="zh-CN" altLang="en-US" dirty="0"/>
              <a:t>汇编语言程序</a:t>
            </a:r>
            <a:r>
              <a:rPr lang="en-US" altLang="zh-CN" dirty="0"/>
              <a:t>→</a:t>
            </a:r>
            <a:r>
              <a:rPr lang="zh-CN" altLang="en-US" dirty="0"/>
              <a:t>机器语言程序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20" name="组合 19"/>
          <p:cNvGrpSpPr/>
          <p:nvPr/>
        </p:nvGrpSpPr>
        <p:grpSpPr>
          <a:xfrm>
            <a:off x="8391525" y="943384"/>
            <a:ext cx="3151785" cy="5600509"/>
            <a:chOff x="6303818" y="987747"/>
            <a:chExt cx="2749576" cy="560050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1" name="矩形 20"/>
            <p:cNvSpPr/>
            <p:nvPr/>
          </p:nvSpPr>
          <p:spPr bwMode="auto">
            <a:xfrm>
              <a:off x="6303818" y="987747"/>
              <a:ext cx="2749576" cy="622280"/>
            </a:xfrm>
            <a:prstGeom prst="rect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应用问题</a:t>
              </a:r>
              <a:endPara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6303818" y="1610027"/>
              <a:ext cx="2749576" cy="622280"/>
            </a:xfrm>
            <a:prstGeom prst="rect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/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6303818" y="2232306"/>
              <a:ext cx="2749576" cy="622280"/>
            </a:xfrm>
            <a:prstGeom prst="rect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编程（语言）</a:t>
              </a:r>
              <a:endPara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6303818" y="2854586"/>
              <a:ext cx="2749576" cy="622280"/>
            </a:xfrm>
            <a:prstGeom prst="rect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/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操作系统（虚拟机）</a:t>
              </a:r>
              <a:endPara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6303818" y="3476864"/>
              <a:ext cx="2749576" cy="622280"/>
            </a:xfrm>
            <a:prstGeom prst="rect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指令集体系结构</a:t>
              </a:r>
              <a:endPara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303818" y="4099142"/>
              <a:ext cx="2749576" cy="622280"/>
            </a:xfrm>
            <a:prstGeom prst="rect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/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微体系结构</a:t>
              </a:r>
              <a:endPara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6303818" y="4721420"/>
              <a:ext cx="2749576" cy="622280"/>
            </a:xfrm>
            <a:prstGeom prst="rect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功能部件</a:t>
              </a:r>
              <a:endPara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6303818" y="5343699"/>
              <a:ext cx="2749576" cy="622280"/>
            </a:xfrm>
            <a:prstGeom prst="rect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/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电路</a:t>
              </a:r>
              <a:endPara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6303818" y="5965976"/>
              <a:ext cx="2749576" cy="622280"/>
            </a:xfrm>
            <a:prstGeom prst="rect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器件</a:t>
              </a:r>
              <a:endPara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6" y="3280036"/>
            <a:ext cx="6496049" cy="3416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18"/>
          <p:cNvGrpSpPr/>
          <p:nvPr/>
        </p:nvGrpSpPr>
        <p:grpSpPr bwMode="auto">
          <a:xfrm>
            <a:off x="4852989" y="4919320"/>
            <a:ext cx="1852612" cy="205130"/>
            <a:chOff x="2743" y="2249"/>
            <a:chExt cx="1454" cy="210"/>
          </a:xfrm>
        </p:grpSpPr>
        <p:sp>
          <p:nvSpPr>
            <p:cNvPr id="32" name="Line 19"/>
            <p:cNvSpPr>
              <a:spLocks noChangeShapeType="1"/>
            </p:cNvSpPr>
            <p:nvPr/>
          </p:nvSpPr>
          <p:spPr bwMode="auto">
            <a:xfrm flipH="1">
              <a:off x="2743" y="2277"/>
              <a:ext cx="484" cy="1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0"/>
            <p:cNvSpPr>
              <a:spLocks noChangeShapeType="1"/>
            </p:cNvSpPr>
            <p:nvPr/>
          </p:nvSpPr>
          <p:spPr bwMode="auto">
            <a:xfrm flipH="1">
              <a:off x="3310" y="2267"/>
              <a:ext cx="548" cy="1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3520" y="2249"/>
              <a:ext cx="192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>
              <a:off x="3676" y="2258"/>
              <a:ext cx="521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6379418" y="4115674"/>
            <a:ext cx="18597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600" b="1" dirty="0">
                <a:ea typeface="微软雅黑" panose="020B0503020204020204" pitchFamily="34" charset="-122"/>
              </a:rPr>
              <a:t>每条指令由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</a:rPr>
              <a:t>操作码</a:t>
            </a:r>
            <a:r>
              <a:rPr lang="zh-CN" altLang="en-US" sz="1600" b="1" dirty="0">
                <a:ea typeface="微软雅黑" panose="020B0503020204020204" pitchFamily="34" charset="-122"/>
              </a:rPr>
              <a:t>和若干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</a:rPr>
              <a:t>地址码</a:t>
            </a:r>
            <a:r>
              <a:rPr lang="zh-CN" altLang="en-US" sz="1600" b="1" dirty="0">
                <a:ea typeface="微软雅黑" panose="020B0503020204020204" pitchFamily="34" charset="-122"/>
              </a:rPr>
              <a:t>组成</a:t>
            </a:r>
            <a:endParaRPr lang="zh-CN" altLang="en-US" sz="16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计算机系统抽象层的转换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7"/>
            <a:ext cx="8061936" cy="2531975"/>
          </a:xfrm>
        </p:spPr>
        <p:txBody>
          <a:bodyPr/>
          <a:lstStyle/>
          <a:p>
            <a:r>
              <a:rPr lang="zh-CN" altLang="en-US" dirty="0"/>
              <a:t>上层与下层之间进行功能转换（从抽象到具体）</a:t>
            </a:r>
            <a:endParaRPr lang="en-US" altLang="zh-CN" dirty="0"/>
          </a:p>
          <a:p>
            <a:pPr lvl="1"/>
            <a:r>
              <a:rPr lang="zh-CN" altLang="en-US" dirty="0"/>
              <a:t>程序可以使用操作系统提供的人机接口和系统内核</a:t>
            </a:r>
            <a:endParaRPr lang="en-US" altLang="zh-CN" dirty="0"/>
          </a:p>
          <a:p>
            <a:pPr lvl="1"/>
            <a:r>
              <a:rPr lang="zh-CN" altLang="en-US" dirty="0"/>
              <a:t>机器语言程序是</a:t>
            </a:r>
            <a:r>
              <a:rPr lang="zh-CN" altLang="en-US" dirty="0">
                <a:solidFill>
                  <a:srgbClr val="FF0000"/>
                </a:solidFill>
              </a:rPr>
              <a:t>指令集体系结构</a:t>
            </a:r>
            <a:r>
              <a:rPr lang="zh-CN" altLang="en-US" dirty="0"/>
              <a:t>所提供的</a:t>
            </a:r>
            <a:r>
              <a:rPr lang="zh-CN" altLang="en-US" dirty="0">
                <a:solidFill>
                  <a:srgbClr val="FF0000"/>
                </a:solidFill>
              </a:rPr>
              <a:t>机器指令的有序集合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指令集体系结构（</a:t>
            </a:r>
            <a:r>
              <a:rPr lang="en-US" altLang="zh-CN" dirty="0">
                <a:solidFill>
                  <a:srgbClr val="FF0000"/>
                </a:solidFill>
              </a:rPr>
              <a:t>ISA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由微体系结构来实现</a:t>
            </a:r>
            <a:endParaRPr lang="en-US" altLang="zh-CN" dirty="0"/>
          </a:p>
        </p:txBody>
      </p:sp>
      <p:grpSp>
        <p:nvGrpSpPr>
          <p:cNvPr id="20" name="组合 19"/>
          <p:cNvGrpSpPr/>
          <p:nvPr/>
        </p:nvGrpSpPr>
        <p:grpSpPr>
          <a:xfrm>
            <a:off x="8391525" y="943384"/>
            <a:ext cx="3151785" cy="5600509"/>
            <a:chOff x="6303818" y="987747"/>
            <a:chExt cx="2749576" cy="560050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1" name="矩形 20"/>
            <p:cNvSpPr/>
            <p:nvPr/>
          </p:nvSpPr>
          <p:spPr bwMode="auto">
            <a:xfrm>
              <a:off x="6303818" y="987747"/>
              <a:ext cx="2749576" cy="622280"/>
            </a:xfrm>
            <a:prstGeom prst="rect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应用问题</a:t>
              </a:r>
              <a:endPara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6303818" y="1610027"/>
              <a:ext cx="2749576" cy="622280"/>
            </a:xfrm>
            <a:prstGeom prst="rect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/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6303818" y="2232306"/>
              <a:ext cx="2749576" cy="622280"/>
            </a:xfrm>
            <a:prstGeom prst="rect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编程（语言）</a:t>
              </a:r>
              <a:endPara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6303818" y="2854586"/>
              <a:ext cx="2749576" cy="622280"/>
            </a:xfrm>
            <a:prstGeom prst="rect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/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操作系统（虚拟机）</a:t>
              </a:r>
              <a:endPara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6303818" y="3476864"/>
              <a:ext cx="2749576" cy="622280"/>
            </a:xfrm>
            <a:prstGeom prst="rect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指令集体系结构</a:t>
              </a:r>
              <a:endPara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303818" y="4099142"/>
              <a:ext cx="2749576" cy="622280"/>
            </a:xfrm>
            <a:prstGeom prst="rect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/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微体系结构</a:t>
              </a:r>
              <a:endPara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6303818" y="4721420"/>
              <a:ext cx="2749576" cy="622280"/>
            </a:xfrm>
            <a:prstGeom prst="rect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功能部件</a:t>
              </a:r>
              <a:endPara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6303818" y="5343699"/>
              <a:ext cx="2749576" cy="622280"/>
            </a:xfrm>
            <a:prstGeom prst="rect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/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电路</a:t>
              </a:r>
              <a:endPara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6303818" y="5965976"/>
              <a:ext cx="2749576" cy="622280"/>
            </a:xfrm>
            <a:prstGeom prst="rect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器件</a:t>
              </a:r>
              <a:endPara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指令集体系结构（</a:t>
            </a:r>
            <a:r>
              <a:rPr lang="en-US" altLang="zh-CN" sz="3600" dirty="0"/>
              <a:t>ISA</a:t>
            </a:r>
            <a:r>
              <a:rPr lang="zh-CN" altLang="en-US" sz="3600" dirty="0"/>
              <a:t>）</a:t>
            </a:r>
            <a:endParaRPr lang="zh-CN" altLang="en-US" sz="3600" dirty="0"/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>
          <a:xfrm>
            <a:off x="592667" y="987748"/>
            <a:ext cx="8023299" cy="526657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altLang="zh-CN" sz="2200" dirty="0"/>
              <a:t>ISA</a:t>
            </a:r>
            <a:r>
              <a:rPr lang="zh-CN" altLang="en-US" sz="2200" dirty="0"/>
              <a:t>是一种对指令系统的规定</a:t>
            </a:r>
            <a:endParaRPr lang="zh-CN" altLang="en-US" sz="22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可执行的指令的集合</a:t>
            </a:r>
            <a:r>
              <a:rPr lang="zh-CN" altLang="en-US" sz="2000" dirty="0"/>
              <a:t>，包括</a:t>
            </a:r>
            <a:r>
              <a:rPr lang="zh-CN" altLang="en-US" sz="2000" dirty="0">
                <a:solidFill>
                  <a:srgbClr val="FF0000"/>
                </a:solidFill>
              </a:rPr>
              <a:t>指令格式、操作种类</a:t>
            </a:r>
            <a:r>
              <a:rPr lang="zh-CN" altLang="en-US" sz="2000" dirty="0"/>
              <a:t>；</a:t>
            </a:r>
            <a:endParaRPr lang="zh-CN" altLang="en-US" sz="2000" dirty="0"/>
          </a:p>
          <a:p>
            <a:pPr lvl="1"/>
            <a:r>
              <a:rPr lang="zh-CN" altLang="en-US" sz="2000" dirty="0"/>
              <a:t>指令</a:t>
            </a:r>
            <a:r>
              <a:rPr lang="zh-CN" altLang="en-US" sz="2000" dirty="0">
                <a:solidFill>
                  <a:srgbClr val="FF0000"/>
                </a:solidFill>
              </a:rPr>
              <a:t>可以接受的操作数的类型</a:t>
            </a:r>
            <a:r>
              <a:rPr lang="zh-CN" altLang="en-US" sz="2000" dirty="0"/>
              <a:t>；</a:t>
            </a:r>
            <a:endParaRPr lang="zh-CN" altLang="en-US" sz="2000" dirty="0"/>
          </a:p>
          <a:p>
            <a:pPr lvl="1"/>
            <a:r>
              <a:rPr lang="zh-CN" altLang="en-US" sz="2000" dirty="0"/>
              <a:t>操作数所能存放的</a:t>
            </a:r>
            <a:r>
              <a:rPr lang="zh-CN" altLang="en-US" sz="2000" dirty="0">
                <a:solidFill>
                  <a:srgbClr val="FF0000"/>
                </a:solidFill>
              </a:rPr>
              <a:t>寄存器组的结构</a:t>
            </a:r>
            <a:r>
              <a:rPr lang="zh-CN" altLang="en-US" sz="2000" dirty="0"/>
              <a:t>，包括每个</a:t>
            </a:r>
            <a:r>
              <a:rPr lang="zh-CN" altLang="en-US" sz="2000" dirty="0">
                <a:solidFill>
                  <a:srgbClr val="FF0000"/>
                </a:solidFill>
              </a:rPr>
              <a:t>寄存器的名称、编号、长度和用途</a:t>
            </a:r>
            <a:r>
              <a:rPr lang="zh-CN" altLang="en-US" sz="2000" dirty="0"/>
              <a:t>；</a:t>
            </a:r>
            <a:endParaRPr lang="zh-CN" altLang="en-US" sz="2000" dirty="0"/>
          </a:p>
          <a:p>
            <a:pPr lvl="1"/>
            <a:r>
              <a:rPr lang="zh-CN" altLang="en-US" sz="2000" dirty="0"/>
              <a:t>操作数所能存放的</a:t>
            </a:r>
            <a:r>
              <a:rPr lang="zh-CN" altLang="en-US" sz="2000" dirty="0">
                <a:solidFill>
                  <a:srgbClr val="FF0000"/>
                </a:solidFill>
              </a:rPr>
              <a:t>存储空间的大小和编址方式</a:t>
            </a:r>
            <a:r>
              <a:rPr lang="zh-CN" altLang="en-US" sz="2000" dirty="0"/>
              <a:t>；</a:t>
            </a:r>
            <a:endParaRPr lang="zh-CN" altLang="en-US" sz="2000" dirty="0"/>
          </a:p>
          <a:p>
            <a:pPr lvl="1"/>
            <a:r>
              <a:rPr lang="zh-CN" altLang="en-US" sz="2000" dirty="0"/>
              <a:t>操作数在存储空间存放时按照</a:t>
            </a:r>
            <a:r>
              <a:rPr lang="zh-CN" altLang="en-US" sz="2000" dirty="0">
                <a:solidFill>
                  <a:srgbClr val="FF0000"/>
                </a:solidFill>
              </a:rPr>
              <a:t>大端还是小端方式存放</a:t>
            </a:r>
            <a:r>
              <a:rPr lang="zh-CN" altLang="en-US" sz="2000" dirty="0"/>
              <a:t>；</a:t>
            </a:r>
            <a:endParaRPr lang="zh-CN" altLang="en-US" sz="2000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指令获取操作数的方式</a:t>
            </a:r>
            <a:r>
              <a:rPr lang="zh-CN" altLang="en-US" sz="2000" dirty="0"/>
              <a:t>，即</a:t>
            </a:r>
            <a:r>
              <a:rPr lang="zh-CN" altLang="en-US" sz="2000" dirty="0">
                <a:solidFill>
                  <a:srgbClr val="FF0000"/>
                </a:solidFill>
              </a:rPr>
              <a:t>寻址方式</a:t>
            </a:r>
            <a:r>
              <a:rPr lang="zh-CN" altLang="en-US" sz="2000" dirty="0"/>
              <a:t>；</a:t>
            </a:r>
            <a:endParaRPr lang="zh-CN" altLang="en-US" sz="2000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指令执行过程的控制方式</a:t>
            </a:r>
            <a:r>
              <a:rPr lang="zh-CN" altLang="en-US" sz="2000" dirty="0"/>
              <a:t>，包括</a:t>
            </a:r>
            <a:r>
              <a:rPr lang="zh-CN" altLang="en-US" sz="2000" dirty="0">
                <a:solidFill>
                  <a:srgbClr val="FF0000"/>
                </a:solidFill>
              </a:rPr>
              <a:t>程序计数器、条件码定义</a:t>
            </a:r>
            <a:r>
              <a:rPr lang="zh-CN" altLang="en-US" sz="2000" dirty="0"/>
              <a:t>等</a:t>
            </a:r>
            <a:endParaRPr lang="zh-CN" altLang="en-US" sz="2000" dirty="0"/>
          </a:p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</a:rPr>
              <a:t>用途：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</a:rPr>
              <a:t>ISA</a:t>
            </a:r>
            <a:r>
              <a:rPr lang="zh-CN" altLang="en-US" sz="1800" dirty="0">
                <a:solidFill>
                  <a:srgbClr val="FF0000"/>
                </a:solidFill>
              </a:rPr>
              <a:t>是对硬件的抽象，是软件和硬件的交界面（接口）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</a:rPr>
              <a:t>所有软件功能都建立在</a:t>
            </a:r>
            <a:r>
              <a:rPr lang="en-US" altLang="zh-CN" sz="1800" dirty="0">
                <a:solidFill>
                  <a:srgbClr val="FF0000"/>
                </a:solidFill>
              </a:rPr>
              <a:t>ISA</a:t>
            </a:r>
            <a:r>
              <a:rPr lang="zh-CN" altLang="en-US" sz="1800" dirty="0">
                <a:solidFill>
                  <a:srgbClr val="FF0000"/>
                </a:solidFill>
              </a:rPr>
              <a:t>之上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716851" y="886183"/>
            <a:ext cx="2749576" cy="5600509"/>
            <a:chOff x="6303818" y="987747"/>
            <a:chExt cx="2749576" cy="560050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5" name="矩形 14"/>
            <p:cNvSpPr/>
            <p:nvPr/>
          </p:nvSpPr>
          <p:spPr bwMode="auto">
            <a:xfrm>
              <a:off x="6303818" y="987747"/>
              <a:ext cx="2749576" cy="62228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应用问题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6303818" y="1610027"/>
              <a:ext cx="2749576" cy="62228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6303818" y="2232306"/>
              <a:ext cx="2749576" cy="62228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编程（语言）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6303818" y="2854586"/>
              <a:ext cx="2749576" cy="62228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操作系统（虚拟机）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303818" y="3476864"/>
              <a:ext cx="2749576" cy="622280"/>
            </a:xfrm>
            <a:prstGeom prst="rect">
              <a:avLst/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指令集体系结构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303818" y="4099142"/>
              <a:ext cx="2749576" cy="62228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微体系结构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303818" y="4721420"/>
              <a:ext cx="2749576" cy="62228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功能部件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6303818" y="5343699"/>
              <a:ext cx="2749576" cy="62228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电路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6303818" y="5965976"/>
              <a:ext cx="2749576" cy="62228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器件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80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80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00" dirty="0"/>
              <a:t>ISA</a:t>
            </a:r>
            <a:r>
              <a:rPr lang="zh-CN" altLang="en-US" sz="3400" dirty="0"/>
              <a:t>和计算机组成（微结构）之间的关系</a:t>
            </a:r>
            <a:endParaRPr lang="zh-CN" altLang="en-US" sz="3400" dirty="0"/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2618682" y="773114"/>
            <a:ext cx="889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190500">
              <a:spcBef>
                <a:spcPct val="40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SzTx/>
              <a:buFontTx/>
              <a:buNone/>
            </a:pPr>
            <a:r>
              <a:rPr lang="zh-CN" altLang="en-US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zh-CN" altLang="en-US" sz="2000">
              <a:solidFill>
                <a:srgbClr val="3333CC"/>
              </a:solidFill>
              <a:ea typeface="微软雅黑" panose="020B0503020204020204" pitchFamily="34" charset="-122"/>
            </a:endParaRPr>
          </a:p>
        </p:txBody>
      </p:sp>
      <p:sp>
        <p:nvSpPr>
          <p:cNvPr id="581636" name="Text Box 4"/>
          <p:cNvSpPr txBox="1">
            <a:spLocks noChangeArrowheads="1"/>
          </p:cNvSpPr>
          <p:nvPr/>
        </p:nvSpPr>
        <p:spPr bwMode="auto">
          <a:xfrm>
            <a:off x="524933" y="5570538"/>
            <a:ext cx="10989733" cy="88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100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190500">
              <a:spcBef>
                <a:spcPct val="40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5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规定的指令集不同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IA-32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15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可以有不同的计算机组成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，如乘法指令可用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或乘法器实现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9333" name="Group 5"/>
          <p:cNvGrpSpPr/>
          <p:nvPr/>
        </p:nvGrpSpPr>
        <p:grpSpPr bwMode="auto">
          <a:xfrm>
            <a:off x="2666306" y="863600"/>
            <a:ext cx="8864600" cy="4275138"/>
            <a:chOff x="74" y="1338"/>
            <a:chExt cx="5584" cy="2863"/>
          </a:xfrm>
        </p:grpSpPr>
        <p:sp>
          <p:nvSpPr>
            <p:cNvPr id="99335" name="Text Box 6"/>
            <p:cNvSpPr txBox="1">
              <a:spLocks noChangeArrowheads="1"/>
            </p:cNvSpPr>
            <p:nvPr/>
          </p:nvSpPr>
          <p:spPr bwMode="auto">
            <a:xfrm>
              <a:off x="357" y="1701"/>
              <a:ext cx="935" cy="312"/>
            </a:xfrm>
            <a:prstGeom prst="rect">
              <a:avLst/>
            </a:prstGeom>
            <a:solidFill>
              <a:srgbClr val="0000FF">
                <a:alpha val="25882"/>
              </a:srgbClr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  控制器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336" name="Rectangle 7"/>
            <p:cNvSpPr>
              <a:spLocks noChangeArrowheads="1"/>
            </p:cNvSpPr>
            <p:nvPr/>
          </p:nvSpPr>
          <p:spPr bwMode="auto">
            <a:xfrm>
              <a:off x="158" y="1417"/>
              <a:ext cx="3118" cy="2665"/>
            </a:xfrm>
            <a:prstGeom prst="rect">
              <a:avLst/>
            </a:prstGeom>
            <a:noFill/>
            <a:ln w="38100" cap="rnd" algn="ctr">
              <a:solidFill>
                <a:srgbClr val="FF0000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>
                      <a:alpha val="18823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9337" name="Text Box 8"/>
            <p:cNvSpPr txBox="1">
              <a:spLocks noChangeArrowheads="1"/>
            </p:cNvSpPr>
            <p:nvPr/>
          </p:nvSpPr>
          <p:spPr bwMode="auto">
            <a:xfrm>
              <a:off x="300" y="1417"/>
              <a:ext cx="538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>
                      <a:alpha val="25882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endPara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338" name="Text Box 9"/>
            <p:cNvSpPr txBox="1">
              <a:spLocks noChangeArrowheads="1"/>
            </p:cNvSpPr>
            <p:nvPr/>
          </p:nvSpPr>
          <p:spPr bwMode="auto">
            <a:xfrm>
              <a:off x="1632" y="1757"/>
              <a:ext cx="652" cy="206"/>
            </a:xfrm>
            <a:prstGeom prst="rect">
              <a:avLst/>
            </a:prstGeom>
            <a:solidFill>
              <a:srgbClr val="FF0000">
                <a:alpha val="18039"/>
              </a:srgbClr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PC</a:t>
              </a:r>
              <a:endParaRPr lang="en-US" altLang="zh-CN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339" name="Text Box 10"/>
            <p:cNvSpPr txBox="1">
              <a:spLocks noChangeArrowheads="1"/>
            </p:cNvSpPr>
            <p:nvPr/>
          </p:nvSpPr>
          <p:spPr bwMode="auto">
            <a:xfrm>
              <a:off x="5220" y="1984"/>
              <a:ext cx="438" cy="557"/>
            </a:xfrm>
            <a:prstGeom prst="rect">
              <a:avLst/>
            </a:prstGeom>
            <a:solidFill>
              <a:srgbClr val="0000FF">
                <a:alpha val="25882"/>
              </a:srgbClr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</a:t>
              </a:r>
              <a:endParaRPr lang="zh-CN" altLang="en-US" sz="24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  <a:endParaRPr lang="zh-CN" altLang="en-US" sz="24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340" name="AutoShape 11"/>
            <p:cNvSpPr>
              <a:spLocks noChangeArrowheads="1"/>
            </p:cNvSpPr>
            <p:nvPr/>
          </p:nvSpPr>
          <p:spPr bwMode="auto">
            <a:xfrm>
              <a:off x="4961" y="2211"/>
              <a:ext cx="227" cy="141"/>
            </a:xfrm>
            <a:prstGeom prst="leftRightArrow">
              <a:avLst>
                <a:gd name="adj1" fmla="val 50000"/>
                <a:gd name="adj2" fmla="val 32199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zh-CN" altLang="en-US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341" name="Text Box 12"/>
            <p:cNvSpPr txBox="1">
              <a:spLocks noChangeArrowheads="1"/>
            </p:cNvSpPr>
            <p:nvPr/>
          </p:nvSpPr>
          <p:spPr bwMode="auto">
            <a:xfrm>
              <a:off x="5220" y="2863"/>
              <a:ext cx="438" cy="557"/>
            </a:xfrm>
            <a:prstGeom prst="rect">
              <a:avLst/>
            </a:prstGeom>
            <a:solidFill>
              <a:srgbClr val="0000FF">
                <a:alpha val="25882"/>
              </a:srgbClr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</a:t>
              </a:r>
              <a:endParaRPr lang="en-US" altLang="zh-CN" sz="24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  <a:endParaRPr lang="zh-CN" altLang="en-US" sz="24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342" name="AutoShape 13"/>
            <p:cNvSpPr>
              <a:spLocks noChangeArrowheads="1"/>
            </p:cNvSpPr>
            <p:nvPr/>
          </p:nvSpPr>
          <p:spPr bwMode="auto">
            <a:xfrm>
              <a:off x="4933" y="3033"/>
              <a:ext cx="255" cy="142"/>
            </a:xfrm>
            <a:prstGeom prst="leftRightArrow">
              <a:avLst>
                <a:gd name="adj1" fmla="val 50000"/>
                <a:gd name="adj2" fmla="val 35915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9343" name="Text Box 14"/>
            <p:cNvSpPr txBox="1">
              <a:spLocks noChangeArrowheads="1"/>
            </p:cNvSpPr>
            <p:nvPr/>
          </p:nvSpPr>
          <p:spPr bwMode="auto">
            <a:xfrm>
              <a:off x="2454" y="1757"/>
              <a:ext cx="680" cy="206"/>
            </a:xfrm>
            <a:prstGeom prst="rect">
              <a:avLst/>
            </a:prstGeom>
            <a:solidFill>
              <a:srgbClr val="FF0000">
                <a:alpha val="18039"/>
              </a:srgbClr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MAR</a:t>
              </a:r>
              <a:endParaRPr lang="en-US" altLang="zh-CN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344" name="Text Box 15"/>
            <p:cNvSpPr txBox="1">
              <a:spLocks noChangeArrowheads="1"/>
            </p:cNvSpPr>
            <p:nvPr/>
          </p:nvSpPr>
          <p:spPr bwMode="auto">
            <a:xfrm>
              <a:off x="2483" y="3656"/>
              <a:ext cx="680" cy="206"/>
            </a:xfrm>
            <a:prstGeom prst="rect">
              <a:avLst/>
            </a:prstGeom>
            <a:solidFill>
              <a:srgbClr val="FF0000">
                <a:alpha val="18039"/>
              </a:srgbClr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MDR</a:t>
              </a:r>
              <a:endPara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345" name="Line 16"/>
            <p:cNvSpPr>
              <a:spLocks noChangeShapeType="1"/>
            </p:cNvSpPr>
            <p:nvPr/>
          </p:nvSpPr>
          <p:spPr bwMode="auto">
            <a:xfrm>
              <a:off x="1292" y="1870"/>
              <a:ext cx="34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6" name="Line 17"/>
            <p:cNvSpPr>
              <a:spLocks noChangeShapeType="1"/>
            </p:cNvSpPr>
            <p:nvPr/>
          </p:nvSpPr>
          <p:spPr bwMode="auto">
            <a:xfrm>
              <a:off x="2284" y="1870"/>
              <a:ext cx="171" cy="0"/>
            </a:xfrm>
            <a:prstGeom prst="line">
              <a:avLst/>
            </a:prstGeom>
            <a:noFill/>
            <a:ln w="38100">
              <a:solidFill>
                <a:srgbClr val="007635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7" name="Line 18"/>
            <p:cNvSpPr>
              <a:spLocks noChangeShapeType="1"/>
            </p:cNvSpPr>
            <p:nvPr/>
          </p:nvSpPr>
          <p:spPr bwMode="auto">
            <a:xfrm>
              <a:off x="2710" y="3344"/>
              <a:ext cx="0" cy="312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9348" name="Group 19"/>
            <p:cNvGrpSpPr/>
            <p:nvPr/>
          </p:nvGrpSpPr>
          <p:grpSpPr bwMode="auto">
            <a:xfrm>
              <a:off x="1689" y="2239"/>
              <a:ext cx="482" cy="935"/>
              <a:chOff x="3135" y="2472"/>
              <a:chExt cx="454" cy="935"/>
            </a:xfrm>
          </p:grpSpPr>
          <p:grpSp>
            <p:nvGrpSpPr>
              <p:cNvPr id="99415" name="Group 20"/>
              <p:cNvGrpSpPr/>
              <p:nvPr/>
            </p:nvGrpSpPr>
            <p:grpSpPr bwMode="auto">
              <a:xfrm flipH="1">
                <a:off x="3135" y="2472"/>
                <a:ext cx="454" cy="935"/>
                <a:chOff x="3078" y="2330"/>
                <a:chExt cx="625" cy="1580"/>
              </a:xfrm>
            </p:grpSpPr>
            <p:sp>
              <p:nvSpPr>
                <p:cNvPr id="99417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3078" y="2330"/>
                  <a:ext cx="9" cy="69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9418" name="Line 13"/>
                <p:cNvSpPr>
                  <a:spLocks noChangeShapeType="1"/>
                </p:cNvSpPr>
                <p:nvPr/>
              </p:nvSpPr>
              <p:spPr bwMode="auto">
                <a:xfrm>
                  <a:off x="3107" y="2330"/>
                  <a:ext cx="592" cy="30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9419" name="Line 14"/>
                <p:cNvSpPr>
                  <a:spLocks noChangeShapeType="1"/>
                </p:cNvSpPr>
                <p:nvPr/>
              </p:nvSpPr>
              <p:spPr bwMode="auto">
                <a:xfrm>
                  <a:off x="3087" y="3018"/>
                  <a:ext cx="213" cy="11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9420" name="Line 16"/>
                <p:cNvSpPr>
                  <a:spLocks noChangeShapeType="1"/>
                </p:cNvSpPr>
                <p:nvPr/>
              </p:nvSpPr>
              <p:spPr bwMode="auto">
                <a:xfrm>
                  <a:off x="3693" y="2644"/>
                  <a:ext cx="10" cy="45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9421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120" y="3256"/>
                  <a:ext cx="0" cy="6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942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35" y="3549"/>
                  <a:ext cx="564" cy="34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9423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121" y="3125"/>
                  <a:ext cx="171" cy="12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942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702" y="3067"/>
                  <a:ext cx="0" cy="48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9416" name="Rectangle 25"/>
              <p:cNvSpPr>
                <a:spLocks noChangeArrowheads="1"/>
              </p:cNvSpPr>
              <p:nvPr/>
            </p:nvSpPr>
            <p:spPr bwMode="auto">
              <a:xfrm rot="16200000" flipH="1">
                <a:off x="3018" y="2846"/>
                <a:ext cx="51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100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40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40000"/>
                  </a:spcBef>
                  <a:buSzPct val="100000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000">
                    <a:cs typeface="Arial" panose="020B0604020202020204" pitchFamily="34" charset="0"/>
                  </a:rPr>
                  <a:t>ALU</a:t>
                </a:r>
                <a:endParaRPr lang="en-US" altLang="zh-CN" sz="20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9349" name="Group 30"/>
            <p:cNvGrpSpPr/>
            <p:nvPr/>
          </p:nvGrpSpPr>
          <p:grpSpPr bwMode="auto">
            <a:xfrm>
              <a:off x="2143" y="2494"/>
              <a:ext cx="255" cy="510"/>
              <a:chOff x="2030" y="2415"/>
              <a:chExt cx="341" cy="510"/>
            </a:xfrm>
          </p:grpSpPr>
          <p:sp>
            <p:nvSpPr>
              <p:cNvPr id="99413" name="Line 31"/>
              <p:cNvSpPr>
                <a:spLocks noChangeShapeType="1"/>
              </p:cNvSpPr>
              <p:nvPr/>
            </p:nvSpPr>
            <p:spPr bwMode="auto">
              <a:xfrm flipH="1">
                <a:off x="2031" y="2415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414" name="Line 32"/>
              <p:cNvSpPr>
                <a:spLocks noChangeShapeType="1"/>
              </p:cNvSpPr>
              <p:nvPr/>
            </p:nvSpPr>
            <p:spPr bwMode="auto">
              <a:xfrm flipH="1">
                <a:off x="2030" y="2925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9350" name="Text Box 33"/>
            <p:cNvSpPr txBox="1">
              <a:spLocks noChangeArrowheads="1"/>
            </p:cNvSpPr>
            <p:nvPr/>
          </p:nvSpPr>
          <p:spPr bwMode="auto">
            <a:xfrm>
              <a:off x="1065" y="2182"/>
              <a:ext cx="284" cy="1089"/>
            </a:xfrm>
            <a:prstGeom prst="rect">
              <a:avLst/>
            </a:prstGeom>
            <a:solidFill>
              <a:srgbClr val="FF0000">
                <a:alpha val="18039"/>
              </a:srgbClr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志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寄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存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器</a:t>
              </a:r>
              <a:endPara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351" name="Line 34"/>
            <p:cNvSpPr>
              <a:spLocks noChangeShapeType="1"/>
            </p:cNvSpPr>
            <p:nvPr/>
          </p:nvSpPr>
          <p:spPr bwMode="auto">
            <a:xfrm flipH="1">
              <a:off x="1349" y="2551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9352" name="Group 35"/>
            <p:cNvGrpSpPr/>
            <p:nvPr/>
          </p:nvGrpSpPr>
          <p:grpSpPr bwMode="auto">
            <a:xfrm>
              <a:off x="895" y="1984"/>
              <a:ext cx="143" cy="539"/>
              <a:chOff x="895" y="1905"/>
              <a:chExt cx="143" cy="539"/>
            </a:xfrm>
          </p:grpSpPr>
          <p:sp>
            <p:nvSpPr>
              <p:cNvPr id="99411" name="Line 36"/>
              <p:cNvSpPr>
                <a:spLocks noChangeShapeType="1"/>
              </p:cNvSpPr>
              <p:nvPr/>
            </p:nvSpPr>
            <p:spPr bwMode="auto">
              <a:xfrm flipH="1">
                <a:off x="896" y="2443"/>
                <a:ext cx="142" cy="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412" name="Line 37"/>
              <p:cNvSpPr>
                <a:spLocks noChangeShapeType="1"/>
              </p:cNvSpPr>
              <p:nvPr/>
            </p:nvSpPr>
            <p:spPr bwMode="auto">
              <a:xfrm flipV="1">
                <a:off x="895" y="1905"/>
                <a:ext cx="0" cy="539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9353" name="Line 38"/>
            <p:cNvSpPr>
              <a:spLocks noChangeShapeType="1"/>
            </p:cNvSpPr>
            <p:nvPr/>
          </p:nvSpPr>
          <p:spPr bwMode="auto">
            <a:xfrm flipV="1">
              <a:off x="2795" y="2012"/>
              <a:ext cx="0" cy="34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9354" name="Group 39"/>
            <p:cNvGrpSpPr/>
            <p:nvPr/>
          </p:nvGrpSpPr>
          <p:grpSpPr bwMode="auto">
            <a:xfrm>
              <a:off x="1519" y="2776"/>
              <a:ext cx="964" cy="937"/>
              <a:chOff x="1576" y="2924"/>
              <a:chExt cx="964" cy="937"/>
            </a:xfrm>
          </p:grpSpPr>
          <p:sp>
            <p:nvSpPr>
              <p:cNvPr id="99408" name="Line 40"/>
              <p:cNvSpPr>
                <a:spLocks noChangeShapeType="1"/>
              </p:cNvSpPr>
              <p:nvPr/>
            </p:nvSpPr>
            <p:spPr bwMode="auto">
              <a:xfrm>
                <a:off x="1576" y="2924"/>
                <a:ext cx="0" cy="935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409" name="Line 41"/>
              <p:cNvSpPr>
                <a:spLocks noChangeShapeType="1"/>
              </p:cNvSpPr>
              <p:nvPr/>
            </p:nvSpPr>
            <p:spPr bwMode="auto">
              <a:xfrm>
                <a:off x="1576" y="3861"/>
                <a:ext cx="964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410" name="Line 42"/>
              <p:cNvSpPr>
                <a:spLocks noChangeShapeType="1"/>
              </p:cNvSpPr>
              <p:nvPr/>
            </p:nvSpPr>
            <p:spPr bwMode="auto">
              <a:xfrm flipH="1">
                <a:off x="1576" y="2924"/>
                <a:ext cx="171" cy="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9355" name="Group 43"/>
            <p:cNvGrpSpPr/>
            <p:nvPr/>
          </p:nvGrpSpPr>
          <p:grpSpPr bwMode="auto">
            <a:xfrm>
              <a:off x="2058" y="3259"/>
              <a:ext cx="311" cy="453"/>
              <a:chOff x="2115" y="3405"/>
              <a:chExt cx="311" cy="453"/>
            </a:xfrm>
          </p:grpSpPr>
          <p:sp>
            <p:nvSpPr>
              <p:cNvPr id="99406" name="Line 44"/>
              <p:cNvSpPr>
                <a:spLocks noChangeShapeType="1"/>
              </p:cNvSpPr>
              <p:nvPr/>
            </p:nvSpPr>
            <p:spPr bwMode="auto">
              <a:xfrm flipV="1">
                <a:off x="2115" y="3405"/>
                <a:ext cx="0" cy="453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407" name="Line 45"/>
              <p:cNvSpPr>
                <a:spLocks noChangeShapeType="1"/>
              </p:cNvSpPr>
              <p:nvPr/>
            </p:nvSpPr>
            <p:spPr bwMode="auto">
              <a:xfrm>
                <a:off x="2115" y="3407"/>
                <a:ext cx="31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9356" name="Group 46"/>
            <p:cNvGrpSpPr/>
            <p:nvPr/>
          </p:nvGrpSpPr>
          <p:grpSpPr bwMode="auto">
            <a:xfrm>
              <a:off x="668" y="2010"/>
              <a:ext cx="2977" cy="1448"/>
              <a:chOff x="725" y="2158"/>
              <a:chExt cx="2977" cy="1448"/>
            </a:xfrm>
          </p:grpSpPr>
          <p:sp>
            <p:nvSpPr>
              <p:cNvPr id="99403" name="Line 47"/>
              <p:cNvSpPr>
                <a:spLocks noChangeShapeType="1"/>
              </p:cNvSpPr>
              <p:nvPr/>
            </p:nvSpPr>
            <p:spPr bwMode="auto">
              <a:xfrm flipV="1">
                <a:off x="725" y="3606"/>
                <a:ext cx="297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404" name="Line 48"/>
              <p:cNvSpPr>
                <a:spLocks noChangeShapeType="1"/>
              </p:cNvSpPr>
              <p:nvPr/>
            </p:nvSpPr>
            <p:spPr bwMode="auto">
              <a:xfrm>
                <a:off x="754" y="2158"/>
                <a:ext cx="0" cy="1389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405" name="Line 49"/>
              <p:cNvSpPr>
                <a:spLocks noChangeShapeType="1"/>
              </p:cNvSpPr>
              <p:nvPr/>
            </p:nvSpPr>
            <p:spPr bwMode="auto">
              <a:xfrm flipV="1">
                <a:off x="1916" y="3209"/>
                <a:ext cx="0" cy="369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dash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9357" name="Text Box 50"/>
            <p:cNvSpPr txBox="1">
              <a:spLocks noChangeArrowheads="1"/>
            </p:cNvSpPr>
            <p:nvPr/>
          </p:nvSpPr>
          <p:spPr bwMode="auto">
            <a:xfrm>
              <a:off x="357" y="3685"/>
              <a:ext cx="652" cy="206"/>
            </a:xfrm>
            <a:prstGeom prst="rect">
              <a:avLst/>
            </a:prstGeom>
            <a:solidFill>
              <a:srgbClr val="FF0000">
                <a:alpha val="18039"/>
              </a:srgbClr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>
                  <a:solidFill>
                    <a:schemeClr val="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IR</a:t>
              </a:r>
              <a:endParaRPr lang="en-US" altLang="zh-CN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358" name="Line 51"/>
            <p:cNvSpPr>
              <a:spLocks noChangeShapeType="1"/>
            </p:cNvSpPr>
            <p:nvPr/>
          </p:nvSpPr>
          <p:spPr bwMode="auto">
            <a:xfrm flipH="1">
              <a:off x="1009" y="3826"/>
              <a:ext cx="1475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9" name="Line 52"/>
            <p:cNvSpPr>
              <a:spLocks noChangeShapeType="1"/>
            </p:cNvSpPr>
            <p:nvPr/>
          </p:nvSpPr>
          <p:spPr bwMode="auto">
            <a:xfrm flipV="1">
              <a:off x="470" y="1984"/>
              <a:ext cx="0" cy="170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9360" name="Group 53"/>
            <p:cNvGrpSpPr/>
            <p:nvPr/>
          </p:nvGrpSpPr>
          <p:grpSpPr bwMode="auto">
            <a:xfrm>
              <a:off x="3277" y="1502"/>
              <a:ext cx="795" cy="2438"/>
              <a:chOff x="3333" y="1650"/>
              <a:chExt cx="795" cy="2438"/>
            </a:xfrm>
          </p:grpSpPr>
          <p:sp>
            <p:nvSpPr>
              <p:cNvPr id="99396" name="Text Box 54"/>
              <p:cNvSpPr txBox="1">
                <a:spLocks noChangeArrowheads="1"/>
              </p:cNvSpPr>
              <p:nvPr/>
            </p:nvSpPr>
            <p:spPr bwMode="auto">
              <a:xfrm>
                <a:off x="3447" y="1650"/>
                <a:ext cx="539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100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685800" indent="-190500">
                  <a:spcBef>
                    <a:spcPct val="40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257300" indent="-342900">
                  <a:spcBef>
                    <a:spcPct val="40000"/>
                  </a:spcBef>
                  <a:buSzPct val="100000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indent="-3429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171700" indent="-3429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6289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0861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5433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0005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SzTx/>
                  <a:buFontTx/>
                  <a:buNone/>
                </a:pPr>
                <a:r>
                  <a:rPr lang="zh-CN" altLang="en-US" sz="2000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地址</a:t>
                </a:r>
                <a:endParaRPr lang="zh-CN" altLang="en-US" sz="200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397" name="AutoShape 55"/>
              <p:cNvSpPr>
                <a:spLocks noChangeArrowheads="1"/>
              </p:cNvSpPr>
              <p:nvPr/>
            </p:nvSpPr>
            <p:spPr bwMode="auto">
              <a:xfrm>
                <a:off x="3362" y="2756"/>
                <a:ext cx="765" cy="284"/>
              </a:xfrm>
              <a:prstGeom prst="leftRightArrow">
                <a:avLst>
                  <a:gd name="adj1" fmla="val 50000"/>
                  <a:gd name="adj2" fmla="val 53873"/>
                </a:avLst>
              </a:prstGeom>
              <a:solidFill>
                <a:schemeClr val="bg1"/>
              </a:solidFill>
              <a:ln w="28575" algn="ctr">
                <a:solidFill>
                  <a:srgbClr val="FF33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9398" name="Text Box 56"/>
              <p:cNvSpPr txBox="1">
                <a:spLocks noChangeArrowheads="1"/>
              </p:cNvSpPr>
              <p:nvPr/>
            </p:nvSpPr>
            <p:spPr bwMode="auto">
              <a:xfrm>
                <a:off x="3532" y="3634"/>
                <a:ext cx="482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100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685800" indent="-190500">
                  <a:spcBef>
                    <a:spcPct val="40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257300" indent="-342900">
                  <a:spcBef>
                    <a:spcPct val="40000"/>
                  </a:spcBef>
                  <a:buSzPct val="100000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indent="-3429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171700" indent="-3429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6289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0861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5433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0005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SzTx/>
                  <a:buFontTx/>
                  <a:buNone/>
                </a:pPr>
                <a:r>
                  <a:rPr lang="zh-CN" altLang="en-US" sz="2000">
                    <a:solidFill>
                      <a:srgbClr val="3333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zh-CN" altLang="en-US" sz="200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399" name="AutoShape 57"/>
              <p:cNvSpPr>
                <a:spLocks noChangeArrowheads="1"/>
              </p:cNvSpPr>
              <p:nvPr/>
            </p:nvSpPr>
            <p:spPr bwMode="auto">
              <a:xfrm>
                <a:off x="3334" y="3804"/>
                <a:ext cx="794" cy="284"/>
              </a:xfrm>
              <a:prstGeom prst="leftRightArrow">
                <a:avLst>
                  <a:gd name="adj1" fmla="val 50000"/>
                  <a:gd name="adj2" fmla="val 55915"/>
                </a:avLst>
              </a:prstGeom>
              <a:solidFill>
                <a:schemeClr val="bg1"/>
              </a:solidFill>
              <a:ln w="28575" algn="ctr">
                <a:solidFill>
                  <a:srgbClr val="3333CC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9400" name="Text Box 58"/>
              <p:cNvSpPr txBox="1">
                <a:spLocks noChangeArrowheads="1"/>
              </p:cNvSpPr>
              <p:nvPr/>
            </p:nvSpPr>
            <p:spPr bwMode="auto">
              <a:xfrm>
                <a:off x="3504" y="2534"/>
                <a:ext cx="539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100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685800" indent="-190500">
                  <a:spcBef>
                    <a:spcPct val="40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257300" indent="-342900">
                  <a:spcBef>
                    <a:spcPct val="40000"/>
                  </a:spcBef>
                  <a:buSzPct val="100000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indent="-3429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171700" indent="-3429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6289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0861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5433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0005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SzTx/>
                  <a:buFontTx/>
                  <a:buNone/>
                </a:pPr>
                <a:r>
                  <a:rPr lang="zh-CN" altLang="en-US" sz="2000">
                    <a:solidFill>
                      <a:srgbClr val="FF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控制</a:t>
                </a:r>
                <a:endParaRPr lang="zh-CN" altLang="en-US" sz="2000"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401" name="AutoShape 59"/>
              <p:cNvSpPr>
                <a:spLocks noChangeArrowheads="1"/>
              </p:cNvSpPr>
              <p:nvPr/>
            </p:nvSpPr>
            <p:spPr bwMode="auto">
              <a:xfrm>
                <a:off x="3333" y="1843"/>
                <a:ext cx="794" cy="341"/>
              </a:xfrm>
              <a:prstGeom prst="rightArrow">
                <a:avLst>
                  <a:gd name="adj1" fmla="val 50000"/>
                  <a:gd name="adj2" fmla="val 58211"/>
                </a:avLst>
              </a:prstGeom>
              <a:solidFill>
                <a:schemeClr val="bg1"/>
              </a:solidFill>
              <a:ln w="28575" algn="ctr">
                <a:solidFill>
                  <a:srgbClr val="008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9402" name="Line 60"/>
              <p:cNvSpPr>
                <a:spLocks noChangeShapeType="1"/>
              </p:cNvSpPr>
              <p:nvPr/>
            </p:nvSpPr>
            <p:spPr bwMode="auto">
              <a:xfrm flipV="1">
                <a:off x="3731" y="2982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dash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9361" name="Group 61"/>
            <p:cNvGrpSpPr/>
            <p:nvPr/>
          </p:nvGrpSpPr>
          <p:grpSpPr bwMode="auto">
            <a:xfrm>
              <a:off x="2142" y="2037"/>
              <a:ext cx="1106" cy="1316"/>
              <a:chOff x="2199" y="2185"/>
              <a:chExt cx="1106" cy="1316"/>
            </a:xfrm>
          </p:grpSpPr>
          <p:sp>
            <p:nvSpPr>
              <p:cNvPr id="99384" name="Text Box 62"/>
              <p:cNvSpPr txBox="1">
                <a:spLocks noChangeArrowheads="1"/>
              </p:cNvSpPr>
              <p:nvPr/>
            </p:nvSpPr>
            <p:spPr bwMode="auto">
              <a:xfrm>
                <a:off x="2199" y="2185"/>
                <a:ext cx="737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>
                        <a:alpha val="25882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100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685800" indent="-190500">
                  <a:spcBef>
                    <a:spcPct val="40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257300" indent="-342900">
                  <a:spcBef>
                    <a:spcPct val="40000"/>
                  </a:spcBef>
                  <a:buSzPct val="100000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indent="-3429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171700" indent="-3429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6289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0861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5433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0005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GPRs</a:t>
                </a:r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99385" name="Group 63"/>
              <p:cNvGrpSpPr/>
              <p:nvPr/>
            </p:nvGrpSpPr>
            <p:grpSpPr bwMode="auto">
              <a:xfrm>
                <a:off x="2452" y="2500"/>
                <a:ext cx="853" cy="1001"/>
                <a:chOff x="2398" y="2273"/>
                <a:chExt cx="853" cy="1001"/>
              </a:xfrm>
            </p:grpSpPr>
            <p:grpSp>
              <p:nvGrpSpPr>
                <p:cNvPr id="99387" name="Group 64"/>
                <p:cNvGrpSpPr/>
                <p:nvPr/>
              </p:nvGrpSpPr>
              <p:grpSpPr bwMode="auto">
                <a:xfrm>
                  <a:off x="2398" y="2273"/>
                  <a:ext cx="652" cy="992"/>
                  <a:chOff x="2228" y="1678"/>
                  <a:chExt cx="737" cy="992"/>
                </a:xfrm>
              </p:grpSpPr>
              <p:sp>
                <p:nvSpPr>
                  <p:cNvPr id="99392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2228" y="1678"/>
                    <a:ext cx="737" cy="99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algn="ctr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393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2228" y="1933"/>
                    <a:ext cx="7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394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2228" y="2188"/>
                    <a:ext cx="7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395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228" y="2415"/>
                    <a:ext cx="7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9388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051" y="2281"/>
                  <a:ext cx="199" cy="2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9389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052" y="2525"/>
                  <a:ext cx="199" cy="2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9390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052" y="2784"/>
                  <a:ext cx="199" cy="2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9391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051" y="3068"/>
                  <a:ext cx="199" cy="2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99386" name="Rectangle 73"/>
              <p:cNvSpPr>
                <a:spLocks noChangeArrowheads="1"/>
              </p:cNvSpPr>
              <p:nvPr/>
            </p:nvSpPr>
            <p:spPr bwMode="auto">
              <a:xfrm>
                <a:off x="2455" y="2500"/>
                <a:ext cx="652" cy="992"/>
              </a:xfrm>
              <a:prstGeom prst="rect">
                <a:avLst/>
              </a:prstGeom>
              <a:solidFill>
                <a:srgbClr val="008000">
                  <a:alpha val="16862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99362" name="Group 74"/>
            <p:cNvGrpSpPr/>
            <p:nvPr/>
          </p:nvGrpSpPr>
          <p:grpSpPr bwMode="auto">
            <a:xfrm>
              <a:off x="4070" y="1417"/>
              <a:ext cx="880" cy="2526"/>
              <a:chOff x="4127" y="1565"/>
              <a:chExt cx="880" cy="2526"/>
            </a:xfrm>
          </p:grpSpPr>
          <p:grpSp>
            <p:nvGrpSpPr>
              <p:cNvPr id="99364" name="Group 75"/>
              <p:cNvGrpSpPr/>
              <p:nvPr/>
            </p:nvGrpSpPr>
            <p:grpSpPr bwMode="auto">
              <a:xfrm>
                <a:off x="4127" y="1565"/>
                <a:ext cx="880" cy="2526"/>
                <a:chOff x="4156" y="1565"/>
                <a:chExt cx="908" cy="2526"/>
              </a:xfrm>
            </p:grpSpPr>
            <p:sp>
              <p:nvSpPr>
                <p:cNvPr id="99366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156" y="1565"/>
                  <a:ext cx="737" cy="309"/>
                </a:xfrm>
                <a:prstGeom prst="rect">
                  <a:avLst/>
                </a:prstGeom>
                <a:solidFill>
                  <a:srgbClr val="0000FF">
                    <a:alpha val="2588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zh-CN" altLang="en-US" sz="24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存储器</a:t>
                  </a:r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99367" name="Group 77"/>
                <p:cNvGrpSpPr/>
                <p:nvPr/>
              </p:nvGrpSpPr>
              <p:grpSpPr bwMode="auto">
                <a:xfrm>
                  <a:off x="4156" y="1877"/>
                  <a:ext cx="737" cy="2211"/>
                  <a:chOff x="3447" y="1423"/>
                  <a:chExt cx="879" cy="2211"/>
                </a:xfrm>
              </p:grpSpPr>
              <p:sp>
                <p:nvSpPr>
                  <p:cNvPr id="99376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3447" y="1423"/>
                    <a:ext cx="879" cy="221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algn="ctr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377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3447" y="1678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378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3447" y="1962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379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447" y="2245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380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3447" y="2529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381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3447" y="2812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382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3447" y="3096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383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3447" y="3379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9368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864" y="1941"/>
                  <a:ext cx="199" cy="2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solidFill>
                        <a:srgbClr val="008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en-US" altLang="zh-CN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9369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865" y="2160"/>
                  <a:ext cx="199" cy="2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solidFill>
                        <a:srgbClr val="008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en-US" altLang="zh-CN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9370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865" y="2472"/>
                  <a:ext cx="199" cy="2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solidFill>
                        <a:srgbClr val="008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en-US" altLang="zh-CN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9371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864" y="2756"/>
                  <a:ext cx="199" cy="2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solidFill>
                        <a:srgbClr val="008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en-US" altLang="zh-CN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9372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4865" y="2982"/>
                  <a:ext cx="199" cy="2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solidFill>
                        <a:srgbClr val="008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en-US" altLang="zh-CN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9373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4865" y="3322"/>
                  <a:ext cx="199" cy="2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solidFill>
                        <a:srgbClr val="008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endParaRPr lang="en-US" altLang="zh-CN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9374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4864" y="3578"/>
                  <a:ext cx="199" cy="2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solidFill>
                        <a:srgbClr val="008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endParaRPr lang="en-US" altLang="zh-CN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9375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4864" y="3885"/>
                  <a:ext cx="199" cy="2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solidFill>
                        <a:srgbClr val="008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7</a:t>
                  </a:r>
                  <a:endParaRPr lang="en-US" altLang="zh-CN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99365" name="Rectangle 94"/>
              <p:cNvSpPr>
                <a:spLocks noChangeArrowheads="1"/>
              </p:cNvSpPr>
              <p:nvPr/>
            </p:nvSpPr>
            <p:spPr bwMode="auto">
              <a:xfrm>
                <a:off x="4127" y="1877"/>
                <a:ext cx="708" cy="2211"/>
              </a:xfrm>
              <a:prstGeom prst="rect">
                <a:avLst/>
              </a:prstGeom>
              <a:solidFill>
                <a:srgbClr val="008000">
                  <a:alpha val="16862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99363" name="Rectangle 95"/>
            <p:cNvSpPr>
              <a:spLocks noChangeArrowheads="1"/>
            </p:cNvSpPr>
            <p:nvPr/>
          </p:nvSpPr>
          <p:spPr bwMode="auto">
            <a:xfrm>
              <a:off x="74" y="1338"/>
              <a:ext cx="4876" cy="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581728" name="Text Box 96"/>
          <p:cNvSpPr txBox="1">
            <a:spLocks noChangeArrowheads="1"/>
          </p:cNvSpPr>
          <p:nvPr/>
        </p:nvSpPr>
        <p:spPr bwMode="auto">
          <a:xfrm>
            <a:off x="349351" y="1054807"/>
            <a:ext cx="1619250" cy="7016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是计算机组成的抽象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 Box 96"/>
          <p:cNvSpPr txBox="1">
            <a:spLocks noChangeArrowheads="1"/>
          </p:cNvSpPr>
          <p:nvPr/>
        </p:nvSpPr>
        <p:spPr bwMode="auto">
          <a:xfrm>
            <a:off x="375729" y="2038851"/>
            <a:ext cx="1619250" cy="707886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计算机组成是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1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1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728" grpId="0" animBg="1"/>
      <p:bldP spid="9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07" y="1171977"/>
            <a:ext cx="10135239" cy="45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计算机系统的不同用户</a:t>
            </a:r>
            <a:endParaRPr lang="zh-CN" altLang="en-US" sz="3600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5092676"/>
          </a:xfrm>
        </p:spPr>
        <p:txBody>
          <a:bodyPr/>
          <a:lstStyle/>
          <a:p>
            <a:r>
              <a:rPr lang="zh-CN" altLang="en-US" dirty="0"/>
              <a:t>根据问题的求解过程描述出计算机系统的层次结构</a:t>
            </a:r>
            <a:endParaRPr lang="en-US" altLang="zh-CN" dirty="0"/>
          </a:p>
          <a:p>
            <a:r>
              <a:rPr lang="zh-CN" altLang="en-US" dirty="0"/>
              <a:t>阐述说出各抽象层之间的转换关系</a:t>
            </a:r>
            <a:endParaRPr lang="en-US" altLang="zh-CN" dirty="0"/>
          </a:p>
          <a:p>
            <a:r>
              <a:rPr lang="zh-CN" altLang="en-US" dirty="0"/>
              <a:t>阐述高级语言、汇编语言、机器语言的区别</a:t>
            </a:r>
            <a:endParaRPr lang="en-US" altLang="zh-CN" dirty="0"/>
          </a:p>
          <a:p>
            <a:r>
              <a:rPr lang="zh-CN" altLang="en-US" dirty="0"/>
              <a:t>阐述汇编程序、解释程序、编译程序的区别</a:t>
            </a:r>
            <a:endParaRPr lang="en-US" altLang="zh-CN" dirty="0"/>
          </a:p>
          <a:p>
            <a:r>
              <a:rPr lang="zh-CN" altLang="en-US" dirty="0"/>
              <a:t>阐述什么是</a:t>
            </a:r>
            <a:r>
              <a:rPr lang="en-US" altLang="zh-CN" dirty="0"/>
              <a:t>ISA</a:t>
            </a:r>
            <a:r>
              <a:rPr lang="zh-CN" altLang="en-US" dirty="0"/>
              <a:t>及其作用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下一讲：程序开发与执行过程及数制和编码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4612545"/>
          </a:xfrm>
        </p:spPr>
        <p:txBody>
          <a:bodyPr/>
          <a:lstStyle/>
          <a:p>
            <a:r>
              <a:rPr lang="zh-CN" altLang="en-US" dirty="0"/>
              <a:t>计算机系统的组成</a:t>
            </a:r>
            <a:endParaRPr lang="zh-CN" altLang="en-US" dirty="0"/>
          </a:p>
          <a:p>
            <a:pPr lvl="1"/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诺依曼结构计算机的主要思想</a:t>
            </a:r>
            <a:endParaRPr lang="zh-CN" altLang="en-US" dirty="0"/>
          </a:p>
          <a:p>
            <a:pPr lvl="1"/>
            <a:r>
              <a:rPr lang="zh-CN" altLang="en-US" dirty="0"/>
              <a:t>现代计算机硬件结构</a:t>
            </a:r>
            <a:endParaRPr lang="zh-CN" altLang="en-US" dirty="0"/>
          </a:p>
          <a:p>
            <a:r>
              <a:rPr lang="zh-CN" altLang="en-US" dirty="0"/>
              <a:t>计算机系统的层次结构</a:t>
            </a:r>
            <a:endParaRPr lang="zh-CN" altLang="en-US" dirty="0"/>
          </a:p>
          <a:p>
            <a:pPr lvl="1"/>
            <a:r>
              <a:rPr lang="zh-CN" altLang="en-US" dirty="0"/>
              <a:t>计算机系统抽象层的转换</a:t>
            </a:r>
            <a:endParaRPr lang="zh-CN" altLang="en-US" dirty="0"/>
          </a:p>
          <a:p>
            <a:pPr lvl="1"/>
            <a:r>
              <a:rPr lang="zh-CN" altLang="en-US" dirty="0"/>
              <a:t>不同层次语言之间的等价转换</a:t>
            </a:r>
            <a:endParaRPr lang="zh-CN" altLang="en-US" dirty="0"/>
          </a:p>
          <a:p>
            <a:pPr lvl="1"/>
            <a:r>
              <a:rPr lang="zh-CN" altLang="en-US" dirty="0"/>
              <a:t>指令集体系结构</a:t>
            </a:r>
            <a:endParaRPr lang="zh-CN" altLang="en-US" dirty="0"/>
          </a:p>
          <a:p>
            <a:pPr lvl="1"/>
            <a:r>
              <a:rPr lang="zh-CN" altLang="en-US" dirty="0"/>
              <a:t>计算机系统的不同用户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3" y="243590"/>
            <a:ext cx="10989733" cy="479747"/>
          </a:xfrm>
        </p:spPr>
        <p:txBody>
          <a:bodyPr/>
          <a:lstStyle/>
          <a:p>
            <a:r>
              <a:rPr lang="zh-CN" altLang="en-US" dirty="0"/>
              <a:t>计算机系统的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1677190"/>
          </a:xfrm>
        </p:spPr>
        <p:txBody>
          <a:bodyPr/>
          <a:lstStyle/>
          <a:p>
            <a:r>
              <a:rPr lang="zh-CN" altLang="en-US" dirty="0" smtClean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诺依曼结构计算机的主要思想</a:t>
            </a:r>
            <a:endParaRPr lang="zh-CN" altLang="en-US" dirty="0"/>
          </a:p>
          <a:p>
            <a:r>
              <a:rPr lang="zh-CN" altLang="en-US" dirty="0"/>
              <a:t>现代计算机硬件结构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3" y="243590"/>
            <a:ext cx="10989733" cy="479747"/>
          </a:xfrm>
        </p:spPr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2291909"/>
          </a:xfrm>
        </p:spPr>
        <p:txBody>
          <a:bodyPr/>
          <a:lstStyle/>
          <a:p>
            <a:r>
              <a:rPr lang="zh-CN" altLang="en-US" dirty="0" smtClean="0"/>
              <a:t>能</a:t>
            </a:r>
            <a:r>
              <a:rPr lang="zh-CN" altLang="en-US" dirty="0"/>
              <a:t>说出冯</a:t>
            </a:r>
            <a:r>
              <a:rPr lang="en-US" altLang="zh-CN" dirty="0"/>
              <a:t>·</a:t>
            </a:r>
            <a:r>
              <a:rPr lang="zh-CN" altLang="en-US" dirty="0"/>
              <a:t>诺依曼结构计算机的主要思想</a:t>
            </a:r>
            <a:endParaRPr lang="en-US" altLang="zh-CN" dirty="0"/>
          </a:p>
          <a:p>
            <a:r>
              <a:rPr lang="zh-CN" altLang="en-US" dirty="0"/>
              <a:t>能说出现代计算机硬件的主要组成及每部分的功能</a:t>
            </a:r>
            <a:endParaRPr lang="en-US" altLang="zh-CN" dirty="0"/>
          </a:p>
          <a:p>
            <a:r>
              <a:rPr lang="zh-CN" altLang="en-US" dirty="0"/>
              <a:t>能说出内存和外存的区别</a:t>
            </a:r>
            <a:endParaRPr lang="en-US" altLang="zh-CN" dirty="0"/>
          </a:p>
          <a:p>
            <a:r>
              <a:rPr lang="zh-CN" altLang="en-US" dirty="0"/>
              <a:t>能说出</a:t>
            </a:r>
            <a:r>
              <a:rPr lang="en-US" altLang="zh-CN" dirty="0"/>
              <a:t>ALU</a:t>
            </a:r>
            <a:r>
              <a:rPr lang="zh-CN" altLang="en-US" dirty="0"/>
              <a:t>的功能</a:t>
            </a:r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冯·诺依曼结构计算机的主要思想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2387" y="4310016"/>
            <a:ext cx="5333106" cy="2051844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buSzTx/>
            </a:pPr>
            <a:r>
              <a:rPr kumimoji="1" lang="zh-CN" altLang="en-US" sz="2200" dirty="0"/>
              <a:t>内部以</a:t>
            </a:r>
            <a:r>
              <a:rPr kumimoji="1" lang="zh-CN" altLang="en-US" sz="2200" dirty="0">
                <a:solidFill>
                  <a:srgbClr val="FF3300"/>
                </a:solidFill>
              </a:rPr>
              <a:t>二进制表示</a:t>
            </a:r>
            <a:r>
              <a:rPr kumimoji="1" lang="zh-CN" altLang="en-US" sz="2200" dirty="0"/>
              <a:t>指令和数据。每条指令由操作码和地址码两部分组成。操作码指出操作类型，地址码指出操作数的地址。由一串指令组成程序</a:t>
            </a:r>
            <a:endParaRPr kumimoji="1" lang="zh-CN" altLang="en-US" sz="2200" dirty="0"/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SzTx/>
            </a:pPr>
            <a:r>
              <a:rPr kumimoji="1" lang="zh-CN" altLang="en-US" sz="2200" dirty="0"/>
              <a:t>采用</a:t>
            </a:r>
            <a:r>
              <a:rPr kumimoji="1" lang="zh-CN" altLang="en-US" sz="2200" dirty="0">
                <a:solidFill>
                  <a:srgbClr val="FF3300"/>
                </a:solidFill>
              </a:rPr>
              <a:t>“存储程序”</a:t>
            </a:r>
            <a:r>
              <a:rPr kumimoji="1" lang="zh-CN" altLang="en-US" sz="2200" dirty="0"/>
              <a:t>工作方式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794" y="1956409"/>
            <a:ext cx="6516710" cy="4505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36629" y="917670"/>
            <a:ext cx="10291471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indent="-203200" eaLnBrk="1" hangingPunct="1">
              <a:lnSpc>
                <a:spcPct val="110000"/>
              </a:lnSpc>
              <a:spcBef>
                <a:spcPct val="20000"/>
              </a:spcBef>
              <a:buChar char="°"/>
            </a:pPr>
            <a:r>
              <a:rPr kumimoji="1" lang="zh-CN" altLang="en-US" sz="22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计算机由</a:t>
            </a:r>
            <a:r>
              <a:rPr kumimoji="1"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运算器、控制器、存储器、输入设备和输出设备</a:t>
            </a:r>
            <a:r>
              <a:rPr kumimoji="1" lang="zh-CN" altLang="en-US" sz="22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五个基本部件组成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6629" y="1382413"/>
            <a:ext cx="11218750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lvl="1" indent="-203200" eaLnBrk="1" hangingPunct="1">
              <a:lnSpc>
                <a:spcPct val="110000"/>
              </a:lnSpc>
              <a:spcBef>
                <a:spcPct val="20000"/>
              </a:spcBef>
              <a:buFontTx/>
              <a:buChar char="°"/>
            </a:pPr>
            <a:r>
              <a:rPr kumimoji="1" lang="zh-CN" altLang="en-US" sz="2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  <a:r>
              <a:rPr kumimoji="1" lang="zh-CN" altLang="en-US" sz="2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不仅能存放数据，而且也能存放指令，形式上两者没有区别，但计算机应能区分数据还是指令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6630" y="2150408"/>
            <a:ext cx="4455391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lvl="1" indent="-203200" eaLnBrk="1" hangingPunct="1">
              <a:lnSpc>
                <a:spcPct val="110000"/>
              </a:lnSpc>
              <a:spcBef>
                <a:spcPct val="20000"/>
              </a:spcBef>
              <a:buFontTx/>
              <a:buChar char="°"/>
            </a:pPr>
            <a:r>
              <a:rPr kumimoji="1"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r>
              <a:rPr kumimoji="1" lang="zh-CN" altLang="en-US" sz="2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应能自动取出指令来执行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6631" y="2564381"/>
            <a:ext cx="636341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lvl="1" indent="-203200" eaLnBrk="1" hangingPunct="1">
              <a:lnSpc>
                <a:spcPct val="110000"/>
              </a:lnSpc>
              <a:spcBef>
                <a:spcPct val="20000"/>
              </a:spcBef>
              <a:buFontTx/>
              <a:buChar char="°"/>
            </a:pPr>
            <a:r>
              <a:rPr kumimoji="1"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运算器</a:t>
            </a:r>
            <a:r>
              <a:rPr kumimoji="1" lang="zh-CN" altLang="en-US" sz="2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应能进行加/减/乘/除四种基本算术运算，并且也能进行一些逻辑运算和附加运算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6630" y="3372963"/>
            <a:ext cx="5114163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lvl="1" indent="-203200" eaLnBrk="1" hangingPunct="1">
              <a:lnSpc>
                <a:spcPct val="110000"/>
              </a:lnSpc>
              <a:spcBef>
                <a:spcPct val="20000"/>
              </a:spcBef>
              <a:buFontTx/>
              <a:buChar char="°"/>
            </a:pPr>
            <a:r>
              <a:rPr kumimoji="1" lang="zh-CN" altLang="en-US" sz="2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操作人员可以通过</a:t>
            </a:r>
            <a:r>
              <a:rPr kumimoji="1"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输入设备、输出设备</a:t>
            </a:r>
            <a:r>
              <a:rPr kumimoji="1" lang="zh-CN" altLang="en-US" sz="2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和主机进行通信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40" name="Rectangle 99"/>
          <p:cNvSpPr>
            <a:spLocks noGrp="1" noChangeArrowheads="1"/>
          </p:cNvSpPr>
          <p:nvPr>
            <p:ph type="title"/>
          </p:nvPr>
        </p:nvSpPr>
        <p:spPr>
          <a:xfrm>
            <a:off x="524933" y="243590"/>
            <a:ext cx="10989733" cy="533288"/>
          </a:xfrm>
        </p:spPr>
        <p:txBody>
          <a:bodyPr/>
          <a:lstStyle/>
          <a:p>
            <a:r>
              <a:rPr lang="zh-CN" altLang="en-US" sz="3600" dirty="0"/>
              <a:t>现代计算机硬件结构</a:t>
            </a:r>
            <a:endParaRPr lang="zh-CN" altLang="en-US" sz="3600" dirty="0"/>
          </a:p>
        </p:txBody>
      </p:sp>
      <p:sp>
        <p:nvSpPr>
          <p:cNvPr id="14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CPU</a:t>
            </a:r>
            <a:endParaRPr lang="en-US" altLang="zh-CN" sz="2400" dirty="0"/>
          </a:p>
          <a:p>
            <a:pPr lvl="1"/>
            <a:r>
              <a:rPr lang="zh-CN" altLang="en-US" sz="2000" dirty="0"/>
              <a:t>数据通路</a:t>
            </a:r>
            <a:endParaRPr lang="en-US" altLang="zh-CN" sz="2000" dirty="0"/>
          </a:p>
          <a:p>
            <a:pPr lvl="1"/>
            <a:r>
              <a:rPr lang="zh-CN" altLang="en-US" sz="2000" dirty="0"/>
              <a:t>控制器</a:t>
            </a:r>
            <a:endParaRPr lang="en-US" altLang="zh-CN" sz="2000" dirty="0"/>
          </a:p>
          <a:p>
            <a:r>
              <a:rPr lang="zh-CN" altLang="en-US" sz="2400" dirty="0"/>
              <a:t>存储器</a:t>
            </a:r>
            <a:endParaRPr lang="en-US" altLang="zh-CN" sz="2400" dirty="0"/>
          </a:p>
          <a:p>
            <a:pPr lvl="1"/>
            <a:r>
              <a:rPr lang="zh-CN" altLang="en-US" sz="2000" dirty="0"/>
              <a:t>内存</a:t>
            </a:r>
            <a:endParaRPr lang="en-US" altLang="zh-CN" sz="2000" dirty="0"/>
          </a:p>
          <a:p>
            <a:pPr lvl="1"/>
            <a:r>
              <a:rPr lang="zh-CN" altLang="en-US" sz="2000" dirty="0"/>
              <a:t>外存</a:t>
            </a:r>
            <a:endParaRPr lang="en-US" altLang="zh-CN" sz="2000" dirty="0"/>
          </a:p>
          <a:p>
            <a:r>
              <a:rPr lang="en-US" altLang="zh-CN" sz="2400" dirty="0"/>
              <a:t>I/O</a:t>
            </a:r>
            <a:r>
              <a:rPr lang="zh-CN" altLang="en-US" sz="2400" dirty="0"/>
              <a:t>系统</a:t>
            </a:r>
            <a:endParaRPr lang="en-US" altLang="zh-CN" sz="2400" dirty="0"/>
          </a:p>
          <a:p>
            <a:pPr lvl="1"/>
            <a:r>
              <a:rPr lang="zh-CN" altLang="en-US" sz="2000" dirty="0"/>
              <a:t>外部设备</a:t>
            </a:r>
            <a:endParaRPr lang="en-US" altLang="zh-CN" sz="2000" dirty="0"/>
          </a:p>
          <a:p>
            <a:pPr lvl="1"/>
            <a:r>
              <a:rPr lang="en-US" altLang="zh-CN" sz="2000" dirty="0"/>
              <a:t>I/O</a:t>
            </a:r>
            <a:r>
              <a:rPr lang="zh-CN" altLang="en-US" sz="2000" dirty="0"/>
              <a:t>控制器</a:t>
            </a:r>
            <a:endParaRPr lang="en-US" altLang="zh-CN" sz="2000" dirty="0"/>
          </a:p>
          <a:p>
            <a:r>
              <a:rPr lang="zh-CN" altLang="en-US" sz="2400" dirty="0"/>
              <a:t>各类总线</a:t>
            </a:r>
            <a:endParaRPr lang="zh-CN" altLang="en-US" sz="2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3080332" y="858525"/>
            <a:ext cx="8497771" cy="5316987"/>
            <a:chOff x="429161" y="858526"/>
            <a:chExt cx="7563956" cy="3880900"/>
          </a:xfrm>
        </p:grpSpPr>
        <p:sp>
          <p:nvSpPr>
            <p:cNvPr id="100" name="Text Box 2"/>
            <p:cNvSpPr txBox="1">
              <a:spLocks noChangeArrowheads="1"/>
            </p:cNvSpPr>
            <p:nvPr/>
          </p:nvSpPr>
          <p:spPr bwMode="auto">
            <a:xfrm>
              <a:off x="673933" y="1722816"/>
              <a:ext cx="933587" cy="247113"/>
            </a:xfrm>
            <a:prstGeom prst="rect">
              <a:avLst/>
            </a:prstGeom>
            <a:solidFill>
              <a:srgbClr val="FFD1D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控制器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1" name="Group 3"/>
            <p:cNvGrpSpPr/>
            <p:nvPr/>
          </p:nvGrpSpPr>
          <p:grpSpPr bwMode="auto">
            <a:xfrm>
              <a:off x="568471" y="858526"/>
              <a:ext cx="3601261" cy="2065338"/>
              <a:chOff x="715" y="987"/>
              <a:chExt cx="2491" cy="1301"/>
            </a:xfrm>
          </p:grpSpPr>
          <p:sp>
            <p:nvSpPr>
              <p:cNvPr id="102" name="Rectangle 4"/>
              <p:cNvSpPr>
                <a:spLocks noChangeArrowheads="1"/>
              </p:cNvSpPr>
              <p:nvPr/>
            </p:nvSpPr>
            <p:spPr bwMode="auto">
              <a:xfrm>
                <a:off x="715" y="1160"/>
                <a:ext cx="2491" cy="1128"/>
              </a:xfrm>
              <a:prstGeom prst="rect">
                <a:avLst/>
              </a:prstGeom>
              <a:noFill/>
              <a:ln w="38100" cap="rnd" algn="ctr">
                <a:solidFill>
                  <a:srgbClr val="FF0000"/>
                </a:solidFill>
                <a:prstDash val="sysDot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00000">
                        <a:alpha val="18823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600"/>
              </a:p>
            </p:txBody>
          </p:sp>
          <p:sp>
            <p:nvSpPr>
              <p:cNvPr id="103" name="Text Box 5"/>
              <p:cNvSpPr txBox="1">
                <a:spLocks noChangeArrowheads="1"/>
              </p:cNvSpPr>
              <p:nvPr/>
            </p:nvSpPr>
            <p:spPr bwMode="auto">
              <a:xfrm>
                <a:off x="823" y="987"/>
                <a:ext cx="538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>
                        <a:alpha val="25882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100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685800" indent="-190500">
                  <a:spcBef>
                    <a:spcPct val="40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257300" indent="-342900">
                  <a:spcBef>
                    <a:spcPct val="40000"/>
                  </a:spcBef>
                  <a:buSzPct val="100000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indent="-3429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171700" indent="-3429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6289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0861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5433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0005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FF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CPU</a:t>
                </a:r>
                <a:endParaRPr lang="en-US" altLang="zh-CN" sz="1600" dirty="0"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4" name="Text Box 6"/>
            <p:cNvSpPr txBox="1">
              <a:spLocks noChangeArrowheads="1"/>
            </p:cNvSpPr>
            <p:nvPr/>
          </p:nvSpPr>
          <p:spPr bwMode="auto">
            <a:xfrm>
              <a:off x="3264851" y="1338550"/>
              <a:ext cx="786535" cy="752570"/>
            </a:xfrm>
            <a:prstGeom prst="rect">
              <a:avLst/>
            </a:prstGeom>
            <a:solidFill>
              <a:srgbClr val="FF0000">
                <a:alpha val="18039"/>
              </a:srgbClr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ts val="60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ALU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50000"/>
                </a:spcBef>
                <a:buSzTx/>
                <a:buFontTx/>
                <a:buNone/>
              </a:pP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Text Box 14"/>
            <p:cNvSpPr txBox="1">
              <a:spLocks noChangeArrowheads="1"/>
            </p:cNvSpPr>
            <p:nvPr/>
          </p:nvSpPr>
          <p:spPr bwMode="auto">
            <a:xfrm>
              <a:off x="4410583" y="2396082"/>
              <a:ext cx="965880" cy="516690"/>
            </a:xfrm>
            <a:prstGeom prst="rect">
              <a:avLst/>
            </a:prstGeom>
            <a:solidFill>
              <a:srgbClr val="FF0000">
                <a:alpha val="18039"/>
              </a:srgbClr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I/O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桥接器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Text Box 32"/>
            <p:cNvSpPr txBox="1">
              <a:spLocks noChangeArrowheads="1"/>
            </p:cNvSpPr>
            <p:nvPr/>
          </p:nvSpPr>
          <p:spPr bwMode="auto">
            <a:xfrm>
              <a:off x="717418" y="2525681"/>
              <a:ext cx="2063522" cy="247113"/>
            </a:xfrm>
            <a:prstGeom prst="rect">
              <a:avLst/>
            </a:prstGeom>
            <a:solidFill>
              <a:srgbClr val="FF0000">
                <a:alpha val="18039"/>
              </a:srgbClr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indent="0" algn="ctr">
                <a:spcBef>
                  <a:spcPct val="0"/>
                </a:spcBef>
                <a:buSz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总线接口部件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Text Box 49"/>
            <p:cNvSpPr txBox="1">
              <a:spLocks noChangeArrowheads="1"/>
            </p:cNvSpPr>
            <p:nvPr/>
          </p:nvSpPr>
          <p:spPr bwMode="auto">
            <a:xfrm>
              <a:off x="2957286" y="2393765"/>
              <a:ext cx="1297869" cy="247113"/>
            </a:xfrm>
            <a:prstGeom prst="rect">
              <a:avLst/>
            </a:prstGeom>
            <a:solidFill>
              <a:schemeClr val="bg1">
                <a:alpha val="18039"/>
              </a:schemeClr>
            </a:solidFill>
            <a:ln w="9525" algn="ctr">
              <a:solidFill>
                <a:schemeClr val="bg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处理器总线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8" name="Group 60"/>
            <p:cNvGrpSpPr/>
            <p:nvPr/>
          </p:nvGrpSpPr>
          <p:grpSpPr bwMode="auto">
            <a:xfrm>
              <a:off x="1717439" y="1139939"/>
              <a:ext cx="1147631" cy="1083831"/>
              <a:chOff x="2412" y="2245"/>
              <a:chExt cx="737" cy="1247"/>
            </a:xfrm>
          </p:grpSpPr>
          <p:sp>
            <p:nvSpPr>
              <p:cNvPr id="109" name="Text Box 61"/>
              <p:cNvSpPr txBox="1">
                <a:spLocks noChangeArrowheads="1"/>
              </p:cNvSpPr>
              <p:nvPr/>
            </p:nvSpPr>
            <p:spPr bwMode="auto">
              <a:xfrm>
                <a:off x="2412" y="2245"/>
                <a:ext cx="737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>
                        <a:alpha val="25882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100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685800" indent="-190500">
                  <a:spcBef>
                    <a:spcPct val="40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257300" indent="-342900">
                  <a:spcBef>
                    <a:spcPct val="40000"/>
                  </a:spcBef>
                  <a:buSzPct val="100000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indent="-3429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171700" indent="-3429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6289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0861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5433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0005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SzTx/>
                  <a:buFontTx/>
                  <a:buNone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寄存器堆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0" name="Group 63"/>
              <p:cNvGrpSpPr/>
              <p:nvPr/>
            </p:nvGrpSpPr>
            <p:grpSpPr bwMode="auto">
              <a:xfrm>
                <a:off x="2452" y="2500"/>
                <a:ext cx="652" cy="992"/>
                <a:chOff x="2228" y="1678"/>
                <a:chExt cx="737" cy="992"/>
              </a:xfrm>
            </p:grpSpPr>
            <p:sp>
              <p:nvSpPr>
                <p:cNvPr id="112" name="Rectangle 64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1600"/>
                </a:p>
              </p:txBody>
            </p:sp>
            <p:sp>
              <p:nvSpPr>
                <p:cNvPr id="113" name="Line 65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114" name="Line 66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115" name="Line 67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</p:grpSp>
          <p:sp>
            <p:nvSpPr>
              <p:cNvPr id="111" name="Rectangle 72"/>
              <p:cNvSpPr>
                <a:spLocks noChangeArrowheads="1"/>
              </p:cNvSpPr>
              <p:nvPr/>
            </p:nvSpPr>
            <p:spPr bwMode="auto">
              <a:xfrm>
                <a:off x="2455" y="2500"/>
                <a:ext cx="652" cy="992"/>
              </a:xfrm>
              <a:prstGeom prst="rect">
                <a:avLst/>
              </a:prstGeom>
              <a:solidFill>
                <a:srgbClr val="008000">
                  <a:alpha val="16862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600"/>
              </a:p>
            </p:txBody>
          </p:sp>
        </p:grpSp>
        <p:sp>
          <p:nvSpPr>
            <p:cNvPr id="116" name="Rectangle 98"/>
            <p:cNvSpPr>
              <a:spLocks noChangeArrowheads="1"/>
            </p:cNvSpPr>
            <p:nvPr/>
          </p:nvSpPr>
          <p:spPr bwMode="auto">
            <a:xfrm>
              <a:off x="429161" y="858526"/>
              <a:ext cx="7563956" cy="3880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600"/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6859327" y="2404289"/>
              <a:ext cx="997324" cy="613568"/>
            </a:xfrm>
            <a:prstGeom prst="rect">
              <a:avLst/>
            </a:prstGeom>
            <a:solidFill>
              <a:srgbClr val="D4EAD4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algn="ctr">
                <a:lnSpc>
                  <a:spcPct val="200000"/>
                </a:lnSpc>
                <a:spcBef>
                  <a:spcPts val="600"/>
                </a:spcBef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主存储器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右箭头 117"/>
            <p:cNvSpPr/>
            <p:nvPr/>
          </p:nvSpPr>
          <p:spPr bwMode="auto">
            <a:xfrm>
              <a:off x="2780942" y="1491850"/>
              <a:ext cx="441696" cy="215735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algn="ctr"/>
              <a:endParaRPr lang="zh-CN" altLang="en-US" sz="1600"/>
            </a:p>
          </p:txBody>
        </p:sp>
        <p:sp>
          <p:nvSpPr>
            <p:cNvPr id="119" name="左箭头 118"/>
            <p:cNvSpPr/>
            <p:nvPr/>
          </p:nvSpPr>
          <p:spPr bwMode="auto">
            <a:xfrm>
              <a:off x="2780942" y="1854559"/>
              <a:ext cx="441696" cy="214048"/>
            </a:xfrm>
            <a:prstGeom prst="left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algn="ctr"/>
              <a:endParaRPr lang="zh-CN" altLang="en-US" sz="1600"/>
            </a:p>
          </p:txBody>
        </p:sp>
        <p:sp>
          <p:nvSpPr>
            <p:cNvPr id="120" name="左右箭头 119"/>
            <p:cNvSpPr/>
            <p:nvPr/>
          </p:nvSpPr>
          <p:spPr bwMode="auto">
            <a:xfrm>
              <a:off x="2780942" y="2588649"/>
              <a:ext cx="1599567" cy="244809"/>
            </a:xfrm>
            <a:prstGeom prst="leftRight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algn="ctr"/>
              <a:endParaRPr lang="zh-CN" altLang="en-US" sz="1600"/>
            </a:p>
          </p:txBody>
        </p:sp>
        <p:sp>
          <p:nvSpPr>
            <p:cNvPr id="121" name="左右箭头 120"/>
            <p:cNvSpPr/>
            <p:nvPr/>
          </p:nvSpPr>
          <p:spPr bwMode="auto">
            <a:xfrm>
              <a:off x="5376801" y="2588648"/>
              <a:ext cx="1482529" cy="254159"/>
            </a:xfrm>
            <a:prstGeom prst="leftRight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algn="ctr"/>
              <a:endParaRPr lang="zh-CN" altLang="en-US" sz="1600"/>
            </a:p>
          </p:txBody>
        </p:sp>
        <p:sp>
          <p:nvSpPr>
            <p:cNvPr id="122" name="Text Box 49"/>
            <p:cNvSpPr txBox="1">
              <a:spLocks noChangeArrowheads="1"/>
            </p:cNvSpPr>
            <p:nvPr/>
          </p:nvSpPr>
          <p:spPr bwMode="auto">
            <a:xfrm>
              <a:off x="5451670" y="2393765"/>
              <a:ext cx="1297869" cy="247113"/>
            </a:xfrm>
            <a:prstGeom prst="rect">
              <a:avLst/>
            </a:prstGeom>
            <a:solidFill>
              <a:schemeClr val="bg1">
                <a:alpha val="18039"/>
              </a:schemeClr>
            </a:solidFill>
            <a:ln w="9525" algn="ctr">
              <a:solidFill>
                <a:schemeClr val="bg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存储器总线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左右箭头 122"/>
            <p:cNvSpPr/>
            <p:nvPr/>
          </p:nvSpPr>
          <p:spPr bwMode="auto">
            <a:xfrm>
              <a:off x="568471" y="3285677"/>
              <a:ext cx="7288181" cy="203339"/>
            </a:xfrm>
            <a:prstGeom prst="leftRight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algn="ctr"/>
              <a:endParaRPr lang="zh-CN" altLang="en-US" sz="1600"/>
            </a:p>
          </p:txBody>
        </p:sp>
        <p:sp>
          <p:nvSpPr>
            <p:cNvPr id="124" name="上箭头 123"/>
            <p:cNvSpPr/>
            <p:nvPr/>
          </p:nvSpPr>
          <p:spPr bwMode="auto">
            <a:xfrm>
              <a:off x="4935328" y="3028806"/>
              <a:ext cx="207519" cy="315119"/>
            </a:xfrm>
            <a:prstGeom prst="up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algn="ctr"/>
              <a:endParaRPr lang="zh-CN" altLang="en-US" sz="1600"/>
            </a:p>
          </p:txBody>
        </p:sp>
        <p:sp>
          <p:nvSpPr>
            <p:cNvPr id="125" name="上下箭头 124"/>
            <p:cNvSpPr/>
            <p:nvPr/>
          </p:nvSpPr>
          <p:spPr bwMode="auto">
            <a:xfrm>
              <a:off x="2167964" y="2209704"/>
              <a:ext cx="233299" cy="305136"/>
            </a:xfrm>
            <a:prstGeom prst="upDown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algn="ctr"/>
              <a:endParaRPr lang="zh-CN" altLang="en-US" sz="1600"/>
            </a:p>
          </p:txBody>
        </p:sp>
        <p:sp>
          <p:nvSpPr>
            <p:cNvPr id="126" name="Text Box 14"/>
            <p:cNvSpPr txBox="1">
              <a:spLocks noChangeArrowheads="1"/>
            </p:cNvSpPr>
            <p:nvPr/>
          </p:nvSpPr>
          <p:spPr bwMode="auto">
            <a:xfrm>
              <a:off x="1380535" y="3769906"/>
              <a:ext cx="1283467" cy="247113"/>
            </a:xfrm>
            <a:prstGeom prst="rect">
              <a:avLst/>
            </a:prstGeom>
            <a:solidFill>
              <a:srgbClr val="BDBDFF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USB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控制器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Text Box 14"/>
            <p:cNvSpPr txBox="1">
              <a:spLocks noChangeArrowheads="1"/>
            </p:cNvSpPr>
            <p:nvPr/>
          </p:nvSpPr>
          <p:spPr bwMode="auto">
            <a:xfrm>
              <a:off x="3496648" y="3767094"/>
              <a:ext cx="1259935" cy="247113"/>
            </a:xfrm>
            <a:prstGeom prst="rect">
              <a:avLst/>
            </a:prstGeom>
            <a:solidFill>
              <a:srgbClr val="BDBDFF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显示适配卡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Text Box 14"/>
            <p:cNvSpPr txBox="1">
              <a:spLocks noChangeArrowheads="1"/>
            </p:cNvSpPr>
            <p:nvPr/>
          </p:nvSpPr>
          <p:spPr bwMode="auto">
            <a:xfrm>
              <a:off x="5592062" y="3767094"/>
              <a:ext cx="1259935" cy="247113"/>
            </a:xfrm>
            <a:prstGeom prst="rect">
              <a:avLst/>
            </a:prstGeom>
            <a:solidFill>
              <a:srgbClr val="BDBDFF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磁盘控制器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下箭头 128"/>
            <p:cNvSpPr/>
            <p:nvPr/>
          </p:nvSpPr>
          <p:spPr bwMode="auto">
            <a:xfrm>
              <a:off x="1972552" y="3481831"/>
              <a:ext cx="178831" cy="285264"/>
            </a:xfrm>
            <a:prstGeom prst="down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algn="ctr"/>
              <a:endParaRPr lang="zh-CN" altLang="en-US" sz="1600"/>
            </a:p>
          </p:txBody>
        </p:sp>
        <p:sp>
          <p:nvSpPr>
            <p:cNvPr id="130" name="下箭头 129"/>
            <p:cNvSpPr/>
            <p:nvPr/>
          </p:nvSpPr>
          <p:spPr bwMode="auto">
            <a:xfrm>
              <a:off x="4051386" y="3503056"/>
              <a:ext cx="195412" cy="283083"/>
            </a:xfrm>
            <a:prstGeom prst="down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algn="ctr"/>
              <a:endParaRPr lang="zh-CN" altLang="en-US" sz="1600"/>
            </a:p>
          </p:txBody>
        </p:sp>
        <p:sp>
          <p:nvSpPr>
            <p:cNvPr id="131" name="下箭头 130"/>
            <p:cNvSpPr/>
            <p:nvPr/>
          </p:nvSpPr>
          <p:spPr bwMode="auto">
            <a:xfrm>
              <a:off x="6085267" y="3481830"/>
              <a:ext cx="195412" cy="283083"/>
            </a:xfrm>
            <a:prstGeom prst="down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algn="ctr"/>
              <a:endParaRPr lang="zh-CN" altLang="en-US" sz="1600"/>
            </a:p>
          </p:txBody>
        </p:sp>
        <p:sp>
          <p:nvSpPr>
            <p:cNvPr id="132" name="Text Box 49"/>
            <p:cNvSpPr txBox="1">
              <a:spLocks noChangeArrowheads="1"/>
            </p:cNvSpPr>
            <p:nvPr/>
          </p:nvSpPr>
          <p:spPr bwMode="auto">
            <a:xfrm>
              <a:off x="1248712" y="4322549"/>
              <a:ext cx="704632" cy="247113"/>
            </a:xfrm>
            <a:prstGeom prst="rect">
              <a:avLst/>
            </a:prstGeom>
            <a:solidFill>
              <a:schemeClr val="bg1">
                <a:alpha val="18039"/>
              </a:schemeClr>
            </a:solidFill>
            <a:ln w="9525" algn="ctr">
              <a:solidFill>
                <a:schemeClr val="bg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ts val="0"/>
                </a:spcBef>
                <a:buSzTx/>
                <a:buNone/>
              </a:pPr>
              <a:r>
                <a:rPr lang="zh-CN" altLang="en-US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鼠标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Text Box 49"/>
            <p:cNvSpPr txBox="1">
              <a:spLocks noChangeArrowheads="1"/>
            </p:cNvSpPr>
            <p:nvPr/>
          </p:nvSpPr>
          <p:spPr bwMode="auto">
            <a:xfrm>
              <a:off x="1848123" y="4329480"/>
              <a:ext cx="704632" cy="247113"/>
            </a:xfrm>
            <a:prstGeom prst="rect">
              <a:avLst/>
            </a:prstGeom>
            <a:solidFill>
              <a:schemeClr val="bg1">
                <a:alpha val="18039"/>
              </a:schemeClr>
            </a:solidFill>
            <a:ln w="9525" algn="ctr">
              <a:solidFill>
                <a:schemeClr val="bg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ts val="0"/>
                </a:spcBef>
                <a:buSzTx/>
                <a:buNone/>
              </a:pPr>
              <a:r>
                <a:rPr lang="zh-CN" altLang="en-US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键盘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Text Box 49"/>
            <p:cNvSpPr txBox="1">
              <a:spLocks noChangeArrowheads="1"/>
            </p:cNvSpPr>
            <p:nvPr/>
          </p:nvSpPr>
          <p:spPr bwMode="auto">
            <a:xfrm>
              <a:off x="3685127" y="4333034"/>
              <a:ext cx="880029" cy="247113"/>
            </a:xfrm>
            <a:prstGeom prst="rect">
              <a:avLst/>
            </a:prstGeom>
            <a:solidFill>
              <a:schemeClr val="bg1">
                <a:alpha val="18039"/>
              </a:schemeClr>
            </a:solidFill>
            <a:ln w="9525" algn="ctr">
              <a:solidFill>
                <a:schemeClr val="bg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ts val="0"/>
                </a:spcBef>
                <a:buSzTx/>
                <a:buNone/>
              </a:pPr>
              <a:r>
                <a:rPr lang="zh-CN" altLang="en-US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显示器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Text Box 49"/>
            <p:cNvSpPr txBox="1">
              <a:spLocks noChangeArrowheads="1"/>
            </p:cNvSpPr>
            <p:nvPr/>
          </p:nvSpPr>
          <p:spPr bwMode="auto">
            <a:xfrm>
              <a:off x="5875751" y="4329480"/>
              <a:ext cx="704632" cy="247113"/>
            </a:xfrm>
            <a:prstGeom prst="rect">
              <a:avLst/>
            </a:prstGeom>
            <a:solidFill>
              <a:schemeClr val="bg1">
                <a:alpha val="18039"/>
              </a:schemeClr>
            </a:solidFill>
            <a:ln w="9525" algn="ctr">
              <a:solidFill>
                <a:schemeClr val="bg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ts val="0"/>
                </a:spcBef>
                <a:buSzTx/>
                <a:buNone/>
              </a:pPr>
              <a:r>
                <a:rPr lang="zh-CN" altLang="en-US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磁盘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6" name="直接箭头连接符 135"/>
            <p:cNvCxnSpPr>
              <a:stCxn id="132" idx="0"/>
            </p:cNvCxnSpPr>
            <p:nvPr/>
          </p:nvCxnSpPr>
          <p:spPr bwMode="auto">
            <a:xfrm flipV="1">
              <a:off x="1601028" y="4074872"/>
              <a:ext cx="0" cy="2476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37" name="直接箭头连接符 136"/>
            <p:cNvCxnSpPr>
              <a:stCxn id="133" idx="0"/>
            </p:cNvCxnSpPr>
            <p:nvPr/>
          </p:nvCxnSpPr>
          <p:spPr bwMode="auto">
            <a:xfrm flipV="1">
              <a:off x="2200439" y="4074871"/>
              <a:ext cx="0" cy="2546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38" name="直接箭头连接符 137"/>
            <p:cNvCxnSpPr>
              <a:stCxn id="127" idx="2"/>
              <a:endCxn id="134" idx="0"/>
            </p:cNvCxnSpPr>
            <p:nvPr/>
          </p:nvCxnSpPr>
          <p:spPr bwMode="auto">
            <a:xfrm flipH="1">
              <a:off x="4125141" y="4014208"/>
              <a:ext cx="1474" cy="3188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39" name="直接箭头连接符 138"/>
            <p:cNvCxnSpPr>
              <a:stCxn id="128" idx="2"/>
              <a:endCxn id="135" idx="0"/>
            </p:cNvCxnSpPr>
            <p:nvPr/>
          </p:nvCxnSpPr>
          <p:spPr bwMode="auto">
            <a:xfrm>
              <a:off x="6222030" y="4014208"/>
              <a:ext cx="6038" cy="3152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140" name="矩形 139"/>
            <p:cNvSpPr/>
            <p:nvPr/>
          </p:nvSpPr>
          <p:spPr bwMode="auto">
            <a:xfrm>
              <a:off x="6928232" y="3151334"/>
              <a:ext cx="196272" cy="4771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algn="ctr"/>
              <a:endParaRPr lang="zh-CN" altLang="en-US" sz="1600"/>
            </a:p>
          </p:txBody>
        </p:sp>
        <p:sp>
          <p:nvSpPr>
            <p:cNvPr id="141" name="矩形 140"/>
            <p:cNvSpPr/>
            <p:nvPr/>
          </p:nvSpPr>
          <p:spPr bwMode="auto">
            <a:xfrm>
              <a:off x="7340659" y="3150262"/>
              <a:ext cx="196272" cy="4771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algn="ctr"/>
              <a:endParaRPr lang="zh-CN" altLang="en-US" sz="1600"/>
            </a:p>
          </p:txBody>
        </p:sp>
        <p:sp>
          <p:nvSpPr>
            <p:cNvPr id="142" name="Text Box 49"/>
            <p:cNvSpPr txBox="1">
              <a:spLocks noChangeArrowheads="1"/>
            </p:cNvSpPr>
            <p:nvPr/>
          </p:nvSpPr>
          <p:spPr bwMode="auto">
            <a:xfrm>
              <a:off x="6787262" y="3673415"/>
              <a:ext cx="880029" cy="247113"/>
            </a:xfrm>
            <a:prstGeom prst="rect">
              <a:avLst/>
            </a:prstGeom>
            <a:solidFill>
              <a:schemeClr val="bg1">
                <a:alpha val="18039"/>
              </a:schemeClr>
            </a:solidFill>
            <a:ln w="9525" algn="ctr">
              <a:solidFill>
                <a:schemeClr val="bg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ts val="0"/>
                </a:spcBef>
                <a:buSzTx/>
                <a:buNone/>
              </a:pPr>
              <a:r>
                <a:rPr lang="zh-CN" altLang="en-US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扩展槽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3" y="243590"/>
            <a:ext cx="10989733" cy="479747"/>
          </a:xfrm>
        </p:spPr>
        <p:txBody>
          <a:bodyPr/>
          <a:lstStyle/>
          <a:p>
            <a:r>
              <a:rPr lang="zh-CN" altLang="en-US" dirty="0" smtClean="0"/>
              <a:t>计算机系统</a:t>
            </a:r>
            <a:r>
              <a:rPr lang="zh-CN" altLang="en-US" dirty="0"/>
              <a:t>的</a:t>
            </a:r>
            <a:r>
              <a:rPr lang="zh-CN" altLang="en-US" dirty="0" smtClean="0"/>
              <a:t>层次结构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2797497"/>
          </a:xfrm>
        </p:spPr>
        <p:txBody>
          <a:bodyPr/>
          <a:lstStyle/>
          <a:p>
            <a:r>
              <a:rPr lang="zh-CN" altLang="en-US" dirty="0"/>
              <a:t>计算机系统抽象层的转换</a:t>
            </a:r>
            <a:endParaRPr lang="zh-CN" altLang="en-US" dirty="0"/>
          </a:p>
          <a:p>
            <a:r>
              <a:rPr lang="zh-CN" altLang="en-US" dirty="0"/>
              <a:t>不同层次语言之间的等价转换</a:t>
            </a:r>
            <a:endParaRPr lang="zh-CN" altLang="en-US" dirty="0"/>
          </a:p>
          <a:p>
            <a:r>
              <a:rPr lang="zh-CN" altLang="en-US" dirty="0"/>
              <a:t>指令集体系结构</a:t>
            </a:r>
            <a:endParaRPr lang="zh-CN" altLang="en-US" dirty="0"/>
          </a:p>
          <a:p>
            <a:r>
              <a:rPr lang="zh-CN" altLang="en-US" dirty="0"/>
              <a:t>计算机系统的不同用户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3" y="243590"/>
            <a:ext cx="10989733" cy="479747"/>
          </a:xfrm>
        </p:spPr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2291909"/>
          </a:xfrm>
        </p:spPr>
        <p:txBody>
          <a:bodyPr/>
          <a:lstStyle/>
          <a:p>
            <a:r>
              <a:rPr lang="zh-CN" altLang="en-US" dirty="0" smtClean="0"/>
              <a:t>能</a:t>
            </a:r>
            <a:r>
              <a:rPr lang="zh-CN" altLang="en-US" dirty="0"/>
              <a:t>根据问题的求解过程描述出计算机系统的层次结构</a:t>
            </a:r>
            <a:endParaRPr lang="en-US" altLang="zh-CN" dirty="0"/>
          </a:p>
          <a:p>
            <a:r>
              <a:rPr lang="zh-CN" altLang="en-US" dirty="0"/>
              <a:t>能说出机器语言、汇编语言、高级语言的区别</a:t>
            </a:r>
            <a:endParaRPr lang="en-US" altLang="zh-CN" dirty="0"/>
          </a:p>
          <a:p>
            <a:r>
              <a:rPr lang="zh-CN" altLang="en-US" dirty="0"/>
              <a:t>能说出汇编程序、解释程序、编译程序的区别</a:t>
            </a:r>
            <a:endParaRPr lang="en-US" altLang="zh-CN" dirty="0"/>
          </a:p>
          <a:p>
            <a:r>
              <a:rPr lang="zh-CN" altLang="en-US" dirty="0"/>
              <a:t>知道什么是</a:t>
            </a:r>
            <a:r>
              <a:rPr lang="en-US" altLang="zh-CN" dirty="0"/>
              <a:t>ISA</a:t>
            </a:r>
            <a:r>
              <a:rPr lang="zh-CN" altLang="en-US" dirty="0"/>
              <a:t>及其作用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计算机系统抽象层的转换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7"/>
            <a:ext cx="8061936" cy="216264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计算机系统是一个层次结构系统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上层是下层的</a:t>
            </a:r>
            <a:r>
              <a:rPr lang="zh-CN" altLang="en-US" dirty="0">
                <a:solidFill>
                  <a:srgbClr val="FF0000"/>
                </a:solidFill>
              </a:rPr>
              <a:t>抽象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dirty="0"/>
              <a:t>下层是上层的</a:t>
            </a:r>
            <a:r>
              <a:rPr lang="zh-CN" altLang="en-US" dirty="0">
                <a:solidFill>
                  <a:srgbClr val="FF0000"/>
                </a:solidFill>
              </a:rPr>
              <a:t>实现，为上层提供支撑环境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91525" y="943384"/>
            <a:ext cx="3151785" cy="5600509"/>
            <a:chOff x="6303818" y="987747"/>
            <a:chExt cx="2749576" cy="560050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" name="矩形 10"/>
            <p:cNvSpPr/>
            <p:nvPr/>
          </p:nvSpPr>
          <p:spPr bwMode="auto">
            <a:xfrm>
              <a:off x="6303818" y="987747"/>
              <a:ext cx="2749576" cy="622280"/>
            </a:xfrm>
            <a:prstGeom prst="rect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应用问题</a:t>
              </a:r>
              <a:endPara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6303818" y="1610027"/>
              <a:ext cx="2749576" cy="622280"/>
            </a:xfrm>
            <a:prstGeom prst="rect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/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6303818" y="2232306"/>
              <a:ext cx="2749576" cy="622280"/>
            </a:xfrm>
            <a:prstGeom prst="rect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编程（语言）</a:t>
              </a:r>
              <a:endPara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303818" y="2854586"/>
              <a:ext cx="2749576" cy="622280"/>
            </a:xfrm>
            <a:prstGeom prst="rect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/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操作系统（虚拟机）</a:t>
              </a:r>
              <a:endPara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6303818" y="3476864"/>
              <a:ext cx="2749576" cy="622280"/>
            </a:xfrm>
            <a:prstGeom prst="rect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指令集体系结构</a:t>
              </a:r>
              <a:endPara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6303818" y="4099142"/>
              <a:ext cx="2749576" cy="622280"/>
            </a:xfrm>
            <a:prstGeom prst="rect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/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微体系结构</a:t>
              </a:r>
              <a:endPara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6303818" y="4721420"/>
              <a:ext cx="2749576" cy="622280"/>
            </a:xfrm>
            <a:prstGeom prst="rect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功能部件</a:t>
              </a:r>
              <a:endPara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6303818" y="5343699"/>
              <a:ext cx="2749576" cy="622280"/>
            </a:xfrm>
            <a:prstGeom prst="rect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/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电路</a:t>
              </a:r>
              <a:endPara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303818" y="5965976"/>
              <a:ext cx="2749576" cy="622280"/>
            </a:xfrm>
            <a:prstGeom prst="rect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器件</a:t>
              </a:r>
              <a:endPara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lides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12A5C8"/>
      </a:hlink>
      <a:folHlink>
        <a:srgbClr val="EAEC5E"/>
      </a:folHlink>
    </a:clrScheme>
    <a:fontScheme name="slides">
      <a:majorFont>
        <a:latin typeface="Arial"/>
        <a:ea typeface="宋体"/>
        <a:cs typeface="Arial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1654</Words>
  <Application>WPS 演示</Application>
  <PresentationFormat>宽屏</PresentationFormat>
  <Paragraphs>303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微软雅黑</vt:lpstr>
      <vt:lpstr>AngsanaUPC</vt:lpstr>
      <vt:lpstr>Microsoft Sans Serif</vt:lpstr>
      <vt:lpstr>Arial Unicode MS</vt:lpstr>
      <vt:lpstr>slides</vt:lpstr>
      <vt:lpstr>第 1 讲</vt:lpstr>
      <vt:lpstr>学习内容</vt:lpstr>
      <vt:lpstr>计算机系统的组成</vt:lpstr>
      <vt:lpstr>学习目标</vt:lpstr>
      <vt:lpstr>冯·诺依曼结构计算机的主要思想</vt:lpstr>
      <vt:lpstr>现代计算机硬件结构</vt:lpstr>
      <vt:lpstr>计算机系统的层次结构</vt:lpstr>
      <vt:lpstr>学习目标</vt:lpstr>
      <vt:lpstr>计算机系统抽象层的转换</vt:lpstr>
      <vt:lpstr>计算机系统抽象层的转换</vt:lpstr>
      <vt:lpstr>计算机系统抽象层的转换</vt:lpstr>
      <vt:lpstr>指令集体系结构（ISA）</vt:lpstr>
      <vt:lpstr>ISA和计算机组成（微结构）之间的关系</vt:lpstr>
      <vt:lpstr>计算机系统的不同用户</vt:lpstr>
      <vt:lpstr>回顾与练习</vt:lpstr>
    </vt:vector>
  </TitlesOfParts>
  <LinksUpToDate>false</LinksUpToDate>
  <SharedDoc>false</SharedDoc>
  <HyperlinksChanged>false</HyperlinksChanged>
  <AppVersion>14.0000</AppVersion>
  <Pages>33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</dc:title>
  <dc:creator>cfyuan</dc:creator>
  <dc:subject>Basic Concepts</dc:subject>
  <cp:lastModifiedBy>张光建</cp:lastModifiedBy>
  <cp:revision>709</cp:revision>
  <cp:lastPrinted>1998-05-11T16:40:00Z</cp:lastPrinted>
  <dcterms:created xsi:type="dcterms:W3CDTF">1996-09-09T11:21:00Z</dcterms:created>
  <dcterms:modified xsi:type="dcterms:W3CDTF">2021-09-03T03:07:08Z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vipin@eng.wayne.edu</vt:lpwstr>
  </property>
  <property fmtid="{D5CDD505-2E9C-101B-9397-08002B2CF9AE}" pid="8" name="HomePage">
    <vt:lpwstr>http://www.pdcl.eng.wayne.edu/~vipin</vt:lpwstr>
  </property>
  <property fmtid="{D5CDD505-2E9C-101B-9397-08002B2CF9AE}" pid="9" name="Other">
    <vt:lpwstr>Vipin Chaudhary_x000d_
Dept. of Electrical &amp; Computer Engineering_x000d_
Wayne State University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C:\WINDOWS\Desktop\VIPIN\WSU\ACADEMIC\COURSES\ECE468\SLIDES\web</vt:lpwstr>
  </property>
  <property fmtid="{D5CDD505-2E9C-101B-9397-08002B2CF9AE}" pid="22" name="ICV">
    <vt:lpwstr>51811B2740494F57B7EC5A171BC4ECFA</vt:lpwstr>
  </property>
  <property fmtid="{D5CDD505-2E9C-101B-9397-08002B2CF9AE}" pid="23" name="KSOProductBuildVer">
    <vt:lpwstr>2052-11.1.0.10700</vt:lpwstr>
  </property>
</Properties>
</file>