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61" r:id="rId2"/>
    <p:sldId id="577" r:id="rId3"/>
    <p:sldId id="668" r:id="rId4"/>
    <p:sldId id="662" r:id="rId5"/>
    <p:sldId id="664" r:id="rId6"/>
    <p:sldId id="666" r:id="rId7"/>
    <p:sldId id="667" r:id="rId8"/>
    <p:sldId id="669" r:id="rId9"/>
    <p:sldId id="670" r:id="rId10"/>
    <p:sldId id="685" r:id="rId11"/>
    <p:sldId id="671" r:id="rId12"/>
    <p:sldId id="674" r:id="rId13"/>
    <p:sldId id="672" r:id="rId14"/>
    <p:sldId id="682" r:id="rId15"/>
    <p:sldId id="683" r:id="rId16"/>
    <p:sldId id="677" r:id="rId17"/>
    <p:sldId id="678" r:id="rId18"/>
    <p:sldId id="684" r:id="rId19"/>
    <p:sldId id="679" r:id="rId20"/>
    <p:sldId id="687" r:id="rId21"/>
    <p:sldId id="686" r:id="rId22"/>
  </p:sldIdLst>
  <p:sldSz cx="12192000" cy="6858000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C5F46"/>
    <a:srgbClr val="A50021"/>
    <a:srgbClr val="F5F5F3"/>
    <a:srgbClr val="FDF0DF"/>
    <a:srgbClr val="A40000"/>
    <a:srgbClr val="003399"/>
    <a:srgbClr val="E4E4E2"/>
    <a:srgbClr val="CF3E0E"/>
    <a:srgbClr val="CC3300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78487" autoAdjust="0"/>
  </p:normalViewPr>
  <p:slideViewPr>
    <p:cSldViewPr snapToGrid="0">
      <p:cViewPr varScale="1">
        <p:scale>
          <a:sx n="70" d="100"/>
          <a:sy n="70" d="100"/>
        </p:scale>
        <p:origin x="1114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2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74"/>
    </p:cViewPr>
  </p:sorterViewPr>
  <p:notesViewPr>
    <p:cSldViewPr snapToGrid="0">
      <p:cViewPr varScale="1">
        <p:scale>
          <a:sx n="54" d="100"/>
          <a:sy n="54" d="100"/>
        </p:scale>
        <p:origin x="2862" y="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99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938" y="644525"/>
            <a:ext cx="68437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6637" cy="46085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546" tIns="47917" rIns="97546" bIns="47917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557410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14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36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1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78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0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>
            <a:lvl1pPr algn="l">
              <a:lnSpc>
                <a:spcPct val="150000"/>
              </a:lnSpc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>
            <a:lvl1pPr marL="0" indent="0" algn="l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3176" y="1"/>
            <a:ext cx="12205175" cy="678656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76" y="11989"/>
            <a:ext cx="2847619" cy="666667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492030" y="77719"/>
            <a:ext cx="2699969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DE0E8"/>
                </a:solidFill>
                <a:effectLst/>
                <a:uLnTx/>
                <a:uFillTx/>
                <a:latin typeface="AngsanaUPC" panose="02020603050405020304" pitchFamily="18" charset="-34"/>
                <a:ea typeface="微软雅黑" panose="020B0503020204020204" pitchFamily="34" charset="-122"/>
                <a:cs typeface="AngsanaUPC" panose="02020603050405020304" pitchFamily="18" charset="-34"/>
              </a:rPr>
              <a:t>计算机组成原理 </a:t>
            </a:r>
            <a:endParaRPr lang="zh-CN" altLang="en-US" sz="2800" dirty="0">
              <a:solidFill>
                <a:srgbClr val="CDE0E8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6569086"/>
            <a:ext cx="12191999" cy="28891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05770" y="1295401"/>
            <a:ext cx="2676630" cy="323986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97260" y="228601"/>
            <a:ext cx="985141" cy="3478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2071" y="228601"/>
            <a:ext cx="2676630" cy="3478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223000" y="1295401"/>
            <a:ext cx="5359400" cy="48218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60400" y="228601"/>
            <a:ext cx="109220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479747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174954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2400">
                <a:solidFill>
                  <a:srgbClr val="003399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tx1"/>
                </a:solidFill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524933" y="801827"/>
            <a:ext cx="1105746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 bwMode="auto">
          <a:xfrm>
            <a:off x="0" y="6569087"/>
            <a:ext cx="11812249" cy="28891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69087"/>
            <a:ext cx="1234066" cy="28891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1812249" y="656908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17C884-E345-4F2E-89A9-D6306D51BE0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12700"/>
            <a:ext cx="9788300" cy="14400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4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97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02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1" y="228600"/>
            <a:ext cx="7505700" cy="4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1"/>
            <a:ext cx="10922000" cy="32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  <a:p>
            <a:pPr lvl="0"/>
            <a:r>
              <a:rPr lang="en-US" altLang="zh-CN" dirty="0"/>
              <a:t>This is our next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203200" indent="-203200" algn="l" rtl="0" eaLnBrk="0" fontAlgn="base" hangingPunct="0">
        <a:spcBef>
          <a:spcPct val="100000"/>
        </a:spcBef>
        <a:spcAft>
          <a:spcPct val="0"/>
        </a:spcAft>
        <a:buSzPct val="100000"/>
        <a:buChar char="°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190500" algn="l" rtl="0" eaLnBrk="0" fontAlgn="base" hangingPunct="0">
        <a:spcBef>
          <a:spcPct val="40000"/>
        </a:spcBef>
        <a:spcAft>
          <a:spcPct val="0"/>
        </a:spcAft>
        <a:buSzPct val="100000"/>
        <a:buChar char="•"/>
        <a:defRPr sz="24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spcBef>
          <a:spcPct val="40000"/>
        </a:spcBef>
        <a:spcAft>
          <a:spcPct val="0"/>
        </a:spcAft>
        <a:buSzPct val="100000"/>
        <a:buChar char="-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 smtClean="0"/>
              <a:t>11 </a:t>
            </a:r>
            <a:r>
              <a:rPr lang="zh-CN" altLang="en-US" dirty="0"/>
              <a:t>讲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/>
          <a:p>
            <a:r>
              <a:rPr lang="zh-CN" altLang="en-US" dirty="0"/>
              <a:t>指令格式、寻址方式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89" y="267237"/>
            <a:ext cx="5629275" cy="479747"/>
          </a:xfrm>
        </p:spPr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9" y="1042381"/>
            <a:ext cx="7850338" cy="1824089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能说出寻址方式的定义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能说出寻址方式的类型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能根据指定寻址方式计算指令或操作数的有效地址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能简述三种偏移寻址各自的应用场合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479747"/>
          </a:xfrm>
        </p:spPr>
        <p:txBody>
          <a:bodyPr/>
          <a:lstStyle/>
          <a:p>
            <a:r>
              <a:rPr lang="zh-CN" altLang="en-US" dirty="0"/>
              <a:t>寻址方式的概念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951099"/>
          </a:xfrm>
        </p:spPr>
        <p:txBody>
          <a:bodyPr/>
          <a:lstStyle/>
          <a:p>
            <a:r>
              <a:rPr lang="zh-CN" altLang="en-US" dirty="0"/>
              <a:t>操作数存放位置</a:t>
            </a:r>
            <a:endParaRPr lang="en-US" altLang="zh-CN" dirty="0"/>
          </a:p>
          <a:p>
            <a:pPr lvl="1"/>
            <a:r>
              <a:rPr lang="zh-CN" altLang="en-US" dirty="0"/>
              <a:t>通用寄存器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zh-CN" altLang="en-US" dirty="0"/>
              <a:t>存储单元</a:t>
            </a:r>
            <a:endParaRPr lang="en-US" altLang="zh-CN" dirty="0"/>
          </a:p>
          <a:p>
            <a:r>
              <a:rPr lang="zh-CN" altLang="en-US" dirty="0"/>
              <a:t>形式地址</a:t>
            </a:r>
            <a:r>
              <a:rPr lang="zh-CN" altLang="en-US" dirty="0">
                <a:solidFill>
                  <a:srgbClr val="A40000"/>
                </a:solidFill>
              </a:rPr>
              <a:t>（补充）</a:t>
            </a:r>
            <a:endParaRPr lang="en-US" altLang="zh-CN" dirty="0">
              <a:solidFill>
                <a:srgbClr val="A40000"/>
              </a:solidFill>
            </a:endParaRPr>
          </a:p>
          <a:p>
            <a:pPr lvl="1"/>
            <a:r>
              <a:rPr lang="zh-CN" altLang="en-US" dirty="0"/>
              <a:t>指令中的地址码</a:t>
            </a:r>
            <a:endParaRPr lang="en-US" altLang="zh-CN" dirty="0"/>
          </a:p>
          <a:p>
            <a:r>
              <a:rPr lang="zh-CN" altLang="en-US" dirty="0"/>
              <a:t>有效地址</a:t>
            </a:r>
            <a:endParaRPr lang="en-US" altLang="zh-CN" dirty="0"/>
          </a:p>
          <a:p>
            <a:pPr lvl="1"/>
            <a:r>
              <a:rPr lang="zh-CN" altLang="en-US" dirty="0"/>
              <a:t>操作数所在存储单元的地址</a:t>
            </a:r>
            <a:endParaRPr lang="en-US" altLang="zh-CN" dirty="0"/>
          </a:p>
          <a:p>
            <a:r>
              <a:rPr lang="zh-CN" altLang="en-US" dirty="0"/>
              <a:t>（操作数）寻址方式</a:t>
            </a:r>
            <a:r>
              <a:rPr lang="zh-CN" altLang="en-US" dirty="0">
                <a:solidFill>
                  <a:srgbClr val="A40000"/>
                </a:solidFill>
              </a:rPr>
              <a:t>（与教材上的表述不一样，以此为准）</a:t>
            </a:r>
            <a:endParaRPr lang="en-US" altLang="zh-CN" dirty="0">
              <a:solidFill>
                <a:srgbClr val="A40000"/>
              </a:solidFill>
            </a:endParaRPr>
          </a:p>
          <a:p>
            <a:pPr lvl="1"/>
            <a:r>
              <a:rPr lang="zh-CN" altLang="en-US" dirty="0"/>
              <a:t>由指令中操作数的</a:t>
            </a:r>
            <a:r>
              <a:rPr lang="zh-CN" altLang="en-US" dirty="0">
                <a:solidFill>
                  <a:srgbClr val="FF0000"/>
                </a:solidFill>
              </a:rPr>
              <a:t>形式地址</a:t>
            </a:r>
            <a:r>
              <a:rPr lang="zh-CN" altLang="en-US" dirty="0"/>
              <a:t>形成操作数</a:t>
            </a:r>
            <a:r>
              <a:rPr lang="zh-CN" altLang="en-US" dirty="0">
                <a:solidFill>
                  <a:srgbClr val="FF0000"/>
                </a:solidFill>
              </a:rPr>
              <a:t>有效地址</a:t>
            </a:r>
            <a:r>
              <a:rPr lang="zh-CN" altLang="en-US" dirty="0"/>
              <a:t>的方式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26839" y="1738215"/>
            <a:ext cx="628782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寻址方式还包括指令寻址方式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顺序寻址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跳跃寻址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：跳转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jump / branch / call / return )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指令使用的寻址方式，同操作数的寻址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寻址方式的类型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71718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基本寻址方式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立即寻址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直接寻址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间接寻址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寄存器寻址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寄存器间接寻址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偏移寻址方式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变址寻址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相对寻址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基址寻址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479747"/>
          </a:xfrm>
        </p:spPr>
        <p:txBody>
          <a:bodyPr/>
          <a:lstStyle/>
          <a:p>
            <a:r>
              <a:rPr lang="zh-CN" altLang="en-US" dirty="0"/>
              <a:t>基本寻址方式的算法和优缺点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051844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假设：</a:t>
            </a:r>
            <a:r>
              <a:rPr lang="en-US" altLang="en-US" sz="2400" dirty="0"/>
              <a:t>A</a:t>
            </a:r>
            <a:r>
              <a:rPr lang="en-US" altLang="zh-CN" sz="2400" dirty="0"/>
              <a:t>=</a:t>
            </a:r>
            <a:r>
              <a:rPr lang="zh-CN" altLang="en-US" sz="2400" dirty="0"/>
              <a:t>地址字段值，</a:t>
            </a:r>
            <a:r>
              <a:rPr lang="en-US" altLang="zh-CN" sz="2400" dirty="0"/>
              <a:t>R=</a:t>
            </a:r>
            <a:r>
              <a:rPr lang="zh-CN" altLang="en-US" sz="2400" dirty="0"/>
              <a:t>寄存器编号，</a:t>
            </a:r>
            <a:r>
              <a:rPr lang="en-US" altLang="en-US" sz="2400" dirty="0"/>
              <a:t>EA=</a:t>
            </a:r>
            <a:r>
              <a:rPr lang="zh-CN" altLang="en-US" sz="2400" dirty="0"/>
              <a:t>有效地址， (</a:t>
            </a:r>
            <a:r>
              <a:rPr lang="en-US" altLang="zh-CN" sz="2400" dirty="0"/>
              <a:t>X)=</a:t>
            </a:r>
            <a:r>
              <a:rPr lang="en-US" altLang="en-US" sz="2400" dirty="0"/>
              <a:t>X</a:t>
            </a:r>
            <a:r>
              <a:rPr lang="zh-CN" altLang="en-US" sz="2400" dirty="0"/>
              <a:t>中的内容</a:t>
            </a:r>
          </a:p>
          <a:p>
            <a:endParaRPr lang="zh-CN" altLang="en-US" dirty="0"/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4327974" y="1170847"/>
            <a:ext cx="3467100" cy="436563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/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21"/>
          <p:cNvCxnSpPr>
            <a:cxnSpLocks noChangeShapeType="1"/>
          </p:cNvCxnSpPr>
          <p:nvPr/>
        </p:nvCxnSpPr>
        <p:spPr bwMode="auto">
          <a:xfrm>
            <a:off x="6094861" y="1170847"/>
            <a:ext cx="0" cy="4365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25"/>
          <p:cNvCxnSpPr>
            <a:cxnSpLocks noChangeShapeType="1"/>
          </p:cNvCxnSpPr>
          <p:nvPr/>
        </p:nvCxnSpPr>
        <p:spPr bwMode="auto">
          <a:xfrm>
            <a:off x="5142361" y="1172434"/>
            <a:ext cx="0" cy="438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4327974" y="1185134"/>
            <a:ext cx="709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5367787" y="1172434"/>
            <a:ext cx="600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8"/>
          <p:cNvSpPr txBox="1">
            <a:spLocks noChangeArrowheads="1"/>
          </p:cNvSpPr>
          <p:nvPr/>
        </p:nvSpPr>
        <p:spPr bwMode="auto">
          <a:xfrm>
            <a:off x="6461575" y="1189897"/>
            <a:ext cx="600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29"/>
          <p:cNvCxnSpPr>
            <a:cxnSpLocks noChangeShapeType="1"/>
          </p:cNvCxnSpPr>
          <p:nvPr/>
        </p:nvCxnSpPr>
        <p:spPr bwMode="auto">
          <a:xfrm>
            <a:off x="7134674" y="1172434"/>
            <a:ext cx="0" cy="438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7241037" y="1096234"/>
            <a:ext cx="601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AutoShape 148"/>
          <p:cNvSpPr>
            <a:spLocks noChangeAspect="1" noChangeArrowheads="1" noTextEdit="1"/>
          </p:cNvSpPr>
          <p:nvPr/>
        </p:nvSpPr>
        <p:spPr bwMode="auto">
          <a:xfrm>
            <a:off x="963613" y="2714625"/>
            <a:ext cx="10196512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Line 174"/>
          <p:cNvSpPr>
            <a:spLocks noChangeShapeType="1"/>
          </p:cNvSpPr>
          <p:nvPr/>
        </p:nvSpPr>
        <p:spPr bwMode="auto">
          <a:xfrm>
            <a:off x="3360738" y="2714625"/>
            <a:ext cx="0" cy="35067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Line 175"/>
          <p:cNvSpPr>
            <a:spLocks noChangeShapeType="1"/>
          </p:cNvSpPr>
          <p:nvPr/>
        </p:nvSpPr>
        <p:spPr bwMode="auto">
          <a:xfrm>
            <a:off x="5334000" y="2714625"/>
            <a:ext cx="0" cy="35067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Line 176"/>
          <p:cNvSpPr>
            <a:spLocks noChangeShapeType="1"/>
          </p:cNvSpPr>
          <p:nvPr/>
        </p:nvSpPr>
        <p:spPr bwMode="auto">
          <a:xfrm>
            <a:off x="8620125" y="2714625"/>
            <a:ext cx="0" cy="35067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Line 177"/>
          <p:cNvSpPr>
            <a:spLocks noChangeShapeType="1"/>
          </p:cNvSpPr>
          <p:nvPr/>
        </p:nvSpPr>
        <p:spPr bwMode="auto">
          <a:xfrm>
            <a:off x="963613" y="3278188"/>
            <a:ext cx="10190162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Line 178"/>
          <p:cNvSpPr>
            <a:spLocks noChangeShapeType="1"/>
          </p:cNvSpPr>
          <p:nvPr/>
        </p:nvSpPr>
        <p:spPr bwMode="auto">
          <a:xfrm>
            <a:off x="963613" y="3884613"/>
            <a:ext cx="10190162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Line 179"/>
          <p:cNvSpPr>
            <a:spLocks noChangeShapeType="1"/>
          </p:cNvSpPr>
          <p:nvPr/>
        </p:nvSpPr>
        <p:spPr bwMode="auto">
          <a:xfrm>
            <a:off x="963613" y="4492625"/>
            <a:ext cx="10190162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Line 180"/>
          <p:cNvSpPr>
            <a:spLocks noChangeShapeType="1"/>
          </p:cNvSpPr>
          <p:nvPr/>
        </p:nvSpPr>
        <p:spPr bwMode="auto">
          <a:xfrm>
            <a:off x="963613" y="5100638"/>
            <a:ext cx="10190162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Line 181"/>
          <p:cNvSpPr>
            <a:spLocks noChangeShapeType="1"/>
          </p:cNvSpPr>
          <p:nvPr/>
        </p:nvSpPr>
        <p:spPr bwMode="auto">
          <a:xfrm>
            <a:off x="963613" y="5708650"/>
            <a:ext cx="10190162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Line 182"/>
          <p:cNvSpPr>
            <a:spLocks noChangeShapeType="1"/>
          </p:cNvSpPr>
          <p:nvPr/>
        </p:nvSpPr>
        <p:spPr bwMode="auto">
          <a:xfrm>
            <a:off x="969963" y="2714625"/>
            <a:ext cx="0" cy="35067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Line 183"/>
          <p:cNvSpPr>
            <a:spLocks noChangeShapeType="1"/>
          </p:cNvSpPr>
          <p:nvPr/>
        </p:nvSpPr>
        <p:spPr bwMode="auto">
          <a:xfrm>
            <a:off x="11147425" y="2714625"/>
            <a:ext cx="0" cy="35067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Line 184"/>
          <p:cNvSpPr>
            <a:spLocks noChangeShapeType="1"/>
          </p:cNvSpPr>
          <p:nvPr/>
        </p:nvSpPr>
        <p:spPr bwMode="auto">
          <a:xfrm>
            <a:off x="963613" y="2720975"/>
            <a:ext cx="10190162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Line 185"/>
          <p:cNvSpPr>
            <a:spLocks noChangeShapeType="1"/>
          </p:cNvSpPr>
          <p:nvPr/>
        </p:nvSpPr>
        <p:spPr bwMode="auto">
          <a:xfrm>
            <a:off x="963613" y="6215063"/>
            <a:ext cx="10190162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Rectangle 186"/>
          <p:cNvSpPr>
            <a:spLocks noChangeArrowheads="1"/>
          </p:cNvSpPr>
          <p:nvPr/>
        </p:nvSpPr>
        <p:spPr bwMode="auto">
          <a:xfrm>
            <a:off x="1039813" y="2786063"/>
            <a:ext cx="4603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87"/>
          <p:cNvSpPr>
            <a:spLocks noChangeArrowheads="1"/>
          </p:cNvSpPr>
          <p:nvPr/>
        </p:nvSpPr>
        <p:spPr bwMode="auto">
          <a:xfrm>
            <a:off x="1649413" y="2786063"/>
            <a:ext cx="4603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3430588" y="2786063"/>
            <a:ext cx="4603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5403850" y="2786063"/>
            <a:ext cx="765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主要优点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Rectangle 190"/>
          <p:cNvSpPr>
            <a:spLocks noChangeArrowheads="1"/>
          </p:cNvSpPr>
          <p:nvPr/>
        </p:nvSpPr>
        <p:spPr bwMode="auto">
          <a:xfrm>
            <a:off x="8689975" y="2786063"/>
            <a:ext cx="765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主要缺点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Rectangle 191"/>
          <p:cNvSpPr>
            <a:spLocks noChangeArrowheads="1"/>
          </p:cNvSpPr>
          <p:nvPr/>
        </p:nvSpPr>
        <p:spPr bwMode="auto">
          <a:xfrm>
            <a:off x="1039813" y="3370263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立即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193"/>
          <p:cNvSpPr>
            <a:spLocks noChangeArrowheads="1"/>
          </p:cNvSpPr>
          <p:nvPr/>
        </p:nvSpPr>
        <p:spPr bwMode="auto">
          <a:xfrm>
            <a:off x="3465513" y="3382963"/>
            <a:ext cx="1388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  <p:sp>
        <p:nvSpPr>
          <p:cNvPr id="210" name="Rectangle 195"/>
          <p:cNvSpPr>
            <a:spLocks noChangeArrowheads="1"/>
          </p:cNvSpPr>
          <p:nvPr/>
        </p:nvSpPr>
        <p:spPr bwMode="auto">
          <a:xfrm>
            <a:off x="5403850" y="3370263"/>
            <a:ext cx="2154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指令执行速度快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  <p:sp>
        <p:nvSpPr>
          <p:cNvPr id="211" name="Rectangle 196"/>
          <p:cNvSpPr>
            <a:spLocks noChangeArrowheads="1"/>
          </p:cNvSpPr>
          <p:nvPr/>
        </p:nvSpPr>
        <p:spPr bwMode="auto">
          <a:xfrm>
            <a:off x="8689975" y="3370263"/>
            <a:ext cx="2154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操作数幅值有限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  <p:sp>
        <p:nvSpPr>
          <p:cNvPr id="212" name="Rectangle 197"/>
          <p:cNvSpPr>
            <a:spLocks noChangeArrowheads="1"/>
          </p:cNvSpPr>
          <p:nvPr/>
        </p:nvSpPr>
        <p:spPr bwMode="auto">
          <a:xfrm>
            <a:off x="1039813" y="3975100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endParaRPr lang="zh-CN" altLang="zh-CN" sz="1800" dirty="0"/>
          </a:p>
        </p:txBody>
      </p:sp>
      <p:sp>
        <p:nvSpPr>
          <p:cNvPr id="214" name="Rectangle 199"/>
          <p:cNvSpPr>
            <a:spLocks noChangeArrowheads="1"/>
          </p:cNvSpPr>
          <p:nvPr/>
        </p:nvSpPr>
        <p:spPr bwMode="auto">
          <a:xfrm>
            <a:off x="3430588" y="3975100"/>
            <a:ext cx="876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EA=A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15" name="Rectangle 200"/>
          <p:cNvSpPr>
            <a:spLocks noChangeArrowheads="1"/>
          </p:cNvSpPr>
          <p:nvPr/>
        </p:nvSpPr>
        <p:spPr bwMode="auto">
          <a:xfrm>
            <a:off x="5403850" y="3975100"/>
            <a:ext cx="246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有效地址计算简单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16" name="Rectangle 201"/>
          <p:cNvSpPr>
            <a:spLocks noChangeArrowheads="1"/>
          </p:cNvSpPr>
          <p:nvPr/>
        </p:nvSpPr>
        <p:spPr bwMode="auto">
          <a:xfrm>
            <a:off x="8689975" y="3975100"/>
            <a:ext cx="18466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地址范围有限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17" name="Rectangle 202"/>
          <p:cNvSpPr>
            <a:spLocks noChangeArrowheads="1"/>
          </p:cNvSpPr>
          <p:nvPr/>
        </p:nvSpPr>
        <p:spPr bwMode="auto">
          <a:xfrm>
            <a:off x="1039813" y="4583113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9" name="Rectangle 204"/>
          <p:cNvSpPr>
            <a:spLocks noChangeArrowheads="1"/>
          </p:cNvSpPr>
          <p:nvPr/>
        </p:nvSpPr>
        <p:spPr bwMode="auto">
          <a:xfrm>
            <a:off x="3430588" y="4583113"/>
            <a:ext cx="111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EA=(A)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  <p:sp>
        <p:nvSpPr>
          <p:cNvPr id="220" name="Rectangle 205"/>
          <p:cNvSpPr>
            <a:spLocks noChangeArrowheads="1"/>
          </p:cNvSpPr>
          <p:nvPr/>
        </p:nvSpPr>
        <p:spPr bwMode="auto">
          <a:xfrm>
            <a:off x="5403850" y="4583113"/>
            <a:ext cx="2154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有效地址范围大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  <p:sp>
        <p:nvSpPr>
          <p:cNvPr id="221" name="Rectangle 206"/>
          <p:cNvSpPr>
            <a:spLocks noChangeArrowheads="1"/>
          </p:cNvSpPr>
          <p:nvPr/>
        </p:nvSpPr>
        <p:spPr bwMode="auto">
          <a:xfrm>
            <a:off x="8689975" y="4583113"/>
            <a:ext cx="2154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多次存储器访问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  <p:sp>
        <p:nvSpPr>
          <p:cNvPr id="222" name="Rectangle 207"/>
          <p:cNvSpPr>
            <a:spLocks noChangeArrowheads="1"/>
          </p:cNvSpPr>
          <p:nvPr/>
        </p:nvSpPr>
        <p:spPr bwMode="auto">
          <a:xfrm>
            <a:off x="1039813" y="5192713"/>
            <a:ext cx="1538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209"/>
          <p:cNvSpPr>
            <a:spLocks noChangeArrowheads="1"/>
          </p:cNvSpPr>
          <p:nvPr/>
        </p:nvSpPr>
        <p:spPr bwMode="auto">
          <a:xfrm>
            <a:off x="3430588" y="5192713"/>
            <a:ext cx="1612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=(R)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26" name="Rectangle 211"/>
          <p:cNvSpPr>
            <a:spLocks noChangeArrowheads="1"/>
          </p:cNvSpPr>
          <p:nvPr/>
        </p:nvSpPr>
        <p:spPr bwMode="auto">
          <a:xfrm>
            <a:off x="5403850" y="5192713"/>
            <a:ext cx="27699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指令执行快，指令短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27" name="Rectangle 212"/>
          <p:cNvSpPr>
            <a:spLocks noChangeArrowheads="1"/>
          </p:cNvSpPr>
          <p:nvPr/>
        </p:nvSpPr>
        <p:spPr bwMode="auto">
          <a:xfrm>
            <a:off x="8689975" y="5192713"/>
            <a:ext cx="18466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地址范围有限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28" name="Rectangle 213"/>
          <p:cNvSpPr>
            <a:spLocks noChangeArrowheads="1"/>
          </p:cNvSpPr>
          <p:nvPr/>
        </p:nvSpPr>
        <p:spPr bwMode="auto">
          <a:xfrm>
            <a:off x="1039813" y="5749925"/>
            <a:ext cx="2154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寄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存器间接寻址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Rectangle 217"/>
          <p:cNvSpPr>
            <a:spLocks noChangeArrowheads="1"/>
          </p:cNvSpPr>
          <p:nvPr/>
        </p:nvSpPr>
        <p:spPr bwMode="auto">
          <a:xfrm>
            <a:off x="3430588" y="5749925"/>
            <a:ext cx="1100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EA=(R)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  <p:sp>
        <p:nvSpPr>
          <p:cNvPr id="233" name="Rectangle 218"/>
          <p:cNvSpPr>
            <a:spLocks noChangeArrowheads="1"/>
          </p:cNvSpPr>
          <p:nvPr/>
        </p:nvSpPr>
        <p:spPr bwMode="auto">
          <a:xfrm>
            <a:off x="5403850" y="5749925"/>
            <a:ext cx="1538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地址范围大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  <p:sp>
        <p:nvSpPr>
          <p:cNvPr id="234" name="Rectangle 219"/>
          <p:cNvSpPr>
            <a:spLocks noChangeArrowheads="1"/>
          </p:cNvSpPr>
          <p:nvPr/>
        </p:nvSpPr>
        <p:spPr bwMode="auto">
          <a:xfrm>
            <a:off x="8689975" y="5749925"/>
            <a:ext cx="2154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AC5F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额外存储器访问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AC5F46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10" grpId="0"/>
      <p:bldP spid="211" grpId="0"/>
      <p:bldP spid="214" grpId="0"/>
      <p:bldP spid="215" grpId="0"/>
      <p:bldP spid="216" grpId="0"/>
      <p:bldP spid="219" grpId="0"/>
      <p:bldP spid="220" grpId="0"/>
      <p:bldP spid="221" grpId="0"/>
      <p:bldP spid="224" grpId="0"/>
      <p:bldP spid="226" grpId="0"/>
      <p:bldP spid="227" grpId="0"/>
      <p:bldP spid="232" grpId="0"/>
      <p:bldP spid="233" grpId="0"/>
      <p:bldP spid="2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偏移寻址的算法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674" y="987748"/>
            <a:ext cx="5542398" cy="5572808"/>
          </a:xfrm>
        </p:spPr>
        <p:txBody>
          <a:bodyPr/>
          <a:lstStyle/>
          <a:p>
            <a:r>
              <a:rPr lang="en-US" altLang="zh-CN" sz="2400" dirty="0"/>
              <a:t>EA=A+(R)   </a:t>
            </a:r>
          </a:p>
          <a:p>
            <a:pPr lvl="1"/>
            <a:r>
              <a:rPr lang="en-US" altLang="zh-CN" sz="2000" dirty="0"/>
              <a:t>R</a:t>
            </a:r>
            <a:r>
              <a:rPr lang="zh-CN" altLang="en-US" sz="2000" dirty="0"/>
              <a:t>可以明显给出，也可以隐含给出</a:t>
            </a:r>
          </a:p>
          <a:p>
            <a:pPr lvl="1"/>
            <a:r>
              <a:rPr lang="en-US" altLang="zh-CN" sz="2000" dirty="0"/>
              <a:t>R</a:t>
            </a:r>
            <a:r>
              <a:rPr lang="zh-CN" altLang="en-US" sz="2000" dirty="0"/>
              <a:t>可以为</a:t>
            </a:r>
            <a:r>
              <a:rPr lang="en-US" altLang="zh-CN" sz="2000" dirty="0"/>
              <a:t>PC</a:t>
            </a:r>
            <a:r>
              <a:rPr lang="zh-CN" altLang="en-US" sz="2000" dirty="0"/>
              <a:t>、基址寄存器</a:t>
            </a:r>
            <a:r>
              <a:rPr lang="en-US" altLang="zh-CN" sz="2000" dirty="0"/>
              <a:t>B</a:t>
            </a:r>
            <a:r>
              <a:rPr lang="zh-CN" altLang="en-US" sz="2000" dirty="0"/>
              <a:t>、变址寄存器 </a:t>
            </a:r>
            <a:r>
              <a:rPr lang="en-US" altLang="zh-CN" sz="2000" dirty="0"/>
              <a:t>I</a:t>
            </a:r>
          </a:p>
          <a:p>
            <a:pPr marL="203200" lvl="1" indent="-203200">
              <a:lnSpc>
                <a:spcPct val="130000"/>
              </a:lnSpc>
              <a:buChar char="°"/>
            </a:pPr>
            <a:r>
              <a:rPr lang="zh-CN" altLang="en-US" dirty="0">
                <a:solidFill>
                  <a:schemeClr val="tx1"/>
                </a:solidFill>
              </a:rPr>
              <a:t>变址寻址</a:t>
            </a:r>
            <a:endParaRPr lang="en-US" altLang="zh-CN" dirty="0">
              <a:solidFill>
                <a:schemeClr val="tx1"/>
              </a:solidFill>
            </a:endParaRPr>
          </a:p>
          <a:p>
            <a:pPr marL="774700" lvl="2" indent="-203200">
              <a:lnSpc>
                <a:spcPct val="130000"/>
              </a:lnSpc>
              <a:buChar char="°"/>
            </a:pPr>
            <a:r>
              <a:rPr lang="en-US" altLang="zh-CN" dirty="0"/>
              <a:t>EA=A+(I) </a:t>
            </a:r>
          </a:p>
          <a:p>
            <a:pPr marL="774700" lvl="2" indent="-203200">
              <a:lnSpc>
                <a:spcPct val="130000"/>
              </a:lnSpc>
              <a:buChar char="°"/>
            </a:pPr>
            <a:r>
              <a:rPr lang="zh-CN" altLang="en-US" dirty="0"/>
              <a:t>相对于首址</a:t>
            </a:r>
            <a:r>
              <a:rPr lang="en-US" altLang="zh-CN" dirty="0"/>
              <a:t>A</a:t>
            </a:r>
            <a:r>
              <a:rPr lang="zh-CN" altLang="en-US" dirty="0"/>
              <a:t>处位移量为</a:t>
            </a:r>
            <a:r>
              <a:rPr lang="en-US" altLang="zh-CN" dirty="0"/>
              <a:t>(I)</a:t>
            </a:r>
            <a:r>
              <a:rPr lang="zh-CN" altLang="en-US" dirty="0"/>
              <a:t>的单元</a:t>
            </a:r>
          </a:p>
          <a:p>
            <a:pPr marL="203200" lvl="1" indent="-203200">
              <a:lnSpc>
                <a:spcPct val="130000"/>
              </a:lnSpc>
              <a:buChar char="°"/>
            </a:pPr>
            <a:r>
              <a:rPr lang="zh-CN" altLang="en-US" dirty="0">
                <a:solidFill>
                  <a:schemeClr val="tx1"/>
                </a:solidFill>
                <a:cs typeface="+mn-cs"/>
              </a:rPr>
              <a:t>相对寻址</a:t>
            </a:r>
            <a:endParaRPr lang="en-US" altLang="zh-CN" dirty="0">
              <a:solidFill>
                <a:schemeClr val="tx1"/>
              </a:solidFill>
              <a:cs typeface="+mn-cs"/>
            </a:endParaRPr>
          </a:p>
          <a:p>
            <a:pPr marL="774700" lvl="2" indent="-203200">
              <a:lnSpc>
                <a:spcPct val="130000"/>
              </a:lnSpc>
              <a:buChar char="°"/>
            </a:pPr>
            <a:r>
              <a:rPr lang="en-US" altLang="zh-CN" dirty="0">
                <a:solidFill>
                  <a:schemeClr val="tx1"/>
                </a:solidFill>
                <a:cs typeface="+mn-cs"/>
              </a:rPr>
              <a:t>EA=A+(PC)    </a:t>
            </a:r>
          </a:p>
          <a:p>
            <a:pPr marL="774700" lvl="2" indent="-203200">
              <a:lnSpc>
                <a:spcPct val="130000"/>
              </a:lnSpc>
              <a:buChar char="°"/>
            </a:pPr>
            <a:r>
              <a:rPr lang="zh-CN" altLang="en-US" dirty="0">
                <a:solidFill>
                  <a:schemeClr val="tx1"/>
                </a:solidFill>
                <a:cs typeface="+mn-cs"/>
              </a:rPr>
              <a:t>相对于当前指令处位移量为</a:t>
            </a:r>
            <a:r>
              <a:rPr lang="en-US" altLang="zh-CN" dirty="0">
                <a:solidFill>
                  <a:schemeClr val="tx1"/>
                </a:solidFill>
                <a:cs typeface="+mn-cs"/>
              </a:rPr>
              <a:t>A</a:t>
            </a:r>
            <a:r>
              <a:rPr lang="zh-CN" altLang="en-US" dirty="0">
                <a:solidFill>
                  <a:schemeClr val="tx1"/>
                </a:solidFill>
                <a:cs typeface="+mn-cs"/>
              </a:rPr>
              <a:t>的单元</a:t>
            </a:r>
          </a:p>
          <a:p>
            <a:pPr marL="203200" lvl="1" indent="-203200">
              <a:lnSpc>
                <a:spcPct val="130000"/>
              </a:lnSpc>
              <a:buChar char="°"/>
            </a:pPr>
            <a:r>
              <a:rPr lang="zh-CN" altLang="en-US" dirty="0">
                <a:solidFill>
                  <a:schemeClr val="tx1"/>
                </a:solidFill>
                <a:cs typeface="+mn-cs"/>
              </a:rPr>
              <a:t>基址寻址</a:t>
            </a:r>
            <a:endParaRPr lang="en-US" altLang="zh-CN" dirty="0">
              <a:solidFill>
                <a:schemeClr val="tx1"/>
              </a:solidFill>
              <a:cs typeface="+mn-cs"/>
            </a:endParaRPr>
          </a:p>
          <a:p>
            <a:pPr marL="774700" lvl="2" indent="-203200">
              <a:lnSpc>
                <a:spcPct val="130000"/>
              </a:lnSpc>
              <a:buChar char="°"/>
            </a:pPr>
            <a:r>
              <a:rPr lang="en-US" altLang="zh-CN" dirty="0">
                <a:solidFill>
                  <a:schemeClr val="tx1"/>
                </a:solidFill>
                <a:cs typeface="+mn-cs"/>
              </a:rPr>
              <a:t>EA=A+(B)      </a:t>
            </a:r>
          </a:p>
          <a:p>
            <a:pPr marL="774700" lvl="2" indent="-203200">
              <a:lnSpc>
                <a:spcPct val="130000"/>
              </a:lnSpc>
              <a:buChar char="°"/>
            </a:pPr>
            <a:r>
              <a:rPr lang="zh-CN" altLang="en-US" dirty="0">
                <a:solidFill>
                  <a:schemeClr val="tx1"/>
                </a:solidFill>
                <a:cs typeface="+mn-cs"/>
              </a:rPr>
              <a:t>相对于基址</a:t>
            </a:r>
            <a:r>
              <a:rPr lang="en-US" altLang="zh-CN" dirty="0">
                <a:solidFill>
                  <a:schemeClr val="tx1"/>
                </a:solidFill>
                <a:cs typeface="+mn-cs"/>
              </a:rPr>
              <a:t>(B)</a:t>
            </a:r>
            <a:r>
              <a:rPr lang="zh-CN" altLang="en-US" dirty="0">
                <a:solidFill>
                  <a:schemeClr val="tx1"/>
                </a:solidFill>
                <a:cs typeface="+mn-cs"/>
              </a:rPr>
              <a:t>处位移量为</a:t>
            </a:r>
            <a:r>
              <a:rPr lang="en-US" altLang="zh-CN" dirty="0">
                <a:solidFill>
                  <a:schemeClr val="tx1"/>
                </a:solidFill>
                <a:cs typeface="+mn-cs"/>
              </a:rPr>
              <a:t>A</a:t>
            </a:r>
            <a:r>
              <a:rPr lang="zh-CN" altLang="en-US" dirty="0">
                <a:solidFill>
                  <a:schemeClr val="tx1"/>
                </a:solidFill>
                <a:cs typeface="+mn-cs"/>
              </a:rPr>
              <a:t>的单元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28647" y="1161698"/>
            <a:ext cx="3081338" cy="577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901747" y="1161698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103360" y="1187098"/>
            <a:ext cx="417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29111" y="1204561"/>
            <a:ext cx="1584325" cy="2403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110085" y="798161"/>
            <a:ext cx="1377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存储器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9929111" y="2504723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924348" y="2917473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0233911" y="2495198"/>
            <a:ext cx="1254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操作数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636760" y="1161698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50" name="组合 49"/>
          <p:cNvGrpSpPr/>
          <p:nvPr/>
        </p:nvGrpSpPr>
        <p:grpSpPr>
          <a:xfrm>
            <a:off x="6239759" y="1634395"/>
            <a:ext cx="1041640" cy="2443085"/>
            <a:chOff x="6239759" y="1634395"/>
            <a:chExt cx="1041640" cy="244308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281399" y="1634395"/>
              <a:ext cx="0" cy="42713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6255633" y="4077480"/>
              <a:ext cx="47783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6239759" y="2057047"/>
              <a:ext cx="10416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6239759" y="2046031"/>
              <a:ext cx="28576" cy="20314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33473" y="3363560"/>
            <a:ext cx="1584325" cy="14684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781098" y="2950811"/>
            <a:ext cx="1692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寄存器堆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733473" y="3868385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727123" y="4281135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8951211" y="2704748"/>
            <a:ext cx="9731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884410" y="1161698"/>
            <a:ext cx="417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8771822" y="2839686"/>
            <a:ext cx="0" cy="13001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8324148" y="4130322"/>
            <a:ext cx="447674" cy="79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8070147" y="1634396"/>
            <a:ext cx="6590" cy="36550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070148" y="1999898"/>
            <a:ext cx="7016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755947" y="1999899"/>
            <a:ext cx="0" cy="447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7" name="组合 46"/>
          <p:cNvGrpSpPr/>
          <p:nvPr/>
        </p:nvGrpSpPr>
        <p:grpSpPr>
          <a:xfrm>
            <a:off x="8589260" y="2411060"/>
            <a:ext cx="361950" cy="457200"/>
            <a:chOff x="8589260" y="2411060"/>
            <a:chExt cx="361950" cy="457200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589260" y="2463449"/>
              <a:ext cx="361950" cy="396875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8589260" y="2411060"/>
              <a:ext cx="361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9924348" y="1647473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8324148" y="4138258"/>
            <a:ext cx="3579812" cy="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11903960" y="1647473"/>
            <a:ext cx="0" cy="24765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1513436" y="1647473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9" name="组合 48"/>
          <p:cNvGrpSpPr/>
          <p:nvPr/>
        </p:nvGrpSpPr>
        <p:grpSpPr>
          <a:xfrm>
            <a:off x="9279030" y="1634395"/>
            <a:ext cx="582612" cy="1057275"/>
            <a:chOff x="9454189" y="5092856"/>
            <a:chExt cx="582612" cy="1057275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9847212" y="5092856"/>
              <a:ext cx="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454189" y="5092856"/>
              <a:ext cx="582612" cy="1057275"/>
              <a:chOff x="9341735" y="1647473"/>
              <a:chExt cx="582612" cy="1057275"/>
            </a:xfrm>
          </p:grpSpPr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9519535" y="1647473"/>
                <a:ext cx="4048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9733847" y="1999898"/>
                <a:ext cx="0" cy="7048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9341735" y="1828448"/>
                <a:ext cx="5254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230235" y="119979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8438447" y="1156935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8551160" y="1182335"/>
            <a:ext cx="766762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6728681" y="3868385"/>
            <a:ext cx="1582767" cy="397760"/>
          </a:xfrm>
          <a:prstGeom prst="rect">
            <a:avLst/>
          </a:prstGeom>
          <a:solidFill>
            <a:srgbClr val="A5002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7104831" y="2864633"/>
            <a:ext cx="106055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变址寻址的作用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104831" y="5174444"/>
            <a:ext cx="482956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假设每个元素为一个字节，则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I=(I) ± 1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若每个元素为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个字节，则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I=(I) ± 4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02658" y="1975634"/>
            <a:ext cx="205111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C222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= X = 100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12002" y="2370921"/>
            <a:ext cx="1255021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C222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变址器</a:t>
            </a:r>
            <a:r>
              <a:rPr lang="en-US" altLang="zh-CN" sz="2400" b="1" dirty="0">
                <a:solidFill>
                  <a:srgbClr val="C222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8167023" y="2713821"/>
            <a:ext cx="1586752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8167023" y="2243921"/>
            <a:ext cx="1586752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167023" y="3085296"/>
            <a:ext cx="158675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296215" y="3504396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104831" y="2864634"/>
            <a:ext cx="106055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grpSp>
        <p:nvGrpSpPr>
          <p:cNvPr id="13" name="Group 14"/>
          <p:cNvGrpSpPr/>
          <p:nvPr/>
        </p:nvGrpSpPr>
        <p:grpSpPr bwMode="auto">
          <a:xfrm>
            <a:off x="9753775" y="1570821"/>
            <a:ext cx="1830239" cy="3071813"/>
            <a:chOff x="4464" y="804"/>
            <a:chExt cx="1120" cy="1935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464" y="1059"/>
              <a:ext cx="1104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464" y="1347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464" y="163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464" y="187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464" y="217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813" y="1056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X[0]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812" y="1344"/>
              <a:ext cx="6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X[1]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813" y="1596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X[2]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812" y="1884"/>
              <a:ext cx="6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X[3]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029" y="2256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707" y="804"/>
              <a:ext cx="8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</a:t>
              </a:r>
            </a:p>
          </p:txBody>
        </p: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912002" y="1077108"/>
            <a:ext cx="5279998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假定一维数组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从内存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号单元开始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>
          <a:xfrm>
            <a:off x="592667" y="987748"/>
            <a:ext cx="6265408" cy="4658711"/>
          </a:xfrm>
        </p:spPr>
        <p:txBody>
          <a:bodyPr/>
          <a:lstStyle/>
          <a:p>
            <a:r>
              <a:rPr lang="zh-CN" altLang="en-US" dirty="0"/>
              <a:t>主要用于对线性表之类的数组元素进行方便地访问</a:t>
            </a:r>
            <a:endParaRPr lang="en-US" altLang="zh-CN" dirty="0"/>
          </a:p>
          <a:p>
            <a:pPr lvl="1"/>
            <a:r>
              <a:rPr lang="zh-CN" altLang="en-US" dirty="0"/>
              <a:t>指令中的地址码 </a:t>
            </a:r>
            <a:r>
              <a:rPr lang="en-US" altLang="zh-CN" dirty="0"/>
              <a:t>A </a:t>
            </a:r>
            <a:r>
              <a:rPr lang="zh-CN" altLang="en-US" dirty="0"/>
              <a:t>给出一个基准地址</a:t>
            </a:r>
            <a:endParaRPr lang="en-US" altLang="zh-CN" dirty="0"/>
          </a:p>
          <a:p>
            <a:pPr lvl="2"/>
            <a:r>
              <a:rPr lang="zh-CN" altLang="en-US" dirty="0"/>
              <a:t>例如数组的起始地址</a:t>
            </a:r>
            <a:endParaRPr lang="en-US" altLang="zh-CN" dirty="0"/>
          </a:p>
          <a:p>
            <a:pPr lvl="1"/>
            <a:r>
              <a:rPr lang="zh-CN" altLang="en-US" dirty="0"/>
              <a:t>数组元素相对于基准地址的偏移量由变址寄存器 </a:t>
            </a:r>
            <a:r>
              <a:rPr lang="en-US" altLang="zh-CN" dirty="0"/>
              <a:t>I </a:t>
            </a:r>
            <a:r>
              <a:rPr lang="zh-CN" altLang="en-US" dirty="0"/>
              <a:t>给出</a:t>
            </a:r>
            <a:endParaRPr lang="en-US" altLang="zh-CN" dirty="0"/>
          </a:p>
          <a:p>
            <a:pPr lvl="1"/>
            <a:r>
              <a:rPr lang="zh-CN" altLang="en-US" dirty="0"/>
              <a:t>变址寄存器的内容相当于数组元素的下标</a:t>
            </a:r>
            <a:endParaRPr lang="en-US" altLang="zh-CN" dirty="0"/>
          </a:p>
          <a:p>
            <a:pPr lvl="1"/>
            <a:r>
              <a:rPr lang="zh-CN" altLang="en-US" dirty="0"/>
              <a:t>数组元素的有效地址为基准地址加变址寄存器的内容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923433" y="5733594"/>
            <a:ext cx="5603875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RISC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机器不提供自动变址寻址，并将变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址和基址寻址统一成一种偏移寻址方式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7104831" y="2864570"/>
            <a:ext cx="106055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104831" y="2874096"/>
            <a:ext cx="106055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/>
      <p:bldP spid="6" grpId="0"/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25" grpId="0"/>
      <p:bldP spid="27" grpId="0"/>
      <p:bldP spid="28" grpId="0" animBg="1"/>
      <p:bldP spid="28" grpId="1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516016" y="5311880"/>
            <a:ext cx="780191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子程序内地址关系相对独立，与用户程序的地址无关，不管浮动到哪里，总是实现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和120相加</a:t>
            </a:r>
          </a:p>
        </p:txBody>
      </p:sp>
      <p:sp>
        <p:nvSpPr>
          <p:cNvPr id="18437" name="Rectangle 6" descr="纸莎草纸"/>
          <p:cNvSpPr>
            <a:spLocks noChangeArrowheads="1"/>
          </p:cNvSpPr>
          <p:nvPr/>
        </p:nvSpPr>
        <p:spPr bwMode="auto">
          <a:xfrm>
            <a:off x="8202692" y="866858"/>
            <a:ext cx="2284413" cy="464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Line 11"/>
          <p:cNvSpPr>
            <a:spLocks noChangeShapeType="1"/>
          </p:cNvSpPr>
          <p:nvPr/>
        </p:nvSpPr>
        <p:spPr bwMode="auto">
          <a:xfrm>
            <a:off x="9361566" y="4951496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12"/>
          <p:cNvSpPr>
            <a:spLocks noChangeShapeType="1"/>
          </p:cNvSpPr>
          <p:nvPr/>
        </p:nvSpPr>
        <p:spPr bwMode="auto">
          <a:xfrm>
            <a:off x="9296479" y="3043320"/>
            <a:ext cx="0" cy="3254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>
            <a:off x="9296479" y="990684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16"/>
          <p:cNvSpPr txBox="1">
            <a:spLocks noChangeArrowheads="1"/>
          </p:cNvSpPr>
          <p:nvPr/>
        </p:nvSpPr>
        <p:spPr bwMode="auto">
          <a:xfrm>
            <a:off x="6300866" y="2022559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8442" name="Text Box 17"/>
          <p:cNvSpPr txBox="1">
            <a:spLocks noChangeArrowheads="1"/>
          </p:cNvSpPr>
          <p:nvPr/>
        </p:nvSpPr>
        <p:spPr bwMode="auto">
          <a:xfrm>
            <a:off x="6300866" y="2943308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50" name="Line 7"/>
          <p:cNvSpPr>
            <a:spLocks noChangeShapeType="1"/>
          </p:cNvSpPr>
          <p:nvPr/>
        </p:nvSpPr>
        <p:spPr bwMode="auto">
          <a:xfrm flipV="1">
            <a:off x="6359605" y="1495508"/>
            <a:ext cx="1843087" cy="4937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8"/>
          <p:cNvSpPr>
            <a:spLocks noChangeShapeType="1"/>
          </p:cNvSpPr>
          <p:nvPr/>
        </p:nvSpPr>
        <p:spPr bwMode="auto">
          <a:xfrm flipV="1">
            <a:off x="6369129" y="2940133"/>
            <a:ext cx="1833562" cy="4937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Text Box 14"/>
          <p:cNvSpPr txBox="1">
            <a:spLocks noChangeArrowheads="1"/>
          </p:cNvSpPr>
          <p:nvPr/>
        </p:nvSpPr>
        <p:spPr bwMode="auto">
          <a:xfrm>
            <a:off x="10420013" y="1449873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10447028" y="2493003"/>
            <a:ext cx="1308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60" name="Line 9"/>
          <p:cNvSpPr>
            <a:spLocks noChangeShapeType="1"/>
          </p:cNvSpPr>
          <p:nvPr/>
        </p:nvSpPr>
        <p:spPr bwMode="auto">
          <a:xfrm>
            <a:off x="6359605" y="1955883"/>
            <a:ext cx="1843087" cy="1509712"/>
          </a:xfrm>
          <a:prstGeom prst="line">
            <a:avLst/>
          </a:prstGeom>
          <a:noFill/>
          <a:ln w="28575">
            <a:solidFill>
              <a:srgbClr val="C2228D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Line 10"/>
          <p:cNvSpPr>
            <a:spLocks noChangeShapeType="1"/>
          </p:cNvSpPr>
          <p:nvPr/>
        </p:nvSpPr>
        <p:spPr bwMode="auto">
          <a:xfrm>
            <a:off x="6359605" y="3400508"/>
            <a:ext cx="1843087" cy="1509712"/>
          </a:xfrm>
          <a:prstGeom prst="line">
            <a:avLst/>
          </a:prstGeom>
          <a:noFill/>
          <a:ln w="28575">
            <a:solidFill>
              <a:srgbClr val="C2228D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18" name="Text Box 34"/>
          <p:cNvSpPr txBox="1">
            <a:spLocks noChangeArrowheads="1"/>
          </p:cNvSpPr>
          <p:nvPr/>
        </p:nvSpPr>
        <p:spPr bwMode="auto">
          <a:xfrm>
            <a:off x="4422854" y="1558214"/>
            <a:ext cx="2255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公共子程序</a:t>
            </a:r>
          </a:p>
        </p:txBody>
      </p:sp>
      <p:sp>
        <p:nvSpPr>
          <p:cNvPr id="18464" name="Text Box 35"/>
          <p:cNvSpPr txBox="1">
            <a:spLocks noChangeArrowheads="1"/>
          </p:cNvSpPr>
          <p:nvPr/>
        </p:nvSpPr>
        <p:spPr bwMode="auto">
          <a:xfrm>
            <a:off x="9058165" y="5560333"/>
            <a:ext cx="990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存储器</a:t>
            </a:r>
          </a:p>
        </p:txBody>
      </p:sp>
      <p:sp>
        <p:nvSpPr>
          <p:cNvPr id="374820" name="Text Box 36"/>
          <p:cNvSpPr txBox="1">
            <a:spLocks noChangeArrowheads="1"/>
          </p:cNvSpPr>
          <p:nvPr/>
        </p:nvSpPr>
        <p:spPr bwMode="auto">
          <a:xfrm>
            <a:off x="3614296" y="4286359"/>
            <a:ext cx="3572818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” </a:t>
            </a:r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表示相对寻址方式</a:t>
            </a:r>
            <a:endParaRPr lang="en-US" altLang="zh-CN" sz="24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833" name="Text Box 49"/>
          <p:cNvSpPr txBox="1">
            <a:spLocks noChangeArrowheads="1"/>
          </p:cNvSpPr>
          <p:nvPr/>
        </p:nvSpPr>
        <p:spPr bwMode="auto">
          <a:xfrm>
            <a:off x="535761" y="2812268"/>
            <a:ext cx="3282259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即：操作数在当前指令随后的一条指令后！</a:t>
            </a:r>
          </a:p>
        </p:txBody>
      </p:sp>
      <p:sp>
        <p:nvSpPr>
          <p:cNvPr id="18467" name="Text Box 40"/>
          <p:cNvSpPr txBox="1">
            <a:spLocks noChangeArrowheads="1"/>
          </p:cNvSpPr>
          <p:nvPr/>
        </p:nvSpPr>
        <p:spPr bwMode="auto">
          <a:xfrm>
            <a:off x="3589417" y="957345"/>
            <a:ext cx="34067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假定每条指令占一个单元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535762" y="1918001"/>
            <a:ext cx="3134450" cy="72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C519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通常计算有效地址时，</a:t>
            </a:r>
            <a:r>
              <a:rPr lang="en-US" altLang="zh-CN" sz="2200" dirty="0">
                <a:solidFill>
                  <a:srgbClr val="C519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dirty="0">
                <a:solidFill>
                  <a:srgbClr val="C519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已指向下条指令</a:t>
            </a:r>
            <a:r>
              <a:rPr lang="en-US" altLang="zh-CN" sz="2200" dirty="0">
                <a:solidFill>
                  <a:srgbClr val="C519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1005805" cy="908197"/>
          </a:xfrm>
        </p:spPr>
        <p:txBody>
          <a:bodyPr/>
          <a:lstStyle/>
          <a:p>
            <a:r>
              <a:rPr lang="zh-CN" altLang="en-US" dirty="0"/>
              <a:t>相对寻址的作用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/>
                </a:solidFill>
              </a:rPr>
              <a:t>实现程序(公共子程序)的浮动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8212971" y="1490031"/>
          <a:ext cx="2286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8000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AX, </a:t>
                      </a:r>
                      <a:r>
                        <a:rPr lang="en-US" altLang="zh-CN" sz="2400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+1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A4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lang="zh-CN" altLang="en-US" sz="2400" b="1" dirty="0">
                        <a:solidFill>
                          <a:srgbClr val="A4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8217077" y="3455933"/>
          <a:ext cx="2286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8000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AX, </a:t>
                      </a:r>
                      <a:r>
                        <a:rPr lang="en-US" altLang="zh-CN" sz="2400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+1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A4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lang="zh-CN" altLang="en-US" sz="2400" b="1" dirty="0">
                        <a:solidFill>
                          <a:srgbClr val="A4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4057633" y="1987499"/>
          <a:ext cx="2286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48000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AX, </a:t>
                      </a:r>
                      <a:r>
                        <a:rPr lang="en-US" altLang="zh-CN" sz="2400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+1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A4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lang="zh-CN" altLang="en-US" sz="2400" b="1" dirty="0">
                        <a:solidFill>
                          <a:srgbClr val="A4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</a:tr>
            </a:tbl>
          </a:graphicData>
        </a:graphic>
      </p:graphicFrame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10432128" y="1975775"/>
            <a:ext cx="648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101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6300866" y="2459332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10460090" y="3529625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10487105" y="4572755"/>
            <a:ext cx="1308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252</a:t>
            </a: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10472205" y="4055527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251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516016" y="1003234"/>
            <a:ext cx="2776538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EA=(PC)+1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955418" y="1974692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=(PC)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0961767" y="4063919"/>
            <a:ext cx="1049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=(PC)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/>
      <p:bldP spid="18437" grpId="0" animBg="1"/>
      <p:bldP spid="18438" grpId="0" animBg="1"/>
      <p:bldP spid="18439" grpId="0" animBg="1"/>
      <p:bldP spid="18440" grpId="0" animBg="1"/>
      <p:bldP spid="18441" grpId="0"/>
      <p:bldP spid="18442" grpId="0"/>
      <p:bldP spid="18450" grpId="0" animBg="1"/>
      <p:bldP spid="18451" grpId="0" animBg="1"/>
      <p:bldP spid="18452" grpId="0"/>
      <p:bldP spid="18455" grpId="0"/>
      <p:bldP spid="18460" grpId="0" animBg="1"/>
      <p:bldP spid="18461" grpId="0" animBg="1"/>
      <p:bldP spid="374818" grpId="0"/>
      <p:bldP spid="18464" grpId="0"/>
      <p:bldP spid="374820" grpId="0"/>
      <p:bldP spid="18467" grpId="0"/>
      <p:bldP spid="23593" grpId="0"/>
      <p:bldP spid="44" grpId="0"/>
      <p:bldP spid="45" grpId="0"/>
      <p:bldP spid="46" grpId="0"/>
      <p:bldP spid="47" grpId="0"/>
      <p:bldP spid="48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42" name="Text Box 42"/>
          <p:cNvSpPr txBox="1">
            <a:spLocks noChangeArrowheads="1"/>
          </p:cNvSpPr>
          <p:nvPr/>
        </p:nvSpPr>
        <p:spPr bwMode="auto">
          <a:xfrm>
            <a:off x="524934" y="826784"/>
            <a:ext cx="11028246" cy="272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举例：双字节定长指令字，其中转移指令的第一字节是操作码</a:t>
            </a:r>
            <a:r>
              <a:rPr lang="en-US" altLang="zh-CN" sz="2400" dirty="0" err="1">
                <a:solidFill>
                  <a:schemeClr val="tx1"/>
                </a:solidFill>
                <a:ea typeface="黑体" panose="02010609060101010101" pitchFamily="49" charset="-122"/>
              </a:rPr>
              <a:t>Jxx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，第二字节是位移量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，用补码表示，则转移目标指令</a:t>
            </a:r>
            <a:r>
              <a:rPr lang="zh-CN" altLang="en-US" sz="2400" dirty="0">
                <a:solidFill>
                  <a:schemeClr val="accent1"/>
                </a:solidFill>
                <a:ea typeface="黑体" panose="02010609060101010101" pitchFamily="49" charset="-122"/>
              </a:rPr>
              <a:t>相对于转移指令的范围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为多少？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若转移指令地址为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2000H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，转移目标地址为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1FF0H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，总是在取指令同时对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PC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增量，则转移指令第二字节位移量为多少？</a:t>
            </a:r>
            <a:endParaRPr lang="en-US" altLang="zh-CN" sz="24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假设</a:t>
            </a:r>
            <a:r>
              <a:rPr lang="zh-CN" altLang="en-US" sz="2400" dirty="0">
                <a:ea typeface="黑体" panose="02010609060101010101" pitchFamily="49" charset="-122"/>
              </a:rPr>
              <a:t>按字节编址且</a:t>
            </a:r>
            <a:r>
              <a:rPr lang="en-US" altLang="zh-CN" sz="2400" dirty="0">
                <a:solidFill>
                  <a:srgbClr val="C51915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C51915"/>
                </a:solidFill>
                <a:ea typeface="黑体" panose="02010609060101010101" pitchFamily="49" charset="-122"/>
              </a:rPr>
              <a:t>为单元数（不是指令条数）</a:t>
            </a:r>
            <a:endParaRPr lang="zh-CN" altLang="en-US" sz="24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35244" name="Text Box 44"/>
          <p:cNvSpPr txBox="1">
            <a:spLocks noChangeArrowheads="1"/>
          </p:cNvSpPr>
          <p:nvPr/>
        </p:nvSpPr>
        <p:spPr bwMode="auto">
          <a:xfrm>
            <a:off x="529849" y="3566184"/>
            <a:ext cx="8493125" cy="11592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转移目标地址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= (PC)+2+D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        跳转范围：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</a:rPr>
              <a:t>-126</a:t>
            </a:r>
            <a:r>
              <a:rPr lang="zh-CN" altLang="en-US" sz="2400" dirty="0">
                <a:solidFill>
                  <a:schemeClr val="tx1"/>
                </a:solidFill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</a:rPr>
              <a:t>128</a:t>
            </a:r>
            <a:r>
              <a:rPr lang="zh-CN" altLang="en-US" sz="2400" dirty="0">
                <a:solidFill>
                  <a:schemeClr val="tx1"/>
                </a:solidFill>
              </a:rPr>
              <a:t>单元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              </a:t>
            </a:r>
            <a:r>
              <a:rPr lang="en-US" altLang="zh-CN" sz="2400" dirty="0">
                <a:solidFill>
                  <a:schemeClr val="tx1"/>
                </a:solidFill>
              </a:rPr>
              <a:t>- 63</a:t>
            </a:r>
            <a:r>
              <a:rPr lang="zh-CN" altLang="en-US" sz="2400" dirty="0">
                <a:solidFill>
                  <a:schemeClr val="tx1"/>
                </a:solidFill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</a:rPr>
              <a:t>64</a:t>
            </a:r>
            <a:r>
              <a:rPr lang="zh-CN" altLang="en-US" sz="2400" dirty="0">
                <a:solidFill>
                  <a:schemeClr val="tx1"/>
                </a:solidFill>
              </a:rPr>
              <a:t>条指令 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435245" name="Text Box 45"/>
          <p:cNvSpPr txBox="1">
            <a:spLocks noChangeArrowheads="1"/>
          </p:cNvSpPr>
          <p:nvPr/>
        </p:nvSpPr>
        <p:spPr bwMode="auto">
          <a:xfrm>
            <a:off x="583787" y="5373549"/>
            <a:ext cx="6299046" cy="4206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D=1FF0H–2002H=EEH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–18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35249" name="Text Box 49"/>
          <p:cNvSpPr txBox="1">
            <a:spLocks noChangeArrowheads="1"/>
          </p:cNvSpPr>
          <p:nvPr/>
        </p:nvSpPr>
        <p:spPr bwMode="auto">
          <a:xfrm>
            <a:off x="583787" y="4777618"/>
            <a:ext cx="4561649" cy="4206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1FF0H = 2000H+2+D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Group 55"/>
          <p:cNvGrpSpPr/>
          <p:nvPr/>
        </p:nvGrpSpPr>
        <p:grpSpPr bwMode="auto">
          <a:xfrm>
            <a:off x="8790499" y="2713213"/>
            <a:ext cx="2545704" cy="454533"/>
            <a:chOff x="3864" y="1043"/>
            <a:chExt cx="1524" cy="124"/>
          </a:xfrm>
        </p:grpSpPr>
        <p:sp>
          <p:nvSpPr>
            <p:cNvPr id="20519" name="Rectangle 51"/>
            <p:cNvSpPr>
              <a:spLocks noChangeArrowheads="1"/>
            </p:cNvSpPr>
            <p:nvPr/>
          </p:nvSpPr>
          <p:spPr bwMode="auto">
            <a:xfrm>
              <a:off x="3864" y="1054"/>
              <a:ext cx="1524" cy="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 anchor="ctr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20" name="Line 52"/>
            <p:cNvSpPr>
              <a:spLocks noChangeShapeType="1"/>
            </p:cNvSpPr>
            <p:nvPr/>
          </p:nvSpPr>
          <p:spPr bwMode="auto">
            <a:xfrm>
              <a:off x="4622" y="1054"/>
              <a:ext cx="0" cy="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63500" tIns="25400" rIns="63500" bIns="254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Text Box 53"/>
            <p:cNvSpPr txBox="1">
              <a:spLocks noChangeArrowheads="1"/>
            </p:cNvSpPr>
            <p:nvPr/>
          </p:nvSpPr>
          <p:spPr bwMode="auto">
            <a:xfrm>
              <a:off x="4072" y="1043"/>
              <a:ext cx="44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solidFill>
                    <a:schemeClr val="tx1"/>
                  </a:solidFill>
                </a:rPr>
                <a:t>Jxx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20522" name="Text Box 54"/>
            <p:cNvSpPr txBox="1">
              <a:spLocks noChangeArrowheads="1"/>
            </p:cNvSpPr>
            <p:nvPr/>
          </p:nvSpPr>
          <p:spPr bwMode="auto">
            <a:xfrm>
              <a:off x="4904" y="1052"/>
              <a:ext cx="26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479747"/>
          </a:xfrm>
        </p:spPr>
        <p:txBody>
          <a:bodyPr/>
          <a:lstStyle/>
          <a:p>
            <a:r>
              <a:rPr lang="zh-CN" altLang="en-US" dirty="0"/>
              <a:t>相对寻址的作用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tx1"/>
                </a:solidFill>
              </a:rPr>
              <a:t>实现相对转移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45" grpId="0" animBg="1"/>
      <p:bldP spid="4352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基址寻址的作用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29190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指令</a:t>
            </a:r>
            <a:r>
              <a:rPr lang="zh-CN" altLang="en-US" dirty="0">
                <a:solidFill>
                  <a:srgbClr val="FF0000"/>
                </a:solidFill>
              </a:rPr>
              <a:t>地址码</a:t>
            </a:r>
            <a:r>
              <a:rPr lang="zh-CN" altLang="en-US" dirty="0"/>
              <a:t>给出一个</a:t>
            </a:r>
            <a:r>
              <a:rPr lang="zh-CN" altLang="en-US" dirty="0">
                <a:solidFill>
                  <a:srgbClr val="FF0000"/>
                </a:solidFill>
              </a:rPr>
              <a:t>偏移量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基准地址</a:t>
            </a:r>
            <a:r>
              <a:rPr lang="zh-CN" altLang="en-US" dirty="0"/>
              <a:t>明显或隐含由</a:t>
            </a:r>
            <a:r>
              <a:rPr lang="zh-CN" altLang="en-US" dirty="0">
                <a:solidFill>
                  <a:srgbClr val="FF0000"/>
                </a:solidFill>
              </a:rPr>
              <a:t>基址寄存器</a:t>
            </a:r>
            <a:r>
              <a:rPr lang="en-US" altLang="zh-CN" dirty="0"/>
              <a:t>B</a:t>
            </a:r>
            <a:r>
              <a:rPr lang="zh-CN" altLang="en-US" dirty="0"/>
              <a:t>给出</a:t>
            </a:r>
            <a:endParaRPr lang="en-US" altLang="zh-CN" dirty="0"/>
          </a:p>
          <a:p>
            <a:pPr>
              <a:defRPr/>
            </a:pPr>
            <a:r>
              <a:rPr lang="en-US" altLang="en-US" dirty="0"/>
              <a:t>EA=(B)+A</a:t>
            </a:r>
            <a:r>
              <a:rPr lang="en-US" altLang="zh-CN" dirty="0"/>
              <a:t> 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可用来实现多道程序重定位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151835" y="5922126"/>
            <a:ext cx="1184070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用户程序装入系统后有一个基址，虽然偏移量都为</a:t>
            </a:r>
            <a:r>
              <a:rPr lang="en-US" altLang="zh-CN" sz="2400" dirty="0">
                <a:ea typeface="黑体" panose="02010609060101010101" pitchFamily="49" charset="-122"/>
              </a:rPr>
              <a:t>51</a:t>
            </a:r>
            <a:r>
              <a:rPr lang="zh-CN" altLang="en-US" sz="2400" dirty="0">
                <a:ea typeface="黑体" panose="02010609060101010101" pitchFamily="49" charset="-122"/>
              </a:rPr>
              <a:t>，但因基址不同，故操作数不同。</a:t>
            </a:r>
          </a:p>
        </p:txBody>
      </p:sp>
      <p:sp>
        <p:nvSpPr>
          <p:cNvPr id="22533" name="Rectangle 5" descr="纸莎草纸"/>
          <p:cNvSpPr>
            <a:spLocks noChangeArrowheads="1"/>
          </p:cNvSpPr>
          <p:nvPr/>
        </p:nvSpPr>
        <p:spPr bwMode="auto">
          <a:xfrm>
            <a:off x="6457427" y="1161348"/>
            <a:ext cx="2314307" cy="47813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071414" y="1475675"/>
            <a:ext cx="2386012" cy="314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115864" y="2729800"/>
            <a:ext cx="2341562" cy="320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104752" y="3234624"/>
            <a:ext cx="2352675" cy="330200"/>
          </a:xfrm>
          <a:prstGeom prst="line">
            <a:avLst/>
          </a:prstGeom>
          <a:noFill/>
          <a:ln w="28575">
            <a:solidFill>
              <a:srgbClr val="C2228D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144440" y="5020562"/>
            <a:ext cx="2312987" cy="352425"/>
          </a:xfrm>
          <a:prstGeom prst="line">
            <a:avLst/>
          </a:prstGeom>
          <a:noFill/>
          <a:ln w="28575">
            <a:solidFill>
              <a:srgbClr val="C2228D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7616301" y="5449941"/>
            <a:ext cx="0" cy="4365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7551214" y="3166361"/>
            <a:ext cx="0" cy="3254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7551214" y="1285175"/>
            <a:ext cx="0" cy="384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8708501" y="2043245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071415" y="1647124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080940" y="2026536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8708501" y="2419562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106340" y="3383849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4102789" y="4224873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51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8713265" y="3782768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240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8722844" y="4651504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251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1850501" y="1053400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用户程序1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1815576" y="2829812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用户程序2</a:t>
            </a:r>
          </a:p>
        </p:txBody>
      </p:sp>
      <p:sp>
        <p:nvSpPr>
          <p:cNvPr id="375854" name="Text Box 46"/>
          <p:cNvSpPr txBox="1">
            <a:spLocks noChangeArrowheads="1"/>
          </p:cNvSpPr>
          <p:nvPr/>
        </p:nvSpPr>
        <p:spPr bwMode="auto">
          <a:xfrm>
            <a:off x="8682269" y="1673814"/>
            <a:ext cx="847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</a:p>
        </p:txBody>
      </p:sp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8713265" y="3430343"/>
            <a:ext cx="847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1416142" y="5165574"/>
            <a:ext cx="3746001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A50021"/>
                </a:solidFill>
                <a:ea typeface="黑体" panose="02010609060101010101" pitchFamily="49" charset="-122"/>
              </a:rPr>
              <a:t>“ </a:t>
            </a:r>
            <a:r>
              <a:rPr lang="en-US" altLang="zh-CN" sz="2400" dirty="0">
                <a:solidFill>
                  <a:srgbClr val="A50021"/>
                </a:solidFill>
                <a:ea typeface="黑体" panose="02010609060101010101" pitchFamily="49" charset="-122"/>
              </a:rPr>
              <a:t># ” </a:t>
            </a:r>
            <a:r>
              <a:rPr lang="zh-CN" altLang="en-US" sz="2400" dirty="0">
                <a:solidFill>
                  <a:srgbClr val="A50021"/>
                </a:solidFill>
                <a:ea typeface="黑体" panose="02010609060101010101" pitchFamily="49" charset="-122"/>
              </a:rPr>
              <a:t>表示基址寻址方式</a:t>
            </a:r>
          </a:p>
          <a:p>
            <a:r>
              <a:rPr lang="zh-CN" altLang="en-US" sz="2400" dirty="0">
                <a:solidFill>
                  <a:srgbClr val="A50021"/>
                </a:solidFill>
                <a:ea typeface="黑体" panose="02010609060101010101" pitchFamily="49" charset="-122"/>
              </a:rPr>
              <a:t>有效地址</a:t>
            </a:r>
            <a:r>
              <a:rPr lang="en-US" altLang="zh-CN" sz="2400" dirty="0">
                <a:solidFill>
                  <a:srgbClr val="A50021"/>
                </a:solidFill>
                <a:ea typeface="黑体" panose="02010609060101010101" pitchFamily="49" charset="-122"/>
              </a:rPr>
              <a:t>EA=</a:t>
            </a:r>
            <a:r>
              <a:rPr lang="zh-CN" altLang="en-US" sz="2400" dirty="0">
                <a:solidFill>
                  <a:srgbClr val="A50021"/>
                </a:solidFill>
                <a:ea typeface="黑体" panose="02010609060101010101" pitchFamily="49" charset="-122"/>
              </a:rPr>
              <a:t>基址值</a:t>
            </a:r>
            <a:r>
              <a:rPr lang="en-US" altLang="zh-CN" sz="2400" dirty="0">
                <a:solidFill>
                  <a:srgbClr val="A50021"/>
                </a:solidFill>
                <a:ea typeface="黑体" panose="02010609060101010101" pitchFamily="49" charset="-122"/>
              </a:rPr>
              <a:t>+51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5073126" y="1777299"/>
            <a:ext cx="14795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ea typeface="黑体" panose="02010609060101010101" pitchFamily="49" charset="-122"/>
              </a:rPr>
              <a:t>基址为</a:t>
            </a:r>
            <a:r>
              <a:rPr lang="en-US" altLang="zh-CN" sz="2000">
                <a:ea typeface="黑体" panose="02010609060101010101" pitchFamily="49" charset="-122"/>
              </a:rPr>
              <a:t>100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5109639" y="3528311"/>
            <a:ext cx="14795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ea typeface="黑体" panose="02010609060101010101" pitchFamily="49" charset="-122"/>
              </a:rPr>
              <a:t>基址为</a:t>
            </a:r>
            <a:r>
              <a:rPr lang="en-US" altLang="zh-CN" sz="2000">
                <a:ea typeface="黑体" panose="02010609060101010101" pitchFamily="49" charset="-122"/>
              </a:rPr>
              <a:t>200</a:t>
            </a: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7162276" y="777174"/>
            <a:ext cx="13922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存储器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基址寻址实现</a:t>
            </a:r>
            <a:r>
              <a:rPr lang="zh-CN" altLang="en-US" dirty="0">
                <a:solidFill>
                  <a:schemeClr val="tx1"/>
                </a:solidFill>
              </a:rPr>
              <a:t>程序重定位</a:t>
            </a:r>
            <a:endParaRPr lang="zh-CN" altLang="en-US" dirty="0"/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4080940" y="1318730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4125390" y="3067143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49680" y="1463874"/>
          <a:ext cx="2304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00"/>
              </a:tblGrid>
              <a:tr h="18070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F"/>
                    </a:solidFill>
                  </a:tcPr>
                </a:tc>
              </a:tr>
              <a:tr h="335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  AX, #51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F"/>
                    </a:solidFill>
                  </a:tcPr>
                </a:tc>
              </a:tr>
              <a:tr h="335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F"/>
                    </a:solidFill>
                  </a:tcPr>
                </a:tc>
              </a:tr>
              <a:tr h="13228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7687" y="3200668"/>
          <a:ext cx="2274888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888"/>
              </a:tblGrid>
              <a:tr h="23962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  AX,</a:t>
                      </a:r>
                      <a:r>
                        <a:rPr kumimoji="0" lang="en-US" altLang="zh-CN" sz="2000" b="1" i="0" u="none" strike="noStrike" kern="1200" cap="none" spc="0" normalizeH="0" baseline="16000" noProof="0" dirty="0">
                          <a:ln>
                            <a:noFill/>
                          </a:ln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#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┄┄┄┄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sz="2000" b="1" kern="1200" dirty="0"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2000" b="1" kern="1200" dirty="0"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6467734" y="1802382"/>
          <a:ext cx="2304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00"/>
              </a:tblGrid>
              <a:tr h="18070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F"/>
                    </a:solidFill>
                  </a:tcPr>
                </a:tc>
              </a:tr>
              <a:tr h="335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  AX, #51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F"/>
                    </a:solidFill>
                  </a:tcPr>
                </a:tc>
              </a:tr>
              <a:tr h="335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F"/>
                    </a:solidFill>
                  </a:tcPr>
                </a:tc>
              </a:tr>
              <a:tr h="13228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6461638" y="3570337"/>
          <a:ext cx="2311200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00"/>
              </a:tblGrid>
              <a:tr h="23962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  AX,</a:t>
                      </a:r>
                      <a:r>
                        <a:rPr kumimoji="0" lang="en-US" altLang="zh-CN" sz="2000" b="1" i="0" u="none" strike="noStrike" kern="1200" cap="none" spc="0" normalizeH="0" baseline="16000" noProof="0" dirty="0">
                          <a:ln>
                            <a:noFill/>
                          </a:ln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#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┄┄┄┄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sz="2000" b="1" kern="1200" dirty="0"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2000" b="1" kern="1200" dirty="0">
                          <a:solidFill>
                            <a:srgbClr val="C2228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7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22533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/>
      <p:bldP spid="22542" grpId="0"/>
      <p:bldP spid="22543" grpId="0"/>
      <p:bldP spid="22553" grpId="0"/>
      <p:bldP spid="22555" grpId="0"/>
      <p:bldP spid="22556" grpId="0"/>
      <p:bldP spid="22564" grpId="0"/>
      <p:bldP spid="22565" grpId="0"/>
      <p:bldP spid="22572" grpId="0"/>
      <p:bldP spid="22573" grpId="0"/>
      <p:bldP spid="375854" grpId="0"/>
      <p:bldP spid="375855" grpId="0"/>
      <p:bldP spid="375856" grpId="0"/>
      <p:bldP spid="22577" grpId="0"/>
      <p:bldP spid="22578" grpId="0"/>
      <p:bldP spid="22579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89" y="267237"/>
            <a:ext cx="5629275" cy="479747"/>
          </a:xfrm>
        </p:spPr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9" y="1042381"/>
            <a:ext cx="7850338" cy="3338350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dirty="0"/>
              <a:t>指令格式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指令系统的定义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指令的构成</a:t>
            </a:r>
            <a:endParaRPr lang="en-US" altLang="zh-CN" dirty="0"/>
          </a:p>
          <a:p>
            <a:pPr>
              <a:spcBef>
                <a:spcPct val="45000"/>
              </a:spcBef>
              <a:defRPr/>
            </a:pPr>
            <a:r>
              <a:rPr lang="zh-CN" altLang="en-US" b="0" dirty="0"/>
              <a:t>寻址方式</a:t>
            </a:r>
            <a:endParaRPr lang="en-US" altLang="zh-CN" b="0" dirty="0"/>
          </a:p>
          <a:p>
            <a:pPr>
              <a:spcBef>
                <a:spcPct val="45000"/>
              </a:spcBef>
              <a:defRPr/>
            </a:pP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84201" y="3557697"/>
          <a:ext cx="4439513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474"/>
                <a:gridCol w="1247591"/>
                <a:gridCol w="1187224"/>
                <a:gridCol w="1187224"/>
              </a:tblGrid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0240H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0242H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0243H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0240H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0241H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0244H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0244H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0241H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0242H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0246H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0245H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0242H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612" y="84198"/>
            <a:ext cx="1105117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某计算机内存采用按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字节编址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方式。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指令固定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位长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。假设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当前指令的地址为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D214H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，指令中给出的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形式地址为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0268H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，基址寄存器的内容为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248AH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变址寄存器的内容为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说明以下各种情况下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操作数的有效地址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分别是多少？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操作数采用变址寻址；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操作数采用相对寻址。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下表是该机内存中一部分数据。假设当前指令给出的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形式地址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0240H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，操作数为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位长。说明以下各种情况下的操作数分别是多少？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操作数采用直接寻址；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操作数采用间接寻址。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某双字长转移指令采用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相对寻址方式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，第一个字节为操作码，第二个字节是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用补码表示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的相对位移量（字节数）。该转移指令的地址为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0x00400400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，转移目标地址为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0x00400450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。在取指令同时对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增量。该转移指令中的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位位移量为多少？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89" y="267237"/>
            <a:ext cx="5629275" cy="479747"/>
          </a:xfrm>
        </p:spPr>
        <p:txBody>
          <a:bodyPr/>
          <a:lstStyle/>
          <a:p>
            <a:r>
              <a:rPr lang="zh-CN" altLang="en-US" dirty="0"/>
              <a:t>回顾与练习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9" y="1042381"/>
            <a:ext cx="7850338" cy="1824089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能说出寻址方式的概念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能说出寻址方式的类型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能简述三种偏移寻址各自的应用场合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P139</a:t>
            </a:r>
            <a:r>
              <a:rPr lang="zh-CN" altLang="en-US" dirty="0"/>
              <a:t>：习题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756378"/>
          </a:xfrm>
        </p:spPr>
        <p:txBody>
          <a:bodyPr/>
          <a:lstStyle/>
          <a:p>
            <a:r>
              <a:rPr lang="zh-CN" altLang="en-US" dirty="0"/>
              <a:t>能说出指令系统是什么</a:t>
            </a:r>
            <a:endParaRPr lang="en-US" altLang="zh-CN" dirty="0"/>
          </a:p>
          <a:p>
            <a:r>
              <a:rPr lang="zh-CN" altLang="en-US" dirty="0"/>
              <a:t>能说出指令的构成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479747"/>
          </a:xfrm>
        </p:spPr>
        <p:txBody>
          <a:bodyPr/>
          <a:lstStyle/>
          <a:p>
            <a:r>
              <a:rPr lang="zh-CN" altLang="en-US" dirty="0"/>
              <a:t>指令系统的概念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291909"/>
          </a:xfrm>
        </p:spPr>
        <p:txBody>
          <a:bodyPr/>
          <a:lstStyle/>
          <a:p>
            <a:r>
              <a:rPr lang="zh-CN" altLang="en-US" dirty="0"/>
              <a:t>一台计算机能执行的机器指令的集合</a:t>
            </a:r>
            <a:endParaRPr lang="en-US" altLang="zh-CN" dirty="0"/>
          </a:p>
          <a:p>
            <a:r>
              <a:rPr lang="zh-CN" altLang="en-US" dirty="0"/>
              <a:t>构成程序的基本元素</a:t>
            </a:r>
            <a:endParaRPr lang="en-US" altLang="zh-CN" dirty="0"/>
          </a:p>
          <a:p>
            <a:r>
              <a:rPr lang="zh-CN" altLang="en-US" dirty="0"/>
              <a:t>硬件设计的依据</a:t>
            </a:r>
            <a:endParaRPr lang="en-US" altLang="zh-CN" dirty="0"/>
          </a:p>
          <a:p>
            <a:r>
              <a:rPr lang="en-US" altLang="zh-CN" dirty="0"/>
              <a:t>ISA</a:t>
            </a:r>
            <a:r>
              <a:rPr lang="zh-CN" altLang="en-US" dirty="0"/>
              <a:t>（指令集体系结构）中最核心的部分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547124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一条指令必须明显或隐含包含的信息有哪些？</a:t>
            </a:r>
          </a:p>
          <a:p>
            <a:r>
              <a:rPr lang="zh-CN" altLang="zh-CN" dirty="0"/>
              <a:t>操作码：指定操作类型</a:t>
            </a:r>
          </a:p>
          <a:p>
            <a:r>
              <a:rPr lang="zh-CN" altLang="zh-CN" dirty="0"/>
              <a:t>源操作数</a:t>
            </a:r>
            <a:r>
              <a:rPr lang="zh-CN" altLang="en-US" dirty="0"/>
              <a:t>或其地址</a:t>
            </a:r>
            <a:r>
              <a:rPr lang="zh-CN" altLang="zh-CN" dirty="0"/>
              <a:t>：一个或多个源操作数</a:t>
            </a:r>
            <a:r>
              <a:rPr lang="zh-CN" altLang="en-US" dirty="0"/>
              <a:t>或其</a:t>
            </a:r>
            <a:r>
              <a:rPr lang="zh-CN" altLang="zh-CN" dirty="0"/>
              <a:t>所在的地址</a:t>
            </a:r>
          </a:p>
          <a:p>
            <a:pPr lvl="1"/>
            <a:r>
              <a:rPr lang="zh-CN" altLang="zh-CN" dirty="0"/>
              <a:t>主</a:t>
            </a:r>
            <a:r>
              <a:rPr lang="zh-CN" altLang="en-US" dirty="0"/>
              <a:t>（虚）</a:t>
            </a:r>
            <a:r>
              <a:rPr lang="zh-CN" altLang="zh-CN" dirty="0"/>
              <a:t>存</a:t>
            </a:r>
            <a:r>
              <a:rPr lang="en-US" altLang="zh-CN" dirty="0"/>
              <a:t> / </a:t>
            </a:r>
            <a:r>
              <a:rPr lang="zh-CN" altLang="zh-CN" dirty="0"/>
              <a:t>寄存器</a:t>
            </a:r>
            <a:r>
              <a:rPr lang="en-US" altLang="zh-CN" dirty="0"/>
              <a:t> / I/O</a:t>
            </a:r>
            <a:r>
              <a:rPr lang="zh-CN" altLang="zh-CN" dirty="0"/>
              <a:t>端口</a:t>
            </a:r>
            <a:r>
              <a:rPr lang="en-US" altLang="zh-CN" dirty="0"/>
              <a:t> / </a:t>
            </a:r>
            <a:r>
              <a:rPr lang="zh-CN" altLang="zh-CN" dirty="0"/>
              <a:t>指令本身</a:t>
            </a:r>
          </a:p>
          <a:p>
            <a:r>
              <a:rPr lang="zh-CN" altLang="zh-CN" dirty="0"/>
              <a:t>结果</a:t>
            </a:r>
            <a:r>
              <a:rPr lang="zh-CN" altLang="en-US" dirty="0"/>
              <a:t>的地址</a:t>
            </a:r>
            <a:r>
              <a:rPr lang="zh-CN" altLang="zh-CN" dirty="0"/>
              <a:t>：产生的结果</a:t>
            </a:r>
            <a:r>
              <a:rPr lang="zh-CN" altLang="en-US" dirty="0"/>
              <a:t>所</a:t>
            </a:r>
            <a:r>
              <a:rPr lang="zh-CN" altLang="zh-CN" dirty="0"/>
              <a:t>存放</a:t>
            </a:r>
            <a:r>
              <a:rPr lang="zh-CN" altLang="en-US" dirty="0"/>
              <a:t>的地址</a:t>
            </a:r>
            <a:endParaRPr lang="zh-CN" altLang="zh-CN" dirty="0"/>
          </a:p>
          <a:p>
            <a:pPr lvl="1"/>
            <a:r>
              <a:rPr lang="zh-CN" altLang="zh-CN" dirty="0"/>
              <a:t>主</a:t>
            </a:r>
            <a:r>
              <a:rPr lang="zh-CN" altLang="en-US" dirty="0"/>
              <a:t>（虚）</a:t>
            </a:r>
            <a:r>
              <a:rPr lang="zh-CN" altLang="zh-CN" dirty="0"/>
              <a:t>存</a:t>
            </a:r>
            <a:r>
              <a:rPr lang="en-US" altLang="zh-CN" dirty="0"/>
              <a:t> / </a:t>
            </a:r>
            <a:r>
              <a:rPr lang="zh-CN" altLang="zh-CN" dirty="0"/>
              <a:t>寄存器</a:t>
            </a:r>
            <a:r>
              <a:rPr lang="en-US" altLang="zh-CN" dirty="0"/>
              <a:t> / I/O</a:t>
            </a:r>
            <a:r>
              <a:rPr lang="zh-CN" altLang="zh-CN" dirty="0"/>
              <a:t>端口</a:t>
            </a:r>
          </a:p>
          <a:p>
            <a:r>
              <a:rPr lang="zh-CN" altLang="zh-CN" dirty="0"/>
              <a:t>下一条指令地址：下条指令存放何处</a:t>
            </a:r>
          </a:p>
          <a:p>
            <a:pPr lvl="1"/>
            <a:r>
              <a:rPr lang="zh-CN" altLang="zh-CN" dirty="0"/>
              <a:t>主</a:t>
            </a:r>
            <a:r>
              <a:rPr lang="zh-CN" altLang="en-US" dirty="0"/>
              <a:t>（虚）</a:t>
            </a:r>
            <a:r>
              <a:rPr lang="zh-CN" altLang="zh-CN" dirty="0"/>
              <a:t>存</a:t>
            </a:r>
          </a:p>
          <a:p>
            <a:pPr lvl="1"/>
            <a:r>
              <a:rPr lang="zh-CN" altLang="zh-CN" dirty="0"/>
              <a:t>正常情况隐含在</a:t>
            </a:r>
            <a:r>
              <a:rPr lang="en-US" altLang="zh-CN" dirty="0"/>
              <a:t>PC</a:t>
            </a:r>
            <a:r>
              <a:rPr lang="zh-CN" altLang="zh-CN" dirty="0"/>
              <a:t>中，改变顺序时由指令给出</a:t>
            </a:r>
            <a:endParaRPr lang="en-US" altLang="zh-CN" dirty="0"/>
          </a:p>
          <a:p>
            <a:r>
              <a:rPr lang="zh-CN" altLang="en-US" dirty="0"/>
              <a:t>综上：</a:t>
            </a:r>
            <a:r>
              <a:rPr lang="zh-CN" altLang="en-US" dirty="0">
                <a:solidFill>
                  <a:srgbClr val="FF0000"/>
                </a:solidFill>
              </a:rPr>
              <a:t>一条指令由一个操作码和几个地址码构成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一条指令中应该有几个地址码字段？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329116"/>
          </a:xfrm>
        </p:spPr>
        <p:txBody>
          <a:bodyPr/>
          <a:lstStyle/>
          <a:p>
            <a:r>
              <a:rPr lang="zh-CN" altLang="en-US" dirty="0"/>
              <a:t>零地址指令</a:t>
            </a:r>
            <a:endParaRPr lang="en-US" altLang="zh-CN" dirty="0"/>
          </a:p>
          <a:p>
            <a:pPr lvl="1"/>
            <a:r>
              <a:rPr lang="zh-CN" altLang="en-US" dirty="0"/>
              <a:t>无需操作数　如：空操作／停机等</a:t>
            </a:r>
            <a:endParaRPr lang="en-US" altLang="zh-CN" dirty="0"/>
          </a:p>
          <a:p>
            <a:pPr lvl="1"/>
            <a:r>
              <a:rPr lang="zh-CN" altLang="en-US" dirty="0"/>
              <a:t>所需操作数为默认的　如：堆栈／累加器等</a:t>
            </a:r>
            <a:endParaRPr lang="en-US" altLang="zh-CN" dirty="0"/>
          </a:p>
          <a:p>
            <a:r>
              <a:rPr lang="zh-CN" altLang="en-US" dirty="0"/>
              <a:t>一地址指令</a:t>
            </a:r>
            <a:endParaRPr lang="en-US" altLang="zh-CN" dirty="0"/>
          </a:p>
          <a:p>
            <a:pPr lvl="1"/>
            <a:r>
              <a:rPr lang="zh-CN" altLang="zh-CN" dirty="0"/>
              <a:t>其</a:t>
            </a:r>
            <a:r>
              <a:rPr lang="zh-CN" altLang="en-US" dirty="0"/>
              <a:t>地址既是操作数的地址，也是结果的地址</a:t>
            </a:r>
            <a:endParaRPr lang="en-US" altLang="zh-CN" dirty="0"/>
          </a:p>
          <a:p>
            <a:pPr lvl="2"/>
            <a:r>
              <a:rPr lang="zh-CN" altLang="en-US" dirty="0"/>
              <a:t>单目运算：如：取反／取负等</a:t>
            </a:r>
            <a:endParaRPr lang="en-US" altLang="zh-CN" dirty="0"/>
          </a:p>
          <a:p>
            <a:pPr lvl="2"/>
            <a:r>
              <a:rPr lang="zh-CN" altLang="en-US" dirty="0"/>
              <a:t>双目运算：另一操作数为默认的　如：累加器等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一条指令中应该有几个地址码字段？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910814"/>
          </a:xfrm>
        </p:spPr>
        <p:txBody>
          <a:bodyPr/>
          <a:lstStyle/>
          <a:p>
            <a:r>
              <a:rPr lang="zh-CN" altLang="en-US" dirty="0"/>
              <a:t>二地址指令（最常用）</a:t>
            </a:r>
            <a:endParaRPr lang="en-US" altLang="zh-CN" dirty="0"/>
          </a:p>
          <a:p>
            <a:pPr lvl="1"/>
            <a:r>
              <a:rPr lang="zh-CN" altLang="en-US" dirty="0"/>
              <a:t>分别存放双目运算中两个操作数，并将其中一个地址作为结果的地址。</a:t>
            </a:r>
            <a:endParaRPr lang="en-US" altLang="zh-CN" dirty="0"/>
          </a:p>
          <a:p>
            <a:r>
              <a:rPr lang="zh-CN" altLang="en-US" dirty="0"/>
              <a:t>三地址指令（</a:t>
            </a:r>
            <a:r>
              <a:rPr lang="en-US" altLang="zh-CN" dirty="0"/>
              <a:t>RISC</a:t>
            </a:r>
            <a:r>
              <a:rPr lang="zh-CN" altLang="en-US" dirty="0"/>
              <a:t>风格）</a:t>
            </a:r>
            <a:endParaRPr lang="en-US" altLang="zh-CN" dirty="0"/>
          </a:p>
          <a:p>
            <a:pPr lvl="1"/>
            <a:r>
              <a:rPr lang="zh-CN" altLang="en-US" dirty="0"/>
              <a:t>分别作为双目运算中两个源操作数的地址和一个结果的地址。</a:t>
            </a:r>
            <a:endParaRPr lang="en-US" altLang="zh-CN" dirty="0"/>
          </a:p>
          <a:p>
            <a:r>
              <a:rPr lang="zh-CN" altLang="en-US" dirty="0"/>
              <a:t>多地址指令</a:t>
            </a:r>
            <a:endParaRPr lang="en-US" altLang="zh-CN" dirty="0"/>
          </a:p>
          <a:p>
            <a:pPr lvl="1"/>
            <a:r>
              <a:rPr lang="zh-CN" altLang="en-US" dirty="0"/>
              <a:t>用于成批数据处理的指令，如</a:t>
            </a:r>
            <a:r>
              <a:rPr lang="en-US" altLang="zh-CN" dirty="0"/>
              <a:t>:</a:t>
            </a:r>
            <a:r>
              <a:rPr lang="zh-CN" altLang="en-US" dirty="0"/>
              <a:t>向量 </a:t>
            </a:r>
            <a:r>
              <a:rPr lang="en-US" altLang="zh-CN" dirty="0"/>
              <a:t>/ </a:t>
            </a:r>
            <a:r>
              <a:rPr lang="zh-CN" altLang="en-US" dirty="0"/>
              <a:t>矩阵等运算的</a:t>
            </a:r>
            <a:r>
              <a:rPr lang="en-US" altLang="zh-CN" dirty="0"/>
              <a:t>SIMD</a:t>
            </a:r>
            <a:r>
              <a:rPr lang="zh-CN" altLang="en-US" dirty="0"/>
              <a:t>指令。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756378"/>
          </a:xfrm>
        </p:spPr>
        <p:txBody>
          <a:bodyPr/>
          <a:lstStyle/>
          <a:p>
            <a:r>
              <a:rPr lang="zh-CN" altLang="en-US" dirty="0"/>
              <a:t>什么是指令系统？</a:t>
            </a:r>
            <a:endParaRPr lang="en-US" altLang="zh-CN" dirty="0"/>
          </a:p>
          <a:p>
            <a:r>
              <a:rPr lang="zh-CN" altLang="en-US" dirty="0"/>
              <a:t>一条指令包含哪些字段？</a:t>
            </a:r>
            <a:endParaRPr lang="en-US" altLang="zh-CN" dirty="0"/>
          </a:p>
          <a:p>
            <a:r>
              <a:rPr lang="zh-CN" altLang="en-US" dirty="0"/>
              <a:t>一条指令的地址码有几个？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89" y="267237"/>
            <a:ext cx="5629275" cy="479747"/>
          </a:xfrm>
        </p:spPr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9" y="1042381"/>
            <a:ext cx="7850338" cy="4273991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b="0" dirty="0"/>
              <a:t>指令格式</a:t>
            </a:r>
            <a:endParaRPr lang="en-US" altLang="zh-CN" b="0" dirty="0"/>
          </a:p>
          <a:p>
            <a:pPr>
              <a:defRPr/>
            </a:pPr>
            <a:r>
              <a:rPr lang="zh-CN" altLang="en-US" dirty="0"/>
              <a:t>寻址方式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寻址方式的定义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寻址方式的类型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基本寻址方式的算法和优缺点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偏移寻址的算法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变址寻址的作用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相对寻址的作用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基址寻址的作用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lide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lides">
      <a:majorFont>
        <a:latin typeface="Arial"/>
        <a:ea typeface="宋体"/>
        <a:cs typeface="Arial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</TotalTime>
  <Pages>33</Pages>
  <Words>1397</Words>
  <Application>Microsoft Office PowerPoint</Application>
  <PresentationFormat>宽屏</PresentationFormat>
  <Paragraphs>262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AngsanaUPC</vt:lpstr>
      <vt:lpstr>黑体</vt:lpstr>
      <vt:lpstr>宋体</vt:lpstr>
      <vt:lpstr>微软雅黑</vt:lpstr>
      <vt:lpstr>Arial</vt:lpstr>
      <vt:lpstr>Calibri</vt:lpstr>
      <vt:lpstr>Times New Roman</vt:lpstr>
      <vt:lpstr>slides</vt:lpstr>
      <vt:lpstr>第 11 讲</vt:lpstr>
      <vt:lpstr>学习内容</vt:lpstr>
      <vt:lpstr>学习目标</vt:lpstr>
      <vt:lpstr>指令系统的概念</vt:lpstr>
      <vt:lpstr>指令的构成</vt:lpstr>
      <vt:lpstr>一条指令中应该有几个地址码字段？</vt:lpstr>
      <vt:lpstr>一条指令中应该有几个地址码字段？</vt:lpstr>
      <vt:lpstr>回顾与练习</vt:lpstr>
      <vt:lpstr>学习内容</vt:lpstr>
      <vt:lpstr>学习目标</vt:lpstr>
      <vt:lpstr>寻址方式的概念</vt:lpstr>
      <vt:lpstr>寻址方式的类型</vt:lpstr>
      <vt:lpstr>基本寻址方式的算法和优缺点</vt:lpstr>
      <vt:lpstr>偏移寻址的算法</vt:lpstr>
      <vt:lpstr>变址寻址的作用</vt:lpstr>
      <vt:lpstr>相对寻址的作用-实现程序(公共子程序)的浮动</vt:lpstr>
      <vt:lpstr>相对寻址的作用-实现相对转移</vt:lpstr>
      <vt:lpstr>基址寻址的作用</vt:lpstr>
      <vt:lpstr>基址寻址实现程序重定位</vt:lpstr>
      <vt:lpstr>PowerPoint 演示文稿</vt:lpstr>
      <vt:lpstr>回顾与练习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subject>Basic Concepts</dc:subject>
  <dc:creator>cfyuan</dc:creator>
  <cp:lastModifiedBy>ZGJ</cp:lastModifiedBy>
  <cp:revision>1102</cp:revision>
  <cp:lastPrinted>1998-05-11T16:40:00Z</cp:lastPrinted>
  <dcterms:created xsi:type="dcterms:W3CDTF">1996-09-09T11:21:00Z</dcterms:created>
  <dcterms:modified xsi:type="dcterms:W3CDTF">2021-10-14T07:37:21Z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D5FB3293437F4AE4AFC7A959B7AF6A18</vt:lpwstr>
  </property>
  <property fmtid="{D5CDD505-2E9C-101B-9397-08002B2CF9AE}" pid="23" name="KSOProductBuildVer">
    <vt:lpwstr>2052-11.1.0.10700</vt:lpwstr>
  </property>
</Properties>
</file>