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29"/>
  </p:handoutMasterIdLst>
  <p:sldIdLst>
    <p:sldId id="661" r:id="rId3"/>
    <p:sldId id="712" r:id="rId4"/>
    <p:sldId id="713" r:id="rId5"/>
    <p:sldId id="714" r:id="rId6"/>
    <p:sldId id="715" r:id="rId7"/>
    <p:sldId id="716" r:id="rId8"/>
    <p:sldId id="717" r:id="rId9"/>
    <p:sldId id="718" r:id="rId10"/>
    <p:sldId id="719" r:id="rId11"/>
    <p:sldId id="720" r:id="rId12"/>
    <p:sldId id="721" r:id="rId13"/>
    <p:sldId id="722" r:id="rId15"/>
    <p:sldId id="723" r:id="rId16"/>
    <p:sldId id="724" r:id="rId17"/>
    <p:sldId id="725" r:id="rId18"/>
    <p:sldId id="726" r:id="rId19"/>
    <p:sldId id="727" r:id="rId20"/>
    <p:sldId id="728" r:id="rId21"/>
    <p:sldId id="729" r:id="rId22"/>
    <p:sldId id="730" r:id="rId23"/>
    <p:sldId id="731" r:id="rId24"/>
    <p:sldId id="732" r:id="rId25"/>
    <p:sldId id="733" r:id="rId26"/>
    <p:sldId id="734" r:id="rId27"/>
    <p:sldId id="735" r:id="rId28"/>
  </p:sldIdLst>
  <p:sldSz cx="12192000" cy="6858000"/>
  <p:notesSz cx="7099300" cy="10234295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388A36"/>
    <a:srgbClr val="B32844"/>
    <a:srgbClr val="DA1F28"/>
    <a:srgbClr val="EA8085"/>
    <a:srgbClr val="A50021"/>
    <a:srgbClr val="F5F5F3"/>
    <a:srgbClr val="FDF0DF"/>
    <a:srgbClr val="A40000"/>
    <a:srgbClr val="E4E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5" autoAdjust="0"/>
    <p:restoredTop sz="78487" autoAdjust="0"/>
  </p:normalViewPr>
  <p:slideViewPr>
    <p:cSldViewPr snapToGrid="0">
      <p:cViewPr varScale="1">
        <p:scale>
          <a:sx n="70" d="100"/>
          <a:sy n="70" d="100"/>
        </p:scale>
        <p:origin x="1114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2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274"/>
    </p:cViewPr>
  </p:sorterViewPr>
  <p:notesViewPr>
    <p:cSldViewPr snapToGrid="0">
      <p:cViewPr varScale="1">
        <p:scale>
          <a:sx n="54" d="100"/>
          <a:sy n="54" d="100"/>
        </p:scale>
        <p:origin x="2862" y="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4938" y="644525"/>
            <a:ext cx="6843712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4988" y="4859338"/>
            <a:ext cx="6116637" cy="4608512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7546" tIns="47917" rIns="97546" bIns="47917" numCol="1" anchor="t" anchorCtr="0" compatLnSpc="1"/>
          <a:lstStyle/>
          <a:p>
            <a:pPr lvl="0"/>
            <a:r>
              <a:rPr lang="en-US" altLang="zh-CN" noProof="0"/>
              <a:t>We want this to be in font 11 and justify.</a:t>
            </a:r>
            <a:endParaRPr lang="en-US" altLang="zh-CN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容易忽略的内容：（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PC</a:t>
            </a:r>
            <a:r>
              <a:rPr lang="zh-CN" altLang="en-US" dirty="0"/>
              <a:t>的三个来源；（</a:t>
            </a:r>
            <a:r>
              <a:rPr lang="en-US" altLang="zh-CN" dirty="0"/>
              <a:t>2</a:t>
            </a:r>
            <a:r>
              <a:rPr lang="zh-CN" altLang="en-US" dirty="0"/>
              <a:t>）指令译码器对指令寄存器中操作码部分进行分析解释，产生相应的译码信号给操作控制信号形成部件；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）脉冲源产生一定频率的脉冲信号作为整个机器的时钟脉冲，是</a:t>
            </a:r>
            <a:r>
              <a:rPr lang="en-US" altLang="zh-CN" dirty="0"/>
              <a:t>CPU</a:t>
            </a:r>
            <a:r>
              <a:rPr lang="zh-CN" altLang="en-US" dirty="0"/>
              <a:t>时序的基准信号。（这里可以用</a:t>
            </a:r>
            <a:r>
              <a:rPr lang="en-US" altLang="zh-CN" dirty="0"/>
              <a:t>37</a:t>
            </a:r>
            <a:r>
              <a:rPr lang="zh-CN" altLang="en-US" dirty="0"/>
              <a:t>的实验三和实验四来演示时钟信号的作用）；（</a:t>
            </a:r>
            <a:r>
              <a:rPr lang="en-US" altLang="zh-CN" dirty="0"/>
              <a:t>4</a:t>
            </a:r>
            <a:r>
              <a:rPr lang="zh-CN" altLang="en-US" dirty="0"/>
              <a:t>）启停控制线路控制时序信号的发生和停止；（</a:t>
            </a:r>
            <a:r>
              <a:rPr lang="en-US" altLang="zh-CN" dirty="0"/>
              <a:t>5</a:t>
            </a:r>
            <a:r>
              <a:rPr lang="zh-CN" altLang="en-US" dirty="0"/>
              <a:t>）时序信号产生部件以时序脉冲为基础，产生不同指令对应的周期、节拍、工作脉冲等时序 信号，实现机器指令执行过程的 时序控制；（</a:t>
            </a:r>
            <a:r>
              <a:rPr lang="en-US" altLang="zh-CN" dirty="0"/>
              <a:t>6</a:t>
            </a:r>
            <a:r>
              <a:rPr lang="zh-CN" altLang="en-US" dirty="0"/>
              <a:t>）操作控制信号形成部件可以用</a:t>
            </a:r>
            <a:r>
              <a:rPr lang="en-US" altLang="zh-CN" dirty="0"/>
              <a:t>37</a:t>
            </a:r>
            <a:r>
              <a:rPr lang="zh-CN" altLang="en-US" dirty="0"/>
              <a:t>的实验三和实验四来演示。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094163"/>
            <a:ext cx="6118225" cy="5373687"/>
          </a:xfrm>
          <a:noFill/>
        </p:spPr>
        <p:txBody>
          <a:bodyPr lIns="100753" tIns="49493" rIns="100753" bIns="49493"/>
          <a:lstStyle/>
          <a:p>
            <a:r>
              <a:rPr lang="en-US" altLang="zh-CN"/>
              <a:t>Based on the Register Transfer Language examples we have so far, we know we will need the following combinational logic elements.</a:t>
            </a:r>
            <a:endParaRPr lang="en-US" altLang="zh-CN"/>
          </a:p>
          <a:p>
            <a:r>
              <a:rPr lang="en-US" altLang="zh-CN"/>
              <a:t>We will need an adder to update the program counter.</a:t>
            </a:r>
            <a:endParaRPr lang="en-US" altLang="zh-CN"/>
          </a:p>
          <a:p>
            <a:r>
              <a:rPr lang="en-US" altLang="zh-CN"/>
              <a:t>A MUX to select the results.</a:t>
            </a:r>
            <a:endParaRPr lang="en-US" altLang="zh-CN"/>
          </a:p>
          <a:p>
            <a:r>
              <a:rPr lang="en-US" altLang="zh-CN"/>
              <a:t>And finally, an ALU to do various arithmetic and logic operation.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+1 = 30 min. (Y:10)</a:t>
            </a:r>
            <a:endParaRPr lang="en-US" altLang="zh-CN"/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9138" y="644525"/>
            <a:ext cx="5675312" cy="3194050"/>
          </a:xfr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094163"/>
            <a:ext cx="6118225" cy="5373687"/>
          </a:xfrm>
          <a:noFill/>
        </p:spPr>
        <p:txBody>
          <a:bodyPr lIns="100753" tIns="49493" rIns="100753" bIns="49493"/>
          <a:lstStyle/>
          <a:p>
            <a:r>
              <a:rPr lang="en-US" altLang="zh-CN"/>
              <a:t>Remember, we will be using a clocking methodology where all storage elements are clocked by the same clock edge.</a:t>
            </a:r>
            <a:endParaRPr lang="en-US" altLang="zh-CN"/>
          </a:p>
          <a:p>
            <a:r>
              <a:rPr lang="en-US" altLang="zh-CN"/>
              <a:t>Consequently, our cycle time will be the sum of:</a:t>
            </a:r>
            <a:endParaRPr lang="en-US" altLang="zh-CN"/>
          </a:p>
          <a:p>
            <a:r>
              <a:rPr lang="en-US" altLang="zh-CN"/>
              <a:t>(a) The Clock-to-Q ( or latch propagation) time of the input registers.</a:t>
            </a:r>
            <a:endParaRPr lang="en-US" altLang="zh-CN"/>
          </a:p>
          <a:p>
            <a:r>
              <a:rPr lang="en-US" altLang="zh-CN"/>
              <a:t>(b) The longest delay path through the combinational logic block.</a:t>
            </a:r>
            <a:endParaRPr lang="en-US" altLang="zh-CN"/>
          </a:p>
          <a:p>
            <a:r>
              <a:rPr lang="en-US" altLang="zh-CN"/>
              <a:t>(c)  The set up time of the output register.</a:t>
            </a:r>
            <a:endParaRPr lang="en-US" altLang="zh-CN"/>
          </a:p>
          <a:p>
            <a:r>
              <a:rPr lang="en-US" altLang="zh-CN"/>
              <a:t>(d) And finally the clock skew.</a:t>
            </a:r>
            <a:endParaRPr lang="en-US" altLang="zh-CN"/>
          </a:p>
          <a:p>
            <a:r>
              <a:rPr lang="en-US" altLang="zh-CN"/>
              <a:t>In order to avoid hold time violation, you have to make sure this inequality is fulfilled.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+2 = 18 min. (X:58)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Complements:</a:t>
            </a:r>
            <a:endParaRPr lang="en-US" altLang="zh-CN" b="1"/>
          </a:p>
          <a:p>
            <a:r>
              <a:rPr lang="en-US" altLang="zh-CN" b="1"/>
              <a:t>Why use edge-triggerd clocking methodology? simpler to explain in contrast to level-triggered.</a:t>
            </a:r>
            <a:endParaRPr lang="en-US" altLang="zh-CN" b="1"/>
          </a:p>
          <a:p>
            <a:r>
              <a:rPr lang="en-US" altLang="zh-CN" b="1"/>
              <a:t>Clock skew: </a:t>
            </a:r>
            <a:r>
              <a:rPr lang="en-US" altLang="zh-CN"/>
              <a:t>difference in absolute time between the times when two state elements see a clock edge. It arises because the clock signal often follows different paths, with slightly delays, to reach two different state elements. Clock skew may cause a forward race of new inputs to the next flip-flop, leading to incorrect operation. (see Fig.B.31 at page B-41).</a:t>
            </a:r>
            <a:endParaRPr lang="en-US" altLang="zh-CN"/>
          </a:p>
          <a:p>
            <a:r>
              <a:rPr lang="en-US" altLang="zh-CN" b="1"/>
              <a:t>Clock-to-Q(or latch propagation): </a:t>
            </a:r>
            <a:r>
              <a:rPr lang="en-US" altLang="zh-CN"/>
              <a:t>the propagation time of signal through a flip-flop from clock to the output Q. That is why it is called clock to Q time.</a:t>
            </a:r>
            <a:endParaRPr lang="en-US" altLang="zh-CN"/>
          </a:p>
          <a:p>
            <a:r>
              <a:rPr lang="en-US" altLang="zh-CN" b="1"/>
              <a:t>Setup time/hold time of flip-flop:</a:t>
            </a:r>
            <a:r>
              <a:rPr lang="en-US" altLang="zh-CN"/>
              <a:t> the minimum time during which the input must be valid( or stable) before/after the clock edge.(page B-24)</a:t>
            </a:r>
            <a:endParaRPr lang="en-US" altLang="zh-CN"/>
          </a:p>
          <a:p>
            <a:r>
              <a:rPr lang="en-US" altLang="zh-CN" b="1"/>
              <a:t>(Latch Prop + Shortest Delay Path - Clock Skew)  &gt;  Hold Time  </a:t>
            </a:r>
            <a:r>
              <a:rPr lang="en-US" altLang="zh-CN"/>
              <a:t>: this might be difficult to explain, but otherwise it will cause the race problem as shown in Fig.B.31. </a:t>
            </a:r>
            <a:endParaRPr lang="en-US" altLang="zh-CN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9138" y="644525"/>
            <a:ext cx="5675312" cy="3194050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9931" y="1382389"/>
            <a:ext cx="7612083" cy="1159292"/>
          </a:xfrm>
        </p:spPr>
        <p:txBody>
          <a:bodyPr/>
          <a:lstStyle>
            <a:lvl1pPr algn="l">
              <a:lnSpc>
                <a:spcPct val="150000"/>
              </a:lnSpc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29931" y="2837379"/>
            <a:ext cx="8171494" cy="789960"/>
          </a:xfrm>
        </p:spPr>
        <p:txBody>
          <a:bodyPr/>
          <a:lstStyle>
            <a:lvl1pPr marL="0" indent="0" algn="l">
              <a:buNone/>
              <a:defRPr sz="4800">
                <a:solidFill>
                  <a:srgbClr val="C0000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 bwMode="auto">
          <a:xfrm>
            <a:off x="-13176" y="1"/>
            <a:ext cx="12205175" cy="678656"/>
          </a:xfrm>
          <a:prstGeom prst="rect">
            <a:avLst/>
          </a:prstGeom>
          <a:solidFill>
            <a:srgbClr val="A4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3176" y="11989"/>
            <a:ext cx="2847619" cy="666667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9492030" y="77719"/>
            <a:ext cx="2699969" cy="52322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DE0E8"/>
                </a:solidFill>
                <a:effectLst/>
                <a:uLnTx/>
                <a:uFillTx/>
                <a:latin typeface="AngsanaUPC" panose="02020603050405020304" pitchFamily="18" charset="-34"/>
                <a:ea typeface="微软雅黑" panose="020B0503020204020204" pitchFamily="34" charset="-122"/>
                <a:cs typeface="AngsanaUPC" panose="02020603050405020304" pitchFamily="18" charset="-34"/>
              </a:rPr>
              <a:t>计算机组成原理 </a:t>
            </a:r>
            <a:endParaRPr lang="zh-CN" altLang="en-US" sz="2800" dirty="0">
              <a:solidFill>
                <a:srgbClr val="CDE0E8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" name="副标题 4"/>
          <p:cNvSpPr txBox="1"/>
          <p:nvPr userDrawn="1"/>
        </p:nvSpPr>
        <p:spPr bwMode="auto">
          <a:xfrm>
            <a:off x="3229931" y="4200341"/>
            <a:ext cx="8411084" cy="131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zh-CN" altLang="en-US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重庆理工大学两江人工智能学院    张光建</a:t>
            </a:r>
            <a:endParaRPr lang="en-US" altLang="zh-CN" sz="2400" kern="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课程</a:t>
            </a: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QQ</a:t>
            </a:r>
            <a:r>
              <a:rPr lang="zh-CN" altLang="en-US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群：</a:t>
            </a:r>
            <a:r>
              <a:rPr lang="en-US" altLang="zh-CN" sz="2400" u="sng" kern="0" dirty="0" smtClean="0">
                <a:solidFill>
                  <a:srgbClr val="FF0000"/>
                </a:solidFill>
                <a:sym typeface="+mn-ea"/>
              </a:rPr>
              <a:t>703</a:t>
            </a: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 </a:t>
            </a:r>
            <a:r>
              <a:rPr lang="en-US" altLang="zh-CN" sz="2400" u="sng" kern="0" dirty="0" smtClean="0">
                <a:solidFill>
                  <a:srgbClr val="FF0000"/>
                </a:solidFill>
                <a:sym typeface="+mn-ea"/>
              </a:rPr>
              <a:t>357</a:t>
            </a: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 </a:t>
            </a:r>
            <a:r>
              <a:rPr lang="en-US" altLang="zh-CN" sz="2400" u="sng" kern="0" dirty="0" smtClean="0">
                <a:solidFill>
                  <a:srgbClr val="FF0000"/>
                </a:solidFill>
                <a:sym typeface="+mn-ea"/>
              </a:rPr>
              <a:t>591</a:t>
            </a: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  2021</a:t>
            </a:r>
            <a:r>
              <a:rPr lang="zh-CN" altLang="en-US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秋</a:t>
            </a: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-</a:t>
            </a:r>
            <a:r>
              <a:rPr lang="zh-CN" altLang="en-US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计算机组成原理</a:t>
            </a:r>
            <a:endParaRPr lang="zh-CN" altLang="en-US" sz="2400" kern="0" dirty="0" smtClean="0">
              <a:solidFill>
                <a:schemeClr val="accent4">
                  <a:lumMod val="50000"/>
                </a:schemeClr>
              </a:solidFill>
              <a:sym typeface="+mn-e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Tel</a:t>
            </a:r>
            <a:r>
              <a:rPr lang="zh-CN" altLang="en-US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：</a:t>
            </a: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19942224636</a:t>
            </a:r>
            <a:endParaRPr lang="zh-CN" altLang="en-US" sz="2400" kern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0" y="6569086"/>
            <a:ext cx="12191999" cy="28891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05770" y="1295401"/>
            <a:ext cx="2676630" cy="323986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97260" y="228601"/>
            <a:ext cx="985141" cy="34782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72071" y="228601"/>
            <a:ext cx="2676630" cy="34782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1" y="228600"/>
            <a:ext cx="7505700" cy="47974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60400" y="1295401"/>
            <a:ext cx="5359400" cy="21687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223000" y="1295401"/>
            <a:ext cx="5359400" cy="482183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60400" y="228601"/>
            <a:ext cx="10922000" cy="21687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1" y="228600"/>
            <a:ext cx="7505700" cy="47974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60400" y="1295401"/>
            <a:ext cx="5359400" cy="21687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295401"/>
            <a:ext cx="5359400" cy="21687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3" y="243590"/>
            <a:ext cx="10989733" cy="479747"/>
          </a:xfrm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2174954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2400">
                <a:solidFill>
                  <a:srgbClr val="003399"/>
                </a:solidFill>
              </a:defRPr>
            </a:lvl2pPr>
            <a:lvl3pPr>
              <a:spcBef>
                <a:spcPts val="600"/>
              </a:spcBef>
              <a:defRPr sz="2000">
                <a:solidFill>
                  <a:schemeClr val="tx1"/>
                </a:solidFill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>
            <a:off x="524933" y="801827"/>
            <a:ext cx="11057467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 bwMode="auto">
          <a:xfrm>
            <a:off x="0" y="6569087"/>
            <a:ext cx="11812249" cy="28891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69087"/>
            <a:ext cx="1234066" cy="288912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1812249" y="656908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D17C884-E345-4F2E-89A9-D6306D51BE0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 bwMode="auto">
          <a:xfrm>
            <a:off x="0" y="12700"/>
            <a:ext cx="9788300" cy="144000"/>
          </a:xfrm>
          <a:prstGeom prst="rect">
            <a:avLst/>
          </a:prstGeom>
          <a:solidFill>
            <a:srgbClr val="A4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58682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4047827"/>
            <a:ext cx="10363200" cy="35907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0400" y="1295401"/>
            <a:ext cx="5359400" cy="20949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295401"/>
            <a:ext cx="5359400" cy="20949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797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54247"/>
            <a:ext cx="5386917" cy="4206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8302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754247"/>
            <a:ext cx="5389033" cy="4206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8302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116038"/>
            <a:ext cx="4011084" cy="319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4027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2667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5048276"/>
            <a:ext cx="7315200" cy="319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43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2667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1" y="228600"/>
            <a:ext cx="7505700" cy="4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en-US" altLang="zh-CN" dirty="0"/>
              <a:t>Title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295401"/>
            <a:ext cx="10922000" cy="323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en-US" altLang="zh-CN" dirty="0"/>
              <a:t>This is our 1st Level </a:t>
            </a:r>
            <a:r>
              <a:rPr lang="en-US" altLang="zh-CN" dirty="0" err="1"/>
              <a:t>Bullelt</a:t>
            </a:r>
            <a:endParaRPr lang="en-US" altLang="zh-CN" dirty="0"/>
          </a:p>
          <a:p>
            <a:pPr lvl="1"/>
            <a:r>
              <a:rPr lang="en-US" altLang="zh-CN" dirty="0"/>
              <a:t>This is our 2nd level bullet</a:t>
            </a:r>
            <a:endParaRPr lang="en-US" altLang="zh-CN" dirty="0"/>
          </a:p>
          <a:p>
            <a:pPr lvl="2"/>
            <a:r>
              <a:rPr lang="en-US" altLang="zh-CN" dirty="0"/>
              <a:t>This is our 3rd level bullet</a:t>
            </a:r>
            <a:endParaRPr lang="en-US" altLang="zh-CN" dirty="0"/>
          </a:p>
          <a:p>
            <a:pPr lvl="0"/>
            <a:r>
              <a:rPr lang="en-US" altLang="zh-CN" dirty="0"/>
              <a:t>This is our next 1st Level </a:t>
            </a:r>
            <a:r>
              <a:rPr lang="en-US" altLang="zh-CN" dirty="0" err="1"/>
              <a:t>Bullelt</a:t>
            </a:r>
            <a:endParaRPr lang="en-US" altLang="zh-CN" dirty="0"/>
          </a:p>
          <a:p>
            <a:pPr lvl="1"/>
            <a:r>
              <a:rPr lang="en-US" altLang="zh-CN" dirty="0"/>
              <a:t>This is our 2nd level bullet</a:t>
            </a:r>
            <a:endParaRPr lang="en-US" altLang="zh-CN" dirty="0"/>
          </a:p>
          <a:p>
            <a:pPr lvl="2"/>
            <a:r>
              <a:rPr lang="en-US" altLang="zh-CN" dirty="0"/>
              <a:t>This is our 3rd level bullet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9pPr>
    </p:titleStyle>
    <p:bodyStyle>
      <a:lvl1pPr marL="203200" indent="-203200" algn="l" rtl="0" eaLnBrk="0" fontAlgn="base" hangingPunct="0">
        <a:spcBef>
          <a:spcPct val="100000"/>
        </a:spcBef>
        <a:spcAft>
          <a:spcPct val="0"/>
        </a:spcAft>
        <a:buSzPct val="100000"/>
        <a:buChar char="°"/>
        <a:defRPr sz="2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190500" algn="l" rtl="0" eaLnBrk="0" fontAlgn="base" hangingPunct="0">
        <a:spcBef>
          <a:spcPct val="40000"/>
        </a:spcBef>
        <a:spcAft>
          <a:spcPct val="0"/>
        </a:spcAft>
        <a:buSzPct val="100000"/>
        <a:buChar char="•"/>
        <a:defRPr sz="2400" b="1">
          <a:solidFill>
            <a:schemeClr val="accent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257300" indent="-342900" algn="l" rtl="0" eaLnBrk="0" fontAlgn="base" hangingPunct="0">
        <a:spcBef>
          <a:spcPct val="40000"/>
        </a:spcBef>
        <a:spcAft>
          <a:spcPct val="0"/>
        </a:spcAft>
        <a:buSzPct val="100000"/>
        <a:buChar char="-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29931" y="908860"/>
            <a:ext cx="7612083" cy="1159292"/>
          </a:xfrm>
        </p:spPr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 smtClean="0"/>
              <a:t>13 </a:t>
            </a:r>
            <a:r>
              <a:rPr lang="zh-CN" altLang="en-US" dirty="0"/>
              <a:t>讲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229931" y="2215113"/>
            <a:ext cx="8171494" cy="779509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zh-CN" dirty="0"/>
              <a:t>CPU</a:t>
            </a:r>
            <a:r>
              <a:rPr lang="zh-CN" altLang="en-US" dirty="0"/>
              <a:t>概述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3" y="243590"/>
            <a:ext cx="10989733" cy="479747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的基本功能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1171603"/>
          </a:xfrm>
        </p:spPr>
        <p:txBody>
          <a:bodyPr/>
          <a:lstStyle/>
          <a:p>
            <a:r>
              <a:rPr lang="zh-CN" altLang="en-US" dirty="0"/>
              <a:t>周而复始地执行指令</a:t>
            </a:r>
            <a:endParaRPr lang="en-US" altLang="zh-CN" dirty="0"/>
          </a:p>
          <a:p>
            <a:r>
              <a:rPr lang="zh-CN" altLang="en-US" dirty="0"/>
              <a:t>发现和处理“异常”情况和“中断”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62" y="1667646"/>
            <a:ext cx="8047038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的基本组成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717928"/>
            <a:ext cx="10922000" cy="5859040"/>
          </a:xfrm>
        </p:spPr>
        <p:txBody>
          <a:bodyPr/>
          <a:lstStyle/>
          <a:p>
            <a:r>
              <a:rPr lang="zh-CN" altLang="en-US" sz="2400" dirty="0"/>
              <a:t>数据通路</a:t>
            </a:r>
            <a:endParaRPr lang="en-US" altLang="zh-CN" sz="2400" dirty="0"/>
          </a:p>
          <a:p>
            <a:pPr lvl="1"/>
            <a:r>
              <a:rPr lang="zh-CN" altLang="en-US" sz="2000" dirty="0"/>
              <a:t>指令执行过程中，数据所经过的路径</a:t>
            </a:r>
            <a:endParaRPr lang="en-US" altLang="zh-CN" sz="2000" dirty="0"/>
          </a:p>
          <a:p>
            <a:pPr lvl="1"/>
            <a:r>
              <a:rPr lang="zh-CN" altLang="en-US" sz="2000" dirty="0"/>
              <a:t>路径中的部件：指令的</a:t>
            </a:r>
            <a:r>
              <a:rPr lang="zh-CN" altLang="en-US" sz="2000" dirty="0">
                <a:solidFill>
                  <a:srgbClr val="FF0000"/>
                </a:solidFill>
              </a:rPr>
              <a:t>执行部件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ALU</a:t>
            </a:r>
            <a:endParaRPr lang="en-US" altLang="zh-CN" dirty="0"/>
          </a:p>
          <a:p>
            <a:pPr lvl="2"/>
            <a:r>
              <a:rPr lang="zh-CN" altLang="en-US" dirty="0"/>
              <a:t>通用寄存器</a:t>
            </a:r>
            <a:endParaRPr lang="en-US" altLang="zh-CN" dirty="0"/>
          </a:p>
          <a:p>
            <a:pPr lvl="2"/>
            <a:r>
              <a:rPr lang="zh-CN" altLang="en-US" dirty="0"/>
              <a:t>状态寄存器</a:t>
            </a:r>
            <a:endParaRPr lang="en-US" altLang="zh-CN" dirty="0"/>
          </a:p>
          <a:p>
            <a:r>
              <a:rPr lang="zh-CN" altLang="en-US" sz="2400" dirty="0"/>
              <a:t>控制部件</a:t>
            </a:r>
            <a:endParaRPr lang="en-US" altLang="zh-CN" sz="2400" dirty="0"/>
          </a:p>
          <a:p>
            <a:pPr lvl="1"/>
            <a:r>
              <a:rPr lang="zh-CN" altLang="en-US" sz="2000" dirty="0"/>
              <a:t>程序计数器（</a:t>
            </a:r>
            <a:r>
              <a:rPr lang="en-US" altLang="zh-CN" sz="2000" dirty="0"/>
              <a:t>PC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指令寄存器（</a:t>
            </a:r>
            <a:r>
              <a:rPr lang="en-US" altLang="zh-CN" sz="2000" dirty="0"/>
              <a:t>IR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指令译码器</a:t>
            </a:r>
            <a:endParaRPr lang="en-US" altLang="zh-CN" sz="2000" dirty="0"/>
          </a:p>
          <a:p>
            <a:pPr lvl="1"/>
            <a:r>
              <a:rPr lang="zh-CN" altLang="en-US" sz="2000" dirty="0"/>
              <a:t>脉冲源及启停控制线路</a:t>
            </a:r>
            <a:endParaRPr lang="en-US" altLang="zh-CN" sz="2000" dirty="0"/>
          </a:p>
          <a:p>
            <a:pPr lvl="1"/>
            <a:r>
              <a:rPr lang="zh-CN" altLang="en-US" sz="2000" dirty="0"/>
              <a:t>时序信号产生部件</a:t>
            </a:r>
            <a:endParaRPr lang="en-US" altLang="zh-CN" sz="2000" dirty="0"/>
          </a:p>
          <a:p>
            <a:pPr lvl="1"/>
            <a:r>
              <a:rPr lang="zh-CN" altLang="en-US" sz="2000" dirty="0"/>
              <a:t>操作控制信号形成部件</a:t>
            </a:r>
            <a:endParaRPr lang="en-US" altLang="zh-CN" sz="2000" dirty="0"/>
          </a:p>
          <a:p>
            <a:pPr lvl="1"/>
            <a:r>
              <a:rPr lang="zh-CN" altLang="en-US" sz="2000" dirty="0"/>
              <a:t>总线控制逻辑</a:t>
            </a:r>
            <a:endParaRPr lang="en-US" altLang="zh-CN" sz="2000" dirty="0"/>
          </a:p>
          <a:p>
            <a:pPr lvl="1"/>
            <a:r>
              <a:rPr lang="zh-CN" altLang="en-US" sz="2000" dirty="0"/>
              <a:t>中断机构</a:t>
            </a:r>
            <a:endParaRPr lang="zh-CN" altLang="en-US" sz="2000" dirty="0"/>
          </a:p>
        </p:txBody>
      </p:sp>
      <p:grpSp>
        <p:nvGrpSpPr>
          <p:cNvPr id="5" name="Group 9"/>
          <p:cNvGrpSpPr/>
          <p:nvPr/>
        </p:nvGrpSpPr>
        <p:grpSpPr bwMode="auto">
          <a:xfrm>
            <a:off x="3003549" y="2260486"/>
            <a:ext cx="3049588" cy="2255838"/>
            <a:chOff x="-331" y="960"/>
            <a:chExt cx="1921" cy="1421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91" y="960"/>
              <a:ext cx="1099" cy="1421"/>
            </a:xfrm>
            <a:prstGeom prst="ellipse">
              <a:avLst/>
            </a:prstGeom>
            <a:noFill/>
            <a:ln w="50800">
              <a:solidFill>
                <a:srgbClr val="FE9AA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-331" y="1523"/>
              <a:ext cx="8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FE9AA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执行部件</a:t>
              </a:r>
              <a:endParaRPr lang="zh-CN" altLang="en-US" sz="20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41" y="1235"/>
              <a:ext cx="493" cy="294"/>
            </a:xfrm>
            <a:prstGeom prst="line">
              <a:avLst/>
            </a:prstGeom>
            <a:noFill/>
            <a:ln w="50800">
              <a:solidFill>
                <a:srgbClr val="FE9AAB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2"/>
          <p:cNvGrpSpPr/>
          <p:nvPr/>
        </p:nvGrpSpPr>
        <p:grpSpPr bwMode="auto">
          <a:xfrm>
            <a:off x="6602412" y="1768361"/>
            <a:ext cx="5463118" cy="4775200"/>
            <a:chOff x="1926" y="528"/>
            <a:chExt cx="2532" cy="3422"/>
          </a:xfrm>
        </p:grpSpPr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926" y="528"/>
              <a:ext cx="2532" cy="2604"/>
            </a:xfrm>
            <a:prstGeom prst="ellipse">
              <a:avLst/>
            </a:prstGeom>
            <a:noFill/>
            <a:ln w="50800">
              <a:solidFill>
                <a:srgbClr val="FE9AA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3474" y="3102"/>
              <a:ext cx="180" cy="540"/>
            </a:xfrm>
            <a:prstGeom prst="line">
              <a:avLst/>
            </a:prstGeom>
            <a:noFill/>
            <a:ln w="50800">
              <a:solidFill>
                <a:srgbClr val="FE9AAB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324" y="3666"/>
              <a:ext cx="702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FE9AA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控制部件</a:t>
              </a:r>
              <a:endParaRPr lang="zh-CN" altLang="en-US" sz="20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085167" y="4780734"/>
            <a:ext cx="5711144" cy="1333031"/>
            <a:chOff x="4085167" y="3341688"/>
            <a:chExt cx="5711144" cy="1333031"/>
          </a:xfrm>
        </p:grpSpPr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4085167" y="3341688"/>
              <a:ext cx="1968500" cy="621355"/>
            </a:xfrm>
            <a:prstGeom prst="ellipse">
              <a:avLst/>
            </a:prstGeom>
            <a:noFill/>
            <a:ln w="50800">
              <a:solidFill>
                <a:srgbClr val="FE9AA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5925078" y="3921181"/>
              <a:ext cx="3871233" cy="753538"/>
            </a:xfrm>
            <a:prstGeom prst="line">
              <a:avLst/>
            </a:prstGeom>
            <a:noFill/>
            <a:ln w="50800">
              <a:solidFill>
                <a:srgbClr val="FE9AAB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3" y="243590"/>
            <a:ext cx="10989733" cy="479747"/>
          </a:xfrm>
        </p:spPr>
        <p:txBody>
          <a:bodyPr/>
          <a:lstStyle/>
          <a:p>
            <a:r>
              <a:rPr lang="zh-CN" altLang="en-US" dirty="0"/>
              <a:t>回顾与练习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1380891"/>
          </a:xfrm>
        </p:spPr>
        <p:txBody>
          <a:bodyPr/>
          <a:lstStyle/>
          <a:p>
            <a:pPr lvl="1"/>
            <a:r>
              <a:rPr lang="zh-CN" altLang="en-US" dirty="0"/>
              <a:t>说出</a:t>
            </a:r>
            <a:r>
              <a:rPr lang="en-US" altLang="zh-CN" dirty="0"/>
              <a:t>CPU</a:t>
            </a:r>
            <a:r>
              <a:rPr lang="zh-CN" altLang="en-US" dirty="0"/>
              <a:t>的基本功能</a:t>
            </a:r>
            <a:endParaRPr lang="en-US" altLang="zh-CN" dirty="0"/>
          </a:p>
          <a:p>
            <a:pPr lvl="1"/>
            <a:r>
              <a:rPr lang="zh-CN" altLang="en-US" dirty="0"/>
              <a:t>说出</a:t>
            </a:r>
            <a:r>
              <a:rPr lang="en-US" altLang="zh-CN" dirty="0"/>
              <a:t>CPU</a:t>
            </a:r>
            <a:r>
              <a:rPr lang="zh-CN" altLang="en-US" dirty="0"/>
              <a:t>由哪些部件构成以及每个部件所起的作用</a:t>
            </a:r>
            <a:endParaRPr lang="en-US" altLang="zh-CN" dirty="0"/>
          </a:p>
          <a:p>
            <a:pPr lvl="1"/>
            <a:r>
              <a:rPr lang="zh-CN" altLang="en-US" dirty="0"/>
              <a:t>说出数据通路是什么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2618153"/>
          </a:xfrm>
        </p:spPr>
        <p:txBody>
          <a:bodyPr/>
          <a:lstStyle/>
          <a:p>
            <a:r>
              <a:rPr lang="zh-CN" altLang="en-US" b="0" dirty="0"/>
              <a:t>指令执行过程</a:t>
            </a:r>
            <a:endParaRPr lang="en-US" altLang="zh-CN" b="0" dirty="0"/>
          </a:p>
          <a:p>
            <a:r>
              <a:rPr lang="en-US" altLang="zh-CN" b="0" dirty="0"/>
              <a:t>CPU</a:t>
            </a:r>
            <a:r>
              <a:rPr lang="zh-CN" altLang="en-US" b="0" dirty="0"/>
              <a:t>的基本功能和基本组成</a:t>
            </a:r>
            <a:endParaRPr lang="en-US" altLang="zh-CN" b="0" dirty="0"/>
          </a:p>
          <a:p>
            <a:r>
              <a:rPr lang="zh-CN" altLang="en-US" dirty="0"/>
              <a:t>数据通路的基本结构</a:t>
            </a:r>
            <a:endParaRPr lang="en-US" altLang="zh-CN" dirty="0"/>
          </a:p>
          <a:p>
            <a:pPr lvl="1"/>
            <a:r>
              <a:rPr lang="zh-CN" altLang="en-US" dirty="0"/>
              <a:t>构成数据通路的基本元件</a:t>
            </a:r>
            <a:endParaRPr lang="en-US" altLang="zh-CN" dirty="0"/>
          </a:p>
          <a:p>
            <a:pPr lvl="1"/>
            <a:r>
              <a:rPr lang="zh-CN" altLang="en-US" dirty="0"/>
              <a:t>数据通路的时序控制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3" y="243590"/>
            <a:ext cx="10989733" cy="479747"/>
          </a:xfrm>
        </p:spPr>
        <p:txBody>
          <a:bodyPr/>
          <a:lstStyle/>
          <a:p>
            <a:r>
              <a:rPr lang="zh-CN" altLang="en-US" dirty="0"/>
              <a:t>数据通路的基本结构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1941044"/>
          </a:xfrm>
        </p:spPr>
        <p:txBody>
          <a:bodyPr/>
          <a:lstStyle/>
          <a:p>
            <a:r>
              <a:rPr lang="zh-CN" altLang="en-US" dirty="0"/>
              <a:t>学习目标</a:t>
            </a:r>
            <a:endParaRPr lang="en-US" altLang="zh-CN" dirty="0"/>
          </a:p>
          <a:p>
            <a:pPr lvl="1"/>
            <a:r>
              <a:rPr lang="zh-CN" altLang="en-US" dirty="0"/>
              <a:t>能够说出构成数据通路的两种基本元件及常用的元件</a:t>
            </a:r>
            <a:endParaRPr lang="en-US" altLang="zh-CN" dirty="0"/>
          </a:p>
          <a:p>
            <a:pPr lvl="1"/>
            <a:r>
              <a:rPr lang="zh-CN" altLang="en-US" dirty="0"/>
              <a:t>能够区分构成数据通路的两种基本元件（说出各自的特点）</a:t>
            </a:r>
            <a:endParaRPr lang="en-US" altLang="zh-CN" dirty="0"/>
          </a:p>
          <a:p>
            <a:pPr lvl="1"/>
            <a:r>
              <a:rPr lang="zh-CN" altLang="en-US" dirty="0"/>
              <a:t>能够根据图</a:t>
            </a:r>
            <a:r>
              <a:rPr lang="en-US" altLang="zh-CN" dirty="0"/>
              <a:t>5.6</a:t>
            </a:r>
            <a:r>
              <a:rPr lang="zh-CN" altLang="en-US" dirty="0"/>
              <a:t>理解现代计算机利用时钟信号进行定时的过程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3" y="243590"/>
            <a:ext cx="10989733" cy="479747"/>
          </a:xfrm>
        </p:spPr>
        <p:txBody>
          <a:bodyPr/>
          <a:lstStyle/>
          <a:p>
            <a:r>
              <a:rPr lang="zh-CN" altLang="en-US" dirty="0"/>
              <a:t>构成数据通路的基本元件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4181658"/>
          </a:xfrm>
        </p:spPr>
        <p:txBody>
          <a:bodyPr/>
          <a:lstStyle/>
          <a:p>
            <a:r>
              <a:rPr lang="zh-CN" altLang="en-US" dirty="0"/>
              <a:t>组合逻辑元件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状态元件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具有存储功能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输入状态在时钟控制下被写入到电路中，并保持电路的输出值不变，直到下一个时钟到达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16241" y="960452"/>
            <a:ext cx="5211683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  <a:buSzPct val="100000"/>
            </a:pPr>
            <a:r>
              <a:rPr lang="zh-CN" altLang="en-US" sz="2800" b="1" kern="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输出只取决于当前输入</a:t>
            </a:r>
            <a:r>
              <a:rPr lang="zh-CN" altLang="en-US" sz="2800" b="1" kern="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的元件</a:t>
            </a:r>
            <a:endParaRPr lang="en-US" altLang="zh-CN" sz="2800" b="1" kern="0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80681" y="3177506"/>
            <a:ext cx="9842091" cy="597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  <a:buSzPct val="100000"/>
            </a:pPr>
            <a:r>
              <a:rPr lang="zh-CN" altLang="en-US" sz="2800" b="1" kern="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：输出不但与当前输入有关，而且与过去的输入有关的元件</a:t>
            </a:r>
            <a:endParaRPr lang="en-US" altLang="zh-CN" sz="2800" b="1" kern="0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522082" y="1612938"/>
            <a:ext cx="5851907" cy="1411684"/>
            <a:chOff x="5522082" y="1612938"/>
            <a:chExt cx="5851907" cy="1411684"/>
          </a:xfrm>
        </p:grpSpPr>
        <p:sp>
          <p:nvSpPr>
            <p:cNvPr id="10" name="AutoShape 105"/>
            <p:cNvSpPr>
              <a:spLocks noChangeArrowheads="1"/>
            </p:cNvSpPr>
            <p:nvPr/>
          </p:nvSpPr>
          <p:spPr bwMode="auto">
            <a:xfrm>
              <a:off x="8739554" y="1934686"/>
              <a:ext cx="2634435" cy="1089936"/>
            </a:xfrm>
            <a:prstGeom prst="cloudCallout">
              <a:avLst>
                <a:gd name="adj1" fmla="val 37690"/>
                <a:gd name="adj2" fmla="val -2352"/>
              </a:avLst>
            </a:prstGeom>
            <a:noFill/>
            <a:ln w="127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2200" dirty="0">
                  <a:solidFill>
                    <a:schemeClr val="accent2"/>
                  </a:solidFill>
                  <a:ea typeface="黑体" panose="02010609060101010101" pitchFamily="49" charset="-122"/>
                </a:rPr>
                <a:t>组合逻辑元件的特点</a:t>
              </a:r>
              <a:endParaRPr lang="en-US" altLang="zh-CN" sz="2200" dirty="0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>
              <a:off x="5522082" y="1612938"/>
              <a:ext cx="3217472" cy="67496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  <p:grpSp>
        <p:nvGrpSpPr>
          <p:cNvPr id="16" name="组合 15"/>
          <p:cNvGrpSpPr/>
          <p:nvPr/>
        </p:nvGrpSpPr>
        <p:grpSpPr>
          <a:xfrm>
            <a:off x="3464169" y="4800598"/>
            <a:ext cx="8050497" cy="1268857"/>
            <a:chOff x="3464169" y="4800598"/>
            <a:chExt cx="8050497" cy="1268857"/>
          </a:xfrm>
        </p:grpSpPr>
        <p:sp>
          <p:nvSpPr>
            <p:cNvPr id="11" name="AutoShape 105"/>
            <p:cNvSpPr>
              <a:spLocks noChangeArrowheads="1"/>
            </p:cNvSpPr>
            <p:nvPr/>
          </p:nvSpPr>
          <p:spPr bwMode="auto">
            <a:xfrm>
              <a:off x="8880231" y="4979519"/>
              <a:ext cx="2634435" cy="1089936"/>
            </a:xfrm>
            <a:prstGeom prst="cloudCallout">
              <a:avLst>
                <a:gd name="adj1" fmla="val 37690"/>
                <a:gd name="adj2" fmla="val -2352"/>
              </a:avLst>
            </a:prstGeom>
            <a:noFill/>
            <a:ln w="127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2200" dirty="0">
                  <a:solidFill>
                    <a:schemeClr val="accent2"/>
                  </a:solidFill>
                  <a:ea typeface="黑体" panose="02010609060101010101" pitchFamily="49" charset="-122"/>
                </a:rPr>
                <a:t>状态元件的特点</a:t>
              </a:r>
              <a:endParaRPr lang="en-US" altLang="zh-CN" sz="2200" dirty="0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 bwMode="auto">
            <a:xfrm>
              <a:off x="3464169" y="4800598"/>
              <a:ext cx="5416062" cy="59787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882" y="914400"/>
            <a:ext cx="1708150" cy="5652830"/>
          </a:xfrm>
          <a:noFill/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加法器</a:t>
            </a:r>
            <a:r>
              <a:rPr lang="en-US" altLang="zh-CN" sz="2000" dirty="0"/>
              <a:t>(Adder)</a:t>
            </a:r>
            <a:endParaRPr lang="en-US" altLang="zh-CN" sz="2000" dirty="0"/>
          </a:p>
          <a:p>
            <a:pPr>
              <a:buFontTx/>
              <a:buNone/>
            </a:pPr>
            <a:endParaRPr lang="en-US" altLang="zh-CN" sz="2000" dirty="0"/>
          </a:p>
          <a:p>
            <a:pPr>
              <a:buFontTx/>
              <a:buNone/>
            </a:pP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zh-CN" altLang="en-US" sz="2000" dirty="0"/>
              <a:t>算逻部件</a:t>
            </a:r>
            <a:r>
              <a:rPr lang="en-US" altLang="zh-CN" sz="2000" dirty="0"/>
              <a:t>(ALU)</a:t>
            </a:r>
            <a:endParaRPr lang="en-US" altLang="zh-CN" sz="2000" dirty="0"/>
          </a:p>
          <a:p>
            <a:pPr>
              <a:buFontTx/>
              <a:buNone/>
            </a:pPr>
            <a:endParaRPr lang="en-US" altLang="zh-CN" sz="2000" dirty="0"/>
          </a:p>
          <a:p>
            <a:pPr>
              <a:buFontTx/>
              <a:buNone/>
            </a:pPr>
            <a:endParaRPr lang="en-US" altLang="zh-CN" sz="2000" dirty="0"/>
          </a:p>
          <a:p>
            <a:pPr>
              <a:buFontTx/>
              <a:buNone/>
            </a:pPr>
            <a:endParaRPr lang="en-US" altLang="zh-CN" sz="2000" dirty="0"/>
          </a:p>
          <a:p>
            <a:pPr>
              <a:buFontTx/>
              <a:buNone/>
            </a:pPr>
            <a:r>
              <a:rPr lang="zh-CN" altLang="en-US" sz="2000" dirty="0"/>
              <a:t>多路选择器     </a:t>
            </a:r>
            <a:r>
              <a:rPr lang="en-US" altLang="zh-CN" sz="2000" dirty="0"/>
              <a:t>(MUX)</a:t>
            </a:r>
            <a:endParaRPr lang="en-US" altLang="zh-CN" sz="2000" dirty="0"/>
          </a:p>
          <a:p>
            <a:pPr>
              <a:buFontTx/>
              <a:buNone/>
            </a:pPr>
            <a:endParaRPr lang="en-US" altLang="zh-CN" sz="2000" dirty="0"/>
          </a:p>
        </p:txBody>
      </p:sp>
      <p:grpSp>
        <p:nvGrpSpPr>
          <p:cNvPr id="187488" name="Group 96"/>
          <p:cNvGrpSpPr/>
          <p:nvPr/>
        </p:nvGrpSpPr>
        <p:grpSpPr bwMode="auto">
          <a:xfrm>
            <a:off x="1945502" y="4704175"/>
            <a:ext cx="2470150" cy="1738313"/>
            <a:chOff x="1431" y="1680"/>
            <a:chExt cx="1556" cy="1095"/>
          </a:xfrm>
        </p:grpSpPr>
        <p:sp>
          <p:nvSpPr>
            <p:cNvPr id="13394" name="Line 51"/>
            <p:cNvSpPr>
              <a:spLocks noChangeShapeType="1"/>
            </p:cNvSpPr>
            <p:nvPr/>
          </p:nvSpPr>
          <p:spPr bwMode="auto">
            <a:xfrm>
              <a:off x="2112" y="1976"/>
              <a:ext cx="0" cy="7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95" name="Line 52"/>
            <p:cNvSpPr>
              <a:spLocks noChangeShapeType="1"/>
            </p:cNvSpPr>
            <p:nvPr/>
          </p:nvSpPr>
          <p:spPr bwMode="auto">
            <a:xfrm>
              <a:off x="2120" y="1976"/>
              <a:ext cx="194" cy="1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96" name="Line 53"/>
            <p:cNvSpPr>
              <a:spLocks noChangeShapeType="1"/>
            </p:cNvSpPr>
            <p:nvPr/>
          </p:nvSpPr>
          <p:spPr bwMode="auto">
            <a:xfrm flipV="1">
              <a:off x="2102" y="2566"/>
              <a:ext cx="194" cy="1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97" name="Line 54"/>
            <p:cNvSpPr>
              <a:spLocks noChangeShapeType="1"/>
            </p:cNvSpPr>
            <p:nvPr/>
          </p:nvSpPr>
          <p:spPr bwMode="auto">
            <a:xfrm>
              <a:off x="2304" y="2072"/>
              <a:ext cx="0" cy="5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98" name="Line 55"/>
            <p:cNvSpPr>
              <a:spLocks noChangeShapeType="1"/>
            </p:cNvSpPr>
            <p:nvPr/>
          </p:nvSpPr>
          <p:spPr bwMode="auto">
            <a:xfrm flipH="1">
              <a:off x="1624" y="2112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99" name="Line 56"/>
            <p:cNvSpPr>
              <a:spLocks noChangeShapeType="1"/>
            </p:cNvSpPr>
            <p:nvPr/>
          </p:nvSpPr>
          <p:spPr bwMode="auto">
            <a:xfrm flipH="1">
              <a:off x="1868" y="2068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00" name="Rectangle 57"/>
            <p:cNvSpPr>
              <a:spLocks noChangeArrowheads="1"/>
            </p:cNvSpPr>
            <p:nvPr/>
          </p:nvSpPr>
          <p:spPr bwMode="auto">
            <a:xfrm>
              <a:off x="1671" y="2112"/>
              <a:ext cx="2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800"/>
                <a:t>32</a:t>
              </a:r>
              <a:endParaRPr lang="zh-CN" altLang="en-US" sz="1800"/>
            </a:p>
          </p:txBody>
        </p:sp>
        <p:sp>
          <p:nvSpPr>
            <p:cNvPr id="13401" name="Line 58"/>
            <p:cNvSpPr>
              <a:spLocks noChangeShapeType="1"/>
            </p:cNvSpPr>
            <p:nvPr/>
          </p:nvSpPr>
          <p:spPr bwMode="auto">
            <a:xfrm flipH="1">
              <a:off x="1624" y="2544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02" name="Line 59"/>
            <p:cNvSpPr>
              <a:spLocks noChangeShapeType="1"/>
            </p:cNvSpPr>
            <p:nvPr/>
          </p:nvSpPr>
          <p:spPr bwMode="auto">
            <a:xfrm flipH="1">
              <a:off x="1868" y="2500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03" name="Rectangle 60"/>
            <p:cNvSpPr>
              <a:spLocks noChangeArrowheads="1"/>
            </p:cNvSpPr>
            <p:nvPr/>
          </p:nvSpPr>
          <p:spPr bwMode="auto">
            <a:xfrm>
              <a:off x="1431" y="2016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/>
                <a:t>A</a:t>
              </a:r>
              <a:endParaRPr lang="en-US" altLang="zh-CN" sz="1800"/>
            </a:p>
          </p:txBody>
        </p:sp>
        <p:sp>
          <p:nvSpPr>
            <p:cNvPr id="13404" name="Rectangle 61"/>
            <p:cNvSpPr>
              <a:spLocks noChangeArrowheads="1"/>
            </p:cNvSpPr>
            <p:nvPr/>
          </p:nvSpPr>
          <p:spPr bwMode="auto">
            <a:xfrm>
              <a:off x="1431" y="2448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/>
                <a:t>B</a:t>
              </a:r>
              <a:endParaRPr lang="en-US" altLang="zh-CN" sz="1800"/>
            </a:p>
          </p:txBody>
        </p:sp>
        <p:sp>
          <p:nvSpPr>
            <p:cNvPr id="13405" name="Rectangle 62"/>
            <p:cNvSpPr>
              <a:spLocks noChangeArrowheads="1"/>
            </p:cNvSpPr>
            <p:nvPr/>
          </p:nvSpPr>
          <p:spPr bwMode="auto">
            <a:xfrm>
              <a:off x="1671" y="2544"/>
              <a:ext cx="2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800"/>
                <a:t>32</a:t>
              </a:r>
              <a:endParaRPr lang="zh-CN" altLang="en-US" sz="1800"/>
            </a:p>
          </p:txBody>
        </p:sp>
        <p:sp>
          <p:nvSpPr>
            <p:cNvPr id="13406" name="Line 63"/>
            <p:cNvSpPr>
              <a:spLocks noChangeShapeType="1"/>
            </p:cNvSpPr>
            <p:nvPr/>
          </p:nvSpPr>
          <p:spPr bwMode="auto">
            <a:xfrm flipH="1">
              <a:off x="2296" y="2352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07" name="Line 64"/>
            <p:cNvSpPr>
              <a:spLocks noChangeShapeType="1"/>
            </p:cNvSpPr>
            <p:nvPr/>
          </p:nvSpPr>
          <p:spPr bwMode="auto">
            <a:xfrm flipH="1">
              <a:off x="2540" y="2308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08" name="Rectangle 65"/>
            <p:cNvSpPr>
              <a:spLocks noChangeArrowheads="1"/>
            </p:cNvSpPr>
            <p:nvPr/>
          </p:nvSpPr>
          <p:spPr bwMode="auto">
            <a:xfrm>
              <a:off x="2775" y="2256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/>
                <a:t>Y</a:t>
              </a:r>
              <a:endParaRPr lang="en-US" altLang="zh-CN" sz="1800"/>
            </a:p>
          </p:txBody>
        </p:sp>
        <p:sp>
          <p:nvSpPr>
            <p:cNvPr id="13409" name="Rectangle 66"/>
            <p:cNvSpPr>
              <a:spLocks noChangeArrowheads="1"/>
            </p:cNvSpPr>
            <p:nvPr/>
          </p:nvSpPr>
          <p:spPr bwMode="auto">
            <a:xfrm>
              <a:off x="2343" y="2352"/>
              <a:ext cx="2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800"/>
                <a:t>32</a:t>
              </a:r>
              <a:endParaRPr lang="zh-CN" altLang="en-US" sz="1800"/>
            </a:p>
          </p:txBody>
        </p:sp>
        <p:sp>
          <p:nvSpPr>
            <p:cNvPr id="13410" name="Line 67"/>
            <p:cNvSpPr>
              <a:spLocks noChangeShapeType="1"/>
            </p:cNvSpPr>
            <p:nvPr/>
          </p:nvSpPr>
          <p:spPr bwMode="auto">
            <a:xfrm>
              <a:off x="2208" y="1736"/>
              <a:ext cx="0" cy="272"/>
            </a:xfrm>
            <a:prstGeom prst="line">
              <a:avLst/>
            </a:prstGeom>
            <a:noFill/>
            <a:ln w="38100">
              <a:solidFill>
                <a:srgbClr val="D90125"/>
              </a:solidFill>
              <a:prstDash val="sysDot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1" name="Rectangle 68"/>
            <p:cNvSpPr>
              <a:spLocks noChangeArrowheads="1"/>
            </p:cNvSpPr>
            <p:nvPr/>
          </p:nvSpPr>
          <p:spPr bwMode="auto">
            <a:xfrm>
              <a:off x="1697" y="1680"/>
              <a:ext cx="54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>
                  <a:cs typeface="Arial" panose="020B0604020202020204" pitchFamily="34" charset="0"/>
                </a:rPr>
                <a:t>Select</a:t>
              </a:r>
              <a:endParaRPr lang="en-US" altLang="zh-CN" sz="1800">
                <a:cs typeface="Arial" panose="020B0604020202020204" pitchFamily="34" charset="0"/>
              </a:endParaRPr>
            </a:p>
          </p:txBody>
        </p:sp>
        <p:sp>
          <p:nvSpPr>
            <p:cNvPr id="13412" name="Rectangle 70"/>
            <p:cNvSpPr>
              <a:spLocks noChangeArrowheads="1"/>
            </p:cNvSpPr>
            <p:nvPr/>
          </p:nvSpPr>
          <p:spPr bwMode="auto">
            <a:xfrm rot="5400000">
              <a:off x="1966" y="2237"/>
              <a:ext cx="4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dirty="0"/>
                <a:t>MUX</a:t>
              </a:r>
              <a:endParaRPr lang="en-US" altLang="zh-CN" sz="1800" dirty="0"/>
            </a:p>
          </p:txBody>
        </p:sp>
      </p:grpSp>
      <p:grpSp>
        <p:nvGrpSpPr>
          <p:cNvPr id="187489" name="Group 97"/>
          <p:cNvGrpSpPr/>
          <p:nvPr/>
        </p:nvGrpSpPr>
        <p:grpSpPr bwMode="auto">
          <a:xfrm>
            <a:off x="1926071" y="2745008"/>
            <a:ext cx="3173413" cy="1800225"/>
            <a:chOff x="1383" y="2985"/>
            <a:chExt cx="1999" cy="1134"/>
          </a:xfrm>
        </p:grpSpPr>
        <p:sp>
          <p:nvSpPr>
            <p:cNvPr id="13368" name="Rectangle 40"/>
            <p:cNvSpPr>
              <a:spLocks noChangeArrowheads="1"/>
            </p:cNvSpPr>
            <p:nvPr/>
          </p:nvSpPr>
          <p:spPr bwMode="auto">
            <a:xfrm>
              <a:off x="1623" y="3888"/>
              <a:ext cx="2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800"/>
                <a:t>32</a:t>
              </a:r>
              <a:endParaRPr lang="zh-CN" altLang="en-US" sz="1800"/>
            </a:p>
          </p:txBody>
        </p:sp>
        <p:sp>
          <p:nvSpPr>
            <p:cNvPr id="13369" name="Line 26"/>
            <p:cNvSpPr>
              <a:spLocks noChangeShapeType="1"/>
            </p:cNvSpPr>
            <p:nvPr/>
          </p:nvSpPr>
          <p:spPr bwMode="auto">
            <a:xfrm flipH="1">
              <a:off x="1576" y="3312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70" name="Group 27"/>
            <p:cNvGrpSpPr/>
            <p:nvPr/>
          </p:nvGrpSpPr>
          <p:grpSpPr bwMode="auto">
            <a:xfrm>
              <a:off x="2064" y="3224"/>
              <a:ext cx="288" cy="768"/>
              <a:chOff x="2064" y="3224"/>
              <a:chExt cx="288" cy="768"/>
            </a:xfrm>
          </p:grpSpPr>
          <p:sp>
            <p:nvSpPr>
              <p:cNvPr id="13386" name="Line 28"/>
              <p:cNvSpPr>
                <a:spLocks noChangeShapeType="1"/>
              </p:cNvSpPr>
              <p:nvPr/>
            </p:nvSpPr>
            <p:spPr bwMode="auto">
              <a:xfrm>
                <a:off x="2064" y="3224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7" name="Line 29"/>
              <p:cNvSpPr>
                <a:spLocks noChangeShapeType="1"/>
              </p:cNvSpPr>
              <p:nvPr/>
            </p:nvSpPr>
            <p:spPr bwMode="auto">
              <a:xfrm>
                <a:off x="2072" y="3224"/>
                <a:ext cx="272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8" name="Line 30"/>
              <p:cNvSpPr>
                <a:spLocks noChangeShapeType="1"/>
              </p:cNvSpPr>
              <p:nvPr/>
            </p:nvSpPr>
            <p:spPr bwMode="auto">
              <a:xfrm>
                <a:off x="2072" y="3416"/>
                <a:ext cx="128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9" name="Line 31"/>
              <p:cNvSpPr>
                <a:spLocks noChangeShapeType="1"/>
              </p:cNvSpPr>
              <p:nvPr/>
            </p:nvSpPr>
            <p:spPr bwMode="auto">
              <a:xfrm>
                <a:off x="2208" y="3512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90" name="Line 32"/>
              <p:cNvSpPr>
                <a:spLocks noChangeShapeType="1"/>
              </p:cNvSpPr>
              <p:nvPr/>
            </p:nvSpPr>
            <p:spPr bwMode="auto">
              <a:xfrm>
                <a:off x="2352" y="3416"/>
                <a:ext cx="0" cy="3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91" name="Line 33"/>
              <p:cNvSpPr>
                <a:spLocks noChangeShapeType="1"/>
              </p:cNvSpPr>
              <p:nvPr/>
            </p:nvSpPr>
            <p:spPr bwMode="auto">
              <a:xfrm flipV="1">
                <a:off x="2072" y="3688"/>
                <a:ext cx="128" cy="1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92" name="Line 34"/>
              <p:cNvSpPr>
                <a:spLocks noChangeShapeType="1"/>
              </p:cNvSpPr>
              <p:nvPr/>
            </p:nvSpPr>
            <p:spPr bwMode="auto">
              <a:xfrm>
                <a:off x="2064" y="3800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93" name="Line 35"/>
              <p:cNvSpPr>
                <a:spLocks noChangeShapeType="1"/>
              </p:cNvSpPr>
              <p:nvPr/>
            </p:nvSpPr>
            <p:spPr bwMode="auto">
              <a:xfrm flipV="1">
                <a:off x="2072" y="3784"/>
                <a:ext cx="272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71" name="Line 36"/>
            <p:cNvSpPr>
              <a:spLocks noChangeShapeType="1"/>
            </p:cNvSpPr>
            <p:nvPr/>
          </p:nvSpPr>
          <p:spPr bwMode="auto">
            <a:xfrm flipH="1">
              <a:off x="1820" y="3268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2" name="Rectangle 37"/>
            <p:cNvSpPr>
              <a:spLocks noChangeArrowheads="1"/>
            </p:cNvSpPr>
            <p:nvPr/>
          </p:nvSpPr>
          <p:spPr bwMode="auto">
            <a:xfrm>
              <a:off x="1623" y="3312"/>
              <a:ext cx="2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800"/>
                <a:t>32</a:t>
              </a:r>
              <a:endParaRPr lang="zh-CN" altLang="en-US" sz="1800"/>
            </a:p>
          </p:txBody>
        </p:sp>
        <p:sp>
          <p:nvSpPr>
            <p:cNvPr id="13373" name="Line 38"/>
            <p:cNvSpPr>
              <a:spLocks noChangeShapeType="1"/>
            </p:cNvSpPr>
            <p:nvPr/>
          </p:nvSpPr>
          <p:spPr bwMode="auto">
            <a:xfrm flipH="1">
              <a:off x="1576" y="3888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4" name="Line 39"/>
            <p:cNvSpPr>
              <a:spLocks noChangeShapeType="1"/>
            </p:cNvSpPr>
            <p:nvPr/>
          </p:nvSpPr>
          <p:spPr bwMode="auto">
            <a:xfrm flipH="1">
              <a:off x="1820" y="3844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5" name="Rectangle 41"/>
            <p:cNvSpPr>
              <a:spLocks noChangeArrowheads="1"/>
            </p:cNvSpPr>
            <p:nvPr/>
          </p:nvSpPr>
          <p:spPr bwMode="auto">
            <a:xfrm>
              <a:off x="1383" y="3216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/>
                <a:t>A</a:t>
              </a:r>
              <a:endParaRPr lang="en-US" altLang="zh-CN" sz="1800"/>
            </a:p>
          </p:txBody>
        </p:sp>
        <p:sp>
          <p:nvSpPr>
            <p:cNvPr id="13376" name="Rectangle 42"/>
            <p:cNvSpPr>
              <a:spLocks noChangeArrowheads="1"/>
            </p:cNvSpPr>
            <p:nvPr/>
          </p:nvSpPr>
          <p:spPr bwMode="auto">
            <a:xfrm>
              <a:off x="1383" y="379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/>
                <a:t>B</a:t>
              </a:r>
              <a:endParaRPr lang="en-US" altLang="zh-CN" sz="1800"/>
            </a:p>
          </p:txBody>
        </p:sp>
        <p:sp>
          <p:nvSpPr>
            <p:cNvPr id="13377" name="Line 43"/>
            <p:cNvSpPr>
              <a:spLocks noChangeShapeType="1"/>
            </p:cNvSpPr>
            <p:nvPr/>
          </p:nvSpPr>
          <p:spPr bwMode="auto">
            <a:xfrm flipH="1">
              <a:off x="2344" y="3600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8" name="Line 44"/>
            <p:cNvSpPr>
              <a:spLocks noChangeShapeType="1"/>
            </p:cNvSpPr>
            <p:nvPr/>
          </p:nvSpPr>
          <p:spPr bwMode="auto">
            <a:xfrm flipH="1">
              <a:off x="2588" y="3556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9" name="Rectangle 45"/>
            <p:cNvSpPr>
              <a:spLocks noChangeArrowheads="1"/>
            </p:cNvSpPr>
            <p:nvPr/>
          </p:nvSpPr>
          <p:spPr bwMode="auto">
            <a:xfrm>
              <a:off x="2391" y="3600"/>
              <a:ext cx="2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800" dirty="0"/>
                <a:t>32</a:t>
              </a:r>
              <a:endParaRPr lang="zh-CN" altLang="en-US" sz="1800" dirty="0"/>
            </a:p>
          </p:txBody>
        </p:sp>
        <p:sp>
          <p:nvSpPr>
            <p:cNvPr id="13380" name="Rectangle 46"/>
            <p:cNvSpPr>
              <a:spLocks noChangeArrowheads="1"/>
            </p:cNvSpPr>
            <p:nvPr/>
          </p:nvSpPr>
          <p:spPr bwMode="auto">
            <a:xfrm>
              <a:off x="2823" y="3504"/>
              <a:ext cx="5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/>
                <a:t>Result</a:t>
              </a:r>
              <a:endParaRPr lang="en-US" altLang="zh-CN" sz="1800"/>
            </a:p>
          </p:txBody>
        </p:sp>
        <p:sp>
          <p:nvSpPr>
            <p:cNvPr id="13381" name="Line 47"/>
            <p:cNvSpPr>
              <a:spLocks noChangeShapeType="1"/>
            </p:cNvSpPr>
            <p:nvPr/>
          </p:nvSpPr>
          <p:spPr bwMode="auto">
            <a:xfrm>
              <a:off x="2216" y="3888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2" name="Rectangle 48"/>
            <p:cNvSpPr>
              <a:spLocks noChangeArrowheads="1"/>
            </p:cNvSpPr>
            <p:nvPr/>
          </p:nvSpPr>
          <p:spPr bwMode="auto">
            <a:xfrm>
              <a:off x="2823" y="3792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/>
                <a:t>Zero</a:t>
              </a:r>
              <a:endParaRPr lang="en-US" altLang="zh-CN" sz="1800"/>
            </a:p>
          </p:txBody>
        </p:sp>
        <p:sp>
          <p:nvSpPr>
            <p:cNvPr id="13383" name="Line 49"/>
            <p:cNvSpPr>
              <a:spLocks noChangeShapeType="1"/>
            </p:cNvSpPr>
            <p:nvPr/>
          </p:nvSpPr>
          <p:spPr bwMode="auto">
            <a:xfrm>
              <a:off x="2208" y="3032"/>
              <a:ext cx="0" cy="272"/>
            </a:xfrm>
            <a:prstGeom prst="line">
              <a:avLst/>
            </a:prstGeom>
            <a:noFill/>
            <a:ln w="38100">
              <a:solidFill>
                <a:srgbClr val="D90125"/>
              </a:solidFill>
              <a:prstDash val="sysDot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4" name="Rectangle 50"/>
            <p:cNvSpPr>
              <a:spLocks noChangeArrowheads="1"/>
            </p:cNvSpPr>
            <p:nvPr/>
          </p:nvSpPr>
          <p:spPr bwMode="auto">
            <a:xfrm>
              <a:off x="1929" y="2985"/>
              <a:ext cx="4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solidFill>
                    <a:srgbClr val="B7011F"/>
                  </a:solidFill>
                  <a:cs typeface="Arial" panose="020B0604020202020204" pitchFamily="34" charset="0"/>
                </a:rPr>
                <a:t>OP</a:t>
              </a:r>
              <a:endParaRPr lang="en-US" altLang="zh-CN">
                <a:solidFill>
                  <a:srgbClr val="B7011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385" name="Rectangle 71"/>
            <p:cNvSpPr>
              <a:spLocks noChangeArrowheads="1"/>
            </p:cNvSpPr>
            <p:nvPr/>
          </p:nvSpPr>
          <p:spPr bwMode="auto">
            <a:xfrm rot="5400000">
              <a:off x="2052" y="3501"/>
              <a:ext cx="4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dirty="0"/>
                <a:t>ALU</a:t>
              </a:r>
              <a:endParaRPr lang="en-US" altLang="zh-CN" sz="1800" dirty="0"/>
            </a:p>
          </p:txBody>
        </p:sp>
      </p:grpSp>
      <p:grpSp>
        <p:nvGrpSpPr>
          <p:cNvPr id="187485" name="Group 93"/>
          <p:cNvGrpSpPr/>
          <p:nvPr/>
        </p:nvGrpSpPr>
        <p:grpSpPr bwMode="auto">
          <a:xfrm>
            <a:off x="1876858" y="769895"/>
            <a:ext cx="3071813" cy="1738313"/>
            <a:chOff x="1431" y="432"/>
            <a:chExt cx="1935" cy="1095"/>
          </a:xfrm>
        </p:grpSpPr>
        <p:sp>
          <p:nvSpPr>
            <p:cNvPr id="13343" name="Line 4"/>
            <p:cNvSpPr>
              <a:spLocks noChangeShapeType="1"/>
            </p:cNvSpPr>
            <p:nvPr/>
          </p:nvSpPr>
          <p:spPr bwMode="auto">
            <a:xfrm flipH="1">
              <a:off x="1624" y="720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4" name="Line 5"/>
            <p:cNvSpPr>
              <a:spLocks noChangeShapeType="1"/>
            </p:cNvSpPr>
            <p:nvPr/>
          </p:nvSpPr>
          <p:spPr bwMode="auto">
            <a:xfrm>
              <a:off x="2112" y="632"/>
              <a:ext cx="0" cy="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5" name="Line 6"/>
            <p:cNvSpPr>
              <a:spLocks noChangeShapeType="1"/>
            </p:cNvSpPr>
            <p:nvPr/>
          </p:nvSpPr>
          <p:spPr bwMode="auto">
            <a:xfrm>
              <a:off x="2120" y="632"/>
              <a:ext cx="282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6" name="Line 7"/>
            <p:cNvSpPr>
              <a:spLocks noChangeShapeType="1"/>
            </p:cNvSpPr>
            <p:nvPr/>
          </p:nvSpPr>
          <p:spPr bwMode="auto">
            <a:xfrm>
              <a:off x="2102" y="815"/>
              <a:ext cx="164" cy="1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7" name="Line 8"/>
            <p:cNvSpPr>
              <a:spLocks noChangeShapeType="1"/>
            </p:cNvSpPr>
            <p:nvPr/>
          </p:nvSpPr>
          <p:spPr bwMode="auto">
            <a:xfrm>
              <a:off x="2256" y="92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8" name="Line 9"/>
            <p:cNvSpPr>
              <a:spLocks noChangeShapeType="1"/>
            </p:cNvSpPr>
            <p:nvPr/>
          </p:nvSpPr>
          <p:spPr bwMode="auto">
            <a:xfrm>
              <a:off x="2400" y="824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9" name="Line 10"/>
            <p:cNvSpPr>
              <a:spLocks noChangeShapeType="1"/>
            </p:cNvSpPr>
            <p:nvPr/>
          </p:nvSpPr>
          <p:spPr bwMode="auto">
            <a:xfrm flipV="1">
              <a:off x="2120" y="1096"/>
              <a:ext cx="128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0" name="Line 11"/>
            <p:cNvSpPr>
              <a:spLocks noChangeShapeType="1"/>
            </p:cNvSpPr>
            <p:nvPr/>
          </p:nvSpPr>
          <p:spPr bwMode="auto">
            <a:xfrm flipH="1">
              <a:off x="2103" y="1208"/>
              <a:ext cx="9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1" name="Line 12"/>
            <p:cNvSpPr>
              <a:spLocks noChangeShapeType="1"/>
            </p:cNvSpPr>
            <p:nvPr/>
          </p:nvSpPr>
          <p:spPr bwMode="auto">
            <a:xfrm flipV="1">
              <a:off x="2120" y="1192"/>
              <a:ext cx="272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2" name="Line 13"/>
            <p:cNvSpPr>
              <a:spLocks noChangeShapeType="1"/>
            </p:cNvSpPr>
            <p:nvPr/>
          </p:nvSpPr>
          <p:spPr bwMode="auto">
            <a:xfrm flipH="1">
              <a:off x="1868" y="676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3" name="Rectangle 14"/>
            <p:cNvSpPr>
              <a:spLocks noChangeArrowheads="1"/>
            </p:cNvSpPr>
            <p:nvPr/>
          </p:nvSpPr>
          <p:spPr bwMode="auto">
            <a:xfrm>
              <a:off x="1671" y="720"/>
              <a:ext cx="2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800"/>
                <a:t>32</a:t>
              </a:r>
              <a:endParaRPr lang="zh-CN" altLang="en-US" sz="1800"/>
            </a:p>
          </p:txBody>
        </p:sp>
        <p:sp>
          <p:nvSpPr>
            <p:cNvPr id="13354" name="Line 15"/>
            <p:cNvSpPr>
              <a:spLocks noChangeShapeType="1"/>
            </p:cNvSpPr>
            <p:nvPr/>
          </p:nvSpPr>
          <p:spPr bwMode="auto">
            <a:xfrm flipH="1">
              <a:off x="1624" y="1296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5" name="Line 16"/>
            <p:cNvSpPr>
              <a:spLocks noChangeShapeType="1"/>
            </p:cNvSpPr>
            <p:nvPr/>
          </p:nvSpPr>
          <p:spPr bwMode="auto">
            <a:xfrm flipH="1">
              <a:off x="1868" y="1252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6" name="Rectangle 17"/>
            <p:cNvSpPr>
              <a:spLocks noChangeArrowheads="1"/>
            </p:cNvSpPr>
            <p:nvPr/>
          </p:nvSpPr>
          <p:spPr bwMode="auto">
            <a:xfrm>
              <a:off x="1671" y="1296"/>
              <a:ext cx="2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800"/>
                <a:t>32</a:t>
              </a:r>
              <a:endParaRPr lang="zh-CN" altLang="en-US" sz="1800"/>
            </a:p>
          </p:txBody>
        </p:sp>
        <p:sp>
          <p:nvSpPr>
            <p:cNvPr id="13357" name="Rectangle 18"/>
            <p:cNvSpPr>
              <a:spLocks noChangeArrowheads="1"/>
            </p:cNvSpPr>
            <p:nvPr/>
          </p:nvSpPr>
          <p:spPr bwMode="auto">
            <a:xfrm>
              <a:off x="1431" y="624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/>
                <a:t>A</a:t>
              </a:r>
              <a:endParaRPr lang="en-US" altLang="zh-CN" sz="1800"/>
            </a:p>
          </p:txBody>
        </p:sp>
        <p:sp>
          <p:nvSpPr>
            <p:cNvPr id="13358" name="Rectangle 19"/>
            <p:cNvSpPr>
              <a:spLocks noChangeArrowheads="1"/>
            </p:cNvSpPr>
            <p:nvPr/>
          </p:nvSpPr>
          <p:spPr bwMode="auto">
            <a:xfrm>
              <a:off x="1431" y="1200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/>
                <a:t>B</a:t>
              </a:r>
              <a:endParaRPr lang="en-US" altLang="zh-CN" sz="1800"/>
            </a:p>
          </p:txBody>
        </p:sp>
        <p:sp>
          <p:nvSpPr>
            <p:cNvPr id="13359" name="Line 20"/>
            <p:cNvSpPr>
              <a:spLocks noChangeShapeType="1"/>
            </p:cNvSpPr>
            <p:nvPr/>
          </p:nvSpPr>
          <p:spPr bwMode="auto">
            <a:xfrm flipH="1">
              <a:off x="2392" y="1008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0" name="Line 21"/>
            <p:cNvSpPr>
              <a:spLocks noChangeShapeType="1"/>
            </p:cNvSpPr>
            <p:nvPr/>
          </p:nvSpPr>
          <p:spPr bwMode="auto">
            <a:xfrm flipH="1">
              <a:off x="2636" y="964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1" name="Rectangle 22"/>
            <p:cNvSpPr>
              <a:spLocks noChangeArrowheads="1"/>
            </p:cNvSpPr>
            <p:nvPr/>
          </p:nvSpPr>
          <p:spPr bwMode="auto">
            <a:xfrm>
              <a:off x="2439" y="100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b="0">
                  <a:latin typeface="Times New Roman" panose="02020603050405020304" pitchFamily="18" charset="0"/>
                </a:rPr>
                <a:t>32</a:t>
              </a:r>
              <a:endParaRPr lang="zh-CN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13362" name="Rectangle 23"/>
            <p:cNvSpPr>
              <a:spLocks noChangeArrowheads="1"/>
            </p:cNvSpPr>
            <p:nvPr/>
          </p:nvSpPr>
          <p:spPr bwMode="auto">
            <a:xfrm>
              <a:off x="2871" y="912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/>
                <a:t>Sum</a:t>
              </a:r>
              <a:endParaRPr lang="en-US" altLang="zh-CN" sz="1800"/>
            </a:p>
          </p:txBody>
        </p:sp>
        <p:sp>
          <p:nvSpPr>
            <p:cNvPr id="13363" name="Line 24"/>
            <p:cNvSpPr>
              <a:spLocks noChangeShapeType="1"/>
            </p:cNvSpPr>
            <p:nvPr/>
          </p:nvSpPr>
          <p:spPr bwMode="auto">
            <a:xfrm>
              <a:off x="2264" y="1296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4" name="Rectangle 25"/>
            <p:cNvSpPr>
              <a:spLocks noChangeArrowheads="1"/>
            </p:cNvSpPr>
            <p:nvPr/>
          </p:nvSpPr>
          <p:spPr bwMode="auto">
            <a:xfrm>
              <a:off x="2871" y="1200"/>
              <a:ext cx="4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/>
                <a:t>Carry</a:t>
              </a:r>
              <a:endParaRPr lang="en-US" altLang="zh-CN" sz="1800"/>
            </a:p>
          </p:txBody>
        </p:sp>
        <p:sp>
          <p:nvSpPr>
            <p:cNvPr id="13365" name="Rectangle 69"/>
            <p:cNvSpPr>
              <a:spLocks noChangeArrowheads="1"/>
            </p:cNvSpPr>
            <p:nvPr/>
          </p:nvSpPr>
          <p:spPr bwMode="auto">
            <a:xfrm rot="5400000">
              <a:off x="2061" y="934"/>
              <a:ext cx="5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dirty="0"/>
                <a:t>Adder</a:t>
              </a:r>
              <a:endParaRPr lang="en-US" altLang="zh-CN" sz="1800" dirty="0"/>
            </a:p>
          </p:txBody>
        </p:sp>
        <p:sp>
          <p:nvSpPr>
            <p:cNvPr id="13366" name="Line 72"/>
            <p:cNvSpPr>
              <a:spLocks noChangeShapeType="1"/>
            </p:cNvSpPr>
            <p:nvPr/>
          </p:nvSpPr>
          <p:spPr bwMode="auto">
            <a:xfrm>
              <a:off x="2304" y="488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7" name="Rectangle 73"/>
            <p:cNvSpPr>
              <a:spLocks noChangeArrowheads="1"/>
            </p:cNvSpPr>
            <p:nvPr/>
          </p:nvSpPr>
          <p:spPr bwMode="auto">
            <a:xfrm>
              <a:off x="2295" y="432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/>
                <a:t>CarryIn</a:t>
              </a:r>
              <a:endParaRPr lang="en-US" altLang="zh-CN" sz="1800"/>
            </a:p>
          </p:txBody>
        </p:sp>
      </p:grpSp>
      <p:grpSp>
        <p:nvGrpSpPr>
          <p:cNvPr id="187493" name="Group 101"/>
          <p:cNvGrpSpPr/>
          <p:nvPr/>
        </p:nvGrpSpPr>
        <p:grpSpPr bwMode="auto">
          <a:xfrm>
            <a:off x="7829550" y="1085216"/>
            <a:ext cx="2451100" cy="1676400"/>
            <a:chOff x="3843" y="1056"/>
            <a:chExt cx="1544" cy="864"/>
          </a:xfrm>
        </p:grpSpPr>
        <p:sp>
          <p:nvSpPr>
            <p:cNvPr id="13327" name="Line 74"/>
            <p:cNvSpPr>
              <a:spLocks noChangeShapeType="1"/>
            </p:cNvSpPr>
            <p:nvPr/>
          </p:nvSpPr>
          <p:spPr bwMode="auto">
            <a:xfrm>
              <a:off x="4359" y="1115"/>
              <a:ext cx="0" cy="7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Line 75"/>
            <p:cNvSpPr>
              <a:spLocks noChangeShapeType="1"/>
            </p:cNvSpPr>
            <p:nvPr/>
          </p:nvSpPr>
          <p:spPr bwMode="auto">
            <a:xfrm flipV="1">
              <a:off x="4367" y="1112"/>
              <a:ext cx="167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9" name="Line 76"/>
            <p:cNvSpPr>
              <a:spLocks noChangeShapeType="1"/>
            </p:cNvSpPr>
            <p:nvPr/>
          </p:nvSpPr>
          <p:spPr bwMode="auto">
            <a:xfrm>
              <a:off x="4340" y="1835"/>
              <a:ext cx="212" cy="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0" name="Line 77"/>
            <p:cNvSpPr>
              <a:spLocks noChangeShapeType="1"/>
            </p:cNvSpPr>
            <p:nvPr/>
          </p:nvSpPr>
          <p:spPr bwMode="auto">
            <a:xfrm>
              <a:off x="4551" y="1119"/>
              <a:ext cx="0" cy="7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1" name="Line 78"/>
            <p:cNvSpPr>
              <a:spLocks noChangeShapeType="1"/>
            </p:cNvSpPr>
            <p:nvPr/>
          </p:nvSpPr>
          <p:spPr bwMode="auto">
            <a:xfrm flipH="1">
              <a:off x="3843" y="1427"/>
              <a:ext cx="496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2" name="Line 79"/>
            <p:cNvSpPr>
              <a:spLocks noChangeShapeType="1"/>
            </p:cNvSpPr>
            <p:nvPr/>
          </p:nvSpPr>
          <p:spPr bwMode="auto">
            <a:xfrm flipH="1">
              <a:off x="4096" y="1392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Rectangle 80"/>
            <p:cNvSpPr>
              <a:spLocks noChangeArrowheads="1"/>
            </p:cNvSpPr>
            <p:nvPr/>
          </p:nvSpPr>
          <p:spPr bwMode="auto">
            <a:xfrm>
              <a:off x="3992" y="1427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b="0">
                  <a:latin typeface="Times New Roman" panose="02020603050405020304" pitchFamily="18" charset="0"/>
                </a:rPr>
                <a:t>3</a:t>
              </a:r>
              <a:endParaRPr lang="zh-CN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13334" name="Line 81"/>
            <p:cNvSpPr>
              <a:spLocks noChangeShapeType="1"/>
            </p:cNvSpPr>
            <p:nvPr/>
          </p:nvSpPr>
          <p:spPr bwMode="auto">
            <a:xfrm flipH="1">
              <a:off x="4542" y="1171"/>
              <a:ext cx="496" cy="1"/>
            </a:xfrm>
            <a:prstGeom prst="line">
              <a:avLst/>
            </a:prstGeom>
            <a:noFill/>
            <a:ln w="38100">
              <a:solidFill>
                <a:srgbClr val="D90125"/>
              </a:solidFill>
              <a:prstDash val="sysDot"/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5" name="Rectangle 82"/>
            <p:cNvSpPr>
              <a:spLocks noChangeArrowheads="1"/>
            </p:cNvSpPr>
            <p:nvPr/>
          </p:nvSpPr>
          <p:spPr bwMode="auto">
            <a:xfrm rot="5400000">
              <a:off x="4104" y="1460"/>
              <a:ext cx="69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dirty="0"/>
                <a:t>Decoder</a:t>
              </a:r>
              <a:endParaRPr lang="en-US" altLang="zh-CN" sz="1800" dirty="0"/>
            </a:p>
          </p:txBody>
        </p:sp>
        <p:sp>
          <p:nvSpPr>
            <p:cNvPr id="13336" name="Line 83"/>
            <p:cNvSpPr>
              <a:spLocks noChangeShapeType="1"/>
            </p:cNvSpPr>
            <p:nvPr/>
          </p:nvSpPr>
          <p:spPr bwMode="auto">
            <a:xfrm flipH="1">
              <a:off x="4546" y="1331"/>
              <a:ext cx="496" cy="1"/>
            </a:xfrm>
            <a:prstGeom prst="line">
              <a:avLst/>
            </a:prstGeom>
            <a:noFill/>
            <a:ln w="38100">
              <a:solidFill>
                <a:srgbClr val="D90125"/>
              </a:solidFill>
              <a:prstDash val="sysDot"/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7" name="Line 84"/>
            <p:cNvSpPr>
              <a:spLocks noChangeShapeType="1"/>
            </p:cNvSpPr>
            <p:nvPr/>
          </p:nvSpPr>
          <p:spPr bwMode="auto">
            <a:xfrm flipH="1">
              <a:off x="4542" y="1473"/>
              <a:ext cx="496" cy="1"/>
            </a:xfrm>
            <a:prstGeom prst="line">
              <a:avLst/>
            </a:prstGeom>
            <a:noFill/>
            <a:ln w="38100">
              <a:solidFill>
                <a:srgbClr val="D90125"/>
              </a:solidFill>
              <a:prstDash val="sysDot"/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8" name="Line 85"/>
            <p:cNvSpPr>
              <a:spLocks noChangeShapeType="1"/>
            </p:cNvSpPr>
            <p:nvPr/>
          </p:nvSpPr>
          <p:spPr bwMode="auto">
            <a:xfrm flipH="1">
              <a:off x="4546" y="1788"/>
              <a:ext cx="496" cy="1"/>
            </a:xfrm>
            <a:prstGeom prst="line">
              <a:avLst/>
            </a:prstGeom>
            <a:noFill/>
            <a:ln w="38100">
              <a:solidFill>
                <a:srgbClr val="D90125"/>
              </a:solidFill>
              <a:prstDash val="sysDot"/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9" name="Text Box 86"/>
            <p:cNvSpPr txBox="1">
              <a:spLocks noChangeArrowheads="1"/>
            </p:cNvSpPr>
            <p:nvPr/>
          </p:nvSpPr>
          <p:spPr bwMode="auto">
            <a:xfrm>
              <a:off x="5028" y="1056"/>
              <a:ext cx="3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solidFill>
                    <a:srgbClr val="B7011F"/>
                  </a:solidFill>
                  <a:latin typeface="Times New Roman" panose="02020603050405020304" pitchFamily="18" charset="0"/>
                </a:rPr>
                <a:t>out0</a:t>
              </a:r>
              <a:endParaRPr lang="en-US" altLang="zh-CN">
                <a:solidFill>
                  <a:srgbClr val="B7011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0" name="Text Box 87"/>
            <p:cNvSpPr txBox="1">
              <a:spLocks noChangeArrowheads="1"/>
            </p:cNvSpPr>
            <p:nvPr/>
          </p:nvSpPr>
          <p:spPr bwMode="auto">
            <a:xfrm>
              <a:off x="5025" y="1197"/>
              <a:ext cx="3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solidFill>
                    <a:srgbClr val="B7011F"/>
                  </a:solidFill>
                  <a:latin typeface="Times New Roman" panose="02020603050405020304" pitchFamily="18" charset="0"/>
                </a:rPr>
                <a:t>out1</a:t>
              </a:r>
              <a:endParaRPr lang="en-US" altLang="zh-CN">
                <a:solidFill>
                  <a:srgbClr val="B7011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1" name="Text Box 88"/>
            <p:cNvSpPr txBox="1">
              <a:spLocks noChangeArrowheads="1"/>
            </p:cNvSpPr>
            <p:nvPr/>
          </p:nvSpPr>
          <p:spPr bwMode="auto">
            <a:xfrm>
              <a:off x="5029" y="1669"/>
              <a:ext cx="3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solidFill>
                    <a:srgbClr val="B7011F"/>
                  </a:solidFill>
                  <a:latin typeface="Times New Roman" panose="02020603050405020304" pitchFamily="18" charset="0"/>
                </a:rPr>
                <a:t>out7</a:t>
              </a:r>
              <a:endParaRPr lang="en-US" altLang="zh-CN">
                <a:solidFill>
                  <a:srgbClr val="B7011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2" name="Text Box 89"/>
            <p:cNvSpPr txBox="1">
              <a:spLocks noChangeArrowheads="1"/>
            </p:cNvSpPr>
            <p:nvPr/>
          </p:nvSpPr>
          <p:spPr bwMode="auto">
            <a:xfrm>
              <a:off x="5029" y="1356"/>
              <a:ext cx="358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solidFill>
                    <a:srgbClr val="B7011F"/>
                  </a:solidFill>
                  <a:latin typeface="Times New Roman" panose="02020603050405020304" pitchFamily="18" charset="0"/>
                </a:rPr>
                <a:t>out2</a:t>
              </a:r>
              <a:endParaRPr lang="en-US" altLang="zh-CN">
                <a:solidFill>
                  <a:srgbClr val="B7011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320" name="Rectangle 90"/>
          <p:cNvSpPr>
            <a:spLocks noChangeArrowheads="1"/>
          </p:cNvSpPr>
          <p:nvPr/>
        </p:nvSpPr>
        <p:spPr bwMode="auto">
          <a:xfrm>
            <a:off x="6824664" y="897394"/>
            <a:ext cx="2027237" cy="57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203200" indent="-20320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19050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lnSpc>
                <a:spcPct val="85000"/>
              </a:lnSpc>
              <a:spcBef>
                <a:spcPct val="10000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译码器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(Decoder)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483" name="AutoShape 91"/>
          <p:cNvSpPr>
            <a:spLocks noChangeArrowheads="1"/>
          </p:cNvSpPr>
          <p:nvPr/>
        </p:nvSpPr>
        <p:spPr bwMode="auto">
          <a:xfrm>
            <a:off x="6842125" y="2989897"/>
            <a:ext cx="3405188" cy="1168400"/>
          </a:xfrm>
          <a:prstGeom prst="cloudCallout">
            <a:avLst>
              <a:gd name="adj1" fmla="val 52981"/>
              <a:gd name="adj2" fmla="val 38722"/>
            </a:avLst>
          </a:prstGeom>
          <a:noFill/>
          <a:ln w="127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accent2"/>
                </a:solidFill>
                <a:ea typeface="黑体" panose="02010609060101010101" pitchFamily="49" charset="-122"/>
              </a:rPr>
              <a:t>何时要用到</a:t>
            </a:r>
            <a:r>
              <a:rPr lang="en-US" altLang="zh-CN" sz="2000" dirty="0">
                <a:solidFill>
                  <a:schemeClr val="accent2"/>
                </a:solidFill>
                <a:ea typeface="黑体" panose="02010609060101010101" pitchFamily="49" charset="-122"/>
              </a:rPr>
              <a:t>adder, ALU, MUX or Decoder?</a:t>
            </a:r>
            <a:endParaRPr lang="en-US" altLang="zh-CN" sz="2000" dirty="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grpSp>
        <p:nvGrpSpPr>
          <p:cNvPr id="187492" name="Group 100"/>
          <p:cNvGrpSpPr/>
          <p:nvPr/>
        </p:nvGrpSpPr>
        <p:grpSpPr bwMode="auto">
          <a:xfrm>
            <a:off x="10086060" y="2630057"/>
            <a:ext cx="2001838" cy="396875"/>
            <a:chOff x="3273" y="2076"/>
            <a:chExt cx="1261" cy="250"/>
          </a:xfrm>
        </p:grpSpPr>
        <p:sp>
          <p:nvSpPr>
            <p:cNvPr id="13325" name="Line 98"/>
            <p:cNvSpPr>
              <a:spLocks noChangeShapeType="1"/>
            </p:cNvSpPr>
            <p:nvPr/>
          </p:nvSpPr>
          <p:spPr bwMode="auto">
            <a:xfrm>
              <a:off x="3273" y="2194"/>
              <a:ext cx="357" cy="0"/>
            </a:xfrm>
            <a:prstGeom prst="line">
              <a:avLst/>
            </a:prstGeom>
            <a:noFill/>
            <a:ln w="50800">
              <a:solidFill>
                <a:srgbClr val="D90125"/>
              </a:solidFill>
              <a:prstDash val="sysDot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Text Box 99"/>
            <p:cNvSpPr txBox="1">
              <a:spLocks noChangeArrowheads="1"/>
            </p:cNvSpPr>
            <p:nvPr/>
          </p:nvSpPr>
          <p:spPr bwMode="auto">
            <a:xfrm>
              <a:off x="3656" y="2076"/>
              <a:ext cx="8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D90125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B7011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控制信号</a:t>
              </a:r>
              <a:endParaRPr lang="zh-CN" altLang="en-US" sz="2000" dirty="0">
                <a:solidFill>
                  <a:srgbClr val="B7011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87494" name="Text Box 102"/>
          <p:cNvSpPr txBox="1">
            <a:spLocks noChangeArrowheads="1"/>
          </p:cNvSpPr>
          <p:nvPr/>
        </p:nvSpPr>
        <p:spPr bwMode="auto">
          <a:xfrm>
            <a:off x="6768306" y="5240959"/>
            <a:ext cx="40513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dirty="0">
                <a:ea typeface="黑体" panose="02010609060101010101" pitchFamily="49" charset="-122"/>
              </a:rPr>
              <a:t>组合逻辑元件的特点：</a:t>
            </a:r>
            <a:endParaRPr lang="zh-CN" altLang="en-US" sz="1800" dirty="0"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B7011F"/>
                </a:solidFill>
                <a:ea typeface="黑体" panose="02010609060101010101" pitchFamily="49" charset="-122"/>
              </a:rPr>
              <a:t>其输出只取决于当前的输入。即：若输入一样，则其输出也一样</a:t>
            </a:r>
            <a:endParaRPr lang="zh-CN" altLang="en-US" sz="1800" dirty="0">
              <a:solidFill>
                <a:srgbClr val="B7011F"/>
              </a:solidFill>
              <a:ea typeface="黑体" panose="02010609060101010101" pitchFamily="49" charset="-122"/>
            </a:endParaRPr>
          </a:p>
        </p:txBody>
      </p:sp>
      <p:sp>
        <p:nvSpPr>
          <p:cNvPr id="187497" name="AutoShape 105"/>
          <p:cNvSpPr>
            <a:spLocks noChangeArrowheads="1"/>
          </p:cNvSpPr>
          <p:nvPr/>
        </p:nvSpPr>
        <p:spPr bwMode="auto">
          <a:xfrm>
            <a:off x="3685020" y="2447249"/>
            <a:ext cx="2901950" cy="1112837"/>
          </a:xfrm>
          <a:prstGeom prst="cloudCallout">
            <a:avLst>
              <a:gd name="adj1" fmla="val 37690"/>
              <a:gd name="adj2" fmla="val -2352"/>
            </a:avLst>
          </a:prstGeom>
          <a:noFill/>
          <a:ln w="127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200">
                <a:solidFill>
                  <a:schemeClr val="accent2"/>
                </a:solidFill>
                <a:ea typeface="黑体" panose="02010609060101010101" pitchFamily="49" charset="-122"/>
              </a:rPr>
              <a:t>加法器需要什么控制信号</a:t>
            </a:r>
            <a:r>
              <a:rPr lang="en-US" altLang="zh-CN" sz="2200">
                <a:solidFill>
                  <a:schemeClr val="accent2"/>
                </a:solidFill>
                <a:ea typeface="黑体" panose="02010609060101010101" pitchFamily="49" charset="-122"/>
              </a:rPr>
              <a:t>?</a:t>
            </a:r>
            <a:endParaRPr lang="en-US" altLang="zh-CN" sz="220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组合逻辑元件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7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7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83" grpId="0" animBg="1"/>
      <p:bldP spid="18749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421" y="816791"/>
            <a:ext cx="11095648" cy="5258876"/>
          </a:xfrm>
        </p:spPr>
        <p:txBody>
          <a:bodyPr/>
          <a:lstStyle/>
          <a:p>
            <a:r>
              <a:rPr lang="zh-CN" altLang="en-US" dirty="0"/>
              <a:t>触发方式</a:t>
            </a:r>
            <a:endParaRPr lang="zh-CN" altLang="en-US" dirty="0"/>
          </a:p>
          <a:p>
            <a:pPr lvl="1"/>
            <a:r>
              <a:rPr lang="zh-CN" altLang="en-US" dirty="0"/>
              <a:t>边沿触发方式：状态单元中的值只在时钟边沿改变，每个时钟周期改变一次</a:t>
            </a:r>
            <a:endParaRPr lang="en-US" altLang="zh-CN" dirty="0"/>
          </a:p>
          <a:p>
            <a:pPr lvl="2">
              <a:buFontTx/>
              <a:buChar char="•"/>
            </a:pPr>
            <a:endParaRPr lang="en-US" altLang="zh-CN" b="1" dirty="0">
              <a:solidFill>
                <a:srgbClr val="339933"/>
              </a:solidFill>
            </a:endParaRPr>
          </a:p>
          <a:p>
            <a:pPr lvl="2">
              <a:buFontTx/>
              <a:buChar char="•"/>
            </a:pPr>
            <a:endParaRPr lang="en-US" altLang="zh-CN" dirty="0">
              <a:solidFill>
                <a:srgbClr val="339933"/>
              </a:solidFill>
            </a:endParaRPr>
          </a:p>
          <a:p>
            <a:pPr lvl="2">
              <a:buFontTx/>
              <a:buChar char="•"/>
            </a:pPr>
            <a:endParaRPr lang="en-US" altLang="zh-CN" b="1" dirty="0">
              <a:solidFill>
                <a:srgbClr val="339933"/>
              </a:solidFill>
            </a:endParaRPr>
          </a:p>
          <a:p>
            <a:pPr lvl="2">
              <a:buFontTx/>
              <a:buChar char="•"/>
            </a:pPr>
            <a:endParaRPr lang="en-US" altLang="zh-CN" b="1" dirty="0">
              <a:solidFill>
                <a:srgbClr val="339933"/>
              </a:solidFill>
            </a:endParaRPr>
          </a:p>
          <a:p>
            <a:pPr lvl="2">
              <a:buFontTx/>
              <a:buChar char="•"/>
            </a:pPr>
            <a:r>
              <a:rPr lang="zh-CN" altLang="en-US" b="1" dirty="0">
                <a:solidFill>
                  <a:srgbClr val="339933"/>
                </a:solidFill>
              </a:rPr>
              <a:t>上升沿（</a:t>
            </a:r>
            <a:r>
              <a:rPr lang="en-US" altLang="zh-CN" b="1" dirty="0">
                <a:solidFill>
                  <a:srgbClr val="339933"/>
                </a:solidFill>
              </a:rPr>
              <a:t>rising edge</a:t>
            </a:r>
            <a:r>
              <a:rPr lang="zh-CN" altLang="en-US" b="1" dirty="0">
                <a:solidFill>
                  <a:srgbClr val="339933"/>
                </a:solidFill>
              </a:rPr>
              <a:t>） 触发：在时钟正跳变时进行读</a:t>
            </a:r>
            <a:r>
              <a:rPr lang="en-US" altLang="zh-CN" b="1" dirty="0">
                <a:solidFill>
                  <a:srgbClr val="339933"/>
                </a:solidFill>
              </a:rPr>
              <a:t>/</a:t>
            </a:r>
            <a:r>
              <a:rPr lang="zh-CN" altLang="en-US" b="1" dirty="0">
                <a:solidFill>
                  <a:srgbClr val="339933"/>
                </a:solidFill>
              </a:rPr>
              <a:t>写。</a:t>
            </a:r>
            <a:endParaRPr lang="zh-CN" altLang="en-US" b="1" dirty="0">
              <a:solidFill>
                <a:srgbClr val="339933"/>
              </a:solidFill>
            </a:endParaRPr>
          </a:p>
          <a:p>
            <a:pPr lvl="2">
              <a:buFontTx/>
              <a:buChar char="•"/>
            </a:pPr>
            <a:r>
              <a:rPr lang="zh-CN" altLang="en-US" b="1" dirty="0">
                <a:solidFill>
                  <a:srgbClr val="339933"/>
                </a:solidFill>
              </a:rPr>
              <a:t>下降沿（</a:t>
            </a:r>
            <a:r>
              <a:rPr lang="en-US" altLang="zh-CN" b="1" dirty="0">
                <a:solidFill>
                  <a:srgbClr val="339933"/>
                </a:solidFill>
              </a:rPr>
              <a:t>falling edge</a:t>
            </a:r>
            <a:r>
              <a:rPr lang="zh-CN" altLang="en-US" b="1" dirty="0">
                <a:solidFill>
                  <a:srgbClr val="339933"/>
                </a:solidFill>
              </a:rPr>
              <a:t>）触发：在时钟负跳变时进行读</a:t>
            </a:r>
            <a:r>
              <a:rPr lang="en-US" altLang="zh-CN" b="1" dirty="0">
                <a:solidFill>
                  <a:srgbClr val="339933"/>
                </a:solidFill>
              </a:rPr>
              <a:t>/</a:t>
            </a:r>
            <a:r>
              <a:rPr lang="zh-CN" altLang="en-US" b="1" dirty="0">
                <a:solidFill>
                  <a:srgbClr val="339933"/>
                </a:solidFill>
              </a:rPr>
              <a:t>写。</a:t>
            </a:r>
            <a:endParaRPr lang="zh-CN" altLang="en-US" b="1" dirty="0">
              <a:solidFill>
                <a:srgbClr val="339933"/>
              </a:solidFill>
            </a:endParaRPr>
          </a:p>
          <a:p>
            <a:pPr lvl="3">
              <a:buFontTx/>
              <a:buChar char="•"/>
            </a:pPr>
            <a:endParaRPr lang="zh-CN" altLang="en-US" sz="1800" b="1" dirty="0">
              <a:solidFill>
                <a:srgbClr val="339933"/>
              </a:solidFill>
            </a:endParaRPr>
          </a:p>
          <a:p>
            <a:r>
              <a:rPr lang="zh-CN" altLang="en-US" dirty="0"/>
              <a:t>最简单的状态单元</a:t>
            </a:r>
            <a:endParaRPr lang="zh-CN" altLang="en-US" dirty="0"/>
          </a:p>
          <a:p>
            <a:pPr lvl="1"/>
            <a:r>
              <a:rPr lang="en-US" altLang="zh-CN" dirty="0"/>
              <a:t>D</a:t>
            </a:r>
            <a:r>
              <a:rPr lang="zh-CN" altLang="en-US" dirty="0"/>
              <a:t>触发器：一个时钟输入、一个状态输入、一个状态输出</a:t>
            </a:r>
            <a:endParaRPr lang="en-US" altLang="zh-CN" dirty="0"/>
          </a:p>
          <a:p>
            <a:r>
              <a:rPr lang="zh-CN" altLang="en-US" dirty="0"/>
              <a:t>数据通路中的状态元件有两种：寄存器</a:t>
            </a:r>
            <a:r>
              <a:rPr lang="en-US" altLang="zh-CN" dirty="0"/>
              <a:t>(</a:t>
            </a:r>
            <a:r>
              <a:rPr lang="zh-CN" altLang="en-US" dirty="0"/>
              <a:t>组</a:t>
            </a:r>
            <a:r>
              <a:rPr lang="en-US" altLang="zh-CN" dirty="0"/>
              <a:t>) + </a:t>
            </a:r>
            <a:r>
              <a:rPr lang="zh-CN" altLang="en-US" dirty="0"/>
              <a:t>存储器</a:t>
            </a:r>
            <a:endParaRPr lang="zh-CN" altLang="en-US" dirty="0"/>
          </a:p>
        </p:txBody>
      </p:sp>
      <p:grpSp>
        <p:nvGrpSpPr>
          <p:cNvPr id="301086" name="Group 30"/>
          <p:cNvGrpSpPr/>
          <p:nvPr/>
        </p:nvGrpSpPr>
        <p:grpSpPr bwMode="auto">
          <a:xfrm>
            <a:off x="1725704" y="1720589"/>
            <a:ext cx="6283325" cy="1577975"/>
            <a:chOff x="897" y="2384"/>
            <a:chExt cx="3958" cy="994"/>
          </a:xfrm>
        </p:grpSpPr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 flipV="1">
              <a:off x="1155" y="2717"/>
              <a:ext cx="0" cy="293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6" name="Line 6"/>
            <p:cNvSpPr>
              <a:spLocks noChangeShapeType="1"/>
            </p:cNvSpPr>
            <p:nvPr/>
          </p:nvSpPr>
          <p:spPr bwMode="auto">
            <a:xfrm>
              <a:off x="1145" y="2730"/>
              <a:ext cx="66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7" name="Line 7"/>
            <p:cNvSpPr>
              <a:spLocks noChangeShapeType="1"/>
            </p:cNvSpPr>
            <p:nvPr/>
          </p:nvSpPr>
          <p:spPr bwMode="auto">
            <a:xfrm>
              <a:off x="1794" y="2721"/>
              <a:ext cx="0" cy="28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8" name="Line 8"/>
            <p:cNvSpPr>
              <a:spLocks noChangeShapeType="1"/>
            </p:cNvSpPr>
            <p:nvPr/>
          </p:nvSpPr>
          <p:spPr bwMode="auto">
            <a:xfrm>
              <a:off x="1784" y="2995"/>
              <a:ext cx="30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9" name="Line 9"/>
            <p:cNvSpPr>
              <a:spLocks noChangeShapeType="1"/>
            </p:cNvSpPr>
            <p:nvPr/>
          </p:nvSpPr>
          <p:spPr bwMode="auto">
            <a:xfrm>
              <a:off x="897" y="2995"/>
              <a:ext cx="269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>
              <a:off x="1152" y="3108"/>
              <a:ext cx="9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1" name="Rectangle 11"/>
            <p:cNvSpPr>
              <a:spLocks noChangeArrowheads="1"/>
            </p:cNvSpPr>
            <p:nvPr/>
          </p:nvSpPr>
          <p:spPr bwMode="auto">
            <a:xfrm>
              <a:off x="1305" y="3118"/>
              <a:ext cx="687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120" algn="l"/>
                  <a:tab pos="904875" algn="l"/>
                  <a:tab pos="1356995" algn="l"/>
                </a:tabLs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>
                <a:tabLst>
                  <a:tab pos="452120" algn="l"/>
                  <a:tab pos="904875" algn="l"/>
                  <a:tab pos="1356995" algn="l"/>
                </a:tabLs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>
                <a:tabLst>
                  <a:tab pos="452120" algn="l"/>
                  <a:tab pos="904875" algn="l"/>
                  <a:tab pos="1356995" algn="l"/>
                </a:tabLs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>
                <a:tabLst>
                  <a:tab pos="452120" algn="l"/>
                  <a:tab pos="904875" algn="l"/>
                  <a:tab pos="1356995" algn="l"/>
                </a:tabLs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>
                <a:tabLst>
                  <a:tab pos="452120" algn="l"/>
                  <a:tab pos="904875" algn="l"/>
                  <a:tab pos="1356995" algn="l"/>
                </a:tabLs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120" algn="l"/>
                  <a:tab pos="904875" algn="l"/>
                  <a:tab pos="1356995" algn="l"/>
                </a:tabLs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120" algn="l"/>
                  <a:tab pos="904875" algn="l"/>
                  <a:tab pos="1356995" algn="l"/>
                </a:tabLs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120" algn="l"/>
                  <a:tab pos="904875" algn="l"/>
                  <a:tab pos="1356995" algn="l"/>
                </a:tabLs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120" algn="l"/>
                  <a:tab pos="904875" algn="l"/>
                  <a:tab pos="1356995" algn="l"/>
                </a:tabLs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cycle time</a:t>
              </a:r>
              <a:endPara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2117" y="2868"/>
              <a:ext cx="692" cy="3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Rectangle 13"/>
            <p:cNvSpPr>
              <a:spLocks noChangeArrowheads="1"/>
            </p:cNvSpPr>
            <p:nvPr/>
          </p:nvSpPr>
          <p:spPr bwMode="auto">
            <a:xfrm>
              <a:off x="2839" y="3149"/>
              <a:ext cx="971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120" algn="l"/>
                  <a:tab pos="904875" algn="l"/>
                  <a:tab pos="1356995" algn="l"/>
                </a:tabLs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>
                <a:tabLst>
                  <a:tab pos="452120" algn="l"/>
                  <a:tab pos="904875" algn="l"/>
                  <a:tab pos="1356995" algn="l"/>
                </a:tabLs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>
                <a:tabLst>
                  <a:tab pos="452120" algn="l"/>
                  <a:tab pos="904875" algn="l"/>
                  <a:tab pos="1356995" algn="l"/>
                </a:tabLs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>
                <a:tabLst>
                  <a:tab pos="452120" algn="l"/>
                  <a:tab pos="904875" algn="l"/>
                  <a:tab pos="1356995" algn="l"/>
                </a:tabLs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>
                <a:tabLst>
                  <a:tab pos="452120" algn="l"/>
                  <a:tab pos="904875" algn="l"/>
                  <a:tab pos="1356995" algn="l"/>
                </a:tabLs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120" algn="l"/>
                  <a:tab pos="904875" algn="l"/>
                  <a:tab pos="1356995" algn="l"/>
                </a:tabLs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120" algn="l"/>
                  <a:tab pos="904875" algn="l"/>
                  <a:tab pos="1356995" algn="l"/>
                </a:tabLs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120" algn="l"/>
                  <a:tab pos="904875" algn="l"/>
                  <a:tab pos="1356995" algn="l"/>
                </a:tabLs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120" algn="l"/>
                  <a:tab pos="904875" algn="l"/>
                  <a:tab pos="1356995" algn="l"/>
                </a:tabLs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rising edge</a:t>
              </a:r>
              <a:endPara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V="1">
              <a:off x="2749" y="2462"/>
              <a:ext cx="462" cy="3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Rectangle 15"/>
            <p:cNvSpPr>
              <a:spLocks noChangeArrowheads="1"/>
            </p:cNvSpPr>
            <p:nvPr/>
          </p:nvSpPr>
          <p:spPr bwMode="auto">
            <a:xfrm>
              <a:off x="3222" y="2384"/>
              <a:ext cx="963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120" algn="l"/>
                  <a:tab pos="904875" algn="l"/>
                  <a:tab pos="1356995" algn="l"/>
                </a:tabLs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>
                <a:tabLst>
                  <a:tab pos="452120" algn="l"/>
                  <a:tab pos="904875" algn="l"/>
                  <a:tab pos="1356995" algn="l"/>
                </a:tabLs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>
                <a:tabLst>
                  <a:tab pos="452120" algn="l"/>
                  <a:tab pos="904875" algn="l"/>
                  <a:tab pos="1356995" algn="l"/>
                </a:tabLs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>
                <a:tabLst>
                  <a:tab pos="452120" algn="l"/>
                  <a:tab pos="904875" algn="l"/>
                  <a:tab pos="1356995" algn="l"/>
                </a:tabLs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>
                <a:tabLst>
                  <a:tab pos="452120" algn="l"/>
                  <a:tab pos="904875" algn="l"/>
                  <a:tab pos="1356995" algn="l"/>
                </a:tabLs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120" algn="l"/>
                  <a:tab pos="904875" algn="l"/>
                  <a:tab pos="1356995" algn="l"/>
                </a:tabLs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120" algn="l"/>
                  <a:tab pos="904875" algn="l"/>
                  <a:tab pos="1356995" algn="l"/>
                </a:tabLs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120" algn="l"/>
                  <a:tab pos="904875" algn="l"/>
                  <a:tab pos="1356995" algn="l"/>
                </a:tabLs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120" algn="l"/>
                  <a:tab pos="904875" algn="l"/>
                  <a:tab pos="1356995" algn="l"/>
                </a:tabLs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falling edge</a:t>
              </a:r>
              <a:endPara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 flipV="1">
              <a:off x="2079" y="2732"/>
              <a:ext cx="0" cy="276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2069" y="2728"/>
              <a:ext cx="66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2718" y="2718"/>
              <a:ext cx="0" cy="28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>
              <a:off x="2708" y="2993"/>
              <a:ext cx="30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 flipV="1">
              <a:off x="3003" y="2712"/>
              <a:ext cx="0" cy="293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2993" y="2725"/>
              <a:ext cx="66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>
              <a:off x="3642" y="2715"/>
              <a:ext cx="0" cy="28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Line 23"/>
            <p:cNvSpPr>
              <a:spLocks noChangeShapeType="1"/>
            </p:cNvSpPr>
            <p:nvPr/>
          </p:nvSpPr>
          <p:spPr bwMode="auto">
            <a:xfrm>
              <a:off x="3632" y="2990"/>
              <a:ext cx="30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 flipV="1">
              <a:off x="3921" y="2712"/>
              <a:ext cx="0" cy="293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>
              <a:off x="3911" y="2725"/>
              <a:ext cx="66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>
              <a:off x="4560" y="2715"/>
              <a:ext cx="0" cy="28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7" name="Line 27"/>
            <p:cNvSpPr>
              <a:spLocks noChangeShapeType="1"/>
            </p:cNvSpPr>
            <p:nvPr/>
          </p:nvSpPr>
          <p:spPr bwMode="auto">
            <a:xfrm>
              <a:off x="4550" y="2990"/>
              <a:ext cx="30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状态元件</a:t>
            </a:r>
            <a:endParaRPr lang="zh-CN" altLang="en-US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9089" y="4149999"/>
            <a:ext cx="2447619" cy="180952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32462" y="2079245"/>
            <a:ext cx="32537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状态元件的特点：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具有存储功能，在时钟控制下输入被写到电路中，直到下个时钟到达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AutoShape 105"/>
          <p:cNvSpPr>
            <a:spLocks noChangeArrowheads="1"/>
          </p:cNvSpPr>
          <p:nvPr/>
        </p:nvSpPr>
        <p:spPr bwMode="auto">
          <a:xfrm>
            <a:off x="3948204" y="261968"/>
            <a:ext cx="2562225" cy="725544"/>
          </a:xfrm>
          <a:prstGeom prst="cloudCallout">
            <a:avLst>
              <a:gd name="adj1" fmla="val 37690"/>
              <a:gd name="adj2" fmla="val -2352"/>
            </a:avLst>
          </a:prstGeom>
          <a:noFill/>
          <a:ln w="127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200" dirty="0">
                <a:solidFill>
                  <a:schemeClr val="accent2"/>
                </a:solidFill>
                <a:ea typeface="黑体" panose="02010609060101010101" pitchFamily="49" charset="-122"/>
              </a:rPr>
              <a:t>何为触发？</a:t>
            </a:r>
            <a:endParaRPr lang="en-US" altLang="zh-CN" sz="2200" dirty="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14544" y="442854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较弱的推动手段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激起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某种变化</a:t>
            </a:r>
            <a:endParaRPr lang="zh-CN" altLang="en-US" sz="2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61004" y="928715"/>
            <a:ext cx="7263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此处为：通过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激起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输入状态被写入到状态元件中</a:t>
            </a:r>
            <a:endParaRPr lang="zh-CN" altLang="en-US" sz="2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1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 animBg="1"/>
      <p:bldP spid="5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触发器的时间约束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7223" y="1761922"/>
            <a:ext cx="7176608" cy="23463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18" y="1761922"/>
            <a:ext cx="2645945" cy="2130682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5301964"/>
          </a:xfrm>
        </p:spPr>
        <p:txBody>
          <a:bodyPr/>
          <a:lstStyle/>
          <a:p>
            <a:pPr marL="203200" lvl="1" indent="-203200">
              <a:lnSpc>
                <a:spcPct val="130000"/>
              </a:lnSpc>
              <a:buFontTx/>
              <a:buChar char="°"/>
            </a:pPr>
            <a:r>
              <a:rPr lang="zh-CN" altLang="en-US" sz="2800" dirty="0">
                <a:solidFill>
                  <a:schemeClr val="tx1"/>
                </a:solidFill>
                <a:cs typeface="+mn-cs"/>
              </a:rPr>
              <a:t>一个时钟输入、一个状态输入、一个状态输出</a:t>
            </a:r>
            <a:endParaRPr lang="en-US" altLang="zh-CN" sz="2800" dirty="0">
              <a:solidFill>
                <a:schemeClr val="tx1"/>
              </a:solidFill>
              <a:cs typeface="+mn-cs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触发器的时间约束</a:t>
            </a:r>
            <a:endParaRPr lang="en-US" altLang="zh-CN" dirty="0"/>
          </a:p>
          <a:p>
            <a:pPr lvl="1"/>
            <a:r>
              <a:rPr lang="zh-CN" altLang="en-US" dirty="0"/>
              <a:t>建立时间（</a:t>
            </a:r>
            <a:r>
              <a:rPr lang="en-US" altLang="zh-CN" dirty="0"/>
              <a:t>setup time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保持时间（</a:t>
            </a:r>
            <a:r>
              <a:rPr lang="en-US" altLang="zh-CN" dirty="0"/>
              <a:t>hold time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延迟时间（</a:t>
            </a:r>
            <a:r>
              <a:rPr lang="en-US" altLang="zh-CN" dirty="0"/>
              <a:t>clock-to-Q time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907335" y="4720052"/>
            <a:ext cx="582649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切记：状态单元的输入信息总是在一个时钟边沿到达后的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Clk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-to-Q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时才被写入到单元中，此时的输出才反映新的状态值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V="1">
            <a:off x="6458857" y="3106612"/>
            <a:ext cx="1291772" cy="0"/>
          </a:xfrm>
          <a:prstGeom prst="line">
            <a:avLst/>
          </a:prstGeom>
          <a:noFill/>
          <a:ln w="50800">
            <a:solidFill>
              <a:srgbClr val="FE9AAB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9840687" y="2790218"/>
            <a:ext cx="1306286" cy="0"/>
          </a:xfrm>
          <a:prstGeom prst="line">
            <a:avLst/>
          </a:prstGeom>
          <a:noFill/>
          <a:ln w="50800">
            <a:solidFill>
              <a:srgbClr val="FE9AAB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7407123" y="3937950"/>
            <a:ext cx="3347963" cy="1587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V="1">
            <a:off x="10755086" y="3590513"/>
            <a:ext cx="827314" cy="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834743" y="1448383"/>
            <a:ext cx="4221843" cy="1283773"/>
            <a:chOff x="4310743" y="1024424"/>
            <a:chExt cx="4221843" cy="1283773"/>
          </a:xfrm>
        </p:grpSpPr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5635713" y="1024424"/>
              <a:ext cx="289687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FE9AA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accent2"/>
                  </a:solidFill>
                  <a:ea typeface="黑体" panose="02010609060101010101" pitchFamily="49" charset="-122"/>
                </a:rPr>
                <a:t>这期间</a:t>
              </a:r>
              <a:r>
                <a:rPr lang="en-US" altLang="zh-CN" sz="2000" dirty="0">
                  <a:solidFill>
                    <a:schemeClr val="accent2"/>
                  </a:solidFill>
                  <a:ea typeface="黑体" panose="02010609060101010101" pitchFamily="49" charset="-122"/>
                </a:rPr>
                <a:t>D</a:t>
              </a:r>
              <a:r>
                <a:rPr lang="zh-CN" altLang="en-US" sz="2000" dirty="0">
                  <a:solidFill>
                    <a:schemeClr val="accent2"/>
                  </a:solidFill>
                  <a:ea typeface="黑体" panose="02010609060101010101" pitchFamily="49" charset="-122"/>
                </a:rPr>
                <a:t>的变化不影响</a:t>
              </a:r>
              <a:r>
                <a:rPr lang="en-US" altLang="zh-CN" sz="2000" dirty="0">
                  <a:solidFill>
                    <a:schemeClr val="accent2"/>
                  </a:solidFill>
                  <a:ea typeface="黑体" panose="02010609060101010101" pitchFamily="49" charset="-122"/>
                </a:rPr>
                <a:t>Q</a:t>
              </a:r>
              <a:endParaRPr lang="en-US" altLang="zh-CN" sz="2000" dirty="0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>
              <a:off x="4310743" y="1338745"/>
              <a:ext cx="1684356" cy="957434"/>
            </a:xfrm>
            <a:prstGeom prst="line">
              <a:avLst/>
            </a:prstGeom>
            <a:noFill/>
            <a:ln w="50800">
              <a:solidFill>
                <a:srgbClr val="FE9AAB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6604967" y="1338744"/>
              <a:ext cx="715102" cy="969453"/>
            </a:xfrm>
            <a:prstGeom prst="line">
              <a:avLst/>
            </a:prstGeom>
            <a:noFill/>
            <a:ln w="50800">
              <a:solidFill>
                <a:srgbClr val="FE9AAB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状态元件：寄存器</a:t>
            </a:r>
            <a:endParaRPr lang="zh-CN" altLang="en-US" dirty="0"/>
          </a:p>
        </p:txBody>
      </p:sp>
      <p:sp>
        <p:nvSpPr>
          <p:cNvPr id="55" name="内容占位符 54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3387594"/>
          </a:xfrm>
        </p:spPr>
        <p:txBody>
          <a:bodyPr/>
          <a:lstStyle/>
          <a:p>
            <a:r>
              <a:rPr lang="zh-CN" altLang="en-US" dirty="0"/>
              <a:t>寄存器：由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D</a:t>
            </a:r>
            <a:r>
              <a:rPr lang="zh-CN" altLang="en-US" dirty="0"/>
              <a:t>触发器构成一个</a:t>
            </a:r>
            <a:r>
              <a:rPr lang="en-US" altLang="zh-CN" dirty="0"/>
              <a:t>n</a:t>
            </a:r>
            <a:r>
              <a:rPr lang="zh-CN" altLang="en-US" dirty="0"/>
              <a:t>位的寄存器</a:t>
            </a:r>
            <a:endParaRPr lang="en-US" altLang="zh-CN" dirty="0"/>
          </a:p>
          <a:p>
            <a:r>
              <a:rPr lang="zh-CN" altLang="en-US" dirty="0"/>
              <a:t>根据功能和实现方式的不同，有各种不同类型的寄存器</a:t>
            </a:r>
            <a:endParaRPr lang="en-US" altLang="zh-CN" dirty="0"/>
          </a:p>
          <a:p>
            <a:pPr lvl="1"/>
            <a:r>
              <a:rPr lang="zh-CN" altLang="en-US" dirty="0"/>
              <a:t>暂存寄存器（暂存器）</a:t>
            </a:r>
            <a:endParaRPr lang="en-US" altLang="zh-CN" dirty="0"/>
          </a:p>
          <a:p>
            <a:pPr lvl="1"/>
            <a:r>
              <a:rPr lang="zh-CN" altLang="en-US" dirty="0"/>
              <a:t>输出端带三态门的寄存器</a:t>
            </a:r>
            <a:endParaRPr lang="en-US" altLang="zh-CN" dirty="0"/>
          </a:p>
          <a:p>
            <a:pPr lvl="1"/>
            <a:r>
              <a:rPr lang="zh-CN" altLang="en-US" dirty="0"/>
              <a:t>带复位（清零）功能的寄存器</a:t>
            </a:r>
            <a:endParaRPr lang="en-US" altLang="zh-CN" dirty="0"/>
          </a:p>
          <a:p>
            <a:pPr lvl="1"/>
            <a:r>
              <a:rPr lang="zh-CN" altLang="en-US" dirty="0"/>
              <a:t>带计数（自增）功能的寄存器</a:t>
            </a:r>
            <a:endParaRPr lang="en-US" altLang="zh-CN" dirty="0"/>
          </a:p>
          <a:p>
            <a:pPr lvl="1"/>
            <a:r>
              <a:rPr lang="zh-CN" altLang="en-US" dirty="0"/>
              <a:t>带移位功能的寄存器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3061351"/>
          </a:xfrm>
        </p:spPr>
        <p:txBody>
          <a:bodyPr/>
          <a:lstStyle/>
          <a:p>
            <a:r>
              <a:rPr lang="zh-CN" altLang="en-US" dirty="0"/>
              <a:t>指令执行过程</a:t>
            </a:r>
            <a:endParaRPr lang="en-US" altLang="zh-CN" dirty="0"/>
          </a:p>
          <a:p>
            <a:pPr lvl="1"/>
            <a:r>
              <a:rPr lang="zh-CN" altLang="en-US" dirty="0"/>
              <a:t>指令周期的定义</a:t>
            </a:r>
            <a:endParaRPr lang="en-US" altLang="zh-CN" dirty="0"/>
          </a:p>
          <a:p>
            <a:pPr lvl="1"/>
            <a:r>
              <a:rPr lang="zh-CN" altLang="en-US" dirty="0"/>
              <a:t>指令执行过程的 </a:t>
            </a:r>
            <a:r>
              <a:rPr lang="en-US" altLang="zh-CN" dirty="0"/>
              <a:t>5 </a:t>
            </a:r>
            <a:r>
              <a:rPr lang="zh-CN" altLang="en-US" dirty="0"/>
              <a:t>个步骤</a:t>
            </a:r>
            <a:endParaRPr lang="en-US" altLang="zh-CN" dirty="0"/>
          </a:p>
          <a:p>
            <a:pPr lvl="1"/>
            <a:r>
              <a:rPr lang="zh-CN" altLang="en-US" dirty="0"/>
              <a:t>指令执行的 </a:t>
            </a:r>
            <a:r>
              <a:rPr lang="en-US" altLang="zh-CN" dirty="0"/>
              <a:t>4 </a:t>
            </a:r>
            <a:r>
              <a:rPr lang="zh-CN" altLang="en-US" dirty="0"/>
              <a:t>种基本操作</a:t>
            </a:r>
            <a:endParaRPr lang="en-US" altLang="zh-CN" dirty="0"/>
          </a:p>
          <a:p>
            <a:r>
              <a:rPr lang="en-US" altLang="zh-CN" b="0" dirty="0"/>
              <a:t>CPU</a:t>
            </a:r>
            <a:r>
              <a:rPr lang="zh-CN" altLang="en-US" b="0" dirty="0"/>
              <a:t>的基本功能和基本组成</a:t>
            </a:r>
            <a:endParaRPr lang="en-US" altLang="zh-CN" b="0" dirty="0"/>
          </a:p>
          <a:p>
            <a:r>
              <a:rPr lang="zh-CN" altLang="en-US" b="0" dirty="0"/>
              <a:t>数据通路的基本结构</a:t>
            </a:r>
            <a:endParaRPr lang="zh-CN" altLang="en-US" b="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状态元件：暂存寄存器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886150"/>
            <a:ext cx="11101102" cy="5480475"/>
          </a:xfrm>
        </p:spPr>
        <p:txBody>
          <a:bodyPr/>
          <a:lstStyle/>
          <a:p>
            <a:r>
              <a:rPr lang="zh-CN" altLang="en-US" dirty="0"/>
              <a:t>暂存器：有一个写使能（</a:t>
            </a:r>
            <a:r>
              <a:rPr lang="en-US" altLang="zh-CN" dirty="0"/>
              <a:t>Write Enable-WE</a:t>
            </a:r>
            <a:r>
              <a:rPr lang="zh-CN" altLang="en-US" dirty="0"/>
              <a:t>）信号，用来实现</a:t>
            </a:r>
            <a:r>
              <a:rPr lang="en-US" altLang="zh-CN" dirty="0"/>
              <a:t>IR</a:t>
            </a:r>
            <a:r>
              <a:rPr lang="zh-CN" altLang="en-US" dirty="0"/>
              <a:t>、通用寄存器组等</a:t>
            </a:r>
            <a:endParaRPr lang="zh-CN" altLang="en-US" dirty="0"/>
          </a:p>
          <a:p>
            <a:pPr lvl="1">
              <a:lnSpc>
                <a:spcPct val="125000"/>
              </a:lnSpc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 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lvl="1">
              <a:lnSpc>
                <a:spcPct val="125000"/>
              </a:lnSpc>
              <a:spcBef>
                <a:spcPct val="20000"/>
              </a:spcBef>
              <a:buFontTx/>
              <a:buNone/>
            </a:pPr>
            <a:endParaRPr lang="en-US" altLang="zh-CN" sz="2000" dirty="0">
              <a:solidFill>
                <a:srgbClr val="006600"/>
              </a:solidFill>
            </a:endParaRPr>
          </a:p>
          <a:p>
            <a:pPr lvl="1">
              <a:lnSpc>
                <a:spcPct val="125000"/>
              </a:lnSpc>
              <a:spcBef>
                <a:spcPct val="20000"/>
              </a:spcBef>
              <a:buFontTx/>
              <a:buNone/>
            </a:pPr>
            <a:endParaRPr lang="en-US" altLang="zh-CN" sz="2000" dirty="0">
              <a:solidFill>
                <a:srgbClr val="006600"/>
              </a:solidFill>
            </a:endParaRPr>
          </a:p>
          <a:p>
            <a:pPr lvl="1">
              <a:lnSpc>
                <a:spcPct val="125000"/>
              </a:lnSpc>
              <a:spcBef>
                <a:spcPct val="20000"/>
              </a:spcBef>
              <a:buFontTx/>
              <a:buNone/>
            </a:pPr>
            <a:endParaRPr lang="en-US" altLang="zh-CN" sz="2000" dirty="0">
              <a:solidFill>
                <a:srgbClr val="006600"/>
              </a:solidFill>
            </a:endParaRPr>
          </a:p>
          <a:p>
            <a:pPr lvl="1">
              <a:lnSpc>
                <a:spcPct val="125000"/>
              </a:lnSpc>
              <a:spcBef>
                <a:spcPct val="20000"/>
              </a:spcBef>
              <a:buFontTx/>
              <a:buNone/>
            </a:pPr>
            <a:endParaRPr lang="en-US" altLang="zh-CN" sz="2000" dirty="0">
              <a:solidFill>
                <a:srgbClr val="006600"/>
              </a:solidFill>
            </a:endParaRPr>
          </a:p>
          <a:p>
            <a:pPr lvl="1">
              <a:lnSpc>
                <a:spcPct val="125000"/>
              </a:lnSpc>
              <a:spcBef>
                <a:spcPct val="20000"/>
              </a:spcBef>
              <a:buFontTx/>
              <a:buNone/>
            </a:pPr>
            <a:endParaRPr lang="en-US" altLang="zh-CN" sz="2000" dirty="0">
              <a:solidFill>
                <a:srgbClr val="006600"/>
              </a:solidFill>
            </a:endParaRPr>
          </a:p>
          <a:p>
            <a:pPr lvl="1">
              <a:lnSpc>
                <a:spcPct val="125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06600"/>
                </a:solidFill>
              </a:rPr>
              <a:t>WE=0: </a:t>
            </a:r>
            <a:r>
              <a:rPr lang="zh-CN" altLang="en-US" dirty="0">
                <a:solidFill>
                  <a:srgbClr val="006600"/>
                </a:solidFill>
              </a:rPr>
              <a:t>时钟边沿到来时，输出不变</a:t>
            </a:r>
            <a:endParaRPr lang="zh-CN" altLang="en-US" dirty="0">
              <a:solidFill>
                <a:srgbClr val="006600"/>
              </a:solidFill>
            </a:endParaRPr>
          </a:p>
          <a:p>
            <a:pPr lvl="1">
              <a:lnSpc>
                <a:spcPct val="125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339933"/>
                </a:solidFill>
              </a:rPr>
              <a:t>WE=</a:t>
            </a:r>
            <a:r>
              <a:rPr lang="en-US" altLang="zh-CN" dirty="0">
                <a:solidFill>
                  <a:srgbClr val="006600"/>
                </a:solidFill>
              </a:rPr>
              <a:t>1: </a:t>
            </a:r>
            <a:r>
              <a:rPr lang="zh-CN" altLang="en-US" dirty="0">
                <a:solidFill>
                  <a:srgbClr val="006600"/>
                </a:solidFill>
              </a:rPr>
              <a:t>时钟边沿到来时，输出开始变为输入</a:t>
            </a:r>
            <a:endParaRPr lang="zh-CN" altLang="en-US" dirty="0">
              <a:solidFill>
                <a:srgbClr val="006600"/>
              </a:solidFill>
            </a:endParaRPr>
          </a:p>
          <a:p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3870743" y="1671632"/>
            <a:ext cx="4052190" cy="3089868"/>
            <a:chOff x="8063363" y="969279"/>
            <a:chExt cx="3344862" cy="2447981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9203188" y="3050493"/>
              <a:ext cx="541816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Clk</a:t>
              </a:r>
              <a:endParaRPr lang="en-US" altLang="zh-CN" sz="18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8063363" y="1821768"/>
              <a:ext cx="1116012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>
                  <a:latin typeface="Times New Roman" panose="02020603050405020304" pitchFamily="18" charset="0"/>
                </a:rPr>
                <a:t>Data In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9528626" y="1618567"/>
              <a:ext cx="263525" cy="1187450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9592126" y="2590117"/>
              <a:ext cx="66675" cy="25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9655625" y="2615517"/>
              <a:ext cx="63500" cy="203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9592125" y="2844117"/>
              <a:ext cx="127000" cy="127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8533264" y="969279"/>
              <a:ext cx="1558925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dirty="0"/>
                <a:t>Write</a:t>
              </a:r>
              <a:r>
                <a:rPr lang="en-US" altLang="zh-CN" sz="1800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800" dirty="0"/>
                <a:t>Enable</a:t>
              </a:r>
              <a:endParaRPr lang="en-US" altLang="zh-CN" sz="1800" dirty="0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8357050" y="2202767"/>
              <a:ext cx="1168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8896800" y="2132917"/>
              <a:ext cx="8890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8584063" y="2202768"/>
              <a:ext cx="349456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/>
                <a:t>N</a:t>
              </a:r>
              <a:endParaRPr lang="en-US" altLang="zh-CN" sz="1800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9830250" y="2202767"/>
              <a:ext cx="1117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>
              <a:off x="10344600" y="2132917"/>
              <a:ext cx="8890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10031863" y="2202768"/>
              <a:ext cx="349456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/>
                <a:t>N</a:t>
              </a:r>
              <a:endParaRPr lang="en-US" altLang="zh-CN" sz="1800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9879463" y="1821768"/>
              <a:ext cx="1528762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dirty="0">
                  <a:latin typeface="Times New Roman" panose="02020603050405020304" pitchFamily="18" charset="0"/>
                </a:rPr>
                <a:t>Data Out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V="1">
              <a:off x="9665150" y="1285193"/>
              <a:ext cx="0" cy="3206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>
              <a:off x="9666738" y="2961593"/>
              <a:ext cx="0" cy="231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" name="矩形 55"/>
          <p:cNvSpPr/>
          <p:nvPr/>
        </p:nvSpPr>
        <p:spPr>
          <a:xfrm>
            <a:off x="320382" y="5709795"/>
            <a:ext cx="760255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5300" lvl="1">
              <a:lnSpc>
                <a:spcPct val="125000"/>
              </a:lnSpc>
              <a:spcBef>
                <a:spcPct val="20000"/>
              </a:spcBef>
              <a:buSzPct val="100000"/>
            </a:pPr>
            <a:r>
              <a:rPr lang="zh-CN" altLang="en-US" sz="2800" b="1" kern="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若每个时钟边沿都写入，则不需</a:t>
            </a:r>
            <a:r>
              <a:rPr lang="en-US" altLang="zh-CN" sz="2800" b="1" kern="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</a:t>
            </a:r>
            <a:r>
              <a:rPr lang="zh-CN" altLang="en-US" sz="2800" b="1" kern="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endParaRPr lang="zh-CN" altLang="en-US" sz="2800" b="1" kern="0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3" y="243590"/>
            <a:ext cx="10989733" cy="479747"/>
          </a:xfrm>
        </p:spPr>
        <p:txBody>
          <a:bodyPr/>
          <a:lstStyle/>
          <a:p>
            <a:r>
              <a:rPr lang="zh-CN" altLang="en-US" dirty="0"/>
              <a:t>状态元件：寄存器组（</a:t>
            </a:r>
            <a:r>
              <a:rPr lang="en-US" altLang="zh-CN" dirty="0"/>
              <a:t>Register File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6" y="886150"/>
            <a:ext cx="11206611" cy="6080639"/>
          </a:xfrm>
        </p:spPr>
        <p:txBody>
          <a:bodyPr/>
          <a:lstStyle/>
          <a:p>
            <a:pPr lvl="1">
              <a:lnSpc>
                <a:spcPct val="125000"/>
              </a:lnSpc>
              <a:spcBef>
                <a:spcPct val="20000"/>
              </a:spcBef>
            </a:pP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25000"/>
              </a:lnSpc>
              <a:spcBef>
                <a:spcPct val="20000"/>
              </a:spcBef>
            </a:pP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25000"/>
              </a:lnSpc>
              <a:spcBef>
                <a:spcPct val="20000"/>
              </a:spcBef>
            </a:pP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25000"/>
              </a:lnSpc>
              <a:spcBef>
                <a:spcPct val="20000"/>
              </a:spcBef>
            </a:pP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25000"/>
              </a:lnSpc>
              <a:spcBef>
                <a:spcPct val="20000"/>
              </a:spcBef>
            </a:pP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两个读口（</a:t>
            </a:r>
            <a:r>
              <a:rPr lang="zh-CN" altLang="en-US" dirty="0">
                <a:solidFill>
                  <a:srgbClr val="006600"/>
                </a:solidFill>
              </a:rPr>
              <a:t>组合逻辑操作</a:t>
            </a:r>
            <a:r>
              <a:rPr lang="zh-CN" altLang="en-US" dirty="0">
                <a:solidFill>
                  <a:srgbClr val="0000FF"/>
                </a:solidFill>
              </a:rPr>
              <a:t>）：</a:t>
            </a:r>
            <a:r>
              <a:rPr lang="en-US" altLang="zh-CN" dirty="0" err="1"/>
              <a:t>busA</a:t>
            </a:r>
            <a:r>
              <a:rPr lang="zh-CN" altLang="en-US" dirty="0"/>
              <a:t>和</a:t>
            </a:r>
            <a:r>
              <a:rPr lang="en-US" altLang="zh-CN" dirty="0" err="1"/>
              <a:t>busB</a:t>
            </a:r>
            <a:r>
              <a:rPr lang="zh-CN" altLang="en-US" dirty="0"/>
              <a:t>分别由</a:t>
            </a:r>
            <a:r>
              <a:rPr lang="en-US" altLang="zh-CN" dirty="0"/>
              <a:t>RA</a:t>
            </a:r>
            <a:r>
              <a:rPr lang="zh-CN" altLang="en-US" dirty="0"/>
              <a:t>和</a:t>
            </a:r>
            <a:r>
              <a:rPr lang="en-US" altLang="zh-CN" dirty="0"/>
              <a:t>RB</a:t>
            </a:r>
            <a:r>
              <a:rPr lang="zh-CN" altLang="en-US" dirty="0"/>
              <a:t>给出地址。地址</a:t>
            </a:r>
            <a:r>
              <a:rPr lang="en-US" altLang="zh-CN" dirty="0"/>
              <a:t>RA</a:t>
            </a:r>
            <a:r>
              <a:rPr lang="zh-CN" altLang="en-US" dirty="0"/>
              <a:t>或</a:t>
            </a:r>
            <a:r>
              <a:rPr lang="en-US" altLang="zh-CN" dirty="0"/>
              <a:t>RB</a:t>
            </a:r>
            <a:r>
              <a:rPr lang="zh-CN" altLang="en-US" dirty="0"/>
              <a:t>有效后，经一个</a:t>
            </a:r>
            <a:r>
              <a:rPr lang="en-US" altLang="zh-CN" dirty="0"/>
              <a:t>“</a:t>
            </a:r>
            <a:r>
              <a:rPr lang="zh-CN" altLang="en-US" dirty="0"/>
              <a:t>取数时间</a:t>
            </a:r>
            <a:r>
              <a:rPr lang="en-US" altLang="zh-CN" dirty="0"/>
              <a:t>(</a:t>
            </a:r>
            <a:r>
              <a:rPr lang="en-US" altLang="zh-CN" dirty="0" err="1"/>
              <a:t>AccessTime</a:t>
            </a:r>
            <a:r>
              <a:rPr lang="en-US" altLang="zh-CN" dirty="0"/>
              <a:t>)”</a:t>
            </a:r>
            <a:r>
              <a:rPr lang="zh-CN" altLang="en-US" dirty="0"/>
              <a:t>，</a:t>
            </a:r>
            <a:r>
              <a:rPr lang="en-US" altLang="zh-CN" dirty="0" err="1"/>
              <a:t>busA</a:t>
            </a:r>
            <a:r>
              <a:rPr lang="zh-CN" altLang="en-US" dirty="0"/>
              <a:t>和</a:t>
            </a:r>
            <a:r>
              <a:rPr lang="en-US" altLang="zh-CN" dirty="0" err="1"/>
              <a:t>busB</a:t>
            </a:r>
            <a:r>
              <a:rPr lang="zh-CN" altLang="en-US" dirty="0"/>
              <a:t>有效。</a:t>
            </a:r>
            <a:endParaRPr lang="zh-CN" altLang="en-US" dirty="0"/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一个写口（</a:t>
            </a:r>
            <a:r>
              <a:rPr lang="zh-CN" altLang="en-US" dirty="0">
                <a:solidFill>
                  <a:srgbClr val="006600"/>
                </a:solidFill>
              </a:rPr>
              <a:t>时序逻辑操作</a:t>
            </a:r>
            <a:r>
              <a:rPr lang="zh-CN" altLang="en-US" dirty="0">
                <a:solidFill>
                  <a:srgbClr val="0000FF"/>
                </a:solidFill>
              </a:rPr>
              <a:t>）：</a:t>
            </a:r>
            <a:r>
              <a:rPr lang="zh-CN" altLang="en-US" dirty="0"/>
              <a:t>写使能为</a:t>
            </a:r>
            <a:r>
              <a:rPr lang="en-US" altLang="zh-CN" dirty="0"/>
              <a:t>1</a:t>
            </a:r>
            <a:r>
              <a:rPr lang="zh-CN" altLang="en-US" dirty="0"/>
              <a:t>的情况下，时钟边沿到来时，</a:t>
            </a:r>
            <a:r>
              <a:rPr lang="en-US" altLang="zh-CN" dirty="0" err="1"/>
              <a:t>busW</a:t>
            </a:r>
            <a:r>
              <a:rPr lang="zh-CN" altLang="en-US" dirty="0"/>
              <a:t>传来的值开始被写入</a:t>
            </a:r>
            <a:r>
              <a:rPr lang="en-US" altLang="zh-CN" dirty="0"/>
              <a:t>RW</a:t>
            </a:r>
            <a:r>
              <a:rPr lang="zh-CN" altLang="en-US" dirty="0"/>
              <a:t>指定的寄存器中。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4167554" y="964388"/>
            <a:ext cx="3951007" cy="2710793"/>
            <a:chOff x="7864925" y="3953779"/>
            <a:chExt cx="3506789" cy="2382893"/>
          </a:xfrm>
        </p:grpSpPr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8255450" y="5750830"/>
              <a:ext cx="541816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Clk</a:t>
              </a:r>
              <a:endParaRPr lang="en-US" altLang="zh-CN" sz="18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7864925" y="5131705"/>
              <a:ext cx="759824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>
                  <a:latin typeface="Times New Roman" panose="02020603050405020304" pitchFamily="18" charset="0"/>
                </a:rPr>
                <a:t>busW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8961889" y="5004704"/>
              <a:ext cx="1406525" cy="1187450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8973000" y="5977842"/>
              <a:ext cx="192088" cy="69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 flipH="1">
              <a:off x="8961889" y="6044518"/>
              <a:ext cx="242887" cy="122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8796788" y="6001654"/>
              <a:ext cx="127000" cy="127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7893501" y="3953779"/>
              <a:ext cx="1558925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/>
                <a:t>Write</a:t>
              </a:r>
              <a:r>
                <a:rPr lang="en-US" altLang="zh-CN" sz="1800">
                  <a:solidFill>
                    <a:srgbClr val="008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800"/>
                <a:t>Enable</a:t>
              </a:r>
              <a:endParaRPr lang="en-US" altLang="zh-CN" sz="1800"/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 flipH="1">
              <a:off x="7942713" y="5512704"/>
              <a:ext cx="1016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 flipH="1">
              <a:off x="8482463" y="5442854"/>
              <a:ext cx="8890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8169725" y="5512705"/>
              <a:ext cx="439224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800"/>
                <a:t>32</a:t>
              </a:r>
              <a:endParaRPr lang="zh-CN" altLang="en-US" sz="1800"/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10347775" y="5193618"/>
              <a:ext cx="1023938" cy="142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 flipH="1">
              <a:off x="10997063" y="5138054"/>
              <a:ext cx="8890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34"/>
            <p:cNvSpPr>
              <a:spLocks noChangeArrowheads="1"/>
            </p:cNvSpPr>
            <p:nvPr/>
          </p:nvSpPr>
          <p:spPr bwMode="auto">
            <a:xfrm>
              <a:off x="10684325" y="5207905"/>
              <a:ext cx="439224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800"/>
                <a:t>32</a:t>
              </a:r>
              <a:endParaRPr lang="zh-CN" altLang="en-US" sz="1800"/>
            </a:p>
          </p:txBody>
        </p:sp>
        <p:sp>
          <p:nvSpPr>
            <p:cNvPr id="32" name="Rectangle 35"/>
            <p:cNvSpPr>
              <a:spLocks noChangeArrowheads="1"/>
            </p:cNvSpPr>
            <p:nvPr/>
          </p:nvSpPr>
          <p:spPr bwMode="auto">
            <a:xfrm>
              <a:off x="10379525" y="4865005"/>
              <a:ext cx="695704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>
                  <a:latin typeface="Times New Roman" panose="02020603050405020304" pitchFamily="18" charset="0"/>
                </a:rPr>
                <a:t>busA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 flipV="1">
              <a:off x="9098413" y="4293504"/>
              <a:ext cx="0" cy="698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>
              <a:off x="10363651" y="5969904"/>
              <a:ext cx="10080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 flipH="1">
              <a:off x="10997063" y="5900054"/>
              <a:ext cx="8890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Rectangle 39"/>
            <p:cNvSpPr>
              <a:spLocks noChangeArrowheads="1"/>
            </p:cNvSpPr>
            <p:nvPr/>
          </p:nvSpPr>
          <p:spPr bwMode="auto">
            <a:xfrm>
              <a:off x="10684325" y="5969905"/>
              <a:ext cx="439224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800"/>
                <a:t>32</a:t>
              </a:r>
              <a:endParaRPr lang="zh-CN" altLang="en-US" sz="1800"/>
            </a:p>
          </p:txBody>
        </p:sp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>
              <a:off x="10379525" y="5639705"/>
              <a:ext cx="682880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>
                  <a:latin typeface="Times New Roman" panose="02020603050405020304" pitchFamily="18" charset="0"/>
                </a:rPr>
                <a:t>busB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 flipH="1">
              <a:off x="8309425" y="6074679"/>
              <a:ext cx="48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>
              <a:off x="9403213" y="4534804"/>
              <a:ext cx="0" cy="4762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43"/>
            <p:cNvSpPr>
              <a:spLocks noChangeShapeType="1"/>
            </p:cNvSpPr>
            <p:nvPr/>
          </p:nvSpPr>
          <p:spPr bwMode="auto">
            <a:xfrm flipV="1">
              <a:off x="9333363" y="4668154"/>
              <a:ext cx="139700" cy="165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44"/>
            <p:cNvSpPr>
              <a:spLocks noChangeArrowheads="1"/>
            </p:cNvSpPr>
            <p:nvPr/>
          </p:nvSpPr>
          <p:spPr bwMode="auto">
            <a:xfrm>
              <a:off x="9160325" y="4522105"/>
              <a:ext cx="310984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800"/>
                <a:t>5</a:t>
              </a:r>
              <a:endParaRPr lang="zh-CN" altLang="en-US" sz="1800"/>
            </a:p>
          </p:txBody>
        </p:sp>
        <p:sp>
          <p:nvSpPr>
            <p:cNvPr id="42" name="Line 45"/>
            <p:cNvSpPr>
              <a:spLocks noChangeShapeType="1"/>
            </p:cNvSpPr>
            <p:nvPr/>
          </p:nvSpPr>
          <p:spPr bwMode="auto">
            <a:xfrm>
              <a:off x="9784213" y="4534805"/>
              <a:ext cx="0" cy="4619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 flipV="1">
              <a:off x="9714363" y="4668154"/>
              <a:ext cx="139700" cy="165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9541325" y="4522105"/>
              <a:ext cx="310984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800"/>
                <a:t>5</a:t>
              </a:r>
              <a:endParaRPr lang="zh-CN" altLang="en-US" sz="1800"/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>
              <a:off x="10241413" y="4534805"/>
              <a:ext cx="0" cy="4603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49"/>
            <p:cNvSpPr>
              <a:spLocks noChangeShapeType="1"/>
            </p:cNvSpPr>
            <p:nvPr/>
          </p:nvSpPr>
          <p:spPr bwMode="auto">
            <a:xfrm flipV="1">
              <a:off x="10171563" y="4668154"/>
              <a:ext cx="139700" cy="165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9998525" y="4522105"/>
              <a:ext cx="310984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800"/>
                <a:t>5</a:t>
              </a:r>
              <a:endParaRPr lang="zh-CN" altLang="en-US" sz="1800"/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9160326" y="4217304"/>
              <a:ext cx="561975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/>
                <a:t>RW</a:t>
              </a:r>
              <a:endParaRPr lang="en-US" altLang="zh-CN" sz="1800"/>
            </a:p>
          </p:txBody>
        </p:sp>
        <p:sp>
          <p:nvSpPr>
            <p:cNvPr id="49" name="Rectangle 52"/>
            <p:cNvSpPr>
              <a:spLocks noChangeArrowheads="1"/>
            </p:cNvSpPr>
            <p:nvPr/>
          </p:nvSpPr>
          <p:spPr bwMode="auto">
            <a:xfrm>
              <a:off x="9617525" y="4217305"/>
              <a:ext cx="516168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/>
                <a:t>RA</a:t>
              </a:r>
              <a:endParaRPr lang="en-US" altLang="zh-CN" sz="1800"/>
            </a:p>
          </p:txBody>
        </p:sp>
        <p:sp>
          <p:nvSpPr>
            <p:cNvPr id="50" name="Rectangle 53"/>
            <p:cNvSpPr>
              <a:spLocks noChangeArrowheads="1"/>
            </p:cNvSpPr>
            <p:nvPr/>
          </p:nvSpPr>
          <p:spPr bwMode="auto">
            <a:xfrm>
              <a:off x="9998525" y="4217305"/>
              <a:ext cx="516168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/>
                <a:t>RB</a:t>
              </a:r>
              <a:endParaRPr lang="en-US" altLang="zh-CN" sz="1800"/>
            </a:p>
          </p:txBody>
        </p:sp>
        <p:sp>
          <p:nvSpPr>
            <p:cNvPr id="51" name="Rectangle 54"/>
            <p:cNvSpPr>
              <a:spLocks noChangeArrowheads="1"/>
            </p:cNvSpPr>
            <p:nvPr/>
          </p:nvSpPr>
          <p:spPr bwMode="auto">
            <a:xfrm>
              <a:off x="9160326" y="5284104"/>
              <a:ext cx="1234313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800" dirty="0"/>
                <a:t>32 32-</a:t>
              </a:r>
              <a:r>
                <a:rPr lang="en-US" altLang="zh-CN" sz="1800" dirty="0"/>
                <a:t>bit</a:t>
              </a:r>
              <a:endParaRPr lang="en-US" altLang="zh-CN" sz="1800" dirty="0"/>
            </a:p>
            <a:p>
              <a:r>
                <a:rPr lang="en-US" altLang="zh-CN" sz="1800" dirty="0"/>
                <a:t>Registers</a:t>
              </a:r>
              <a:endParaRPr lang="en-US" altLang="zh-CN" sz="1800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3" y="243590"/>
            <a:ext cx="10989733" cy="479747"/>
          </a:xfrm>
        </p:spPr>
        <p:txBody>
          <a:bodyPr/>
          <a:lstStyle/>
          <a:p>
            <a:r>
              <a:rPr lang="zh-CN" altLang="en-US" dirty="0"/>
              <a:t>数据通路的时序控制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1171603"/>
          </a:xfrm>
        </p:spPr>
        <p:txBody>
          <a:bodyPr/>
          <a:lstStyle/>
          <a:p>
            <a:r>
              <a:rPr lang="zh-CN" altLang="en-US" dirty="0"/>
              <a:t>时序信号、时序控制及时序控制的目的</a:t>
            </a:r>
            <a:endParaRPr lang="en-US" altLang="zh-CN" dirty="0"/>
          </a:p>
          <a:p>
            <a:r>
              <a:rPr lang="zh-CN" altLang="en-US" dirty="0"/>
              <a:t>现代计算机的时序信号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3" y="243590"/>
            <a:ext cx="10989733" cy="479747"/>
          </a:xfrm>
        </p:spPr>
        <p:txBody>
          <a:bodyPr/>
          <a:lstStyle/>
          <a:p>
            <a:r>
              <a:rPr lang="zh-CN" altLang="en-US" dirty="0"/>
              <a:t>时序信号、时序控制及时序控制的目的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4298613"/>
          </a:xfrm>
        </p:spPr>
        <p:txBody>
          <a:bodyPr/>
          <a:lstStyle/>
          <a:p>
            <a:r>
              <a:rPr lang="zh-CN" altLang="en-US" dirty="0"/>
              <a:t>时序信号：用于进行同步控制的</a:t>
            </a:r>
            <a:r>
              <a:rPr lang="zh-CN" altLang="en-US" dirty="0">
                <a:solidFill>
                  <a:srgbClr val="FF0000"/>
                </a:solidFill>
              </a:rPr>
              <a:t>定时信号</a:t>
            </a:r>
            <a:r>
              <a:rPr lang="zh-CN" altLang="en-US" dirty="0"/>
              <a:t>，如时钟信号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时序控制：按要求</a:t>
            </a:r>
            <a:r>
              <a:rPr lang="zh-CN" altLang="en-US" dirty="0">
                <a:solidFill>
                  <a:srgbClr val="FF0000"/>
                </a:solidFill>
              </a:rPr>
              <a:t>产生时序信号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时序控制目的</a:t>
            </a:r>
            <a:endParaRPr lang="en-US" altLang="zh-CN" dirty="0"/>
          </a:p>
          <a:p>
            <a:pPr lvl="1"/>
            <a:r>
              <a:rPr lang="zh-CN" altLang="en-US" dirty="0"/>
              <a:t>指令执行过程</a:t>
            </a:r>
            <a:r>
              <a:rPr lang="zh-CN" altLang="en-US" dirty="0">
                <a:solidFill>
                  <a:srgbClr val="FF0000"/>
                </a:solidFill>
              </a:rPr>
              <a:t>每个操作步骤都有先后顺序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由</a:t>
            </a:r>
            <a:r>
              <a:rPr lang="zh-CN" altLang="en-US" dirty="0">
                <a:solidFill>
                  <a:srgbClr val="FF0000"/>
                </a:solidFill>
              </a:rPr>
              <a:t>定时信号</a:t>
            </a:r>
            <a:r>
              <a:rPr lang="zh-CN" altLang="en-US" dirty="0">
                <a:solidFill>
                  <a:schemeClr val="tx1"/>
                </a:solidFill>
              </a:rPr>
              <a:t>确定</a:t>
            </a:r>
            <a:r>
              <a:rPr lang="zh-CN" altLang="en-US" dirty="0"/>
              <a:t>实现操作步骤的</a:t>
            </a:r>
            <a:r>
              <a:rPr lang="zh-CN" altLang="en-US" dirty="0">
                <a:solidFill>
                  <a:srgbClr val="FF0000"/>
                </a:solidFill>
              </a:rPr>
              <a:t>控制信号何时发出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作用时间多长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2101849" y="1997075"/>
            <a:ext cx="7835900" cy="342900"/>
            <a:chOff x="340" y="524"/>
            <a:chExt cx="4936" cy="200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40" y="528"/>
              <a:ext cx="6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042" y="532"/>
              <a:ext cx="0" cy="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046" y="720"/>
              <a:ext cx="17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2808" y="524"/>
              <a:ext cx="0" cy="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812" y="528"/>
              <a:ext cx="17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574" y="532"/>
              <a:ext cx="0" cy="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578" y="720"/>
              <a:ext cx="6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978576" y="1674802"/>
            <a:ext cx="57357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 err="1"/>
              <a:t>Clk</a:t>
            </a:r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6283" y="5292502"/>
            <a:ext cx="9768114" cy="1223964"/>
          </a:xfrm>
          <a:noFill/>
        </p:spPr>
        <p:txBody>
          <a:bodyPr/>
          <a:lstStyle/>
          <a:p>
            <a:pPr marL="0" indent="0">
              <a:spcBef>
                <a:spcPct val="15000"/>
              </a:spcBef>
              <a:buNone/>
            </a:pPr>
            <a:r>
              <a:rPr lang="zh-CN" altLang="en-US" sz="2000" dirty="0"/>
              <a:t>假定所有状态单元在下降沿写入信息，经过</a:t>
            </a:r>
            <a:r>
              <a:rPr lang="en-US" altLang="zh-CN" sz="2000" dirty="0"/>
              <a:t>Latch Prop (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-to-Q) </a:t>
            </a:r>
            <a:r>
              <a:rPr lang="zh-CN" altLang="en-US" sz="2000" dirty="0"/>
              <a:t>后输出有效</a:t>
            </a:r>
            <a:endParaRPr lang="zh-CN" altLang="en-US" sz="2000" dirty="0"/>
          </a:p>
          <a:p>
            <a:pPr marL="495300" lvl="1" indent="0">
              <a:spcBef>
                <a:spcPct val="15000"/>
              </a:spcBef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Cycle Time = Latch Prop + Longest Delay Path + Setup + Clock Skew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marL="0" indent="0">
              <a:spcBef>
                <a:spcPct val="15000"/>
              </a:spcBef>
              <a:buNone/>
            </a:pPr>
            <a:r>
              <a:rPr lang="zh-CN" altLang="en-US" sz="2000" dirty="0"/>
              <a:t>约束条件：</a:t>
            </a:r>
            <a:r>
              <a:rPr lang="en-US" altLang="zh-CN" sz="2000" dirty="0"/>
              <a:t>(Latch Prop + Shortest Delay Path - Clock Skew)  &gt;  Hold Time  </a:t>
            </a:r>
            <a:endParaRPr lang="en-US" altLang="zh-CN" sz="2000" dirty="0">
              <a:solidFill>
                <a:srgbClr val="469CDC"/>
              </a:solidFill>
            </a:endParaRPr>
          </a:p>
        </p:txBody>
      </p:sp>
      <p:grpSp>
        <p:nvGrpSpPr>
          <p:cNvPr id="24580" name="Group 4"/>
          <p:cNvGrpSpPr/>
          <p:nvPr/>
        </p:nvGrpSpPr>
        <p:grpSpPr bwMode="auto">
          <a:xfrm>
            <a:off x="2063750" y="892175"/>
            <a:ext cx="7835900" cy="342900"/>
            <a:chOff x="340" y="524"/>
            <a:chExt cx="4936" cy="200"/>
          </a:xfrm>
        </p:grpSpPr>
        <p:sp>
          <p:nvSpPr>
            <p:cNvPr id="24694" name="Line 5"/>
            <p:cNvSpPr>
              <a:spLocks noChangeShapeType="1"/>
            </p:cNvSpPr>
            <p:nvPr/>
          </p:nvSpPr>
          <p:spPr bwMode="auto">
            <a:xfrm>
              <a:off x="340" y="528"/>
              <a:ext cx="6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" name="Line 6"/>
            <p:cNvSpPr>
              <a:spLocks noChangeShapeType="1"/>
            </p:cNvSpPr>
            <p:nvPr/>
          </p:nvSpPr>
          <p:spPr bwMode="auto">
            <a:xfrm>
              <a:off x="1042" y="532"/>
              <a:ext cx="0" cy="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6" name="Line 7"/>
            <p:cNvSpPr>
              <a:spLocks noChangeShapeType="1"/>
            </p:cNvSpPr>
            <p:nvPr/>
          </p:nvSpPr>
          <p:spPr bwMode="auto">
            <a:xfrm>
              <a:off x="1046" y="720"/>
              <a:ext cx="17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7" name="Line 8"/>
            <p:cNvSpPr>
              <a:spLocks noChangeShapeType="1"/>
            </p:cNvSpPr>
            <p:nvPr/>
          </p:nvSpPr>
          <p:spPr bwMode="auto">
            <a:xfrm flipV="1">
              <a:off x="2808" y="524"/>
              <a:ext cx="0" cy="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8" name="Line 9"/>
            <p:cNvSpPr>
              <a:spLocks noChangeShapeType="1"/>
            </p:cNvSpPr>
            <p:nvPr/>
          </p:nvSpPr>
          <p:spPr bwMode="auto">
            <a:xfrm>
              <a:off x="2812" y="528"/>
              <a:ext cx="17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" name="Line 10"/>
            <p:cNvSpPr>
              <a:spLocks noChangeShapeType="1"/>
            </p:cNvSpPr>
            <p:nvPr/>
          </p:nvSpPr>
          <p:spPr bwMode="auto">
            <a:xfrm>
              <a:off x="4574" y="532"/>
              <a:ext cx="0" cy="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0" name="Line 11"/>
            <p:cNvSpPr>
              <a:spLocks noChangeShapeType="1"/>
            </p:cNvSpPr>
            <p:nvPr/>
          </p:nvSpPr>
          <p:spPr bwMode="auto">
            <a:xfrm>
              <a:off x="4578" y="720"/>
              <a:ext cx="6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1" name="Rectangle 12"/>
          <p:cNvSpPr>
            <a:spLocks noChangeArrowheads="1"/>
          </p:cNvSpPr>
          <p:nvPr/>
        </p:nvSpPr>
        <p:spPr bwMode="auto">
          <a:xfrm>
            <a:off x="1889676" y="951360"/>
            <a:ext cx="57357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 err="1"/>
              <a:t>Clk</a:t>
            </a:r>
            <a:endParaRPr lang="en-US" altLang="zh-CN" dirty="0"/>
          </a:p>
        </p:txBody>
      </p:sp>
      <p:sp>
        <p:nvSpPr>
          <p:cNvPr id="24582" name="Rectangle 13"/>
          <p:cNvSpPr>
            <a:spLocks noChangeArrowheads="1"/>
          </p:cNvSpPr>
          <p:nvPr/>
        </p:nvSpPr>
        <p:spPr bwMode="auto">
          <a:xfrm>
            <a:off x="2051050" y="1590675"/>
            <a:ext cx="520700" cy="292100"/>
          </a:xfrm>
          <a:prstGeom prst="rect">
            <a:avLst/>
          </a:prstGeom>
          <a:solidFill>
            <a:schemeClr val="bg2">
              <a:alpha val="27843"/>
            </a:schemeClr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4583" name="Line 14"/>
          <p:cNvSpPr>
            <a:spLocks noChangeShapeType="1"/>
          </p:cNvSpPr>
          <p:nvPr/>
        </p:nvSpPr>
        <p:spPr bwMode="auto">
          <a:xfrm>
            <a:off x="2584450" y="1889125"/>
            <a:ext cx="11303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Line 15"/>
          <p:cNvSpPr>
            <a:spLocks noChangeShapeType="1"/>
          </p:cNvSpPr>
          <p:nvPr/>
        </p:nvSpPr>
        <p:spPr bwMode="auto">
          <a:xfrm>
            <a:off x="8147050" y="1597025"/>
            <a:ext cx="11303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Rectangle 16"/>
          <p:cNvSpPr>
            <a:spLocks noChangeArrowheads="1"/>
          </p:cNvSpPr>
          <p:nvPr/>
        </p:nvSpPr>
        <p:spPr bwMode="auto">
          <a:xfrm>
            <a:off x="3727450" y="1590675"/>
            <a:ext cx="4406900" cy="292100"/>
          </a:xfrm>
          <a:prstGeom prst="rect">
            <a:avLst/>
          </a:prstGeom>
          <a:solidFill>
            <a:schemeClr val="bg2">
              <a:alpha val="27843"/>
            </a:schemeClr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4586" name="Rectangle 17"/>
          <p:cNvSpPr>
            <a:spLocks noChangeArrowheads="1"/>
          </p:cNvSpPr>
          <p:nvPr/>
        </p:nvSpPr>
        <p:spPr bwMode="auto">
          <a:xfrm>
            <a:off x="4621214" y="1558925"/>
            <a:ext cx="2657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800" b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寄存器的输入可变化</a:t>
            </a:r>
            <a:endParaRPr lang="zh-CN" altLang="en-US" sz="1800" b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87" name="Rectangle 18"/>
          <p:cNvSpPr>
            <a:spLocks noChangeArrowheads="1"/>
          </p:cNvSpPr>
          <p:nvPr/>
        </p:nvSpPr>
        <p:spPr bwMode="auto">
          <a:xfrm>
            <a:off x="9290050" y="1590675"/>
            <a:ext cx="673100" cy="292100"/>
          </a:xfrm>
          <a:prstGeom prst="rect">
            <a:avLst/>
          </a:prstGeom>
          <a:solidFill>
            <a:schemeClr val="bg2">
              <a:alpha val="27843"/>
            </a:schemeClr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4588" name="Line 19"/>
          <p:cNvSpPr>
            <a:spLocks noChangeShapeType="1"/>
          </p:cNvSpPr>
          <p:nvPr/>
        </p:nvSpPr>
        <p:spPr bwMode="auto">
          <a:xfrm>
            <a:off x="8147050" y="1698625"/>
            <a:ext cx="59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9" name="Line 20"/>
          <p:cNvSpPr>
            <a:spLocks noChangeShapeType="1"/>
          </p:cNvSpPr>
          <p:nvPr/>
        </p:nvSpPr>
        <p:spPr bwMode="auto">
          <a:xfrm>
            <a:off x="8756650" y="1698625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0" name="Rectangle 21"/>
          <p:cNvSpPr>
            <a:spLocks noChangeArrowheads="1"/>
          </p:cNvSpPr>
          <p:nvPr/>
        </p:nvSpPr>
        <p:spPr bwMode="auto">
          <a:xfrm>
            <a:off x="8024813" y="1254126"/>
            <a:ext cx="75181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Setup</a:t>
            </a:r>
            <a:endParaRPr lang="en-US" altLang="zh-CN"/>
          </a:p>
        </p:txBody>
      </p:sp>
      <p:sp>
        <p:nvSpPr>
          <p:cNvPr id="24591" name="Rectangle 22"/>
          <p:cNvSpPr>
            <a:spLocks noChangeArrowheads="1"/>
          </p:cNvSpPr>
          <p:nvPr/>
        </p:nvSpPr>
        <p:spPr bwMode="auto">
          <a:xfrm>
            <a:off x="8748713" y="1279526"/>
            <a:ext cx="63799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Hold</a:t>
            </a:r>
            <a:endParaRPr lang="en-US" altLang="zh-CN"/>
          </a:p>
        </p:txBody>
      </p:sp>
      <p:grpSp>
        <p:nvGrpSpPr>
          <p:cNvPr id="24592" name="Group 121"/>
          <p:cNvGrpSpPr/>
          <p:nvPr/>
        </p:nvGrpSpPr>
        <p:grpSpPr bwMode="auto">
          <a:xfrm>
            <a:off x="2571750" y="2197100"/>
            <a:ext cx="6794500" cy="1809750"/>
            <a:chOff x="668" y="1544"/>
            <a:chExt cx="4280" cy="1140"/>
          </a:xfrm>
        </p:grpSpPr>
        <p:grpSp>
          <p:nvGrpSpPr>
            <p:cNvPr id="24604" name="Group 23"/>
            <p:cNvGrpSpPr/>
            <p:nvPr/>
          </p:nvGrpSpPr>
          <p:grpSpPr bwMode="auto">
            <a:xfrm>
              <a:off x="668" y="1544"/>
              <a:ext cx="776" cy="1140"/>
              <a:chOff x="668" y="1544"/>
              <a:chExt cx="776" cy="1140"/>
            </a:xfrm>
          </p:grpSpPr>
          <p:sp>
            <p:nvSpPr>
              <p:cNvPr id="24683" name="Rectangle 24"/>
              <p:cNvSpPr>
                <a:spLocks noChangeArrowheads="1"/>
              </p:cNvSpPr>
              <p:nvPr/>
            </p:nvSpPr>
            <p:spPr bwMode="auto">
              <a:xfrm>
                <a:off x="968" y="1544"/>
                <a:ext cx="176" cy="8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684" name="Line 25"/>
              <p:cNvSpPr>
                <a:spLocks noChangeShapeType="1"/>
              </p:cNvSpPr>
              <p:nvPr/>
            </p:nvSpPr>
            <p:spPr bwMode="auto">
              <a:xfrm>
                <a:off x="1056" y="2548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5" name="Line 26"/>
              <p:cNvSpPr>
                <a:spLocks noChangeShapeType="1"/>
              </p:cNvSpPr>
              <p:nvPr/>
            </p:nvSpPr>
            <p:spPr bwMode="auto">
              <a:xfrm flipV="1">
                <a:off x="1016" y="2296"/>
                <a:ext cx="32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6" name="Line 27"/>
              <p:cNvSpPr>
                <a:spLocks noChangeShapeType="1"/>
              </p:cNvSpPr>
              <p:nvPr/>
            </p:nvSpPr>
            <p:spPr bwMode="auto">
              <a:xfrm>
                <a:off x="1064" y="2312"/>
                <a:ext cx="32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7" name="Oval 28"/>
              <p:cNvSpPr>
                <a:spLocks noChangeArrowheads="1"/>
              </p:cNvSpPr>
              <p:nvPr/>
            </p:nvSpPr>
            <p:spPr bwMode="auto">
              <a:xfrm>
                <a:off x="1016" y="2456"/>
                <a:ext cx="80" cy="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688" name="Line 29"/>
              <p:cNvSpPr>
                <a:spLocks noChangeShapeType="1"/>
              </p:cNvSpPr>
              <p:nvPr/>
            </p:nvSpPr>
            <p:spPr bwMode="auto">
              <a:xfrm flipH="1">
                <a:off x="668" y="1680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9" name="Rectangle 30"/>
              <p:cNvSpPr>
                <a:spLocks noChangeArrowheads="1"/>
              </p:cNvSpPr>
              <p:nvPr/>
            </p:nvSpPr>
            <p:spPr bwMode="auto">
              <a:xfrm>
                <a:off x="759" y="1728"/>
                <a:ext cx="147" cy="5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>
                    <a:latin typeface="Times New Roman" panose="02020603050405020304" pitchFamily="18" charset="0"/>
                  </a:rPr>
                  <a:t>.</a:t>
                </a:r>
                <a:endParaRPr lang="zh-CN" altLang="en-US">
                  <a:latin typeface="Times New Roman" panose="02020603050405020304" pitchFamily="18" charset="0"/>
                </a:endParaRPr>
              </a:p>
              <a:p>
                <a:r>
                  <a:rPr lang="zh-CN" altLang="en-US">
                    <a:latin typeface="Times New Roman" panose="02020603050405020304" pitchFamily="18" charset="0"/>
                  </a:rPr>
                  <a:t>.</a:t>
                </a:r>
                <a:endParaRPr lang="zh-CN" altLang="en-US">
                  <a:latin typeface="Times New Roman" panose="02020603050405020304" pitchFamily="18" charset="0"/>
                </a:endParaRPr>
              </a:p>
              <a:p>
                <a:r>
                  <a:rPr lang="zh-CN" altLang="en-US">
                    <a:latin typeface="Times New Roman" panose="02020603050405020304" pitchFamily="18" charset="0"/>
                  </a:rPr>
                  <a:t>.</a:t>
                </a:r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90" name="Line 31"/>
              <p:cNvSpPr>
                <a:spLocks noChangeShapeType="1"/>
              </p:cNvSpPr>
              <p:nvPr/>
            </p:nvSpPr>
            <p:spPr bwMode="auto">
              <a:xfrm flipH="1">
                <a:off x="668" y="2304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91" name="Line 32"/>
              <p:cNvSpPr>
                <a:spLocks noChangeShapeType="1"/>
              </p:cNvSpPr>
              <p:nvPr/>
            </p:nvSpPr>
            <p:spPr bwMode="auto">
              <a:xfrm flipH="1">
                <a:off x="1148" y="1680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92" name="Rectangle 33"/>
              <p:cNvSpPr>
                <a:spLocks noChangeArrowheads="1"/>
              </p:cNvSpPr>
              <p:nvPr/>
            </p:nvSpPr>
            <p:spPr bwMode="auto">
              <a:xfrm>
                <a:off x="1239" y="1728"/>
                <a:ext cx="147" cy="5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dirty="0">
                    <a:latin typeface="Times New Roman" panose="02020603050405020304" pitchFamily="18" charset="0"/>
                  </a:rPr>
                  <a:t>.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</a:rPr>
                  <a:t>.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</a:rPr>
                  <a:t>.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93" name="Line 34"/>
              <p:cNvSpPr>
                <a:spLocks noChangeShapeType="1"/>
              </p:cNvSpPr>
              <p:nvPr/>
            </p:nvSpPr>
            <p:spPr bwMode="auto">
              <a:xfrm flipH="1">
                <a:off x="1148" y="2304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605" name="Group 35"/>
            <p:cNvGrpSpPr/>
            <p:nvPr/>
          </p:nvGrpSpPr>
          <p:grpSpPr bwMode="auto">
            <a:xfrm>
              <a:off x="4172" y="1544"/>
              <a:ext cx="776" cy="1140"/>
              <a:chOff x="4172" y="1544"/>
              <a:chExt cx="776" cy="1140"/>
            </a:xfrm>
          </p:grpSpPr>
          <p:sp>
            <p:nvSpPr>
              <p:cNvPr id="24672" name="Rectangle 36"/>
              <p:cNvSpPr>
                <a:spLocks noChangeArrowheads="1"/>
              </p:cNvSpPr>
              <p:nvPr/>
            </p:nvSpPr>
            <p:spPr bwMode="auto">
              <a:xfrm>
                <a:off x="4472" y="1544"/>
                <a:ext cx="176" cy="8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673" name="Line 37"/>
              <p:cNvSpPr>
                <a:spLocks noChangeShapeType="1"/>
              </p:cNvSpPr>
              <p:nvPr/>
            </p:nvSpPr>
            <p:spPr bwMode="auto">
              <a:xfrm>
                <a:off x="4560" y="2548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74" name="Line 38"/>
              <p:cNvSpPr>
                <a:spLocks noChangeShapeType="1"/>
              </p:cNvSpPr>
              <p:nvPr/>
            </p:nvSpPr>
            <p:spPr bwMode="auto">
              <a:xfrm flipV="1">
                <a:off x="4520" y="2296"/>
                <a:ext cx="32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75" name="Line 39"/>
              <p:cNvSpPr>
                <a:spLocks noChangeShapeType="1"/>
              </p:cNvSpPr>
              <p:nvPr/>
            </p:nvSpPr>
            <p:spPr bwMode="auto">
              <a:xfrm>
                <a:off x="4568" y="2312"/>
                <a:ext cx="32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76" name="Oval 40"/>
              <p:cNvSpPr>
                <a:spLocks noChangeArrowheads="1"/>
              </p:cNvSpPr>
              <p:nvPr/>
            </p:nvSpPr>
            <p:spPr bwMode="auto">
              <a:xfrm>
                <a:off x="4520" y="2456"/>
                <a:ext cx="80" cy="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677" name="Line 41"/>
              <p:cNvSpPr>
                <a:spLocks noChangeShapeType="1"/>
              </p:cNvSpPr>
              <p:nvPr/>
            </p:nvSpPr>
            <p:spPr bwMode="auto">
              <a:xfrm flipH="1">
                <a:off x="4172" y="1680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78" name="Rectangle 42"/>
              <p:cNvSpPr>
                <a:spLocks noChangeArrowheads="1"/>
              </p:cNvSpPr>
              <p:nvPr/>
            </p:nvSpPr>
            <p:spPr bwMode="auto">
              <a:xfrm>
                <a:off x="4263" y="1728"/>
                <a:ext cx="147" cy="5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>
                    <a:latin typeface="Times New Roman" panose="02020603050405020304" pitchFamily="18" charset="0"/>
                  </a:rPr>
                  <a:t>.</a:t>
                </a:r>
                <a:endParaRPr lang="zh-CN" altLang="en-US">
                  <a:latin typeface="Times New Roman" panose="02020603050405020304" pitchFamily="18" charset="0"/>
                </a:endParaRPr>
              </a:p>
              <a:p>
                <a:r>
                  <a:rPr lang="zh-CN" altLang="en-US">
                    <a:latin typeface="Times New Roman" panose="02020603050405020304" pitchFamily="18" charset="0"/>
                  </a:rPr>
                  <a:t>.</a:t>
                </a:r>
                <a:endParaRPr lang="zh-CN" altLang="en-US">
                  <a:latin typeface="Times New Roman" panose="02020603050405020304" pitchFamily="18" charset="0"/>
                </a:endParaRPr>
              </a:p>
              <a:p>
                <a:r>
                  <a:rPr lang="zh-CN" altLang="en-US">
                    <a:latin typeface="Times New Roman" panose="02020603050405020304" pitchFamily="18" charset="0"/>
                  </a:rPr>
                  <a:t>.</a:t>
                </a:r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79" name="Line 43"/>
              <p:cNvSpPr>
                <a:spLocks noChangeShapeType="1"/>
              </p:cNvSpPr>
              <p:nvPr/>
            </p:nvSpPr>
            <p:spPr bwMode="auto">
              <a:xfrm flipH="1">
                <a:off x="4172" y="2304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0" name="Line 44"/>
              <p:cNvSpPr>
                <a:spLocks noChangeShapeType="1"/>
              </p:cNvSpPr>
              <p:nvPr/>
            </p:nvSpPr>
            <p:spPr bwMode="auto">
              <a:xfrm flipH="1">
                <a:off x="4652" y="1680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1" name="Rectangle 45"/>
              <p:cNvSpPr>
                <a:spLocks noChangeArrowheads="1"/>
              </p:cNvSpPr>
              <p:nvPr/>
            </p:nvSpPr>
            <p:spPr bwMode="auto">
              <a:xfrm>
                <a:off x="4743" y="1728"/>
                <a:ext cx="147" cy="5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>
                    <a:latin typeface="Times New Roman" panose="02020603050405020304" pitchFamily="18" charset="0"/>
                  </a:rPr>
                  <a:t>.</a:t>
                </a:r>
                <a:endParaRPr lang="zh-CN" altLang="en-US">
                  <a:latin typeface="Times New Roman" panose="02020603050405020304" pitchFamily="18" charset="0"/>
                </a:endParaRPr>
              </a:p>
              <a:p>
                <a:r>
                  <a:rPr lang="zh-CN" altLang="en-US">
                    <a:latin typeface="Times New Roman" panose="02020603050405020304" pitchFamily="18" charset="0"/>
                  </a:rPr>
                  <a:t>.</a:t>
                </a:r>
                <a:endParaRPr lang="zh-CN" altLang="en-US">
                  <a:latin typeface="Times New Roman" panose="02020603050405020304" pitchFamily="18" charset="0"/>
                </a:endParaRPr>
              </a:p>
              <a:p>
                <a:r>
                  <a:rPr lang="zh-CN" altLang="en-US">
                    <a:latin typeface="Times New Roman" panose="02020603050405020304" pitchFamily="18" charset="0"/>
                  </a:rPr>
                  <a:t>.</a:t>
                </a:r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82" name="Line 46"/>
              <p:cNvSpPr>
                <a:spLocks noChangeShapeType="1"/>
              </p:cNvSpPr>
              <p:nvPr/>
            </p:nvSpPr>
            <p:spPr bwMode="auto">
              <a:xfrm flipH="1">
                <a:off x="4652" y="2304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06" name="Rectangle 47"/>
            <p:cNvSpPr>
              <a:spLocks noChangeArrowheads="1"/>
            </p:cNvSpPr>
            <p:nvPr/>
          </p:nvSpPr>
          <p:spPr bwMode="auto">
            <a:xfrm>
              <a:off x="1448" y="1544"/>
              <a:ext cx="2720" cy="896"/>
            </a:xfrm>
            <a:prstGeom prst="rect">
              <a:avLst/>
            </a:prstGeom>
            <a:noFill/>
            <a:ln w="28575">
              <a:solidFill>
                <a:srgbClr val="3399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07" name="Oval 48"/>
            <p:cNvSpPr>
              <a:spLocks noChangeArrowheads="1"/>
            </p:cNvSpPr>
            <p:nvPr/>
          </p:nvSpPr>
          <p:spPr bwMode="auto">
            <a:xfrm>
              <a:off x="1951" y="1864"/>
              <a:ext cx="51" cy="5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4608" name="Group 49"/>
            <p:cNvGrpSpPr/>
            <p:nvPr/>
          </p:nvGrpSpPr>
          <p:grpSpPr bwMode="auto">
            <a:xfrm>
              <a:off x="1600" y="1755"/>
              <a:ext cx="344" cy="272"/>
              <a:chOff x="1600" y="1755"/>
              <a:chExt cx="344" cy="272"/>
            </a:xfrm>
          </p:grpSpPr>
          <p:sp>
            <p:nvSpPr>
              <p:cNvPr id="24667" name="Arc 50"/>
              <p:cNvSpPr/>
              <p:nvPr/>
            </p:nvSpPr>
            <p:spPr bwMode="auto">
              <a:xfrm>
                <a:off x="1804" y="1764"/>
                <a:ext cx="132" cy="128"/>
              </a:xfrm>
              <a:custGeom>
                <a:avLst/>
                <a:gdLst>
                  <a:gd name="T0" fmla="*/ 0 w 21764"/>
                  <a:gd name="T1" fmla="*/ 0 h 21600"/>
                  <a:gd name="T2" fmla="*/ 132 w 21764"/>
                  <a:gd name="T3" fmla="*/ 128 h 21600"/>
                  <a:gd name="T4" fmla="*/ 1 w 21764"/>
                  <a:gd name="T5" fmla="*/ 12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64" h="21600" fill="none" extrusionOk="0">
                    <a:moveTo>
                      <a:pt x="-1" y="0"/>
                    </a:moveTo>
                    <a:cubicBezTo>
                      <a:pt x="54" y="0"/>
                      <a:pt x="109" y="-1"/>
                      <a:pt x="164" y="0"/>
                    </a:cubicBezTo>
                    <a:cubicBezTo>
                      <a:pt x="12093" y="0"/>
                      <a:pt x="21764" y="9670"/>
                      <a:pt x="21764" y="21600"/>
                    </a:cubicBezTo>
                  </a:path>
                  <a:path w="21764" h="21600" stroke="0" extrusionOk="0">
                    <a:moveTo>
                      <a:pt x="-1" y="0"/>
                    </a:moveTo>
                    <a:cubicBezTo>
                      <a:pt x="54" y="0"/>
                      <a:pt x="109" y="-1"/>
                      <a:pt x="164" y="0"/>
                    </a:cubicBezTo>
                    <a:cubicBezTo>
                      <a:pt x="12093" y="0"/>
                      <a:pt x="21764" y="9670"/>
                      <a:pt x="21764" y="21600"/>
                    </a:cubicBezTo>
                    <a:lnTo>
                      <a:pt x="16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68" name="Arc 51"/>
              <p:cNvSpPr/>
              <p:nvPr/>
            </p:nvSpPr>
            <p:spPr bwMode="auto">
              <a:xfrm rot="10800000">
                <a:off x="1813" y="1900"/>
                <a:ext cx="131" cy="127"/>
              </a:xfrm>
              <a:custGeom>
                <a:avLst/>
                <a:gdLst>
                  <a:gd name="T0" fmla="*/ 0 w 21599"/>
                  <a:gd name="T1" fmla="*/ 126 h 21599"/>
                  <a:gd name="T2" fmla="*/ 130 w 21599"/>
                  <a:gd name="T3" fmla="*/ 0 h 21599"/>
                  <a:gd name="T4" fmla="*/ 131 w 21599"/>
                  <a:gd name="T5" fmla="*/ 127 h 2159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599" h="21599" fill="none" extrusionOk="0">
                    <a:moveTo>
                      <a:pt x="-1" y="21429"/>
                    </a:moveTo>
                    <a:cubicBezTo>
                      <a:pt x="91" y="9630"/>
                      <a:pt x="9635" y="89"/>
                      <a:pt x="21434" y="-1"/>
                    </a:cubicBezTo>
                  </a:path>
                  <a:path w="21599" h="21599" stroke="0" extrusionOk="0">
                    <a:moveTo>
                      <a:pt x="-1" y="21429"/>
                    </a:moveTo>
                    <a:cubicBezTo>
                      <a:pt x="91" y="9630"/>
                      <a:pt x="9635" y="89"/>
                      <a:pt x="21434" y="-1"/>
                    </a:cubicBezTo>
                    <a:lnTo>
                      <a:pt x="21599" y="21599"/>
                    </a:lnTo>
                    <a:lnTo>
                      <a:pt x="-1" y="2142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69" name="Line 52"/>
              <p:cNvSpPr>
                <a:spLocks noChangeShapeType="1"/>
              </p:cNvSpPr>
              <p:nvPr/>
            </p:nvSpPr>
            <p:spPr bwMode="auto">
              <a:xfrm flipH="1">
                <a:off x="1600" y="1755"/>
                <a:ext cx="2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70" name="Line 53"/>
              <p:cNvSpPr>
                <a:spLocks noChangeShapeType="1"/>
              </p:cNvSpPr>
              <p:nvPr/>
            </p:nvSpPr>
            <p:spPr bwMode="auto">
              <a:xfrm>
                <a:off x="1608" y="1763"/>
                <a:ext cx="0" cy="2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71" name="Line 54"/>
              <p:cNvSpPr>
                <a:spLocks noChangeShapeType="1"/>
              </p:cNvSpPr>
              <p:nvPr/>
            </p:nvSpPr>
            <p:spPr bwMode="auto">
              <a:xfrm flipH="1">
                <a:off x="1600" y="2027"/>
                <a:ext cx="2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09" name="Line 55"/>
            <p:cNvSpPr>
              <a:spLocks noChangeShapeType="1"/>
            </p:cNvSpPr>
            <p:nvPr/>
          </p:nvSpPr>
          <p:spPr bwMode="auto">
            <a:xfrm flipH="1">
              <a:off x="1438" y="1823"/>
              <a:ext cx="17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0" name="Line 56"/>
            <p:cNvSpPr>
              <a:spLocks noChangeShapeType="1"/>
            </p:cNvSpPr>
            <p:nvPr/>
          </p:nvSpPr>
          <p:spPr bwMode="auto">
            <a:xfrm flipH="1">
              <a:off x="1438" y="1959"/>
              <a:ext cx="1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1" name="Line 57"/>
            <p:cNvSpPr>
              <a:spLocks noChangeShapeType="1"/>
            </p:cNvSpPr>
            <p:nvPr/>
          </p:nvSpPr>
          <p:spPr bwMode="auto">
            <a:xfrm>
              <a:off x="2014" y="189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12" name="Group 58"/>
            <p:cNvGrpSpPr/>
            <p:nvPr/>
          </p:nvGrpSpPr>
          <p:grpSpPr bwMode="auto">
            <a:xfrm>
              <a:off x="1445" y="2131"/>
              <a:ext cx="736" cy="253"/>
              <a:chOff x="1445" y="2131"/>
              <a:chExt cx="736" cy="253"/>
            </a:xfrm>
          </p:grpSpPr>
          <p:grpSp>
            <p:nvGrpSpPr>
              <p:cNvPr id="24658" name="Group 59"/>
              <p:cNvGrpSpPr/>
              <p:nvPr/>
            </p:nvGrpSpPr>
            <p:grpSpPr bwMode="auto">
              <a:xfrm>
                <a:off x="1583" y="2131"/>
                <a:ext cx="361" cy="253"/>
                <a:chOff x="1583" y="2131"/>
                <a:chExt cx="361" cy="253"/>
              </a:xfrm>
            </p:grpSpPr>
            <p:sp>
              <p:nvSpPr>
                <p:cNvPr id="24662" name="Arc 60"/>
                <p:cNvSpPr/>
                <p:nvPr/>
              </p:nvSpPr>
              <p:spPr bwMode="auto">
                <a:xfrm>
                  <a:off x="1611" y="2131"/>
                  <a:ext cx="276" cy="122"/>
                </a:xfrm>
                <a:custGeom>
                  <a:avLst/>
                  <a:gdLst>
                    <a:gd name="T0" fmla="*/ 0 w 21679"/>
                    <a:gd name="T1" fmla="*/ 0 h 21600"/>
                    <a:gd name="T2" fmla="*/ 276 w 21679"/>
                    <a:gd name="T3" fmla="*/ 122 h 21600"/>
                    <a:gd name="T4" fmla="*/ 1 w 21679"/>
                    <a:gd name="T5" fmla="*/ 122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79" h="21600" fill="none" extrusionOk="0">
                      <a:moveTo>
                        <a:pt x="0" y="0"/>
                      </a:moveTo>
                      <a:cubicBezTo>
                        <a:pt x="26" y="0"/>
                        <a:pt x="52" y="-1"/>
                        <a:pt x="79" y="0"/>
                      </a:cubicBezTo>
                      <a:cubicBezTo>
                        <a:pt x="12008" y="0"/>
                        <a:pt x="21679" y="9670"/>
                        <a:pt x="21679" y="21600"/>
                      </a:cubicBezTo>
                    </a:path>
                    <a:path w="21679" h="21600" stroke="0" extrusionOk="0">
                      <a:moveTo>
                        <a:pt x="0" y="0"/>
                      </a:moveTo>
                      <a:cubicBezTo>
                        <a:pt x="26" y="0"/>
                        <a:pt x="52" y="-1"/>
                        <a:pt x="79" y="0"/>
                      </a:cubicBezTo>
                      <a:cubicBezTo>
                        <a:pt x="12008" y="0"/>
                        <a:pt x="21679" y="9670"/>
                        <a:pt x="21679" y="21600"/>
                      </a:cubicBezTo>
                      <a:lnTo>
                        <a:pt x="79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63" name="Arc 61"/>
                <p:cNvSpPr/>
                <p:nvPr/>
              </p:nvSpPr>
              <p:spPr bwMode="auto">
                <a:xfrm rot="10800000">
                  <a:off x="1620" y="2262"/>
                  <a:ext cx="275" cy="122"/>
                </a:xfrm>
                <a:custGeom>
                  <a:avLst/>
                  <a:gdLst>
                    <a:gd name="T0" fmla="*/ 0 w 21600"/>
                    <a:gd name="T1" fmla="*/ 122 h 21600"/>
                    <a:gd name="T2" fmla="*/ 274 w 21600"/>
                    <a:gd name="T3" fmla="*/ 0 h 21600"/>
                    <a:gd name="T4" fmla="*/ 275 w 21600"/>
                    <a:gd name="T5" fmla="*/ 122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21599"/>
                      </a:moveTo>
                      <a:cubicBezTo>
                        <a:pt x="0" y="9701"/>
                        <a:pt x="9622" y="43"/>
                        <a:pt x="21521" y="0"/>
                      </a:cubicBezTo>
                    </a:path>
                    <a:path w="21600" h="21600" stroke="0" extrusionOk="0">
                      <a:moveTo>
                        <a:pt x="0" y="21599"/>
                      </a:moveTo>
                      <a:cubicBezTo>
                        <a:pt x="0" y="9701"/>
                        <a:pt x="9622" y="43"/>
                        <a:pt x="21521" y="0"/>
                      </a:cubicBezTo>
                      <a:lnTo>
                        <a:pt x="21600" y="21600"/>
                      </a:lnTo>
                      <a:lnTo>
                        <a:pt x="0" y="21599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64" name="Oval 62"/>
                <p:cNvSpPr>
                  <a:spLocks noChangeArrowheads="1"/>
                </p:cNvSpPr>
                <p:nvPr/>
              </p:nvSpPr>
              <p:spPr bwMode="auto">
                <a:xfrm>
                  <a:off x="1902" y="2235"/>
                  <a:ext cx="42" cy="3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4665" name="Arc 63"/>
                <p:cNvSpPr/>
                <p:nvPr/>
              </p:nvSpPr>
              <p:spPr bwMode="auto">
                <a:xfrm>
                  <a:off x="1583" y="2131"/>
                  <a:ext cx="79" cy="122"/>
                </a:xfrm>
                <a:custGeom>
                  <a:avLst/>
                  <a:gdLst>
                    <a:gd name="T0" fmla="*/ 0 w 21879"/>
                    <a:gd name="T1" fmla="*/ 0 h 21600"/>
                    <a:gd name="T2" fmla="*/ 79 w 21879"/>
                    <a:gd name="T3" fmla="*/ 122 h 21600"/>
                    <a:gd name="T4" fmla="*/ 1 w 21879"/>
                    <a:gd name="T5" fmla="*/ 122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879" h="21600" fill="none" extrusionOk="0">
                      <a:moveTo>
                        <a:pt x="-1" y="1"/>
                      </a:moveTo>
                      <a:cubicBezTo>
                        <a:pt x="92" y="0"/>
                        <a:pt x="185" y="-1"/>
                        <a:pt x="279" y="0"/>
                      </a:cubicBezTo>
                      <a:cubicBezTo>
                        <a:pt x="12208" y="0"/>
                        <a:pt x="21879" y="9670"/>
                        <a:pt x="21879" y="21600"/>
                      </a:cubicBezTo>
                    </a:path>
                    <a:path w="21879" h="21600" stroke="0" extrusionOk="0">
                      <a:moveTo>
                        <a:pt x="-1" y="1"/>
                      </a:moveTo>
                      <a:cubicBezTo>
                        <a:pt x="92" y="0"/>
                        <a:pt x="185" y="-1"/>
                        <a:pt x="279" y="0"/>
                      </a:cubicBezTo>
                      <a:cubicBezTo>
                        <a:pt x="12208" y="0"/>
                        <a:pt x="21879" y="9670"/>
                        <a:pt x="21879" y="21600"/>
                      </a:cubicBezTo>
                      <a:lnTo>
                        <a:pt x="279" y="21600"/>
                      </a:lnTo>
                      <a:lnTo>
                        <a:pt x="-1" y="1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66" name="Arc 64"/>
                <p:cNvSpPr/>
                <p:nvPr/>
              </p:nvSpPr>
              <p:spPr bwMode="auto">
                <a:xfrm rot="10800000">
                  <a:off x="1592" y="2262"/>
                  <a:ext cx="78" cy="122"/>
                </a:xfrm>
                <a:custGeom>
                  <a:avLst/>
                  <a:gdLst>
                    <a:gd name="T0" fmla="*/ 0 w 21600"/>
                    <a:gd name="T1" fmla="*/ 122 h 21598"/>
                    <a:gd name="T2" fmla="*/ 77 w 21600"/>
                    <a:gd name="T3" fmla="*/ 0 h 21598"/>
                    <a:gd name="T4" fmla="*/ 78 w 21600"/>
                    <a:gd name="T5" fmla="*/ 122 h 2159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7"/>
                      </a:moveTo>
                      <a:cubicBezTo>
                        <a:pt x="0" y="9777"/>
                        <a:pt x="9501" y="152"/>
                        <a:pt x="21320" y="-1"/>
                      </a:cubicBezTo>
                    </a:path>
                    <a:path w="21600" h="21598" stroke="0" extrusionOk="0">
                      <a:moveTo>
                        <a:pt x="0" y="21597"/>
                      </a:moveTo>
                      <a:cubicBezTo>
                        <a:pt x="0" y="9777"/>
                        <a:pt x="9501" y="152"/>
                        <a:pt x="21320" y="-1"/>
                      </a:cubicBezTo>
                      <a:lnTo>
                        <a:pt x="21600" y="21598"/>
                      </a:lnTo>
                      <a:lnTo>
                        <a:pt x="0" y="21597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4659" name="Line 65"/>
              <p:cNvSpPr>
                <a:spLocks noChangeShapeType="1"/>
              </p:cNvSpPr>
              <p:nvPr/>
            </p:nvSpPr>
            <p:spPr bwMode="auto">
              <a:xfrm>
                <a:off x="1956" y="2253"/>
                <a:ext cx="2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60" name="Line 66"/>
              <p:cNvSpPr>
                <a:spLocks noChangeShapeType="1"/>
              </p:cNvSpPr>
              <p:nvPr/>
            </p:nvSpPr>
            <p:spPr bwMode="auto">
              <a:xfrm flipH="1">
                <a:off x="1445" y="2187"/>
                <a:ext cx="21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61" name="Line 67"/>
              <p:cNvSpPr>
                <a:spLocks noChangeShapeType="1"/>
              </p:cNvSpPr>
              <p:nvPr/>
            </p:nvSpPr>
            <p:spPr bwMode="auto">
              <a:xfrm flipH="1">
                <a:off x="1445" y="2318"/>
                <a:ext cx="21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613" name="Group 68"/>
            <p:cNvGrpSpPr/>
            <p:nvPr/>
          </p:nvGrpSpPr>
          <p:grpSpPr bwMode="auto">
            <a:xfrm>
              <a:off x="3765" y="1620"/>
              <a:ext cx="201" cy="212"/>
              <a:chOff x="3765" y="1620"/>
              <a:chExt cx="201" cy="212"/>
            </a:xfrm>
          </p:grpSpPr>
          <p:sp>
            <p:nvSpPr>
              <p:cNvPr id="24654" name="Oval 69"/>
              <p:cNvSpPr>
                <a:spLocks noChangeArrowheads="1"/>
              </p:cNvSpPr>
              <p:nvPr/>
            </p:nvSpPr>
            <p:spPr bwMode="auto">
              <a:xfrm>
                <a:off x="3914" y="1701"/>
                <a:ext cx="52" cy="5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655" name="Line 70"/>
              <p:cNvSpPr>
                <a:spLocks noChangeShapeType="1"/>
              </p:cNvSpPr>
              <p:nvPr/>
            </p:nvSpPr>
            <p:spPr bwMode="auto">
              <a:xfrm flipH="1" flipV="1">
                <a:off x="3765" y="1620"/>
                <a:ext cx="149" cy="1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56" name="Line 71"/>
              <p:cNvSpPr>
                <a:spLocks noChangeShapeType="1"/>
              </p:cNvSpPr>
              <p:nvPr/>
            </p:nvSpPr>
            <p:spPr bwMode="auto">
              <a:xfrm flipH="1">
                <a:off x="3765" y="1735"/>
                <a:ext cx="149" cy="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57" name="Line 72"/>
              <p:cNvSpPr>
                <a:spLocks noChangeShapeType="1"/>
              </p:cNvSpPr>
              <p:nvPr/>
            </p:nvSpPr>
            <p:spPr bwMode="auto">
              <a:xfrm flipV="1">
                <a:off x="3773" y="1620"/>
                <a:ext cx="0" cy="2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14" name="Line 73"/>
            <p:cNvSpPr>
              <a:spLocks noChangeShapeType="1"/>
            </p:cNvSpPr>
            <p:nvPr/>
          </p:nvSpPr>
          <p:spPr bwMode="auto">
            <a:xfrm flipH="1">
              <a:off x="3601" y="1727"/>
              <a:ext cx="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5" name="Line 74"/>
            <p:cNvSpPr>
              <a:spLocks noChangeShapeType="1"/>
            </p:cNvSpPr>
            <p:nvPr/>
          </p:nvSpPr>
          <p:spPr bwMode="auto">
            <a:xfrm>
              <a:off x="3978" y="1727"/>
              <a:ext cx="19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16" name="Group 75"/>
            <p:cNvGrpSpPr/>
            <p:nvPr/>
          </p:nvGrpSpPr>
          <p:grpSpPr bwMode="auto">
            <a:xfrm>
              <a:off x="2196" y="1779"/>
              <a:ext cx="201" cy="212"/>
              <a:chOff x="2196" y="1779"/>
              <a:chExt cx="201" cy="212"/>
            </a:xfrm>
          </p:grpSpPr>
          <p:sp>
            <p:nvSpPr>
              <p:cNvPr id="24650" name="Oval 76"/>
              <p:cNvSpPr>
                <a:spLocks noChangeArrowheads="1"/>
              </p:cNvSpPr>
              <p:nvPr/>
            </p:nvSpPr>
            <p:spPr bwMode="auto">
              <a:xfrm>
                <a:off x="2345" y="1860"/>
                <a:ext cx="52" cy="5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651" name="Line 77"/>
              <p:cNvSpPr>
                <a:spLocks noChangeShapeType="1"/>
              </p:cNvSpPr>
              <p:nvPr/>
            </p:nvSpPr>
            <p:spPr bwMode="auto">
              <a:xfrm flipH="1" flipV="1">
                <a:off x="2196" y="1779"/>
                <a:ext cx="149" cy="1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52" name="Line 78"/>
              <p:cNvSpPr>
                <a:spLocks noChangeShapeType="1"/>
              </p:cNvSpPr>
              <p:nvPr/>
            </p:nvSpPr>
            <p:spPr bwMode="auto">
              <a:xfrm flipH="1">
                <a:off x="2196" y="1894"/>
                <a:ext cx="149" cy="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53" name="Line 79"/>
              <p:cNvSpPr>
                <a:spLocks noChangeShapeType="1"/>
              </p:cNvSpPr>
              <p:nvPr/>
            </p:nvSpPr>
            <p:spPr bwMode="auto">
              <a:xfrm flipV="1">
                <a:off x="2204" y="1779"/>
                <a:ext cx="0" cy="2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17" name="Line 80"/>
            <p:cNvSpPr>
              <a:spLocks noChangeShapeType="1"/>
            </p:cNvSpPr>
            <p:nvPr/>
          </p:nvSpPr>
          <p:spPr bwMode="auto">
            <a:xfrm flipH="1">
              <a:off x="2032" y="1886"/>
              <a:ext cx="17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8" name="Line 81"/>
            <p:cNvSpPr>
              <a:spLocks noChangeShapeType="1"/>
            </p:cNvSpPr>
            <p:nvPr/>
          </p:nvSpPr>
          <p:spPr bwMode="auto">
            <a:xfrm>
              <a:off x="2408" y="1886"/>
              <a:ext cx="20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19" name="Group 82"/>
            <p:cNvGrpSpPr/>
            <p:nvPr/>
          </p:nvGrpSpPr>
          <p:grpSpPr bwMode="auto">
            <a:xfrm>
              <a:off x="3106" y="1605"/>
              <a:ext cx="361" cy="253"/>
              <a:chOff x="3106" y="1605"/>
              <a:chExt cx="361" cy="253"/>
            </a:xfrm>
          </p:grpSpPr>
          <p:sp>
            <p:nvSpPr>
              <p:cNvPr id="24645" name="Arc 83"/>
              <p:cNvSpPr/>
              <p:nvPr/>
            </p:nvSpPr>
            <p:spPr bwMode="auto">
              <a:xfrm>
                <a:off x="3134" y="1605"/>
                <a:ext cx="276" cy="122"/>
              </a:xfrm>
              <a:custGeom>
                <a:avLst/>
                <a:gdLst>
                  <a:gd name="T0" fmla="*/ 0 w 21679"/>
                  <a:gd name="T1" fmla="*/ 0 h 21600"/>
                  <a:gd name="T2" fmla="*/ 276 w 21679"/>
                  <a:gd name="T3" fmla="*/ 122 h 21600"/>
                  <a:gd name="T4" fmla="*/ 1 w 21679"/>
                  <a:gd name="T5" fmla="*/ 12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79" h="21600" fill="none" extrusionOk="0">
                    <a:moveTo>
                      <a:pt x="0" y="0"/>
                    </a:moveTo>
                    <a:cubicBezTo>
                      <a:pt x="26" y="0"/>
                      <a:pt x="52" y="-1"/>
                      <a:pt x="79" y="0"/>
                    </a:cubicBezTo>
                    <a:cubicBezTo>
                      <a:pt x="12008" y="0"/>
                      <a:pt x="21679" y="9670"/>
                      <a:pt x="21679" y="21600"/>
                    </a:cubicBezTo>
                  </a:path>
                  <a:path w="21679" h="21600" stroke="0" extrusionOk="0">
                    <a:moveTo>
                      <a:pt x="0" y="0"/>
                    </a:moveTo>
                    <a:cubicBezTo>
                      <a:pt x="26" y="0"/>
                      <a:pt x="52" y="-1"/>
                      <a:pt x="79" y="0"/>
                    </a:cubicBezTo>
                    <a:cubicBezTo>
                      <a:pt x="12008" y="0"/>
                      <a:pt x="21679" y="9670"/>
                      <a:pt x="21679" y="21600"/>
                    </a:cubicBezTo>
                    <a:lnTo>
                      <a:pt x="79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6" name="Arc 84"/>
              <p:cNvSpPr/>
              <p:nvPr/>
            </p:nvSpPr>
            <p:spPr bwMode="auto">
              <a:xfrm rot="10800000">
                <a:off x="3143" y="1736"/>
                <a:ext cx="275" cy="122"/>
              </a:xfrm>
              <a:custGeom>
                <a:avLst/>
                <a:gdLst>
                  <a:gd name="T0" fmla="*/ 0 w 21600"/>
                  <a:gd name="T1" fmla="*/ 122 h 21600"/>
                  <a:gd name="T2" fmla="*/ 274 w 21600"/>
                  <a:gd name="T3" fmla="*/ 0 h 21600"/>
                  <a:gd name="T4" fmla="*/ 275 w 21600"/>
                  <a:gd name="T5" fmla="*/ 12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99"/>
                    </a:moveTo>
                    <a:cubicBezTo>
                      <a:pt x="0" y="9701"/>
                      <a:pt x="9622" y="43"/>
                      <a:pt x="21521" y="0"/>
                    </a:cubicBezTo>
                  </a:path>
                  <a:path w="21600" h="21600" stroke="0" extrusionOk="0">
                    <a:moveTo>
                      <a:pt x="0" y="21599"/>
                    </a:moveTo>
                    <a:cubicBezTo>
                      <a:pt x="0" y="9701"/>
                      <a:pt x="9622" y="43"/>
                      <a:pt x="21521" y="0"/>
                    </a:cubicBezTo>
                    <a:lnTo>
                      <a:pt x="21600" y="21600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7" name="Oval 85"/>
              <p:cNvSpPr>
                <a:spLocks noChangeArrowheads="1"/>
              </p:cNvSpPr>
              <p:nvPr/>
            </p:nvSpPr>
            <p:spPr bwMode="auto">
              <a:xfrm>
                <a:off x="3425" y="1709"/>
                <a:ext cx="42" cy="3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648" name="Arc 86"/>
              <p:cNvSpPr/>
              <p:nvPr/>
            </p:nvSpPr>
            <p:spPr bwMode="auto">
              <a:xfrm>
                <a:off x="3106" y="1605"/>
                <a:ext cx="79" cy="122"/>
              </a:xfrm>
              <a:custGeom>
                <a:avLst/>
                <a:gdLst>
                  <a:gd name="T0" fmla="*/ 0 w 21879"/>
                  <a:gd name="T1" fmla="*/ 0 h 21600"/>
                  <a:gd name="T2" fmla="*/ 79 w 21879"/>
                  <a:gd name="T3" fmla="*/ 122 h 21600"/>
                  <a:gd name="T4" fmla="*/ 1 w 21879"/>
                  <a:gd name="T5" fmla="*/ 12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879" h="21600" fill="none" extrusionOk="0">
                    <a:moveTo>
                      <a:pt x="-1" y="1"/>
                    </a:moveTo>
                    <a:cubicBezTo>
                      <a:pt x="92" y="0"/>
                      <a:pt x="185" y="-1"/>
                      <a:pt x="279" y="0"/>
                    </a:cubicBezTo>
                    <a:cubicBezTo>
                      <a:pt x="12208" y="0"/>
                      <a:pt x="21879" y="9670"/>
                      <a:pt x="21879" y="21600"/>
                    </a:cubicBezTo>
                  </a:path>
                  <a:path w="21879" h="21600" stroke="0" extrusionOk="0">
                    <a:moveTo>
                      <a:pt x="-1" y="1"/>
                    </a:moveTo>
                    <a:cubicBezTo>
                      <a:pt x="92" y="0"/>
                      <a:pt x="185" y="-1"/>
                      <a:pt x="279" y="0"/>
                    </a:cubicBezTo>
                    <a:cubicBezTo>
                      <a:pt x="12208" y="0"/>
                      <a:pt x="21879" y="9670"/>
                      <a:pt x="21879" y="21600"/>
                    </a:cubicBezTo>
                    <a:lnTo>
                      <a:pt x="279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9" name="Arc 87"/>
              <p:cNvSpPr/>
              <p:nvPr/>
            </p:nvSpPr>
            <p:spPr bwMode="auto">
              <a:xfrm rot="10800000">
                <a:off x="3115" y="1736"/>
                <a:ext cx="78" cy="122"/>
              </a:xfrm>
              <a:custGeom>
                <a:avLst/>
                <a:gdLst>
                  <a:gd name="T0" fmla="*/ 0 w 21600"/>
                  <a:gd name="T1" fmla="*/ 122 h 21598"/>
                  <a:gd name="T2" fmla="*/ 77 w 21600"/>
                  <a:gd name="T3" fmla="*/ 0 h 21598"/>
                  <a:gd name="T4" fmla="*/ 78 w 21600"/>
                  <a:gd name="T5" fmla="*/ 122 h 2159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598" fill="none" extrusionOk="0">
                    <a:moveTo>
                      <a:pt x="0" y="21597"/>
                    </a:moveTo>
                    <a:cubicBezTo>
                      <a:pt x="0" y="9777"/>
                      <a:pt x="9501" y="152"/>
                      <a:pt x="21320" y="-1"/>
                    </a:cubicBezTo>
                  </a:path>
                  <a:path w="21600" h="21598" stroke="0" extrusionOk="0">
                    <a:moveTo>
                      <a:pt x="0" y="21597"/>
                    </a:moveTo>
                    <a:cubicBezTo>
                      <a:pt x="0" y="9777"/>
                      <a:pt x="9501" y="152"/>
                      <a:pt x="21320" y="-1"/>
                    </a:cubicBezTo>
                    <a:lnTo>
                      <a:pt x="21600" y="21598"/>
                    </a:lnTo>
                    <a:lnTo>
                      <a:pt x="0" y="21597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0" name="Line 88"/>
            <p:cNvSpPr>
              <a:spLocks noChangeShapeType="1"/>
            </p:cNvSpPr>
            <p:nvPr/>
          </p:nvSpPr>
          <p:spPr bwMode="auto">
            <a:xfrm>
              <a:off x="3479" y="1727"/>
              <a:ext cx="2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1" name="Line 89"/>
            <p:cNvSpPr>
              <a:spLocks noChangeShapeType="1"/>
            </p:cNvSpPr>
            <p:nvPr/>
          </p:nvSpPr>
          <p:spPr bwMode="auto">
            <a:xfrm flipH="1">
              <a:off x="2968" y="1661"/>
              <a:ext cx="2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Line 90"/>
            <p:cNvSpPr>
              <a:spLocks noChangeShapeType="1"/>
            </p:cNvSpPr>
            <p:nvPr/>
          </p:nvSpPr>
          <p:spPr bwMode="auto">
            <a:xfrm flipH="1">
              <a:off x="2968" y="1792"/>
              <a:ext cx="21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3" name="Oval 91"/>
            <p:cNvSpPr>
              <a:spLocks noChangeArrowheads="1"/>
            </p:cNvSpPr>
            <p:nvPr/>
          </p:nvSpPr>
          <p:spPr bwMode="auto">
            <a:xfrm>
              <a:off x="3107" y="2161"/>
              <a:ext cx="51" cy="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4624" name="Group 92"/>
            <p:cNvGrpSpPr/>
            <p:nvPr/>
          </p:nvGrpSpPr>
          <p:grpSpPr bwMode="auto">
            <a:xfrm>
              <a:off x="2756" y="2056"/>
              <a:ext cx="344" cy="261"/>
              <a:chOff x="2756" y="2056"/>
              <a:chExt cx="344" cy="261"/>
            </a:xfrm>
          </p:grpSpPr>
          <p:sp>
            <p:nvSpPr>
              <p:cNvPr id="24640" name="Arc 93"/>
              <p:cNvSpPr/>
              <p:nvPr/>
            </p:nvSpPr>
            <p:spPr bwMode="auto">
              <a:xfrm>
                <a:off x="2960" y="2065"/>
                <a:ext cx="132" cy="123"/>
              </a:xfrm>
              <a:custGeom>
                <a:avLst/>
                <a:gdLst>
                  <a:gd name="T0" fmla="*/ 0 w 21763"/>
                  <a:gd name="T1" fmla="*/ 0 h 21600"/>
                  <a:gd name="T2" fmla="*/ 132 w 21763"/>
                  <a:gd name="T3" fmla="*/ 122 h 21600"/>
                  <a:gd name="T4" fmla="*/ 1 w 21763"/>
                  <a:gd name="T5" fmla="*/ 123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63" h="21600" fill="none" extrusionOk="0">
                    <a:moveTo>
                      <a:pt x="-1" y="0"/>
                    </a:moveTo>
                    <a:cubicBezTo>
                      <a:pt x="54" y="0"/>
                      <a:pt x="109" y="-1"/>
                      <a:pt x="164" y="0"/>
                    </a:cubicBezTo>
                    <a:cubicBezTo>
                      <a:pt x="12024" y="0"/>
                      <a:pt x="21666" y="9563"/>
                      <a:pt x="21763" y="21422"/>
                    </a:cubicBezTo>
                  </a:path>
                  <a:path w="21763" h="21600" stroke="0" extrusionOk="0">
                    <a:moveTo>
                      <a:pt x="-1" y="0"/>
                    </a:moveTo>
                    <a:cubicBezTo>
                      <a:pt x="54" y="0"/>
                      <a:pt x="109" y="-1"/>
                      <a:pt x="164" y="0"/>
                    </a:cubicBezTo>
                    <a:cubicBezTo>
                      <a:pt x="12024" y="0"/>
                      <a:pt x="21666" y="9563"/>
                      <a:pt x="21763" y="21422"/>
                    </a:cubicBezTo>
                    <a:lnTo>
                      <a:pt x="16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1" name="Arc 94"/>
              <p:cNvSpPr/>
              <p:nvPr/>
            </p:nvSpPr>
            <p:spPr bwMode="auto">
              <a:xfrm rot="10800000">
                <a:off x="2969" y="2195"/>
                <a:ext cx="131" cy="122"/>
              </a:xfrm>
              <a:custGeom>
                <a:avLst/>
                <a:gdLst>
                  <a:gd name="T0" fmla="*/ 0 w 21600"/>
                  <a:gd name="T1" fmla="*/ 122 h 21599"/>
                  <a:gd name="T2" fmla="*/ 130 w 21600"/>
                  <a:gd name="T3" fmla="*/ 0 h 21599"/>
                  <a:gd name="T4" fmla="*/ 131 w 21600"/>
                  <a:gd name="T5" fmla="*/ 122 h 2159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599" fill="none" extrusionOk="0">
                    <a:moveTo>
                      <a:pt x="0" y="21598"/>
                    </a:moveTo>
                    <a:cubicBezTo>
                      <a:pt x="0" y="9734"/>
                      <a:pt x="9570" y="90"/>
                      <a:pt x="21434" y="-1"/>
                    </a:cubicBezTo>
                  </a:path>
                  <a:path w="21600" h="21599" stroke="0" extrusionOk="0">
                    <a:moveTo>
                      <a:pt x="0" y="21598"/>
                    </a:moveTo>
                    <a:cubicBezTo>
                      <a:pt x="0" y="9734"/>
                      <a:pt x="9570" y="90"/>
                      <a:pt x="21434" y="-1"/>
                    </a:cubicBezTo>
                    <a:lnTo>
                      <a:pt x="21600" y="21599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2" name="Line 95"/>
              <p:cNvSpPr>
                <a:spLocks noChangeShapeType="1"/>
              </p:cNvSpPr>
              <p:nvPr/>
            </p:nvSpPr>
            <p:spPr bwMode="auto">
              <a:xfrm flipH="1">
                <a:off x="2756" y="2056"/>
                <a:ext cx="2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3" name="Line 96"/>
              <p:cNvSpPr>
                <a:spLocks noChangeShapeType="1"/>
              </p:cNvSpPr>
              <p:nvPr/>
            </p:nvSpPr>
            <p:spPr bwMode="auto">
              <a:xfrm>
                <a:off x="2764" y="2064"/>
                <a:ext cx="0" cy="2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4" name="Line 97"/>
              <p:cNvSpPr>
                <a:spLocks noChangeShapeType="1"/>
              </p:cNvSpPr>
              <p:nvPr/>
            </p:nvSpPr>
            <p:spPr bwMode="auto">
              <a:xfrm flipH="1">
                <a:off x="2756" y="2317"/>
                <a:ext cx="2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5" name="Line 98"/>
            <p:cNvSpPr>
              <a:spLocks noChangeShapeType="1"/>
            </p:cNvSpPr>
            <p:nvPr/>
          </p:nvSpPr>
          <p:spPr bwMode="auto">
            <a:xfrm flipH="1">
              <a:off x="2603" y="2121"/>
              <a:ext cx="17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6" name="Line 99"/>
            <p:cNvSpPr>
              <a:spLocks noChangeShapeType="1"/>
            </p:cNvSpPr>
            <p:nvPr/>
          </p:nvSpPr>
          <p:spPr bwMode="auto">
            <a:xfrm flipH="1">
              <a:off x="2594" y="2252"/>
              <a:ext cx="1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7" name="Line 100"/>
            <p:cNvSpPr>
              <a:spLocks noChangeShapeType="1"/>
            </p:cNvSpPr>
            <p:nvPr/>
          </p:nvSpPr>
          <p:spPr bwMode="auto">
            <a:xfrm>
              <a:off x="3170" y="2186"/>
              <a:ext cx="19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8" name="Line 101"/>
            <p:cNvSpPr>
              <a:spLocks noChangeShapeType="1"/>
            </p:cNvSpPr>
            <p:nvPr/>
          </p:nvSpPr>
          <p:spPr bwMode="auto">
            <a:xfrm>
              <a:off x="2602" y="1887"/>
              <a:ext cx="0" cy="23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9" name="Line 102"/>
            <p:cNvSpPr>
              <a:spLocks noChangeShapeType="1"/>
            </p:cNvSpPr>
            <p:nvPr/>
          </p:nvSpPr>
          <p:spPr bwMode="auto">
            <a:xfrm>
              <a:off x="2190" y="2250"/>
              <a:ext cx="4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0" name="Line 103"/>
            <p:cNvSpPr>
              <a:spLocks noChangeShapeType="1"/>
            </p:cNvSpPr>
            <p:nvPr/>
          </p:nvSpPr>
          <p:spPr bwMode="auto">
            <a:xfrm flipH="1">
              <a:off x="2972" y="1792"/>
              <a:ext cx="0" cy="1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1" name="Line 104"/>
            <p:cNvSpPr>
              <a:spLocks noChangeShapeType="1"/>
            </p:cNvSpPr>
            <p:nvPr/>
          </p:nvSpPr>
          <p:spPr bwMode="auto">
            <a:xfrm>
              <a:off x="2975" y="1963"/>
              <a:ext cx="39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2" name="Line 105"/>
            <p:cNvSpPr>
              <a:spLocks noChangeShapeType="1"/>
            </p:cNvSpPr>
            <p:nvPr/>
          </p:nvSpPr>
          <p:spPr bwMode="auto">
            <a:xfrm>
              <a:off x="3365" y="1966"/>
              <a:ext cx="0" cy="21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3" name="Line 106"/>
            <p:cNvSpPr>
              <a:spLocks noChangeShapeType="1"/>
            </p:cNvSpPr>
            <p:nvPr/>
          </p:nvSpPr>
          <p:spPr bwMode="auto">
            <a:xfrm>
              <a:off x="1455" y="1663"/>
              <a:ext cx="1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4" name="Line 107"/>
            <p:cNvSpPr>
              <a:spLocks noChangeShapeType="1"/>
            </p:cNvSpPr>
            <p:nvPr/>
          </p:nvSpPr>
          <p:spPr bwMode="auto">
            <a:xfrm>
              <a:off x="3359" y="2187"/>
              <a:ext cx="8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5" name="Line 108"/>
            <p:cNvSpPr>
              <a:spLocks noChangeShapeType="1"/>
            </p:cNvSpPr>
            <p:nvPr/>
          </p:nvSpPr>
          <p:spPr bwMode="auto">
            <a:xfrm>
              <a:off x="1592" y="1832"/>
              <a:ext cx="368" cy="3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6" name="Line 109"/>
            <p:cNvSpPr>
              <a:spLocks noChangeShapeType="1"/>
            </p:cNvSpPr>
            <p:nvPr/>
          </p:nvSpPr>
          <p:spPr bwMode="auto">
            <a:xfrm>
              <a:off x="2216" y="1884"/>
              <a:ext cx="12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7" name="Line 110"/>
            <p:cNvSpPr>
              <a:spLocks noChangeShapeType="1"/>
            </p:cNvSpPr>
            <p:nvPr/>
          </p:nvSpPr>
          <p:spPr bwMode="auto">
            <a:xfrm>
              <a:off x="2768" y="2132"/>
              <a:ext cx="332" cy="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Line 111"/>
            <p:cNvSpPr>
              <a:spLocks noChangeShapeType="1"/>
            </p:cNvSpPr>
            <p:nvPr/>
          </p:nvSpPr>
          <p:spPr bwMode="auto">
            <a:xfrm flipV="1">
              <a:off x="3176" y="1720"/>
              <a:ext cx="248" cy="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9" name="Line 112"/>
            <p:cNvSpPr>
              <a:spLocks noChangeShapeType="1"/>
            </p:cNvSpPr>
            <p:nvPr/>
          </p:nvSpPr>
          <p:spPr bwMode="auto">
            <a:xfrm>
              <a:off x="3776" y="1728"/>
              <a:ext cx="12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93" name="Line 113"/>
          <p:cNvSpPr>
            <a:spLocks noChangeShapeType="1"/>
          </p:cNvSpPr>
          <p:nvPr/>
        </p:nvSpPr>
        <p:spPr bwMode="auto">
          <a:xfrm>
            <a:off x="8750300" y="1285875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4" name="Line 114"/>
          <p:cNvSpPr>
            <a:spLocks noChangeShapeType="1"/>
          </p:cNvSpPr>
          <p:nvPr/>
        </p:nvSpPr>
        <p:spPr bwMode="auto">
          <a:xfrm>
            <a:off x="2584450" y="1660525"/>
            <a:ext cx="59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5" name="Line 115"/>
          <p:cNvSpPr>
            <a:spLocks noChangeShapeType="1"/>
          </p:cNvSpPr>
          <p:nvPr/>
        </p:nvSpPr>
        <p:spPr bwMode="auto">
          <a:xfrm>
            <a:off x="3194050" y="1660525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6" name="Rectangle 116"/>
          <p:cNvSpPr>
            <a:spLocks noChangeArrowheads="1"/>
          </p:cNvSpPr>
          <p:nvPr/>
        </p:nvSpPr>
        <p:spPr bwMode="auto">
          <a:xfrm>
            <a:off x="2500313" y="1279526"/>
            <a:ext cx="75181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Setup</a:t>
            </a:r>
            <a:endParaRPr lang="en-US" altLang="zh-CN"/>
          </a:p>
        </p:txBody>
      </p:sp>
      <p:sp>
        <p:nvSpPr>
          <p:cNvPr id="24597" name="Rectangle 117"/>
          <p:cNvSpPr>
            <a:spLocks noChangeArrowheads="1"/>
          </p:cNvSpPr>
          <p:nvPr/>
        </p:nvSpPr>
        <p:spPr bwMode="auto">
          <a:xfrm>
            <a:off x="3148013" y="1292226"/>
            <a:ext cx="63799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Hold</a:t>
            </a:r>
            <a:endParaRPr lang="en-US" altLang="zh-CN"/>
          </a:p>
        </p:txBody>
      </p:sp>
      <p:sp>
        <p:nvSpPr>
          <p:cNvPr id="24598" name="Line 118"/>
          <p:cNvSpPr>
            <a:spLocks noChangeShapeType="1"/>
          </p:cNvSpPr>
          <p:nvPr/>
        </p:nvSpPr>
        <p:spPr bwMode="auto">
          <a:xfrm>
            <a:off x="3187700" y="1285875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2199" name="Text Box 119"/>
          <p:cNvSpPr txBox="1">
            <a:spLocks noChangeArrowheads="1"/>
          </p:cNvSpPr>
          <p:nvPr/>
        </p:nvSpPr>
        <p:spPr bwMode="auto">
          <a:xfrm>
            <a:off x="1262744" y="4075114"/>
            <a:ext cx="94052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数据通路由 “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+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状态元件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000" dirty="0">
                <a:solidFill>
                  <a:srgbClr val="33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操作元件</a:t>
            </a:r>
            <a:r>
              <a:rPr lang="en-US" altLang="zh-CN" sz="2000" dirty="0">
                <a:solidFill>
                  <a:srgbClr val="33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000" dirty="0">
                <a:solidFill>
                  <a:srgbClr val="33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组合电路</a:t>
            </a:r>
            <a:r>
              <a:rPr lang="en-US" altLang="zh-CN" sz="2000" dirty="0">
                <a:solidFill>
                  <a:srgbClr val="33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状态元件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…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组成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2200" name="Text Box 120"/>
          <p:cNvSpPr txBox="1">
            <a:spLocks noChangeArrowheads="1"/>
          </p:cNvSpPr>
          <p:nvPr/>
        </p:nvSpPr>
        <p:spPr bwMode="auto">
          <a:xfrm>
            <a:off x="1262744" y="4527550"/>
            <a:ext cx="90423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只有状态元件能存储信息，所有操作元件都须从状态单元接收输入，并将输出写入状态单元中。其输入为前一时钟生成的数据，输出为当前时钟所用的数据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02" name="Text Box 123"/>
          <p:cNvSpPr txBox="1">
            <a:spLocks noChangeArrowheads="1"/>
          </p:cNvSpPr>
          <p:nvPr/>
        </p:nvSpPr>
        <p:spPr bwMode="auto">
          <a:xfrm>
            <a:off x="3159125" y="3736975"/>
            <a:ext cx="571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/>
              <a:t>Clk</a:t>
            </a:r>
            <a:endParaRPr lang="en-US" altLang="zh-CN"/>
          </a:p>
        </p:txBody>
      </p:sp>
      <p:sp>
        <p:nvSpPr>
          <p:cNvPr id="24603" name="Text Box 124"/>
          <p:cNvSpPr txBox="1">
            <a:spLocks noChangeArrowheads="1"/>
          </p:cNvSpPr>
          <p:nvPr/>
        </p:nvSpPr>
        <p:spPr bwMode="auto">
          <a:xfrm>
            <a:off x="8710613" y="3716338"/>
            <a:ext cx="571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/>
              <a:t>Clk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现代计算机的时钟信号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2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99" grpId="0"/>
      <p:bldP spid="302200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3" y="243590"/>
            <a:ext cx="10989733" cy="479747"/>
          </a:xfrm>
        </p:spPr>
        <p:txBody>
          <a:bodyPr/>
          <a:lstStyle/>
          <a:p>
            <a:r>
              <a:rPr lang="zh-CN" altLang="en-US" dirty="0"/>
              <a:t>回顾与练习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1731756"/>
          </a:xfrm>
        </p:spPr>
        <p:txBody>
          <a:bodyPr/>
          <a:lstStyle/>
          <a:p>
            <a:r>
              <a:rPr lang="zh-CN" altLang="en-US" dirty="0"/>
              <a:t>说出构成数据通路的两种基本元件及常用的元件</a:t>
            </a:r>
            <a:endParaRPr lang="en-US" altLang="zh-CN" dirty="0"/>
          </a:p>
          <a:p>
            <a:r>
              <a:rPr lang="zh-CN" altLang="en-US" dirty="0"/>
              <a:t>区分构成数据通路的两种基本元件（说出各自的特点）</a:t>
            </a:r>
            <a:endParaRPr lang="en-US" altLang="zh-CN" dirty="0"/>
          </a:p>
          <a:p>
            <a:r>
              <a:rPr lang="zh-CN" altLang="en-US" dirty="0"/>
              <a:t>根据图</a:t>
            </a:r>
            <a:r>
              <a:rPr lang="en-US" altLang="zh-CN" dirty="0"/>
              <a:t>5.6</a:t>
            </a:r>
            <a:r>
              <a:rPr lang="zh-CN" altLang="en-US" dirty="0"/>
              <a:t>理解现代计算机利用时钟信号进行定时的过程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3" y="243590"/>
            <a:ext cx="10989733" cy="479747"/>
          </a:xfrm>
        </p:spPr>
        <p:txBody>
          <a:bodyPr/>
          <a:lstStyle/>
          <a:p>
            <a:r>
              <a:rPr lang="zh-CN" altLang="en-US" dirty="0"/>
              <a:t>指令执行过程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2501198"/>
          </a:xfrm>
        </p:spPr>
        <p:txBody>
          <a:bodyPr/>
          <a:lstStyle/>
          <a:p>
            <a:r>
              <a:rPr lang="zh-CN" altLang="en-US" dirty="0"/>
              <a:t>学习目标</a:t>
            </a:r>
            <a:endParaRPr lang="en-US" altLang="zh-CN" dirty="0"/>
          </a:p>
          <a:p>
            <a:pPr lvl="1"/>
            <a:r>
              <a:rPr lang="zh-CN" altLang="en-US" dirty="0"/>
              <a:t>能说出指令周期是什么</a:t>
            </a:r>
            <a:endParaRPr lang="en-US" altLang="zh-CN" dirty="0"/>
          </a:p>
          <a:p>
            <a:pPr lvl="1"/>
            <a:r>
              <a:rPr lang="zh-CN" altLang="en-US" dirty="0"/>
              <a:t>能说出指令执行过程的 </a:t>
            </a:r>
            <a:r>
              <a:rPr lang="en-US" altLang="zh-CN" dirty="0"/>
              <a:t>5 </a:t>
            </a:r>
            <a:r>
              <a:rPr lang="zh-CN" altLang="en-US" dirty="0"/>
              <a:t>个步骤</a:t>
            </a:r>
            <a:endParaRPr lang="en-US" altLang="zh-CN" dirty="0"/>
          </a:p>
          <a:p>
            <a:pPr lvl="1"/>
            <a:r>
              <a:rPr lang="zh-CN" altLang="en-US" dirty="0"/>
              <a:t>能说出指令执行的 </a:t>
            </a:r>
            <a:r>
              <a:rPr lang="en-US" altLang="zh-CN" dirty="0"/>
              <a:t>4 </a:t>
            </a:r>
            <a:r>
              <a:rPr lang="zh-CN" altLang="en-US" dirty="0"/>
              <a:t>种基本操作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1731756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取出并执行一条指令的时间</a:t>
            </a:r>
            <a:endParaRPr lang="en-US" altLang="zh-CN" dirty="0"/>
          </a:p>
          <a:p>
            <a:r>
              <a:rPr lang="zh-CN" altLang="en-US" dirty="0"/>
              <a:t>不同指令的指令周期可能不同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3" y="243590"/>
            <a:ext cx="10989733" cy="479747"/>
          </a:xfrm>
        </p:spPr>
        <p:txBody>
          <a:bodyPr/>
          <a:lstStyle/>
          <a:p>
            <a:r>
              <a:rPr lang="zh-CN" altLang="en-US" dirty="0"/>
              <a:t>指令执行过程的 </a:t>
            </a:r>
            <a:r>
              <a:rPr lang="en-US" altLang="zh-CN" dirty="0"/>
              <a:t>5 </a:t>
            </a:r>
            <a:r>
              <a:rPr lang="zh-CN" altLang="en-US" dirty="0"/>
              <a:t>个步骤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817270"/>
            <a:ext cx="10922000" cy="5905206"/>
          </a:xfrm>
        </p:spPr>
        <p:txBody>
          <a:bodyPr/>
          <a:lstStyle/>
          <a:p>
            <a:r>
              <a:rPr lang="zh-CN" altLang="en-US" dirty="0"/>
              <a:t>取指令并计算下一条指令地址</a:t>
            </a:r>
            <a:endParaRPr lang="en-US" altLang="zh-CN" dirty="0"/>
          </a:p>
          <a:p>
            <a:pPr lvl="1">
              <a:spcBef>
                <a:spcPct val="10000"/>
              </a:spcBef>
            </a:pPr>
            <a:r>
              <a:rPr lang="en-US" altLang="zh-CN" dirty="0"/>
              <a:t>CPU</a:t>
            </a:r>
            <a:r>
              <a:rPr lang="zh-CN" altLang="en-US" dirty="0"/>
              <a:t>（控制器）从</a:t>
            </a:r>
            <a:r>
              <a:rPr lang="en-US" altLang="zh-CN" dirty="0"/>
              <a:t>PC</a:t>
            </a:r>
            <a:r>
              <a:rPr lang="zh-CN" altLang="en-US" dirty="0"/>
              <a:t>指出的内存单元中取出指令并送到指令寄存器</a:t>
            </a:r>
            <a:r>
              <a:rPr lang="en-US" altLang="zh-CN" dirty="0"/>
              <a:t>IR</a:t>
            </a:r>
            <a:endParaRPr lang="zh-CN" altLang="en-US" dirty="0"/>
          </a:p>
          <a:p>
            <a:pPr lvl="1">
              <a:spcBef>
                <a:spcPct val="10000"/>
              </a:spcBef>
            </a:pPr>
            <a:r>
              <a:rPr lang="en-US" altLang="zh-CN" dirty="0"/>
              <a:t>PC+“1”→ PC</a:t>
            </a:r>
            <a:endParaRPr lang="zh-CN" altLang="en-US" dirty="0"/>
          </a:p>
          <a:p>
            <a:pPr>
              <a:spcBef>
                <a:spcPct val="10000"/>
              </a:spcBef>
            </a:pPr>
            <a:r>
              <a:rPr lang="zh-CN" altLang="en-US" dirty="0"/>
              <a:t>指令译码</a:t>
            </a:r>
            <a:endParaRPr lang="en-US" altLang="zh-CN" dirty="0"/>
          </a:p>
          <a:p>
            <a:pPr lvl="1">
              <a:spcBef>
                <a:spcPct val="10000"/>
              </a:spcBef>
            </a:pPr>
            <a:r>
              <a:rPr lang="en-US" altLang="zh-CN" dirty="0"/>
              <a:t>CPU</a:t>
            </a:r>
            <a:r>
              <a:rPr lang="zh-CN" altLang="en-US" dirty="0"/>
              <a:t> （控制器）根据指令的操作码生成控制信号</a:t>
            </a: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zh-CN" altLang="en-US" dirty="0"/>
              <a:t>取操作数</a:t>
            </a:r>
            <a:endParaRPr lang="en-US" altLang="zh-CN" dirty="0"/>
          </a:p>
          <a:p>
            <a:pPr lvl="1">
              <a:spcBef>
                <a:spcPct val="10000"/>
              </a:spcBef>
            </a:pPr>
            <a:r>
              <a:rPr lang="en-US" altLang="zh-CN" dirty="0"/>
              <a:t>CPU</a:t>
            </a:r>
            <a:r>
              <a:rPr lang="zh-CN" altLang="en-US" dirty="0"/>
              <a:t> （控制器）根据寻址方式计算操作数的地址并取出操作数</a:t>
            </a: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zh-CN" altLang="en-US" dirty="0"/>
              <a:t>数据操作</a:t>
            </a:r>
            <a:endParaRPr lang="zh-CN" altLang="en-US" dirty="0"/>
          </a:p>
          <a:p>
            <a:pPr lvl="1">
              <a:spcBef>
                <a:spcPct val="10000"/>
              </a:spcBef>
            </a:pPr>
            <a:r>
              <a:rPr lang="en-US" altLang="zh-CN" dirty="0"/>
              <a:t>CPU</a:t>
            </a:r>
            <a:r>
              <a:rPr lang="zh-CN" altLang="en-US" dirty="0"/>
              <a:t> （</a:t>
            </a:r>
            <a:r>
              <a:rPr lang="en-US" altLang="zh-CN" dirty="0"/>
              <a:t> ALU</a:t>
            </a:r>
            <a:r>
              <a:rPr lang="zh-CN" altLang="en-US" dirty="0"/>
              <a:t>） 进行算术 </a:t>
            </a:r>
            <a:r>
              <a:rPr lang="en-US" altLang="zh-CN" dirty="0"/>
              <a:t>/ </a:t>
            </a:r>
            <a:r>
              <a:rPr lang="zh-CN" altLang="en-US" dirty="0"/>
              <a:t>逻辑运算</a:t>
            </a:r>
            <a:endParaRPr lang="zh-CN" altLang="en-US" dirty="0"/>
          </a:p>
          <a:p>
            <a:pPr>
              <a:spcBef>
                <a:spcPct val="10000"/>
              </a:spcBef>
            </a:pPr>
            <a:r>
              <a:rPr lang="zh-CN" altLang="en-US" dirty="0"/>
              <a:t>存结果</a:t>
            </a:r>
            <a:endParaRPr lang="en-US" altLang="zh-CN" dirty="0"/>
          </a:p>
          <a:p>
            <a:pPr lvl="1">
              <a:spcBef>
                <a:spcPct val="10000"/>
              </a:spcBef>
            </a:pPr>
            <a:r>
              <a:rPr lang="en-US" altLang="zh-CN" dirty="0"/>
              <a:t>CPU</a:t>
            </a:r>
            <a:r>
              <a:rPr lang="zh-CN" altLang="en-US" dirty="0"/>
              <a:t> （控制器）根据寻址方式计算目的操作数的地址并保存结果</a:t>
            </a:r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3" y="243590"/>
            <a:ext cx="10989733" cy="479747"/>
          </a:xfrm>
        </p:spPr>
        <p:txBody>
          <a:bodyPr/>
          <a:lstStyle/>
          <a:p>
            <a:r>
              <a:rPr lang="zh-CN" altLang="en-US" dirty="0"/>
              <a:t>指令执行的 </a:t>
            </a:r>
            <a:r>
              <a:rPr lang="en-US" altLang="zh-CN" dirty="0"/>
              <a:t>4 </a:t>
            </a:r>
            <a:r>
              <a:rPr lang="zh-CN" altLang="en-US" dirty="0"/>
              <a:t>种基本操作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4624856"/>
          </a:xfrm>
        </p:spPr>
        <p:txBody>
          <a:bodyPr/>
          <a:lstStyle/>
          <a:p>
            <a:r>
              <a:rPr lang="zh-CN" altLang="en-US" dirty="0"/>
              <a:t>读取某存储单元的内容，并将其装入某个寄存器</a:t>
            </a:r>
            <a:endParaRPr lang="en-US" altLang="zh-CN" dirty="0"/>
          </a:p>
          <a:p>
            <a:pPr lvl="1"/>
            <a:r>
              <a:rPr lang="en-US" altLang="zh-CN" dirty="0"/>
              <a:t>M→R</a:t>
            </a:r>
            <a:endParaRPr lang="en-US" altLang="zh-CN" dirty="0"/>
          </a:p>
          <a:p>
            <a:r>
              <a:rPr lang="zh-CN" altLang="en-US" dirty="0"/>
              <a:t>把一个数据从某个寄存器存入给定的存储单元</a:t>
            </a:r>
            <a:endParaRPr lang="en-US" altLang="zh-CN" dirty="0"/>
          </a:p>
          <a:p>
            <a:pPr lvl="1"/>
            <a:r>
              <a:rPr lang="en-US" altLang="zh-CN" dirty="0"/>
              <a:t>R →M</a:t>
            </a:r>
            <a:endParaRPr lang="en-US" altLang="zh-CN" dirty="0"/>
          </a:p>
          <a:p>
            <a:r>
              <a:rPr lang="zh-CN" altLang="en-US" dirty="0"/>
              <a:t>把一个数据从某个寄存器送到另一个寄存器或者</a:t>
            </a:r>
            <a:r>
              <a:rPr lang="en-US" altLang="zh-CN" dirty="0"/>
              <a:t>ALU</a:t>
            </a:r>
            <a:r>
              <a:rPr lang="zh-CN" altLang="en-US" dirty="0"/>
              <a:t>输入端</a:t>
            </a:r>
            <a:endParaRPr lang="en-US" altLang="zh-CN" dirty="0"/>
          </a:p>
          <a:p>
            <a:pPr lvl="1"/>
            <a:r>
              <a:rPr lang="en-US" altLang="zh-CN" dirty="0"/>
              <a:t>R →R</a:t>
            </a:r>
            <a:endParaRPr lang="en-US" altLang="zh-CN" dirty="0"/>
          </a:p>
          <a:p>
            <a:pPr lvl="1"/>
            <a:r>
              <a:rPr lang="en-US" altLang="zh-CN" dirty="0"/>
              <a:t>R →ALU</a:t>
            </a:r>
            <a:endParaRPr lang="en-US" altLang="zh-CN" dirty="0"/>
          </a:p>
          <a:p>
            <a:r>
              <a:rPr lang="zh-CN" altLang="en-US" dirty="0"/>
              <a:t>进行某种算术运算或逻辑运算，将结果送入某个寄存器</a:t>
            </a:r>
            <a:endParaRPr lang="en-US" altLang="zh-CN" dirty="0"/>
          </a:p>
          <a:p>
            <a:pPr lvl="1"/>
            <a:r>
              <a:rPr lang="en-US" altLang="zh-CN" dirty="0"/>
              <a:t>ALU →R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1941044"/>
          </a:xfrm>
        </p:spPr>
        <p:txBody>
          <a:bodyPr/>
          <a:lstStyle/>
          <a:p>
            <a:pPr lvl="1"/>
            <a:r>
              <a:rPr lang="zh-CN" altLang="en-US" dirty="0"/>
              <a:t>说出指令周期是什么</a:t>
            </a:r>
            <a:endParaRPr lang="en-US" altLang="zh-CN" dirty="0"/>
          </a:p>
          <a:p>
            <a:pPr lvl="1"/>
            <a:r>
              <a:rPr lang="zh-CN" altLang="en-US" dirty="0"/>
              <a:t>说出指令执行过程的 </a:t>
            </a:r>
            <a:r>
              <a:rPr lang="en-US" altLang="zh-CN" dirty="0"/>
              <a:t>5 </a:t>
            </a:r>
            <a:r>
              <a:rPr lang="zh-CN" altLang="en-US" dirty="0"/>
              <a:t>个步骤</a:t>
            </a:r>
            <a:endParaRPr lang="en-US" altLang="zh-CN" dirty="0"/>
          </a:p>
          <a:p>
            <a:pPr lvl="1"/>
            <a:r>
              <a:rPr lang="zh-CN" altLang="en-US" dirty="0"/>
              <a:t>说出指令执行的 </a:t>
            </a:r>
            <a:r>
              <a:rPr lang="en-US" altLang="zh-CN" dirty="0"/>
              <a:t>4 </a:t>
            </a:r>
            <a:r>
              <a:rPr lang="zh-CN" altLang="en-US" dirty="0"/>
              <a:t>种基本操作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回顾与练习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2618153"/>
          </a:xfrm>
        </p:spPr>
        <p:txBody>
          <a:bodyPr/>
          <a:lstStyle/>
          <a:p>
            <a:r>
              <a:rPr lang="zh-CN" altLang="en-US" b="0" dirty="0"/>
              <a:t>指令执行过程</a:t>
            </a:r>
            <a:endParaRPr lang="en-US" altLang="zh-CN" b="0" dirty="0"/>
          </a:p>
          <a:p>
            <a:r>
              <a:rPr lang="en-US" altLang="zh-CN" dirty="0"/>
              <a:t>CPU</a:t>
            </a:r>
            <a:r>
              <a:rPr lang="zh-CN" altLang="en-US" dirty="0"/>
              <a:t>的基本功能和基本组成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的基本功能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的基本组成</a:t>
            </a:r>
            <a:endParaRPr lang="en-US" altLang="zh-CN" dirty="0"/>
          </a:p>
          <a:p>
            <a:r>
              <a:rPr lang="zh-CN" altLang="en-US" b="0" dirty="0"/>
              <a:t>数据通路的基本结构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3" y="243590"/>
            <a:ext cx="10989733" cy="479747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的基本功能和基本组成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1941044"/>
          </a:xfrm>
        </p:spPr>
        <p:txBody>
          <a:bodyPr/>
          <a:lstStyle/>
          <a:p>
            <a:r>
              <a:rPr lang="zh-CN" altLang="en-US" dirty="0"/>
              <a:t>学习目标</a:t>
            </a:r>
            <a:endParaRPr lang="en-US" altLang="zh-CN" dirty="0"/>
          </a:p>
          <a:p>
            <a:pPr lvl="1"/>
            <a:r>
              <a:rPr lang="zh-CN" altLang="en-US" dirty="0"/>
              <a:t>能说出</a:t>
            </a:r>
            <a:r>
              <a:rPr lang="en-US" altLang="zh-CN" dirty="0"/>
              <a:t>CPU</a:t>
            </a:r>
            <a:r>
              <a:rPr lang="zh-CN" altLang="en-US" dirty="0"/>
              <a:t>的基本功能</a:t>
            </a:r>
            <a:endParaRPr lang="en-US" altLang="zh-CN" dirty="0"/>
          </a:p>
          <a:p>
            <a:pPr lvl="1"/>
            <a:r>
              <a:rPr lang="zh-CN" altLang="en-US" dirty="0"/>
              <a:t>能说出</a:t>
            </a:r>
            <a:r>
              <a:rPr lang="en-US" altLang="zh-CN" dirty="0"/>
              <a:t>CPU</a:t>
            </a:r>
            <a:r>
              <a:rPr lang="zh-CN" altLang="en-US" dirty="0"/>
              <a:t>由哪些部件构成以及每个部件所起的作用</a:t>
            </a:r>
            <a:endParaRPr lang="en-US" altLang="zh-CN" dirty="0"/>
          </a:p>
          <a:p>
            <a:pPr lvl="1"/>
            <a:r>
              <a:rPr lang="zh-CN" altLang="en-US" dirty="0"/>
              <a:t>能说出数据通路是什么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lides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lides">
      <a:majorFont>
        <a:latin typeface="Arial"/>
        <a:ea typeface="宋体"/>
        <a:cs typeface="Arial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2819</Words>
  <Application>WPS 演示</Application>
  <PresentationFormat>宽屏</PresentationFormat>
  <Paragraphs>421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Times New Roman</vt:lpstr>
      <vt:lpstr>微软雅黑</vt:lpstr>
      <vt:lpstr>AngsanaUPC</vt:lpstr>
      <vt:lpstr>Microsoft Sans Serif</vt:lpstr>
      <vt:lpstr>Arial Unicode MS</vt:lpstr>
      <vt:lpstr>黑体</vt:lpstr>
      <vt:lpstr>slides</vt:lpstr>
      <vt:lpstr>第 13 讲</vt:lpstr>
      <vt:lpstr>学习内容</vt:lpstr>
      <vt:lpstr>指令执行过程</vt:lpstr>
      <vt:lpstr>指令周期</vt:lpstr>
      <vt:lpstr>指令执行过程的 5 个步骤</vt:lpstr>
      <vt:lpstr>指令执行的 4 种基本操作</vt:lpstr>
      <vt:lpstr>回顾与练习</vt:lpstr>
      <vt:lpstr>学习内容</vt:lpstr>
      <vt:lpstr>CPU的基本功能和基本组成</vt:lpstr>
      <vt:lpstr>CPU的基本功能</vt:lpstr>
      <vt:lpstr>CPU的基本组成</vt:lpstr>
      <vt:lpstr>回顾与练习</vt:lpstr>
      <vt:lpstr>学习内容</vt:lpstr>
      <vt:lpstr>数据通路的基本结构</vt:lpstr>
      <vt:lpstr>构成数据通路的基本元件</vt:lpstr>
      <vt:lpstr>组合逻辑元件</vt:lpstr>
      <vt:lpstr>状态元件</vt:lpstr>
      <vt:lpstr>D触发器的时间约束</vt:lpstr>
      <vt:lpstr>状态元件：寄存器</vt:lpstr>
      <vt:lpstr>状态元件：暂存寄存器</vt:lpstr>
      <vt:lpstr>状态元件：寄存器组（Register File）</vt:lpstr>
      <vt:lpstr>数据通路的时序控制</vt:lpstr>
      <vt:lpstr>时序信号、时序控制及时序控制的目的</vt:lpstr>
      <vt:lpstr>现代计算机的时钟信号</vt:lpstr>
      <vt:lpstr>回顾与练习</vt:lpstr>
    </vt:vector>
  </TitlesOfParts>
  <LinksUpToDate>false</LinksUpToDate>
  <SharedDoc>false</SharedDoc>
  <HyperlinksChanged>false</HyperlinksChanged>
  <AppVersion>14.0000</AppVersion>
  <Pages>33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</dc:title>
  <dc:creator>cfyuan</dc:creator>
  <dc:subject>Basic Concepts</dc:subject>
  <cp:lastModifiedBy>张光建</cp:lastModifiedBy>
  <cp:revision>1173</cp:revision>
  <cp:lastPrinted>1998-05-11T16:40:00Z</cp:lastPrinted>
  <dcterms:created xsi:type="dcterms:W3CDTF">1996-09-09T11:21:00Z</dcterms:created>
  <dcterms:modified xsi:type="dcterms:W3CDTF">2021-09-03T03:42:58Z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vipin@eng.wayne.edu</vt:lpwstr>
  </property>
  <property fmtid="{D5CDD505-2E9C-101B-9397-08002B2CF9AE}" pid="8" name="HomePage">
    <vt:lpwstr>http://www.pdcl.eng.wayne.edu/~vipin</vt:lpwstr>
  </property>
  <property fmtid="{D5CDD505-2E9C-101B-9397-08002B2CF9AE}" pid="9" name="Other">
    <vt:lpwstr>Vipin Chaudhary_x000d_
Dept. of Electrical &amp; Computer Engineering_x000d_
Wayne State University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C:\WINDOWS\Desktop\VIPIN\WSU\ACADEMIC\COURSES\ECE468\SLIDES\web</vt:lpwstr>
  </property>
  <property fmtid="{D5CDD505-2E9C-101B-9397-08002B2CF9AE}" pid="22" name="ICV">
    <vt:lpwstr>BF3F478841E147A38988916BA0BB65A9</vt:lpwstr>
  </property>
  <property fmtid="{D5CDD505-2E9C-101B-9397-08002B2CF9AE}" pid="23" name="KSOProductBuildVer">
    <vt:lpwstr>2052-11.1.0.10700</vt:lpwstr>
  </property>
</Properties>
</file>