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661" r:id="rId2"/>
    <p:sldId id="662" r:id="rId3"/>
    <p:sldId id="681" r:id="rId4"/>
    <p:sldId id="664" r:id="rId5"/>
    <p:sldId id="663" r:id="rId6"/>
    <p:sldId id="666" r:id="rId7"/>
    <p:sldId id="665" r:id="rId8"/>
    <p:sldId id="667" r:id="rId9"/>
    <p:sldId id="691" r:id="rId10"/>
    <p:sldId id="683" r:id="rId11"/>
    <p:sldId id="687" r:id="rId12"/>
    <p:sldId id="676" r:id="rId13"/>
    <p:sldId id="682" r:id="rId14"/>
    <p:sldId id="692" r:id="rId15"/>
    <p:sldId id="684" r:id="rId16"/>
    <p:sldId id="688" r:id="rId17"/>
    <p:sldId id="668" r:id="rId18"/>
    <p:sldId id="685" r:id="rId19"/>
    <p:sldId id="689" r:id="rId20"/>
    <p:sldId id="669" r:id="rId21"/>
    <p:sldId id="686" r:id="rId22"/>
    <p:sldId id="690" r:id="rId23"/>
    <p:sldId id="678" r:id="rId24"/>
    <p:sldId id="679" r:id="rId25"/>
    <p:sldId id="680" r:id="rId26"/>
  </p:sldIdLst>
  <p:sldSz cx="12192000" cy="6858000"/>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99"/>
    <a:srgbClr val="CD4220"/>
    <a:srgbClr val="DA1F28"/>
    <a:srgbClr val="FF8119"/>
    <a:srgbClr val="55B4CB"/>
    <a:srgbClr val="388A36"/>
    <a:srgbClr val="B32844"/>
    <a:srgbClr val="EA8085"/>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5" autoAdjust="0"/>
    <p:restoredTop sz="94424" autoAdjust="0"/>
  </p:normalViewPr>
  <p:slideViewPr>
    <p:cSldViewPr snapToGrid="0">
      <p:cViewPr varScale="1">
        <p:scale>
          <a:sx n="89" d="100"/>
          <a:sy n="89" d="100"/>
        </p:scale>
        <p:origin x="408" y="53"/>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54" d="100"/>
          <a:sy n="54" d="100"/>
        </p:scale>
        <p:origin x="286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597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p>
        </p:txBody>
      </p:sp>
    </p:spTree>
    <p:extLst>
      <p:ext uri="{BB962C8B-B14F-4D97-AF65-F5344CB8AC3E}">
        <p14:creationId xmlns:p14="http://schemas.microsoft.com/office/powerpoint/2010/main" val="124159398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1" y="4200341"/>
            <a:ext cx="8604515"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592667" y="987748"/>
            <a:ext cx="10922000" cy="2174954"/>
          </a:xfrm>
        </p:spPr>
        <p:txBody>
          <a:bodyPr/>
          <a:lstStyle>
            <a:lvl1pPr>
              <a:lnSpc>
                <a:spcPct val="130000"/>
              </a:lnSpc>
              <a:spcBef>
                <a:spcPts val="0"/>
              </a:spcBef>
              <a:defRPr>
                <a:solidFill>
                  <a:schemeClr val="tx1"/>
                </a:solidFill>
              </a:defRPr>
            </a:lvl1pPr>
            <a:lvl2pPr>
              <a:lnSpc>
                <a:spcPct val="120000"/>
              </a:lnSpc>
              <a:spcBef>
                <a:spcPts val="0"/>
              </a:spcBef>
              <a:defRPr sz="2400">
                <a:solidFill>
                  <a:srgbClr val="003399"/>
                </a:solidFill>
              </a:defRPr>
            </a:lvl2pPr>
            <a:lvl3pPr>
              <a:spcBef>
                <a:spcPts val="600"/>
              </a:spcBef>
              <a:defRPr sz="2000">
                <a:solidFill>
                  <a:schemeClr val="tx1"/>
                </a:solidFill>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0" y="6569087"/>
            <a:ext cx="11812249" cy="2889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0" y="6569087"/>
            <a:ext cx="1234066" cy="288912"/>
          </a:xfrm>
          <a:prstGeom prst="rect">
            <a:avLst/>
          </a:prstGeom>
        </p:spPr>
      </p:pic>
      <p:sp>
        <p:nvSpPr>
          <p:cNvPr id="4" name="文本框 3"/>
          <p:cNvSpPr txBox="1"/>
          <p:nvPr userDrawn="1"/>
        </p:nvSpPr>
        <p:spPr>
          <a:xfrm>
            <a:off x="11812249" y="6569087"/>
            <a:ext cx="393056" cy="307777"/>
          </a:xfrm>
          <a:prstGeom prst="rect">
            <a:avLst/>
          </a:prstGeom>
          <a:noFill/>
        </p:spPr>
        <p:txBody>
          <a:bodyPr wrap="none" rtlCol="0">
            <a:spAutoFit/>
          </a:bodyPr>
          <a:lstStyle/>
          <a:p>
            <a:fld id="{2D17C884-E345-4F2E-89A9-D6306D51BE03}" type="slidenum">
              <a:rPr lang="zh-CN" altLang="en-US" smtClean="0"/>
              <a:t>‹#›</a:t>
            </a:fld>
            <a:endParaRPr lang="zh-CN" altLang="en-US" dirty="0"/>
          </a:p>
        </p:txBody>
      </p:sp>
      <p:sp>
        <p:nvSpPr>
          <p:cNvPr id="8" name="矩形 7"/>
          <p:cNvSpPr/>
          <p:nvPr userDrawn="1"/>
        </p:nvSpPr>
        <p:spPr bwMode="auto">
          <a:xfrm>
            <a:off x="0" y="12700"/>
            <a:ext cx="9788300" cy="1440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p>
          <a:p>
            <a:pPr lvl="2"/>
            <a:r>
              <a:rPr lang="en-US" altLang="zh-CN" dirty="0"/>
              <a:t>This is our 3rd level bullet</a:t>
            </a:r>
          </a:p>
          <a:p>
            <a:pPr lvl="0"/>
            <a:r>
              <a:rPr lang="en-US" altLang="zh-CN" dirty="0"/>
              <a:t>This is our next 1st Level </a:t>
            </a:r>
            <a:r>
              <a:rPr lang="en-US" altLang="zh-CN" dirty="0" err="1"/>
              <a:t>Bullelt</a:t>
            </a:r>
            <a:endParaRPr lang="en-US" altLang="zh-CN" dirty="0"/>
          </a:p>
          <a:p>
            <a:pPr lvl="1"/>
            <a:r>
              <a:rPr lang="en-US" altLang="zh-CN" dirty="0"/>
              <a:t>This is our 2nd level bullet</a:t>
            </a:r>
          </a:p>
          <a:p>
            <a:pPr lvl="2"/>
            <a:r>
              <a:rPr lang="en-US" altLang="zh-CN" dirty="0"/>
              <a:t>This is our 3rd level bullet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t>第 </a:t>
            </a:r>
            <a:r>
              <a:rPr lang="en-US" altLang="zh-CN" sz="5400" smtClean="0"/>
              <a:t>17</a:t>
            </a:r>
            <a:r>
              <a:rPr lang="en-US" altLang="zh-CN" smtClean="0"/>
              <a:t> </a:t>
            </a:r>
            <a:r>
              <a:rPr lang="zh-CN" altLang="en-US" dirty="0"/>
              <a:t>讲</a:t>
            </a:r>
          </a:p>
        </p:txBody>
      </p:sp>
      <p:sp>
        <p:nvSpPr>
          <p:cNvPr id="5" name="副标题 4"/>
          <p:cNvSpPr>
            <a:spLocks noGrp="1"/>
          </p:cNvSpPr>
          <p:nvPr>
            <p:ph type="subTitle" idx="1"/>
          </p:nvPr>
        </p:nvSpPr>
        <p:spPr>
          <a:xfrm>
            <a:off x="3229929" y="2837379"/>
            <a:ext cx="9298715" cy="605294"/>
          </a:xfrm>
        </p:spPr>
        <p:txBody>
          <a:bodyPr/>
          <a:lstStyle/>
          <a:p>
            <a:r>
              <a:rPr lang="zh-CN" altLang="zh-CN" sz="3600" dirty="0" smtClean="0"/>
              <a:t>存储器</a:t>
            </a:r>
            <a:r>
              <a:rPr lang="zh-CN" altLang="en-US" sz="3600" dirty="0"/>
              <a:t>概述</a:t>
            </a:r>
            <a:endParaRPr lang="zh-CN" altLang="en-US" sz="36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p>
        </p:txBody>
      </p:sp>
      <p:sp>
        <p:nvSpPr>
          <p:cNvPr id="4" name="内容占位符 3"/>
          <p:cNvSpPr>
            <a:spLocks noGrp="1"/>
          </p:cNvSpPr>
          <p:nvPr>
            <p:ph idx="1"/>
          </p:nvPr>
        </p:nvSpPr>
        <p:spPr>
          <a:xfrm>
            <a:off x="592667" y="987748"/>
            <a:ext cx="10922000" cy="2852063"/>
          </a:xfrm>
        </p:spPr>
        <p:txBody>
          <a:bodyPr/>
          <a:lstStyle/>
          <a:p>
            <a:r>
              <a:rPr lang="zh-CN" altLang="zh-CN" b="0" dirty="0"/>
              <a:t>存储器的分类</a:t>
            </a:r>
            <a:endParaRPr lang="en-US" altLang="zh-CN" b="0" dirty="0"/>
          </a:p>
          <a:p>
            <a:r>
              <a:rPr lang="zh-CN" altLang="zh-CN" dirty="0"/>
              <a:t>主存储器的组成</a:t>
            </a:r>
            <a:endParaRPr lang="en-US" altLang="zh-CN" dirty="0"/>
          </a:p>
          <a:p>
            <a:r>
              <a:rPr lang="zh-CN" altLang="zh-CN" b="0" dirty="0"/>
              <a:t>主存储器的基本操作</a:t>
            </a:r>
            <a:endParaRPr lang="en-US" altLang="zh-CN" b="0" dirty="0"/>
          </a:p>
          <a:p>
            <a:r>
              <a:rPr lang="zh-CN" altLang="zh-CN" b="0" dirty="0"/>
              <a:t>存储器的主要性能指标</a:t>
            </a:r>
            <a:endParaRPr lang="en-US" altLang="zh-CN" b="0" dirty="0"/>
          </a:p>
          <a:p>
            <a:r>
              <a:rPr lang="zh-CN" altLang="en-US" b="0" dirty="0"/>
              <a:t>存储器的层次化结构</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zh-CN" dirty="0"/>
              <a:t>主存储器的组成</a:t>
            </a:r>
            <a:endParaRPr lang="zh-CN" altLang="en-US" dirty="0"/>
          </a:p>
        </p:txBody>
      </p:sp>
      <p:sp>
        <p:nvSpPr>
          <p:cNvPr id="3" name="内容占位符 2"/>
          <p:cNvSpPr>
            <a:spLocks noGrp="1"/>
          </p:cNvSpPr>
          <p:nvPr>
            <p:ph idx="1"/>
          </p:nvPr>
        </p:nvSpPr>
        <p:spPr>
          <a:xfrm>
            <a:off x="592667" y="987748"/>
            <a:ext cx="10922000" cy="1054648"/>
          </a:xfrm>
        </p:spPr>
        <p:txBody>
          <a:bodyPr/>
          <a:lstStyle/>
          <a:p>
            <a:r>
              <a:rPr lang="zh-CN" altLang="en-US" dirty="0"/>
              <a:t>学习目标</a:t>
            </a:r>
            <a:endParaRPr lang="en-US" altLang="zh-CN" dirty="0"/>
          </a:p>
          <a:p>
            <a:pPr lvl="1"/>
            <a:r>
              <a:rPr lang="zh-CN" altLang="en-US" dirty="0"/>
              <a:t>能说出主存储器由哪些部件组成及每个部件的功能</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6780557" y="1831526"/>
            <a:ext cx="144000" cy="94056"/>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105" name="矩形 104"/>
          <p:cNvSpPr/>
          <p:nvPr/>
        </p:nvSpPr>
        <p:spPr bwMode="auto">
          <a:xfrm>
            <a:off x="6783595" y="1833101"/>
            <a:ext cx="984613" cy="113424"/>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106" name="矩形 105"/>
          <p:cNvSpPr/>
          <p:nvPr/>
        </p:nvSpPr>
        <p:spPr bwMode="auto">
          <a:xfrm>
            <a:off x="6788262" y="1832090"/>
            <a:ext cx="982862" cy="1560587"/>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5122" name="Rectangle 2"/>
          <p:cNvSpPr>
            <a:spLocks noGrp="1" noChangeArrowheads="1"/>
          </p:cNvSpPr>
          <p:nvPr>
            <p:ph type="title"/>
          </p:nvPr>
        </p:nvSpPr>
        <p:spPr>
          <a:xfrm>
            <a:off x="524933" y="223072"/>
            <a:ext cx="10989733" cy="520784"/>
          </a:xfrm>
        </p:spPr>
        <p:txBody>
          <a:bodyPr vert="horz" wrap="square" lIns="91440" tIns="45720" rIns="91440" bIns="45720" numCol="1" anchor="ctr" anchorCtr="0" compatLnSpc="1">
            <a:spAutoFit/>
          </a:bodyPr>
          <a:lstStyle/>
          <a:p>
            <a:pPr eaLnBrk="1" hangingPunct="1"/>
            <a:r>
              <a:rPr lang="zh-CN" altLang="en-US" dirty="0">
                <a:latin typeface="方正舒体" panose="02010601030101010101" pitchFamily="2" charset="-122"/>
              </a:rPr>
              <a:t>主存储器的组成</a:t>
            </a:r>
            <a:endParaRPr lang="en-US" altLang="zh-CN" dirty="0">
              <a:latin typeface="方正舒体" panose="02010601030101010101" pitchFamily="2" charset="-122"/>
            </a:endParaRPr>
          </a:p>
        </p:txBody>
      </p:sp>
      <p:sp>
        <p:nvSpPr>
          <p:cNvPr id="565251" name="Rectangle 3"/>
          <p:cNvSpPr>
            <a:spLocks noGrp="1" noChangeArrowheads="1"/>
          </p:cNvSpPr>
          <p:nvPr>
            <p:ph idx="1"/>
          </p:nvPr>
        </p:nvSpPr>
        <p:spPr>
          <a:xfrm>
            <a:off x="428891" y="878564"/>
            <a:ext cx="4875774" cy="4239622"/>
          </a:xfrm>
        </p:spPr>
        <p:txBody>
          <a:bodyPr vert="horz" wrap="square" lIns="91440" tIns="45720" rIns="91440" bIns="45720" numCol="1" anchor="t" anchorCtr="0" compatLnSpc="1">
            <a:spAutoFit/>
          </a:bodyPr>
          <a:lstStyle/>
          <a:p>
            <a:pPr marL="0" indent="0" eaLnBrk="1" hangingPunct="1">
              <a:lnSpc>
                <a:spcPct val="110000"/>
              </a:lnSpc>
              <a:spcBef>
                <a:spcPct val="25000"/>
              </a:spcBef>
              <a:buNone/>
            </a:pPr>
            <a:r>
              <a:rPr lang="zh-CN" altLang="en-US" sz="2200" dirty="0">
                <a:solidFill>
                  <a:srgbClr val="C00000"/>
                </a:solidFill>
              </a:rPr>
              <a:t>记忆单元 （存储元 </a:t>
            </a:r>
            <a:r>
              <a:rPr lang="en-US" altLang="zh-CN" sz="2200" dirty="0">
                <a:solidFill>
                  <a:srgbClr val="C00000"/>
                </a:solidFill>
              </a:rPr>
              <a:t>/ </a:t>
            </a:r>
            <a:r>
              <a:rPr lang="zh-CN" altLang="en-US" sz="2200" dirty="0">
                <a:solidFill>
                  <a:srgbClr val="C00000"/>
                </a:solidFill>
              </a:rPr>
              <a:t>位元） （</a:t>
            </a:r>
            <a:r>
              <a:rPr lang="en-US" altLang="zh-CN" sz="2200" dirty="0">
                <a:solidFill>
                  <a:srgbClr val="C00000"/>
                </a:solidFill>
              </a:rPr>
              <a:t>Cell</a:t>
            </a:r>
            <a:r>
              <a:rPr lang="zh-CN" altLang="en-US" sz="2200" dirty="0">
                <a:solidFill>
                  <a:srgbClr val="C00000"/>
                </a:solidFill>
              </a:rPr>
              <a:t>）</a:t>
            </a:r>
          </a:p>
          <a:p>
            <a:pPr lvl="1" eaLnBrk="1" hangingPunct="1">
              <a:lnSpc>
                <a:spcPct val="110000"/>
              </a:lnSpc>
              <a:spcBef>
                <a:spcPct val="25000"/>
              </a:spcBef>
            </a:pPr>
            <a:r>
              <a:rPr lang="zh-CN" altLang="en-US" sz="2200" dirty="0">
                <a:solidFill>
                  <a:schemeClr val="tx1"/>
                </a:solidFill>
              </a:rPr>
              <a:t>具有两种稳态的能够表示二进制数码0和1的物理器件</a:t>
            </a:r>
          </a:p>
          <a:p>
            <a:pPr marL="0" indent="0" eaLnBrk="1" hangingPunct="1">
              <a:lnSpc>
                <a:spcPct val="110000"/>
              </a:lnSpc>
              <a:spcBef>
                <a:spcPct val="25000"/>
              </a:spcBef>
              <a:buNone/>
            </a:pPr>
            <a:r>
              <a:rPr lang="zh-CN" altLang="en-US" sz="2200" dirty="0">
                <a:solidFill>
                  <a:srgbClr val="C00000"/>
                </a:solidFill>
              </a:rPr>
              <a:t>存储单元 </a:t>
            </a:r>
            <a:r>
              <a:rPr lang="en-US" altLang="zh-CN" sz="2200" dirty="0">
                <a:solidFill>
                  <a:srgbClr val="C00000"/>
                </a:solidFill>
              </a:rPr>
              <a:t>/ </a:t>
            </a:r>
            <a:r>
              <a:rPr lang="zh-CN" altLang="en-US" sz="2200" dirty="0">
                <a:solidFill>
                  <a:srgbClr val="C00000"/>
                </a:solidFill>
              </a:rPr>
              <a:t>编址单位（</a:t>
            </a:r>
            <a:r>
              <a:rPr lang="en-US" altLang="zh-CN" sz="2200" dirty="0">
                <a:solidFill>
                  <a:srgbClr val="C00000"/>
                </a:solidFill>
              </a:rPr>
              <a:t>Addressing Unit</a:t>
            </a:r>
            <a:r>
              <a:rPr lang="zh-CN" altLang="en-US" sz="2200" dirty="0">
                <a:solidFill>
                  <a:srgbClr val="C00000"/>
                </a:solidFill>
              </a:rPr>
              <a:t>）</a:t>
            </a:r>
            <a:r>
              <a:rPr lang="zh-CN" altLang="en-US" sz="2200" dirty="0"/>
              <a:t> </a:t>
            </a:r>
          </a:p>
          <a:p>
            <a:pPr lvl="1" eaLnBrk="1" hangingPunct="1">
              <a:lnSpc>
                <a:spcPct val="110000"/>
              </a:lnSpc>
              <a:spcBef>
                <a:spcPct val="25000"/>
              </a:spcBef>
            </a:pPr>
            <a:r>
              <a:rPr lang="zh-CN" altLang="en-US" sz="2200" dirty="0">
                <a:solidFill>
                  <a:schemeClr val="tx1"/>
                </a:solidFill>
              </a:rPr>
              <a:t>具有相同地址的位构成一个存储单元，也称为一个编址单位</a:t>
            </a:r>
          </a:p>
          <a:p>
            <a:pPr eaLnBrk="1" hangingPunct="1">
              <a:lnSpc>
                <a:spcPct val="110000"/>
              </a:lnSpc>
              <a:spcBef>
                <a:spcPct val="25000"/>
              </a:spcBef>
            </a:pPr>
            <a:r>
              <a:rPr lang="zh-CN" altLang="en-US" sz="2200" dirty="0"/>
              <a:t>组成</a:t>
            </a:r>
            <a:r>
              <a:rPr lang="en-US" altLang="zh-CN" sz="2200" dirty="0"/>
              <a:t>1</a:t>
            </a:r>
            <a:r>
              <a:rPr lang="zh-CN" altLang="en-US" sz="2200" dirty="0"/>
              <a:t>：</a:t>
            </a:r>
            <a:r>
              <a:rPr lang="zh-CN" altLang="en-US" sz="2200" dirty="0">
                <a:solidFill>
                  <a:srgbClr val="C00000"/>
                </a:solidFill>
              </a:rPr>
              <a:t>存储体</a:t>
            </a:r>
            <a:r>
              <a:rPr lang="en-US" altLang="zh-CN" sz="2200" dirty="0">
                <a:solidFill>
                  <a:srgbClr val="C00000"/>
                </a:solidFill>
              </a:rPr>
              <a:t>/ </a:t>
            </a:r>
            <a:r>
              <a:rPr lang="zh-CN" altLang="en-US" sz="2200" dirty="0">
                <a:solidFill>
                  <a:srgbClr val="C00000"/>
                </a:solidFill>
              </a:rPr>
              <a:t>存储矩阵 </a:t>
            </a:r>
            <a:r>
              <a:rPr lang="en-US" altLang="zh-CN" sz="2200" dirty="0">
                <a:solidFill>
                  <a:srgbClr val="C00000"/>
                </a:solidFill>
              </a:rPr>
              <a:t>/ </a:t>
            </a:r>
            <a:r>
              <a:rPr lang="zh-CN" altLang="en-US" sz="2200" dirty="0">
                <a:solidFill>
                  <a:srgbClr val="C00000"/>
                </a:solidFill>
              </a:rPr>
              <a:t>存储阵列（</a:t>
            </a:r>
            <a:r>
              <a:rPr lang="en-US" altLang="zh-CN" sz="2200" dirty="0">
                <a:solidFill>
                  <a:srgbClr val="C00000"/>
                </a:solidFill>
              </a:rPr>
              <a:t>Bank</a:t>
            </a:r>
            <a:r>
              <a:rPr lang="zh-CN" altLang="en-US" sz="2200" dirty="0">
                <a:solidFill>
                  <a:srgbClr val="C00000"/>
                </a:solidFill>
              </a:rPr>
              <a:t>）</a:t>
            </a:r>
          </a:p>
          <a:p>
            <a:pPr lvl="1" eaLnBrk="1" hangingPunct="1">
              <a:lnSpc>
                <a:spcPct val="110000"/>
              </a:lnSpc>
              <a:spcBef>
                <a:spcPct val="25000"/>
              </a:spcBef>
            </a:pPr>
            <a:r>
              <a:rPr lang="zh-CN" altLang="en-US" sz="2200" dirty="0">
                <a:solidFill>
                  <a:schemeClr val="tx1"/>
                </a:solidFill>
              </a:rPr>
              <a:t>所有存储单元构成一个存储阵列</a:t>
            </a:r>
          </a:p>
        </p:txBody>
      </p:sp>
      <p:sp>
        <p:nvSpPr>
          <p:cNvPr id="4" name="Rectangle 96"/>
          <p:cNvSpPr>
            <a:spLocks noChangeArrowheads="1"/>
          </p:cNvSpPr>
          <p:nvPr/>
        </p:nvSpPr>
        <p:spPr bwMode="auto">
          <a:xfrm>
            <a:off x="5348816" y="978089"/>
            <a:ext cx="6300787" cy="3409950"/>
          </a:xfrm>
          <a:prstGeom prst="rect">
            <a:avLst/>
          </a:prstGeom>
          <a:solidFill>
            <a:schemeClr val="accent1">
              <a:alpha val="20000"/>
            </a:schemeClr>
          </a:solidFill>
          <a:ln w="9525">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 name="Text Box 98"/>
          <p:cNvSpPr txBox="1">
            <a:spLocks noChangeArrowheads="1"/>
          </p:cNvSpPr>
          <p:nvPr/>
        </p:nvSpPr>
        <p:spPr bwMode="auto">
          <a:xfrm>
            <a:off x="5439303" y="2014727"/>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地址寄存器</a:t>
            </a:r>
          </a:p>
        </p:txBody>
      </p:sp>
      <p:sp>
        <p:nvSpPr>
          <p:cNvPr id="7" name="Text Box 99"/>
          <p:cNvSpPr txBox="1">
            <a:spLocks noChangeArrowheads="1"/>
          </p:cNvSpPr>
          <p:nvPr/>
        </p:nvSpPr>
        <p:spPr bwMode="auto">
          <a:xfrm>
            <a:off x="6006040" y="2016314"/>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solidFill>
                  <a:srgbClr val="000000"/>
                </a:solidFill>
                <a:latin typeface="黑体" panose="02010609060101010101" pitchFamily="49" charset="-122"/>
                <a:ea typeface="黑体" panose="02010609060101010101" pitchFamily="49" charset="-122"/>
              </a:rPr>
              <a:t>地址译码器</a:t>
            </a:r>
            <a:endParaRPr kumimoji="1" lang="zh-CN" altLang="en-US" sz="1800" dirty="0">
              <a:latin typeface="黑体" panose="02010609060101010101" pitchFamily="49" charset="-122"/>
              <a:ea typeface="黑体" panose="02010609060101010101" pitchFamily="49" charset="-122"/>
            </a:endParaRPr>
          </a:p>
        </p:txBody>
      </p:sp>
      <p:grpSp>
        <p:nvGrpSpPr>
          <p:cNvPr id="3" name="组合 2"/>
          <p:cNvGrpSpPr/>
          <p:nvPr/>
        </p:nvGrpSpPr>
        <p:grpSpPr>
          <a:xfrm>
            <a:off x="6369578" y="1878201"/>
            <a:ext cx="452438" cy="1422400"/>
            <a:chOff x="6369578" y="1878201"/>
            <a:chExt cx="452438" cy="1422400"/>
          </a:xfrm>
        </p:grpSpPr>
        <p:sp>
          <p:nvSpPr>
            <p:cNvPr id="8" name="Line 100"/>
            <p:cNvSpPr>
              <a:spLocks noChangeShapeType="1"/>
            </p:cNvSpPr>
            <p:nvPr/>
          </p:nvSpPr>
          <p:spPr bwMode="auto">
            <a:xfrm flipV="1">
              <a:off x="6372753" y="1878201"/>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9" name="Line 101"/>
            <p:cNvSpPr>
              <a:spLocks noChangeShapeType="1"/>
            </p:cNvSpPr>
            <p:nvPr/>
          </p:nvSpPr>
          <p:spPr bwMode="auto">
            <a:xfrm flipV="1">
              <a:off x="6369578" y="1976626"/>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 name="Line 102"/>
            <p:cNvSpPr>
              <a:spLocks noChangeShapeType="1"/>
            </p:cNvSpPr>
            <p:nvPr/>
          </p:nvSpPr>
          <p:spPr bwMode="auto">
            <a:xfrm flipV="1">
              <a:off x="6372753" y="2076639"/>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 name="Line 103"/>
            <p:cNvSpPr>
              <a:spLocks noChangeShapeType="1"/>
            </p:cNvSpPr>
            <p:nvPr/>
          </p:nvSpPr>
          <p:spPr bwMode="auto">
            <a:xfrm flipV="1">
              <a:off x="6372753" y="2175065"/>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2" name="Line 104"/>
            <p:cNvSpPr>
              <a:spLocks noChangeShapeType="1"/>
            </p:cNvSpPr>
            <p:nvPr/>
          </p:nvSpPr>
          <p:spPr bwMode="auto">
            <a:xfrm>
              <a:off x="6372753" y="3135501"/>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3" name="Line 105"/>
            <p:cNvSpPr>
              <a:spLocks noChangeShapeType="1"/>
            </p:cNvSpPr>
            <p:nvPr/>
          </p:nvSpPr>
          <p:spPr bwMode="auto">
            <a:xfrm>
              <a:off x="6372753" y="3200589"/>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4" name="Group 106"/>
          <p:cNvGrpSpPr/>
          <p:nvPr/>
        </p:nvGrpSpPr>
        <p:grpSpPr bwMode="auto">
          <a:xfrm>
            <a:off x="6448952" y="3392677"/>
            <a:ext cx="1555750" cy="587375"/>
            <a:chOff x="2249" y="1828"/>
            <a:chExt cx="980" cy="370"/>
          </a:xfrm>
        </p:grpSpPr>
        <p:sp>
          <p:nvSpPr>
            <p:cNvPr id="1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读写控制电路</a:t>
              </a:r>
            </a:p>
          </p:txBody>
        </p:sp>
        <p:sp>
          <p:nvSpPr>
            <p:cNvPr id="16"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22" name="Rectangle 114"/>
          <p:cNvSpPr>
            <a:spLocks noChangeArrowheads="1"/>
          </p:cNvSpPr>
          <p:nvPr/>
        </p:nvSpPr>
        <p:spPr bwMode="auto">
          <a:xfrm>
            <a:off x="6777566" y="1828990"/>
            <a:ext cx="987425" cy="15541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 name="Line 115"/>
          <p:cNvSpPr>
            <a:spLocks noChangeShapeType="1"/>
          </p:cNvSpPr>
          <p:nvPr/>
        </p:nvSpPr>
        <p:spPr bwMode="auto">
          <a:xfrm>
            <a:off x="6777566" y="3287902"/>
            <a:ext cx="987425"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4" name="Line 116"/>
          <p:cNvSpPr>
            <a:spLocks noChangeShapeType="1"/>
          </p:cNvSpPr>
          <p:nvPr/>
        </p:nvSpPr>
        <p:spPr bwMode="auto">
          <a:xfrm>
            <a:off x="6777566" y="3187890"/>
            <a:ext cx="987425"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5" name="Text Box 117"/>
          <p:cNvSpPr txBox="1">
            <a:spLocks noChangeArrowheads="1"/>
          </p:cNvSpPr>
          <p:nvPr/>
        </p:nvSpPr>
        <p:spPr bwMode="auto">
          <a:xfrm>
            <a:off x="6815666" y="2278252"/>
            <a:ext cx="790575" cy="1098550"/>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dirty="0">
                <a:solidFill>
                  <a:srgbClr val="808080"/>
                </a:solidFill>
                <a:effectLst>
                  <a:outerShdw blurRad="38100" dist="38100" dir="2700000" algn="tl">
                    <a:srgbClr val="C0C0C0"/>
                  </a:outerShdw>
                </a:effectLst>
                <a:latin typeface="黑体" panose="02010609060101010101" pitchFamily="49" charset="-122"/>
                <a:ea typeface="黑体" panose="02010609060101010101" pitchFamily="49" charset="-122"/>
                <a:sym typeface="Marlett" pitchFamily="2" charset="2"/>
              </a:rPr>
              <a:t></a:t>
            </a:r>
            <a:endParaRPr kumimoji="1" lang="zh-CN" altLang="en-US" sz="2300" dirty="0"/>
          </a:p>
        </p:txBody>
      </p:sp>
      <p:grpSp>
        <p:nvGrpSpPr>
          <p:cNvPr id="26" name="Group 118"/>
          <p:cNvGrpSpPr/>
          <p:nvPr/>
        </p:nvGrpSpPr>
        <p:grpSpPr bwMode="auto">
          <a:xfrm>
            <a:off x="6777566" y="1824227"/>
            <a:ext cx="987425" cy="703263"/>
            <a:chOff x="5628" y="10821"/>
            <a:chExt cx="936" cy="609"/>
          </a:xfrm>
        </p:grpSpPr>
        <p:sp>
          <p:nvSpPr>
            <p:cNvPr id="36"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7"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8"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9"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0"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1"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2"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3" name="Line 126"/>
            <p:cNvSpPr>
              <a:spLocks noChangeShapeType="1"/>
            </p:cNvSpPr>
            <p:nvPr/>
          </p:nvSpPr>
          <p:spPr bwMode="auto">
            <a:xfrm>
              <a:off x="6102"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127"/>
            <p:cNvSpPr>
              <a:spLocks noChangeShapeType="1"/>
            </p:cNvSpPr>
            <p:nvPr/>
          </p:nvSpPr>
          <p:spPr bwMode="auto">
            <a:xfrm>
              <a:off x="6210"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128"/>
            <p:cNvSpPr>
              <a:spLocks noChangeShapeType="1"/>
            </p:cNvSpPr>
            <p:nvPr/>
          </p:nvSpPr>
          <p:spPr bwMode="auto">
            <a:xfrm>
              <a:off x="6336"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129"/>
            <p:cNvSpPr>
              <a:spLocks noChangeShapeType="1"/>
            </p:cNvSpPr>
            <p:nvPr/>
          </p:nvSpPr>
          <p:spPr bwMode="auto">
            <a:xfrm>
              <a:off x="644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130"/>
            <p:cNvSpPr>
              <a:spLocks noChangeShapeType="1"/>
            </p:cNvSpPr>
            <p:nvPr/>
          </p:nvSpPr>
          <p:spPr bwMode="auto">
            <a:xfrm>
              <a:off x="575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131"/>
            <p:cNvSpPr>
              <a:spLocks noChangeShapeType="1"/>
            </p:cNvSpPr>
            <p:nvPr/>
          </p:nvSpPr>
          <p:spPr bwMode="auto">
            <a:xfrm>
              <a:off x="5882" y="10839"/>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32"/>
            <p:cNvSpPr>
              <a:spLocks noChangeShapeType="1"/>
            </p:cNvSpPr>
            <p:nvPr/>
          </p:nvSpPr>
          <p:spPr bwMode="auto">
            <a:xfrm>
              <a:off x="5994" y="10821"/>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33"/>
          <p:cNvGrpSpPr/>
          <p:nvPr/>
        </p:nvGrpSpPr>
        <p:grpSpPr bwMode="auto">
          <a:xfrm>
            <a:off x="6899804" y="3199002"/>
            <a:ext cx="727075" cy="163513"/>
            <a:chOff x="7470" y="11487"/>
            <a:chExt cx="690" cy="609"/>
          </a:xfrm>
        </p:grpSpPr>
        <p:sp>
          <p:nvSpPr>
            <p:cNvPr id="29" name="Line 134"/>
            <p:cNvSpPr>
              <a:spLocks noChangeShapeType="1"/>
            </p:cNvSpPr>
            <p:nvPr/>
          </p:nvSpPr>
          <p:spPr bwMode="auto">
            <a:xfrm>
              <a:off x="7818"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35"/>
            <p:cNvSpPr>
              <a:spLocks noChangeShapeType="1"/>
            </p:cNvSpPr>
            <p:nvPr/>
          </p:nvSpPr>
          <p:spPr bwMode="auto">
            <a:xfrm>
              <a:off x="7926"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36"/>
            <p:cNvSpPr>
              <a:spLocks noChangeShapeType="1"/>
            </p:cNvSpPr>
            <p:nvPr/>
          </p:nvSpPr>
          <p:spPr bwMode="auto">
            <a:xfrm>
              <a:off x="8052"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137"/>
            <p:cNvSpPr>
              <a:spLocks noChangeShapeType="1"/>
            </p:cNvSpPr>
            <p:nvPr/>
          </p:nvSpPr>
          <p:spPr bwMode="auto">
            <a:xfrm>
              <a:off x="816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138"/>
            <p:cNvSpPr>
              <a:spLocks noChangeShapeType="1"/>
            </p:cNvSpPr>
            <p:nvPr/>
          </p:nvSpPr>
          <p:spPr bwMode="auto">
            <a:xfrm>
              <a:off x="747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139"/>
            <p:cNvSpPr>
              <a:spLocks noChangeShapeType="1"/>
            </p:cNvSpPr>
            <p:nvPr/>
          </p:nvSpPr>
          <p:spPr bwMode="auto">
            <a:xfrm>
              <a:off x="7598" y="11505"/>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40"/>
            <p:cNvSpPr>
              <a:spLocks noChangeShapeType="1"/>
            </p:cNvSpPr>
            <p:nvPr/>
          </p:nvSpPr>
          <p:spPr bwMode="auto">
            <a:xfrm>
              <a:off x="7710" y="1148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组合 4"/>
          <p:cNvGrpSpPr/>
          <p:nvPr/>
        </p:nvGrpSpPr>
        <p:grpSpPr>
          <a:xfrm>
            <a:off x="6845459" y="1355136"/>
            <a:ext cx="1655894" cy="523845"/>
            <a:chOff x="9993709" y="4726335"/>
            <a:chExt cx="1655894" cy="523845"/>
          </a:xfrm>
        </p:grpSpPr>
        <p:sp>
          <p:nvSpPr>
            <p:cNvPr id="21" name="Text Box 113"/>
            <p:cNvSpPr txBox="1">
              <a:spLocks noChangeArrowheads="1"/>
            </p:cNvSpPr>
            <p:nvPr/>
          </p:nvSpPr>
          <p:spPr bwMode="auto">
            <a:xfrm>
              <a:off x="10259067" y="4726335"/>
              <a:ext cx="1390536" cy="4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dirty="0">
                  <a:ea typeface="黑体" panose="02010609060101010101" pitchFamily="49" charset="-122"/>
                </a:rPr>
                <a:t>记忆单元</a:t>
              </a:r>
            </a:p>
          </p:txBody>
        </p:sp>
        <p:sp>
          <p:nvSpPr>
            <p:cNvPr id="28" name="Line 141"/>
            <p:cNvSpPr>
              <a:spLocks noChangeShapeType="1"/>
            </p:cNvSpPr>
            <p:nvPr/>
          </p:nvSpPr>
          <p:spPr bwMode="auto">
            <a:xfrm flipV="1">
              <a:off x="9993709" y="4951131"/>
              <a:ext cx="249528" cy="299049"/>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7" name="Group 149"/>
          <p:cNvGrpSpPr/>
          <p:nvPr/>
        </p:nvGrpSpPr>
        <p:grpSpPr bwMode="auto">
          <a:xfrm>
            <a:off x="8298391" y="1392427"/>
            <a:ext cx="3216275" cy="2936875"/>
            <a:chOff x="3603" y="582"/>
            <a:chExt cx="2026" cy="1850"/>
          </a:xfrm>
        </p:grpSpPr>
        <p:grpSp>
          <p:nvGrpSpPr>
            <p:cNvPr id="58" name="Group 150"/>
            <p:cNvGrpSpPr/>
            <p:nvPr/>
          </p:nvGrpSpPr>
          <p:grpSpPr bwMode="auto">
            <a:xfrm>
              <a:off x="3603" y="731"/>
              <a:ext cx="1836" cy="1601"/>
              <a:chOff x="2666" y="1073"/>
              <a:chExt cx="1439" cy="1256"/>
            </a:xfrm>
          </p:grpSpPr>
          <p:grpSp>
            <p:nvGrpSpPr>
              <p:cNvPr id="60" name="Group 151"/>
              <p:cNvGrpSpPr/>
              <p:nvPr/>
            </p:nvGrpSpPr>
            <p:grpSpPr bwMode="auto">
              <a:xfrm>
                <a:off x="3273" y="1076"/>
                <a:ext cx="595" cy="1192"/>
                <a:chOff x="4598" y="40"/>
                <a:chExt cx="829" cy="1508"/>
              </a:xfrm>
            </p:grpSpPr>
            <p:sp>
              <p:nvSpPr>
                <p:cNvPr id="77" name="Rectangle 152"/>
                <p:cNvSpPr>
                  <a:spLocks noChangeArrowheads="1"/>
                </p:cNvSpPr>
                <p:nvPr/>
              </p:nvSpPr>
              <p:spPr bwMode="auto">
                <a:xfrm>
                  <a:off x="4600" y="40"/>
                  <a:ext cx="827" cy="1508"/>
                </a:xfrm>
                <a:prstGeom prst="rect">
                  <a:avLst/>
                </a:prstGeom>
                <a:noFill/>
                <a:ln w="12700" algn="ctr">
                  <a:solidFill>
                    <a:srgbClr val="0033CC"/>
                  </a:solidFill>
                  <a:miter lim="800000"/>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8" name="Line 153"/>
                <p:cNvSpPr>
                  <a:spLocks noChangeShapeType="1"/>
                </p:cNvSpPr>
                <p:nvPr/>
              </p:nvSpPr>
              <p:spPr bwMode="auto">
                <a:xfrm>
                  <a:off x="4600" y="79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 name="Line 154"/>
                <p:cNvSpPr>
                  <a:spLocks noChangeShapeType="1"/>
                </p:cNvSpPr>
                <p:nvPr/>
              </p:nvSpPr>
              <p:spPr bwMode="auto">
                <a:xfrm>
                  <a:off x="4608" y="409"/>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Line 155"/>
                <p:cNvSpPr>
                  <a:spLocks noChangeShapeType="1"/>
                </p:cNvSpPr>
                <p:nvPr/>
              </p:nvSpPr>
              <p:spPr bwMode="auto">
                <a:xfrm>
                  <a:off x="4599" y="60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Line 156"/>
                <p:cNvSpPr>
                  <a:spLocks noChangeShapeType="1"/>
                </p:cNvSpPr>
                <p:nvPr/>
              </p:nvSpPr>
              <p:spPr bwMode="auto">
                <a:xfrm>
                  <a:off x="4599" y="227"/>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 name="Line 157"/>
                <p:cNvSpPr>
                  <a:spLocks noChangeShapeType="1"/>
                </p:cNvSpPr>
                <p:nvPr/>
              </p:nvSpPr>
              <p:spPr bwMode="auto">
                <a:xfrm>
                  <a:off x="4607" y="698"/>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Line 158"/>
                <p:cNvSpPr>
                  <a:spLocks noChangeShapeType="1"/>
                </p:cNvSpPr>
                <p:nvPr/>
              </p:nvSpPr>
              <p:spPr bwMode="auto">
                <a:xfrm>
                  <a:off x="4599" y="311"/>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 name="Line 159"/>
                <p:cNvSpPr>
                  <a:spLocks noChangeShapeType="1"/>
                </p:cNvSpPr>
                <p:nvPr/>
              </p:nvSpPr>
              <p:spPr bwMode="auto">
                <a:xfrm>
                  <a:off x="4606" y="508"/>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Line 160"/>
                <p:cNvSpPr>
                  <a:spLocks noChangeShapeType="1"/>
                </p:cNvSpPr>
                <p:nvPr/>
              </p:nvSpPr>
              <p:spPr bwMode="auto">
                <a:xfrm>
                  <a:off x="4606" y="129"/>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Line 161"/>
                <p:cNvSpPr>
                  <a:spLocks noChangeShapeType="1"/>
                </p:cNvSpPr>
                <p:nvPr/>
              </p:nvSpPr>
              <p:spPr bwMode="auto">
                <a:xfrm>
                  <a:off x="4608" y="1433"/>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Line 162"/>
                <p:cNvSpPr>
                  <a:spLocks noChangeShapeType="1"/>
                </p:cNvSpPr>
                <p:nvPr/>
              </p:nvSpPr>
              <p:spPr bwMode="auto">
                <a:xfrm>
                  <a:off x="4600" y="887"/>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 name="Line 163"/>
                <p:cNvSpPr>
                  <a:spLocks noChangeShapeType="1"/>
                </p:cNvSpPr>
                <p:nvPr/>
              </p:nvSpPr>
              <p:spPr bwMode="auto">
                <a:xfrm>
                  <a:off x="4607" y="1335"/>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 name="Line 164"/>
                <p:cNvSpPr>
                  <a:spLocks noChangeShapeType="1"/>
                </p:cNvSpPr>
                <p:nvPr/>
              </p:nvSpPr>
              <p:spPr bwMode="auto">
                <a:xfrm>
                  <a:off x="4598" y="98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rPr>
                  <a:t>·····		</a:t>
                </a:r>
                <a:endParaRPr kumimoji="1" lang="en-US" altLang="zh-CN" sz="2600"/>
              </a:p>
            </p:txBody>
          </p:sp>
          <p:sp>
            <p:nvSpPr>
              <p:cNvPr id="62"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rPr>
                  <a:t>01101001</a:t>
                </a:r>
                <a:endParaRPr kumimoji="1" lang="en-US" altLang="zh-CN" sz="2600"/>
              </a:p>
            </p:txBody>
          </p:sp>
          <p:sp>
            <p:nvSpPr>
              <p:cNvPr id="63"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rPr>
                  <a:t>10101010</a:t>
                </a:r>
                <a:endParaRPr kumimoji="1" lang="en-US" altLang="zh-CN" sz="2600"/>
              </a:p>
            </p:txBody>
          </p:sp>
          <p:sp>
            <p:nvSpPr>
              <p:cNvPr id="64"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65" name="Line 169"/>
              <p:cNvSpPr>
                <a:spLocks noChangeShapeType="1"/>
              </p:cNvSpPr>
              <p:nvPr/>
            </p:nvSpPr>
            <p:spPr bwMode="auto">
              <a:xfrm flipH="1" flipV="1">
                <a:off x="3784" y="1411"/>
                <a:ext cx="148" cy="142"/>
              </a:xfrm>
              <a:prstGeom prst="line">
                <a:avLst/>
              </a:prstGeom>
              <a:noFill/>
              <a:ln w="12700">
                <a:solidFill>
                  <a:srgbClr val="0033CC"/>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66" name="Group 170"/>
              <p:cNvGrpSpPr/>
              <p:nvPr/>
            </p:nvGrpSpPr>
            <p:grpSpPr bwMode="auto">
              <a:xfrm>
                <a:off x="2666" y="1073"/>
                <a:ext cx="839" cy="1256"/>
                <a:chOff x="2666" y="1073"/>
                <a:chExt cx="839" cy="1256"/>
              </a:xfrm>
            </p:grpSpPr>
            <p:sp>
              <p:nvSpPr>
                <p:cNvPr id="67"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00001</a:t>
                  </a:r>
                  <a:endParaRPr kumimoji="1" lang="en-US" altLang="zh-CN" sz="2600"/>
                </a:p>
              </p:txBody>
            </p:sp>
            <p:sp>
              <p:nvSpPr>
                <p:cNvPr id="68"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00000</a:t>
                  </a:r>
                  <a:endParaRPr kumimoji="1" lang="en-US" altLang="zh-CN" sz="2600"/>
                </a:p>
              </p:txBody>
            </p:sp>
            <p:sp>
              <p:nvSpPr>
                <p:cNvPr id="69"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00010</a:t>
                  </a:r>
                  <a:endParaRPr kumimoji="1" lang="en-US" altLang="zh-CN" sz="2600"/>
                </a:p>
              </p:txBody>
            </p:sp>
            <p:sp>
              <p:nvSpPr>
                <p:cNvPr id="70"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00011</a:t>
                  </a:r>
                  <a:endParaRPr kumimoji="1" lang="en-US" altLang="zh-CN" sz="2600"/>
                </a:p>
              </p:txBody>
            </p:sp>
            <p:sp>
              <p:nvSpPr>
                <p:cNvPr id="71"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00100</a:t>
                  </a:r>
                  <a:endParaRPr kumimoji="1" lang="en-US" altLang="zh-CN" sz="2600"/>
                </a:p>
              </p:txBody>
            </p:sp>
            <p:sp>
              <p:nvSpPr>
                <p:cNvPr id="72"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11110</a:t>
                  </a:r>
                  <a:endParaRPr kumimoji="1" lang="en-US" altLang="zh-CN" sz="2600"/>
                </a:p>
              </p:txBody>
            </p:sp>
            <p:sp>
              <p:nvSpPr>
                <p:cNvPr id="73"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11111</a:t>
                  </a:r>
                  <a:endParaRPr kumimoji="1" lang="en-US" altLang="zh-CN" sz="2600"/>
                </a:p>
              </p:txBody>
            </p:sp>
            <p:sp>
              <p:nvSpPr>
                <p:cNvPr id="74"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a:t>
                  </a:r>
                  <a:endParaRPr kumimoji="1" lang="en-US" altLang="zh-CN" sz="2600"/>
                </a:p>
              </p:txBody>
            </p:sp>
            <p:sp>
              <p:nvSpPr>
                <p:cNvPr id="75"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76" name="AutoShape 180"/>
                <p:cNvSpPr/>
                <p:nvPr/>
              </p:nvSpPr>
              <p:spPr bwMode="auto">
                <a:xfrm>
                  <a:off x="2958" y="1119"/>
                  <a:ext cx="56" cy="1113"/>
                </a:xfrm>
                <a:prstGeom prst="leftBrace">
                  <a:avLst>
                    <a:gd name="adj1" fmla="val 165625"/>
                    <a:gd name="adj2" fmla="val 50000"/>
                  </a:avLst>
                </a:prstGeom>
                <a:noFill/>
                <a:ln w="19050">
                  <a:solidFill>
                    <a:srgbClr val="990033"/>
                  </a:solidFill>
                  <a:rou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p>
              </p:txBody>
            </p:sp>
          </p:grpSp>
        </p:grpSp>
        <p:sp>
          <p:nvSpPr>
            <p:cNvPr id="59" name="Oval 181"/>
            <p:cNvSpPr>
              <a:spLocks noChangeArrowheads="1"/>
            </p:cNvSpPr>
            <p:nvPr/>
          </p:nvSpPr>
          <p:spPr bwMode="auto">
            <a:xfrm>
              <a:off x="3603" y="582"/>
              <a:ext cx="2026" cy="1850"/>
            </a:xfrm>
            <a:prstGeom prst="ellipse">
              <a:avLst/>
            </a:prstGeom>
            <a:noFill/>
            <a:ln w="19050">
              <a:solidFill>
                <a:srgbClr val="0000CC"/>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92" name="Line 184"/>
          <p:cNvSpPr>
            <a:spLocks noChangeShapeType="1"/>
          </p:cNvSpPr>
          <p:nvPr/>
        </p:nvSpPr>
        <p:spPr bwMode="auto">
          <a:xfrm>
            <a:off x="5798078" y="2683064"/>
            <a:ext cx="2254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 name="Text Box 186"/>
          <p:cNvSpPr txBox="1">
            <a:spLocks noChangeArrowheads="1"/>
          </p:cNvSpPr>
          <p:nvPr/>
        </p:nvSpPr>
        <p:spPr bwMode="auto">
          <a:xfrm>
            <a:off x="7825316" y="1062227"/>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t>MM</a:t>
            </a:r>
          </a:p>
        </p:txBody>
      </p:sp>
      <p:sp>
        <p:nvSpPr>
          <p:cNvPr id="102" name="Text Box 193"/>
          <p:cNvSpPr txBox="1">
            <a:spLocks noChangeArrowheads="1"/>
          </p:cNvSpPr>
          <p:nvPr/>
        </p:nvSpPr>
        <p:spPr bwMode="auto">
          <a:xfrm>
            <a:off x="563320" y="5198731"/>
            <a:ext cx="3195879" cy="12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203200" indent="-203200" eaLnBrk="1" hangingPunct="1">
              <a:lnSpc>
                <a:spcPct val="110000"/>
              </a:lnSpc>
              <a:spcBef>
                <a:spcPct val="25000"/>
              </a:spcBef>
              <a:buSzPct val="100000"/>
              <a:buFont typeface="Arial" panose="020B0604020202020204" pitchFamily="34" charset="0"/>
              <a:buChar char="°"/>
            </a:pPr>
            <a:r>
              <a:rPr lang="zh-CN" altLang="en-US" sz="2200" b="1" dirty="0">
                <a:latin typeface="微软雅黑" panose="020B0503020204020204" pitchFamily="34" charset="-122"/>
                <a:ea typeface="微软雅黑" panose="020B0503020204020204" pitchFamily="34" charset="-122"/>
              </a:rPr>
              <a:t>组成</a:t>
            </a:r>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a:t>
            </a:r>
            <a:r>
              <a:rPr lang="zh-CN" altLang="en-US" sz="2200" b="1" dirty="0">
                <a:solidFill>
                  <a:srgbClr val="C00000"/>
                </a:solidFill>
                <a:latin typeface="微软雅黑" panose="020B0503020204020204" pitchFamily="34" charset="-122"/>
                <a:ea typeface="微软雅黑" panose="020B0503020204020204" pitchFamily="34" charset="-122"/>
              </a:rPr>
              <a:t>地址寄存器</a:t>
            </a:r>
            <a:endParaRPr lang="en-US" altLang="zh-CN" sz="2200" b="1" dirty="0">
              <a:solidFill>
                <a:srgbClr val="C00000"/>
              </a:solidFill>
              <a:latin typeface="微软雅黑" panose="020B0503020204020204" pitchFamily="34" charset="-122"/>
              <a:ea typeface="微软雅黑" panose="020B0503020204020204" pitchFamily="34" charset="-122"/>
            </a:endParaRPr>
          </a:p>
          <a:p>
            <a:pPr marL="203200" indent="-203200" eaLnBrk="1" hangingPunct="1">
              <a:lnSpc>
                <a:spcPct val="110000"/>
              </a:lnSpc>
              <a:spcBef>
                <a:spcPct val="25000"/>
              </a:spcBef>
              <a:buSzPct val="100000"/>
              <a:buFont typeface="Arial" panose="020B0604020202020204" pitchFamily="34" charset="0"/>
              <a:buChar char="°"/>
            </a:pPr>
            <a:r>
              <a:rPr lang="zh-CN" altLang="en-US" sz="2200" b="1" dirty="0">
                <a:latin typeface="微软雅黑" panose="020B0503020204020204" pitchFamily="34" charset="-122"/>
                <a:ea typeface="微软雅黑" panose="020B0503020204020204" pitchFamily="34" charset="-122"/>
              </a:rPr>
              <a:t>组成</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a:t>
            </a:r>
            <a:r>
              <a:rPr lang="zh-CN" altLang="en-US" sz="2200" b="1" dirty="0">
                <a:solidFill>
                  <a:srgbClr val="C00000"/>
                </a:solidFill>
                <a:latin typeface="微软雅黑" panose="020B0503020204020204" pitchFamily="34" charset="-122"/>
                <a:ea typeface="微软雅黑" panose="020B0503020204020204" pitchFamily="34" charset="-122"/>
              </a:rPr>
              <a:t>地址译码器</a:t>
            </a:r>
            <a:endParaRPr lang="en-US" altLang="zh-CN" sz="2200" b="1" dirty="0">
              <a:solidFill>
                <a:srgbClr val="C00000"/>
              </a:solidFill>
              <a:latin typeface="微软雅黑" panose="020B0503020204020204" pitchFamily="34" charset="-122"/>
              <a:ea typeface="微软雅黑" panose="020B0503020204020204" pitchFamily="34" charset="-122"/>
            </a:endParaRPr>
          </a:p>
          <a:p>
            <a:pPr marL="203200" indent="-203200" eaLnBrk="1" hangingPunct="1">
              <a:lnSpc>
                <a:spcPct val="110000"/>
              </a:lnSpc>
              <a:spcBef>
                <a:spcPct val="25000"/>
              </a:spcBef>
              <a:buSzPct val="100000"/>
              <a:buFont typeface="Arial" panose="020B0604020202020204" pitchFamily="34" charset="0"/>
              <a:buChar char="°"/>
            </a:pPr>
            <a:r>
              <a:rPr lang="zh-CN" altLang="en-US" sz="2200" b="1" dirty="0">
                <a:latin typeface="微软雅黑" panose="020B0503020204020204" pitchFamily="34" charset="-122"/>
                <a:ea typeface="微软雅黑" panose="020B0503020204020204" pitchFamily="34" charset="-122"/>
              </a:rPr>
              <a:t>组成</a:t>
            </a:r>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a:t>
            </a:r>
            <a:r>
              <a:rPr lang="zh-CN" altLang="en-US" sz="2200" b="1" dirty="0">
                <a:solidFill>
                  <a:srgbClr val="C00000"/>
                </a:solidFill>
                <a:latin typeface="微软雅黑" panose="020B0503020204020204" pitchFamily="34" charset="-122"/>
                <a:ea typeface="微软雅黑" panose="020B0503020204020204" pitchFamily="34" charset="-122"/>
              </a:rPr>
              <a:t>读写控制电路</a:t>
            </a:r>
          </a:p>
        </p:txBody>
      </p:sp>
      <p:sp>
        <p:nvSpPr>
          <p:cNvPr id="103" name="Text Box 193"/>
          <p:cNvSpPr txBox="1">
            <a:spLocks noChangeArrowheads="1"/>
          </p:cNvSpPr>
          <p:nvPr/>
        </p:nvSpPr>
        <p:spPr bwMode="auto">
          <a:xfrm>
            <a:off x="4291594" y="5185917"/>
            <a:ext cx="5949818"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5000"/>
              </a:spcBef>
              <a:buSzPct val="100000"/>
            </a:pPr>
            <a:r>
              <a:rPr lang="zh-CN" altLang="en-US" sz="2200" b="1" dirty="0">
                <a:solidFill>
                  <a:srgbClr val="003399"/>
                </a:solidFill>
                <a:latin typeface="微软雅黑" panose="020B0503020204020204" pitchFamily="34" charset="-122"/>
                <a:ea typeface="微软雅黑" panose="020B0503020204020204" pitchFamily="34" charset="-122"/>
              </a:rPr>
              <a:t>暂存</a:t>
            </a:r>
            <a:r>
              <a:rPr lang="en-US" altLang="zh-CN" sz="2200" b="1" dirty="0">
                <a:solidFill>
                  <a:srgbClr val="003399"/>
                </a:solidFill>
                <a:latin typeface="微软雅黑" panose="020B0503020204020204" pitchFamily="34" charset="-122"/>
                <a:ea typeface="微软雅黑" panose="020B0503020204020204" pitchFamily="34" charset="-122"/>
              </a:rPr>
              <a:t>CPU</a:t>
            </a:r>
            <a:r>
              <a:rPr lang="zh-CN" altLang="en-US" sz="2200" b="1" dirty="0">
                <a:solidFill>
                  <a:srgbClr val="003399"/>
                </a:solidFill>
                <a:latin typeface="微软雅黑" panose="020B0503020204020204" pitchFamily="34" charset="-122"/>
                <a:ea typeface="微软雅黑" panose="020B0503020204020204" pitchFamily="34" charset="-122"/>
              </a:rPr>
              <a:t>送来的地址</a:t>
            </a:r>
            <a:endParaRPr lang="en-US" altLang="zh-CN" sz="2200" b="1" dirty="0">
              <a:solidFill>
                <a:srgbClr val="003399"/>
              </a:solidFill>
              <a:latin typeface="微软雅黑" panose="020B0503020204020204" pitchFamily="34" charset="-122"/>
              <a:ea typeface="微软雅黑" panose="020B0503020204020204" pitchFamily="34" charset="-122"/>
            </a:endParaRPr>
          </a:p>
          <a:p>
            <a:pPr marL="0" lvl="1" indent="0">
              <a:lnSpc>
                <a:spcPct val="130000"/>
              </a:lnSpc>
              <a:spcBef>
                <a:spcPts val="0"/>
              </a:spcBef>
              <a:buSzPct val="100000"/>
            </a:pPr>
            <a:r>
              <a:rPr lang="zh-CN" altLang="en-US" sz="2200" b="1" dirty="0">
                <a:solidFill>
                  <a:srgbClr val="003399"/>
                </a:solidFill>
                <a:latin typeface="微软雅黑" panose="020B0503020204020204" pitchFamily="34" charset="-122"/>
                <a:ea typeface="微软雅黑" panose="020B0503020204020204" pitchFamily="34" charset="-122"/>
              </a:rPr>
              <a:t>选中相应的存储单元</a:t>
            </a:r>
            <a:endParaRPr lang="en-US" altLang="zh-CN" sz="2200" b="1" dirty="0">
              <a:solidFill>
                <a:srgbClr val="003399"/>
              </a:solidFill>
              <a:latin typeface="微软雅黑" panose="020B0503020204020204" pitchFamily="34" charset="-122"/>
              <a:ea typeface="微软雅黑" panose="020B0503020204020204" pitchFamily="34" charset="-122"/>
            </a:endParaRPr>
          </a:p>
          <a:p>
            <a:pPr marL="0" lvl="1" indent="0">
              <a:lnSpc>
                <a:spcPct val="130000"/>
              </a:lnSpc>
              <a:spcBef>
                <a:spcPts val="0"/>
              </a:spcBef>
              <a:buSzPct val="100000"/>
            </a:pPr>
            <a:r>
              <a:rPr lang="zh-CN" altLang="en-US" sz="2200" b="1" dirty="0">
                <a:solidFill>
                  <a:srgbClr val="003399"/>
                </a:solidFill>
                <a:latin typeface="微软雅黑" panose="020B0503020204020204" pitchFamily="34" charset="-122"/>
                <a:ea typeface="微软雅黑" panose="020B0503020204020204" pitchFamily="34" charset="-122"/>
              </a:rPr>
              <a:t>决定读取数据还是写入数据</a:t>
            </a:r>
          </a:p>
        </p:txBody>
      </p:sp>
      <p:grpSp>
        <p:nvGrpSpPr>
          <p:cNvPr id="90" name="组合 89"/>
          <p:cNvGrpSpPr/>
          <p:nvPr/>
        </p:nvGrpSpPr>
        <p:grpSpPr>
          <a:xfrm>
            <a:off x="7817468" y="1661140"/>
            <a:ext cx="910584" cy="709997"/>
            <a:chOff x="7620058" y="2137384"/>
            <a:chExt cx="679193" cy="668456"/>
          </a:xfrm>
        </p:grpSpPr>
        <p:sp>
          <p:nvSpPr>
            <p:cNvPr id="91" name="Text Box 113"/>
            <p:cNvSpPr txBox="1">
              <a:spLocks noChangeArrowheads="1"/>
            </p:cNvSpPr>
            <p:nvPr/>
          </p:nvSpPr>
          <p:spPr bwMode="auto">
            <a:xfrm>
              <a:off x="7773498" y="2137384"/>
              <a:ext cx="525753" cy="66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dirty="0">
                  <a:ea typeface="黑体" panose="02010609060101010101" pitchFamily="49" charset="-122"/>
                </a:rPr>
                <a:t>存储</a:t>
              </a:r>
              <a:endParaRPr kumimoji="1" lang="en-US" altLang="zh-CN" sz="1800" dirty="0">
                <a:ea typeface="黑体" panose="02010609060101010101" pitchFamily="49" charset="-122"/>
              </a:endParaRPr>
            </a:p>
            <a:p>
              <a:pPr algn="just" eaLnBrk="1" hangingPunct="1">
                <a:lnSpc>
                  <a:spcPct val="120000"/>
                </a:lnSpc>
              </a:pPr>
              <a:r>
                <a:rPr kumimoji="1" lang="zh-CN" altLang="en-US" sz="1800" dirty="0">
                  <a:ea typeface="黑体" panose="02010609060101010101" pitchFamily="49" charset="-122"/>
                </a:rPr>
                <a:t>单元</a:t>
              </a:r>
            </a:p>
          </p:txBody>
        </p:sp>
        <p:sp>
          <p:nvSpPr>
            <p:cNvPr id="93" name="Line 141"/>
            <p:cNvSpPr>
              <a:spLocks noChangeShapeType="1"/>
            </p:cNvSpPr>
            <p:nvPr/>
          </p:nvSpPr>
          <p:spPr bwMode="auto">
            <a:xfrm flipV="1">
              <a:off x="7620058" y="2359558"/>
              <a:ext cx="196572" cy="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grpSp>
        <p:nvGrpSpPr>
          <p:cNvPr id="95" name="组合 94"/>
          <p:cNvGrpSpPr/>
          <p:nvPr/>
        </p:nvGrpSpPr>
        <p:grpSpPr>
          <a:xfrm>
            <a:off x="7553968" y="2542896"/>
            <a:ext cx="693028" cy="947937"/>
            <a:chOff x="7554054" y="2043299"/>
            <a:chExt cx="373894" cy="2579488"/>
          </a:xfrm>
        </p:grpSpPr>
        <p:sp>
          <p:nvSpPr>
            <p:cNvPr id="96" name="Text Box 113"/>
            <p:cNvSpPr txBox="1">
              <a:spLocks noChangeArrowheads="1"/>
            </p:cNvSpPr>
            <p:nvPr/>
          </p:nvSpPr>
          <p:spPr bwMode="auto">
            <a:xfrm>
              <a:off x="7711016" y="2043299"/>
              <a:ext cx="216932" cy="25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dirty="0">
                  <a:ea typeface="黑体" panose="02010609060101010101" pitchFamily="49" charset="-122"/>
                </a:rPr>
                <a:t>存</a:t>
              </a:r>
              <a:endParaRPr kumimoji="1" lang="en-US" altLang="zh-CN" sz="1800" dirty="0">
                <a:ea typeface="黑体" panose="02010609060101010101" pitchFamily="49" charset="-122"/>
              </a:endParaRPr>
            </a:p>
            <a:p>
              <a:pPr algn="just" eaLnBrk="1" hangingPunct="1">
                <a:lnSpc>
                  <a:spcPct val="120000"/>
                </a:lnSpc>
              </a:pPr>
              <a:r>
                <a:rPr kumimoji="1" lang="zh-CN" altLang="en-US" sz="1800" dirty="0">
                  <a:ea typeface="黑体" panose="02010609060101010101" pitchFamily="49" charset="-122"/>
                </a:rPr>
                <a:t>储</a:t>
              </a:r>
              <a:endParaRPr kumimoji="1" lang="en-US" altLang="zh-CN" sz="1800" dirty="0">
                <a:ea typeface="黑体" panose="02010609060101010101" pitchFamily="49" charset="-122"/>
              </a:endParaRPr>
            </a:p>
            <a:p>
              <a:pPr algn="just" eaLnBrk="1" hangingPunct="1">
                <a:lnSpc>
                  <a:spcPct val="120000"/>
                </a:lnSpc>
              </a:pPr>
              <a:r>
                <a:rPr kumimoji="1" lang="zh-CN" altLang="en-US" sz="1800" dirty="0">
                  <a:ea typeface="黑体" panose="02010609060101010101" pitchFamily="49" charset="-122"/>
                </a:rPr>
                <a:t>体</a:t>
              </a:r>
            </a:p>
          </p:txBody>
        </p:sp>
        <p:sp>
          <p:nvSpPr>
            <p:cNvPr id="97" name="Line 141"/>
            <p:cNvSpPr>
              <a:spLocks noChangeShapeType="1"/>
            </p:cNvSpPr>
            <p:nvPr/>
          </p:nvSpPr>
          <p:spPr bwMode="auto">
            <a:xfrm>
              <a:off x="7554054" y="2831477"/>
              <a:ext cx="216932" cy="44737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0" end="0"/>
                                            </p:txEl>
                                          </p:spTgt>
                                        </p:tgtEl>
                                        <p:attrNameLst>
                                          <p:attrName>style.visibility</p:attrName>
                                        </p:attrNameLst>
                                      </p:cBhvr>
                                      <p:to>
                                        <p:strVal val="visible"/>
                                      </p:to>
                                    </p:set>
                                    <p:animEffect transition="in" filter="blinds(horizontal)">
                                      <p:cBhvr>
                                        <p:cTn id="17" dur="500"/>
                                        <p:tgtEl>
                                          <p:spTgt spid="565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22" dur="500"/>
                                        <p:tgtEl>
                                          <p:spTgt spid="5652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blinds(horizontal)">
                                      <p:cBhvr>
                                        <p:cTn id="29" dur="500"/>
                                        <p:tgtEl>
                                          <p:spTgt spid="10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blinds(horizontal)">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65251">
                                            <p:txEl>
                                              <p:pRg st="2" end="2"/>
                                            </p:txEl>
                                          </p:spTgt>
                                        </p:tgtEl>
                                        <p:attrNameLst>
                                          <p:attrName>style.visibility</p:attrName>
                                        </p:attrNameLst>
                                      </p:cBhvr>
                                      <p:to>
                                        <p:strVal val="visible"/>
                                      </p:to>
                                    </p:set>
                                    <p:animEffect transition="in" filter="blinds(horizontal)">
                                      <p:cBhvr>
                                        <p:cTn id="39" dur="500"/>
                                        <p:tgtEl>
                                          <p:spTgt spid="56525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44" dur="500"/>
                                        <p:tgtEl>
                                          <p:spTgt spid="56525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par>
                                <p:cTn id="49" presetID="3" presetClass="entr" presetSubtype="10" fill="hold" grpId="0" nodeType="withEffect">
                                  <p:stCondLst>
                                    <p:cond delay="0"/>
                                  </p:stCondLst>
                                  <p:childTnLst>
                                    <p:set>
                                      <p:cBhvr>
                                        <p:cTn id="50" dur="1" fill="hold">
                                          <p:stCondLst>
                                            <p:cond delay="0"/>
                                          </p:stCondLst>
                                        </p:cTn>
                                        <p:tgtEl>
                                          <p:spTgt spid="106"/>
                                        </p:tgtEl>
                                        <p:attrNameLst>
                                          <p:attrName>style.visibility</p:attrName>
                                        </p:attrNameLst>
                                      </p:cBhvr>
                                      <p:to>
                                        <p:strVal val="visible"/>
                                      </p:to>
                                    </p:set>
                                    <p:animEffect transition="in" filter="blinds(horizontal)">
                                      <p:cBhvr>
                                        <p:cTn id="51" dur="500"/>
                                        <p:tgtEl>
                                          <p:spTgt spid="10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0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blinds(horizontal)">
                                      <p:cBhvr>
                                        <p:cTn id="60" dur="500"/>
                                        <p:tgtEl>
                                          <p:spTgt spid="9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blinds(horizontal)">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linds(horizontal)">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blinds(horizontal)">
                                      <p:cBhvr>
                                        <p:cTn id="75" dur="500"/>
                                        <p:tgtEl>
                                          <p:spTgt spid="9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blinds(horizontal)">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linds(horizontal)">
                                      <p:cBhvr>
                                        <p:cTn id="85" dur="5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blinds(horizontal)">
                                      <p:cBhvr>
                                        <p:cTn id="90" dur="500"/>
                                        <p:tgtEl>
                                          <p:spTgt spid="14"/>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65251">
                                            <p:txEl>
                                              <p:pRg st="4" end="4"/>
                                            </p:txEl>
                                          </p:spTgt>
                                        </p:tgtEl>
                                        <p:attrNameLst>
                                          <p:attrName>style.visibility</p:attrName>
                                        </p:attrNameLst>
                                      </p:cBhvr>
                                      <p:to>
                                        <p:strVal val="visible"/>
                                      </p:to>
                                    </p:set>
                                    <p:animEffect transition="in" filter="blinds(horizontal)">
                                      <p:cBhvr>
                                        <p:cTn id="95" dur="500"/>
                                        <p:tgtEl>
                                          <p:spTgt spid="565251">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00" dur="500"/>
                                        <p:tgtEl>
                                          <p:spTgt spid="565251">
                                            <p:txEl>
                                              <p:pRg st="5" end="5"/>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102">
                                            <p:txEl>
                                              <p:pRg st="0" end="0"/>
                                            </p:txEl>
                                          </p:spTgt>
                                        </p:tgtEl>
                                        <p:attrNameLst>
                                          <p:attrName>style.visibility</p:attrName>
                                        </p:attrNameLst>
                                      </p:cBhvr>
                                      <p:to>
                                        <p:strVal val="visible"/>
                                      </p:to>
                                    </p:set>
                                    <p:animEffect transition="in" filter="blinds(horizontal)">
                                      <p:cBhvr>
                                        <p:cTn id="105" dur="500"/>
                                        <p:tgtEl>
                                          <p:spTgt spid="102">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03">
                                            <p:txEl>
                                              <p:pRg st="0" end="0"/>
                                            </p:txEl>
                                          </p:spTgt>
                                        </p:tgtEl>
                                        <p:attrNameLst>
                                          <p:attrName>style.visibility</p:attrName>
                                        </p:attrNameLst>
                                      </p:cBhvr>
                                      <p:to>
                                        <p:strVal val="visible"/>
                                      </p:to>
                                    </p:set>
                                    <p:animEffect transition="in" filter="blinds(horizontal)">
                                      <p:cBhvr>
                                        <p:cTn id="110" dur="500"/>
                                        <p:tgtEl>
                                          <p:spTgt spid="103">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102">
                                            <p:txEl>
                                              <p:pRg st="1" end="1"/>
                                            </p:txEl>
                                          </p:spTgt>
                                        </p:tgtEl>
                                        <p:attrNameLst>
                                          <p:attrName>style.visibility</p:attrName>
                                        </p:attrNameLst>
                                      </p:cBhvr>
                                      <p:to>
                                        <p:strVal val="visible"/>
                                      </p:to>
                                    </p:set>
                                    <p:animEffect transition="in" filter="blinds(horizontal)">
                                      <p:cBhvr>
                                        <p:cTn id="115" dur="500"/>
                                        <p:tgtEl>
                                          <p:spTgt spid="102">
                                            <p:txEl>
                                              <p:pRg st="1" end="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03">
                                            <p:txEl>
                                              <p:pRg st="1" end="1"/>
                                            </p:txEl>
                                          </p:spTgt>
                                        </p:tgtEl>
                                        <p:attrNameLst>
                                          <p:attrName>style.visibility</p:attrName>
                                        </p:attrNameLst>
                                      </p:cBhvr>
                                      <p:to>
                                        <p:strVal val="visible"/>
                                      </p:to>
                                    </p:set>
                                    <p:animEffect transition="in" filter="blinds(horizontal)">
                                      <p:cBhvr>
                                        <p:cTn id="120" dur="500"/>
                                        <p:tgtEl>
                                          <p:spTgt spid="103">
                                            <p:txEl>
                                              <p:pRg st="1" end="1"/>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102">
                                            <p:txEl>
                                              <p:pRg st="2" end="2"/>
                                            </p:txEl>
                                          </p:spTgt>
                                        </p:tgtEl>
                                        <p:attrNameLst>
                                          <p:attrName>style.visibility</p:attrName>
                                        </p:attrNameLst>
                                      </p:cBhvr>
                                      <p:to>
                                        <p:strVal val="visible"/>
                                      </p:to>
                                    </p:set>
                                    <p:animEffect transition="in" filter="blinds(horizontal)">
                                      <p:cBhvr>
                                        <p:cTn id="125" dur="500"/>
                                        <p:tgtEl>
                                          <p:spTgt spid="102">
                                            <p:txEl>
                                              <p:pRg st="2" end="2"/>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nodeType="clickEffect">
                                  <p:stCondLst>
                                    <p:cond delay="0"/>
                                  </p:stCondLst>
                                  <p:childTnLst>
                                    <p:set>
                                      <p:cBhvr>
                                        <p:cTn id="129" dur="1" fill="hold">
                                          <p:stCondLst>
                                            <p:cond delay="0"/>
                                          </p:stCondLst>
                                        </p:cTn>
                                        <p:tgtEl>
                                          <p:spTgt spid="103">
                                            <p:txEl>
                                              <p:pRg st="2" end="2"/>
                                            </p:txEl>
                                          </p:spTgt>
                                        </p:tgtEl>
                                        <p:attrNameLst>
                                          <p:attrName>style.visibility</p:attrName>
                                        </p:attrNameLst>
                                      </p:cBhvr>
                                      <p:to>
                                        <p:strVal val="visible"/>
                                      </p:to>
                                    </p:set>
                                    <p:animEffect transition="in" filter="blinds(horizontal)">
                                      <p:cBhvr>
                                        <p:cTn id="130" dur="5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5" grpId="0" animBg="1"/>
      <p:bldP spid="105" grpId="1" animBg="1"/>
      <p:bldP spid="106" grpId="0" animBg="1"/>
      <p:bldP spid="106" grpId="1" animBg="1"/>
      <p:bldP spid="6" grpId="0" animBg="1"/>
      <p:bldP spid="7" grpId="0" animBg="1"/>
      <p:bldP spid="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24933" y="223072"/>
            <a:ext cx="10989733" cy="520784"/>
          </a:xfrm>
        </p:spPr>
        <p:txBody>
          <a:bodyPr vert="horz" wrap="square" lIns="91440" tIns="45720" rIns="91440" bIns="45720" numCol="1" anchor="ctr" anchorCtr="0" compatLnSpc="1">
            <a:spAutoFit/>
          </a:bodyPr>
          <a:lstStyle/>
          <a:p>
            <a:pPr eaLnBrk="1" hangingPunct="1"/>
            <a:r>
              <a:rPr lang="zh-CN" altLang="en-US" dirty="0">
                <a:latin typeface="方正舒体" panose="02010601030101010101" pitchFamily="2" charset="-122"/>
              </a:rPr>
              <a:t>主存储器的组成</a:t>
            </a:r>
            <a:endParaRPr lang="en-US" altLang="zh-CN" dirty="0">
              <a:latin typeface="方正舒体" panose="02010601030101010101" pitchFamily="2" charset="-122"/>
            </a:endParaRPr>
          </a:p>
        </p:txBody>
      </p:sp>
      <p:sp>
        <p:nvSpPr>
          <p:cNvPr id="4" name="Rectangle 96"/>
          <p:cNvSpPr>
            <a:spLocks noChangeArrowheads="1"/>
          </p:cNvSpPr>
          <p:nvPr/>
        </p:nvSpPr>
        <p:spPr bwMode="auto">
          <a:xfrm>
            <a:off x="536102" y="893638"/>
            <a:ext cx="6300787" cy="3409950"/>
          </a:xfrm>
          <a:prstGeom prst="rect">
            <a:avLst/>
          </a:prstGeom>
          <a:solidFill>
            <a:schemeClr val="accent1">
              <a:alpha val="20000"/>
            </a:schemeClr>
          </a:solidFill>
          <a:ln w="9525">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 name="Text Box 98"/>
          <p:cNvSpPr txBox="1">
            <a:spLocks noChangeArrowheads="1"/>
          </p:cNvSpPr>
          <p:nvPr/>
        </p:nvSpPr>
        <p:spPr bwMode="auto">
          <a:xfrm>
            <a:off x="626589" y="1930276"/>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7" name="Text Box 99"/>
          <p:cNvSpPr txBox="1">
            <a:spLocks noChangeArrowheads="1"/>
          </p:cNvSpPr>
          <p:nvPr/>
        </p:nvSpPr>
        <p:spPr bwMode="auto">
          <a:xfrm>
            <a:off x="1193326" y="1931863"/>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8" name="Line 100"/>
          <p:cNvSpPr>
            <a:spLocks noChangeShapeType="1"/>
          </p:cNvSpPr>
          <p:nvPr/>
        </p:nvSpPr>
        <p:spPr bwMode="auto">
          <a:xfrm flipV="1">
            <a:off x="1560039" y="1793750"/>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9" name="Line 101"/>
          <p:cNvSpPr>
            <a:spLocks noChangeShapeType="1"/>
          </p:cNvSpPr>
          <p:nvPr/>
        </p:nvSpPr>
        <p:spPr bwMode="auto">
          <a:xfrm flipV="1">
            <a:off x="1556864" y="1892175"/>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 name="Line 102"/>
          <p:cNvSpPr>
            <a:spLocks noChangeShapeType="1"/>
          </p:cNvSpPr>
          <p:nvPr/>
        </p:nvSpPr>
        <p:spPr bwMode="auto">
          <a:xfrm flipV="1">
            <a:off x="1560039" y="1992188"/>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 name="Line 103"/>
          <p:cNvSpPr>
            <a:spLocks noChangeShapeType="1"/>
          </p:cNvSpPr>
          <p:nvPr/>
        </p:nvSpPr>
        <p:spPr bwMode="auto">
          <a:xfrm flipV="1">
            <a:off x="1560039" y="2090614"/>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2" name="Line 104"/>
          <p:cNvSpPr>
            <a:spLocks noChangeShapeType="1"/>
          </p:cNvSpPr>
          <p:nvPr/>
        </p:nvSpPr>
        <p:spPr bwMode="auto">
          <a:xfrm>
            <a:off x="1560039" y="3051050"/>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3" name="Line 105"/>
          <p:cNvSpPr>
            <a:spLocks noChangeShapeType="1"/>
          </p:cNvSpPr>
          <p:nvPr/>
        </p:nvSpPr>
        <p:spPr bwMode="auto">
          <a:xfrm>
            <a:off x="1560039" y="3116138"/>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14" name="Group 106"/>
          <p:cNvGrpSpPr/>
          <p:nvPr/>
        </p:nvGrpSpPr>
        <p:grpSpPr bwMode="auto">
          <a:xfrm>
            <a:off x="1636238" y="3308226"/>
            <a:ext cx="1555750" cy="587375"/>
            <a:chOff x="2249" y="1828"/>
            <a:chExt cx="980" cy="370"/>
          </a:xfrm>
        </p:grpSpPr>
        <p:sp>
          <p:nvSpPr>
            <p:cNvPr id="1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16"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0" name="Group 112"/>
          <p:cNvGrpSpPr/>
          <p:nvPr/>
        </p:nvGrpSpPr>
        <p:grpSpPr bwMode="auto">
          <a:xfrm>
            <a:off x="1964852" y="1739776"/>
            <a:ext cx="1609725" cy="1558925"/>
            <a:chOff x="2589" y="854"/>
            <a:chExt cx="1014" cy="982"/>
          </a:xfrm>
        </p:grpSpPr>
        <p:sp>
          <p:nvSpPr>
            <p:cNvPr id="21"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22"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4"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5"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anose="02010609060101010101" pitchFamily="49" charset="-122"/>
                  <a:ea typeface="黑体" panose="02010609060101010101" pitchFamily="49" charset="-122"/>
                  <a:sym typeface="Marlett" pitchFamily="2" charset="2"/>
                </a:rPr>
                <a:t></a:t>
              </a:r>
              <a:endParaRPr kumimoji="1" lang="zh-CN" altLang="en-US" sz="2300"/>
            </a:p>
          </p:txBody>
        </p:sp>
        <p:grpSp>
          <p:nvGrpSpPr>
            <p:cNvPr id="26" name="Group 118"/>
            <p:cNvGrpSpPr/>
            <p:nvPr/>
          </p:nvGrpSpPr>
          <p:grpSpPr bwMode="auto">
            <a:xfrm>
              <a:off x="2589" y="854"/>
              <a:ext cx="622" cy="443"/>
              <a:chOff x="5628" y="10821"/>
              <a:chExt cx="936" cy="609"/>
            </a:xfrm>
          </p:grpSpPr>
          <p:sp>
            <p:nvSpPr>
              <p:cNvPr id="36"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7"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8"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9"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0"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1"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2"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43" name="Line 126"/>
              <p:cNvSpPr>
                <a:spLocks noChangeShapeType="1"/>
              </p:cNvSpPr>
              <p:nvPr/>
            </p:nvSpPr>
            <p:spPr bwMode="auto">
              <a:xfrm>
                <a:off x="6102"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127"/>
              <p:cNvSpPr>
                <a:spLocks noChangeShapeType="1"/>
              </p:cNvSpPr>
              <p:nvPr/>
            </p:nvSpPr>
            <p:spPr bwMode="auto">
              <a:xfrm>
                <a:off x="6210"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128"/>
              <p:cNvSpPr>
                <a:spLocks noChangeShapeType="1"/>
              </p:cNvSpPr>
              <p:nvPr/>
            </p:nvSpPr>
            <p:spPr bwMode="auto">
              <a:xfrm>
                <a:off x="6336"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129"/>
              <p:cNvSpPr>
                <a:spLocks noChangeShapeType="1"/>
              </p:cNvSpPr>
              <p:nvPr/>
            </p:nvSpPr>
            <p:spPr bwMode="auto">
              <a:xfrm>
                <a:off x="644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130"/>
              <p:cNvSpPr>
                <a:spLocks noChangeShapeType="1"/>
              </p:cNvSpPr>
              <p:nvPr/>
            </p:nvSpPr>
            <p:spPr bwMode="auto">
              <a:xfrm>
                <a:off x="575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131"/>
              <p:cNvSpPr>
                <a:spLocks noChangeShapeType="1"/>
              </p:cNvSpPr>
              <p:nvPr/>
            </p:nvSpPr>
            <p:spPr bwMode="auto">
              <a:xfrm>
                <a:off x="5882" y="10839"/>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32"/>
              <p:cNvSpPr>
                <a:spLocks noChangeShapeType="1"/>
              </p:cNvSpPr>
              <p:nvPr/>
            </p:nvSpPr>
            <p:spPr bwMode="auto">
              <a:xfrm>
                <a:off x="5994" y="10821"/>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33"/>
            <p:cNvGrpSpPr/>
            <p:nvPr/>
          </p:nvGrpSpPr>
          <p:grpSpPr bwMode="auto">
            <a:xfrm>
              <a:off x="2666" y="1720"/>
              <a:ext cx="458" cy="103"/>
              <a:chOff x="7470" y="11487"/>
              <a:chExt cx="690" cy="609"/>
            </a:xfrm>
          </p:grpSpPr>
          <p:sp>
            <p:nvSpPr>
              <p:cNvPr id="29" name="Line 134"/>
              <p:cNvSpPr>
                <a:spLocks noChangeShapeType="1"/>
              </p:cNvSpPr>
              <p:nvPr/>
            </p:nvSpPr>
            <p:spPr bwMode="auto">
              <a:xfrm>
                <a:off x="7818"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35"/>
              <p:cNvSpPr>
                <a:spLocks noChangeShapeType="1"/>
              </p:cNvSpPr>
              <p:nvPr/>
            </p:nvSpPr>
            <p:spPr bwMode="auto">
              <a:xfrm>
                <a:off x="7926"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36"/>
              <p:cNvSpPr>
                <a:spLocks noChangeShapeType="1"/>
              </p:cNvSpPr>
              <p:nvPr/>
            </p:nvSpPr>
            <p:spPr bwMode="auto">
              <a:xfrm>
                <a:off x="8052"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137"/>
              <p:cNvSpPr>
                <a:spLocks noChangeShapeType="1"/>
              </p:cNvSpPr>
              <p:nvPr/>
            </p:nvSpPr>
            <p:spPr bwMode="auto">
              <a:xfrm>
                <a:off x="816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138"/>
              <p:cNvSpPr>
                <a:spLocks noChangeShapeType="1"/>
              </p:cNvSpPr>
              <p:nvPr/>
            </p:nvSpPr>
            <p:spPr bwMode="auto">
              <a:xfrm>
                <a:off x="747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139"/>
              <p:cNvSpPr>
                <a:spLocks noChangeShapeType="1"/>
              </p:cNvSpPr>
              <p:nvPr/>
            </p:nvSpPr>
            <p:spPr bwMode="auto">
              <a:xfrm>
                <a:off x="7598" y="11505"/>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40"/>
              <p:cNvSpPr>
                <a:spLocks noChangeShapeType="1"/>
              </p:cNvSpPr>
              <p:nvPr/>
            </p:nvSpPr>
            <p:spPr bwMode="auto">
              <a:xfrm>
                <a:off x="7710" y="1148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7" name="Group 149"/>
          <p:cNvGrpSpPr/>
          <p:nvPr/>
        </p:nvGrpSpPr>
        <p:grpSpPr bwMode="auto">
          <a:xfrm>
            <a:off x="3485677" y="1307976"/>
            <a:ext cx="3216275" cy="2936875"/>
            <a:chOff x="3603" y="582"/>
            <a:chExt cx="2026" cy="1850"/>
          </a:xfrm>
        </p:grpSpPr>
        <p:grpSp>
          <p:nvGrpSpPr>
            <p:cNvPr id="58" name="Group 150"/>
            <p:cNvGrpSpPr/>
            <p:nvPr/>
          </p:nvGrpSpPr>
          <p:grpSpPr bwMode="auto">
            <a:xfrm>
              <a:off x="3603" y="731"/>
              <a:ext cx="1836" cy="1601"/>
              <a:chOff x="2666" y="1073"/>
              <a:chExt cx="1439" cy="1256"/>
            </a:xfrm>
          </p:grpSpPr>
          <p:grpSp>
            <p:nvGrpSpPr>
              <p:cNvPr id="60" name="Group 151"/>
              <p:cNvGrpSpPr/>
              <p:nvPr/>
            </p:nvGrpSpPr>
            <p:grpSpPr bwMode="auto">
              <a:xfrm>
                <a:off x="3273" y="1076"/>
                <a:ext cx="595" cy="1192"/>
                <a:chOff x="4598" y="40"/>
                <a:chExt cx="829" cy="1508"/>
              </a:xfrm>
            </p:grpSpPr>
            <p:sp>
              <p:nvSpPr>
                <p:cNvPr id="77" name="Rectangle 152"/>
                <p:cNvSpPr>
                  <a:spLocks noChangeArrowheads="1"/>
                </p:cNvSpPr>
                <p:nvPr/>
              </p:nvSpPr>
              <p:spPr bwMode="auto">
                <a:xfrm>
                  <a:off x="4600" y="40"/>
                  <a:ext cx="827" cy="1508"/>
                </a:xfrm>
                <a:prstGeom prst="rect">
                  <a:avLst/>
                </a:prstGeom>
                <a:noFill/>
                <a:ln w="12700" algn="ctr">
                  <a:solidFill>
                    <a:srgbClr val="0033CC"/>
                  </a:solidFill>
                  <a:miter lim="800000"/>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8" name="Line 153"/>
                <p:cNvSpPr>
                  <a:spLocks noChangeShapeType="1"/>
                </p:cNvSpPr>
                <p:nvPr/>
              </p:nvSpPr>
              <p:spPr bwMode="auto">
                <a:xfrm>
                  <a:off x="4600" y="79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 name="Line 154"/>
                <p:cNvSpPr>
                  <a:spLocks noChangeShapeType="1"/>
                </p:cNvSpPr>
                <p:nvPr/>
              </p:nvSpPr>
              <p:spPr bwMode="auto">
                <a:xfrm>
                  <a:off x="4608" y="409"/>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Line 155"/>
                <p:cNvSpPr>
                  <a:spLocks noChangeShapeType="1"/>
                </p:cNvSpPr>
                <p:nvPr/>
              </p:nvSpPr>
              <p:spPr bwMode="auto">
                <a:xfrm>
                  <a:off x="4599" y="60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Line 156"/>
                <p:cNvSpPr>
                  <a:spLocks noChangeShapeType="1"/>
                </p:cNvSpPr>
                <p:nvPr/>
              </p:nvSpPr>
              <p:spPr bwMode="auto">
                <a:xfrm>
                  <a:off x="4599" y="227"/>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 name="Line 157"/>
                <p:cNvSpPr>
                  <a:spLocks noChangeShapeType="1"/>
                </p:cNvSpPr>
                <p:nvPr/>
              </p:nvSpPr>
              <p:spPr bwMode="auto">
                <a:xfrm>
                  <a:off x="4607" y="698"/>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Line 158"/>
                <p:cNvSpPr>
                  <a:spLocks noChangeShapeType="1"/>
                </p:cNvSpPr>
                <p:nvPr/>
              </p:nvSpPr>
              <p:spPr bwMode="auto">
                <a:xfrm>
                  <a:off x="4599" y="311"/>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 name="Line 159"/>
                <p:cNvSpPr>
                  <a:spLocks noChangeShapeType="1"/>
                </p:cNvSpPr>
                <p:nvPr/>
              </p:nvSpPr>
              <p:spPr bwMode="auto">
                <a:xfrm>
                  <a:off x="4606" y="508"/>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Line 160"/>
                <p:cNvSpPr>
                  <a:spLocks noChangeShapeType="1"/>
                </p:cNvSpPr>
                <p:nvPr/>
              </p:nvSpPr>
              <p:spPr bwMode="auto">
                <a:xfrm>
                  <a:off x="4606" y="129"/>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Line 161"/>
                <p:cNvSpPr>
                  <a:spLocks noChangeShapeType="1"/>
                </p:cNvSpPr>
                <p:nvPr/>
              </p:nvSpPr>
              <p:spPr bwMode="auto">
                <a:xfrm>
                  <a:off x="4608" y="1433"/>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Line 162"/>
                <p:cNvSpPr>
                  <a:spLocks noChangeShapeType="1"/>
                </p:cNvSpPr>
                <p:nvPr/>
              </p:nvSpPr>
              <p:spPr bwMode="auto">
                <a:xfrm>
                  <a:off x="4600" y="887"/>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 name="Line 163"/>
                <p:cNvSpPr>
                  <a:spLocks noChangeShapeType="1"/>
                </p:cNvSpPr>
                <p:nvPr/>
              </p:nvSpPr>
              <p:spPr bwMode="auto">
                <a:xfrm>
                  <a:off x="4607" y="1335"/>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 name="Line 164"/>
                <p:cNvSpPr>
                  <a:spLocks noChangeShapeType="1"/>
                </p:cNvSpPr>
                <p:nvPr/>
              </p:nvSpPr>
              <p:spPr bwMode="auto">
                <a:xfrm>
                  <a:off x="4598" y="98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rPr>
                  <a:t>·····		</a:t>
                </a:r>
                <a:endParaRPr kumimoji="1" lang="en-US" altLang="zh-CN" sz="2600"/>
              </a:p>
            </p:txBody>
          </p:sp>
          <p:sp>
            <p:nvSpPr>
              <p:cNvPr id="62"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rPr>
                  <a:t>01101001</a:t>
                </a:r>
                <a:endParaRPr kumimoji="1" lang="en-US" altLang="zh-CN" sz="2600"/>
              </a:p>
            </p:txBody>
          </p:sp>
          <p:sp>
            <p:nvSpPr>
              <p:cNvPr id="63"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rPr>
                  <a:t>10101010</a:t>
                </a:r>
                <a:endParaRPr kumimoji="1" lang="en-US" altLang="zh-CN" sz="2600"/>
              </a:p>
            </p:txBody>
          </p:sp>
          <p:sp>
            <p:nvSpPr>
              <p:cNvPr id="64"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65" name="Line 169"/>
              <p:cNvSpPr>
                <a:spLocks noChangeShapeType="1"/>
              </p:cNvSpPr>
              <p:nvPr/>
            </p:nvSpPr>
            <p:spPr bwMode="auto">
              <a:xfrm flipH="1" flipV="1">
                <a:off x="3784" y="1411"/>
                <a:ext cx="148" cy="142"/>
              </a:xfrm>
              <a:prstGeom prst="line">
                <a:avLst/>
              </a:prstGeom>
              <a:noFill/>
              <a:ln w="12700">
                <a:solidFill>
                  <a:srgbClr val="0033CC"/>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66" name="Group 170"/>
              <p:cNvGrpSpPr/>
              <p:nvPr/>
            </p:nvGrpSpPr>
            <p:grpSpPr bwMode="auto">
              <a:xfrm>
                <a:off x="2666" y="1073"/>
                <a:ext cx="839" cy="1256"/>
                <a:chOff x="2666" y="1073"/>
                <a:chExt cx="839" cy="1256"/>
              </a:xfrm>
            </p:grpSpPr>
            <p:sp>
              <p:nvSpPr>
                <p:cNvPr id="67"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00001</a:t>
                  </a:r>
                  <a:endParaRPr kumimoji="1" lang="en-US" altLang="zh-CN" sz="2600"/>
                </a:p>
              </p:txBody>
            </p:sp>
            <p:sp>
              <p:nvSpPr>
                <p:cNvPr id="68"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00000</a:t>
                  </a:r>
                  <a:endParaRPr kumimoji="1" lang="en-US" altLang="zh-CN" sz="2600"/>
                </a:p>
              </p:txBody>
            </p:sp>
            <p:sp>
              <p:nvSpPr>
                <p:cNvPr id="69"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00010</a:t>
                  </a:r>
                  <a:endParaRPr kumimoji="1" lang="en-US" altLang="zh-CN" sz="2600"/>
                </a:p>
              </p:txBody>
            </p:sp>
            <p:sp>
              <p:nvSpPr>
                <p:cNvPr id="70"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00011</a:t>
                  </a:r>
                  <a:endParaRPr kumimoji="1" lang="en-US" altLang="zh-CN" sz="2600"/>
                </a:p>
              </p:txBody>
            </p:sp>
            <p:sp>
              <p:nvSpPr>
                <p:cNvPr id="71"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00100</a:t>
                  </a:r>
                  <a:endParaRPr kumimoji="1" lang="en-US" altLang="zh-CN" sz="2600"/>
                </a:p>
              </p:txBody>
            </p:sp>
            <p:sp>
              <p:nvSpPr>
                <p:cNvPr id="72"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11110</a:t>
                  </a:r>
                  <a:endParaRPr kumimoji="1" lang="en-US" altLang="zh-CN" sz="2600"/>
                </a:p>
              </p:txBody>
            </p:sp>
            <p:sp>
              <p:nvSpPr>
                <p:cNvPr id="73"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11111</a:t>
                  </a:r>
                  <a:endParaRPr kumimoji="1" lang="en-US" altLang="zh-CN" sz="2600"/>
                </a:p>
              </p:txBody>
            </p:sp>
            <p:sp>
              <p:nvSpPr>
                <p:cNvPr id="74"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a:t>
                  </a:r>
                  <a:endParaRPr kumimoji="1" lang="en-US" altLang="zh-CN" sz="2600"/>
                </a:p>
              </p:txBody>
            </p:sp>
            <p:sp>
              <p:nvSpPr>
                <p:cNvPr id="75"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76" name="AutoShape 180"/>
                <p:cNvSpPr/>
                <p:nvPr/>
              </p:nvSpPr>
              <p:spPr bwMode="auto">
                <a:xfrm>
                  <a:off x="2958" y="1119"/>
                  <a:ext cx="56" cy="1113"/>
                </a:xfrm>
                <a:prstGeom prst="leftBrace">
                  <a:avLst>
                    <a:gd name="adj1" fmla="val 165625"/>
                    <a:gd name="adj2" fmla="val 50000"/>
                  </a:avLst>
                </a:prstGeom>
                <a:noFill/>
                <a:ln w="19050">
                  <a:solidFill>
                    <a:srgbClr val="990033"/>
                  </a:solidFill>
                  <a:rou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p>
              </p:txBody>
            </p:sp>
          </p:grpSp>
        </p:grpSp>
        <p:sp>
          <p:nvSpPr>
            <p:cNvPr id="59" name="Oval 181"/>
            <p:cNvSpPr>
              <a:spLocks noChangeArrowheads="1"/>
            </p:cNvSpPr>
            <p:nvPr/>
          </p:nvSpPr>
          <p:spPr bwMode="auto">
            <a:xfrm>
              <a:off x="3603" y="582"/>
              <a:ext cx="2026" cy="1850"/>
            </a:xfrm>
            <a:prstGeom prst="ellipse">
              <a:avLst/>
            </a:prstGeom>
            <a:noFill/>
            <a:ln w="19050">
              <a:solidFill>
                <a:srgbClr val="0000CC"/>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92" name="Line 184"/>
          <p:cNvSpPr>
            <a:spLocks noChangeShapeType="1"/>
          </p:cNvSpPr>
          <p:nvPr/>
        </p:nvSpPr>
        <p:spPr bwMode="auto">
          <a:xfrm>
            <a:off x="985364" y="2598613"/>
            <a:ext cx="2254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 name="Text Box 186"/>
          <p:cNvSpPr txBox="1">
            <a:spLocks noChangeArrowheads="1"/>
          </p:cNvSpPr>
          <p:nvPr/>
        </p:nvSpPr>
        <p:spPr bwMode="auto">
          <a:xfrm>
            <a:off x="3012602" y="977776"/>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t>MM</a:t>
            </a:r>
          </a:p>
        </p:txBody>
      </p:sp>
      <p:sp>
        <p:nvSpPr>
          <p:cNvPr id="96" name="Text Box 193"/>
          <p:cNvSpPr txBox="1">
            <a:spLocks noChangeArrowheads="1"/>
          </p:cNvSpPr>
          <p:nvPr/>
        </p:nvSpPr>
        <p:spPr bwMode="auto">
          <a:xfrm>
            <a:off x="7124506" y="2950065"/>
            <a:ext cx="48118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dirty="0">
                <a:latin typeface="微软雅黑" panose="020B0503020204020204" pitchFamily="34" charset="-122"/>
                <a:ea typeface="微软雅黑" panose="020B0503020204020204" pitchFamily="34" charset="-122"/>
              </a:rPr>
              <a:t>问题</a:t>
            </a:r>
            <a:r>
              <a:rPr kumimoji="1" lang="en-US" altLang="zh-CN" sz="2100" b="1" dirty="0">
                <a:latin typeface="微软雅黑" panose="020B0503020204020204" pitchFamily="34" charset="-122"/>
                <a:ea typeface="微软雅黑" panose="020B0503020204020204" pitchFamily="34" charset="-122"/>
              </a:rPr>
              <a:t>1</a:t>
            </a:r>
            <a:r>
              <a:rPr kumimoji="1" lang="zh-CN" altLang="en-US" sz="2100" b="1" dirty="0">
                <a:latin typeface="微软雅黑" panose="020B0503020204020204" pitchFamily="34" charset="-122"/>
                <a:ea typeface="微软雅黑" panose="020B0503020204020204" pitchFamily="34" charset="-122"/>
              </a:rPr>
              <a:t>：主存中存放的是什么信息？</a:t>
            </a:r>
            <a:r>
              <a:rPr kumimoji="1" lang="en-US" altLang="zh-CN" sz="2100" b="1" dirty="0">
                <a:latin typeface="微软雅黑" panose="020B0503020204020204" pitchFamily="34" charset="-122"/>
                <a:ea typeface="微软雅黑" panose="020B0503020204020204" pitchFamily="34" charset="-122"/>
              </a:rPr>
              <a:t>CPU</a:t>
            </a:r>
            <a:r>
              <a:rPr kumimoji="1" lang="zh-CN" altLang="en-US" sz="2100" b="1" dirty="0">
                <a:latin typeface="微软雅黑" panose="020B0503020204020204" pitchFamily="34" charset="-122"/>
                <a:ea typeface="微软雅黑" panose="020B0503020204020204" pitchFamily="34" charset="-122"/>
              </a:rPr>
              <a:t>何时会访问主存？</a:t>
            </a:r>
          </a:p>
        </p:txBody>
      </p:sp>
      <p:sp>
        <p:nvSpPr>
          <p:cNvPr id="97" name="Text Box 194"/>
          <p:cNvSpPr txBox="1">
            <a:spLocks noChangeArrowheads="1"/>
          </p:cNvSpPr>
          <p:nvPr/>
        </p:nvSpPr>
        <p:spPr bwMode="auto">
          <a:xfrm>
            <a:off x="7123640" y="3693590"/>
            <a:ext cx="46711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dirty="0">
                <a:solidFill>
                  <a:srgbClr val="0000FF"/>
                </a:solidFill>
                <a:latin typeface="微软雅黑" panose="020B0503020204020204" pitchFamily="34" charset="-122"/>
                <a:ea typeface="微软雅黑" panose="020B0503020204020204" pitchFamily="34" charset="-122"/>
              </a:rPr>
              <a:t>指令及其数据；</a:t>
            </a:r>
            <a:r>
              <a:rPr kumimoji="1" lang="en-US" altLang="zh-CN" sz="2100" b="1" dirty="0">
                <a:solidFill>
                  <a:srgbClr val="0000FF"/>
                </a:solidFill>
                <a:latin typeface="微软雅黑" panose="020B0503020204020204" pitchFamily="34" charset="-122"/>
                <a:ea typeface="微软雅黑" panose="020B0503020204020204" pitchFamily="34" charset="-122"/>
              </a:rPr>
              <a:t>CPU</a:t>
            </a:r>
            <a:r>
              <a:rPr kumimoji="1" lang="zh-CN" altLang="en-US" sz="2100" b="1" dirty="0">
                <a:solidFill>
                  <a:srgbClr val="0000FF"/>
                </a:solidFill>
                <a:latin typeface="微软雅黑" panose="020B0503020204020204" pitchFamily="34" charset="-122"/>
                <a:ea typeface="微软雅黑" panose="020B0503020204020204" pitchFamily="34" charset="-122"/>
              </a:rPr>
              <a:t>执行指令时需要访问主存（取指令、取数据、存数据）</a:t>
            </a:r>
          </a:p>
        </p:txBody>
      </p:sp>
      <p:sp>
        <p:nvSpPr>
          <p:cNvPr id="100" name="Text Box 194"/>
          <p:cNvSpPr txBox="1">
            <a:spLocks noChangeArrowheads="1"/>
          </p:cNvSpPr>
          <p:nvPr/>
        </p:nvSpPr>
        <p:spPr bwMode="auto">
          <a:xfrm>
            <a:off x="536102" y="4852275"/>
            <a:ext cx="91699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dirty="0">
                <a:ea typeface="微软雅黑" panose="020B0503020204020204" pitchFamily="34" charset="-122"/>
              </a:rPr>
              <a:t>问题</a:t>
            </a:r>
            <a:r>
              <a:rPr kumimoji="1" lang="en-US" altLang="zh-CN" sz="2100" b="1" dirty="0">
                <a:ea typeface="微软雅黑" panose="020B0503020204020204" pitchFamily="34" charset="-122"/>
              </a:rPr>
              <a:t>2</a:t>
            </a:r>
            <a:r>
              <a:rPr kumimoji="1" lang="zh-CN" altLang="en-US" sz="2100" b="1" dirty="0">
                <a:ea typeface="微软雅黑" panose="020B0503020204020204" pitchFamily="34" charset="-122"/>
              </a:rPr>
              <a:t>：地址译码器的输入是什么？输出是什么？可寻址范围多少？</a:t>
            </a:r>
            <a:endParaRPr kumimoji="1" lang="en-US" altLang="zh-CN" sz="2100" b="1" dirty="0">
              <a:ea typeface="微软雅黑" panose="020B0503020204020204" pitchFamily="34" charset="-122"/>
            </a:endParaRPr>
          </a:p>
        </p:txBody>
      </p:sp>
      <p:sp>
        <p:nvSpPr>
          <p:cNvPr id="101" name="Text Box 194"/>
          <p:cNvSpPr txBox="1">
            <a:spLocks noChangeArrowheads="1"/>
          </p:cNvSpPr>
          <p:nvPr/>
        </p:nvSpPr>
        <p:spPr bwMode="auto">
          <a:xfrm>
            <a:off x="525607" y="5414206"/>
            <a:ext cx="111239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dirty="0">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输入是地址，输出是地址驱动信号（只有一根地址驱动线被选中），可寻址范围为</a:t>
            </a:r>
            <a:r>
              <a:rPr kumimoji="1" lang="en-US" altLang="zh-CN" sz="2100" b="1" dirty="0">
                <a:solidFill>
                  <a:srgbClr val="0000FF"/>
                </a:solidFill>
                <a:latin typeface="微软雅黑" panose="020B0503020204020204" pitchFamily="34" charset="-122"/>
                <a:ea typeface="微软雅黑" panose="020B0503020204020204" pitchFamily="34" charset="-122"/>
              </a:rPr>
              <a:t>0</a:t>
            </a:r>
            <a:r>
              <a:rPr kumimoji="1" lang="en-US" altLang="zh-CN" sz="21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dirty="0">
                <a:solidFill>
                  <a:srgbClr val="0000FF"/>
                </a:solidFill>
                <a:latin typeface="微软雅黑" panose="020B0503020204020204" pitchFamily="34" charset="-122"/>
                <a:ea typeface="微软雅黑" panose="020B0503020204020204" pitchFamily="34" charset="-122"/>
              </a:rPr>
              <a:t>2</a:t>
            </a:r>
            <a:r>
              <a:rPr kumimoji="1" lang="en-US" altLang="zh-CN" sz="2100" b="1" baseline="30000" dirty="0">
                <a:solidFill>
                  <a:srgbClr val="0000FF"/>
                </a:solidFill>
                <a:latin typeface="微软雅黑" panose="020B0503020204020204" pitchFamily="34" charset="-122"/>
                <a:ea typeface="微软雅黑" panose="020B0503020204020204" pitchFamily="34" charset="-122"/>
              </a:rPr>
              <a:t>n</a:t>
            </a:r>
            <a:r>
              <a:rPr kumimoji="1" lang="en-US" altLang="zh-CN" sz="2100" b="1" dirty="0">
                <a:solidFill>
                  <a:srgbClr val="0000FF"/>
                </a:solidFill>
                <a:latin typeface="微软雅黑" panose="020B0503020204020204" pitchFamily="34" charset="-122"/>
                <a:ea typeface="微软雅黑" panose="020B0503020204020204" pitchFamily="34" charset="-122"/>
              </a:rPr>
              <a:t>-1</a:t>
            </a:r>
            <a:r>
              <a:rPr kumimoji="1" lang="zh-CN" altLang="en-US" sz="2100" b="1" dirty="0">
                <a:solidFill>
                  <a:srgbClr val="0000FF"/>
                </a:solidFill>
                <a:latin typeface="微软雅黑" panose="020B0503020204020204" pitchFamily="34" charset="-122"/>
                <a:ea typeface="微软雅黑" panose="020B0503020204020204" pitchFamily="34" charset="-122"/>
              </a:rPr>
              <a:t>，</a:t>
            </a:r>
            <a:r>
              <a:rPr kumimoji="1" lang="en-US" altLang="zh-CN" sz="2100" b="1" dirty="0">
                <a:solidFill>
                  <a:srgbClr val="0000FF"/>
                </a:solidFill>
                <a:latin typeface="微软雅黑" panose="020B0503020204020204" pitchFamily="34" charset="-122"/>
                <a:ea typeface="微软雅黑" panose="020B0503020204020204" pitchFamily="34" charset="-122"/>
              </a:rPr>
              <a:t>n</a:t>
            </a:r>
            <a:r>
              <a:rPr kumimoji="1" lang="zh-CN" altLang="en-US" sz="2100" b="1" dirty="0">
                <a:solidFill>
                  <a:srgbClr val="0000FF"/>
                </a:solidFill>
                <a:latin typeface="微软雅黑" panose="020B0503020204020204" pitchFamily="34" charset="-122"/>
                <a:ea typeface="微软雅黑" panose="020B0503020204020204" pitchFamily="34" charset="-122"/>
              </a:rPr>
              <a:t>为地址寄存器的位数，也是地址寄存器输入线的根数</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blinds(horizontal)">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blinds(horizontal)">
                                      <p:cBhvr>
                                        <p:cTn id="2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100" grpId="0"/>
      <p:bldP spid="1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zh-CN" dirty="0"/>
              <a:t>主存储器的组成</a:t>
            </a:r>
            <a:endParaRPr lang="zh-CN" altLang="en-US" dirty="0"/>
          </a:p>
        </p:txBody>
      </p:sp>
      <p:sp>
        <p:nvSpPr>
          <p:cNvPr id="3" name="内容占位符 2"/>
          <p:cNvSpPr>
            <a:spLocks noGrp="1"/>
          </p:cNvSpPr>
          <p:nvPr>
            <p:ph idx="1"/>
          </p:nvPr>
        </p:nvSpPr>
        <p:spPr>
          <a:xfrm>
            <a:off x="592667" y="987748"/>
            <a:ext cx="10922000" cy="1054648"/>
          </a:xfrm>
        </p:spPr>
        <p:txBody>
          <a:bodyPr/>
          <a:lstStyle/>
          <a:p>
            <a:r>
              <a:rPr lang="zh-CN" altLang="en-US" dirty="0"/>
              <a:t>回顾与练习</a:t>
            </a:r>
            <a:endParaRPr lang="en-US" altLang="zh-CN" dirty="0"/>
          </a:p>
          <a:p>
            <a:pPr lvl="1"/>
            <a:r>
              <a:rPr lang="zh-CN" altLang="en-US" dirty="0"/>
              <a:t>说出主存储器由哪些部件组成及每个部件的功能</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p>
        </p:txBody>
      </p:sp>
      <p:sp>
        <p:nvSpPr>
          <p:cNvPr id="4" name="内容占位符 3"/>
          <p:cNvSpPr>
            <a:spLocks noGrp="1"/>
          </p:cNvSpPr>
          <p:nvPr>
            <p:ph idx="1"/>
          </p:nvPr>
        </p:nvSpPr>
        <p:spPr>
          <a:xfrm>
            <a:off x="592667" y="987748"/>
            <a:ext cx="10922000" cy="2852063"/>
          </a:xfrm>
        </p:spPr>
        <p:txBody>
          <a:bodyPr/>
          <a:lstStyle/>
          <a:p>
            <a:r>
              <a:rPr lang="zh-CN" altLang="zh-CN" b="0" dirty="0"/>
              <a:t>存储器的分类</a:t>
            </a:r>
            <a:endParaRPr lang="en-US" altLang="zh-CN" b="0" dirty="0"/>
          </a:p>
          <a:p>
            <a:r>
              <a:rPr lang="zh-CN" altLang="zh-CN" b="0" dirty="0"/>
              <a:t>主存储器的组成</a:t>
            </a:r>
            <a:endParaRPr lang="en-US" altLang="zh-CN" b="0" dirty="0"/>
          </a:p>
          <a:p>
            <a:r>
              <a:rPr lang="zh-CN" altLang="zh-CN" dirty="0"/>
              <a:t>主存储器的基本操作</a:t>
            </a:r>
            <a:endParaRPr lang="en-US" altLang="zh-CN" dirty="0"/>
          </a:p>
          <a:p>
            <a:r>
              <a:rPr lang="zh-CN" altLang="zh-CN" b="0" dirty="0"/>
              <a:t>存储器的主要性能指标</a:t>
            </a:r>
            <a:endParaRPr lang="en-US" altLang="zh-CN" b="0" dirty="0"/>
          </a:p>
          <a:p>
            <a:r>
              <a:rPr lang="zh-CN" altLang="en-US" b="0" dirty="0"/>
              <a:t>存储器的层次化结构</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zh-CN" dirty="0"/>
              <a:t>主存储器的基本操作</a:t>
            </a:r>
            <a:endParaRPr lang="zh-CN" altLang="en-US" dirty="0"/>
          </a:p>
        </p:txBody>
      </p:sp>
      <p:sp>
        <p:nvSpPr>
          <p:cNvPr id="3" name="内容占位符 2"/>
          <p:cNvSpPr>
            <a:spLocks noGrp="1"/>
          </p:cNvSpPr>
          <p:nvPr>
            <p:ph idx="1"/>
          </p:nvPr>
        </p:nvSpPr>
        <p:spPr>
          <a:xfrm>
            <a:off x="592667" y="987748"/>
            <a:ext cx="10922000" cy="1497846"/>
          </a:xfrm>
        </p:spPr>
        <p:txBody>
          <a:bodyPr/>
          <a:lstStyle/>
          <a:p>
            <a:r>
              <a:rPr lang="zh-CN" altLang="en-US" dirty="0"/>
              <a:t>学习目标</a:t>
            </a:r>
            <a:endParaRPr lang="en-US" altLang="zh-CN" dirty="0"/>
          </a:p>
          <a:p>
            <a:pPr lvl="1"/>
            <a:r>
              <a:rPr lang="zh-CN" altLang="en-US" dirty="0"/>
              <a:t>能说出怎样从主存储器中读出数据</a:t>
            </a:r>
            <a:endParaRPr lang="en-US" altLang="zh-CN" dirty="0"/>
          </a:p>
          <a:p>
            <a:pPr lvl="1"/>
            <a:r>
              <a:rPr lang="zh-CN" altLang="en-US" dirty="0"/>
              <a:t>能说出怎样将数据写入主存储器</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106"/>
          <p:cNvSpPr/>
          <p:nvPr/>
        </p:nvSpPr>
        <p:spPr bwMode="auto">
          <a:xfrm>
            <a:off x="5635454" y="2048519"/>
            <a:ext cx="984613" cy="113424"/>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grpSp>
        <p:nvGrpSpPr>
          <p:cNvPr id="108" name="Group 106"/>
          <p:cNvGrpSpPr/>
          <p:nvPr/>
        </p:nvGrpSpPr>
        <p:grpSpPr bwMode="auto">
          <a:xfrm>
            <a:off x="5297489" y="3323924"/>
            <a:ext cx="1555750" cy="587375"/>
            <a:chOff x="2249" y="1828"/>
            <a:chExt cx="980" cy="370"/>
          </a:xfrm>
          <a:solidFill>
            <a:srgbClr val="DA1F28"/>
          </a:solidFill>
        </p:grpSpPr>
        <p:sp>
          <p:nvSpPr>
            <p:cNvPr id="109" name="Text Box 107"/>
            <p:cNvSpPr txBox="1">
              <a:spLocks noChangeArrowheads="1"/>
            </p:cNvSpPr>
            <p:nvPr/>
          </p:nvSpPr>
          <p:spPr bwMode="auto">
            <a:xfrm>
              <a:off x="2249" y="1937"/>
              <a:ext cx="980" cy="261"/>
            </a:xfrm>
            <a:prstGeom prst="rect">
              <a:avLst/>
            </a:prstGeom>
            <a:grpFill/>
            <a:ln w="12700" cap="sq">
              <a:solidFill>
                <a:srgbClr val="DA1F28"/>
              </a:solidFill>
              <a:miter lim="800000"/>
              <a:headEnd type="none" w="sm" len="sm"/>
              <a:tailEnd type="none" w="sm" len="sm"/>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endParaRPr kumimoji="1" lang="zh-CN" altLang="en-US" sz="1800" dirty="0">
                <a:solidFill>
                  <a:schemeClr val="bg1"/>
                </a:solidFill>
                <a:ea typeface="黑体" panose="02010609060101010101" pitchFamily="49" charset="-122"/>
              </a:endParaRPr>
            </a:p>
          </p:txBody>
        </p:sp>
        <p:sp>
          <p:nvSpPr>
            <p:cNvPr id="110" name="Line 108"/>
            <p:cNvSpPr>
              <a:spLocks noChangeShapeType="1"/>
            </p:cNvSpPr>
            <p:nvPr/>
          </p:nvSpPr>
          <p:spPr bwMode="auto">
            <a:xfrm flipV="1">
              <a:off x="2872" y="1828"/>
              <a:ext cx="0" cy="120"/>
            </a:xfrm>
            <a:prstGeom prst="line">
              <a:avLst/>
            </a:prstGeom>
            <a:grpFill/>
            <a:ln w="12700" cap="sq">
              <a:solidFill>
                <a:srgbClr val="DA1F28"/>
              </a:solidFill>
              <a:round/>
              <a:headEnd type="none" w="sm" len="sm"/>
              <a:tailEnd type="triangle" w="sm" len="sm"/>
            </a:ln>
            <a:effectLst>
              <a:outerShdw dist="17961" dir="2700000" algn="ctr" rotWithShape="0">
                <a:srgbClr val="FFFFFF"/>
              </a:outerShdw>
            </a:effectLst>
          </p:spPr>
          <p:txBody>
            <a:bodyPr anchor="ctr"/>
            <a:lstStyle/>
            <a:p>
              <a:endParaRPr lang="zh-CN" altLang="en-US">
                <a:solidFill>
                  <a:schemeClr val="bg1"/>
                </a:solidFill>
              </a:endParaRPr>
            </a:p>
          </p:txBody>
        </p:sp>
      </p:grpSp>
      <p:sp>
        <p:nvSpPr>
          <p:cNvPr id="113" name="Text Box 111"/>
          <p:cNvSpPr txBox="1">
            <a:spLocks noChangeArrowheads="1"/>
          </p:cNvSpPr>
          <p:nvPr/>
        </p:nvSpPr>
        <p:spPr bwMode="auto">
          <a:xfrm>
            <a:off x="1722440" y="3346149"/>
            <a:ext cx="1846263" cy="568325"/>
          </a:xfrm>
          <a:prstGeom prst="rect">
            <a:avLst/>
          </a:prstGeom>
          <a:solidFill>
            <a:srgbClr val="DA1F28"/>
          </a:solidFill>
          <a:ln>
            <a:solidFill>
              <a:srgbClr val="DA1F28"/>
            </a:solidFill>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endParaRPr kumimoji="1" lang="zh-CN" altLang="en-US" sz="1800" dirty="0">
              <a:solidFill>
                <a:schemeClr val="bg1"/>
              </a:solidFill>
              <a:ea typeface="黑体" panose="02010609060101010101" pitchFamily="49" charset="-122"/>
            </a:endParaRPr>
          </a:p>
        </p:txBody>
      </p:sp>
      <p:sp>
        <p:nvSpPr>
          <p:cNvPr id="103" name="Text Box 98"/>
          <p:cNvSpPr txBox="1">
            <a:spLocks noChangeArrowheads="1"/>
          </p:cNvSpPr>
          <p:nvPr/>
        </p:nvSpPr>
        <p:spPr bwMode="auto">
          <a:xfrm>
            <a:off x="4306937" y="1943115"/>
            <a:ext cx="371475" cy="1287463"/>
          </a:xfrm>
          <a:prstGeom prst="rect">
            <a:avLst/>
          </a:prstGeom>
          <a:solidFill>
            <a:srgbClr val="DA1F28"/>
          </a:solidFill>
          <a:ln w="12700" cap="sq">
            <a:solidFill>
              <a:srgbClr val="DA1F28"/>
            </a:solidFill>
            <a:miter lim="800000"/>
            <a:headEnd type="none" w="sm" len="sm"/>
            <a:tailEnd type="none" w="sm" len="sm"/>
          </a:ln>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solidFill>
                  <a:schemeClr val="bg1"/>
                </a:solidFill>
                <a:ea typeface="黑体" panose="02010609060101010101" pitchFamily="49" charset="-122"/>
              </a:rPr>
              <a:t>地址寄存器</a:t>
            </a:r>
          </a:p>
        </p:txBody>
      </p:sp>
      <p:sp>
        <p:nvSpPr>
          <p:cNvPr id="104" name="Text Box 99"/>
          <p:cNvSpPr txBox="1">
            <a:spLocks noChangeArrowheads="1"/>
          </p:cNvSpPr>
          <p:nvPr/>
        </p:nvSpPr>
        <p:spPr bwMode="auto">
          <a:xfrm>
            <a:off x="4873674" y="1944702"/>
            <a:ext cx="360362" cy="1319212"/>
          </a:xfrm>
          <a:prstGeom prst="rect">
            <a:avLst/>
          </a:prstGeom>
          <a:solidFill>
            <a:srgbClr val="DA1F28"/>
          </a:solidFill>
          <a:ln w="12700" cap="sq">
            <a:solidFill>
              <a:srgbClr val="DA1F28"/>
            </a:solidFill>
            <a:miter lim="800000"/>
            <a:headEnd type="none" w="sm" len="sm"/>
            <a:tailEnd type="none" w="sm" len="sm"/>
          </a:ln>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solidFill>
                  <a:schemeClr val="bg1"/>
                </a:solidFill>
                <a:latin typeface="黑体" panose="02010609060101010101" pitchFamily="49" charset="-122"/>
                <a:ea typeface="黑体" panose="02010609060101010101" pitchFamily="49" charset="-122"/>
              </a:rPr>
              <a:t>地址译码器</a:t>
            </a:r>
          </a:p>
        </p:txBody>
      </p:sp>
      <p:sp>
        <p:nvSpPr>
          <p:cNvPr id="101" name="Text Box 183"/>
          <p:cNvSpPr txBox="1">
            <a:spLocks noChangeArrowheads="1"/>
          </p:cNvSpPr>
          <p:nvPr/>
        </p:nvSpPr>
        <p:spPr bwMode="auto">
          <a:xfrm>
            <a:off x="2138498" y="2401921"/>
            <a:ext cx="1223963" cy="369332"/>
          </a:xfrm>
          <a:prstGeom prst="rect">
            <a:avLst/>
          </a:prstGeom>
          <a:solidFill>
            <a:srgbClr val="DA1F28"/>
          </a:solidFill>
          <a:ln w="19050">
            <a:solidFill>
              <a:srgbClr val="DA1F28"/>
            </a:solidFill>
            <a:miter lim="800000"/>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endParaRPr lang="en-US" altLang="zh-CN" sz="1800" dirty="0"/>
          </a:p>
        </p:txBody>
      </p:sp>
      <p:sp>
        <p:nvSpPr>
          <p:cNvPr id="10242" name="Rectangle 96"/>
          <p:cNvSpPr>
            <a:spLocks noChangeArrowheads="1"/>
          </p:cNvSpPr>
          <p:nvPr/>
        </p:nvSpPr>
        <p:spPr bwMode="auto">
          <a:xfrm>
            <a:off x="4205289" y="902469"/>
            <a:ext cx="6300787" cy="3409950"/>
          </a:xfrm>
          <a:prstGeom prst="rect">
            <a:avLst/>
          </a:prstGeom>
          <a:solidFill>
            <a:schemeClr val="accent1">
              <a:alpha val="20000"/>
            </a:schemeClr>
          </a:solidFill>
          <a:ln w="9525">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43" name="Rectangle 97"/>
          <p:cNvSpPr>
            <a:spLocks noChangeArrowheads="1"/>
          </p:cNvSpPr>
          <p:nvPr/>
        </p:nvSpPr>
        <p:spPr bwMode="auto">
          <a:xfrm>
            <a:off x="1684339" y="846907"/>
            <a:ext cx="1755775" cy="3419475"/>
          </a:xfrm>
          <a:prstGeom prst="rect">
            <a:avLst/>
          </a:prstGeom>
          <a:solidFill>
            <a:srgbClr val="99CC00">
              <a:alpha val="20000"/>
            </a:srgbClr>
          </a:solidFill>
          <a:ln w="9525">
            <a:solidFill>
              <a:schemeClr val="tx1"/>
            </a:solidFill>
            <a:prstDash val="dash"/>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44" name="Text Box 98"/>
          <p:cNvSpPr txBox="1">
            <a:spLocks noChangeArrowheads="1"/>
          </p:cNvSpPr>
          <p:nvPr/>
        </p:nvSpPr>
        <p:spPr bwMode="auto">
          <a:xfrm>
            <a:off x="4295776" y="1939107"/>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地址寄存器</a:t>
            </a:r>
          </a:p>
        </p:txBody>
      </p:sp>
      <p:sp>
        <p:nvSpPr>
          <p:cNvPr id="10245" name="Text Box 99"/>
          <p:cNvSpPr txBox="1">
            <a:spLocks noChangeArrowheads="1"/>
          </p:cNvSpPr>
          <p:nvPr/>
        </p:nvSpPr>
        <p:spPr bwMode="auto">
          <a:xfrm>
            <a:off x="4862513" y="1940694"/>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solidFill>
                  <a:srgbClr val="000000"/>
                </a:solidFill>
                <a:latin typeface="黑体" panose="02010609060101010101" pitchFamily="49" charset="-122"/>
                <a:ea typeface="黑体" panose="02010609060101010101" pitchFamily="49" charset="-122"/>
              </a:rPr>
              <a:t>地址译码器</a:t>
            </a:r>
            <a:endParaRPr kumimoji="1" lang="zh-CN" altLang="en-US" sz="1800" dirty="0">
              <a:latin typeface="黑体" panose="02010609060101010101" pitchFamily="49" charset="-122"/>
              <a:ea typeface="黑体" panose="02010609060101010101" pitchFamily="49" charset="-122"/>
            </a:endParaRPr>
          </a:p>
        </p:txBody>
      </p:sp>
      <p:sp>
        <p:nvSpPr>
          <p:cNvPr id="10246" name="Line 100"/>
          <p:cNvSpPr>
            <a:spLocks noChangeShapeType="1"/>
          </p:cNvSpPr>
          <p:nvPr/>
        </p:nvSpPr>
        <p:spPr bwMode="auto">
          <a:xfrm flipV="1">
            <a:off x="5229226" y="1802581"/>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247" name="Line 101"/>
          <p:cNvSpPr>
            <a:spLocks noChangeShapeType="1"/>
          </p:cNvSpPr>
          <p:nvPr/>
        </p:nvSpPr>
        <p:spPr bwMode="auto">
          <a:xfrm flipV="1">
            <a:off x="5226051" y="1901006"/>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248" name="Line 102"/>
          <p:cNvSpPr>
            <a:spLocks noChangeShapeType="1"/>
          </p:cNvSpPr>
          <p:nvPr/>
        </p:nvSpPr>
        <p:spPr bwMode="auto">
          <a:xfrm flipV="1">
            <a:off x="5229226" y="2001019"/>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249" name="Line 103"/>
          <p:cNvSpPr>
            <a:spLocks noChangeShapeType="1"/>
          </p:cNvSpPr>
          <p:nvPr/>
        </p:nvSpPr>
        <p:spPr bwMode="auto">
          <a:xfrm flipV="1">
            <a:off x="5229226" y="2099445"/>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250" name="Line 104"/>
          <p:cNvSpPr>
            <a:spLocks noChangeShapeType="1"/>
          </p:cNvSpPr>
          <p:nvPr/>
        </p:nvSpPr>
        <p:spPr bwMode="auto">
          <a:xfrm>
            <a:off x="5229226" y="3059881"/>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251" name="Line 105"/>
          <p:cNvSpPr>
            <a:spLocks noChangeShapeType="1"/>
          </p:cNvSpPr>
          <p:nvPr/>
        </p:nvSpPr>
        <p:spPr bwMode="auto">
          <a:xfrm>
            <a:off x="5229226" y="3124969"/>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2" name="Group 106"/>
          <p:cNvGrpSpPr/>
          <p:nvPr/>
        </p:nvGrpSpPr>
        <p:grpSpPr bwMode="auto">
          <a:xfrm>
            <a:off x="5305425" y="3317057"/>
            <a:ext cx="1555750" cy="587375"/>
            <a:chOff x="2249" y="1828"/>
            <a:chExt cx="980" cy="370"/>
          </a:xfrm>
        </p:grpSpPr>
        <p:sp>
          <p:nvSpPr>
            <p:cNvPr id="10338"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10339"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0253" name="Line 109"/>
          <p:cNvSpPr>
            <a:spLocks noChangeShapeType="1"/>
          </p:cNvSpPr>
          <p:nvPr/>
        </p:nvSpPr>
        <p:spPr bwMode="auto">
          <a:xfrm flipV="1">
            <a:off x="3351213" y="3677419"/>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0254" name="Text Box 110"/>
          <p:cNvSpPr txBox="1">
            <a:spLocks noChangeArrowheads="1"/>
          </p:cNvSpPr>
          <p:nvPr/>
        </p:nvSpPr>
        <p:spPr bwMode="auto">
          <a:xfrm>
            <a:off x="3235325" y="3220219"/>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10255" name="Text Box 111"/>
          <p:cNvSpPr txBox="1">
            <a:spLocks noChangeArrowheads="1"/>
          </p:cNvSpPr>
          <p:nvPr/>
        </p:nvSpPr>
        <p:spPr bwMode="auto">
          <a:xfrm>
            <a:off x="1730376" y="3339282"/>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dirty="0">
                <a:ea typeface="黑体" panose="02010609060101010101" pitchFamily="49" charset="-122"/>
              </a:rPr>
              <a:t>读</a:t>
            </a:r>
            <a:r>
              <a:rPr kumimoji="1" lang="en-US" altLang="zh-CN" sz="1800" dirty="0">
                <a:ea typeface="黑体" panose="02010609060101010101" pitchFamily="49" charset="-122"/>
              </a:rPr>
              <a:t>/</a:t>
            </a:r>
            <a:r>
              <a:rPr kumimoji="1" lang="zh-CN" altLang="en-US" sz="1800" dirty="0">
                <a:ea typeface="黑体" panose="02010609060101010101" pitchFamily="49" charset="-122"/>
              </a:rPr>
              <a:t>写控制信号</a:t>
            </a:r>
          </a:p>
        </p:txBody>
      </p:sp>
      <p:grpSp>
        <p:nvGrpSpPr>
          <p:cNvPr id="3" name="Group 112"/>
          <p:cNvGrpSpPr/>
          <p:nvPr/>
        </p:nvGrpSpPr>
        <p:grpSpPr bwMode="auto">
          <a:xfrm>
            <a:off x="5634039" y="1748607"/>
            <a:ext cx="1609725" cy="1558925"/>
            <a:chOff x="2589" y="854"/>
            <a:chExt cx="1014" cy="982"/>
          </a:xfrm>
        </p:grpSpPr>
        <p:sp>
          <p:nvSpPr>
            <p:cNvPr id="10309"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10310"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311"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12"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anose="02010609060101010101" pitchFamily="49" charset="-122"/>
                  <a:ea typeface="黑体" panose="02010609060101010101" pitchFamily="49" charset="-122"/>
                  <a:sym typeface="Marlett" pitchFamily="2" charset="2"/>
                </a:rPr>
                <a:t></a:t>
              </a:r>
              <a:endParaRPr kumimoji="1" lang="zh-CN" altLang="en-US" sz="2300"/>
            </a:p>
          </p:txBody>
        </p:sp>
        <p:grpSp>
          <p:nvGrpSpPr>
            <p:cNvPr id="10314" name="Group 118"/>
            <p:cNvGrpSpPr/>
            <p:nvPr/>
          </p:nvGrpSpPr>
          <p:grpSpPr bwMode="auto">
            <a:xfrm>
              <a:off x="2589" y="854"/>
              <a:ext cx="622" cy="443"/>
              <a:chOff x="5628" y="10821"/>
              <a:chExt cx="936" cy="609"/>
            </a:xfrm>
          </p:grpSpPr>
          <p:sp>
            <p:nvSpPr>
              <p:cNvPr id="10324"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25"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26"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27"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28"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29"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30"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0331" name="Line 126"/>
              <p:cNvSpPr>
                <a:spLocks noChangeShapeType="1"/>
              </p:cNvSpPr>
              <p:nvPr/>
            </p:nvSpPr>
            <p:spPr bwMode="auto">
              <a:xfrm>
                <a:off x="6102"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2" name="Line 127"/>
              <p:cNvSpPr>
                <a:spLocks noChangeShapeType="1"/>
              </p:cNvSpPr>
              <p:nvPr/>
            </p:nvSpPr>
            <p:spPr bwMode="auto">
              <a:xfrm>
                <a:off x="6210" y="1082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3" name="Line 128"/>
              <p:cNvSpPr>
                <a:spLocks noChangeShapeType="1"/>
              </p:cNvSpPr>
              <p:nvPr/>
            </p:nvSpPr>
            <p:spPr bwMode="auto">
              <a:xfrm>
                <a:off x="6336"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4" name="Line 129"/>
              <p:cNvSpPr>
                <a:spLocks noChangeShapeType="1"/>
              </p:cNvSpPr>
              <p:nvPr/>
            </p:nvSpPr>
            <p:spPr bwMode="auto">
              <a:xfrm>
                <a:off x="644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5" name="Line 130"/>
              <p:cNvSpPr>
                <a:spLocks noChangeShapeType="1"/>
              </p:cNvSpPr>
              <p:nvPr/>
            </p:nvSpPr>
            <p:spPr bwMode="auto">
              <a:xfrm>
                <a:off x="5754" y="10836"/>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6" name="Line 131"/>
              <p:cNvSpPr>
                <a:spLocks noChangeShapeType="1"/>
              </p:cNvSpPr>
              <p:nvPr/>
            </p:nvSpPr>
            <p:spPr bwMode="auto">
              <a:xfrm>
                <a:off x="5882" y="10839"/>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7" name="Line 132"/>
              <p:cNvSpPr>
                <a:spLocks noChangeShapeType="1"/>
              </p:cNvSpPr>
              <p:nvPr/>
            </p:nvSpPr>
            <p:spPr bwMode="auto">
              <a:xfrm>
                <a:off x="5994" y="10821"/>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315" name="Group 133"/>
            <p:cNvGrpSpPr/>
            <p:nvPr/>
          </p:nvGrpSpPr>
          <p:grpSpPr bwMode="auto">
            <a:xfrm>
              <a:off x="2666" y="1720"/>
              <a:ext cx="458" cy="103"/>
              <a:chOff x="7470" y="11487"/>
              <a:chExt cx="690" cy="609"/>
            </a:xfrm>
          </p:grpSpPr>
          <p:sp>
            <p:nvSpPr>
              <p:cNvPr id="10317" name="Line 134"/>
              <p:cNvSpPr>
                <a:spLocks noChangeShapeType="1"/>
              </p:cNvSpPr>
              <p:nvPr/>
            </p:nvSpPr>
            <p:spPr bwMode="auto">
              <a:xfrm>
                <a:off x="7818"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18" name="Line 135"/>
              <p:cNvSpPr>
                <a:spLocks noChangeShapeType="1"/>
              </p:cNvSpPr>
              <p:nvPr/>
            </p:nvSpPr>
            <p:spPr bwMode="auto">
              <a:xfrm>
                <a:off x="7926" y="11493"/>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19" name="Line 136"/>
              <p:cNvSpPr>
                <a:spLocks noChangeShapeType="1"/>
              </p:cNvSpPr>
              <p:nvPr/>
            </p:nvSpPr>
            <p:spPr bwMode="auto">
              <a:xfrm>
                <a:off x="8052"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20" name="Line 137"/>
              <p:cNvSpPr>
                <a:spLocks noChangeShapeType="1"/>
              </p:cNvSpPr>
              <p:nvPr/>
            </p:nvSpPr>
            <p:spPr bwMode="auto">
              <a:xfrm>
                <a:off x="816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21" name="Line 138"/>
              <p:cNvSpPr>
                <a:spLocks noChangeShapeType="1"/>
              </p:cNvSpPr>
              <p:nvPr/>
            </p:nvSpPr>
            <p:spPr bwMode="auto">
              <a:xfrm>
                <a:off x="7470" y="11502"/>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22" name="Line 139"/>
              <p:cNvSpPr>
                <a:spLocks noChangeShapeType="1"/>
              </p:cNvSpPr>
              <p:nvPr/>
            </p:nvSpPr>
            <p:spPr bwMode="auto">
              <a:xfrm>
                <a:off x="7598" y="11505"/>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23" name="Line 140"/>
              <p:cNvSpPr>
                <a:spLocks noChangeShapeType="1"/>
              </p:cNvSpPr>
              <p:nvPr/>
            </p:nvSpPr>
            <p:spPr bwMode="auto">
              <a:xfrm>
                <a:off x="7710" y="11487"/>
                <a:ext cx="0" cy="59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316"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0257" name="Text Box 142"/>
          <p:cNvSpPr txBox="1">
            <a:spLocks noChangeArrowheads="1"/>
          </p:cNvSpPr>
          <p:nvPr/>
        </p:nvSpPr>
        <p:spPr bwMode="auto">
          <a:xfrm>
            <a:off x="3213101" y="1051695"/>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10258" name="Freeform 143"/>
          <p:cNvSpPr/>
          <p:nvPr/>
        </p:nvSpPr>
        <p:spPr bwMode="auto">
          <a:xfrm>
            <a:off x="3395663" y="1496195"/>
            <a:ext cx="2654300" cy="250825"/>
          </a:xfrm>
          <a:custGeom>
            <a:avLst/>
            <a:gdLst>
              <a:gd name="T0" fmla="*/ 2654300 w 2688"/>
              <a:gd name="T1" fmla="*/ 250825 h 144"/>
              <a:gd name="T2" fmla="*/ 2654300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9" name="Text Box 144"/>
          <p:cNvSpPr txBox="1">
            <a:spLocks noChangeArrowheads="1"/>
          </p:cNvSpPr>
          <p:nvPr/>
        </p:nvSpPr>
        <p:spPr bwMode="auto">
          <a:xfrm>
            <a:off x="1917701" y="892944"/>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10260" name="Text Box 145"/>
          <p:cNvSpPr txBox="1">
            <a:spLocks noChangeArrowheads="1"/>
          </p:cNvSpPr>
          <p:nvPr/>
        </p:nvSpPr>
        <p:spPr bwMode="auto">
          <a:xfrm>
            <a:off x="3351213" y="1445394"/>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t>(64</a:t>
            </a:r>
            <a:r>
              <a:rPr kumimoji="1" lang="zh-CN" altLang="en-US" sz="1800" b="1"/>
              <a:t>位</a:t>
            </a:r>
            <a:r>
              <a:rPr kumimoji="1" lang="en-US" altLang="zh-CN" sz="1800" b="1"/>
              <a:t>)</a:t>
            </a:r>
          </a:p>
        </p:txBody>
      </p:sp>
      <p:sp>
        <p:nvSpPr>
          <p:cNvPr id="10261" name="Text Box 146"/>
          <p:cNvSpPr txBox="1">
            <a:spLocks noChangeArrowheads="1"/>
          </p:cNvSpPr>
          <p:nvPr/>
        </p:nvSpPr>
        <p:spPr bwMode="auto">
          <a:xfrm>
            <a:off x="2135189" y="2021656"/>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10262" name="Text Box 147"/>
          <p:cNvSpPr txBox="1">
            <a:spLocks noChangeArrowheads="1"/>
          </p:cNvSpPr>
          <p:nvPr/>
        </p:nvSpPr>
        <p:spPr bwMode="auto">
          <a:xfrm>
            <a:off x="3351213" y="2201044"/>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10263" name="Text Box 148"/>
          <p:cNvSpPr txBox="1">
            <a:spLocks noChangeArrowheads="1"/>
          </p:cNvSpPr>
          <p:nvPr/>
        </p:nvSpPr>
        <p:spPr bwMode="auto">
          <a:xfrm>
            <a:off x="3305176" y="2570932"/>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t>(36</a:t>
            </a:r>
            <a:r>
              <a:rPr kumimoji="1" lang="zh-CN" altLang="en-US" sz="1800" b="1"/>
              <a:t>位</a:t>
            </a:r>
            <a:r>
              <a:rPr kumimoji="1" lang="en-US" altLang="zh-CN" sz="1800" b="1"/>
              <a:t>)</a:t>
            </a:r>
          </a:p>
        </p:txBody>
      </p:sp>
      <p:grpSp>
        <p:nvGrpSpPr>
          <p:cNvPr id="6" name="Group 149"/>
          <p:cNvGrpSpPr/>
          <p:nvPr/>
        </p:nvGrpSpPr>
        <p:grpSpPr bwMode="auto">
          <a:xfrm>
            <a:off x="7154864" y="1316807"/>
            <a:ext cx="3216275" cy="2936875"/>
            <a:chOff x="3603" y="582"/>
            <a:chExt cx="2026" cy="1850"/>
          </a:xfrm>
        </p:grpSpPr>
        <p:grpSp>
          <p:nvGrpSpPr>
            <p:cNvPr id="10277" name="Group 150"/>
            <p:cNvGrpSpPr/>
            <p:nvPr/>
          </p:nvGrpSpPr>
          <p:grpSpPr bwMode="auto">
            <a:xfrm>
              <a:off x="3603" y="731"/>
              <a:ext cx="1836" cy="1601"/>
              <a:chOff x="2666" y="1073"/>
              <a:chExt cx="1439" cy="1256"/>
            </a:xfrm>
          </p:grpSpPr>
          <p:grpSp>
            <p:nvGrpSpPr>
              <p:cNvPr id="10279" name="Group 151"/>
              <p:cNvGrpSpPr/>
              <p:nvPr/>
            </p:nvGrpSpPr>
            <p:grpSpPr bwMode="auto">
              <a:xfrm>
                <a:off x="3273" y="1076"/>
                <a:ext cx="595" cy="1192"/>
                <a:chOff x="4598" y="40"/>
                <a:chExt cx="829" cy="1508"/>
              </a:xfrm>
            </p:grpSpPr>
            <p:sp>
              <p:nvSpPr>
                <p:cNvPr id="10296" name="Rectangle 152"/>
                <p:cNvSpPr>
                  <a:spLocks noChangeArrowheads="1"/>
                </p:cNvSpPr>
                <p:nvPr/>
              </p:nvSpPr>
              <p:spPr bwMode="auto">
                <a:xfrm>
                  <a:off x="4600" y="40"/>
                  <a:ext cx="827" cy="1508"/>
                </a:xfrm>
                <a:prstGeom prst="rect">
                  <a:avLst/>
                </a:prstGeom>
                <a:noFill/>
                <a:ln w="12700" algn="ctr">
                  <a:solidFill>
                    <a:srgbClr val="0033CC"/>
                  </a:solidFill>
                  <a:miter lim="800000"/>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97" name="Line 153"/>
                <p:cNvSpPr>
                  <a:spLocks noChangeShapeType="1"/>
                </p:cNvSpPr>
                <p:nvPr/>
              </p:nvSpPr>
              <p:spPr bwMode="auto">
                <a:xfrm>
                  <a:off x="4600" y="79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98" name="Line 154"/>
                <p:cNvSpPr>
                  <a:spLocks noChangeShapeType="1"/>
                </p:cNvSpPr>
                <p:nvPr/>
              </p:nvSpPr>
              <p:spPr bwMode="auto">
                <a:xfrm>
                  <a:off x="4608" y="409"/>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99" name="Line 155"/>
                <p:cNvSpPr>
                  <a:spLocks noChangeShapeType="1"/>
                </p:cNvSpPr>
                <p:nvPr/>
              </p:nvSpPr>
              <p:spPr bwMode="auto">
                <a:xfrm>
                  <a:off x="4599" y="60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0" name="Line 156"/>
                <p:cNvSpPr>
                  <a:spLocks noChangeShapeType="1"/>
                </p:cNvSpPr>
                <p:nvPr/>
              </p:nvSpPr>
              <p:spPr bwMode="auto">
                <a:xfrm>
                  <a:off x="4599" y="227"/>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1" name="Line 157"/>
                <p:cNvSpPr>
                  <a:spLocks noChangeShapeType="1"/>
                </p:cNvSpPr>
                <p:nvPr/>
              </p:nvSpPr>
              <p:spPr bwMode="auto">
                <a:xfrm>
                  <a:off x="4607" y="698"/>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2" name="Line 158"/>
                <p:cNvSpPr>
                  <a:spLocks noChangeShapeType="1"/>
                </p:cNvSpPr>
                <p:nvPr/>
              </p:nvSpPr>
              <p:spPr bwMode="auto">
                <a:xfrm>
                  <a:off x="4599" y="311"/>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3" name="Line 159"/>
                <p:cNvSpPr>
                  <a:spLocks noChangeShapeType="1"/>
                </p:cNvSpPr>
                <p:nvPr/>
              </p:nvSpPr>
              <p:spPr bwMode="auto">
                <a:xfrm>
                  <a:off x="4606" y="508"/>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4" name="Line 160"/>
                <p:cNvSpPr>
                  <a:spLocks noChangeShapeType="1"/>
                </p:cNvSpPr>
                <p:nvPr/>
              </p:nvSpPr>
              <p:spPr bwMode="auto">
                <a:xfrm>
                  <a:off x="4606" y="129"/>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5" name="Line 161"/>
                <p:cNvSpPr>
                  <a:spLocks noChangeShapeType="1"/>
                </p:cNvSpPr>
                <p:nvPr/>
              </p:nvSpPr>
              <p:spPr bwMode="auto">
                <a:xfrm>
                  <a:off x="4608" y="1433"/>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6" name="Line 162"/>
                <p:cNvSpPr>
                  <a:spLocks noChangeShapeType="1"/>
                </p:cNvSpPr>
                <p:nvPr/>
              </p:nvSpPr>
              <p:spPr bwMode="auto">
                <a:xfrm>
                  <a:off x="4600" y="887"/>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7" name="Line 163"/>
                <p:cNvSpPr>
                  <a:spLocks noChangeShapeType="1"/>
                </p:cNvSpPr>
                <p:nvPr/>
              </p:nvSpPr>
              <p:spPr bwMode="auto">
                <a:xfrm>
                  <a:off x="4607" y="1335"/>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8" name="Line 164"/>
                <p:cNvSpPr>
                  <a:spLocks noChangeShapeType="1"/>
                </p:cNvSpPr>
                <p:nvPr/>
              </p:nvSpPr>
              <p:spPr bwMode="auto">
                <a:xfrm>
                  <a:off x="4598" y="986"/>
                  <a:ext cx="819" cy="0"/>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80"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rPr>
                  <a:t>·····		</a:t>
                </a:r>
                <a:endParaRPr kumimoji="1" lang="en-US" altLang="zh-CN" sz="2600"/>
              </a:p>
            </p:txBody>
          </p:sp>
          <p:sp>
            <p:nvSpPr>
              <p:cNvPr id="10281"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rPr>
                  <a:t>01101001</a:t>
                </a:r>
                <a:endParaRPr kumimoji="1" lang="en-US" altLang="zh-CN" sz="2600"/>
              </a:p>
            </p:txBody>
          </p:sp>
          <p:sp>
            <p:nvSpPr>
              <p:cNvPr id="10282"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rPr>
                  <a:t>10101010</a:t>
                </a:r>
                <a:endParaRPr kumimoji="1" lang="en-US" altLang="zh-CN" sz="2600"/>
              </a:p>
            </p:txBody>
          </p:sp>
          <p:sp>
            <p:nvSpPr>
              <p:cNvPr id="10283"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10284" name="Line 169"/>
              <p:cNvSpPr>
                <a:spLocks noChangeShapeType="1"/>
              </p:cNvSpPr>
              <p:nvPr/>
            </p:nvSpPr>
            <p:spPr bwMode="auto">
              <a:xfrm flipH="1" flipV="1">
                <a:off x="3784" y="1411"/>
                <a:ext cx="148" cy="142"/>
              </a:xfrm>
              <a:prstGeom prst="line">
                <a:avLst/>
              </a:prstGeom>
              <a:noFill/>
              <a:ln w="12700">
                <a:solidFill>
                  <a:srgbClr val="0033CC"/>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85" name="Group 170"/>
              <p:cNvGrpSpPr/>
              <p:nvPr/>
            </p:nvGrpSpPr>
            <p:grpSpPr bwMode="auto">
              <a:xfrm>
                <a:off x="2666" y="1073"/>
                <a:ext cx="839" cy="1256"/>
                <a:chOff x="2666" y="1073"/>
                <a:chExt cx="839" cy="1256"/>
              </a:xfrm>
            </p:grpSpPr>
            <p:sp>
              <p:nvSpPr>
                <p:cNvPr id="10286"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00001</a:t>
                  </a:r>
                  <a:endParaRPr kumimoji="1" lang="en-US" altLang="zh-CN" sz="2600"/>
                </a:p>
              </p:txBody>
            </p:sp>
            <p:sp>
              <p:nvSpPr>
                <p:cNvPr id="10287"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00000</a:t>
                  </a:r>
                  <a:endParaRPr kumimoji="1" lang="en-US" altLang="zh-CN" sz="2600"/>
                </a:p>
              </p:txBody>
            </p:sp>
            <p:sp>
              <p:nvSpPr>
                <p:cNvPr id="10288"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00010</a:t>
                  </a:r>
                  <a:endParaRPr kumimoji="1" lang="en-US" altLang="zh-CN" sz="2600"/>
                </a:p>
              </p:txBody>
            </p:sp>
            <p:sp>
              <p:nvSpPr>
                <p:cNvPr id="10289"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5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00011</a:t>
                  </a:r>
                  <a:endParaRPr kumimoji="1" lang="en-US" altLang="zh-CN" sz="2600"/>
                </a:p>
              </p:txBody>
            </p:sp>
            <p:sp>
              <p:nvSpPr>
                <p:cNvPr id="10290"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00100</a:t>
                  </a:r>
                  <a:endParaRPr kumimoji="1" lang="en-US" altLang="zh-CN" sz="2600"/>
                </a:p>
              </p:txBody>
            </p:sp>
            <p:sp>
              <p:nvSpPr>
                <p:cNvPr id="10291"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11110</a:t>
                  </a:r>
                  <a:endParaRPr kumimoji="1" lang="en-US" altLang="zh-CN" sz="2600"/>
                </a:p>
              </p:txBody>
            </p:sp>
            <p:sp>
              <p:nvSpPr>
                <p:cNvPr id="10292"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11111</a:t>
                  </a:r>
                  <a:endParaRPr kumimoji="1" lang="en-US" altLang="zh-CN" sz="2600"/>
                </a:p>
              </p:txBody>
            </p:sp>
            <p:sp>
              <p:nvSpPr>
                <p:cNvPr id="10293"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90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rPr>
                    <a:t>·······</a:t>
                  </a:r>
                  <a:endParaRPr kumimoji="1" lang="en-US" altLang="zh-CN" sz="2600"/>
                </a:p>
              </p:txBody>
            </p:sp>
            <p:sp>
              <p:nvSpPr>
                <p:cNvPr id="10294"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10295" name="AutoShape 180"/>
                <p:cNvSpPr/>
                <p:nvPr/>
              </p:nvSpPr>
              <p:spPr bwMode="auto">
                <a:xfrm>
                  <a:off x="2958" y="1119"/>
                  <a:ext cx="56" cy="1113"/>
                </a:xfrm>
                <a:prstGeom prst="leftBrace">
                  <a:avLst>
                    <a:gd name="adj1" fmla="val 165625"/>
                    <a:gd name="adj2" fmla="val 50000"/>
                  </a:avLst>
                </a:prstGeom>
                <a:noFill/>
                <a:ln w="19050">
                  <a:solidFill>
                    <a:srgbClr val="990033"/>
                  </a:solidFill>
                  <a:rou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p>
              </p:txBody>
            </p:sp>
          </p:grpSp>
        </p:grpSp>
        <p:sp>
          <p:nvSpPr>
            <p:cNvPr id="10278" name="Oval 181"/>
            <p:cNvSpPr>
              <a:spLocks noChangeArrowheads="1"/>
            </p:cNvSpPr>
            <p:nvPr/>
          </p:nvSpPr>
          <p:spPr bwMode="auto">
            <a:xfrm>
              <a:off x="3603" y="582"/>
              <a:ext cx="2026" cy="1850"/>
            </a:xfrm>
            <a:prstGeom prst="ellipse">
              <a:avLst/>
            </a:prstGeom>
            <a:noFill/>
            <a:ln w="19050">
              <a:solidFill>
                <a:srgbClr val="0000CC"/>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0265" name="Text Box 182"/>
          <p:cNvSpPr txBox="1">
            <a:spLocks noChangeArrowheads="1"/>
          </p:cNvSpPr>
          <p:nvPr/>
        </p:nvSpPr>
        <p:spPr bwMode="auto">
          <a:xfrm>
            <a:off x="2135188" y="1300931"/>
            <a:ext cx="1223962" cy="36933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dirty="0"/>
              <a:t>MDR</a:t>
            </a:r>
          </a:p>
        </p:txBody>
      </p:sp>
      <p:sp>
        <p:nvSpPr>
          <p:cNvPr id="10266" name="Text Box 183"/>
          <p:cNvSpPr txBox="1">
            <a:spLocks noChangeArrowheads="1"/>
          </p:cNvSpPr>
          <p:nvPr/>
        </p:nvSpPr>
        <p:spPr bwMode="auto">
          <a:xfrm>
            <a:off x="2127251" y="2401069"/>
            <a:ext cx="1223963" cy="36933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t>MAR</a:t>
            </a:r>
          </a:p>
        </p:txBody>
      </p:sp>
      <p:sp>
        <p:nvSpPr>
          <p:cNvPr id="10267" name="Line 184"/>
          <p:cNvSpPr>
            <a:spLocks noChangeShapeType="1"/>
          </p:cNvSpPr>
          <p:nvPr/>
        </p:nvSpPr>
        <p:spPr bwMode="auto">
          <a:xfrm>
            <a:off x="4654551" y="2607444"/>
            <a:ext cx="2254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Text Box 185"/>
          <p:cNvSpPr txBox="1">
            <a:spLocks noChangeArrowheads="1"/>
          </p:cNvSpPr>
          <p:nvPr/>
        </p:nvSpPr>
        <p:spPr bwMode="auto">
          <a:xfrm>
            <a:off x="1774826" y="3056707"/>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t>CPU</a:t>
            </a:r>
          </a:p>
        </p:txBody>
      </p:sp>
      <p:sp>
        <p:nvSpPr>
          <p:cNvPr id="10269" name="Text Box 186"/>
          <p:cNvSpPr txBox="1">
            <a:spLocks noChangeArrowheads="1"/>
          </p:cNvSpPr>
          <p:nvPr/>
        </p:nvSpPr>
        <p:spPr bwMode="auto">
          <a:xfrm>
            <a:off x="6681789" y="986607"/>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t>MM</a:t>
            </a:r>
          </a:p>
        </p:txBody>
      </p:sp>
      <p:sp>
        <p:nvSpPr>
          <p:cNvPr id="10270" name="Line 187"/>
          <p:cNvSpPr>
            <a:spLocks noChangeShapeType="1"/>
          </p:cNvSpPr>
          <p:nvPr/>
        </p:nvSpPr>
        <p:spPr bwMode="auto">
          <a:xfrm>
            <a:off x="3351213" y="2602682"/>
            <a:ext cx="944562" cy="47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1" name="Rectangle 192"/>
          <p:cNvSpPr>
            <a:spLocks noGrp="1" noChangeArrowheads="1"/>
          </p:cNvSpPr>
          <p:nvPr>
            <p:ph type="title"/>
          </p:nvPr>
        </p:nvSpPr>
        <p:spPr>
          <a:xfrm>
            <a:off x="524933" y="223072"/>
            <a:ext cx="10989733" cy="520784"/>
          </a:xfrm>
          <a:noFill/>
        </p:spPr>
        <p:txBody>
          <a:bodyPr vert="horz" wrap="square" lIns="91440" tIns="45720" rIns="91440" bIns="45720" numCol="1" anchor="ctr" anchorCtr="0" compatLnSpc="1">
            <a:spAutoFit/>
          </a:bodyPr>
          <a:lstStyle/>
          <a:p>
            <a:pPr defTabSz="717550" eaLnBrk="1" hangingPunct="1"/>
            <a:r>
              <a:rPr lang="zh-CN" altLang="en-US" dirty="0"/>
              <a:t>主存储器的基本操作</a:t>
            </a:r>
          </a:p>
        </p:txBody>
      </p:sp>
      <p:sp>
        <p:nvSpPr>
          <p:cNvPr id="8" name="内容占位符 7"/>
          <p:cNvSpPr>
            <a:spLocks noGrp="1"/>
          </p:cNvSpPr>
          <p:nvPr>
            <p:ph idx="1"/>
          </p:nvPr>
        </p:nvSpPr>
        <p:spPr>
          <a:xfrm>
            <a:off x="524933" y="4558436"/>
            <a:ext cx="10922000" cy="1571712"/>
          </a:xfrm>
        </p:spPr>
        <p:txBody>
          <a:bodyPr/>
          <a:lstStyle/>
          <a:p>
            <a:r>
              <a:rPr lang="en-US" altLang="zh-CN" sz="2400" dirty="0"/>
              <a:t>MAR→</a:t>
            </a:r>
            <a:r>
              <a:rPr lang="zh-CN" altLang="en-US" sz="2400" dirty="0"/>
              <a:t>地址寄存器</a:t>
            </a:r>
            <a:r>
              <a:rPr lang="en-US" altLang="zh-CN" sz="2400" dirty="0"/>
              <a:t>→</a:t>
            </a:r>
            <a:r>
              <a:rPr lang="zh-CN" altLang="en-US" sz="2400" dirty="0"/>
              <a:t>地址译码器</a:t>
            </a:r>
            <a:endParaRPr lang="en-US" altLang="zh-CN" sz="2400" dirty="0"/>
          </a:p>
          <a:p>
            <a:r>
              <a:rPr lang="zh-CN" altLang="en-US" sz="2400" dirty="0"/>
              <a:t>读写控制信号</a:t>
            </a:r>
            <a:r>
              <a:rPr lang="en-US" altLang="zh-CN" sz="2400" dirty="0"/>
              <a:t>→</a:t>
            </a:r>
            <a:r>
              <a:rPr lang="zh-CN" altLang="en-US" sz="2400" dirty="0"/>
              <a:t>读写控制电路</a:t>
            </a:r>
            <a:endParaRPr lang="en-US" altLang="zh-CN" sz="2400" dirty="0"/>
          </a:p>
          <a:p>
            <a:r>
              <a:rPr lang="zh-CN" altLang="en-US" dirty="0"/>
              <a:t>写：要写的信息</a:t>
            </a:r>
            <a:r>
              <a:rPr lang="en-US" altLang="zh-CN" dirty="0"/>
              <a:t>→MDR→</a:t>
            </a:r>
            <a:r>
              <a:rPr lang="zh-CN" altLang="en-US" dirty="0"/>
              <a:t>选中的单元；读：选中的单元</a:t>
            </a:r>
            <a:r>
              <a:rPr lang="en-US" altLang="zh-CN" dirty="0"/>
              <a:t>→MDR</a:t>
            </a:r>
            <a:endParaRPr lang="zh-CN" altLang="en-US" dirty="0"/>
          </a:p>
        </p:txBody>
      </p:sp>
      <p:sp>
        <p:nvSpPr>
          <p:cNvPr id="102" name="Line 187"/>
          <p:cNvSpPr>
            <a:spLocks noChangeShapeType="1"/>
          </p:cNvSpPr>
          <p:nvPr/>
        </p:nvSpPr>
        <p:spPr bwMode="auto">
          <a:xfrm>
            <a:off x="3364216" y="2602903"/>
            <a:ext cx="944562" cy="4763"/>
          </a:xfrm>
          <a:prstGeom prst="line">
            <a:avLst/>
          </a:prstGeom>
          <a:noFill/>
          <a:ln w="28575">
            <a:solidFill>
              <a:srgbClr val="DA1F28"/>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 name="Line 184"/>
          <p:cNvSpPr>
            <a:spLocks noChangeShapeType="1"/>
          </p:cNvSpPr>
          <p:nvPr/>
        </p:nvSpPr>
        <p:spPr bwMode="auto">
          <a:xfrm>
            <a:off x="4665712" y="2611452"/>
            <a:ext cx="225425" cy="0"/>
          </a:xfrm>
          <a:prstGeom prst="line">
            <a:avLst/>
          </a:prstGeom>
          <a:noFill/>
          <a:ln w="28575">
            <a:solidFill>
              <a:srgbClr val="DA1F28"/>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Line 100"/>
          <p:cNvSpPr>
            <a:spLocks noChangeShapeType="1"/>
          </p:cNvSpPr>
          <p:nvPr/>
        </p:nvSpPr>
        <p:spPr bwMode="auto">
          <a:xfrm flipV="1">
            <a:off x="5215344" y="2103413"/>
            <a:ext cx="449263" cy="198438"/>
          </a:xfrm>
          <a:prstGeom prst="line">
            <a:avLst/>
          </a:prstGeom>
          <a:noFill/>
          <a:ln w="9525" cap="sq">
            <a:solidFill>
              <a:srgbClr val="DA1F28"/>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1" name="Line 109"/>
          <p:cNvSpPr>
            <a:spLocks noChangeShapeType="1"/>
          </p:cNvSpPr>
          <p:nvPr/>
        </p:nvSpPr>
        <p:spPr bwMode="auto">
          <a:xfrm flipV="1">
            <a:off x="3343277" y="3684286"/>
            <a:ext cx="1884362" cy="4762"/>
          </a:xfrm>
          <a:prstGeom prst="line">
            <a:avLst/>
          </a:prstGeom>
          <a:noFill/>
          <a:ln w="28575" cap="sq">
            <a:solidFill>
              <a:srgbClr val="DA1F28"/>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solidFill>
                <a:schemeClr val="bg1"/>
              </a:solidFill>
            </a:endParaRPr>
          </a:p>
        </p:txBody>
      </p:sp>
      <p:sp>
        <p:nvSpPr>
          <p:cNvPr id="114" name="Freeform 143"/>
          <p:cNvSpPr/>
          <p:nvPr/>
        </p:nvSpPr>
        <p:spPr bwMode="auto">
          <a:xfrm>
            <a:off x="3402788" y="1514766"/>
            <a:ext cx="2654300" cy="250825"/>
          </a:xfrm>
          <a:custGeom>
            <a:avLst/>
            <a:gdLst>
              <a:gd name="T0" fmla="*/ 2654300 w 2688"/>
              <a:gd name="T1" fmla="*/ 250825 h 144"/>
              <a:gd name="T2" fmla="*/ 2654300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57150" cmpd="sng">
            <a:solidFill>
              <a:srgbClr val="CD4220"/>
            </a:solidFill>
            <a:round/>
            <a:headEnd type="triangle" w="med" len="med"/>
            <a:tailEnd type="non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Text Box 182"/>
          <p:cNvSpPr txBox="1">
            <a:spLocks noChangeArrowheads="1"/>
          </p:cNvSpPr>
          <p:nvPr/>
        </p:nvSpPr>
        <p:spPr bwMode="auto">
          <a:xfrm>
            <a:off x="2142313" y="1319502"/>
            <a:ext cx="1223962" cy="369332"/>
          </a:xfrm>
          <a:prstGeom prst="rect">
            <a:avLst/>
          </a:prstGeom>
          <a:solidFill>
            <a:srgbClr val="CD4220"/>
          </a:solidFill>
          <a:ln w="19050">
            <a:solidFill>
              <a:srgbClr val="CD4220"/>
            </a:solidFill>
            <a:miter lim="800000"/>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dirty="0"/>
              <a:t>MDR</a:t>
            </a:r>
          </a:p>
        </p:txBody>
      </p:sp>
      <p:sp>
        <p:nvSpPr>
          <p:cNvPr id="116" name="Freeform 143"/>
          <p:cNvSpPr/>
          <p:nvPr/>
        </p:nvSpPr>
        <p:spPr bwMode="auto">
          <a:xfrm>
            <a:off x="3402788" y="1496563"/>
            <a:ext cx="2654300" cy="250825"/>
          </a:xfrm>
          <a:custGeom>
            <a:avLst/>
            <a:gdLst>
              <a:gd name="T0" fmla="*/ 2654300 w 2688"/>
              <a:gd name="T1" fmla="*/ 250825 h 144"/>
              <a:gd name="T2" fmla="*/ 2654300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57150" cmpd="sng">
            <a:solidFill>
              <a:srgbClr val="CD4220"/>
            </a:solidFill>
            <a:round/>
            <a:headEnd type="non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Text Box 182"/>
          <p:cNvSpPr txBox="1">
            <a:spLocks noChangeArrowheads="1"/>
          </p:cNvSpPr>
          <p:nvPr/>
        </p:nvSpPr>
        <p:spPr bwMode="auto">
          <a:xfrm>
            <a:off x="2142313" y="1301299"/>
            <a:ext cx="1223962" cy="369332"/>
          </a:xfrm>
          <a:prstGeom prst="rect">
            <a:avLst/>
          </a:prstGeom>
          <a:solidFill>
            <a:srgbClr val="CD4220"/>
          </a:solidFill>
          <a:ln w="19050">
            <a:solidFill>
              <a:srgbClr val="CD4220"/>
            </a:solidFill>
            <a:miter lim="800000"/>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dirty="0"/>
              <a:t>MDR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blinds(horizontal)">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linds(horizontal)">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blinds(horizontal)">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blinds(horizontal)">
                                      <p:cBhvr>
                                        <p:cTn id="27" dur="5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blinds(horizontal)">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blinds(horizontal)">
                                      <p:cBhvr>
                                        <p:cTn id="37" dur="500"/>
                                        <p:tgtEl>
                                          <p:spTgt spid="1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blinds(horizontal)">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blinds(horizontal)">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blinds(horizontal)">
                                      <p:cBhvr>
                                        <p:cTn id="52" dur="500"/>
                                        <p:tgtEl>
                                          <p:spTgt spid="1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blinds(horizontal)">
                                      <p:cBhvr>
                                        <p:cTn id="57" dur="500"/>
                                        <p:tgtEl>
                                          <p:spTgt spid="10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xEl>
                                              <p:pRg st="1" end="1"/>
                                            </p:txEl>
                                          </p:spTgt>
                                        </p:tgtEl>
                                        <p:attrNameLst>
                                          <p:attrName>style.visibility</p:attrName>
                                        </p:attrNameLst>
                                      </p:cBhvr>
                                      <p:to>
                                        <p:strVal val="visible"/>
                                      </p:to>
                                    </p:set>
                                    <p:animEffect transition="in" filter="blinds(horizontal)">
                                      <p:cBhvr>
                                        <p:cTn id="62" dur="500"/>
                                        <p:tgtEl>
                                          <p:spTgt spid="8">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blinds(horizontal)">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blinds(horizontal)">
                                      <p:cBhvr>
                                        <p:cTn id="72" dur="500"/>
                                        <p:tgtEl>
                                          <p:spTgt spid="11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1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1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blinds(horizontal)">
                                      <p:cBhvr>
                                        <p:cTn id="83" dur="500"/>
                                        <p:tgtEl>
                                          <p:spTgt spid="116"/>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7"/>
                                        </p:tgtEl>
                                        <p:attrNameLst>
                                          <p:attrName>style.visibility</p:attrName>
                                        </p:attrNameLst>
                                      </p:cBhvr>
                                      <p:to>
                                        <p:strVal val="visible"/>
                                      </p:to>
                                    </p:set>
                                    <p:animEffect transition="in" filter="blinds(horizontal)">
                                      <p:cBhvr>
                                        <p:cTn id="88" dur="500"/>
                                        <p:tgtEl>
                                          <p:spTgt spid="11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animEffect transition="in" filter="blinds(horizontal)">
                                      <p:cBhvr>
                                        <p:cTn id="9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13" grpId="0" animBg="1"/>
      <p:bldP spid="103" grpId="0" animBg="1"/>
      <p:bldP spid="104" grpId="0" animBg="1"/>
      <p:bldP spid="101" grpId="0" animBg="1"/>
      <p:bldP spid="102" grpId="0" animBg="1"/>
      <p:bldP spid="105" grpId="0" animBg="1"/>
      <p:bldP spid="106" grpId="0" animBg="1"/>
      <p:bldP spid="111" grpId="0" animBg="1"/>
      <p:bldP spid="114" grpId="0" animBg="1"/>
      <p:bldP spid="114" grpId="1" animBg="1"/>
      <p:bldP spid="115" grpId="0" animBg="1"/>
      <p:bldP spid="115" grpId="1" animBg="1"/>
      <p:bldP spid="116" grpId="0" animBg="1"/>
      <p:bldP spid="1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p>
        </p:txBody>
      </p:sp>
      <p:sp>
        <p:nvSpPr>
          <p:cNvPr id="4" name="内容占位符 3"/>
          <p:cNvSpPr>
            <a:spLocks noGrp="1"/>
          </p:cNvSpPr>
          <p:nvPr>
            <p:ph idx="1"/>
          </p:nvPr>
        </p:nvSpPr>
        <p:spPr>
          <a:xfrm>
            <a:off x="592667" y="987748"/>
            <a:ext cx="10922000" cy="2852063"/>
          </a:xfrm>
        </p:spPr>
        <p:txBody>
          <a:bodyPr/>
          <a:lstStyle/>
          <a:p>
            <a:r>
              <a:rPr lang="zh-CN" altLang="zh-CN" b="0" dirty="0"/>
              <a:t>存储器的分类</a:t>
            </a:r>
            <a:endParaRPr lang="en-US" altLang="zh-CN" b="0" dirty="0"/>
          </a:p>
          <a:p>
            <a:r>
              <a:rPr lang="zh-CN" altLang="zh-CN" b="0" dirty="0"/>
              <a:t>主存储器的组成</a:t>
            </a:r>
            <a:endParaRPr lang="en-US" altLang="zh-CN" b="0" dirty="0"/>
          </a:p>
          <a:p>
            <a:r>
              <a:rPr lang="zh-CN" altLang="zh-CN" b="0" dirty="0"/>
              <a:t>主存储器的基本操作</a:t>
            </a:r>
            <a:endParaRPr lang="en-US" altLang="zh-CN" b="0" dirty="0"/>
          </a:p>
          <a:p>
            <a:r>
              <a:rPr lang="zh-CN" altLang="zh-CN" dirty="0"/>
              <a:t>存储器的主要性能指标</a:t>
            </a:r>
            <a:endParaRPr lang="en-US" altLang="zh-CN" dirty="0"/>
          </a:p>
          <a:p>
            <a:r>
              <a:rPr lang="zh-CN" altLang="en-US" b="0" dirty="0"/>
              <a:t>存储器的层次化结构</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zh-CN" dirty="0"/>
              <a:t>存储器的主要性能指标</a:t>
            </a:r>
            <a:endParaRPr lang="zh-CN" altLang="en-US" dirty="0"/>
          </a:p>
        </p:txBody>
      </p:sp>
      <p:sp>
        <p:nvSpPr>
          <p:cNvPr id="3" name="内容占位符 2"/>
          <p:cNvSpPr>
            <a:spLocks noGrp="1"/>
          </p:cNvSpPr>
          <p:nvPr>
            <p:ph idx="1"/>
          </p:nvPr>
        </p:nvSpPr>
        <p:spPr>
          <a:xfrm>
            <a:off x="592667" y="987748"/>
            <a:ext cx="10922000" cy="1054648"/>
          </a:xfrm>
        </p:spPr>
        <p:txBody>
          <a:bodyPr/>
          <a:lstStyle/>
          <a:p>
            <a:r>
              <a:rPr lang="zh-CN" altLang="en-US" dirty="0"/>
              <a:t>学习目标</a:t>
            </a:r>
            <a:endParaRPr lang="en-US" altLang="zh-CN" dirty="0"/>
          </a:p>
          <a:p>
            <a:pPr lvl="1"/>
            <a:r>
              <a:rPr lang="zh-CN" altLang="en-US" dirty="0"/>
              <a:t>能说出各性能指标的含义</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p>
        </p:txBody>
      </p:sp>
      <p:sp>
        <p:nvSpPr>
          <p:cNvPr id="4" name="内容占位符 3"/>
          <p:cNvSpPr>
            <a:spLocks noGrp="1"/>
          </p:cNvSpPr>
          <p:nvPr>
            <p:ph idx="1"/>
          </p:nvPr>
        </p:nvSpPr>
        <p:spPr>
          <a:xfrm>
            <a:off x="592667" y="987748"/>
            <a:ext cx="10922000" cy="2852063"/>
          </a:xfrm>
        </p:spPr>
        <p:txBody>
          <a:bodyPr/>
          <a:lstStyle/>
          <a:p>
            <a:r>
              <a:rPr lang="zh-CN" altLang="zh-CN" dirty="0"/>
              <a:t>存储器的分类</a:t>
            </a:r>
            <a:endParaRPr lang="en-US" altLang="zh-CN" dirty="0"/>
          </a:p>
          <a:p>
            <a:r>
              <a:rPr lang="zh-CN" altLang="zh-CN" b="0" dirty="0"/>
              <a:t>主存储器的组成</a:t>
            </a:r>
            <a:endParaRPr lang="en-US" altLang="zh-CN" b="0" dirty="0"/>
          </a:p>
          <a:p>
            <a:r>
              <a:rPr lang="zh-CN" altLang="zh-CN" b="0" dirty="0"/>
              <a:t>主存储器的基本操作</a:t>
            </a:r>
            <a:endParaRPr lang="en-US" altLang="zh-CN" b="0" dirty="0"/>
          </a:p>
          <a:p>
            <a:r>
              <a:rPr lang="zh-CN" altLang="zh-CN" b="0" dirty="0"/>
              <a:t>存储器的主要性能指标</a:t>
            </a:r>
            <a:endParaRPr lang="en-US" altLang="zh-CN" b="0" dirty="0"/>
          </a:p>
          <a:p>
            <a:r>
              <a:rPr lang="zh-CN" altLang="en-US" b="0" dirty="0"/>
              <a:t>存储器的层次化结构</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7"/>
          <p:cNvSpPr>
            <a:spLocks noGrp="1" noChangeArrowheads="1"/>
          </p:cNvSpPr>
          <p:nvPr>
            <p:ph type="title"/>
          </p:nvPr>
        </p:nvSpPr>
        <p:spPr>
          <a:xfrm>
            <a:off x="524933" y="223072"/>
            <a:ext cx="10989733" cy="520784"/>
          </a:xfrm>
          <a:noFill/>
        </p:spPr>
        <p:txBody>
          <a:bodyPr vert="horz" wrap="square" lIns="91440" tIns="45720" rIns="91440" bIns="45720" numCol="1" anchor="ctr" anchorCtr="0" compatLnSpc="1">
            <a:spAutoFit/>
          </a:bodyPr>
          <a:lstStyle/>
          <a:p>
            <a:pPr defTabSz="717550" eaLnBrk="1" hangingPunct="1"/>
            <a:r>
              <a:rPr lang="zh-CN" altLang="en-US" dirty="0"/>
              <a:t>存储器的主要性能指标</a:t>
            </a:r>
          </a:p>
        </p:txBody>
      </p:sp>
      <p:sp>
        <p:nvSpPr>
          <p:cNvPr id="748546" name="Rectangle 2"/>
          <p:cNvSpPr>
            <a:spLocks noGrp="1" noChangeArrowheads="1"/>
          </p:cNvSpPr>
          <p:nvPr>
            <p:ph idx="1"/>
          </p:nvPr>
        </p:nvSpPr>
        <p:spPr>
          <a:xfrm>
            <a:off x="592667" y="987748"/>
            <a:ext cx="10922000" cy="4479688"/>
          </a:xfrm>
        </p:spPr>
        <p:txBody>
          <a:bodyPr vert="horz" wrap="square" lIns="91440" tIns="45720" rIns="91440" bIns="45720" numCol="1" anchor="t" anchorCtr="0" compatLnSpc="1">
            <a:spAutoFit/>
          </a:bodyPr>
          <a:lstStyle/>
          <a:p>
            <a:pPr marL="100330" indent="-224155" algn="just" defTabSz="717550" eaLnBrk="1" hangingPunct="1">
              <a:lnSpc>
                <a:spcPct val="125000"/>
              </a:lnSpc>
              <a:spcBef>
                <a:spcPct val="30000"/>
              </a:spcBef>
            </a:pPr>
            <a:r>
              <a:rPr lang="zh-CN" altLang="en-US" sz="2600" dirty="0">
                <a:solidFill>
                  <a:srgbClr val="D10F0F"/>
                </a:solidFill>
                <a:cs typeface="Arial" panose="020B0604020202020204" pitchFamily="34" charset="0"/>
              </a:rPr>
              <a:t>存储容量</a:t>
            </a:r>
            <a:r>
              <a:rPr lang="zh-CN" altLang="en-US" sz="2600" dirty="0">
                <a:cs typeface="Arial" panose="020B0604020202020204" pitchFamily="34" charset="0"/>
              </a:rPr>
              <a:t>：能存放的二进制数据的位数或字数或字节数</a:t>
            </a:r>
            <a:endParaRPr lang="en-US" altLang="zh-CN" sz="2600" dirty="0">
              <a:cs typeface="Arial" panose="020B0604020202020204" pitchFamily="34" charset="0"/>
            </a:endParaRPr>
          </a:p>
          <a:p>
            <a:pPr marL="100330" indent="-224155" algn="just" defTabSz="717550" eaLnBrk="1" hangingPunct="1">
              <a:lnSpc>
                <a:spcPct val="125000"/>
              </a:lnSpc>
              <a:spcBef>
                <a:spcPct val="30000"/>
              </a:spcBef>
            </a:pPr>
            <a:r>
              <a:rPr lang="zh-CN" altLang="en-US" sz="2600" dirty="0">
                <a:solidFill>
                  <a:srgbClr val="CD4220"/>
                </a:solidFill>
                <a:cs typeface="Arial" panose="020B0604020202020204" pitchFamily="34" charset="0"/>
              </a:rPr>
              <a:t>存储器速度</a:t>
            </a:r>
          </a:p>
          <a:p>
            <a:pPr marL="582930" lvl="1" indent="-224155" algn="just" defTabSz="717550" eaLnBrk="1" hangingPunct="1">
              <a:lnSpc>
                <a:spcPct val="125000"/>
              </a:lnSpc>
              <a:spcBef>
                <a:spcPct val="30000"/>
              </a:spcBef>
            </a:pPr>
            <a:r>
              <a:rPr lang="zh-CN" altLang="en-US" sz="2200" dirty="0">
                <a:solidFill>
                  <a:srgbClr val="D10F0F"/>
                </a:solidFill>
                <a:cs typeface="Arial" panose="020B0604020202020204" pitchFamily="34" charset="0"/>
              </a:rPr>
              <a:t>访问时间（存取时间）</a:t>
            </a:r>
            <a:r>
              <a:rPr lang="zh-CN" altLang="en-US" sz="2200" dirty="0">
                <a:cs typeface="Arial" panose="020B0604020202020204" pitchFamily="34" charset="0"/>
              </a:rPr>
              <a:t>：</a:t>
            </a:r>
            <a:r>
              <a:rPr lang="zh-CN" altLang="en-US" sz="2200" dirty="0">
                <a:solidFill>
                  <a:schemeClr val="tx1"/>
                </a:solidFill>
                <a:cs typeface="Arial" panose="020B0604020202020204" pitchFamily="34" charset="0"/>
              </a:rPr>
              <a:t>从</a:t>
            </a:r>
            <a:r>
              <a:rPr lang="en-US" altLang="zh-CN" sz="2200" dirty="0">
                <a:solidFill>
                  <a:schemeClr val="tx1"/>
                </a:solidFill>
                <a:cs typeface="Arial" panose="020B0604020202020204" pitchFamily="34" charset="0"/>
              </a:rPr>
              <a:t>CPU</a:t>
            </a:r>
            <a:r>
              <a:rPr lang="zh-CN" altLang="en-US" sz="2200" dirty="0">
                <a:solidFill>
                  <a:schemeClr val="tx1"/>
                </a:solidFill>
                <a:cs typeface="Arial" panose="020B0604020202020204" pitchFamily="34" charset="0"/>
              </a:rPr>
              <a:t>送出内存单元的地址码开始，到主存读出数据并送到</a:t>
            </a:r>
            <a:r>
              <a:rPr lang="en-US" altLang="zh-CN" sz="2200" dirty="0">
                <a:solidFill>
                  <a:schemeClr val="tx1"/>
                </a:solidFill>
                <a:cs typeface="Arial" panose="020B0604020202020204" pitchFamily="34" charset="0"/>
              </a:rPr>
              <a:t>CPU</a:t>
            </a:r>
            <a:r>
              <a:rPr lang="zh-CN" altLang="en-US" sz="2200" dirty="0">
                <a:solidFill>
                  <a:schemeClr val="tx1"/>
                </a:solidFill>
                <a:cs typeface="Arial" panose="020B0604020202020204" pitchFamily="34" charset="0"/>
              </a:rPr>
              <a:t>（或者是把</a:t>
            </a:r>
            <a:r>
              <a:rPr lang="en-US" altLang="zh-CN" sz="2200" dirty="0">
                <a:solidFill>
                  <a:schemeClr val="tx1"/>
                </a:solidFill>
                <a:cs typeface="Arial" panose="020B0604020202020204" pitchFamily="34" charset="0"/>
              </a:rPr>
              <a:t>CPU</a:t>
            </a:r>
            <a:r>
              <a:rPr lang="zh-CN" altLang="en-US" sz="2200" dirty="0">
                <a:solidFill>
                  <a:schemeClr val="tx1"/>
                </a:solidFill>
                <a:cs typeface="Arial" panose="020B0604020202020204" pitchFamily="34" charset="0"/>
              </a:rPr>
              <a:t>数据写入主存）所需要的时间（单位：</a:t>
            </a:r>
            <a:r>
              <a:rPr lang="en-US" altLang="zh-CN" sz="2200" dirty="0">
                <a:solidFill>
                  <a:schemeClr val="tx1"/>
                </a:solidFill>
                <a:cs typeface="Arial" panose="020B0604020202020204" pitchFamily="34" charset="0"/>
              </a:rPr>
              <a:t>ns</a:t>
            </a:r>
            <a:r>
              <a:rPr lang="zh-CN" altLang="en-US" sz="2200" dirty="0">
                <a:solidFill>
                  <a:schemeClr val="tx1"/>
                </a:solidFill>
                <a:cs typeface="Arial" panose="020B0604020202020204" pitchFamily="34" charset="0"/>
              </a:rPr>
              <a:t>，</a:t>
            </a:r>
            <a:r>
              <a:rPr lang="en-US" altLang="zh-CN" sz="2200" dirty="0">
                <a:solidFill>
                  <a:schemeClr val="tx1"/>
                </a:solidFill>
                <a:cs typeface="Arial" panose="020B0604020202020204" pitchFamily="34" charset="0"/>
              </a:rPr>
              <a:t>1 ns = 10</a:t>
            </a:r>
            <a:r>
              <a:rPr lang="en-US" altLang="zh-CN" sz="2200" baseline="30000" dirty="0">
                <a:solidFill>
                  <a:schemeClr val="tx1"/>
                </a:solidFill>
                <a:cs typeface="Arial" panose="020B0604020202020204" pitchFamily="34" charset="0"/>
              </a:rPr>
              <a:t>-9 </a:t>
            </a:r>
            <a:r>
              <a:rPr lang="en-US" altLang="zh-CN" sz="2200" dirty="0">
                <a:solidFill>
                  <a:schemeClr val="tx1"/>
                </a:solidFill>
                <a:cs typeface="Arial" panose="020B0604020202020204" pitchFamily="34" charset="0"/>
              </a:rPr>
              <a:t>s</a:t>
            </a:r>
            <a:r>
              <a:rPr lang="zh-CN" altLang="en-US" sz="2200" dirty="0">
                <a:solidFill>
                  <a:schemeClr val="tx1"/>
                </a:solidFill>
                <a:cs typeface="Arial" panose="020B0604020202020204" pitchFamily="34" charset="0"/>
              </a:rPr>
              <a:t>），分</a:t>
            </a:r>
            <a:r>
              <a:rPr lang="zh-CN" altLang="en-US" sz="2200" dirty="0">
                <a:solidFill>
                  <a:srgbClr val="FF3300"/>
                </a:solidFill>
                <a:cs typeface="Arial" panose="020B0604020202020204" pitchFamily="34" charset="0"/>
              </a:rPr>
              <a:t>读出时间</a:t>
            </a:r>
            <a:r>
              <a:rPr lang="en-US" altLang="zh-CN" sz="2200" dirty="0">
                <a:solidFill>
                  <a:srgbClr val="D10F0F"/>
                </a:solidFill>
                <a:cs typeface="Arial" panose="020B0604020202020204" pitchFamily="34" charset="0"/>
              </a:rPr>
              <a:t>T</a:t>
            </a:r>
            <a:r>
              <a:rPr lang="en-US" altLang="zh-CN" sz="2200" baseline="-30000" dirty="0">
                <a:solidFill>
                  <a:srgbClr val="D10F0F"/>
                </a:solidFill>
                <a:cs typeface="Arial" panose="020B0604020202020204" pitchFamily="34" charset="0"/>
              </a:rPr>
              <a:t>A</a:t>
            </a:r>
            <a:r>
              <a:rPr lang="zh-CN" altLang="en-US" sz="2200" dirty="0">
                <a:solidFill>
                  <a:schemeClr val="tx1"/>
                </a:solidFill>
                <a:cs typeface="Arial" panose="020B0604020202020204" pitchFamily="34" charset="0"/>
              </a:rPr>
              <a:t>和</a:t>
            </a:r>
            <a:r>
              <a:rPr lang="zh-CN" altLang="en-US" sz="2200" dirty="0">
                <a:solidFill>
                  <a:srgbClr val="FF3300"/>
                </a:solidFill>
                <a:cs typeface="Arial" panose="020B0604020202020204" pitchFamily="34" charset="0"/>
              </a:rPr>
              <a:t>写入时间</a:t>
            </a:r>
            <a:r>
              <a:rPr lang="en-US" altLang="zh-CN" sz="2200" dirty="0">
                <a:solidFill>
                  <a:srgbClr val="FF3300"/>
                </a:solidFill>
                <a:cs typeface="Arial" panose="020B0604020202020204" pitchFamily="34" charset="0"/>
              </a:rPr>
              <a:t>T</a:t>
            </a:r>
            <a:r>
              <a:rPr lang="en-US" altLang="zh-CN" sz="2200" baseline="-25000" dirty="0">
                <a:solidFill>
                  <a:srgbClr val="FF3300"/>
                </a:solidFill>
                <a:cs typeface="Arial" panose="020B0604020202020204" pitchFamily="34" charset="0"/>
              </a:rPr>
              <a:t>W</a:t>
            </a:r>
            <a:endParaRPr lang="zh-CN" altLang="en-US" sz="2200" baseline="-25000" dirty="0">
              <a:solidFill>
                <a:srgbClr val="FF3300"/>
              </a:solidFill>
              <a:cs typeface="Arial" panose="020B0604020202020204" pitchFamily="34" charset="0"/>
            </a:endParaRPr>
          </a:p>
          <a:p>
            <a:pPr marL="582930" lvl="1" indent="-224155" algn="just" defTabSz="717550" eaLnBrk="1" hangingPunct="1">
              <a:lnSpc>
                <a:spcPct val="125000"/>
              </a:lnSpc>
              <a:spcBef>
                <a:spcPct val="30000"/>
              </a:spcBef>
            </a:pPr>
            <a:r>
              <a:rPr lang="zh-CN" altLang="en-US" sz="2200" dirty="0">
                <a:solidFill>
                  <a:srgbClr val="D10F0F"/>
                </a:solidFill>
                <a:cs typeface="Arial" panose="020B0604020202020204" pitchFamily="34" charset="0"/>
              </a:rPr>
              <a:t>存储周期</a:t>
            </a:r>
            <a:r>
              <a:rPr lang="en-US" altLang="zh-CN" sz="2200" dirty="0">
                <a:solidFill>
                  <a:srgbClr val="D10F0F"/>
                </a:solidFill>
                <a:cs typeface="Arial" panose="020B0604020202020204" pitchFamily="34" charset="0"/>
              </a:rPr>
              <a:t>T</a:t>
            </a:r>
            <a:r>
              <a:rPr lang="en-US" altLang="zh-CN" sz="2200" baseline="-30000" dirty="0">
                <a:solidFill>
                  <a:srgbClr val="D10F0F"/>
                </a:solidFill>
                <a:cs typeface="Arial" panose="020B0604020202020204" pitchFamily="34" charset="0"/>
              </a:rPr>
              <a:t>M</a:t>
            </a:r>
            <a:r>
              <a:rPr lang="zh-CN" altLang="en-US" sz="2200" dirty="0">
                <a:cs typeface="Arial" panose="020B0604020202020204" pitchFamily="34" charset="0"/>
              </a:rPr>
              <a:t>：</a:t>
            </a:r>
            <a:r>
              <a:rPr lang="zh-CN" altLang="en-US" sz="2200" dirty="0">
                <a:solidFill>
                  <a:schemeClr val="tx1"/>
                </a:solidFill>
                <a:cs typeface="Arial" panose="020B0604020202020204" pitchFamily="34" charset="0"/>
              </a:rPr>
              <a:t>连读两次访问存储器所需的最小时间间隔，它应等于存取时间加上下一次存取开始前所要求的附加时间，因此，</a:t>
            </a:r>
            <a:r>
              <a:rPr lang="en-US" altLang="zh-CN" sz="2200" dirty="0">
                <a:solidFill>
                  <a:schemeClr val="tx1"/>
                </a:solidFill>
                <a:cs typeface="Arial" panose="020B0604020202020204" pitchFamily="34" charset="0"/>
              </a:rPr>
              <a:t>T</a:t>
            </a:r>
            <a:r>
              <a:rPr lang="en-US" altLang="zh-CN" sz="2200" baseline="-30000" dirty="0">
                <a:solidFill>
                  <a:schemeClr val="tx1"/>
                </a:solidFill>
                <a:cs typeface="Arial" panose="020B0604020202020204" pitchFamily="34" charset="0"/>
              </a:rPr>
              <a:t>M</a:t>
            </a:r>
            <a:r>
              <a:rPr lang="zh-CN" altLang="en-US" sz="2200" dirty="0">
                <a:solidFill>
                  <a:schemeClr val="tx1"/>
                </a:solidFill>
                <a:cs typeface="Arial" panose="020B0604020202020204" pitchFamily="34" charset="0"/>
              </a:rPr>
              <a:t>比</a:t>
            </a:r>
            <a:r>
              <a:rPr lang="en-US" altLang="zh-CN" sz="2200" dirty="0">
                <a:solidFill>
                  <a:schemeClr val="tx1"/>
                </a:solidFill>
                <a:cs typeface="Arial" panose="020B0604020202020204" pitchFamily="34" charset="0"/>
              </a:rPr>
              <a:t>T</a:t>
            </a:r>
            <a:r>
              <a:rPr lang="en-US" altLang="zh-CN" sz="2200" baseline="-30000" dirty="0">
                <a:solidFill>
                  <a:schemeClr val="tx1"/>
                </a:solidFill>
                <a:cs typeface="Arial" panose="020B0604020202020204" pitchFamily="34" charset="0"/>
              </a:rPr>
              <a:t>A</a:t>
            </a:r>
            <a:r>
              <a:rPr lang="zh-CN" altLang="en-US" sz="2200" dirty="0">
                <a:solidFill>
                  <a:schemeClr val="tx1"/>
                </a:solidFill>
                <a:cs typeface="Arial" panose="020B0604020202020204" pitchFamily="34" charset="0"/>
              </a:rPr>
              <a:t>大。</a:t>
            </a:r>
            <a:endParaRPr lang="en-US" altLang="zh-CN" sz="2200" dirty="0">
              <a:solidFill>
                <a:schemeClr val="tx1"/>
              </a:solidFill>
              <a:cs typeface="Arial" panose="020B0604020202020204" pitchFamily="34" charset="0"/>
            </a:endParaRPr>
          </a:p>
          <a:p>
            <a:pPr marL="582930" lvl="1" indent="-224155" algn="just" defTabSz="717550" eaLnBrk="1" hangingPunct="1">
              <a:lnSpc>
                <a:spcPct val="125000"/>
              </a:lnSpc>
              <a:spcBef>
                <a:spcPct val="30000"/>
              </a:spcBef>
            </a:pPr>
            <a:r>
              <a:rPr lang="zh-CN" altLang="en-US" sz="2200" dirty="0">
                <a:solidFill>
                  <a:srgbClr val="D10F0F"/>
                </a:solidFill>
                <a:cs typeface="Arial" panose="020B0604020202020204" pitchFamily="34" charset="0"/>
              </a:rPr>
              <a:t>存储器的带宽</a:t>
            </a:r>
            <a:r>
              <a:rPr lang="en-US" altLang="zh-CN" sz="2200" dirty="0">
                <a:solidFill>
                  <a:srgbClr val="D10F0F"/>
                </a:solidFill>
                <a:cs typeface="Arial" panose="020B0604020202020204" pitchFamily="34" charset="0"/>
              </a:rPr>
              <a:t>B</a:t>
            </a:r>
            <a:r>
              <a:rPr lang="zh-CN" altLang="en-US" sz="2200" dirty="0">
                <a:cs typeface="Arial" panose="020B0604020202020204" pitchFamily="34" charset="0"/>
              </a:rPr>
              <a:t>：</a:t>
            </a:r>
            <a:r>
              <a:rPr lang="zh-CN" altLang="en-US" sz="2200" dirty="0">
                <a:solidFill>
                  <a:schemeClr val="tx1"/>
                </a:solidFill>
                <a:cs typeface="Arial" panose="020B0604020202020204" pitchFamily="34" charset="0"/>
              </a:rPr>
              <a:t>连续访问时可以提供的数据传输率，即每秒传输信息的位数或字节数</a:t>
            </a:r>
            <a:endParaRPr lang="zh-CN" altLang="pt-BR" sz="2200" dirty="0">
              <a:solidFill>
                <a:schemeClr val="tx1"/>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blinds(horizontal)">
                                      <p:cBhvr>
                                        <p:cTn id="7" dur="500"/>
                                        <p:tgtEl>
                                          <p:spTgt spid="74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2" dur="500"/>
                                        <p:tgtEl>
                                          <p:spTgt spid="748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7" dur="500"/>
                                        <p:tgtEl>
                                          <p:spTgt spid="7485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2" dur="500"/>
                                        <p:tgtEl>
                                          <p:spTgt spid="7485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7" dur="500"/>
                                        <p:tgtEl>
                                          <p:spTgt spid="7485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p>
        </p:txBody>
      </p:sp>
      <p:sp>
        <p:nvSpPr>
          <p:cNvPr id="4" name="内容占位符 3"/>
          <p:cNvSpPr>
            <a:spLocks noGrp="1"/>
          </p:cNvSpPr>
          <p:nvPr>
            <p:ph idx="1"/>
          </p:nvPr>
        </p:nvSpPr>
        <p:spPr>
          <a:xfrm>
            <a:off x="592667" y="987748"/>
            <a:ext cx="10922000" cy="2852063"/>
          </a:xfrm>
        </p:spPr>
        <p:txBody>
          <a:bodyPr/>
          <a:lstStyle/>
          <a:p>
            <a:r>
              <a:rPr lang="zh-CN" altLang="zh-CN" b="0" dirty="0"/>
              <a:t>存储器的分类</a:t>
            </a:r>
            <a:endParaRPr lang="en-US" altLang="zh-CN" b="0" dirty="0"/>
          </a:p>
          <a:p>
            <a:r>
              <a:rPr lang="zh-CN" altLang="zh-CN" b="0" dirty="0"/>
              <a:t>主存储器的组成</a:t>
            </a:r>
            <a:endParaRPr lang="en-US" altLang="zh-CN" b="0" dirty="0"/>
          </a:p>
          <a:p>
            <a:r>
              <a:rPr lang="zh-CN" altLang="zh-CN" b="0" dirty="0"/>
              <a:t>主存储器的基本操作</a:t>
            </a:r>
            <a:endParaRPr lang="en-US" altLang="zh-CN" b="0" dirty="0"/>
          </a:p>
          <a:p>
            <a:r>
              <a:rPr lang="zh-CN" altLang="zh-CN" b="0" dirty="0"/>
              <a:t>存储器的主要性能指标</a:t>
            </a:r>
            <a:endParaRPr lang="en-US" altLang="zh-CN" b="0" dirty="0"/>
          </a:p>
          <a:p>
            <a:r>
              <a:rPr lang="zh-CN" altLang="en-US" dirty="0"/>
              <a:t>存储器的层次化结构</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存储器的层次化结构</a:t>
            </a:r>
          </a:p>
        </p:txBody>
      </p:sp>
      <p:sp>
        <p:nvSpPr>
          <p:cNvPr id="3" name="内容占位符 2"/>
          <p:cNvSpPr>
            <a:spLocks noGrp="1"/>
          </p:cNvSpPr>
          <p:nvPr>
            <p:ph idx="1"/>
          </p:nvPr>
        </p:nvSpPr>
        <p:spPr>
          <a:xfrm>
            <a:off x="592667" y="987748"/>
            <a:ext cx="10922000" cy="2384242"/>
          </a:xfrm>
        </p:spPr>
        <p:txBody>
          <a:bodyPr/>
          <a:lstStyle/>
          <a:p>
            <a:r>
              <a:rPr lang="zh-CN" altLang="en-US" dirty="0"/>
              <a:t>学习目标</a:t>
            </a:r>
            <a:endParaRPr lang="en-US" altLang="zh-CN" dirty="0"/>
          </a:p>
          <a:p>
            <a:pPr lvl="1"/>
            <a:r>
              <a:rPr lang="zh-CN" altLang="en-US" dirty="0"/>
              <a:t>能说出为什么要使用层次化的存储器体系结构</a:t>
            </a:r>
            <a:endParaRPr lang="en-US" altLang="zh-CN" dirty="0"/>
          </a:p>
          <a:p>
            <a:pPr lvl="1"/>
            <a:r>
              <a:rPr lang="zh-CN" altLang="en-US" dirty="0"/>
              <a:t>能说出层次化存储器体系结构的特点</a:t>
            </a:r>
            <a:endParaRPr lang="en-US" altLang="zh-CN" dirty="0"/>
          </a:p>
          <a:p>
            <a:pPr lvl="1"/>
            <a:r>
              <a:rPr lang="zh-CN" altLang="en-US" dirty="0"/>
              <a:t>能说出为什么层次化的存储器体系结构能缩小存储器和处理器之间在性能方面的差距</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存储器的层次化结构</a:t>
            </a:r>
          </a:p>
        </p:txBody>
      </p:sp>
      <p:sp>
        <p:nvSpPr>
          <p:cNvPr id="3" name="内容占位符 2"/>
          <p:cNvSpPr>
            <a:spLocks noGrp="1"/>
          </p:cNvSpPr>
          <p:nvPr>
            <p:ph idx="1"/>
          </p:nvPr>
        </p:nvSpPr>
        <p:spPr>
          <a:xfrm>
            <a:off x="563882" y="861881"/>
            <a:ext cx="10922000" cy="2291909"/>
          </a:xfrm>
        </p:spPr>
        <p:txBody>
          <a:bodyPr/>
          <a:lstStyle/>
          <a:p>
            <a:r>
              <a:rPr lang="zh-CN" altLang="en-US" dirty="0"/>
              <a:t>理想存储器：</a:t>
            </a:r>
            <a:r>
              <a:rPr lang="zh-CN" altLang="en-US" dirty="0">
                <a:solidFill>
                  <a:srgbClr val="C00000"/>
                </a:solidFill>
              </a:rPr>
              <a:t>高速度、大容量、低价格</a:t>
            </a:r>
            <a:endParaRPr lang="en-US" altLang="zh-CN" dirty="0">
              <a:solidFill>
                <a:srgbClr val="C00000"/>
              </a:solidFill>
            </a:endParaRPr>
          </a:p>
          <a:p>
            <a:r>
              <a:rPr lang="zh-CN" altLang="en-US" dirty="0"/>
              <a:t>实际存储器：</a:t>
            </a:r>
            <a:r>
              <a:rPr lang="zh-CN" altLang="en-US" dirty="0">
                <a:solidFill>
                  <a:srgbClr val="C00000"/>
                </a:solidFill>
              </a:rPr>
              <a:t>没有一种存储器能够同时满足高速度、大容量、低价格的要求</a:t>
            </a:r>
            <a:endParaRPr lang="en-US" altLang="zh-CN" dirty="0">
              <a:solidFill>
                <a:srgbClr val="C00000"/>
              </a:solidFill>
            </a:endParaRPr>
          </a:p>
          <a:p>
            <a:endParaRPr lang="zh-CN" altLang="en-US" dirty="0"/>
          </a:p>
        </p:txBody>
      </p:sp>
      <p:sp>
        <p:nvSpPr>
          <p:cNvPr id="4" name="Text Box 2"/>
          <p:cNvSpPr txBox="1">
            <a:spLocks noChangeArrowheads="1"/>
          </p:cNvSpPr>
          <p:nvPr/>
        </p:nvSpPr>
        <p:spPr bwMode="auto">
          <a:xfrm>
            <a:off x="8830993" y="269398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高</a:t>
            </a:r>
          </a:p>
        </p:txBody>
      </p:sp>
      <p:grpSp>
        <p:nvGrpSpPr>
          <p:cNvPr id="5" name="Group 3"/>
          <p:cNvGrpSpPr/>
          <p:nvPr/>
        </p:nvGrpSpPr>
        <p:grpSpPr bwMode="auto">
          <a:xfrm>
            <a:off x="8830993" y="3346450"/>
            <a:ext cx="490538" cy="2566988"/>
            <a:chOff x="5040" y="2108"/>
            <a:chExt cx="309" cy="1617"/>
          </a:xfrm>
        </p:grpSpPr>
        <p:sp>
          <p:nvSpPr>
            <p:cNvPr id="6" name="Text Box 4"/>
            <p:cNvSpPr txBox="1">
              <a:spLocks noChangeArrowheads="1"/>
            </p:cNvSpPr>
            <p:nvPr/>
          </p:nvSpPr>
          <p:spPr bwMode="auto">
            <a:xfrm>
              <a:off x="5040" y="343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低</a:t>
              </a:r>
            </a:p>
          </p:txBody>
        </p:sp>
        <p:sp>
          <p:nvSpPr>
            <p:cNvPr id="7" name="Line 5"/>
            <p:cNvSpPr>
              <a:spLocks noChangeShapeType="1"/>
            </p:cNvSpPr>
            <p:nvPr/>
          </p:nvSpPr>
          <p:spPr bwMode="auto">
            <a:xfrm>
              <a:off x="5220" y="2108"/>
              <a:ext cx="0" cy="12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 name="Text Box 7"/>
          <p:cNvSpPr txBox="1">
            <a:spLocks noChangeArrowheads="1"/>
          </p:cNvSpPr>
          <p:nvPr/>
        </p:nvSpPr>
        <p:spPr bwMode="auto">
          <a:xfrm>
            <a:off x="7775306" y="2693988"/>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小</a:t>
            </a:r>
          </a:p>
        </p:txBody>
      </p:sp>
      <p:grpSp>
        <p:nvGrpSpPr>
          <p:cNvPr id="9" name="Group 8"/>
          <p:cNvGrpSpPr/>
          <p:nvPr/>
        </p:nvGrpSpPr>
        <p:grpSpPr bwMode="auto">
          <a:xfrm>
            <a:off x="7775306" y="3346450"/>
            <a:ext cx="490537" cy="2566988"/>
            <a:chOff x="4375" y="2108"/>
            <a:chExt cx="309" cy="1617"/>
          </a:xfrm>
        </p:grpSpPr>
        <p:sp>
          <p:nvSpPr>
            <p:cNvPr id="10" name="Text Box 9"/>
            <p:cNvSpPr txBox="1">
              <a:spLocks noChangeArrowheads="1"/>
            </p:cNvSpPr>
            <p:nvPr/>
          </p:nvSpPr>
          <p:spPr bwMode="auto">
            <a:xfrm>
              <a:off x="4375" y="343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大</a:t>
              </a:r>
            </a:p>
          </p:txBody>
        </p:sp>
        <p:sp>
          <p:nvSpPr>
            <p:cNvPr id="11" name="Line 10"/>
            <p:cNvSpPr>
              <a:spLocks noChangeShapeType="1"/>
            </p:cNvSpPr>
            <p:nvPr/>
          </p:nvSpPr>
          <p:spPr bwMode="auto">
            <a:xfrm>
              <a:off x="4548" y="2108"/>
              <a:ext cx="0" cy="12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 name="Text Box 11"/>
          <p:cNvSpPr txBox="1">
            <a:spLocks noChangeArrowheads="1"/>
          </p:cNvSpPr>
          <p:nvPr/>
        </p:nvSpPr>
        <p:spPr bwMode="auto">
          <a:xfrm>
            <a:off x="6719618" y="269398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快</a:t>
            </a:r>
          </a:p>
        </p:txBody>
      </p:sp>
      <p:grpSp>
        <p:nvGrpSpPr>
          <p:cNvPr id="13" name="Group 12"/>
          <p:cNvGrpSpPr/>
          <p:nvPr/>
        </p:nvGrpSpPr>
        <p:grpSpPr bwMode="auto">
          <a:xfrm>
            <a:off x="6719618" y="3346450"/>
            <a:ext cx="490538" cy="2566988"/>
            <a:chOff x="3710" y="2108"/>
            <a:chExt cx="309" cy="1617"/>
          </a:xfrm>
        </p:grpSpPr>
        <p:sp>
          <p:nvSpPr>
            <p:cNvPr id="14" name="Text Box 13"/>
            <p:cNvSpPr txBox="1">
              <a:spLocks noChangeArrowheads="1"/>
            </p:cNvSpPr>
            <p:nvPr/>
          </p:nvSpPr>
          <p:spPr bwMode="auto">
            <a:xfrm>
              <a:off x="3710" y="343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慢</a:t>
              </a:r>
            </a:p>
          </p:txBody>
        </p:sp>
        <p:sp>
          <p:nvSpPr>
            <p:cNvPr id="15" name="Line 14"/>
            <p:cNvSpPr>
              <a:spLocks noChangeShapeType="1"/>
            </p:cNvSpPr>
            <p:nvPr/>
          </p:nvSpPr>
          <p:spPr bwMode="auto">
            <a:xfrm>
              <a:off x="3852" y="2108"/>
              <a:ext cx="0" cy="12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Group 15"/>
          <p:cNvGrpSpPr/>
          <p:nvPr/>
        </p:nvGrpSpPr>
        <p:grpSpPr bwMode="auto">
          <a:xfrm>
            <a:off x="5065443" y="4543425"/>
            <a:ext cx="1284288" cy="1287463"/>
            <a:chOff x="2668" y="2862"/>
            <a:chExt cx="809" cy="811"/>
          </a:xfrm>
        </p:grpSpPr>
        <p:sp>
          <p:nvSpPr>
            <p:cNvPr id="17" name="Text Box 16"/>
            <p:cNvSpPr txBox="1">
              <a:spLocks noChangeArrowheads="1"/>
            </p:cNvSpPr>
            <p:nvPr/>
          </p:nvSpPr>
          <p:spPr bwMode="auto">
            <a:xfrm>
              <a:off x="3026" y="3063"/>
              <a:ext cx="3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辅存</a:t>
              </a:r>
            </a:p>
          </p:txBody>
        </p:sp>
        <p:sp>
          <p:nvSpPr>
            <p:cNvPr id="18" name="Line 17"/>
            <p:cNvSpPr>
              <a:spLocks noChangeShapeType="1"/>
            </p:cNvSpPr>
            <p:nvPr/>
          </p:nvSpPr>
          <p:spPr bwMode="auto">
            <a:xfrm rot="10800000">
              <a:off x="3180" y="2862"/>
              <a:ext cx="0" cy="204"/>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8"/>
            <p:cNvSpPr>
              <a:spLocks noChangeShapeType="1"/>
            </p:cNvSpPr>
            <p:nvPr/>
          </p:nvSpPr>
          <p:spPr bwMode="auto">
            <a:xfrm>
              <a:off x="3180" y="3483"/>
              <a:ext cx="0" cy="179"/>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 name="Freeform 19"/>
            <p:cNvSpPr/>
            <p:nvPr/>
          </p:nvSpPr>
          <p:spPr bwMode="auto">
            <a:xfrm>
              <a:off x="2668" y="3672"/>
              <a:ext cx="809" cy="1"/>
            </a:xfrm>
            <a:custGeom>
              <a:avLst/>
              <a:gdLst>
                <a:gd name="T0" fmla="*/ 0 w 809"/>
                <a:gd name="T1" fmla="*/ 0 h 1"/>
                <a:gd name="T2" fmla="*/ 809 w 809"/>
                <a:gd name="T3" fmla="*/ 0 h 1"/>
                <a:gd name="T4" fmla="*/ 0 60000 65536"/>
                <a:gd name="T5" fmla="*/ 0 60000 65536"/>
                <a:gd name="T6" fmla="*/ 0 w 809"/>
                <a:gd name="T7" fmla="*/ 0 h 1"/>
                <a:gd name="T8" fmla="*/ 809 w 809"/>
                <a:gd name="T9" fmla="*/ 1 h 1"/>
              </a:gdLst>
              <a:ahLst/>
              <a:cxnLst>
                <a:cxn ang="T4">
                  <a:pos x="T0" y="T1"/>
                </a:cxn>
                <a:cxn ang="T5">
                  <a:pos x="T2" y="T3"/>
                </a:cxn>
              </a:cxnLst>
              <a:rect l="T6" t="T7" r="T8" b="T9"/>
              <a:pathLst>
                <a:path w="809" h="1">
                  <a:moveTo>
                    <a:pt x="0" y="0"/>
                  </a:moveTo>
                  <a:lnTo>
                    <a:pt x="809" y="0"/>
                  </a:ln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nvGrpSpPr>
          <p:cNvPr id="21" name="Group 20"/>
          <p:cNvGrpSpPr/>
          <p:nvPr/>
        </p:nvGrpSpPr>
        <p:grpSpPr bwMode="auto">
          <a:xfrm>
            <a:off x="1320531" y="2519363"/>
            <a:ext cx="3810000" cy="3330575"/>
            <a:chOff x="309" y="1587"/>
            <a:chExt cx="2400" cy="2098"/>
          </a:xfrm>
        </p:grpSpPr>
        <p:sp>
          <p:nvSpPr>
            <p:cNvPr id="22" name="Freeform 21"/>
            <p:cNvSpPr/>
            <p:nvPr/>
          </p:nvSpPr>
          <p:spPr bwMode="auto">
            <a:xfrm>
              <a:off x="618" y="3141"/>
              <a:ext cx="1785" cy="1"/>
            </a:xfrm>
            <a:custGeom>
              <a:avLst/>
              <a:gdLst>
                <a:gd name="T0" fmla="*/ 0 w 1785"/>
                <a:gd name="T1" fmla="*/ 0 h 1"/>
                <a:gd name="T2" fmla="*/ 1785 w 1785"/>
                <a:gd name="T3" fmla="*/ 0 h 1"/>
                <a:gd name="T4" fmla="*/ 0 60000 65536"/>
                <a:gd name="T5" fmla="*/ 0 60000 65536"/>
                <a:gd name="T6" fmla="*/ 0 w 1785"/>
                <a:gd name="T7" fmla="*/ 0 h 1"/>
                <a:gd name="T8" fmla="*/ 1785 w 1785"/>
                <a:gd name="T9" fmla="*/ 1 h 1"/>
              </a:gdLst>
              <a:ahLst/>
              <a:cxnLst>
                <a:cxn ang="T4">
                  <a:pos x="T0" y="T1"/>
                </a:cxn>
                <a:cxn ang="T5">
                  <a:pos x="T2" y="T3"/>
                </a:cxn>
              </a:cxnLst>
              <a:rect l="T6" t="T7" r="T8" b="T9"/>
              <a:pathLst>
                <a:path w="1785" h="1">
                  <a:moveTo>
                    <a:pt x="0" y="0"/>
                  </a:moveTo>
                  <a:lnTo>
                    <a:pt x="1785" y="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3" name="Freeform 22"/>
            <p:cNvSpPr/>
            <p:nvPr/>
          </p:nvSpPr>
          <p:spPr bwMode="auto">
            <a:xfrm>
              <a:off x="777" y="2871"/>
              <a:ext cx="1464" cy="1"/>
            </a:xfrm>
            <a:custGeom>
              <a:avLst/>
              <a:gdLst>
                <a:gd name="T0" fmla="*/ 0 w 1464"/>
                <a:gd name="T1" fmla="*/ 0 h 1"/>
                <a:gd name="T2" fmla="*/ 1464 w 1464"/>
                <a:gd name="T3" fmla="*/ 0 h 1"/>
                <a:gd name="T4" fmla="*/ 0 60000 65536"/>
                <a:gd name="T5" fmla="*/ 0 60000 65536"/>
                <a:gd name="T6" fmla="*/ 0 w 1464"/>
                <a:gd name="T7" fmla="*/ 0 h 1"/>
                <a:gd name="T8" fmla="*/ 1464 w 1464"/>
                <a:gd name="T9" fmla="*/ 1 h 1"/>
              </a:gdLst>
              <a:ahLst/>
              <a:cxnLst>
                <a:cxn ang="T4">
                  <a:pos x="T0" y="T1"/>
                </a:cxn>
                <a:cxn ang="T5">
                  <a:pos x="T2" y="T3"/>
                </a:cxn>
              </a:cxnLst>
              <a:rect l="T6" t="T7" r="T8" b="T9"/>
              <a:pathLst>
                <a:path w="1464" h="1">
                  <a:moveTo>
                    <a:pt x="0" y="0"/>
                  </a:moveTo>
                  <a:lnTo>
                    <a:pt x="1464" y="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4" name="Freeform 23"/>
            <p:cNvSpPr/>
            <p:nvPr/>
          </p:nvSpPr>
          <p:spPr bwMode="auto">
            <a:xfrm>
              <a:off x="1065" y="2352"/>
              <a:ext cx="876" cy="3"/>
            </a:xfrm>
            <a:custGeom>
              <a:avLst/>
              <a:gdLst>
                <a:gd name="T0" fmla="*/ 0 w 876"/>
                <a:gd name="T1" fmla="*/ 0 h 3"/>
                <a:gd name="T2" fmla="*/ 876 w 876"/>
                <a:gd name="T3" fmla="*/ 3 h 3"/>
                <a:gd name="T4" fmla="*/ 0 60000 65536"/>
                <a:gd name="T5" fmla="*/ 0 60000 65536"/>
                <a:gd name="T6" fmla="*/ 0 w 876"/>
                <a:gd name="T7" fmla="*/ 0 h 3"/>
                <a:gd name="T8" fmla="*/ 876 w 876"/>
                <a:gd name="T9" fmla="*/ 3 h 3"/>
              </a:gdLst>
              <a:ahLst/>
              <a:cxnLst>
                <a:cxn ang="T4">
                  <a:pos x="T0" y="T1"/>
                </a:cxn>
                <a:cxn ang="T5">
                  <a:pos x="T2" y="T3"/>
                </a:cxn>
              </a:cxnLst>
              <a:rect l="T6" t="T7" r="T8" b="T9"/>
              <a:pathLst>
                <a:path w="876" h="3">
                  <a:moveTo>
                    <a:pt x="0" y="0"/>
                  </a:moveTo>
                  <a:lnTo>
                    <a:pt x="876" y="3"/>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5" name="Text Box 24"/>
            <p:cNvSpPr txBox="1">
              <a:spLocks noChangeArrowheads="1"/>
            </p:cNvSpPr>
            <p:nvPr/>
          </p:nvSpPr>
          <p:spPr bwMode="auto">
            <a:xfrm>
              <a:off x="1148" y="208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dirty="0">
                  <a:latin typeface="Times New Roman" panose="02020603050405020304" pitchFamily="18" charset="0"/>
                </a:rPr>
                <a:t>寄存器</a:t>
              </a:r>
            </a:p>
          </p:txBody>
        </p:sp>
        <p:sp>
          <p:nvSpPr>
            <p:cNvPr id="26" name="Text Box 25"/>
            <p:cNvSpPr txBox="1">
              <a:spLocks noChangeArrowheads="1"/>
            </p:cNvSpPr>
            <p:nvPr/>
          </p:nvSpPr>
          <p:spPr bwMode="auto">
            <a:xfrm>
              <a:off x="1244" y="233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缓存</a:t>
              </a:r>
            </a:p>
          </p:txBody>
        </p:sp>
        <p:sp>
          <p:nvSpPr>
            <p:cNvPr id="27" name="Text Box 26"/>
            <p:cNvSpPr txBox="1">
              <a:spLocks noChangeArrowheads="1"/>
            </p:cNvSpPr>
            <p:nvPr/>
          </p:nvSpPr>
          <p:spPr bwMode="auto">
            <a:xfrm>
              <a:off x="1244" y="259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主存</a:t>
              </a:r>
            </a:p>
          </p:txBody>
        </p:sp>
        <p:sp>
          <p:nvSpPr>
            <p:cNvPr id="28" name="Text Box 27"/>
            <p:cNvSpPr txBox="1">
              <a:spLocks noChangeArrowheads="1"/>
            </p:cNvSpPr>
            <p:nvPr/>
          </p:nvSpPr>
          <p:spPr bwMode="auto">
            <a:xfrm>
              <a:off x="1244" y="286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磁盘</a:t>
              </a:r>
            </a:p>
          </p:txBody>
        </p:sp>
        <p:sp>
          <p:nvSpPr>
            <p:cNvPr id="29" name="Text Box 28"/>
            <p:cNvSpPr txBox="1">
              <a:spLocks noChangeArrowheads="1"/>
            </p:cNvSpPr>
            <p:nvPr/>
          </p:nvSpPr>
          <p:spPr bwMode="auto">
            <a:xfrm>
              <a:off x="1244" y="314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光盘</a:t>
              </a:r>
            </a:p>
          </p:txBody>
        </p:sp>
        <p:sp>
          <p:nvSpPr>
            <p:cNvPr id="30" name="Text Box 29"/>
            <p:cNvSpPr txBox="1">
              <a:spLocks noChangeArrowheads="1"/>
            </p:cNvSpPr>
            <p:nvPr/>
          </p:nvSpPr>
          <p:spPr bwMode="auto">
            <a:xfrm>
              <a:off x="1244" y="33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磁带</a:t>
              </a:r>
            </a:p>
          </p:txBody>
        </p:sp>
        <p:sp>
          <p:nvSpPr>
            <p:cNvPr id="31" name="Freeform 30"/>
            <p:cNvSpPr/>
            <p:nvPr/>
          </p:nvSpPr>
          <p:spPr bwMode="auto">
            <a:xfrm>
              <a:off x="309" y="3672"/>
              <a:ext cx="2397" cy="1"/>
            </a:xfrm>
            <a:custGeom>
              <a:avLst/>
              <a:gdLst>
                <a:gd name="T0" fmla="*/ 0 w 2397"/>
                <a:gd name="T1" fmla="*/ 0 h 1"/>
                <a:gd name="T2" fmla="*/ 2397 w 2397"/>
                <a:gd name="T3" fmla="*/ 0 h 1"/>
                <a:gd name="T4" fmla="*/ 0 60000 65536"/>
                <a:gd name="T5" fmla="*/ 0 60000 65536"/>
                <a:gd name="T6" fmla="*/ 0 w 2397"/>
                <a:gd name="T7" fmla="*/ 0 h 1"/>
                <a:gd name="T8" fmla="*/ 2397 w 2397"/>
                <a:gd name="T9" fmla="*/ 1 h 1"/>
              </a:gdLst>
              <a:ahLst/>
              <a:cxnLst>
                <a:cxn ang="T4">
                  <a:pos x="T0" y="T1"/>
                </a:cxn>
                <a:cxn ang="T5">
                  <a:pos x="T2" y="T3"/>
                </a:cxn>
              </a:cxnLst>
              <a:rect l="T6" t="T7" r="T8" b="T9"/>
              <a:pathLst>
                <a:path w="2397" h="1">
                  <a:moveTo>
                    <a:pt x="0" y="0"/>
                  </a:moveTo>
                  <a:lnTo>
                    <a:pt x="2397" y="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2" name="Freeform 31"/>
            <p:cNvSpPr/>
            <p:nvPr/>
          </p:nvSpPr>
          <p:spPr bwMode="auto">
            <a:xfrm>
              <a:off x="1512" y="1599"/>
              <a:ext cx="1197" cy="2073"/>
            </a:xfrm>
            <a:custGeom>
              <a:avLst/>
              <a:gdLst>
                <a:gd name="T0" fmla="*/ 0 w 1197"/>
                <a:gd name="T1" fmla="*/ 0 h 2073"/>
                <a:gd name="T2" fmla="*/ 1197 w 1197"/>
                <a:gd name="T3" fmla="*/ 2073 h 2073"/>
                <a:gd name="T4" fmla="*/ 0 60000 65536"/>
                <a:gd name="T5" fmla="*/ 0 60000 65536"/>
                <a:gd name="T6" fmla="*/ 0 w 1197"/>
                <a:gd name="T7" fmla="*/ 0 h 2073"/>
                <a:gd name="T8" fmla="*/ 1197 w 1197"/>
                <a:gd name="T9" fmla="*/ 2073 h 2073"/>
              </a:gdLst>
              <a:ahLst/>
              <a:cxnLst>
                <a:cxn ang="T4">
                  <a:pos x="T0" y="T1"/>
                </a:cxn>
                <a:cxn ang="T5">
                  <a:pos x="T2" y="T3"/>
                </a:cxn>
              </a:cxnLst>
              <a:rect l="T6" t="T7" r="T8" b="T9"/>
              <a:pathLst>
                <a:path w="1197" h="2073">
                  <a:moveTo>
                    <a:pt x="0" y="0"/>
                  </a:moveTo>
                  <a:lnTo>
                    <a:pt x="1197" y="2073"/>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3" name="Freeform 32"/>
            <p:cNvSpPr/>
            <p:nvPr/>
          </p:nvSpPr>
          <p:spPr bwMode="auto">
            <a:xfrm>
              <a:off x="456" y="3417"/>
              <a:ext cx="2103" cy="3"/>
            </a:xfrm>
            <a:custGeom>
              <a:avLst/>
              <a:gdLst>
                <a:gd name="T0" fmla="*/ 0 w 2103"/>
                <a:gd name="T1" fmla="*/ 0 h 3"/>
                <a:gd name="T2" fmla="*/ 2103 w 2103"/>
                <a:gd name="T3" fmla="*/ 3 h 3"/>
                <a:gd name="T4" fmla="*/ 0 60000 65536"/>
                <a:gd name="T5" fmla="*/ 0 60000 65536"/>
                <a:gd name="T6" fmla="*/ 0 w 2103"/>
                <a:gd name="T7" fmla="*/ 0 h 3"/>
                <a:gd name="T8" fmla="*/ 2103 w 2103"/>
                <a:gd name="T9" fmla="*/ 3 h 3"/>
              </a:gdLst>
              <a:ahLst/>
              <a:cxnLst>
                <a:cxn ang="T4">
                  <a:pos x="T0" y="T1"/>
                </a:cxn>
                <a:cxn ang="T5">
                  <a:pos x="T2" y="T3"/>
                </a:cxn>
              </a:cxnLst>
              <a:rect l="T6" t="T7" r="T8" b="T9"/>
              <a:pathLst>
                <a:path w="2103" h="3">
                  <a:moveTo>
                    <a:pt x="0" y="0"/>
                  </a:moveTo>
                  <a:lnTo>
                    <a:pt x="2103" y="3"/>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4" name="Freeform 33"/>
            <p:cNvSpPr/>
            <p:nvPr/>
          </p:nvSpPr>
          <p:spPr bwMode="auto">
            <a:xfrm>
              <a:off x="912" y="2625"/>
              <a:ext cx="1191" cy="1"/>
            </a:xfrm>
            <a:custGeom>
              <a:avLst/>
              <a:gdLst>
                <a:gd name="T0" fmla="*/ 0 w 1191"/>
                <a:gd name="T1" fmla="*/ 0 h 1"/>
                <a:gd name="T2" fmla="*/ 1191 w 1191"/>
                <a:gd name="T3" fmla="*/ 0 h 1"/>
                <a:gd name="T4" fmla="*/ 0 60000 65536"/>
                <a:gd name="T5" fmla="*/ 0 60000 65536"/>
                <a:gd name="T6" fmla="*/ 0 w 1191"/>
                <a:gd name="T7" fmla="*/ 0 h 1"/>
                <a:gd name="T8" fmla="*/ 1191 w 1191"/>
                <a:gd name="T9" fmla="*/ 1 h 1"/>
              </a:gdLst>
              <a:ahLst/>
              <a:cxnLst>
                <a:cxn ang="T4">
                  <a:pos x="T0" y="T1"/>
                </a:cxn>
                <a:cxn ang="T5">
                  <a:pos x="T2" y="T3"/>
                </a:cxn>
              </a:cxnLst>
              <a:rect l="T6" t="T7" r="T8" b="T9"/>
              <a:pathLst>
                <a:path w="1191" h="1">
                  <a:moveTo>
                    <a:pt x="0" y="0"/>
                  </a:moveTo>
                  <a:lnTo>
                    <a:pt x="1191" y="0"/>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5" name="Text Box 34"/>
            <p:cNvSpPr txBox="1">
              <a:spLocks noChangeArrowheads="1"/>
            </p:cNvSpPr>
            <p:nvPr/>
          </p:nvSpPr>
          <p:spPr bwMode="auto">
            <a:xfrm>
              <a:off x="1244" y="314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光盘</a:t>
              </a:r>
            </a:p>
          </p:txBody>
        </p:sp>
        <p:sp>
          <p:nvSpPr>
            <p:cNvPr id="36" name="Text Box 35"/>
            <p:cNvSpPr txBox="1">
              <a:spLocks noChangeArrowheads="1"/>
            </p:cNvSpPr>
            <p:nvPr/>
          </p:nvSpPr>
          <p:spPr bwMode="auto">
            <a:xfrm>
              <a:off x="1244" y="33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磁带</a:t>
              </a:r>
            </a:p>
          </p:txBody>
        </p:sp>
        <p:sp>
          <p:nvSpPr>
            <p:cNvPr id="37" name="Freeform 36"/>
            <p:cNvSpPr/>
            <p:nvPr/>
          </p:nvSpPr>
          <p:spPr bwMode="auto">
            <a:xfrm>
              <a:off x="309" y="1587"/>
              <a:ext cx="1203" cy="2085"/>
            </a:xfrm>
            <a:custGeom>
              <a:avLst/>
              <a:gdLst>
                <a:gd name="T0" fmla="*/ 1203 w 1203"/>
                <a:gd name="T1" fmla="*/ 0 h 2085"/>
                <a:gd name="T2" fmla="*/ 0 w 1203"/>
                <a:gd name="T3" fmla="*/ 2085 h 2085"/>
                <a:gd name="T4" fmla="*/ 0 60000 65536"/>
                <a:gd name="T5" fmla="*/ 0 60000 65536"/>
                <a:gd name="T6" fmla="*/ 0 w 1203"/>
                <a:gd name="T7" fmla="*/ 0 h 2085"/>
                <a:gd name="T8" fmla="*/ 1203 w 1203"/>
                <a:gd name="T9" fmla="*/ 2085 h 2085"/>
              </a:gdLst>
              <a:ahLst/>
              <a:cxnLst>
                <a:cxn ang="T4">
                  <a:pos x="T0" y="T1"/>
                </a:cxn>
                <a:cxn ang="T5">
                  <a:pos x="T2" y="T3"/>
                </a:cxn>
              </a:cxnLst>
              <a:rect l="T6" t="T7" r="T8" b="T9"/>
              <a:pathLst>
                <a:path w="1203" h="2085">
                  <a:moveTo>
                    <a:pt x="1203" y="0"/>
                  </a:moveTo>
                  <a:lnTo>
                    <a:pt x="0" y="2085"/>
                  </a:ln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nvGrpSpPr>
          <p:cNvPr id="38" name="Group 37"/>
          <p:cNvGrpSpPr/>
          <p:nvPr/>
        </p:nvGrpSpPr>
        <p:grpSpPr bwMode="auto">
          <a:xfrm>
            <a:off x="6484668" y="1981200"/>
            <a:ext cx="3392488" cy="541338"/>
            <a:chOff x="3562" y="1248"/>
            <a:chExt cx="2137" cy="341"/>
          </a:xfrm>
        </p:grpSpPr>
        <p:sp>
          <p:nvSpPr>
            <p:cNvPr id="39" name="Text Box 38"/>
            <p:cNvSpPr txBox="1">
              <a:spLocks noChangeArrowheads="1"/>
            </p:cNvSpPr>
            <p:nvPr/>
          </p:nvSpPr>
          <p:spPr bwMode="auto">
            <a:xfrm>
              <a:off x="3562" y="126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800">
                  <a:solidFill>
                    <a:schemeClr val="folHlink"/>
                  </a:solidFill>
                  <a:latin typeface="Times New Roman" panose="02020603050405020304" pitchFamily="18" charset="0"/>
                </a:rPr>
                <a:t>速度</a:t>
              </a:r>
            </a:p>
          </p:txBody>
        </p:sp>
        <p:sp>
          <p:nvSpPr>
            <p:cNvPr id="40" name="Text Box 39"/>
            <p:cNvSpPr txBox="1">
              <a:spLocks noChangeArrowheads="1"/>
            </p:cNvSpPr>
            <p:nvPr/>
          </p:nvSpPr>
          <p:spPr bwMode="auto">
            <a:xfrm>
              <a:off x="4206" y="126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800">
                  <a:solidFill>
                    <a:schemeClr val="folHlink"/>
                  </a:solidFill>
                  <a:latin typeface="Times New Roman" panose="02020603050405020304" pitchFamily="18" charset="0"/>
                </a:rPr>
                <a:t>容量</a:t>
              </a:r>
            </a:p>
          </p:txBody>
        </p:sp>
        <p:sp>
          <p:nvSpPr>
            <p:cNvPr id="41" name="Text Box 40"/>
            <p:cNvSpPr txBox="1">
              <a:spLocks noChangeArrowheads="1"/>
            </p:cNvSpPr>
            <p:nvPr/>
          </p:nvSpPr>
          <p:spPr bwMode="auto">
            <a:xfrm>
              <a:off x="4796" y="1262"/>
              <a:ext cx="9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800">
                  <a:solidFill>
                    <a:schemeClr val="folHlink"/>
                  </a:solidFill>
                  <a:latin typeface="Times New Roman" panose="02020603050405020304" pitchFamily="18" charset="0"/>
                </a:rPr>
                <a:t>价格  位</a:t>
              </a:r>
            </a:p>
          </p:txBody>
        </p:sp>
        <p:sp>
          <p:nvSpPr>
            <p:cNvPr id="42" name="Text Box 41"/>
            <p:cNvSpPr txBox="1">
              <a:spLocks noChangeArrowheads="1"/>
            </p:cNvSpPr>
            <p:nvPr/>
          </p:nvSpPr>
          <p:spPr bwMode="auto">
            <a:xfrm>
              <a:off x="5199" y="124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800">
                  <a:solidFill>
                    <a:schemeClr val="folHlink"/>
                  </a:solidFill>
                  <a:latin typeface="Times New Roman" panose="02020603050405020304" pitchFamily="18" charset="0"/>
                </a:rPr>
                <a:t>／</a:t>
              </a:r>
            </a:p>
          </p:txBody>
        </p:sp>
      </p:grpSp>
      <p:grpSp>
        <p:nvGrpSpPr>
          <p:cNvPr id="43" name="Group 44"/>
          <p:cNvGrpSpPr/>
          <p:nvPr/>
        </p:nvGrpSpPr>
        <p:grpSpPr bwMode="auto">
          <a:xfrm>
            <a:off x="3242993" y="2527300"/>
            <a:ext cx="1468438" cy="1208088"/>
            <a:chOff x="1520" y="1592"/>
            <a:chExt cx="925" cy="761"/>
          </a:xfrm>
        </p:grpSpPr>
        <p:sp>
          <p:nvSpPr>
            <p:cNvPr id="44" name="Freeform 45"/>
            <p:cNvSpPr/>
            <p:nvPr/>
          </p:nvSpPr>
          <p:spPr bwMode="auto">
            <a:xfrm>
              <a:off x="1944" y="2352"/>
              <a:ext cx="468" cy="1"/>
            </a:xfrm>
            <a:custGeom>
              <a:avLst/>
              <a:gdLst>
                <a:gd name="T0" fmla="*/ 0 w 468"/>
                <a:gd name="T1" fmla="*/ 0 h 1"/>
                <a:gd name="T2" fmla="*/ 468 w 468"/>
                <a:gd name="T3" fmla="*/ 1 h 1"/>
                <a:gd name="T4" fmla="*/ 0 60000 65536"/>
                <a:gd name="T5" fmla="*/ 0 60000 65536"/>
                <a:gd name="T6" fmla="*/ 0 w 468"/>
                <a:gd name="T7" fmla="*/ 0 h 1"/>
                <a:gd name="T8" fmla="*/ 468 w 468"/>
                <a:gd name="T9" fmla="*/ 1 h 1"/>
              </a:gdLst>
              <a:ahLst/>
              <a:cxnLst>
                <a:cxn ang="T4">
                  <a:pos x="T0" y="T1"/>
                </a:cxn>
                <a:cxn ang="T5">
                  <a:pos x="T2" y="T3"/>
                </a:cxn>
              </a:cxnLst>
              <a:rect l="T6" t="T7" r="T8" b="T9"/>
              <a:pathLst>
                <a:path w="468" h="1">
                  <a:moveTo>
                    <a:pt x="0" y="0"/>
                  </a:moveTo>
                  <a:lnTo>
                    <a:pt x="468" y="1"/>
                  </a:ln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5" name="Freeform 46"/>
            <p:cNvSpPr/>
            <p:nvPr/>
          </p:nvSpPr>
          <p:spPr bwMode="auto">
            <a:xfrm>
              <a:off x="2172" y="1592"/>
              <a:ext cx="1" cy="217"/>
            </a:xfrm>
            <a:custGeom>
              <a:avLst/>
              <a:gdLst>
                <a:gd name="T0" fmla="*/ 0 w 1"/>
                <a:gd name="T1" fmla="*/ 217 h 217"/>
                <a:gd name="T2" fmla="*/ 0 w 1"/>
                <a:gd name="T3" fmla="*/ 0 h 217"/>
                <a:gd name="T4" fmla="*/ 0 60000 65536"/>
                <a:gd name="T5" fmla="*/ 0 60000 65536"/>
                <a:gd name="T6" fmla="*/ 0 w 1"/>
                <a:gd name="T7" fmla="*/ 0 h 217"/>
                <a:gd name="T8" fmla="*/ 1 w 1"/>
                <a:gd name="T9" fmla="*/ 217 h 217"/>
              </a:gdLst>
              <a:ahLst/>
              <a:cxnLst>
                <a:cxn ang="T4">
                  <a:pos x="T0" y="T1"/>
                </a:cxn>
                <a:cxn ang="T5">
                  <a:pos x="T2" y="T3"/>
                </a:cxn>
              </a:cxnLst>
              <a:rect l="T6" t="T7" r="T8" b="T9"/>
              <a:pathLst>
                <a:path w="1" h="217">
                  <a:moveTo>
                    <a:pt x="0" y="217"/>
                  </a:moveTo>
                  <a:lnTo>
                    <a:pt x="0" y="0"/>
                  </a:lnTo>
                </a:path>
              </a:pathLst>
            </a:custGeom>
            <a:noFill/>
            <a:ln w="38100">
              <a:solidFill>
                <a:schemeClr val="folHlink"/>
              </a:solidFill>
              <a:round/>
              <a:tailEnd type="stealth"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6" name="Freeform 47"/>
            <p:cNvSpPr/>
            <p:nvPr/>
          </p:nvSpPr>
          <p:spPr bwMode="auto">
            <a:xfrm>
              <a:off x="2184" y="2142"/>
              <a:ext cx="1" cy="201"/>
            </a:xfrm>
            <a:custGeom>
              <a:avLst/>
              <a:gdLst>
                <a:gd name="T0" fmla="*/ 0 w 1"/>
                <a:gd name="T1" fmla="*/ 0 h 201"/>
                <a:gd name="T2" fmla="*/ 1 w 1"/>
                <a:gd name="T3" fmla="*/ 201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38100">
              <a:solidFill>
                <a:schemeClr val="folHlink"/>
              </a:solidFill>
              <a:round/>
              <a:tailEnd type="stealth"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7" name="Text Box 48"/>
            <p:cNvSpPr txBox="1">
              <a:spLocks noChangeArrowheads="1"/>
            </p:cNvSpPr>
            <p:nvPr/>
          </p:nvSpPr>
          <p:spPr bwMode="auto">
            <a:xfrm>
              <a:off x="1934" y="1826"/>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2400">
                  <a:latin typeface="Times New Roman" panose="02020603050405020304" pitchFamily="18" charset="0"/>
                </a:rPr>
                <a:t>CPU</a:t>
              </a:r>
            </a:p>
          </p:txBody>
        </p:sp>
        <p:sp>
          <p:nvSpPr>
            <p:cNvPr id="48" name="Line 49"/>
            <p:cNvSpPr>
              <a:spLocks noChangeShapeType="1"/>
            </p:cNvSpPr>
            <p:nvPr/>
          </p:nvSpPr>
          <p:spPr bwMode="auto">
            <a:xfrm>
              <a:off x="1520" y="1593"/>
              <a:ext cx="87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 name="Group 50"/>
          <p:cNvGrpSpPr/>
          <p:nvPr/>
        </p:nvGrpSpPr>
        <p:grpSpPr bwMode="auto">
          <a:xfrm>
            <a:off x="4114531" y="2509838"/>
            <a:ext cx="1416050" cy="1662112"/>
            <a:chOff x="2069" y="1581"/>
            <a:chExt cx="892" cy="1047"/>
          </a:xfrm>
        </p:grpSpPr>
        <p:sp>
          <p:nvSpPr>
            <p:cNvPr id="50" name="Freeform 51"/>
            <p:cNvSpPr/>
            <p:nvPr/>
          </p:nvSpPr>
          <p:spPr bwMode="auto">
            <a:xfrm>
              <a:off x="2069" y="2627"/>
              <a:ext cx="882" cy="1"/>
            </a:xfrm>
            <a:custGeom>
              <a:avLst/>
              <a:gdLst>
                <a:gd name="T0" fmla="*/ 0 w 882"/>
                <a:gd name="T1" fmla="*/ 1 h 1"/>
                <a:gd name="T2" fmla="*/ 882 w 882"/>
                <a:gd name="T3" fmla="*/ 0 h 1"/>
                <a:gd name="T4" fmla="*/ 0 60000 65536"/>
                <a:gd name="T5" fmla="*/ 0 60000 65536"/>
                <a:gd name="T6" fmla="*/ 0 w 882"/>
                <a:gd name="T7" fmla="*/ 0 h 1"/>
                <a:gd name="T8" fmla="*/ 882 w 882"/>
                <a:gd name="T9" fmla="*/ 1 h 1"/>
              </a:gdLst>
              <a:ahLst/>
              <a:cxnLst>
                <a:cxn ang="T4">
                  <a:pos x="T0" y="T1"/>
                </a:cxn>
                <a:cxn ang="T5">
                  <a:pos x="T2" y="T3"/>
                </a:cxn>
              </a:cxnLst>
              <a:rect l="T6" t="T7" r="T8" b="T9"/>
              <a:pathLst>
                <a:path w="882" h="1">
                  <a:moveTo>
                    <a:pt x="0" y="1"/>
                  </a:moveTo>
                  <a:lnTo>
                    <a:pt x="882" y="0"/>
                  </a:ln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1" name="Line 52"/>
            <p:cNvSpPr>
              <a:spLocks noChangeShapeType="1"/>
            </p:cNvSpPr>
            <p:nvPr/>
          </p:nvSpPr>
          <p:spPr bwMode="auto">
            <a:xfrm rot="10800000">
              <a:off x="2664" y="1581"/>
              <a:ext cx="0" cy="300"/>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53"/>
            <p:cNvSpPr>
              <a:spLocks noChangeShapeType="1"/>
            </p:cNvSpPr>
            <p:nvPr/>
          </p:nvSpPr>
          <p:spPr bwMode="auto">
            <a:xfrm>
              <a:off x="2676" y="2321"/>
              <a:ext cx="0" cy="300"/>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 name="Text Box 54"/>
            <p:cNvSpPr txBox="1">
              <a:spLocks noChangeArrowheads="1"/>
            </p:cNvSpPr>
            <p:nvPr/>
          </p:nvSpPr>
          <p:spPr bwMode="auto">
            <a:xfrm>
              <a:off x="2450" y="1982"/>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2400">
                  <a:latin typeface="Times New Roman" panose="02020603050405020304" pitchFamily="18" charset="0"/>
                </a:rPr>
                <a:t>CPU</a:t>
              </a:r>
            </a:p>
          </p:txBody>
        </p:sp>
        <p:sp>
          <p:nvSpPr>
            <p:cNvPr id="54" name="Line 55"/>
            <p:cNvSpPr>
              <a:spLocks noChangeShapeType="1"/>
            </p:cNvSpPr>
            <p:nvPr/>
          </p:nvSpPr>
          <p:spPr bwMode="auto">
            <a:xfrm>
              <a:off x="2390" y="1593"/>
              <a:ext cx="539"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5" name="Group 56"/>
          <p:cNvGrpSpPr/>
          <p:nvPr/>
        </p:nvGrpSpPr>
        <p:grpSpPr bwMode="auto">
          <a:xfrm>
            <a:off x="4403456" y="2514600"/>
            <a:ext cx="1960562" cy="2044700"/>
            <a:chOff x="2251" y="1584"/>
            <a:chExt cx="1235" cy="1288"/>
          </a:xfrm>
        </p:grpSpPr>
        <p:sp>
          <p:nvSpPr>
            <p:cNvPr id="56" name="Text Box 57"/>
            <p:cNvSpPr txBox="1">
              <a:spLocks noChangeArrowheads="1"/>
            </p:cNvSpPr>
            <p:nvPr/>
          </p:nvSpPr>
          <p:spPr bwMode="auto">
            <a:xfrm>
              <a:off x="3026" y="2011"/>
              <a:ext cx="3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主机</a:t>
              </a:r>
            </a:p>
          </p:txBody>
        </p:sp>
        <p:sp>
          <p:nvSpPr>
            <p:cNvPr id="57" name="Line 58"/>
            <p:cNvSpPr>
              <a:spLocks noChangeShapeType="1"/>
            </p:cNvSpPr>
            <p:nvPr/>
          </p:nvSpPr>
          <p:spPr bwMode="auto">
            <a:xfrm>
              <a:off x="2251" y="2872"/>
              <a:ext cx="1235"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59"/>
            <p:cNvSpPr>
              <a:spLocks noChangeShapeType="1"/>
            </p:cNvSpPr>
            <p:nvPr/>
          </p:nvSpPr>
          <p:spPr bwMode="auto">
            <a:xfrm rot="10800000">
              <a:off x="3180" y="1584"/>
              <a:ext cx="0" cy="300"/>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60"/>
            <p:cNvSpPr>
              <a:spLocks noChangeShapeType="1"/>
            </p:cNvSpPr>
            <p:nvPr/>
          </p:nvSpPr>
          <p:spPr bwMode="auto">
            <a:xfrm>
              <a:off x="3180" y="2566"/>
              <a:ext cx="0" cy="300"/>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61"/>
            <p:cNvSpPr>
              <a:spLocks noChangeShapeType="1"/>
            </p:cNvSpPr>
            <p:nvPr/>
          </p:nvSpPr>
          <p:spPr bwMode="auto">
            <a:xfrm>
              <a:off x="2917" y="1593"/>
              <a:ext cx="539"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linds(horizontal)">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To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slide(fromTop)">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slide(fromTop)">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Effect transition="in" filter="blinds(horizontal)">
                                      <p:cBhvr>
                                        <p:cTn id="6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autoUpdateAnimBg="0"/>
      <p:bldP spid="1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存储器的层次化结构</a:t>
            </a:r>
          </a:p>
        </p:txBody>
      </p:sp>
      <p:sp>
        <p:nvSpPr>
          <p:cNvPr id="4" name="Text Box 4"/>
          <p:cNvSpPr txBox="1">
            <a:spLocks noChangeArrowheads="1"/>
          </p:cNvSpPr>
          <p:nvPr/>
        </p:nvSpPr>
        <p:spPr bwMode="auto">
          <a:xfrm>
            <a:off x="6099733" y="2314293"/>
            <a:ext cx="1527175" cy="695325"/>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en-US" altLang="zh-CN" sz="2200" b="1" dirty="0">
                <a:ea typeface="黑体" panose="02010609060101010101" pitchFamily="49" charset="-122"/>
              </a:rPr>
              <a:t>cache</a:t>
            </a:r>
            <a:endParaRPr kumimoji="1" lang="zh-CN" altLang="en-US" sz="2200" b="1" dirty="0">
              <a:ea typeface="黑体" panose="02010609060101010101" pitchFamily="49" charset="-122"/>
            </a:endParaRPr>
          </a:p>
        </p:txBody>
      </p:sp>
      <p:sp>
        <p:nvSpPr>
          <p:cNvPr id="5" name="Text Box 5"/>
          <p:cNvSpPr txBox="1">
            <a:spLocks noChangeArrowheads="1"/>
          </p:cNvSpPr>
          <p:nvPr/>
        </p:nvSpPr>
        <p:spPr bwMode="auto">
          <a:xfrm>
            <a:off x="5620490" y="2988980"/>
            <a:ext cx="2519363" cy="720725"/>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主存</a:t>
            </a:r>
            <a:r>
              <a:rPr kumimoji="1" lang="en-US" altLang="zh-CN" sz="2200" b="1" dirty="0">
                <a:ea typeface="黑体" panose="02010609060101010101" pitchFamily="49" charset="-122"/>
              </a:rPr>
              <a:t>(RAM</a:t>
            </a:r>
            <a:r>
              <a:rPr kumimoji="1" lang="zh-CN" altLang="en-US" sz="2200" b="1" dirty="0">
                <a:ea typeface="黑体" panose="02010609060101010101" pitchFamily="49" charset="-122"/>
              </a:rPr>
              <a:t>和</a:t>
            </a:r>
            <a:r>
              <a:rPr kumimoji="1" lang="en-US" altLang="zh-CN" sz="2200" b="1" dirty="0">
                <a:ea typeface="黑体" panose="02010609060101010101" pitchFamily="49" charset="-122"/>
              </a:rPr>
              <a:t>ROM)</a:t>
            </a:r>
          </a:p>
        </p:txBody>
      </p:sp>
      <p:sp>
        <p:nvSpPr>
          <p:cNvPr id="6" name="Text Box 6"/>
          <p:cNvSpPr txBox="1">
            <a:spLocks noChangeArrowheads="1"/>
          </p:cNvSpPr>
          <p:nvPr/>
        </p:nvSpPr>
        <p:spPr bwMode="auto">
          <a:xfrm>
            <a:off x="4974194" y="3709705"/>
            <a:ext cx="3735388" cy="695325"/>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 外存储器（硬盘、光盘）</a:t>
            </a:r>
          </a:p>
        </p:txBody>
      </p:sp>
      <p:sp>
        <p:nvSpPr>
          <p:cNvPr id="7" name="Text Box 7"/>
          <p:cNvSpPr txBox="1">
            <a:spLocks noChangeArrowheads="1"/>
          </p:cNvSpPr>
          <p:nvPr/>
        </p:nvSpPr>
        <p:spPr bwMode="auto">
          <a:xfrm>
            <a:off x="4404465" y="4384393"/>
            <a:ext cx="4995863" cy="693737"/>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后备存储器（磁带库、光盘库）</a:t>
            </a:r>
          </a:p>
        </p:txBody>
      </p:sp>
      <p:sp>
        <p:nvSpPr>
          <p:cNvPr id="8" name="Line 8"/>
          <p:cNvSpPr>
            <a:spLocks noChangeShapeType="1"/>
          </p:cNvSpPr>
          <p:nvPr/>
        </p:nvSpPr>
        <p:spPr bwMode="auto">
          <a:xfrm flipV="1">
            <a:off x="3981157" y="3704942"/>
            <a:ext cx="7248672" cy="4761"/>
          </a:xfrm>
          <a:prstGeom prst="line">
            <a:avLst/>
          </a:prstGeom>
          <a:noFill/>
          <a:ln w="28575">
            <a:solidFill>
              <a:schemeClr val="accent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 name="Text Box 9"/>
          <p:cNvSpPr txBox="1">
            <a:spLocks noChangeArrowheads="1"/>
          </p:cNvSpPr>
          <p:nvPr/>
        </p:nvSpPr>
        <p:spPr bwMode="auto">
          <a:xfrm>
            <a:off x="8335818" y="1369729"/>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dirty="0">
                <a:solidFill>
                  <a:srgbClr val="0000CC"/>
                </a:solidFill>
                <a:latin typeface="Times New Roman" panose="02020603050405020304" pitchFamily="18" charset="0"/>
                <a:ea typeface="黑体" panose="02010609060101010101" pitchFamily="49" charset="-122"/>
              </a:rPr>
              <a:t>内部存储器</a:t>
            </a:r>
            <a:endParaRPr kumimoji="1" lang="zh-CN" altLang="en-US" sz="2400" b="1" dirty="0">
              <a:solidFill>
                <a:srgbClr val="0000CC"/>
              </a:solidFill>
              <a:ea typeface="黑体" panose="02010609060101010101" pitchFamily="49" charset="-122"/>
            </a:endParaRPr>
          </a:p>
        </p:txBody>
      </p:sp>
      <p:sp>
        <p:nvSpPr>
          <p:cNvPr id="10" name="Text Box 10"/>
          <p:cNvSpPr txBox="1">
            <a:spLocks noChangeArrowheads="1"/>
          </p:cNvSpPr>
          <p:nvPr/>
        </p:nvSpPr>
        <p:spPr bwMode="auto">
          <a:xfrm>
            <a:off x="5999991" y="5149567"/>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dirty="0">
                <a:solidFill>
                  <a:srgbClr val="0000CC"/>
                </a:solidFill>
                <a:latin typeface="Times New Roman" panose="02020603050405020304" pitchFamily="18" charset="0"/>
                <a:ea typeface="黑体" panose="02010609060101010101" pitchFamily="49" charset="-122"/>
              </a:rPr>
              <a:t>外部存储器</a:t>
            </a:r>
            <a:endParaRPr kumimoji="1" lang="zh-CN" altLang="en-US" sz="2400" b="1" dirty="0">
              <a:solidFill>
                <a:srgbClr val="0000CC"/>
              </a:solidFill>
              <a:ea typeface="黑体" panose="02010609060101010101" pitchFamily="49" charset="-122"/>
            </a:endParaRPr>
          </a:p>
        </p:txBody>
      </p:sp>
      <p:sp>
        <p:nvSpPr>
          <p:cNvPr id="11" name="Text Box 11"/>
          <p:cNvSpPr txBox="1">
            <a:spLocks noChangeArrowheads="1"/>
          </p:cNvSpPr>
          <p:nvPr/>
        </p:nvSpPr>
        <p:spPr bwMode="auto">
          <a:xfrm>
            <a:off x="6427642" y="1806833"/>
            <a:ext cx="901700" cy="505872"/>
          </a:xfrm>
          <a:prstGeom prst="rect">
            <a:avLst/>
          </a:prstGeom>
          <a:solidFill>
            <a:schemeClr val="bg1"/>
          </a:solidFill>
          <a:ln w="9525">
            <a:solidFill>
              <a:srgbClr val="000000"/>
            </a:solidFill>
            <a:miter lim="800000"/>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寄存器</a:t>
            </a:r>
          </a:p>
        </p:txBody>
      </p:sp>
      <p:sp>
        <p:nvSpPr>
          <p:cNvPr id="12" name="Text Box 13"/>
          <p:cNvSpPr txBox="1">
            <a:spLocks noChangeArrowheads="1"/>
          </p:cNvSpPr>
          <p:nvPr/>
        </p:nvSpPr>
        <p:spPr bwMode="auto">
          <a:xfrm>
            <a:off x="9362929" y="1323692"/>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典型容量</a:t>
            </a:r>
          </a:p>
        </p:txBody>
      </p:sp>
      <p:sp>
        <p:nvSpPr>
          <p:cNvPr id="13" name="Text Box 14"/>
          <p:cNvSpPr txBox="1">
            <a:spLocks noChangeArrowheads="1"/>
          </p:cNvSpPr>
          <p:nvPr/>
        </p:nvSpPr>
        <p:spPr bwMode="auto">
          <a:xfrm>
            <a:off x="9609679" y="1840514"/>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&lt;1KB</a:t>
            </a:r>
          </a:p>
        </p:txBody>
      </p:sp>
      <p:sp>
        <p:nvSpPr>
          <p:cNvPr id="14" name="Text Box 15"/>
          <p:cNvSpPr txBox="1">
            <a:spLocks noChangeArrowheads="1"/>
          </p:cNvSpPr>
          <p:nvPr/>
        </p:nvSpPr>
        <p:spPr bwMode="auto">
          <a:xfrm>
            <a:off x="9609679" y="2403192"/>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1MB</a:t>
            </a:r>
          </a:p>
        </p:txBody>
      </p:sp>
      <p:sp>
        <p:nvSpPr>
          <p:cNvPr id="15" name="Text Box 16"/>
          <p:cNvSpPr txBox="1">
            <a:spLocks noChangeArrowheads="1"/>
          </p:cNvSpPr>
          <p:nvPr/>
        </p:nvSpPr>
        <p:spPr bwMode="auto">
          <a:xfrm>
            <a:off x="9609679" y="2994992"/>
            <a:ext cx="18716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256MB</a:t>
            </a:r>
            <a:r>
              <a:rPr kumimoji="1" lang="en-US" altLang="zh-CN" sz="1800" b="1" dirty="0">
                <a:ea typeface="华文新魏" panose="02010800040101010101" pitchFamily="2" charset="-122"/>
              </a:rPr>
              <a:t>~</a:t>
            </a:r>
            <a:r>
              <a:rPr kumimoji="1" lang="en-US" altLang="zh-CN" sz="2200" b="1" dirty="0">
                <a:ea typeface="黑体" panose="02010609060101010101" pitchFamily="49" charset="-122"/>
              </a:rPr>
              <a:t>1GB</a:t>
            </a:r>
          </a:p>
        </p:txBody>
      </p:sp>
      <p:sp>
        <p:nvSpPr>
          <p:cNvPr id="16" name="Text Box 17"/>
          <p:cNvSpPr txBox="1">
            <a:spLocks noChangeArrowheads="1"/>
          </p:cNvSpPr>
          <p:nvPr/>
        </p:nvSpPr>
        <p:spPr bwMode="auto">
          <a:xfrm>
            <a:off x="9594689" y="3738644"/>
            <a:ext cx="2141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40GB</a:t>
            </a:r>
            <a:r>
              <a:rPr kumimoji="1" lang="en-US" altLang="zh-CN" sz="1800" b="1" dirty="0">
                <a:ea typeface="华文新魏" panose="02010800040101010101" pitchFamily="2" charset="-122"/>
              </a:rPr>
              <a:t>~</a:t>
            </a:r>
            <a:r>
              <a:rPr kumimoji="1" lang="en-US" altLang="zh-CN" sz="2200" b="1" dirty="0">
                <a:ea typeface="黑体" panose="02010609060101010101" pitchFamily="49" charset="-122"/>
              </a:rPr>
              <a:t>200GB</a:t>
            </a:r>
          </a:p>
        </p:txBody>
      </p:sp>
      <p:sp>
        <p:nvSpPr>
          <p:cNvPr id="17" name="Text Box 18"/>
          <p:cNvSpPr txBox="1">
            <a:spLocks noChangeArrowheads="1"/>
          </p:cNvSpPr>
          <p:nvPr/>
        </p:nvSpPr>
        <p:spPr bwMode="auto">
          <a:xfrm>
            <a:off x="9684629" y="4399410"/>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10TB</a:t>
            </a:r>
            <a:r>
              <a:rPr kumimoji="1" lang="en-US" altLang="zh-CN" sz="1800" b="1" dirty="0">
                <a:ea typeface="华文新魏" panose="02010800040101010101" pitchFamily="2" charset="-122"/>
              </a:rPr>
              <a:t>~</a:t>
            </a:r>
            <a:r>
              <a:rPr kumimoji="1" lang="en-US" altLang="zh-CN" sz="2200" b="1" dirty="0">
                <a:ea typeface="黑体" panose="02010609060101010101" pitchFamily="49" charset="-122"/>
              </a:rPr>
              <a:t>100TB</a:t>
            </a:r>
          </a:p>
        </p:txBody>
      </p:sp>
      <p:sp>
        <p:nvSpPr>
          <p:cNvPr id="18" name="Text Box 19"/>
          <p:cNvSpPr txBox="1">
            <a:spLocks noChangeArrowheads="1"/>
          </p:cNvSpPr>
          <p:nvPr/>
        </p:nvSpPr>
        <p:spPr bwMode="auto">
          <a:xfrm>
            <a:off x="3368096" y="1345917"/>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典型存取时间</a:t>
            </a:r>
          </a:p>
        </p:txBody>
      </p:sp>
      <p:sp>
        <p:nvSpPr>
          <p:cNvPr id="19" name="Text Box 20"/>
          <p:cNvSpPr txBox="1">
            <a:spLocks noChangeArrowheads="1"/>
          </p:cNvSpPr>
          <p:nvPr/>
        </p:nvSpPr>
        <p:spPr bwMode="auto">
          <a:xfrm>
            <a:off x="3798332" y="1840514"/>
            <a:ext cx="2609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1ns</a:t>
            </a:r>
            <a:endParaRPr kumimoji="1" lang="zh-CN" altLang="en-US" sz="2300" b="1" dirty="0">
              <a:solidFill>
                <a:schemeClr val="hlink"/>
              </a:solidFill>
            </a:endParaRPr>
          </a:p>
        </p:txBody>
      </p:sp>
      <p:sp>
        <p:nvSpPr>
          <p:cNvPr id="20" name="Text Box 21"/>
          <p:cNvSpPr txBox="1">
            <a:spLocks noChangeArrowheads="1"/>
          </p:cNvSpPr>
          <p:nvPr/>
        </p:nvSpPr>
        <p:spPr bwMode="auto">
          <a:xfrm>
            <a:off x="3798332" y="2403192"/>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2ns</a:t>
            </a:r>
          </a:p>
        </p:txBody>
      </p:sp>
      <p:sp>
        <p:nvSpPr>
          <p:cNvPr id="21" name="Text Box 22"/>
          <p:cNvSpPr txBox="1">
            <a:spLocks noChangeArrowheads="1"/>
          </p:cNvSpPr>
          <p:nvPr/>
        </p:nvSpPr>
        <p:spPr bwMode="auto">
          <a:xfrm>
            <a:off x="3798332" y="2994992"/>
            <a:ext cx="29257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10ns</a:t>
            </a:r>
            <a:endParaRPr kumimoji="1" lang="en-US" altLang="zh-CN" sz="1500" b="1" dirty="0">
              <a:solidFill>
                <a:schemeClr val="hlink"/>
              </a:solidFill>
              <a:latin typeface="Times New Roman" panose="02020603050405020304" pitchFamily="18" charset="0"/>
            </a:endParaRPr>
          </a:p>
        </p:txBody>
      </p:sp>
      <p:sp>
        <p:nvSpPr>
          <p:cNvPr id="22" name="Text Box 23"/>
          <p:cNvSpPr txBox="1">
            <a:spLocks noChangeArrowheads="1"/>
          </p:cNvSpPr>
          <p:nvPr/>
        </p:nvSpPr>
        <p:spPr bwMode="auto">
          <a:xfrm>
            <a:off x="3798332" y="3738644"/>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000" b="1" dirty="0">
                <a:ea typeface="黑体" panose="02010609060101010101" pitchFamily="49" charset="-122"/>
              </a:rPr>
              <a:t>10ms</a:t>
            </a:r>
            <a:endParaRPr kumimoji="1" lang="zh-CN" altLang="en-US" sz="2000" b="1" dirty="0">
              <a:ea typeface="华文新魏" panose="02010800040101010101" pitchFamily="2" charset="-122"/>
            </a:endParaRPr>
          </a:p>
        </p:txBody>
      </p:sp>
      <p:sp>
        <p:nvSpPr>
          <p:cNvPr id="23" name="Text Box 24"/>
          <p:cNvSpPr txBox="1">
            <a:spLocks noChangeArrowheads="1"/>
          </p:cNvSpPr>
          <p:nvPr/>
        </p:nvSpPr>
        <p:spPr bwMode="auto">
          <a:xfrm>
            <a:off x="3798332" y="4399410"/>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10s</a:t>
            </a:r>
          </a:p>
        </p:txBody>
      </p:sp>
      <p:sp>
        <p:nvSpPr>
          <p:cNvPr id="24" name="Text Box 27"/>
          <p:cNvSpPr txBox="1">
            <a:spLocks noChangeArrowheads="1"/>
          </p:cNvSpPr>
          <p:nvPr/>
        </p:nvSpPr>
        <p:spPr bwMode="auto">
          <a:xfrm>
            <a:off x="581479" y="5656697"/>
            <a:ext cx="11080912"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685800" lvl="1" indent="-190500">
              <a:lnSpc>
                <a:spcPct val="120000"/>
              </a:lnSpc>
              <a:spcBef>
                <a:spcPts val="0"/>
              </a:spcBef>
              <a:buSzPct val="100000"/>
              <a:buFont typeface="Arial" panose="020B0604020202020204" pitchFamily="34" charset="0"/>
              <a:buChar char="•"/>
            </a:pPr>
            <a:r>
              <a:rPr lang="zh-CN" altLang="en-US" sz="2400" b="1" kern="0" dirty="0">
                <a:solidFill>
                  <a:srgbClr val="003399"/>
                </a:solidFill>
                <a:latin typeface="微软雅黑" panose="020B0503020204020204" pitchFamily="34" charset="-122"/>
                <a:ea typeface="微软雅黑" panose="020B0503020204020204" pitchFamily="34" charset="-122"/>
              </a:rPr>
              <a:t>如果需要从存储器取数据，则先访问</a:t>
            </a:r>
            <a:r>
              <a:rPr lang="en-US" altLang="zh-CN" sz="2400" b="1" kern="0" dirty="0">
                <a:solidFill>
                  <a:srgbClr val="003399"/>
                </a:solidFill>
                <a:latin typeface="微软雅黑" panose="020B0503020204020204" pitchFamily="34" charset="-122"/>
                <a:ea typeface="微软雅黑" panose="020B0503020204020204" pitchFamily="34" charset="-122"/>
              </a:rPr>
              <a:t>cache</a:t>
            </a:r>
            <a:r>
              <a:rPr lang="zh-CN" altLang="en-US" sz="2400" b="1" kern="0" dirty="0">
                <a:solidFill>
                  <a:srgbClr val="003399"/>
                </a:solidFill>
                <a:latin typeface="微软雅黑" panose="020B0503020204020204" pitchFamily="34" charset="-122"/>
                <a:ea typeface="微软雅黑" panose="020B0503020204020204" pitchFamily="34" charset="-122"/>
              </a:rPr>
              <a:t>，如果没有则访问主存，再没有则访问外部磁盘。操作数：硬盘→主存→</a:t>
            </a:r>
            <a:r>
              <a:rPr lang="en-US" altLang="zh-CN" sz="2400" b="1" kern="0" dirty="0">
                <a:solidFill>
                  <a:srgbClr val="003399"/>
                </a:solidFill>
                <a:latin typeface="微软雅黑" panose="020B0503020204020204" pitchFamily="34" charset="-122"/>
                <a:ea typeface="微软雅黑" panose="020B0503020204020204" pitchFamily="34" charset="-122"/>
              </a:rPr>
              <a:t>cache</a:t>
            </a:r>
            <a:endParaRPr lang="zh-CN" altLang="en-US" sz="2400" b="1" kern="0" dirty="0">
              <a:solidFill>
                <a:srgbClr val="003399"/>
              </a:solidFill>
              <a:latin typeface="微软雅黑" panose="020B0503020204020204" pitchFamily="34" charset="-122"/>
              <a:ea typeface="微软雅黑" panose="020B0503020204020204" pitchFamily="34" charset="-122"/>
            </a:endParaRPr>
          </a:p>
        </p:txBody>
      </p:sp>
      <p:sp>
        <p:nvSpPr>
          <p:cNvPr id="25" name="内容占位符 2"/>
          <p:cNvSpPr txBox="1"/>
          <p:nvPr/>
        </p:nvSpPr>
        <p:spPr bwMode="auto">
          <a:xfrm>
            <a:off x="520977" y="1096850"/>
            <a:ext cx="3305298" cy="46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30000"/>
              </a:lnSpc>
              <a:spcBef>
                <a:spcPts val="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lnSpc>
                <a:spcPct val="120000"/>
              </a:lnSpc>
              <a:spcBef>
                <a:spcPts val="0"/>
              </a:spcBef>
              <a:spcAft>
                <a:spcPct val="0"/>
              </a:spcAft>
              <a:buSzPct val="100000"/>
              <a:buChar char="•"/>
              <a:defRPr sz="2400" b="1">
                <a:solidFill>
                  <a:srgbClr val="003399"/>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ts val="6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r>
              <a:rPr lang="zh-CN" altLang="en-US" kern="0" dirty="0"/>
              <a:t>特点</a:t>
            </a:r>
            <a:endParaRPr lang="en-US" altLang="zh-CN" kern="0" dirty="0"/>
          </a:p>
          <a:p>
            <a:pPr lvl="1"/>
            <a:r>
              <a:rPr lang="en-US" altLang="zh-CN" kern="0" dirty="0"/>
              <a:t>CPU</a:t>
            </a:r>
            <a:r>
              <a:rPr lang="zh-CN" altLang="en-US" kern="0" dirty="0"/>
              <a:t>可以直接访问内部存储器</a:t>
            </a:r>
            <a:endParaRPr lang="en-US" altLang="zh-CN" kern="0" dirty="0"/>
          </a:p>
          <a:p>
            <a:pPr lvl="1"/>
            <a:r>
              <a:rPr lang="zh-CN" altLang="en-US" kern="0" dirty="0"/>
              <a:t>外部存储器的数据要先取到主存</a:t>
            </a:r>
            <a:endParaRPr lang="en-US" altLang="zh-CN" kern="0" dirty="0"/>
          </a:p>
          <a:p>
            <a:pPr lvl="1"/>
            <a:r>
              <a:rPr lang="zh-CN" altLang="en-US" kern="0" dirty="0"/>
              <a:t>数据一般只在相邻两层间复制传送</a:t>
            </a:r>
            <a:endParaRPr lang="en-US" altLang="zh-CN" kern="0" dirty="0"/>
          </a:p>
          <a:p>
            <a:pPr lvl="1"/>
            <a:r>
              <a:rPr lang="zh-CN" altLang="en-US" kern="0" dirty="0"/>
              <a:t>执行指令时，操作数大部分来自寄存器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linds(horizontal)">
                                      <p:cBhvr>
                                        <p:cTn id="44" dur="500"/>
                                        <p:tgtEl>
                                          <p:spTgt spid="2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linds(horizontal)">
                                      <p:cBhvr>
                                        <p:cTn id="61" dur="500"/>
                                        <p:tgtEl>
                                          <p:spTgt spid="1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blinds(horizontal)">
                                      <p:cBhvr>
                                        <p:cTn id="64" dur="500"/>
                                        <p:tgtEl>
                                          <p:spTgt spid="1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linds(horizontal)">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linds(horizontal)">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Effect transition="in" filter="blinds(horizontal)">
                                      <p:cBhvr>
                                        <p:cTn id="87" dur="500"/>
                                        <p:tgtEl>
                                          <p:spTgt spid="25">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5">
                                            <p:txEl>
                                              <p:pRg st="1" end="1"/>
                                            </p:txEl>
                                          </p:spTgt>
                                        </p:tgtEl>
                                        <p:attrNameLst>
                                          <p:attrName>style.visibility</p:attrName>
                                        </p:attrNameLst>
                                      </p:cBhvr>
                                      <p:to>
                                        <p:strVal val="visible"/>
                                      </p:to>
                                    </p:set>
                                    <p:animEffect transition="in" filter="blinds(horizontal)">
                                      <p:cBhvr>
                                        <p:cTn id="92" dur="500"/>
                                        <p:tgtEl>
                                          <p:spTgt spid="25">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5">
                                            <p:txEl>
                                              <p:pRg st="2" end="2"/>
                                            </p:txEl>
                                          </p:spTgt>
                                        </p:tgtEl>
                                        <p:attrNameLst>
                                          <p:attrName>style.visibility</p:attrName>
                                        </p:attrNameLst>
                                      </p:cBhvr>
                                      <p:to>
                                        <p:strVal val="visible"/>
                                      </p:to>
                                    </p:set>
                                    <p:animEffect transition="in" filter="blinds(horizontal)">
                                      <p:cBhvr>
                                        <p:cTn id="97" dur="500"/>
                                        <p:tgtEl>
                                          <p:spTgt spid="25">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5">
                                            <p:txEl>
                                              <p:pRg st="3" end="3"/>
                                            </p:txEl>
                                          </p:spTgt>
                                        </p:tgtEl>
                                        <p:attrNameLst>
                                          <p:attrName>style.visibility</p:attrName>
                                        </p:attrNameLst>
                                      </p:cBhvr>
                                      <p:to>
                                        <p:strVal val="visible"/>
                                      </p:to>
                                    </p:set>
                                    <p:animEffect transition="in" filter="blinds(horizontal)">
                                      <p:cBhvr>
                                        <p:cTn id="102" dur="500"/>
                                        <p:tgtEl>
                                          <p:spTgt spid="25">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5">
                                            <p:txEl>
                                              <p:pRg st="4" end="4"/>
                                            </p:txEl>
                                          </p:spTgt>
                                        </p:tgtEl>
                                        <p:attrNameLst>
                                          <p:attrName>style.visibility</p:attrName>
                                        </p:attrNameLst>
                                      </p:cBhvr>
                                      <p:to>
                                        <p:strVal val="visible"/>
                                      </p:to>
                                    </p:set>
                                    <p:animEffect transition="in" filter="blinds(horizontal)">
                                      <p:cBhvr>
                                        <p:cTn id="107" dur="500"/>
                                        <p:tgtEl>
                                          <p:spTgt spid="25">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12"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animBg="1"/>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存储器的层次化结构</a:t>
            </a:r>
          </a:p>
        </p:txBody>
      </p:sp>
      <p:sp>
        <p:nvSpPr>
          <p:cNvPr id="3" name="内容占位符 2"/>
          <p:cNvSpPr>
            <a:spLocks noGrp="1"/>
          </p:cNvSpPr>
          <p:nvPr>
            <p:ph idx="1"/>
          </p:nvPr>
        </p:nvSpPr>
        <p:spPr>
          <a:xfrm>
            <a:off x="592667" y="987748"/>
            <a:ext cx="10922000" cy="1117037"/>
          </a:xfrm>
        </p:spPr>
        <p:txBody>
          <a:bodyPr/>
          <a:lstStyle/>
          <a:p>
            <a:pPr marL="0" indent="0" eaLnBrk="1" hangingPunct="1">
              <a:spcBef>
                <a:spcPct val="10000"/>
              </a:spcBef>
              <a:buNone/>
            </a:pPr>
            <a:r>
              <a:rPr lang="zh-CN" altLang="en-US" dirty="0"/>
              <a:t>层次化结构的存储体系结构可以得到接近理想的存储器</a:t>
            </a:r>
          </a:p>
          <a:p>
            <a:endParaRPr lang="zh-CN" altLang="en-US" dirty="0"/>
          </a:p>
        </p:txBody>
      </p:sp>
      <p:sp>
        <p:nvSpPr>
          <p:cNvPr id="4" name="Text Box 4"/>
          <p:cNvSpPr txBox="1">
            <a:spLocks noChangeArrowheads="1"/>
          </p:cNvSpPr>
          <p:nvPr/>
        </p:nvSpPr>
        <p:spPr bwMode="auto">
          <a:xfrm>
            <a:off x="6465274" y="3095386"/>
            <a:ext cx="1527175" cy="695325"/>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en-US" altLang="zh-CN" sz="2200" b="1" dirty="0">
                <a:ea typeface="黑体" panose="02010609060101010101" pitchFamily="49" charset="-122"/>
              </a:rPr>
              <a:t>cache</a:t>
            </a:r>
            <a:endParaRPr kumimoji="1" lang="zh-CN" altLang="en-US" sz="2200" b="1" dirty="0">
              <a:ea typeface="黑体" panose="02010609060101010101" pitchFamily="49" charset="-122"/>
            </a:endParaRPr>
          </a:p>
        </p:txBody>
      </p:sp>
      <p:sp>
        <p:nvSpPr>
          <p:cNvPr id="5" name="Text Box 5"/>
          <p:cNvSpPr txBox="1">
            <a:spLocks noChangeArrowheads="1"/>
          </p:cNvSpPr>
          <p:nvPr/>
        </p:nvSpPr>
        <p:spPr bwMode="auto">
          <a:xfrm>
            <a:off x="6016011" y="3770073"/>
            <a:ext cx="2519363" cy="720725"/>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主存</a:t>
            </a:r>
            <a:r>
              <a:rPr kumimoji="1" lang="en-US" altLang="zh-CN" sz="2200" b="1" dirty="0">
                <a:ea typeface="黑体" panose="02010609060101010101" pitchFamily="49" charset="-122"/>
              </a:rPr>
              <a:t>(RAM</a:t>
            </a:r>
            <a:r>
              <a:rPr kumimoji="1" lang="zh-CN" altLang="en-US" sz="2200" b="1" dirty="0">
                <a:ea typeface="黑体" panose="02010609060101010101" pitchFamily="49" charset="-122"/>
              </a:rPr>
              <a:t>和</a:t>
            </a:r>
            <a:r>
              <a:rPr kumimoji="1" lang="en-US" altLang="zh-CN" sz="2200" b="1" dirty="0">
                <a:ea typeface="黑体" panose="02010609060101010101" pitchFamily="49" charset="-122"/>
              </a:rPr>
              <a:t>ROM)</a:t>
            </a:r>
          </a:p>
        </p:txBody>
      </p:sp>
      <p:sp>
        <p:nvSpPr>
          <p:cNvPr id="6" name="Text Box 6"/>
          <p:cNvSpPr txBox="1">
            <a:spLocks noChangeArrowheads="1"/>
          </p:cNvSpPr>
          <p:nvPr/>
        </p:nvSpPr>
        <p:spPr bwMode="auto">
          <a:xfrm>
            <a:off x="5339735" y="4490798"/>
            <a:ext cx="3735388" cy="695325"/>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 外存储器（硬盘、光盘）</a:t>
            </a:r>
          </a:p>
        </p:txBody>
      </p:sp>
      <p:sp>
        <p:nvSpPr>
          <p:cNvPr id="7" name="Text Box 7"/>
          <p:cNvSpPr txBox="1">
            <a:spLocks noChangeArrowheads="1"/>
          </p:cNvSpPr>
          <p:nvPr/>
        </p:nvSpPr>
        <p:spPr bwMode="auto">
          <a:xfrm>
            <a:off x="4799986" y="5165486"/>
            <a:ext cx="4995863" cy="693737"/>
          </a:xfrm>
          <a:prstGeom prst="rect">
            <a:avLst/>
          </a:prstGeom>
          <a:solidFill>
            <a:srgbClr val="FFFFFF"/>
          </a:solidFill>
          <a:ln w="9525">
            <a:solidFill>
              <a:srgbClr val="000000"/>
            </a:solidFill>
            <a:miter lim="800000"/>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后备存储器（磁带库、光盘库）</a:t>
            </a:r>
          </a:p>
        </p:txBody>
      </p:sp>
      <p:sp>
        <p:nvSpPr>
          <p:cNvPr id="8" name="Line 8"/>
          <p:cNvSpPr>
            <a:spLocks noChangeShapeType="1"/>
          </p:cNvSpPr>
          <p:nvPr/>
        </p:nvSpPr>
        <p:spPr bwMode="auto">
          <a:xfrm flipV="1">
            <a:off x="4361688" y="4486035"/>
            <a:ext cx="7248672" cy="4761"/>
          </a:xfrm>
          <a:prstGeom prst="line">
            <a:avLst/>
          </a:prstGeom>
          <a:noFill/>
          <a:ln w="28575">
            <a:solidFill>
              <a:schemeClr val="accent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 name="Text Box 9"/>
          <p:cNvSpPr txBox="1">
            <a:spLocks noChangeArrowheads="1"/>
          </p:cNvSpPr>
          <p:nvPr/>
        </p:nvSpPr>
        <p:spPr bwMode="auto">
          <a:xfrm>
            <a:off x="8716349" y="2150822"/>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内部存储器</a:t>
            </a:r>
            <a:endParaRPr kumimoji="1" lang="zh-CN" altLang="en-US" sz="2400" b="1">
              <a:solidFill>
                <a:srgbClr val="0000CC"/>
              </a:solidFill>
              <a:ea typeface="黑体" panose="02010609060101010101" pitchFamily="49" charset="-122"/>
            </a:endParaRPr>
          </a:p>
        </p:txBody>
      </p:sp>
      <p:sp>
        <p:nvSpPr>
          <p:cNvPr id="10" name="Text Box 10"/>
          <p:cNvSpPr txBox="1">
            <a:spLocks noChangeArrowheads="1"/>
          </p:cNvSpPr>
          <p:nvPr/>
        </p:nvSpPr>
        <p:spPr bwMode="auto">
          <a:xfrm>
            <a:off x="6394598" y="5930660"/>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dirty="0">
                <a:solidFill>
                  <a:srgbClr val="0000CC"/>
                </a:solidFill>
                <a:latin typeface="Times New Roman" panose="02020603050405020304" pitchFamily="18" charset="0"/>
                <a:ea typeface="黑体" panose="02010609060101010101" pitchFamily="49" charset="-122"/>
              </a:rPr>
              <a:t>外部存储器</a:t>
            </a:r>
            <a:endParaRPr kumimoji="1" lang="zh-CN" altLang="en-US" sz="2400" b="1" dirty="0">
              <a:solidFill>
                <a:srgbClr val="0000CC"/>
              </a:solidFill>
              <a:ea typeface="黑体" panose="02010609060101010101" pitchFamily="49" charset="-122"/>
            </a:endParaRPr>
          </a:p>
        </p:txBody>
      </p:sp>
      <p:sp>
        <p:nvSpPr>
          <p:cNvPr id="11" name="Text Box 11"/>
          <p:cNvSpPr txBox="1">
            <a:spLocks noChangeArrowheads="1"/>
          </p:cNvSpPr>
          <p:nvPr/>
        </p:nvSpPr>
        <p:spPr bwMode="auto">
          <a:xfrm>
            <a:off x="6808173" y="2457211"/>
            <a:ext cx="901700" cy="636587"/>
          </a:xfrm>
          <a:prstGeom prst="rect">
            <a:avLst/>
          </a:prstGeom>
          <a:solidFill>
            <a:schemeClr val="bg1"/>
          </a:solidFill>
          <a:ln w="9525">
            <a:solidFill>
              <a:srgbClr val="000000"/>
            </a:solidFill>
            <a:miter lim="800000"/>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寄存器</a:t>
            </a:r>
          </a:p>
        </p:txBody>
      </p:sp>
      <p:sp>
        <p:nvSpPr>
          <p:cNvPr id="12" name="Text Box 13"/>
          <p:cNvSpPr txBox="1">
            <a:spLocks noChangeArrowheads="1"/>
          </p:cNvSpPr>
          <p:nvPr/>
        </p:nvSpPr>
        <p:spPr bwMode="auto">
          <a:xfrm>
            <a:off x="9743460" y="2104785"/>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典型容量</a:t>
            </a:r>
          </a:p>
        </p:txBody>
      </p:sp>
      <p:sp>
        <p:nvSpPr>
          <p:cNvPr id="13" name="Text Box 14"/>
          <p:cNvSpPr txBox="1">
            <a:spLocks noChangeArrowheads="1"/>
          </p:cNvSpPr>
          <p:nvPr/>
        </p:nvSpPr>
        <p:spPr bwMode="auto">
          <a:xfrm>
            <a:off x="9990210" y="2644535"/>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&lt;1KB</a:t>
            </a:r>
          </a:p>
        </p:txBody>
      </p:sp>
      <p:sp>
        <p:nvSpPr>
          <p:cNvPr id="14" name="Text Box 15"/>
          <p:cNvSpPr txBox="1">
            <a:spLocks noChangeArrowheads="1"/>
          </p:cNvSpPr>
          <p:nvPr/>
        </p:nvSpPr>
        <p:spPr bwMode="auto">
          <a:xfrm>
            <a:off x="9990210" y="3198573"/>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1MB</a:t>
            </a:r>
          </a:p>
        </p:txBody>
      </p:sp>
      <p:sp>
        <p:nvSpPr>
          <p:cNvPr id="15" name="Text Box 16"/>
          <p:cNvSpPr txBox="1">
            <a:spLocks noChangeArrowheads="1"/>
          </p:cNvSpPr>
          <p:nvPr/>
        </p:nvSpPr>
        <p:spPr bwMode="auto">
          <a:xfrm>
            <a:off x="9990210" y="3851035"/>
            <a:ext cx="18716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256MB</a:t>
            </a:r>
            <a:r>
              <a:rPr kumimoji="1" lang="en-US" altLang="zh-CN" sz="1800" b="1">
                <a:ea typeface="华文新魏" panose="02010800040101010101" pitchFamily="2" charset="-122"/>
              </a:rPr>
              <a:t>~</a:t>
            </a:r>
            <a:r>
              <a:rPr kumimoji="1" lang="en-US" altLang="zh-CN" sz="2200" b="1">
                <a:ea typeface="黑体" panose="02010609060101010101" pitchFamily="49" charset="-122"/>
              </a:rPr>
              <a:t>1GB</a:t>
            </a:r>
          </a:p>
        </p:txBody>
      </p:sp>
      <p:sp>
        <p:nvSpPr>
          <p:cNvPr id="16" name="Text Box 17"/>
          <p:cNvSpPr txBox="1">
            <a:spLocks noChangeArrowheads="1"/>
          </p:cNvSpPr>
          <p:nvPr/>
        </p:nvSpPr>
        <p:spPr bwMode="auto">
          <a:xfrm>
            <a:off x="9990210" y="4579697"/>
            <a:ext cx="2141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40GB</a:t>
            </a:r>
            <a:r>
              <a:rPr kumimoji="1" lang="en-US" altLang="zh-CN" sz="1800" b="1">
                <a:ea typeface="华文新魏" panose="02010800040101010101" pitchFamily="2" charset="-122"/>
              </a:rPr>
              <a:t>~</a:t>
            </a:r>
            <a:r>
              <a:rPr kumimoji="1" lang="en-US" altLang="zh-CN" sz="2200" b="1">
                <a:ea typeface="黑体" panose="02010609060101010101" pitchFamily="49" charset="-122"/>
              </a:rPr>
              <a:t>200GB</a:t>
            </a:r>
          </a:p>
        </p:txBody>
      </p:sp>
      <p:sp>
        <p:nvSpPr>
          <p:cNvPr id="17" name="Text Box 18"/>
          <p:cNvSpPr txBox="1">
            <a:spLocks noChangeArrowheads="1"/>
          </p:cNvSpPr>
          <p:nvPr/>
        </p:nvSpPr>
        <p:spPr bwMode="auto">
          <a:xfrm>
            <a:off x="9990210" y="5300423"/>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10TB</a:t>
            </a:r>
            <a:r>
              <a:rPr kumimoji="1" lang="en-US" altLang="zh-CN" sz="1800" b="1">
                <a:ea typeface="华文新魏" panose="02010800040101010101" pitchFamily="2" charset="-122"/>
              </a:rPr>
              <a:t>~</a:t>
            </a:r>
            <a:r>
              <a:rPr kumimoji="1" lang="en-US" altLang="zh-CN" sz="2200" b="1">
                <a:ea typeface="黑体" panose="02010609060101010101" pitchFamily="49" charset="-122"/>
              </a:rPr>
              <a:t>100TB</a:t>
            </a:r>
          </a:p>
        </p:txBody>
      </p:sp>
      <p:sp>
        <p:nvSpPr>
          <p:cNvPr id="18" name="Text Box 19"/>
          <p:cNvSpPr txBox="1">
            <a:spLocks noChangeArrowheads="1"/>
          </p:cNvSpPr>
          <p:nvPr/>
        </p:nvSpPr>
        <p:spPr bwMode="auto">
          <a:xfrm>
            <a:off x="3748627" y="2127010"/>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典型存取时间</a:t>
            </a:r>
          </a:p>
        </p:txBody>
      </p:sp>
      <p:sp>
        <p:nvSpPr>
          <p:cNvPr id="19" name="Text Box 20"/>
          <p:cNvSpPr txBox="1">
            <a:spLocks noChangeArrowheads="1"/>
          </p:cNvSpPr>
          <p:nvPr/>
        </p:nvSpPr>
        <p:spPr bwMode="auto">
          <a:xfrm>
            <a:off x="4178863" y="2636597"/>
            <a:ext cx="2609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1ns</a:t>
            </a:r>
            <a:endParaRPr kumimoji="1" lang="zh-CN" altLang="en-US" sz="2300" b="1" dirty="0">
              <a:solidFill>
                <a:schemeClr val="hlink"/>
              </a:solidFill>
            </a:endParaRPr>
          </a:p>
        </p:txBody>
      </p:sp>
      <p:sp>
        <p:nvSpPr>
          <p:cNvPr id="20" name="Text Box 21"/>
          <p:cNvSpPr txBox="1">
            <a:spLocks noChangeArrowheads="1"/>
          </p:cNvSpPr>
          <p:nvPr/>
        </p:nvSpPr>
        <p:spPr bwMode="auto">
          <a:xfrm>
            <a:off x="4178863" y="3184285"/>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2ns</a:t>
            </a:r>
          </a:p>
        </p:txBody>
      </p:sp>
      <p:sp>
        <p:nvSpPr>
          <p:cNvPr id="21" name="Text Box 22"/>
          <p:cNvSpPr txBox="1">
            <a:spLocks noChangeArrowheads="1"/>
          </p:cNvSpPr>
          <p:nvPr/>
        </p:nvSpPr>
        <p:spPr bwMode="auto">
          <a:xfrm>
            <a:off x="4178863" y="3860560"/>
            <a:ext cx="29257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10ns</a:t>
            </a:r>
            <a:endParaRPr kumimoji="1" lang="en-US" altLang="zh-CN" sz="1500" b="1" dirty="0">
              <a:solidFill>
                <a:schemeClr val="hlink"/>
              </a:solidFill>
              <a:latin typeface="Times New Roman" panose="02020603050405020304" pitchFamily="18" charset="0"/>
            </a:endParaRPr>
          </a:p>
        </p:txBody>
      </p:sp>
      <p:sp>
        <p:nvSpPr>
          <p:cNvPr id="22" name="Text Box 23"/>
          <p:cNvSpPr txBox="1">
            <a:spLocks noChangeArrowheads="1"/>
          </p:cNvSpPr>
          <p:nvPr/>
        </p:nvSpPr>
        <p:spPr bwMode="auto">
          <a:xfrm>
            <a:off x="4178863" y="4625736"/>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000" b="1" dirty="0">
                <a:ea typeface="黑体" panose="02010609060101010101" pitchFamily="49" charset="-122"/>
              </a:rPr>
              <a:t>10ms</a:t>
            </a:r>
            <a:endParaRPr kumimoji="1" lang="zh-CN" altLang="en-US" sz="2000" b="1" dirty="0">
              <a:ea typeface="华文新魏" panose="02010800040101010101" pitchFamily="2" charset="-122"/>
            </a:endParaRPr>
          </a:p>
        </p:txBody>
      </p:sp>
      <p:sp>
        <p:nvSpPr>
          <p:cNvPr id="23" name="Text Box 24"/>
          <p:cNvSpPr txBox="1">
            <a:spLocks noChangeArrowheads="1"/>
          </p:cNvSpPr>
          <p:nvPr/>
        </p:nvSpPr>
        <p:spPr bwMode="auto">
          <a:xfrm>
            <a:off x="4178863" y="5254385"/>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10s</a:t>
            </a:r>
          </a:p>
        </p:txBody>
      </p:sp>
      <p:sp>
        <p:nvSpPr>
          <p:cNvPr id="24" name="Rectangle 3"/>
          <p:cNvSpPr txBox="1">
            <a:spLocks noChangeArrowheads="1"/>
          </p:cNvSpPr>
          <p:nvPr/>
        </p:nvSpPr>
        <p:spPr bwMode="auto">
          <a:xfrm>
            <a:off x="592666" y="2214545"/>
            <a:ext cx="3430694" cy="384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eaLnBrk="1" hangingPunct="1">
              <a:spcBef>
                <a:spcPct val="10000"/>
              </a:spcBef>
            </a:pPr>
            <a:r>
              <a:rPr lang="zh-CN" altLang="en-US" kern="0" dirty="0"/>
              <a:t>时间局部性</a:t>
            </a:r>
          </a:p>
          <a:p>
            <a:pPr marL="0" indent="0" eaLnBrk="1" hangingPunct="1">
              <a:spcBef>
                <a:spcPct val="10000"/>
              </a:spcBef>
              <a:buNone/>
            </a:pPr>
            <a:r>
              <a:rPr lang="zh-CN" altLang="en-US" sz="2000" kern="0" dirty="0">
                <a:solidFill>
                  <a:srgbClr val="CC0000"/>
                </a:solidFill>
              </a:rPr>
              <a:t>刚被访问过的单元很可能不久又被访问</a:t>
            </a:r>
            <a:endParaRPr lang="en-US" altLang="zh-CN" sz="2000" kern="0" dirty="0">
              <a:solidFill>
                <a:srgbClr val="CC0000"/>
              </a:solidFill>
            </a:endParaRPr>
          </a:p>
          <a:p>
            <a:pPr marL="0" lvl="1" indent="0" eaLnBrk="1" hangingPunct="1">
              <a:spcBef>
                <a:spcPct val="10000"/>
              </a:spcBef>
              <a:buNone/>
            </a:pPr>
            <a:r>
              <a:rPr lang="zh-CN" altLang="en-US" sz="2000" kern="0" dirty="0">
                <a:solidFill>
                  <a:srgbClr val="003399"/>
                </a:solidFill>
              </a:rPr>
              <a:t>做法：让最近被访问过的信息保留在靠近</a:t>
            </a:r>
            <a:r>
              <a:rPr lang="en-US" altLang="zh-CN" sz="2000" kern="0" dirty="0">
                <a:solidFill>
                  <a:srgbClr val="003399"/>
                </a:solidFill>
              </a:rPr>
              <a:t>CPU</a:t>
            </a:r>
            <a:r>
              <a:rPr lang="zh-CN" altLang="en-US" sz="2000" kern="0" dirty="0">
                <a:solidFill>
                  <a:srgbClr val="003399"/>
                </a:solidFill>
              </a:rPr>
              <a:t>的存储器中</a:t>
            </a:r>
          </a:p>
          <a:p>
            <a:pPr eaLnBrk="1" hangingPunct="1">
              <a:spcBef>
                <a:spcPct val="10000"/>
              </a:spcBef>
            </a:pPr>
            <a:r>
              <a:rPr lang="zh-CN" altLang="en-US" kern="0" dirty="0"/>
              <a:t>空间局部性</a:t>
            </a:r>
          </a:p>
          <a:p>
            <a:pPr marL="0" indent="0" eaLnBrk="1" hangingPunct="1">
              <a:spcBef>
                <a:spcPct val="10000"/>
              </a:spcBef>
              <a:buFontTx/>
              <a:buNone/>
            </a:pPr>
            <a:r>
              <a:rPr lang="zh-CN" altLang="en-US" sz="2000" kern="0" dirty="0">
                <a:solidFill>
                  <a:srgbClr val="CC0000"/>
                </a:solidFill>
              </a:rPr>
              <a:t>刚被访问过的单元的邻近单元很可能不久被访问</a:t>
            </a:r>
            <a:endParaRPr lang="en-US" altLang="zh-CN" sz="2000" kern="0" dirty="0">
              <a:solidFill>
                <a:srgbClr val="CC0000"/>
              </a:solidFill>
            </a:endParaRPr>
          </a:p>
          <a:p>
            <a:pPr marL="0" lvl="1" indent="0" eaLnBrk="1" hangingPunct="1">
              <a:spcBef>
                <a:spcPct val="10000"/>
              </a:spcBef>
              <a:buFontTx/>
              <a:buNone/>
            </a:pPr>
            <a:r>
              <a:rPr lang="zh-CN" altLang="en-US" sz="2000" kern="0" dirty="0">
                <a:solidFill>
                  <a:srgbClr val="003399"/>
                </a:solidFill>
              </a:rPr>
              <a:t>做法：将刚被访问过的单元的邻近单元调到靠近</a:t>
            </a:r>
            <a:r>
              <a:rPr lang="en-US" altLang="zh-CN" sz="2000" kern="0" dirty="0">
                <a:solidFill>
                  <a:srgbClr val="003399"/>
                </a:solidFill>
              </a:rPr>
              <a:t>CPU</a:t>
            </a:r>
            <a:r>
              <a:rPr lang="zh-CN" altLang="en-US" sz="2000" kern="0" dirty="0">
                <a:solidFill>
                  <a:srgbClr val="003399"/>
                </a:solidFill>
              </a:rPr>
              <a:t>的存储器中 </a:t>
            </a:r>
          </a:p>
        </p:txBody>
      </p:sp>
      <p:sp>
        <p:nvSpPr>
          <p:cNvPr id="25" name="Text Box 26"/>
          <p:cNvSpPr txBox="1">
            <a:spLocks noChangeArrowheads="1"/>
          </p:cNvSpPr>
          <p:nvPr/>
        </p:nvSpPr>
        <p:spPr bwMode="auto">
          <a:xfrm>
            <a:off x="687329" y="1614259"/>
            <a:ext cx="4009048" cy="50359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800" b="1" dirty="0">
                <a:solidFill>
                  <a:srgbClr val="0000FF"/>
                </a:solidFill>
                <a:ea typeface="微软雅黑" panose="020B0503020204020204" pitchFamily="34" charset="-122"/>
              </a:rPr>
              <a:t>程序访问局部化特点！</a:t>
            </a:r>
          </a:p>
        </p:txBody>
      </p:sp>
      <p:sp>
        <p:nvSpPr>
          <p:cNvPr id="27" name="矩形 26"/>
          <p:cNvSpPr/>
          <p:nvPr/>
        </p:nvSpPr>
        <p:spPr>
          <a:xfrm>
            <a:off x="10115562" y="959983"/>
            <a:ext cx="1620957" cy="597921"/>
          </a:xfrm>
          <a:prstGeom prst="rect">
            <a:avLst/>
          </a:prstGeom>
        </p:spPr>
        <p:txBody>
          <a:bodyPr wrap="none">
            <a:spAutoFit/>
          </a:bodyPr>
          <a:lstStyle/>
          <a:p>
            <a:pPr lvl="0" eaLnBrk="1" hangingPunct="1">
              <a:lnSpc>
                <a:spcPct val="130000"/>
              </a:lnSpc>
              <a:spcBef>
                <a:spcPct val="10000"/>
              </a:spcBef>
              <a:buSzPct val="100000"/>
            </a:pPr>
            <a:r>
              <a:rPr lang="zh-CN" altLang="en-US" sz="2800" b="1" kern="0" dirty="0">
                <a:solidFill>
                  <a:srgbClr val="0000FF"/>
                </a:solidFill>
                <a:latin typeface="微软雅黑" panose="020B0503020204020204" pitchFamily="34" charset="-122"/>
                <a:ea typeface="微软雅黑" panose="020B0503020204020204" pitchFamily="34" charset="-122"/>
              </a:rPr>
              <a:t>为什么？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blinds(horizontal)">
                                      <p:cBhvr>
                                        <p:cTn id="22" dur="500"/>
                                        <p:tgtEl>
                                          <p:spTgt spid="2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animEffect transition="in" filter="blinds(horizontal)">
                                      <p:cBhvr>
                                        <p:cTn id="25" dur="500"/>
                                        <p:tgtEl>
                                          <p:spTgt spid="2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4">
                                            <p:txEl>
                                              <p:pRg st="1" end="1"/>
                                            </p:txEl>
                                          </p:spTgt>
                                        </p:tgtEl>
                                        <p:attrNameLst>
                                          <p:attrName>style.visibility</p:attrName>
                                        </p:attrNameLst>
                                      </p:cBhvr>
                                      <p:to>
                                        <p:strVal val="visible"/>
                                      </p:to>
                                    </p:set>
                                    <p:animEffect transition="in" filter="blinds(horizontal)">
                                      <p:cBhvr>
                                        <p:cTn id="30" dur="500"/>
                                        <p:tgtEl>
                                          <p:spTgt spid="2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
                                            <p:txEl>
                                              <p:pRg st="2" end="2"/>
                                            </p:txEl>
                                          </p:spTgt>
                                        </p:tgtEl>
                                        <p:attrNameLst>
                                          <p:attrName>style.visibility</p:attrName>
                                        </p:attrNameLst>
                                      </p:cBhvr>
                                      <p:to>
                                        <p:strVal val="visible"/>
                                      </p:to>
                                    </p:set>
                                    <p:animEffect transition="in" filter="blinds(horizontal)">
                                      <p:cBhvr>
                                        <p:cTn id="35" dur="500"/>
                                        <p:tgtEl>
                                          <p:spTgt spid="2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4">
                                            <p:txEl>
                                              <p:pRg st="4" end="4"/>
                                            </p:txEl>
                                          </p:spTgt>
                                        </p:tgtEl>
                                        <p:attrNameLst>
                                          <p:attrName>style.visibility</p:attrName>
                                        </p:attrNameLst>
                                      </p:cBhvr>
                                      <p:to>
                                        <p:strVal val="visible"/>
                                      </p:to>
                                    </p:set>
                                    <p:animEffect transition="in" filter="blinds(horizontal)">
                                      <p:cBhvr>
                                        <p:cTn id="40" dur="500"/>
                                        <p:tgtEl>
                                          <p:spTgt spid="2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4">
                                            <p:txEl>
                                              <p:pRg st="5" end="5"/>
                                            </p:txEl>
                                          </p:spTgt>
                                        </p:tgtEl>
                                        <p:attrNameLst>
                                          <p:attrName>style.visibility</p:attrName>
                                        </p:attrNameLst>
                                      </p:cBhvr>
                                      <p:to>
                                        <p:strVal val="visible"/>
                                      </p:to>
                                    </p:set>
                                    <p:animEffect transition="in" filter="blinds(horizontal)">
                                      <p:cBhvr>
                                        <p:cTn id="45"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zh-CN" dirty="0"/>
              <a:t>存储器的分类</a:t>
            </a:r>
            <a:endParaRPr lang="zh-CN" altLang="en-US" dirty="0"/>
          </a:p>
        </p:txBody>
      </p:sp>
      <p:sp>
        <p:nvSpPr>
          <p:cNvPr id="3" name="内容占位符 2"/>
          <p:cNvSpPr>
            <a:spLocks noGrp="1"/>
          </p:cNvSpPr>
          <p:nvPr>
            <p:ph idx="1"/>
          </p:nvPr>
        </p:nvSpPr>
        <p:spPr>
          <a:xfrm>
            <a:off x="592667" y="987748"/>
            <a:ext cx="10922000" cy="2827441"/>
          </a:xfrm>
        </p:spPr>
        <p:txBody>
          <a:bodyPr/>
          <a:lstStyle/>
          <a:p>
            <a:r>
              <a:rPr lang="zh-CN" altLang="en-US" dirty="0"/>
              <a:t>学习目标</a:t>
            </a:r>
            <a:endParaRPr lang="en-US" altLang="zh-CN" dirty="0"/>
          </a:p>
          <a:p>
            <a:pPr lvl="1"/>
            <a:r>
              <a:rPr lang="zh-CN" altLang="en-US" dirty="0"/>
              <a:t>能说出随机存取存储器、顺序存取存储器、直接存取存储器和相联存储器的特点</a:t>
            </a:r>
            <a:endParaRPr lang="en-US" altLang="zh-CN" dirty="0"/>
          </a:p>
          <a:p>
            <a:pPr lvl="1"/>
            <a:r>
              <a:rPr lang="zh-CN" altLang="en-US" dirty="0"/>
              <a:t>能说出读写存储器和只读存储器的特点</a:t>
            </a:r>
            <a:endParaRPr lang="en-US" altLang="zh-CN" dirty="0"/>
          </a:p>
          <a:p>
            <a:pPr lvl="1"/>
            <a:r>
              <a:rPr lang="zh-CN" altLang="en-US" dirty="0"/>
              <a:t>能说出非易失性存储器和易失性存储器的特点</a:t>
            </a:r>
            <a:endParaRPr lang="en-US" altLang="zh-CN" dirty="0"/>
          </a:p>
          <a:p>
            <a:pPr lvl="1"/>
            <a:r>
              <a:rPr lang="zh-CN" altLang="en-US" dirty="0"/>
              <a:t>能说出高速缓存、主存和辅存的区别</a:t>
            </a:r>
            <a:endParaRPr lang="en-US" altLang="zh-CN"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vert="horz" wrap="square" lIns="91440" tIns="45720" rIns="91440" bIns="45720" numCol="1" anchor="ctr" anchorCtr="0" compatLnSpc="1">
            <a:spAutoFit/>
          </a:bodyPr>
          <a:lstStyle/>
          <a:p>
            <a:pPr eaLnBrk="1" hangingPunct="1"/>
            <a:r>
              <a:rPr lang="zh-CN" altLang="en-US"/>
              <a:t>存储器分类</a:t>
            </a:r>
          </a:p>
        </p:txBody>
      </p:sp>
      <p:sp>
        <p:nvSpPr>
          <p:cNvPr id="7171" name="Rectangle 3"/>
          <p:cNvSpPr>
            <a:spLocks noGrp="1" noChangeArrowheads="1"/>
          </p:cNvSpPr>
          <p:nvPr>
            <p:ph idx="1"/>
          </p:nvPr>
        </p:nvSpPr>
        <p:spPr>
          <a:xfrm>
            <a:off x="592667" y="987748"/>
            <a:ext cx="10922000" cy="1982081"/>
          </a:xfrm>
        </p:spPr>
        <p:txBody>
          <a:bodyPr vert="horz" wrap="square" lIns="91440" tIns="45720" rIns="91440" bIns="45720" numCol="1" anchor="t" anchorCtr="0" compatLnSpc="1">
            <a:spAutoFit/>
          </a:bodyPr>
          <a:lstStyle/>
          <a:p>
            <a:pPr eaLnBrk="1" hangingPunct="1"/>
            <a:r>
              <a:rPr lang="zh-CN" altLang="en-US" dirty="0"/>
              <a:t>按存储元件（存储介质）分类</a:t>
            </a:r>
            <a:endParaRPr lang="en-US" altLang="zh-CN" dirty="0"/>
          </a:p>
          <a:p>
            <a:pPr lvl="1" eaLnBrk="1" hangingPunct="1"/>
            <a:r>
              <a:rPr lang="zh-CN" altLang="en-US" dirty="0">
                <a:solidFill>
                  <a:srgbClr val="000099"/>
                </a:solidFill>
              </a:rPr>
              <a:t>半导体存储器：</a:t>
            </a:r>
            <a:r>
              <a:rPr lang="en-US" altLang="zh-CN" dirty="0">
                <a:solidFill>
                  <a:srgbClr val="006600"/>
                </a:solidFill>
              </a:rPr>
              <a:t>RAM</a:t>
            </a:r>
            <a:r>
              <a:rPr lang="zh-CN" altLang="en-US" dirty="0">
                <a:solidFill>
                  <a:srgbClr val="006600"/>
                </a:solidFill>
              </a:rPr>
              <a:t>、</a:t>
            </a:r>
            <a:r>
              <a:rPr lang="en-US" altLang="zh-CN" dirty="0">
                <a:solidFill>
                  <a:srgbClr val="006600"/>
                </a:solidFill>
              </a:rPr>
              <a:t>ROM</a:t>
            </a:r>
            <a:endParaRPr lang="zh-CN" altLang="en-US" dirty="0">
              <a:solidFill>
                <a:srgbClr val="006600"/>
              </a:solidFill>
            </a:endParaRPr>
          </a:p>
          <a:p>
            <a:pPr lvl="1" eaLnBrk="1" hangingPunct="1"/>
            <a:r>
              <a:rPr lang="zh-CN" altLang="en-US" dirty="0">
                <a:solidFill>
                  <a:srgbClr val="000099"/>
                </a:solidFill>
              </a:rPr>
              <a:t>磁表面存储器：</a:t>
            </a:r>
            <a:r>
              <a:rPr lang="zh-CN" altLang="en-US" dirty="0">
                <a:solidFill>
                  <a:srgbClr val="006600"/>
                </a:solidFill>
              </a:rPr>
              <a:t>磁盘、磁带 </a:t>
            </a:r>
            <a:endParaRPr lang="en-US" altLang="zh-CN" dirty="0">
              <a:solidFill>
                <a:srgbClr val="006600"/>
              </a:solidFill>
            </a:endParaRPr>
          </a:p>
          <a:p>
            <a:pPr lvl="1" eaLnBrk="1" hangingPunct="1"/>
            <a:r>
              <a:rPr lang="zh-CN" altLang="en-US" dirty="0">
                <a:solidFill>
                  <a:srgbClr val="000099"/>
                </a:solidFill>
              </a:rPr>
              <a:t>光存储器：</a:t>
            </a:r>
            <a:r>
              <a:rPr lang="en-US" altLang="zh-CN" dirty="0">
                <a:solidFill>
                  <a:srgbClr val="006600"/>
                </a:solidFill>
              </a:rPr>
              <a:t>CD</a:t>
            </a:r>
            <a:r>
              <a:rPr lang="zh-CN" altLang="en-US" dirty="0">
                <a:solidFill>
                  <a:srgbClr val="006600"/>
                </a:solidFill>
              </a:rPr>
              <a:t>盘</a:t>
            </a:r>
            <a:r>
              <a:rPr lang="en-US" altLang="zh-CN" dirty="0">
                <a:solidFill>
                  <a:srgbClr val="006600"/>
                </a:solidFill>
              </a:rPr>
              <a:t>，DVD</a:t>
            </a:r>
            <a:r>
              <a:rPr lang="zh-CN" altLang="en-US" dirty="0">
                <a:solidFill>
                  <a:srgbClr val="006600"/>
                </a:solidFill>
              </a:rPr>
              <a:t>盘</a:t>
            </a:r>
            <a:endParaRPr lang="zh-CN" altLang="en-US" sz="2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vert="horz" wrap="square" lIns="91440" tIns="45720" rIns="91440" bIns="45720" numCol="1" anchor="ctr" anchorCtr="0" compatLnSpc="1">
            <a:spAutoFit/>
          </a:bodyPr>
          <a:lstStyle/>
          <a:p>
            <a:pPr eaLnBrk="1" hangingPunct="1"/>
            <a:r>
              <a:rPr lang="zh-CN" altLang="en-US" dirty="0"/>
              <a:t>存储器分类</a:t>
            </a:r>
          </a:p>
        </p:txBody>
      </p:sp>
      <p:sp>
        <p:nvSpPr>
          <p:cNvPr id="13315" name="Rectangle 3"/>
          <p:cNvSpPr>
            <a:spLocks noGrp="1" noChangeArrowheads="1"/>
          </p:cNvSpPr>
          <p:nvPr>
            <p:ph idx="1"/>
          </p:nvPr>
        </p:nvSpPr>
        <p:spPr>
          <a:xfrm>
            <a:off x="524933" y="929138"/>
            <a:ext cx="11102960" cy="4275016"/>
          </a:xfrm>
        </p:spPr>
        <p:txBody>
          <a:bodyPr vert="horz" wrap="square" lIns="91440" tIns="45720" rIns="91440" bIns="45720" numCol="1" anchor="t" anchorCtr="0" compatLnSpc="1">
            <a:spAutoFit/>
          </a:bodyPr>
          <a:lstStyle/>
          <a:p>
            <a:pPr eaLnBrk="1" hangingPunct="1">
              <a:lnSpc>
                <a:spcPct val="110000"/>
              </a:lnSpc>
              <a:spcBef>
                <a:spcPct val="15000"/>
              </a:spcBef>
            </a:pPr>
            <a:r>
              <a:rPr lang="zh-CN" altLang="en-US" dirty="0">
                <a:cs typeface="Arial" panose="020B0604020202020204" pitchFamily="34" charset="0"/>
              </a:rPr>
              <a:t>按工作性质/存取方式分类</a:t>
            </a:r>
          </a:p>
          <a:p>
            <a:pPr lvl="1" algn="just">
              <a:lnSpc>
                <a:spcPct val="110000"/>
              </a:lnSpc>
              <a:spcBef>
                <a:spcPct val="15000"/>
              </a:spcBef>
            </a:pPr>
            <a:r>
              <a:rPr lang="zh-CN" altLang="en-US" sz="2000" dirty="0">
                <a:cs typeface="Arial" panose="020B0604020202020204" pitchFamily="34" charset="0"/>
              </a:rPr>
              <a:t>随机存取存储器 </a:t>
            </a:r>
            <a:r>
              <a:rPr lang="en-US" altLang="zh-CN" sz="2000" dirty="0">
                <a:solidFill>
                  <a:schemeClr val="accent1"/>
                </a:solidFill>
                <a:cs typeface="Arial" panose="020B0604020202020204" pitchFamily="34" charset="0"/>
              </a:rPr>
              <a:t>R</a:t>
            </a:r>
            <a:r>
              <a:rPr lang="en-US" altLang="zh-CN" sz="2000" dirty="0">
                <a:cs typeface="Arial" panose="020B0604020202020204" pitchFamily="34" charset="0"/>
              </a:rPr>
              <a:t>andom </a:t>
            </a:r>
            <a:r>
              <a:rPr lang="en-US" altLang="zh-CN" sz="2000" dirty="0">
                <a:solidFill>
                  <a:schemeClr val="accent1"/>
                </a:solidFill>
                <a:cs typeface="Arial" panose="020B0604020202020204" pitchFamily="34" charset="0"/>
              </a:rPr>
              <a:t>A</a:t>
            </a:r>
            <a:r>
              <a:rPr lang="en-US" altLang="zh-CN" sz="2000" dirty="0">
                <a:cs typeface="Arial" panose="020B0604020202020204" pitchFamily="34" charset="0"/>
              </a:rPr>
              <a:t>ccess </a:t>
            </a:r>
            <a:r>
              <a:rPr lang="en-US" altLang="zh-CN" sz="2000" dirty="0">
                <a:solidFill>
                  <a:schemeClr val="accent1"/>
                </a:solidFill>
                <a:cs typeface="Arial" panose="020B0604020202020204" pitchFamily="34" charset="0"/>
              </a:rPr>
              <a:t>M</a:t>
            </a:r>
            <a:r>
              <a:rPr lang="en-US" altLang="zh-CN" sz="2000" dirty="0">
                <a:cs typeface="Arial" panose="020B0604020202020204" pitchFamily="34" charset="0"/>
              </a:rPr>
              <a:t>emory (</a:t>
            </a:r>
            <a:r>
              <a:rPr lang="en-US" altLang="zh-CN" sz="2000" dirty="0">
                <a:solidFill>
                  <a:schemeClr val="accent1"/>
                </a:solidFill>
                <a:cs typeface="Arial" panose="020B0604020202020204" pitchFamily="34" charset="0"/>
              </a:rPr>
              <a:t>RAM</a:t>
            </a:r>
            <a:r>
              <a:rPr lang="en-US" altLang="zh-CN" sz="2000" dirty="0">
                <a:cs typeface="Arial" panose="020B0604020202020204" pitchFamily="34" charset="0"/>
              </a:rPr>
              <a:t>)</a:t>
            </a:r>
            <a:r>
              <a:rPr lang="zh-CN" altLang="en-US" sz="2000" dirty="0">
                <a:cs typeface="Arial" panose="020B0604020202020204" pitchFamily="34" charset="0"/>
              </a:rPr>
              <a:t> </a:t>
            </a:r>
          </a:p>
          <a:p>
            <a:pPr lvl="2" algn="just">
              <a:lnSpc>
                <a:spcPct val="110000"/>
              </a:lnSpc>
              <a:spcBef>
                <a:spcPct val="15000"/>
              </a:spcBef>
            </a:pPr>
            <a:r>
              <a:rPr lang="zh-CN" altLang="en-US" dirty="0">
                <a:solidFill>
                  <a:srgbClr val="FF0000"/>
                </a:solidFill>
                <a:cs typeface="Arial" panose="020B0604020202020204" pitchFamily="34" charset="0"/>
              </a:rPr>
              <a:t>特点：</a:t>
            </a:r>
            <a:r>
              <a:rPr lang="zh-CN" altLang="en-US" dirty="0">
                <a:solidFill>
                  <a:srgbClr val="006600"/>
                </a:solidFill>
                <a:cs typeface="Arial" panose="020B0604020202020204" pitchFamily="34" charset="0"/>
              </a:rPr>
              <a:t>每个单元读写时间一样，且与各单元所在位置无关。如：内存</a:t>
            </a:r>
          </a:p>
          <a:p>
            <a:pPr lvl="1" algn="just">
              <a:lnSpc>
                <a:spcPct val="110000"/>
              </a:lnSpc>
              <a:spcBef>
                <a:spcPct val="15000"/>
              </a:spcBef>
            </a:pPr>
            <a:r>
              <a:rPr lang="zh-CN" altLang="en-US" sz="2000" dirty="0">
                <a:cs typeface="Arial" panose="020B0604020202020204" pitchFamily="34" charset="0"/>
              </a:rPr>
              <a:t>顺序存取存储器 </a:t>
            </a:r>
            <a:r>
              <a:rPr lang="en-US" altLang="zh-CN" sz="2000" dirty="0">
                <a:solidFill>
                  <a:schemeClr val="accent1"/>
                </a:solidFill>
                <a:cs typeface="Arial" panose="020B0604020202020204" pitchFamily="34" charset="0"/>
              </a:rPr>
              <a:t>S</a:t>
            </a:r>
            <a:r>
              <a:rPr lang="en-US" altLang="zh-CN" sz="2000" dirty="0">
                <a:cs typeface="Arial" panose="020B0604020202020204" pitchFamily="34" charset="0"/>
              </a:rPr>
              <a:t>equential </a:t>
            </a:r>
            <a:r>
              <a:rPr lang="en-US" altLang="zh-CN" sz="2000" dirty="0">
                <a:solidFill>
                  <a:schemeClr val="accent1"/>
                </a:solidFill>
                <a:cs typeface="Arial" panose="020B0604020202020204" pitchFamily="34" charset="0"/>
              </a:rPr>
              <a:t>A</a:t>
            </a:r>
            <a:r>
              <a:rPr lang="en-US" altLang="zh-CN" sz="2000" dirty="0">
                <a:cs typeface="Arial" panose="020B0604020202020204" pitchFamily="34" charset="0"/>
              </a:rPr>
              <a:t>ccess </a:t>
            </a:r>
            <a:r>
              <a:rPr lang="en-US" altLang="zh-CN" sz="2000" dirty="0">
                <a:solidFill>
                  <a:schemeClr val="accent1"/>
                </a:solidFill>
                <a:cs typeface="Arial" panose="020B0604020202020204" pitchFamily="34" charset="0"/>
              </a:rPr>
              <a:t>M</a:t>
            </a:r>
            <a:r>
              <a:rPr lang="en-US" altLang="zh-CN" sz="2000" dirty="0">
                <a:cs typeface="Arial" panose="020B0604020202020204" pitchFamily="34" charset="0"/>
              </a:rPr>
              <a:t>emory (</a:t>
            </a:r>
            <a:r>
              <a:rPr lang="en-US" altLang="zh-CN" sz="2000" dirty="0">
                <a:solidFill>
                  <a:schemeClr val="accent1"/>
                </a:solidFill>
                <a:cs typeface="Arial" panose="020B0604020202020204" pitchFamily="34" charset="0"/>
              </a:rPr>
              <a:t>SAM</a:t>
            </a:r>
            <a:r>
              <a:rPr lang="en-US" altLang="zh-CN" sz="2000" dirty="0">
                <a:cs typeface="Arial" panose="020B0604020202020204" pitchFamily="34" charset="0"/>
              </a:rPr>
              <a:t>)</a:t>
            </a:r>
          </a:p>
          <a:p>
            <a:pPr lvl="2" algn="just">
              <a:lnSpc>
                <a:spcPct val="110000"/>
              </a:lnSpc>
              <a:spcBef>
                <a:spcPct val="15000"/>
              </a:spcBef>
            </a:pPr>
            <a:r>
              <a:rPr lang="zh-CN" altLang="en-US" dirty="0">
                <a:solidFill>
                  <a:srgbClr val="FF0000"/>
                </a:solidFill>
                <a:cs typeface="Arial" panose="020B0604020202020204" pitchFamily="34" charset="0"/>
              </a:rPr>
              <a:t>特点：</a:t>
            </a:r>
            <a:r>
              <a:rPr lang="zh-CN" altLang="en-US" dirty="0">
                <a:solidFill>
                  <a:srgbClr val="006600"/>
                </a:solidFill>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dirty="0">
                <a:cs typeface="Arial" panose="020B0604020202020204" pitchFamily="34" charset="0"/>
              </a:rPr>
              <a:t>直接存取存储器 </a:t>
            </a:r>
            <a:r>
              <a:rPr lang="en-US" altLang="zh-CN" sz="2000" dirty="0">
                <a:solidFill>
                  <a:schemeClr val="accent1"/>
                </a:solidFill>
                <a:cs typeface="Arial" panose="020B0604020202020204" pitchFamily="34" charset="0"/>
              </a:rPr>
              <a:t>D</a:t>
            </a:r>
            <a:r>
              <a:rPr lang="en-US" altLang="zh-CN" sz="2000" dirty="0">
                <a:cs typeface="Arial" panose="020B0604020202020204" pitchFamily="34" charset="0"/>
              </a:rPr>
              <a:t>irect </a:t>
            </a:r>
            <a:r>
              <a:rPr lang="en-US" altLang="zh-CN" sz="2000" dirty="0">
                <a:solidFill>
                  <a:schemeClr val="accent1"/>
                </a:solidFill>
                <a:cs typeface="Arial" panose="020B0604020202020204" pitchFamily="34" charset="0"/>
              </a:rPr>
              <a:t>A</a:t>
            </a:r>
            <a:r>
              <a:rPr lang="en-US" altLang="zh-CN" sz="2000" dirty="0">
                <a:cs typeface="Arial" panose="020B0604020202020204" pitchFamily="34" charset="0"/>
              </a:rPr>
              <a:t>ccess </a:t>
            </a:r>
            <a:r>
              <a:rPr lang="en-US" altLang="zh-CN" sz="2000" dirty="0">
                <a:solidFill>
                  <a:schemeClr val="accent1"/>
                </a:solidFill>
                <a:cs typeface="Arial" panose="020B0604020202020204" pitchFamily="34" charset="0"/>
              </a:rPr>
              <a:t>M</a:t>
            </a:r>
            <a:r>
              <a:rPr lang="en-US" altLang="zh-CN" sz="2000" dirty="0">
                <a:cs typeface="Arial" panose="020B0604020202020204" pitchFamily="34" charset="0"/>
              </a:rPr>
              <a:t>emory(</a:t>
            </a:r>
            <a:r>
              <a:rPr lang="en-US" altLang="zh-CN" sz="2000" dirty="0">
                <a:solidFill>
                  <a:schemeClr val="accent1"/>
                </a:solidFill>
                <a:cs typeface="Arial" panose="020B0604020202020204" pitchFamily="34" charset="0"/>
              </a:rPr>
              <a:t>DAM</a:t>
            </a:r>
            <a:r>
              <a:rPr lang="en-US" altLang="zh-CN" sz="2000" dirty="0">
                <a:cs typeface="Arial" panose="020B0604020202020204" pitchFamily="34" charset="0"/>
              </a:rPr>
              <a:t>)</a:t>
            </a:r>
          </a:p>
          <a:p>
            <a:pPr lvl="2" algn="just">
              <a:lnSpc>
                <a:spcPct val="110000"/>
              </a:lnSpc>
              <a:spcBef>
                <a:spcPct val="15000"/>
              </a:spcBef>
            </a:pPr>
            <a:r>
              <a:rPr lang="zh-CN" altLang="en-US" dirty="0">
                <a:solidFill>
                  <a:srgbClr val="FF0000"/>
                </a:solidFill>
                <a:cs typeface="Arial" panose="020B0604020202020204" pitchFamily="34" charset="0"/>
              </a:rPr>
              <a:t>特点：</a:t>
            </a:r>
            <a:r>
              <a:rPr lang="zh-CN" altLang="en-US" dirty="0">
                <a:solidFill>
                  <a:srgbClr val="006600"/>
                </a:solidFill>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dirty="0">
                <a:cs typeface="Arial" panose="020B0604020202020204" pitchFamily="34" charset="0"/>
              </a:rPr>
              <a:t>相联存储器 </a:t>
            </a:r>
            <a:r>
              <a:rPr lang="en-US" altLang="zh-CN" sz="2000" dirty="0">
                <a:solidFill>
                  <a:schemeClr val="accent1"/>
                </a:solidFill>
                <a:cs typeface="Arial" panose="020B0604020202020204" pitchFamily="34" charset="0"/>
              </a:rPr>
              <a:t>A</a:t>
            </a:r>
            <a:r>
              <a:rPr lang="en-US" altLang="zh-CN" sz="2000" dirty="0">
                <a:cs typeface="Arial" panose="020B0604020202020204" pitchFamily="34" charset="0"/>
              </a:rPr>
              <a:t>ssociate </a:t>
            </a:r>
            <a:r>
              <a:rPr lang="en-US" altLang="zh-CN" sz="2000" dirty="0">
                <a:solidFill>
                  <a:schemeClr val="accent1"/>
                </a:solidFill>
                <a:cs typeface="Arial" panose="020B0604020202020204" pitchFamily="34" charset="0"/>
              </a:rPr>
              <a:t>M</a:t>
            </a:r>
            <a:r>
              <a:rPr lang="en-US" altLang="zh-CN" sz="2000" dirty="0">
                <a:cs typeface="Arial" panose="020B0604020202020204" pitchFamily="34" charset="0"/>
              </a:rPr>
              <a:t>emory</a:t>
            </a:r>
            <a:r>
              <a:rPr lang="zh-CN" altLang="en-US" sz="2000" dirty="0">
                <a:cs typeface="Arial" panose="020B0604020202020204" pitchFamily="34" charset="0"/>
              </a:rPr>
              <a:t>（</a:t>
            </a:r>
            <a:r>
              <a:rPr lang="en-US" altLang="zh-CN" sz="2000" dirty="0">
                <a:solidFill>
                  <a:schemeClr val="accent1"/>
                </a:solidFill>
                <a:cs typeface="Arial" panose="020B0604020202020204" pitchFamily="34" charset="0"/>
              </a:rPr>
              <a:t>AM</a:t>
            </a:r>
            <a:r>
              <a:rPr lang="zh-CN" altLang="en-US" sz="2000" dirty="0">
                <a:cs typeface="Arial" panose="020B0604020202020204" pitchFamily="34" charset="0"/>
              </a:rPr>
              <a:t>）</a:t>
            </a:r>
          </a:p>
          <a:p>
            <a:pPr lvl="1" algn="just">
              <a:lnSpc>
                <a:spcPct val="110000"/>
              </a:lnSpc>
              <a:spcBef>
                <a:spcPct val="0"/>
              </a:spcBef>
              <a:buFontTx/>
              <a:buNone/>
            </a:pPr>
            <a:r>
              <a:rPr lang="en-US" altLang="zh-CN" sz="2000" dirty="0">
                <a:cs typeface="Arial" panose="020B0604020202020204" pitchFamily="34" charset="0"/>
              </a:rPr>
              <a:t>                    </a:t>
            </a:r>
            <a:r>
              <a:rPr lang="en-US" altLang="zh-CN" sz="2000" dirty="0">
                <a:solidFill>
                  <a:schemeClr val="accent1"/>
                </a:solidFill>
                <a:cs typeface="Arial" panose="020B0604020202020204" pitchFamily="34" charset="0"/>
              </a:rPr>
              <a:t>C</a:t>
            </a:r>
            <a:r>
              <a:rPr lang="en-US" altLang="zh-CN" sz="2000" dirty="0">
                <a:cs typeface="Arial" panose="020B0604020202020204" pitchFamily="34" charset="0"/>
              </a:rPr>
              <a:t>ontent </a:t>
            </a:r>
            <a:r>
              <a:rPr lang="en-US" altLang="zh-CN" sz="2000" dirty="0">
                <a:solidFill>
                  <a:schemeClr val="accent1"/>
                </a:solidFill>
                <a:cs typeface="Arial" panose="020B0604020202020204" pitchFamily="34" charset="0"/>
              </a:rPr>
              <a:t>A</a:t>
            </a:r>
            <a:r>
              <a:rPr lang="en-US" altLang="zh-CN" sz="2000" dirty="0">
                <a:cs typeface="Arial" panose="020B0604020202020204" pitchFamily="34" charset="0"/>
              </a:rPr>
              <a:t>ddressed </a:t>
            </a:r>
            <a:r>
              <a:rPr lang="en-US" altLang="zh-CN" sz="2000" dirty="0">
                <a:solidFill>
                  <a:schemeClr val="accent1"/>
                </a:solidFill>
                <a:cs typeface="Arial" panose="020B0604020202020204" pitchFamily="34" charset="0"/>
              </a:rPr>
              <a:t>M</a:t>
            </a:r>
            <a:r>
              <a:rPr lang="en-US" altLang="zh-CN" sz="2000" dirty="0">
                <a:cs typeface="Arial" panose="020B0604020202020204" pitchFamily="34" charset="0"/>
              </a:rPr>
              <a:t>emory (</a:t>
            </a:r>
            <a:r>
              <a:rPr lang="en-US" altLang="zh-CN" sz="2000" dirty="0">
                <a:solidFill>
                  <a:schemeClr val="accent1"/>
                </a:solidFill>
                <a:cs typeface="Arial" panose="020B0604020202020204" pitchFamily="34" charset="0"/>
              </a:rPr>
              <a:t>CAM</a:t>
            </a:r>
            <a:r>
              <a:rPr lang="en-US" altLang="zh-CN" sz="2000" dirty="0">
                <a:cs typeface="Arial" panose="020B0604020202020204" pitchFamily="34" charset="0"/>
              </a:rPr>
              <a:t>)</a:t>
            </a:r>
            <a:endParaRPr lang="zh-CN" altLang="en-US" sz="2000" dirty="0">
              <a:cs typeface="Arial" panose="020B0604020202020204" pitchFamily="34" charset="0"/>
            </a:endParaRPr>
          </a:p>
          <a:p>
            <a:pPr lvl="2" algn="just">
              <a:lnSpc>
                <a:spcPct val="110000"/>
              </a:lnSpc>
              <a:spcBef>
                <a:spcPct val="15000"/>
              </a:spcBef>
            </a:pPr>
            <a:r>
              <a:rPr lang="zh-CN" altLang="en-US" dirty="0">
                <a:solidFill>
                  <a:srgbClr val="FF0000"/>
                </a:solidFill>
                <a:cs typeface="Arial" panose="020B0604020202020204" pitchFamily="34" charset="0"/>
              </a:rPr>
              <a:t>特点：</a:t>
            </a:r>
            <a:r>
              <a:rPr lang="zh-CN" altLang="en-US" dirty="0">
                <a:solidFill>
                  <a:srgbClr val="006600"/>
                </a:solidFill>
                <a:cs typeface="Arial" panose="020B0604020202020204" pitchFamily="34" charset="0"/>
              </a:rPr>
              <a:t>按内容检索到存储位置进行读写。例如：快表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25" dur="500"/>
                                        <p:tgtEl>
                                          <p:spTgt spid="13315">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30" dur="500"/>
                                        <p:tgtEl>
                                          <p:spTgt spid="133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35" dur="500"/>
                                        <p:tgtEl>
                                          <p:spTgt spid="1331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40" dur="500"/>
                                        <p:tgtEl>
                                          <p:spTgt spid="1331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45"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vert="horz" wrap="square" lIns="91440" tIns="45720" rIns="91440" bIns="45720" numCol="1" anchor="ctr" anchorCtr="0" compatLnSpc="1">
            <a:spAutoFit/>
          </a:bodyPr>
          <a:lstStyle/>
          <a:p>
            <a:pPr eaLnBrk="1" hangingPunct="1"/>
            <a:r>
              <a:rPr lang="zh-CN" altLang="en-US"/>
              <a:t>存储器分类</a:t>
            </a:r>
          </a:p>
        </p:txBody>
      </p:sp>
      <p:sp>
        <p:nvSpPr>
          <p:cNvPr id="7171" name="Rectangle 3"/>
          <p:cNvSpPr>
            <a:spLocks noGrp="1" noChangeArrowheads="1"/>
          </p:cNvSpPr>
          <p:nvPr>
            <p:ph idx="1"/>
          </p:nvPr>
        </p:nvSpPr>
        <p:spPr>
          <a:xfrm>
            <a:off x="538074" y="878564"/>
            <a:ext cx="10976591" cy="5789277"/>
          </a:xfrm>
        </p:spPr>
        <p:txBody>
          <a:bodyPr vert="horz" wrap="square" lIns="91440" tIns="45720" rIns="91440" bIns="45720" numCol="1" anchor="t" anchorCtr="0" compatLnSpc="1">
            <a:spAutoFit/>
          </a:bodyPr>
          <a:lstStyle/>
          <a:p>
            <a:pPr eaLnBrk="1" hangingPunct="1">
              <a:buClr>
                <a:schemeClr val="accent1"/>
              </a:buClr>
            </a:pPr>
            <a:r>
              <a:rPr lang="zh-CN" altLang="en-US" dirty="0"/>
              <a:t>按信息的可更改性分类</a:t>
            </a:r>
          </a:p>
          <a:p>
            <a:pPr lvl="1" eaLnBrk="1" hangingPunct="1">
              <a:spcBef>
                <a:spcPct val="20000"/>
              </a:spcBef>
              <a:buClr>
                <a:schemeClr val="accent1"/>
              </a:buClr>
              <a:buSzPct val="80000"/>
            </a:pPr>
            <a:r>
              <a:rPr lang="zh-CN" altLang="en-US" dirty="0">
                <a:solidFill>
                  <a:srgbClr val="000099"/>
                </a:solidFill>
              </a:rPr>
              <a:t>读写存储器（</a:t>
            </a:r>
            <a:r>
              <a:rPr lang="en-US" altLang="zh-CN" dirty="0">
                <a:solidFill>
                  <a:srgbClr val="000099"/>
                </a:solidFill>
              </a:rPr>
              <a:t>Read / Write Memory)</a:t>
            </a:r>
          </a:p>
          <a:p>
            <a:pPr lvl="2" eaLnBrk="1" hangingPunct="1">
              <a:spcBef>
                <a:spcPct val="20000"/>
              </a:spcBef>
              <a:buClr>
                <a:schemeClr val="accent1"/>
              </a:buClr>
              <a:buSzPct val="80000"/>
            </a:pPr>
            <a:r>
              <a:rPr lang="zh-CN" altLang="en-US" dirty="0">
                <a:solidFill>
                  <a:srgbClr val="FF0000"/>
                </a:solidFill>
                <a:cs typeface="Arial" panose="020B0604020202020204" pitchFamily="34" charset="0"/>
              </a:rPr>
              <a:t>特点：</a:t>
            </a:r>
            <a:r>
              <a:rPr lang="zh-CN" altLang="en-US" dirty="0">
                <a:solidFill>
                  <a:srgbClr val="006600"/>
                </a:solidFill>
              </a:rPr>
              <a:t>可读可写</a:t>
            </a:r>
          </a:p>
          <a:p>
            <a:pPr lvl="1" eaLnBrk="1" hangingPunct="1">
              <a:spcBef>
                <a:spcPct val="20000"/>
              </a:spcBef>
              <a:buClr>
                <a:schemeClr val="accent1"/>
              </a:buClr>
              <a:buSzPct val="80000"/>
            </a:pPr>
            <a:r>
              <a:rPr lang="zh-CN" altLang="en-US" dirty="0">
                <a:solidFill>
                  <a:srgbClr val="000099"/>
                </a:solidFill>
              </a:rPr>
              <a:t>只读存储器（</a:t>
            </a:r>
            <a:r>
              <a:rPr lang="en-US" altLang="zh-CN" dirty="0">
                <a:solidFill>
                  <a:srgbClr val="000099"/>
                </a:solidFill>
              </a:rPr>
              <a:t>Read Only Memory)</a:t>
            </a:r>
          </a:p>
          <a:p>
            <a:pPr lvl="2" eaLnBrk="1" hangingPunct="1">
              <a:spcBef>
                <a:spcPct val="20000"/>
              </a:spcBef>
              <a:buClr>
                <a:schemeClr val="accent1"/>
              </a:buClr>
              <a:buSzPct val="80000"/>
            </a:pPr>
            <a:r>
              <a:rPr lang="zh-CN" altLang="en-US" dirty="0">
                <a:solidFill>
                  <a:srgbClr val="FF0000"/>
                </a:solidFill>
                <a:cs typeface="Arial" panose="020B0604020202020204" pitchFamily="34" charset="0"/>
              </a:rPr>
              <a:t>特点：</a:t>
            </a:r>
            <a:r>
              <a:rPr lang="zh-CN" altLang="en-US" dirty="0">
                <a:solidFill>
                  <a:srgbClr val="006600"/>
                </a:solidFill>
              </a:rPr>
              <a:t>只能读不能写</a:t>
            </a:r>
          </a:p>
          <a:p>
            <a:pPr eaLnBrk="1" hangingPunct="1">
              <a:buClr>
                <a:schemeClr val="accent1"/>
              </a:buClr>
            </a:pPr>
            <a:r>
              <a:rPr lang="zh-CN" altLang="en-US" dirty="0"/>
              <a:t>按断电后信息的可保存性分类</a:t>
            </a:r>
          </a:p>
          <a:p>
            <a:pPr lvl="1" eaLnBrk="1" hangingPunct="1">
              <a:spcBef>
                <a:spcPct val="20000"/>
              </a:spcBef>
              <a:buClr>
                <a:schemeClr val="accent1"/>
              </a:buClr>
            </a:pPr>
            <a:r>
              <a:rPr lang="zh-CN" altLang="en-US" dirty="0">
                <a:solidFill>
                  <a:srgbClr val="000099"/>
                </a:solidFill>
              </a:rPr>
              <a:t>非易失（不挥发）性存储器(</a:t>
            </a:r>
            <a:r>
              <a:rPr lang="en-US" altLang="zh-CN" dirty="0">
                <a:solidFill>
                  <a:srgbClr val="000099"/>
                </a:solidFill>
              </a:rPr>
              <a:t>Nonvolatile Memory)</a:t>
            </a:r>
            <a:r>
              <a:rPr lang="en-US" altLang="zh-CN" dirty="0"/>
              <a:t> </a:t>
            </a:r>
          </a:p>
          <a:p>
            <a:pPr lvl="2" eaLnBrk="1" hangingPunct="1">
              <a:spcBef>
                <a:spcPct val="20000"/>
              </a:spcBef>
            </a:pPr>
            <a:r>
              <a:rPr lang="zh-CN" altLang="en-US" sz="2400" dirty="0">
                <a:solidFill>
                  <a:srgbClr val="FF0000"/>
                </a:solidFill>
                <a:cs typeface="Arial" panose="020B0604020202020204" pitchFamily="34" charset="0"/>
              </a:rPr>
              <a:t>特点：</a:t>
            </a:r>
            <a:r>
              <a:rPr lang="zh-CN" altLang="en-US" sz="2400" dirty="0">
                <a:solidFill>
                  <a:srgbClr val="006600"/>
                </a:solidFill>
              </a:rPr>
              <a:t>信息可一直保留，不需电源维持。</a:t>
            </a:r>
            <a:r>
              <a:rPr lang="zh-CN" altLang="en-US" sz="2400" dirty="0"/>
              <a:t>如：</a:t>
            </a:r>
            <a:r>
              <a:rPr lang="en-US" altLang="zh-CN" sz="2400" dirty="0"/>
              <a:t>ROM</a:t>
            </a:r>
            <a:r>
              <a:rPr lang="zh-CN" altLang="en-US" sz="2400" dirty="0"/>
              <a:t>、磁表面存储器、光存储器</a:t>
            </a:r>
            <a:r>
              <a:rPr lang="zh-CN" altLang="en-US" sz="2400" dirty="0">
                <a:solidFill>
                  <a:srgbClr val="CC3300"/>
                </a:solidFill>
              </a:rPr>
              <a:t>等</a:t>
            </a:r>
          </a:p>
          <a:p>
            <a:pPr lvl="1" eaLnBrk="1" hangingPunct="1">
              <a:spcBef>
                <a:spcPct val="20000"/>
              </a:spcBef>
              <a:buClr>
                <a:schemeClr val="accent1"/>
              </a:buClr>
            </a:pPr>
            <a:r>
              <a:rPr lang="zh-CN" altLang="en-US" dirty="0">
                <a:solidFill>
                  <a:srgbClr val="000099"/>
                </a:solidFill>
              </a:rPr>
              <a:t>易失（挥发）性存储器(</a:t>
            </a:r>
            <a:r>
              <a:rPr lang="en-US" altLang="zh-CN" dirty="0">
                <a:solidFill>
                  <a:srgbClr val="000099"/>
                </a:solidFill>
              </a:rPr>
              <a:t>Volatile Memory)</a:t>
            </a:r>
            <a:r>
              <a:rPr lang="zh-CN" altLang="en-US" dirty="0">
                <a:solidFill>
                  <a:srgbClr val="000099"/>
                </a:solidFill>
              </a:rPr>
              <a:t> </a:t>
            </a:r>
            <a:endParaRPr lang="zh-CN" altLang="en-US" dirty="0"/>
          </a:p>
          <a:p>
            <a:pPr lvl="2" eaLnBrk="1" hangingPunct="1">
              <a:spcBef>
                <a:spcPct val="20000"/>
              </a:spcBef>
            </a:pPr>
            <a:r>
              <a:rPr lang="zh-CN" altLang="en-US" sz="2400" dirty="0">
                <a:solidFill>
                  <a:srgbClr val="FF0000"/>
                </a:solidFill>
                <a:cs typeface="Arial" panose="020B0604020202020204" pitchFamily="34" charset="0"/>
              </a:rPr>
              <a:t>特点：</a:t>
            </a:r>
            <a:r>
              <a:rPr lang="zh-CN" altLang="en-US" sz="2400" dirty="0">
                <a:solidFill>
                  <a:srgbClr val="006600"/>
                </a:solidFill>
              </a:rPr>
              <a:t>电源关闭时信息自动丢失。</a:t>
            </a:r>
            <a:r>
              <a:rPr lang="zh-CN" altLang="en-US" sz="2400" dirty="0"/>
              <a:t>如：</a:t>
            </a:r>
            <a:r>
              <a:rPr lang="en-US" altLang="zh-CN" sz="2400" dirty="0"/>
              <a:t>RAM</a:t>
            </a:r>
            <a:r>
              <a:rPr lang="zh-CN" altLang="en-US" sz="2400" dirty="0"/>
              <a:t>、</a:t>
            </a:r>
            <a:r>
              <a:rPr lang="en-US" altLang="zh-CN" sz="2400" dirty="0"/>
              <a:t>Cache</a:t>
            </a:r>
            <a:r>
              <a:rPr lang="zh-CN" altLang="en-US" sz="2400" dirty="0"/>
              <a:t>等</a:t>
            </a:r>
          </a:p>
          <a:p>
            <a:pPr eaLnBrk="1" hangingPunct="1"/>
            <a:endParaRPr lang="zh-CN" altLang="en-US" sz="2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2" dur="5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7" dur="500"/>
                                        <p:tgtEl>
                                          <p:spTgt spid="7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1">
                                            <p:txEl>
                                              <p:pRg st="8" end="8"/>
                                            </p:txEl>
                                          </p:spTgt>
                                        </p:tgtEl>
                                        <p:attrNameLst>
                                          <p:attrName>style.visibility</p:attrName>
                                        </p:attrNameLst>
                                      </p:cBhvr>
                                      <p:to>
                                        <p:strVal val="visible"/>
                                      </p:to>
                                    </p:set>
                                    <p:animEffect transition="in" filter="blinds(horizontal)">
                                      <p:cBhvr>
                                        <p:cTn id="42" dur="500"/>
                                        <p:tgtEl>
                                          <p:spTgt spid="717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47" dur="500"/>
                                        <p:tgtEl>
                                          <p:spTgt spid="717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71">
                                            <p:txEl>
                                              <p:pRg st="9" end="9"/>
                                            </p:txEl>
                                          </p:spTgt>
                                        </p:tgtEl>
                                        <p:attrNameLst>
                                          <p:attrName>style.visibility</p:attrName>
                                        </p:attrNameLst>
                                      </p:cBhvr>
                                      <p:to>
                                        <p:strVal val="visible"/>
                                      </p:to>
                                    </p:set>
                                    <p:animEffect transition="in" filter="blinds(horizontal)">
                                      <p:cBhvr>
                                        <p:cTn id="52"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wrap="square" lIns="91440" tIns="45720" rIns="91440" bIns="45720" numCol="1" anchor="ctr" anchorCtr="0" compatLnSpc="1">
            <a:spAutoFit/>
          </a:bodyPr>
          <a:lstStyle/>
          <a:p>
            <a:pPr eaLnBrk="1" hangingPunct="1"/>
            <a:r>
              <a:rPr lang="zh-CN" altLang="en-US" dirty="0"/>
              <a:t>存储器分类</a:t>
            </a:r>
          </a:p>
        </p:txBody>
      </p:sp>
      <p:sp>
        <p:nvSpPr>
          <p:cNvPr id="12291" name="Rectangle 3"/>
          <p:cNvSpPr>
            <a:spLocks noGrp="1" noChangeArrowheads="1"/>
          </p:cNvSpPr>
          <p:nvPr>
            <p:ph idx="1"/>
          </p:nvPr>
        </p:nvSpPr>
        <p:spPr>
          <a:xfrm>
            <a:off x="592667" y="987748"/>
            <a:ext cx="10922000" cy="5367623"/>
          </a:xfrm>
        </p:spPr>
        <p:txBody>
          <a:bodyPr vert="horz" wrap="square" lIns="91440" tIns="45720" rIns="91440" bIns="45720" numCol="1" anchor="t" anchorCtr="0" compatLnSpc="1">
            <a:spAutoFit/>
          </a:bodyPr>
          <a:lstStyle/>
          <a:p>
            <a:pPr algn="just" eaLnBrk="1" hangingPunct="1">
              <a:lnSpc>
                <a:spcPct val="110000"/>
              </a:lnSpc>
              <a:spcBef>
                <a:spcPct val="20000"/>
              </a:spcBef>
            </a:pPr>
            <a:r>
              <a:rPr lang="zh-CN" altLang="en-US" dirty="0">
                <a:cs typeface="Arial" panose="020B0604020202020204" pitchFamily="34" charset="0"/>
              </a:rPr>
              <a:t>按功能/容量/速度/所在位置分类</a:t>
            </a:r>
          </a:p>
          <a:p>
            <a:pPr lvl="1" algn="just" eaLnBrk="1" hangingPunct="1">
              <a:lnSpc>
                <a:spcPct val="110000"/>
              </a:lnSpc>
              <a:spcBef>
                <a:spcPct val="20000"/>
              </a:spcBef>
            </a:pPr>
            <a:r>
              <a:rPr lang="zh-CN" altLang="en-US" sz="2000" dirty="0">
                <a:cs typeface="Arial" panose="020B0604020202020204" pitchFamily="34" charset="0"/>
              </a:rPr>
              <a:t>高速缓存(</a:t>
            </a:r>
            <a:r>
              <a:rPr lang="en-US" altLang="zh-CN" sz="2000" dirty="0">
                <a:cs typeface="Arial" panose="020B0604020202020204" pitchFamily="34" charset="0"/>
              </a:rPr>
              <a:t>Cache)</a:t>
            </a:r>
          </a:p>
          <a:p>
            <a:pPr lvl="2" algn="just" eaLnBrk="1" hangingPunct="1">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1</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位于</a:t>
            </a:r>
            <a:r>
              <a:rPr lang="en-US" altLang="zh-CN" dirty="0">
                <a:solidFill>
                  <a:srgbClr val="006600"/>
                </a:solidFill>
                <a:cs typeface="Arial" panose="020B0604020202020204" pitchFamily="34" charset="0"/>
              </a:rPr>
              <a:t>CPU</a:t>
            </a:r>
            <a:r>
              <a:rPr lang="zh-CN" altLang="en-US" dirty="0">
                <a:solidFill>
                  <a:srgbClr val="006600"/>
                </a:solidFill>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2</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用</a:t>
            </a:r>
            <a:r>
              <a:rPr lang="en-US" altLang="zh-CN" dirty="0">
                <a:solidFill>
                  <a:srgbClr val="006600"/>
                </a:solidFill>
                <a:cs typeface="Arial" panose="020B0604020202020204" pitchFamily="34" charset="0"/>
              </a:rPr>
              <a:t>SRAM</a:t>
            </a:r>
            <a:r>
              <a:rPr lang="zh-CN" altLang="en-US" dirty="0">
                <a:solidFill>
                  <a:srgbClr val="006600"/>
                </a:solidFill>
                <a:cs typeface="Arial" panose="020B0604020202020204" pitchFamily="34" charset="0"/>
              </a:rPr>
              <a:t>实现，速度可与</a:t>
            </a:r>
            <a:r>
              <a:rPr lang="en-US" altLang="zh-CN" dirty="0">
                <a:solidFill>
                  <a:srgbClr val="006600"/>
                </a:solidFill>
                <a:cs typeface="Arial" panose="020B0604020202020204" pitchFamily="34" charset="0"/>
              </a:rPr>
              <a:t>CPU</a:t>
            </a:r>
            <a:r>
              <a:rPr lang="zh-CN" altLang="en-US" dirty="0">
                <a:solidFill>
                  <a:srgbClr val="006600"/>
                </a:solidFill>
                <a:cs typeface="Arial" panose="020B0604020202020204" pitchFamily="34" charset="0"/>
              </a:rPr>
              <a:t>匹配，容量小（几</a:t>
            </a:r>
            <a:r>
              <a:rPr lang="en-US" altLang="zh-CN" dirty="0">
                <a:solidFill>
                  <a:srgbClr val="006600"/>
                </a:solidFill>
                <a:cs typeface="Arial" panose="020B0604020202020204" pitchFamily="34" charset="0"/>
              </a:rPr>
              <a:t>MB</a:t>
            </a:r>
            <a:r>
              <a:rPr lang="zh-CN" altLang="en-US" dirty="0">
                <a:solidFill>
                  <a:srgbClr val="006600"/>
                </a:solidFill>
                <a:cs typeface="Arial" panose="020B0604020202020204" pitchFamily="34" charset="0"/>
              </a:rPr>
              <a:t>）</a:t>
            </a:r>
          </a:p>
          <a:p>
            <a:pPr lvl="1" algn="just">
              <a:lnSpc>
                <a:spcPct val="110000"/>
              </a:lnSpc>
              <a:spcBef>
                <a:spcPct val="20000"/>
              </a:spcBef>
            </a:pPr>
            <a:r>
              <a:rPr lang="zh-CN" altLang="en-US" sz="2000" dirty="0">
                <a:cs typeface="Arial" panose="020B0604020202020204" pitchFamily="34" charset="0"/>
              </a:rPr>
              <a:t>主存储器</a:t>
            </a:r>
            <a:r>
              <a:rPr lang="en-US" altLang="zh-CN" sz="2000" dirty="0">
                <a:cs typeface="Arial" panose="020B0604020202020204" pitchFamily="34" charset="0"/>
              </a:rPr>
              <a:t>（Main (Primary) Memory）</a:t>
            </a:r>
          </a:p>
          <a:p>
            <a:pPr lvl="2" algn="just">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1</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位于</a:t>
            </a:r>
            <a:r>
              <a:rPr lang="en-US" altLang="zh-CN" dirty="0">
                <a:solidFill>
                  <a:srgbClr val="006600"/>
                </a:solidFill>
                <a:cs typeface="Arial" panose="020B0604020202020204" pitchFamily="34" charset="0"/>
              </a:rPr>
              <a:t>CPU</a:t>
            </a:r>
            <a:r>
              <a:rPr lang="zh-CN" altLang="en-US" dirty="0">
                <a:solidFill>
                  <a:srgbClr val="006600"/>
                </a:solidFill>
                <a:cs typeface="Arial" panose="020B0604020202020204" pitchFamily="34" charset="0"/>
              </a:rPr>
              <a:t>之外，用来存放已被启动的程序及所用的数据</a:t>
            </a:r>
          </a:p>
          <a:p>
            <a:pPr lvl="2" algn="just">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2</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用</a:t>
            </a:r>
            <a:r>
              <a:rPr lang="en-US" altLang="zh-CN" dirty="0">
                <a:solidFill>
                  <a:srgbClr val="006600"/>
                </a:solidFill>
                <a:cs typeface="Arial" panose="020B0604020202020204" pitchFamily="34" charset="0"/>
              </a:rPr>
              <a:t>DRAM</a:t>
            </a:r>
            <a:r>
              <a:rPr lang="zh-CN" altLang="en-US" dirty="0">
                <a:solidFill>
                  <a:srgbClr val="006600"/>
                </a:solidFill>
                <a:cs typeface="Arial" panose="020B0604020202020204" pitchFamily="34" charset="0"/>
              </a:rPr>
              <a:t>实现，速度较快，容量较大（几</a:t>
            </a:r>
            <a:r>
              <a:rPr lang="en-US" altLang="zh-CN" dirty="0">
                <a:solidFill>
                  <a:srgbClr val="006600"/>
                </a:solidFill>
                <a:cs typeface="Arial" panose="020B0604020202020204" pitchFamily="34" charset="0"/>
              </a:rPr>
              <a:t>GB</a:t>
            </a:r>
            <a:r>
              <a:rPr lang="zh-CN" altLang="en-US" dirty="0">
                <a:solidFill>
                  <a:srgbClr val="006600"/>
                </a:solidFill>
                <a:cs typeface="Arial" panose="020B0604020202020204" pitchFamily="34" charset="0"/>
              </a:rPr>
              <a:t>）</a:t>
            </a:r>
          </a:p>
          <a:p>
            <a:pPr lvl="1" algn="just">
              <a:lnSpc>
                <a:spcPct val="110000"/>
              </a:lnSpc>
              <a:spcBef>
                <a:spcPct val="20000"/>
              </a:spcBef>
            </a:pPr>
            <a:r>
              <a:rPr lang="zh-CN" altLang="en-US" sz="2000" dirty="0">
                <a:cs typeface="Arial" panose="020B0604020202020204" pitchFamily="34" charset="0"/>
              </a:rPr>
              <a:t>辅助存储器</a:t>
            </a:r>
            <a:r>
              <a:rPr lang="en-US" altLang="zh-CN" sz="2000" dirty="0">
                <a:cs typeface="Arial" panose="020B0604020202020204" pitchFamily="34" charset="0"/>
              </a:rPr>
              <a:t>（Auxiliary / Secondary  Storage)</a:t>
            </a:r>
          </a:p>
          <a:p>
            <a:pPr lvl="2" algn="just">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1</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位于主机之外，用来存放暂不运行的程序、数据</a:t>
            </a:r>
          </a:p>
          <a:p>
            <a:pPr lvl="2" algn="just">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2</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用磁表面或光存储器实现，容量大而速度慢</a:t>
            </a:r>
            <a:endParaRPr lang="en-US" altLang="zh-CN" dirty="0">
              <a:solidFill>
                <a:srgbClr val="006600"/>
              </a:solidFill>
              <a:cs typeface="Arial" panose="020B0604020202020204" pitchFamily="34" charset="0"/>
            </a:endParaRPr>
          </a:p>
          <a:p>
            <a:pPr lvl="1" algn="just">
              <a:lnSpc>
                <a:spcPct val="110000"/>
              </a:lnSpc>
              <a:spcBef>
                <a:spcPct val="20000"/>
              </a:spcBef>
            </a:pPr>
            <a:r>
              <a:rPr lang="zh-CN" altLang="en-US" sz="2000" dirty="0">
                <a:cs typeface="Arial" panose="020B0604020202020204" pitchFamily="34" charset="0"/>
              </a:rPr>
              <a:t>海量后备存储器</a:t>
            </a:r>
            <a:endParaRPr lang="en-US" altLang="zh-CN" sz="2000" dirty="0">
              <a:cs typeface="Arial" panose="020B0604020202020204" pitchFamily="34" charset="0"/>
            </a:endParaRPr>
          </a:p>
          <a:p>
            <a:pPr lvl="2" algn="just">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1</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位于计算机之外，用来备份和脱机存档信息</a:t>
            </a:r>
            <a:endParaRPr lang="en-US" altLang="zh-CN" dirty="0">
              <a:solidFill>
                <a:srgbClr val="006600"/>
              </a:solidFill>
              <a:cs typeface="Arial" panose="020B0604020202020204" pitchFamily="34" charset="0"/>
            </a:endParaRPr>
          </a:p>
          <a:p>
            <a:pPr lvl="2" algn="just">
              <a:lnSpc>
                <a:spcPct val="110000"/>
              </a:lnSpc>
              <a:spcBef>
                <a:spcPct val="20000"/>
              </a:spcBef>
            </a:pPr>
            <a:r>
              <a:rPr lang="zh-CN" altLang="en-US" dirty="0">
                <a:solidFill>
                  <a:srgbClr val="FF0000"/>
                </a:solidFill>
                <a:cs typeface="Arial" panose="020B0604020202020204" pitchFamily="34" charset="0"/>
              </a:rPr>
              <a:t>特点</a:t>
            </a:r>
            <a:r>
              <a:rPr lang="en-US" altLang="zh-CN" dirty="0">
                <a:solidFill>
                  <a:srgbClr val="FF0000"/>
                </a:solidFill>
                <a:cs typeface="Arial" panose="020B0604020202020204" pitchFamily="34" charset="0"/>
              </a:rPr>
              <a:t>2</a:t>
            </a:r>
            <a:r>
              <a:rPr lang="zh-CN" altLang="en-US" dirty="0">
                <a:solidFill>
                  <a:srgbClr val="FF0000"/>
                </a:solidFill>
                <a:cs typeface="Arial" panose="020B0604020202020204" pitchFamily="34" charset="0"/>
              </a:rPr>
              <a:t>：</a:t>
            </a:r>
            <a:r>
              <a:rPr lang="zh-CN" altLang="en-US" dirty="0">
                <a:solidFill>
                  <a:srgbClr val="006600"/>
                </a:solidFill>
                <a:cs typeface="Arial" panose="020B0604020202020204" pitchFamily="34" charset="0"/>
              </a:rPr>
              <a:t>用磁带存储器和光盘存储器，容量大而速度慢</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7" dur="500"/>
                                        <p:tgtEl>
                                          <p:spTgt spid="12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22" dur="500"/>
                                        <p:tgtEl>
                                          <p:spTgt spid="1229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10" end="10"/>
                                            </p:txEl>
                                          </p:spTgt>
                                        </p:tgtEl>
                                        <p:attrNameLst>
                                          <p:attrName>style.visibility</p:attrName>
                                        </p:attrNameLst>
                                      </p:cBhvr>
                                      <p:to>
                                        <p:strVal val="visible"/>
                                      </p:to>
                                    </p:set>
                                    <p:animEffect transition="in" filter="blinds(horizontal)">
                                      <p:cBhvr>
                                        <p:cTn id="27" dur="500"/>
                                        <p:tgtEl>
                                          <p:spTgt spid="1229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32" dur="500"/>
                                        <p:tgtEl>
                                          <p:spTgt spid="1229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37" dur="500"/>
                                        <p:tgtEl>
                                          <p:spTgt spid="1229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42" dur="500"/>
                                        <p:tgtEl>
                                          <p:spTgt spid="1229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47" dur="500"/>
                                        <p:tgtEl>
                                          <p:spTgt spid="1229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52" dur="500"/>
                                        <p:tgtEl>
                                          <p:spTgt spid="1229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7" dur="500"/>
                                        <p:tgtEl>
                                          <p:spTgt spid="1229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62" dur="500"/>
                                        <p:tgtEl>
                                          <p:spTgt spid="1229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67" dur="500"/>
                                        <p:tgtEl>
                                          <p:spTgt spid="12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vert="horz" wrap="square" lIns="91440" tIns="45720" rIns="91440" bIns="45720" numCol="1" anchor="ctr" anchorCtr="0" compatLnSpc="1">
            <a:spAutoFit/>
          </a:bodyPr>
          <a:lstStyle/>
          <a:p>
            <a:pPr defTabSz="717550" eaLnBrk="1" hangingPunct="1"/>
            <a:r>
              <a:rPr lang="zh-CN" altLang="en-US"/>
              <a:t>内存与外存的关系及比较</a:t>
            </a:r>
          </a:p>
        </p:txBody>
      </p:sp>
      <p:grpSp>
        <p:nvGrpSpPr>
          <p:cNvPr id="9220" name="Group 4"/>
          <p:cNvGrpSpPr/>
          <p:nvPr/>
        </p:nvGrpSpPr>
        <p:grpSpPr bwMode="auto">
          <a:xfrm>
            <a:off x="5068888" y="868364"/>
            <a:ext cx="1784350" cy="2509837"/>
            <a:chOff x="2419" y="1680"/>
            <a:chExt cx="1045" cy="1360"/>
          </a:xfrm>
        </p:grpSpPr>
        <p:sp>
          <p:nvSpPr>
            <p:cNvPr id="9254"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9255"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9221" name="Group 7"/>
          <p:cNvGrpSpPr/>
          <p:nvPr/>
        </p:nvGrpSpPr>
        <p:grpSpPr bwMode="auto">
          <a:xfrm>
            <a:off x="1758951" y="1666876"/>
            <a:ext cx="1287463" cy="866775"/>
            <a:chOff x="480" y="2112"/>
            <a:chExt cx="754" cy="470"/>
          </a:xfrm>
        </p:grpSpPr>
        <p:sp>
          <p:nvSpPr>
            <p:cNvPr id="9252"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9253"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9222" name="Rectangle 10"/>
          <p:cNvSpPr>
            <a:spLocks noChangeArrowheads="1"/>
          </p:cNvSpPr>
          <p:nvPr/>
        </p:nvSpPr>
        <p:spPr bwMode="auto">
          <a:xfrm>
            <a:off x="8878888" y="868364"/>
            <a:ext cx="1352550" cy="2509837"/>
          </a:xfrm>
          <a:prstGeom prst="rect">
            <a:avLst/>
          </a:prstGeom>
          <a:solidFill>
            <a:srgbClr val="FFFFFF"/>
          </a:solidFill>
          <a:ln w="28575">
            <a:solidFill>
              <a:srgbClr val="000000"/>
            </a:solidFill>
            <a:miter lim="800000"/>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9223" name="Text Box 11"/>
          <p:cNvSpPr txBox="1">
            <a:spLocks noChangeArrowheads="1"/>
          </p:cNvSpPr>
          <p:nvPr/>
        </p:nvSpPr>
        <p:spPr bwMode="auto">
          <a:xfrm>
            <a:off x="8880476" y="963614"/>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dirty="0">
                <a:solidFill>
                  <a:srgbClr val="0033CC"/>
                </a:solidFill>
                <a:latin typeface="Times New Roman" panose="02020603050405020304" pitchFamily="18" charset="0"/>
              </a:rPr>
              <a:t>CPU</a:t>
            </a:r>
          </a:p>
        </p:txBody>
      </p:sp>
      <p:grpSp>
        <p:nvGrpSpPr>
          <p:cNvPr id="4" name="Group 12"/>
          <p:cNvGrpSpPr/>
          <p:nvPr/>
        </p:nvGrpSpPr>
        <p:grpSpPr bwMode="auto">
          <a:xfrm>
            <a:off x="2989263" y="982663"/>
            <a:ext cx="3393116" cy="2476500"/>
            <a:chOff x="1201" y="1742"/>
            <a:chExt cx="2048" cy="1341"/>
          </a:xfrm>
        </p:grpSpPr>
        <p:grpSp>
          <p:nvGrpSpPr>
            <p:cNvPr id="9235" name="Group 13"/>
            <p:cNvGrpSpPr/>
            <p:nvPr/>
          </p:nvGrpSpPr>
          <p:grpSpPr bwMode="auto">
            <a:xfrm>
              <a:off x="2474" y="1742"/>
              <a:ext cx="775" cy="1341"/>
              <a:chOff x="2474" y="1742"/>
              <a:chExt cx="775" cy="1341"/>
            </a:xfrm>
          </p:grpSpPr>
          <p:sp>
            <p:nvSpPr>
              <p:cNvPr id="9238"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dirty="0">
                    <a:latin typeface="Times New Roman" panose="02020603050405020304" pitchFamily="18" charset="0"/>
                  </a:rPr>
                  <a:t>指令1</a:t>
                </a:r>
              </a:p>
            </p:txBody>
          </p:sp>
          <p:sp>
            <p:nvSpPr>
              <p:cNvPr id="9239"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dirty="0">
                    <a:latin typeface="Times New Roman" panose="02020603050405020304" pitchFamily="18" charset="0"/>
                  </a:rPr>
                  <a:t>指令2</a:t>
                </a:r>
              </a:p>
            </p:txBody>
          </p:sp>
          <p:sp>
            <p:nvSpPr>
              <p:cNvPr id="9240"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dirty="0">
                    <a:latin typeface="Times New Roman" panose="02020603050405020304" pitchFamily="18" charset="0"/>
                  </a:rPr>
                  <a:t>指令</a:t>
                </a:r>
                <a:r>
                  <a:rPr lang="en-US" altLang="zh-CN" sz="1200" b="1" dirty="0">
                    <a:latin typeface="Times New Roman" panose="02020603050405020304" pitchFamily="18" charset="0"/>
                  </a:rPr>
                  <a:t>k</a:t>
                </a:r>
              </a:p>
              <a:p>
                <a:pPr algn="just"/>
                <a:endParaRPr lang="en-US" altLang="zh-CN" sz="1200" b="1" dirty="0">
                  <a:latin typeface="Times New Roman" panose="02020603050405020304" pitchFamily="18" charset="0"/>
                </a:endParaRPr>
              </a:p>
            </p:txBody>
          </p:sp>
          <p:sp>
            <p:nvSpPr>
              <p:cNvPr id="9241"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rPr>
                  <a:t>指令</a:t>
                </a:r>
                <a:r>
                  <a:rPr lang="en-US" altLang="zh-CN" sz="1200" b="1">
                    <a:latin typeface="Times New Roman" panose="02020603050405020304" pitchFamily="18" charset="0"/>
                  </a:rPr>
                  <a:t>n</a:t>
                </a:r>
              </a:p>
              <a:p>
                <a:pPr algn="just"/>
                <a:endParaRPr lang="en-US" altLang="zh-CN" sz="1200" b="1">
                  <a:latin typeface="Times New Roman" panose="02020603050405020304" pitchFamily="18" charset="0"/>
                </a:endParaRPr>
              </a:p>
            </p:txBody>
          </p:sp>
          <p:sp>
            <p:nvSpPr>
              <p:cNvPr id="9242" name="Line 18"/>
              <p:cNvSpPr>
                <a:spLocks noChangeShapeType="1"/>
              </p:cNvSpPr>
              <p:nvPr/>
            </p:nvSpPr>
            <p:spPr bwMode="auto">
              <a:xfrm>
                <a:off x="2660" y="2075"/>
                <a:ext cx="136" cy="0"/>
              </a:xfrm>
              <a:prstGeom prst="line">
                <a:avLst/>
              </a:prstGeom>
              <a:noFill/>
              <a:ln w="12700">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9243" name="Line 19"/>
              <p:cNvSpPr>
                <a:spLocks noChangeShapeType="1"/>
              </p:cNvSpPr>
              <p:nvPr/>
            </p:nvSpPr>
            <p:spPr bwMode="auto">
              <a:xfrm>
                <a:off x="2654" y="2266"/>
                <a:ext cx="135" cy="0"/>
              </a:xfrm>
              <a:prstGeom prst="line">
                <a:avLst/>
              </a:prstGeom>
              <a:noFill/>
              <a:ln w="12700">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9244" name="Rectangle 20"/>
              <p:cNvSpPr>
                <a:spLocks noChangeArrowheads="1"/>
              </p:cNvSpPr>
              <p:nvPr/>
            </p:nvSpPr>
            <p:spPr bwMode="auto">
              <a:xfrm>
                <a:off x="2524" y="1742"/>
                <a:ext cx="470" cy="693"/>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9245" name="Text Box 21"/>
              <p:cNvSpPr txBox="1">
                <a:spLocks noChangeArrowheads="1"/>
              </p:cNvSpPr>
              <p:nvPr/>
            </p:nvSpPr>
            <p:spPr bwMode="auto">
              <a:xfrm>
                <a:off x="2841"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dirty="0">
                    <a:solidFill>
                      <a:srgbClr val="FF0000"/>
                    </a:solidFill>
                    <a:latin typeface="Times New Roman" panose="02020603050405020304" pitchFamily="18" charset="0"/>
                    <a:ea typeface="微软雅黑" panose="020B0503020204020204" pitchFamily="34" charset="-122"/>
                  </a:rPr>
                  <a:t>程序</a:t>
                </a:r>
              </a:p>
            </p:txBody>
          </p:sp>
          <p:sp>
            <p:nvSpPr>
              <p:cNvPr id="9246"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rPr>
                  <a:t>数据1</a:t>
                </a:r>
              </a:p>
            </p:txBody>
          </p:sp>
          <p:sp>
            <p:nvSpPr>
              <p:cNvPr id="9247"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rPr>
                  <a:t>数据2</a:t>
                </a:r>
              </a:p>
            </p:txBody>
          </p:sp>
          <p:sp>
            <p:nvSpPr>
              <p:cNvPr id="9248"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rPr>
                  <a:t>数据</a:t>
                </a:r>
                <a:r>
                  <a:rPr lang="en-US" altLang="zh-CN" sz="1200" b="1">
                    <a:latin typeface="Times New Roman" panose="02020603050405020304" pitchFamily="18" charset="0"/>
                  </a:rPr>
                  <a:t>m</a:t>
                </a:r>
              </a:p>
            </p:txBody>
          </p:sp>
          <p:sp>
            <p:nvSpPr>
              <p:cNvPr id="9249" name="Line 25"/>
              <p:cNvSpPr>
                <a:spLocks noChangeShapeType="1"/>
              </p:cNvSpPr>
              <p:nvPr/>
            </p:nvSpPr>
            <p:spPr bwMode="auto">
              <a:xfrm>
                <a:off x="2636" y="2799"/>
                <a:ext cx="135" cy="0"/>
              </a:xfrm>
              <a:prstGeom prst="line">
                <a:avLst/>
              </a:prstGeom>
              <a:noFill/>
              <a:ln w="12700">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9250" name="Rectangle 26"/>
              <p:cNvSpPr>
                <a:spLocks noChangeArrowheads="1"/>
              </p:cNvSpPr>
              <p:nvPr/>
            </p:nvSpPr>
            <p:spPr bwMode="auto">
              <a:xfrm>
                <a:off x="2524" y="2514"/>
                <a:ext cx="470" cy="446"/>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9251" name="Text Box 27"/>
              <p:cNvSpPr txBox="1">
                <a:spLocks noChangeArrowheads="1"/>
              </p:cNvSpPr>
              <p:nvPr/>
            </p:nvSpPr>
            <p:spPr bwMode="auto">
              <a:xfrm>
                <a:off x="2841"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9236" name="Line 28"/>
            <p:cNvSpPr>
              <a:spLocks noChangeShapeType="1"/>
            </p:cNvSpPr>
            <p:nvPr/>
          </p:nvSpPr>
          <p:spPr bwMode="auto">
            <a:xfrm>
              <a:off x="1205" y="2273"/>
              <a:ext cx="1199"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7" name="Text Box 29"/>
            <p:cNvSpPr txBox="1">
              <a:spLocks noChangeArrowheads="1"/>
            </p:cNvSpPr>
            <p:nvPr/>
          </p:nvSpPr>
          <p:spPr bwMode="auto">
            <a:xfrm>
              <a:off x="1201" y="194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9225" name="Line 31"/>
          <p:cNvSpPr>
            <a:spLocks noChangeShapeType="1"/>
          </p:cNvSpPr>
          <p:nvPr/>
        </p:nvSpPr>
        <p:spPr bwMode="auto">
          <a:xfrm>
            <a:off x="6808789" y="1912938"/>
            <a:ext cx="2046287"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6848475" y="942976"/>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p:nvPr/>
        </p:nvGrpSpPr>
        <p:grpSpPr bwMode="auto">
          <a:xfrm>
            <a:off x="6808789" y="2274705"/>
            <a:ext cx="2065337" cy="1036638"/>
            <a:chOff x="3439" y="2425"/>
            <a:chExt cx="1211" cy="562"/>
          </a:xfrm>
        </p:grpSpPr>
        <p:sp>
          <p:nvSpPr>
            <p:cNvPr id="9233" name="Line 34"/>
            <p:cNvSpPr>
              <a:spLocks noChangeShapeType="1"/>
            </p:cNvSpPr>
            <p:nvPr/>
          </p:nvSpPr>
          <p:spPr bwMode="auto">
            <a:xfrm flipH="1">
              <a:off x="3439" y="2425"/>
              <a:ext cx="1199"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4"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p:nvPr/>
        </p:nvGrpSpPr>
        <p:grpSpPr bwMode="auto">
          <a:xfrm>
            <a:off x="2989264" y="2286001"/>
            <a:ext cx="2103437" cy="981075"/>
            <a:chOff x="1201" y="2447"/>
            <a:chExt cx="1232" cy="533"/>
          </a:xfrm>
        </p:grpSpPr>
        <p:sp>
          <p:nvSpPr>
            <p:cNvPr id="9231" name="Line 37"/>
            <p:cNvSpPr>
              <a:spLocks noChangeShapeType="1"/>
            </p:cNvSpPr>
            <p:nvPr/>
          </p:nvSpPr>
          <p:spPr bwMode="auto">
            <a:xfrm flipH="1">
              <a:off x="1205" y="2451"/>
              <a:ext cx="1199"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2"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8970964"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655093" y="3566249"/>
            <a:ext cx="5439320" cy="2738346"/>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lIns="88950" tIns="44480" rIns="88950" bIns="44480"/>
          <a:lstStyle>
            <a:lvl1pPr marL="90805" indent="-90805" defTabSz="717550">
              <a:defRPr sz="1600">
                <a:solidFill>
                  <a:schemeClr val="tx1"/>
                </a:solidFill>
                <a:latin typeface="Arial" panose="020B0604020202020204" pitchFamily="34" charset="0"/>
              </a:defRPr>
            </a:lvl1pPr>
            <a:lvl2pPr marL="355600" indent="-84455"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buClr>
                <a:schemeClr val="accent2"/>
              </a:buClr>
              <a:buFont typeface="Wingdings" panose="05000000000000000000" pitchFamily="2" charset="2"/>
              <a:buChar char="ü"/>
            </a:pPr>
            <a:r>
              <a:rPr kumimoji="1" lang="zh-CN" altLang="en-US" b="1" dirty="0">
                <a:solidFill>
                  <a:schemeClr val="hlink"/>
                </a:solidFill>
              </a:rPr>
              <a:t> </a:t>
            </a:r>
            <a:r>
              <a:rPr lang="zh-CN" altLang="en-US" sz="2000" b="1" dirty="0">
                <a:solidFill>
                  <a:srgbClr val="0033CC"/>
                </a:solidFill>
                <a:latin typeface="微软雅黑" panose="020B0503020204020204" pitchFamily="34" charset="-122"/>
                <a:ea typeface="微软雅黑" panose="020B0503020204020204" pitchFamily="34" charset="-122"/>
              </a:rPr>
              <a:t>外存储器（简称</a:t>
            </a:r>
            <a:r>
              <a:rPr lang="zh-CN" altLang="pt-BR" sz="2000" b="1" dirty="0">
                <a:solidFill>
                  <a:srgbClr val="0033CC"/>
                </a:solidFill>
                <a:latin typeface="微软雅黑" panose="020B0503020204020204" pitchFamily="34" charset="-122"/>
                <a:ea typeface="微软雅黑" panose="020B0503020204020204" pitchFamily="34" charset="-122"/>
              </a:rPr>
              <a:t>外存</a:t>
            </a:r>
            <a:r>
              <a:rPr lang="zh-CN" altLang="en-US" sz="2000" b="1" dirty="0">
                <a:solidFill>
                  <a:srgbClr val="0033CC"/>
                </a:solidFill>
                <a:latin typeface="微软雅黑" panose="020B0503020204020204" pitchFamily="34" charset="-122"/>
                <a:ea typeface="微软雅黑" panose="020B0503020204020204" pitchFamily="34" charset="-122"/>
              </a:rPr>
              <a:t>或辅存）</a:t>
            </a:r>
          </a:p>
          <a:p>
            <a:pPr marL="582930" lvl="1" indent="-224155" eaLnBrk="1" hangingPunct="1">
              <a:lnSpc>
                <a:spcPct val="105000"/>
              </a:lnSpc>
              <a:spcBef>
                <a:spcPct val="25000"/>
              </a:spcBef>
              <a:buSzPct val="100000"/>
              <a:buFontTx/>
              <a:buChar char="•"/>
            </a:pPr>
            <a:r>
              <a:rPr kumimoji="1" lang="zh-CN" altLang="en-US" sz="2000" b="1" dirty="0">
                <a:solidFill>
                  <a:srgbClr val="006600"/>
                </a:solidFill>
                <a:latin typeface="微软雅黑" panose="020B0503020204020204" pitchFamily="34" charset="-122"/>
                <a:ea typeface="微软雅黑" panose="020B0503020204020204" pitchFamily="34" charset="-122"/>
              </a:rPr>
              <a:t> </a:t>
            </a:r>
            <a:r>
              <a:rPr lang="zh-CN" altLang="en-US" sz="2000" b="1" kern="0" dirty="0">
                <a:solidFill>
                  <a:srgbClr val="006600"/>
                </a:solidFill>
                <a:latin typeface="微软雅黑" panose="020B0503020204020204" pitchFamily="34" charset="-122"/>
                <a:ea typeface="微软雅黑" panose="020B0503020204020204" pitchFamily="34" charset="-122"/>
              </a:rPr>
              <a:t>存取速度慢</a:t>
            </a:r>
          </a:p>
          <a:p>
            <a:pPr marL="582930" lvl="1" indent="-224155"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 成本低、容量很大</a:t>
            </a:r>
          </a:p>
          <a:p>
            <a:pPr marL="582930" lvl="1" indent="-224155"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 不与</a:t>
            </a:r>
            <a:r>
              <a:rPr lang="en-US" altLang="zh-CN" sz="2000" b="1" kern="0" dirty="0">
                <a:solidFill>
                  <a:srgbClr val="006600"/>
                </a:solidFill>
                <a:latin typeface="微软雅黑" panose="020B0503020204020204" pitchFamily="34" charset="-122"/>
                <a:ea typeface="微软雅黑" panose="020B0503020204020204" pitchFamily="34" charset="-122"/>
              </a:rPr>
              <a:t>CPU</a:t>
            </a:r>
            <a:r>
              <a:rPr lang="zh-CN" altLang="en-US" sz="2000" b="1" kern="0" dirty="0">
                <a:solidFill>
                  <a:srgbClr val="006600"/>
                </a:solidFill>
                <a:latin typeface="微软雅黑" panose="020B0503020204020204" pitchFamily="34" charset="-122"/>
                <a:ea typeface="微软雅黑" panose="020B0503020204020204" pitchFamily="34" charset="-122"/>
              </a:rPr>
              <a:t>直接连接，先传送到内存，然后才能被</a:t>
            </a:r>
            <a:r>
              <a:rPr lang="en-US" altLang="zh-CN" sz="2000" b="1" kern="0" dirty="0">
                <a:solidFill>
                  <a:srgbClr val="006600"/>
                </a:solidFill>
                <a:latin typeface="微软雅黑" panose="020B0503020204020204" pitchFamily="34" charset="-122"/>
                <a:ea typeface="微软雅黑" panose="020B0503020204020204" pitchFamily="34" charset="-122"/>
              </a:rPr>
              <a:t>CPU</a:t>
            </a:r>
            <a:r>
              <a:rPr lang="zh-CN" altLang="en-US" sz="2000" b="1" kern="0" dirty="0">
                <a:solidFill>
                  <a:srgbClr val="006600"/>
                </a:solidFill>
                <a:latin typeface="微软雅黑" panose="020B0503020204020204" pitchFamily="34" charset="-122"/>
                <a:ea typeface="微软雅黑" panose="020B0503020204020204" pitchFamily="34" charset="-122"/>
              </a:rPr>
              <a:t>使用。</a:t>
            </a:r>
          </a:p>
          <a:p>
            <a:pPr marL="582930" lvl="1" indent="-224155"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 属于</a:t>
            </a:r>
            <a:r>
              <a:rPr lang="zh-CN" altLang="en-US" sz="2000" b="1" kern="0" dirty="0">
                <a:solidFill>
                  <a:srgbClr val="55B4CB"/>
                </a:solidFill>
                <a:latin typeface="微软雅黑" panose="020B0503020204020204" pitchFamily="34" charset="-122"/>
                <a:ea typeface="微软雅黑" panose="020B0503020204020204" pitchFamily="34" charset="-122"/>
              </a:rPr>
              <a:t>非易失性</a:t>
            </a:r>
            <a:r>
              <a:rPr lang="zh-CN" altLang="en-US" sz="2000" b="1" kern="0" dirty="0">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3" name="矩形 2"/>
          <p:cNvSpPr/>
          <p:nvPr/>
        </p:nvSpPr>
        <p:spPr>
          <a:xfrm>
            <a:off x="6329363" y="3566249"/>
            <a:ext cx="5503246" cy="2739211"/>
          </a:xfrm>
          <a:prstGeom prst="rect">
            <a:avLst/>
          </a:prstGeom>
          <a:ln>
            <a:solidFill>
              <a:srgbClr val="FF8119"/>
            </a:solidFill>
          </a:ln>
        </p:spPr>
        <p:txBody>
          <a:bodyPr wrap="square">
            <a:spAutoFit/>
          </a:bodyPr>
          <a:lstStyle/>
          <a:p>
            <a:pPr marL="268605" lvl="0" indent="-268605" defTabSz="717550" eaLnBrk="1" hangingPunct="1">
              <a:lnSpc>
                <a:spcPct val="130000"/>
              </a:lnSpc>
              <a:spcBef>
                <a:spcPts val="0"/>
              </a:spcBef>
              <a:buSzPct val="100000"/>
              <a:buFont typeface="Wingdings" panose="05000000000000000000" pitchFamily="2" charset="2"/>
              <a:buChar char="ü"/>
            </a:pPr>
            <a:r>
              <a:rPr lang="zh-CN" altLang="en-US" sz="2000" b="1" kern="0" dirty="0">
                <a:solidFill>
                  <a:srgbClr val="0033CC"/>
                </a:solidFill>
                <a:latin typeface="微软雅黑" panose="020B0503020204020204" pitchFamily="34" charset="-122"/>
                <a:ea typeface="微软雅黑" panose="020B0503020204020204" pitchFamily="34" charset="-122"/>
              </a:rPr>
              <a:t>内存储器（简称内存或主存）</a:t>
            </a:r>
          </a:p>
          <a:p>
            <a:pPr marL="582930" lvl="1" indent="-224155" defTabSz="717550"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存取速度快</a:t>
            </a:r>
          </a:p>
          <a:p>
            <a:pPr marL="582930" lvl="1" indent="-224155" defTabSz="717550"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成本高、容量相对较小</a:t>
            </a:r>
          </a:p>
          <a:p>
            <a:pPr marL="582930" lvl="1" indent="-224155" defTabSz="717550"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直接与</a:t>
            </a:r>
            <a:r>
              <a:rPr lang="en-US" altLang="zh-CN" sz="2000" b="1" kern="0" dirty="0">
                <a:solidFill>
                  <a:srgbClr val="006600"/>
                </a:solidFill>
                <a:latin typeface="微软雅黑" panose="020B0503020204020204" pitchFamily="34" charset="-122"/>
                <a:ea typeface="微软雅黑" panose="020B0503020204020204" pitchFamily="34" charset="-122"/>
              </a:rPr>
              <a:t>CPU</a:t>
            </a:r>
            <a:r>
              <a:rPr lang="zh-CN" altLang="en-US" sz="2000" b="1" kern="0" dirty="0">
                <a:solidFill>
                  <a:srgbClr val="006600"/>
                </a:solidFill>
                <a:latin typeface="微软雅黑" panose="020B0503020204020204" pitchFamily="34" charset="-122"/>
                <a:ea typeface="微软雅黑" panose="020B0503020204020204" pitchFamily="34" charset="-122"/>
              </a:rPr>
              <a:t>连接，</a:t>
            </a:r>
            <a:r>
              <a:rPr lang="en-US" altLang="zh-CN" sz="2000" b="1" kern="0" dirty="0">
                <a:solidFill>
                  <a:srgbClr val="006600"/>
                </a:solidFill>
                <a:latin typeface="微软雅黑" panose="020B0503020204020204" pitchFamily="34" charset="-122"/>
                <a:ea typeface="微软雅黑" panose="020B0503020204020204" pitchFamily="34" charset="-122"/>
              </a:rPr>
              <a:t>CPU</a:t>
            </a:r>
            <a:r>
              <a:rPr lang="zh-CN" altLang="en-US" sz="2000" b="1" kern="0" dirty="0">
                <a:solidFill>
                  <a:srgbClr val="006600"/>
                </a:solidFill>
                <a:latin typeface="微软雅黑" panose="020B0503020204020204" pitchFamily="34" charset="-122"/>
                <a:ea typeface="微软雅黑" panose="020B0503020204020204" pitchFamily="34" charset="-122"/>
              </a:rPr>
              <a:t>对内存可直接进行读、写操作</a:t>
            </a:r>
            <a:endParaRPr lang="en-US" altLang="zh-CN" sz="2000" b="1" kern="0" dirty="0">
              <a:solidFill>
                <a:srgbClr val="006600"/>
              </a:solidFill>
              <a:latin typeface="微软雅黑" panose="020B0503020204020204" pitchFamily="34" charset="-122"/>
              <a:ea typeface="微软雅黑" panose="020B0503020204020204" pitchFamily="34" charset="-122"/>
            </a:endParaRPr>
          </a:p>
          <a:p>
            <a:pPr marL="582930" lvl="1" indent="-224155" defTabSz="717550" eaLnBrk="1" hangingPunct="1">
              <a:lnSpc>
                <a:spcPct val="105000"/>
              </a:lnSpc>
              <a:spcBef>
                <a:spcPct val="25000"/>
              </a:spcBef>
              <a:buSzPct val="100000"/>
              <a:buFontTx/>
              <a:buChar char="•"/>
            </a:pPr>
            <a:r>
              <a:rPr lang="zh-CN" altLang="en-US" sz="2000" b="1" kern="0" dirty="0">
                <a:solidFill>
                  <a:srgbClr val="006600"/>
                </a:solidFill>
                <a:latin typeface="微软雅黑" panose="020B0503020204020204" pitchFamily="34" charset="-122"/>
                <a:ea typeface="微软雅黑" panose="020B0503020204020204" pitchFamily="34" charset="-122"/>
              </a:rPr>
              <a:t>属于</a:t>
            </a:r>
            <a:r>
              <a:rPr lang="zh-CN" altLang="en-US" sz="2000" b="1" kern="0" dirty="0">
                <a:solidFill>
                  <a:srgbClr val="2DA2BF"/>
                </a:solidFill>
                <a:latin typeface="微软雅黑" panose="020B0503020204020204" pitchFamily="34" charset="-122"/>
                <a:ea typeface="微软雅黑" panose="020B0503020204020204" pitchFamily="34" charset="-122"/>
              </a:rPr>
              <a:t>易失性</a:t>
            </a:r>
            <a:r>
              <a:rPr lang="zh-CN" altLang="en-US" sz="2000" b="1" kern="0" dirty="0">
                <a:solidFill>
                  <a:srgbClr val="006600"/>
                </a:solidFill>
                <a:latin typeface="微软雅黑" panose="020B0503020204020204" pitchFamily="34" charset="-122"/>
                <a:ea typeface="微软雅黑" panose="020B0503020204020204" pitchFamily="34" charset="-122"/>
              </a:rPr>
              <a:t>存储器(</a:t>
            </a:r>
            <a:r>
              <a:rPr lang="en-US" altLang="zh-CN" sz="2000" b="1" kern="0" dirty="0">
                <a:solidFill>
                  <a:srgbClr val="006600"/>
                </a:solidFill>
                <a:latin typeface="微软雅黑" panose="020B0503020204020204" pitchFamily="34" charset="-122"/>
                <a:ea typeface="微软雅黑" panose="020B0503020204020204" pitchFamily="34" charset="-122"/>
              </a:rPr>
              <a:t>volatile</a:t>
            </a:r>
            <a:r>
              <a:rPr lang="zh-CN" altLang="en-US" sz="2000" b="1" kern="0" dirty="0">
                <a:solidFill>
                  <a:srgbClr val="006600"/>
                </a:solidFill>
                <a:latin typeface="微软雅黑" panose="020B0503020204020204" pitchFamily="34" charset="-122"/>
                <a:ea typeface="微软雅黑" panose="020B0503020204020204" pitchFamily="34" charset="-122"/>
              </a:rPr>
              <a:t>)，用于临时存放正在运行的程序和数据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blinds(horizontal)">
                                      <p:cBhvr>
                                        <p:cTn id="12" dur="500"/>
                                        <p:tgtEl>
                                          <p:spTgt spid="92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5"/>
                                        </p:tgtEl>
                                        <p:attrNameLst>
                                          <p:attrName>style.visibility</p:attrName>
                                        </p:attrNameLst>
                                      </p:cBhvr>
                                      <p:to>
                                        <p:strVal val="visible"/>
                                      </p:to>
                                    </p:set>
                                    <p:animEffect transition="in" filter="blinds(horizontal)">
                                      <p:cBhvr>
                                        <p:cTn id="22" dur="500"/>
                                        <p:tgtEl>
                                          <p:spTgt spid="92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58112"/>
                                        </p:tgtEl>
                                        <p:attrNameLst>
                                          <p:attrName>style.visibility</p:attrName>
                                        </p:attrNameLst>
                                      </p:cBhvr>
                                      <p:to>
                                        <p:strVal val="visible"/>
                                      </p:to>
                                    </p:set>
                                    <p:animEffect transition="in" filter="blinds(horizontal)">
                                      <p:cBhvr>
                                        <p:cTn id="25" dur="500"/>
                                        <p:tgtEl>
                                          <p:spTgt spid="5581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222"/>
                                        </p:tgtEl>
                                        <p:attrNameLst>
                                          <p:attrName>style.visibility</p:attrName>
                                        </p:attrNameLst>
                                      </p:cBhvr>
                                      <p:to>
                                        <p:strVal val="visible"/>
                                      </p:to>
                                    </p:set>
                                    <p:animEffect transition="in" filter="blinds(horizontal)">
                                      <p:cBhvr>
                                        <p:cTn id="28" dur="500"/>
                                        <p:tgtEl>
                                          <p:spTgt spid="92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blinds(horizontal)">
                                      <p:cBhvr>
                                        <p:cTn id="31" dur="500"/>
                                        <p:tgtEl>
                                          <p:spTgt spid="922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58119"/>
                                        </p:tgtEl>
                                        <p:attrNameLst>
                                          <p:attrName>style.visibility</p:attrName>
                                        </p:attrNameLst>
                                      </p:cBhvr>
                                      <p:to>
                                        <p:strVal val="visible"/>
                                      </p:to>
                                    </p:set>
                                    <p:animEffect transition="in" filter="blinds(horizontal)">
                                      <p:cBhvr>
                                        <p:cTn id="36" dur="500"/>
                                        <p:tgtEl>
                                          <p:spTgt spid="55811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58120">
                                            <p:bg/>
                                          </p:spTgt>
                                        </p:tgtEl>
                                        <p:attrNameLst>
                                          <p:attrName>style.visibility</p:attrName>
                                        </p:attrNameLst>
                                      </p:cBhvr>
                                      <p:to>
                                        <p:strVal val="visible"/>
                                      </p:to>
                                    </p:set>
                                    <p:animEffect transition="in" filter="blinds(horizontal)">
                                      <p:cBhvr>
                                        <p:cTn id="51" dur="500"/>
                                        <p:tgtEl>
                                          <p:spTgt spid="558120">
                                            <p:bg/>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54" dur="500"/>
                                        <p:tgtEl>
                                          <p:spTgt spid="5581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
                                            <p:bg/>
                                          </p:spTgt>
                                        </p:tgtEl>
                                        <p:attrNameLst>
                                          <p:attrName>style.visibility</p:attrName>
                                        </p:attrNameLst>
                                      </p:cBhvr>
                                      <p:to>
                                        <p:strVal val="visible"/>
                                      </p:to>
                                    </p:set>
                                    <p:animEffect transition="in" filter="blinds(horizontal)">
                                      <p:cBhvr>
                                        <p:cTn id="59" dur="500"/>
                                        <p:tgtEl>
                                          <p:spTgt spid="3">
                                            <p:bg/>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3">
                                            <p:txEl>
                                              <p:pRg st="0" end="0"/>
                                            </p:txEl>
                                          </p:spTgt>
                                        </p:tgtEl>
                                        <p:attrNameLst>
                                          <p:attrName>style.visibility</p:attrName>
                                        </p:attrNameLst>
                                      </p:cBhvr>
                                      <p:to>
                                        <p:strVal val="visible"/>
                                      </p:to>
                                    </p:set>
                                    <p:animEffect transition="in" filter="blinds(horizontal)">
                                      <p:cBhvr>
                                        <p:cTn id="62" dur="500"/>
                                        <p:tgtEl>
                                          <p:spTgt spid="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67" dur="500"/>
                                        <p:tgtEl>
                                          <p:spTgt spid="55812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Effect transition="in" filter="blinds(horizontal)">
                                      <p:cBhvr>
                                        <p:cTn id="72" dur="500"/>
                                        <p:tgtEl>
                                          <p:spTgt spid="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77" dur="500"/>
                                        <p:tgtEl>
                                          <p:spTgt spid="558120">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2" end="2"/>
                                            </p:txEl>
                                          </p:spTgt>
                                        </p:tgtEl>
                                        <p:attrNameLst>
                                          <p:attrName>style.visibility</p:attrName>
                                        </p:attrNameLst>
                                      </p:cBhvr>
                                      <p:to>
                                        <p:strVal val="visible"/>
                                      </p:to>
                                    </p:set>
                                    <p:animEffect transition="in" filter="blinds(horizontal)">
                                      <p:cBhvr>
                                        <p:cTn id="82" dur="500"/>
                                        <p:tgtEl>
                                          <p:spTgt spid="3">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87" dur="500"/>
                                        <p:tgtEl>
                                          <p:spTgt spid="558120">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blinds(horizontal)">
                                      <p:cBhvr>
                                        <p:cTn id="92" dur="500"/>
                                        <p:tgtEl>
                                          <p:spTgt spid="3">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97" dur="500"/>
                                        <p:tgtEl>
                                          <p:spTgt spid="558120">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animEffect transition="in" filter="blinds(horizontal)">
                                      <p:cBhvr>
                                        <p:cTn id="10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9223" grpId="0"/>
      <p:bldP spid="9225" grpId="0" animBg="1"/>
      <p:bldP spid="558112" grpId="0"/>
      <p:bldP spid="558119" grpId="0"/>
      <p:bldP spid="558120" grpId="0" uiExpand="1" build="p" bldLvl="2" animBg="1" autoUpdateAnimBg="0"/>
      <p:bldP spid="3" grpId="0" uiExpand="1"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zh-CN" dirty="0"/>
              <a:t>存储器的分类</a:t>
            </a:r>
            <a:endParaRPr lang="zh-CN" altLang="en-US" dirty="0"/>
          </a:p>
        </p:txBody>
      </p:sp>
      <p:sp>
        <p:nvSpPr>
          <p:cNvPr id="3" name="内容占位符 2"/>
          <p:cNvSpPr>
            <a:spLocks noGrp="1"/>
          </p:cNvSpPr>
          <p:nvPr>
            <p:ph idx="1"/>
          </p:nvPr>
        </p:nvSpPr>
        <p:spPr>
          <a:xfrm>
            <a:off x="592667" y="987748"/>
            <a:ext cx="11281654" cy="2384242"/>
          </a:xfrm>
        </p:spPr>
        <p:txBody>
          <a:bodyPr/>
          <a:lstStyle/>
          <a:p>
            <a:r>
              <a:rPr lang="zh-CN" altLang="en-US" dirty="0"/>
              <a:t>回顾与练习</a:t>
            </a:r>
            <a:endParaRPr lang="en-US" altLang="zh-CN" dirty="0"/>
          </a:p>
          <a:p>
            <a:pPr lvl="1"/>
            <a:r>
              <a:rPr lang="zh-CN" altLang="en-US" dirty="0"/>
              <a:t>说出随机存取存储器、顺序存取存储器、直接存取存储器和相联存储器的特点</a:t>
            </a:r>
            <a:endParaRPr lang="en-US" altLang="zh-CN" dirty="0"/>
          </a:p>
          <a:p>
            <a:pPr lvl="1"/>
            <a:r>
              <a:rPr lang="zh-CN" altLang="en-US" dirty="0"/>
              <a:t>说出读写存储器和只读存储器的特点</a:t>
            </a:r>
            <a:endParaRPr lang="en-US" altLang="zh-CN" dirty="0"/>
          </a:p>
          <a:p>
            <a:pPr lvl="1"/>
            <a:r>
              <a:rPr lang="zh-CN" altLang="en-US" dirty="0"/>
              <a:t>说出非易失性存储器和易失性存储器的特点</a:t>
            </a:r>
            <a:endParaRPr lang="en-US" altLang="zh-CN" dirty="0"/>
          </a:p>
          <a:p>
            <a:pPr lvl="1"/>
            <a:r>
              <a:rPr lang="zh-CN" altLang="en-US" dirty="0"/>
              <a:t>说出高速缓存、主存和辅存区别</a:t>
            </a:r>
            <a:endParaRPr lang="en-US" altLang="zh-CN" dirty="0"/>
          </a:p>
        </p:txBody>
      </p:sp>
    </p:spTree>
  </p:cSld>
  <p:clrMapOvr>
    <a:masterClrMapping/>
  </p:clrMapOvr>
  <p:transition spd="med"/>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TotalTime>
  <Pages>33</Pages>
  <Words>1669</Words>
  <Application>Microsoft Office PowerPoint</Application>
  <PresentationFormat>宽屏</PresentationFormat>
  <Paragraphs>322</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AngsanaUPC</vt:lpstr>
      <vt:lpstr>方正舒体</vt:lpstr>
      <vt:lpstr>黑体</vt:lpstr>
      <vt:lpstr>华文新魏</vt:lpstr>
      <vt:lpstr>宋体</vt:lpstr>
      <vt:lpstr>微软雅黑</vt:lpstr>
      <vt:lpstr>Arial</vt:lpstr>
      <vt:lpstr>Marlett</vt:lpstr>
      <vt:lpstr>Times New Roman</vt:lpstr>
      <vt:lpstr>Wingdings</vt:lpstr>
      <vt:lpstr>slides</vt:lpstr>
      <vt:lpstr>第 17 讲</vt:lpstr>
      <vt:lpstr>学习内容</vt:lpstr>
      <vt:lpstr>存储器的分类</vt:lpstr>
      <vt:lpstr>存储器分类</vt:lpstr>
      <vt:lpstr>存储器分类</vt:lpstr>
      <vt:lpstr>存储器分类</vt:lpstr>
      <vt:lpstr>存储器分类</vt:lpstr>
      <vt:lpstr>内存与外存的关系及比较</vt:lpstr>
      <vt:lpstr>存储器的分类</vt:lpstr>
      <vt:lpstr>学习内容</vt:lpstr>
      <vt:lpstr>主存储器的组成</vt:lpstr>
      <vt:lpstr>主存储器的组成</vt:lpstr>
      <vt:lpstr>主存储器的组成</vt:lpstr>
      <vt:lpstr>主存储器的组成</vt:lpstr>
      <vt:lpstr>学习内容</vt:lpstr>
      <vt:lpstr>主存储器的基本操作</vt:lpstr>
      <vt:lpstr>主存储器的基本操作</vt:lpstr>
      <vt:lpstr>学习内容</vt:lpstr>
      <vt:lpstr>存储器的主要性能指标</vt:lpstr>
      <vt:lpstr>存储器的主要性能指标</vt:lpstr>
      <vt:lpstr>学习内容</vt:lpstr>
      <vt:lpstr>存储器的层次化结构</vt:lpstr>
      <vt:lpstr>存储器的层次化结构</vt:lpstr>
      <vt:lpstr>存储器的层次化结构</vt:lpstr>
      <vt:lpstr>存储器的层次化结构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subject>Basic Concepts</dc:subject>
  <dc:creator>cfyuan</dc:creator>
  <cp:lastModifiedBy>ZGJ</cp:lastModifiedBy>
  <cp:revision>1263</cp:revision>
  <cp:lastPrinted>1998-05-11T16:40:00Z</cp:lastPrinted>
  <dcterms:created xsi:type="dcterms:W3CDTF">1996-09-09T11:21:00Z</dcterms:created>
  <dcterms:modified xsi:type="dcterms:W3CDTF">2021-11-01T00:58:59Z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4963E117F0DC49DBB93C3993D4C12F9A</vt:lpwstr>
  </property>
  <property fmtid="{D5CDD505-2E9C-101B-9397-08002B2CF9AE}" pid="23" name="KSOProductBuildVer">
    <vt:lpwstr>2052-11.1.0.10700</vt:lpwstr>
  </property>
</Properties>
</file>