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661" r:id="rId3"/>
    <p:sldId id="577" r:id="rId5"/>
    <p:sldId id="644" r:id="rId6"/>
    <p:sldId id="645" r:id="rId7"/>
    <p:sldId id="646" r:id="rId8"/>
    <p:sldId id="647" r:id="rId9"/>
    <p:sldId id="648" r:id="rId10"/>
    <p:sldId id="659" r:id="rId11"/>
    <p:sldId id="662" r:id="rId12"/>
    <p:sldId id="658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57" r:id="rId21"/>
    <p:sldId id="670" r:id="rId22"/>
  </p:sldIdLst>
  <p:sldSz cx="12192000" cy="6858000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996633"/>
    <a:srgbClr val="003399"/>
    <a:srgbClr val="A40000"/>
    <a:srgbClr val="525252"/>
    <a:srgbClr val="CDE0E8"/>
    <a:srgbClr val="FFFFFF"/>
    <a:srgbClr val="C00000"/>
    <a:srgbClr val="FF0066"/>
    <a:srgbClr val="ED1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78487" autoAdjust="0"/>
  </p:normalViewPr>
  <p:slideViewPr>
    <p:cSldViewPr snapToGrid="0">
      <p:cViewPr varScale="1">
        <p:scale>
          <a:sx n="70" d="100"/>
          <a:sy n="70" d="100"/>
        </p:scale>
        <p:origin x="1114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2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74"/>
    </p:cViewPr>
  </p:sorterViewPr>
  <p:notesViewPr>
    <p:cSldViewPr snapToGrid="0">
      <p:cViewPr varScale="1">
        <p:scale>
          <a:sx n="42" d="100"/>
          <a:sy n="42" d="100"/>
        </p:scale>
        <p:origin x="-144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4938" y="644525"/>
            <a:ext cx="68437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6637" cy="46085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7546" tIns="47917" rIns="97546" bIns="47917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>
            <a:lvl1pPr algn="l">
              <a:lnSpc>
                <a:spcPct val="150000"/>
              </a:lnSpc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>
            <a:lvl1pPr marL="0" indent="0" algn="l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13176" y="1"/>
            <a:ext cx="12205175" cy="678656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76" y="11989"/>
            <a:ext cx="2847619" cy="666667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9492030" y="77719"/>
            <a:ext cx="2699969" cy="52322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DE0E8"/>
                </a:solidFill>
                <a:effectLst/>
                <a:uLnTx/>
                <a:uFillTx/>
                <a:latin typeface="AngsanaUPC" panose="02020603050405020304" pitchFamily="18" charset="-34"/>
                <a:ea typeface="微软雅黑" panose="020B0503020204020204" pitchFamily="34" charset="-122"/>
                <a:cs typeface="AngsanaUPC" panose="02020603050405020304" pitchFamily="18" charset="-34"/>
              </a:rPr>
              <a:t>计算机组成原理 </a:t>
            </a:r>
            <a:endParaRPr lang="zh-CN" altLang="en-US" sz="2800" dirty="0">
              <a:solidFill>
                <a:srgbClr val="CDE0E8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副标题 4"/>
          <p:cNvSpPr txBox="1"/>
          <p:nvPr userDrawn="1"/>
        </p:nvSpPr>
        <p:spPr bwMode="auto">
          <a:xfrm>
            <a:off x="3229931" y="4200341"/>
            <a:ext cx="8437461" cy="131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1905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573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重庆理工大学两江人工智能学院    张光建</a:t>
            </a:r>
            <a:endParaRPr lang="en-US" altLang="zh-CN" sz="2400" kern="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课程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QQ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群：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703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357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400" u="sng" kern="0" dirty="0" smtClean="0">
                <a:solidFill>
                  <a:srgbClr val="FF0000"/>
                </a:solidFill>
                <a:sym typeface="+mn-ea"/>
              </a:rPr>
              <a:t>591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  2021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秋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-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计算机组成原理</a:t>
            </a:r>
            <a:endParaRPr lang="zh-CN" altLang="en-US" sz="2400" kern="0" dirty="0" smtClean="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Tel</a:t>
            </a:r>
            <a:r>
              <a:rPr lang="zh-CN" altLang="en-US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：</a:t>
            </a:r>
            <a:r>
              <a:rPr lang="en-US" altLang="zh-CN" sz="2400" kern="0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19942224636</a:t>
            </a:r>
            <a:endParaRPr lang="zh-CN" altLang="en-US" sz="2400" kern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6569086"/>
            <a:ext cx="12191999" cy="288913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05770" y="1295401"/>
            <a:ext cx="2676630" cy="323986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97260" y="228601"/>
            <a:ext cx="985141" cy="3478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72071" y="228601"/>
            <a:ext cx="2676630" cy="34782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223000" y="1295401"/>
            <a:ext cx="5359400" cy="48218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60400" y="228601"/>
            <a:ext cx="109220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1" y="228600"/>
            <a:ext cx="7505700" cy="4797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604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1687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43590"/>
            <a:ext cx="7505700" cy="479747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2051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rgbClr val="003399"/>
                </a:solidFill>
              </a:defRPr>
            </a:lvl1pPr>
            <a:lvl2pPr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2000">
                <a:solidFill>
                  <a:srgbClr val="00206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 bwMode="auto">
          <a:xfrm>
            <a:off x="524933" y="801827"/>
            <a:ext cx="11057467" cy="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 bwMode="auto">
          <a:xfrm>
            <a:off x="326639" y="6581118"/>
            <a:ext cx="11880000" cy="288000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7934" y="6581120"/>
            <a:ext cx="1234066" cy="28891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-30322" y="650918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D17C884-E345-4F2E-89A9-D6306D51BE0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0" y="12700"/>
            <a:ext cx="11582400" cy="152400"/>
          </a:xfrm>
          <a:prstGeom prst="rect">
            <a:avLst/>
          </a:prstGeom>
          <a:solidFill>
            <a:srgbClr val="A4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8682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47827"/>
            <a:ext cx="10363200" cy="35907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4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295401"/>
            <a:ext cx="5359400" cy="20949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974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754247"/>
            <a:ext cx="5386917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754247"/>
            <a:ext cx="5389033" cy="4206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302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16038"/>
            <a:ext cx="4011084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027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5048276"/>
            <a:ext cx="7315200" cy="319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66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1" y="228600"/>
            <a:ext cx="7505700" cy="47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Title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1"/>
            <a:ext cx="10922000" cy="32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dirty="0"/>
              <a:t>This is our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  <a:p>
            <a:pPr lvl="0"/>
            <a:r>
              <a:rPr lang="en-US" altLang="zh-CN" dirty="0"/>
              <a:t>This is our next 1st Level </a:t>
            </a:r>
            <a:r>
              <a:rPr lang="en-US" altLang="zh-CN" dirty="0" err="1"/>
              <a:t>Bullelt</a:t>
            </a:r>
            <a:endParaRPr lang="en-US" altLang="zh-CN" dirty="0"/>
          </a:p>
          <a:p>
            <a:pPr lvl="1"/>
            <a:r>
              <a:rPr lang="en-US" altLang="zh-CN" dirty="0"/>
              <a:t>This is our 2nd level bullet</a:t>
            </a:r>
            <a:endParaRPr lang="en-US" altLang="zh-CN" dirty="0"/>
          </a:p>
          <a:p>
            <a:pPr lvl="2"/>
            <a:r>
              <a:rPr lang="en-US" altLang="zh-CN" dirty="0"/>
              <a:t>This is our 3rd level bullet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203200" indent="-203200" algn="l" rtl="0" eaLnBrk="0" fontAlgn="base" hangingPunct="0">
        <a:spcBef>
          <a:spcPct val="100000"/>
        </a:spcBef>
        <a:spcAft>
          <a:spcPct val="0"/>
        </a:spcAft>
        <a:buSzPct val="100000"/>
        <a:buChar char="°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190500" algn="l" rtl="0" eaLnBrk="0" fontAlgn="base" hangingPunct="0">
        <a:spcBef>
          <a:spcPct val="40000"/>
        </a:spcBef>
        <a:spcAft>
          <a:spcPct val="0"/>
        </a:spcAft>
        <a:buSzPct val="100000"/>
        <a:buChar char="•"/>
        <a:defRPr sz="24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257300" indent="-342900" algn="l" rtl="0" eaLnBrk="0" fontAlgn="base" hangingPunct="0">
        <a:spcBef>
          <a:spcPct val="40000"/>
        </a:spcBef>
        <a:spcAft>
          <a:spcPct val="0"/>
        </a:spcAft>
        <a:buSzPct val="100000"/>
        <a:buChar char="-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29931" y="1382389"/>
            <a:ext cx="7612083" cy="1159292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 smtClean="0"/>
              <a:t>8 </a:t>
            </a:r>
            <a:r>
              <a:rPr lang="zh-CN" altLang="en-US" dirty="0"/>
              <a:t>讲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229931" y="2837379"/>
            <a:ext cx="8171494" cy="789960"/>
          </a:xfrm>
        </p:spPr>
        <p:txBody>
          <a:bodyPr/>
          <a:lstStyle/>
          <a:p>
            <a:r>
              <a:rPr lang="zh-CN" altLang="en-US" dirty="0"/>
              <a:t>高级语言和机器指令中的运算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5600508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zh-CN" dirty="0"/>
              <a:t>C</a:t>
            </a:r>
            <a:r>
              <a:rPr lang="zh-CN" altLang="en-US" dirty="0"/>
              <a:t>程序涉及的运算（回顾）</a:t>
            </a:r>
            <a:endParaRPr lang="en-US" altLang="zh-CN" dirty="0"/>
          </a:p>
          <a:p>
            <a:pPr marL="742950" lvl="1" indent="-285750">
              <a:buClr>
                <a:srgbClr val="3333FF"/>
              </a:buClr>
            </a:pPr>
            <a:r>
              <a:rPr lang="zh-CN" altLang="en-US" dirty="0">
                <a:ea typeface="黑体" panose="02010609060101010101" pitchFamily="49" charset="-122"/>
              </a:rPr>
              <a:t>整数算术运算、浮点数算术运算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742950" lvl="1" indent="-285750">
              <a:buClr>
                <a:srgbClr val="3333FF"/>
              </a:buClr>
            </a:pPr>
            <a:r>
              <a:rPr lang="zh-CN" altLang="en-US" dirty="0">
                <a:ea typeface="黑体" panose="02010609060101010101" pitchFamily="49" charset="-122"/>
              </a:rPr>
              <a:t>按位、逻辑、移位、位扩展和位截断</a:t>
            </a:r>
            <a:endParaRPr lang="zh-CN" altLang="en-US" dirty="0">
              <a:ea typeface="黑体" panose="02010609060101010101" pitchFamily="49" charset="-122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zh-CN" dirty="0"/>
              <a:t>MIPS</a:t>
            </a:r>
            <a:r>
              <a:rPr lang="zh-CN" altLang="en-US" dirty="0"/>
              <a:t>指令涉及的运算</a:t>
            </a:r>
            <a:endParaRPr lang="en-US" altLang="zh-CN" dirty="0"/>
          </a:p>
          <a:p>
            <a:pPr marL="742950" lvl="1" indent="-285750"/>
            <a:r>
              <a:rPr lang="zh-CN" altLang="en-US" dirty="0">
                <a:ea typeface="黑体" panose="02010609060101010101" pitchFamily="49" charset="-122"/>
              </a:rPr>
              <a:t>涉及到的定点数运算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143000" lvl="2" indent="-228600"/>
            <a:r>
              <a:rPr lang="zh-CN" altLang="en-US" dirty="0">
                <a:ea typeface="黑体" panose="02010609060101010101" pitchFamily="49" charset="-122"/>
              </a:rPr>
              <a:t>算术运算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带符号整数运算：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取负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符号扩展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减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乘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除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算术移位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无符号整数运算：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扩展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减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乘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除 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143000" lvl="2" indent="-228600"/>
            <a:r>
              <a:rPr lang="zh-CN" altLang="en-US" dirty="0">
                <a:ea typeface="黑体" panose="02010609060101010101" pitchFamily="49" charset="-122"/>
              </a:rPr>
              <a:t>逻辑运算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逻辑操作：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…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移位操作：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逻辑左移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逻辑右移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/>
            <a:r>
              <a:rPr lang="zh-CN" altLang="en-US" dirty="0">
                <a:ea typeface="黑体" panose="02010609060101010101" pitchFamily="49" charset="-122"/>
              </a:rPr>
              <a:t>涉及到的浮点数运算：加、减、乘、除</a:t>
            </a:r>
            <a:endParaRPr lang="zh-CN" altLang="en-US" b="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553246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学习目标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能根据表</a:t>
            </a:r>
            <a:r>
              <a:rPr lang="en-US" altLang="zh-CN" dirty="0"/>
              <a:t>3.1</a:t>
            </a:r>
            <a:r>
              <a:rPr lang="zh-CN" altLang="en-US" dirty="0"/>
              <a:t>说出每条指令的功能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能将简单</a:t>
            </a:r>
            <a:r>
              <a:rPr lang="en-US" altLang="zh-CN" dirty="0"/>
              <a:t>C</a:t>
            </a:r>
            <a:r>
              <a:rPr lang="zh-CN" altLang="en-US" dirty="0"/>
              <a:t>程序语句转换成</a:t>
            </a:r>
            <a:r>
              <a:rPr lang="en-US" altLang="zh-CN" dirty="0"/>
              <a:t>MIPS</a:t>
            </a:r>
            <a:r>
              <a:rPr lang="zh-CN" altLang="en-US" dirty="0"/>
              <a:t>汇编语言程序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4934" y="228600"/>
            <a:ext cx="7505700" cy="479747"/>
          </a:xfrm>
        </p:spPr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指令涉及的运算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指令涉及的运算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3253006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MIPS</a:t>
            </a:r>
            <a:r>
              <a:rPr lang="zh-CN" altLang="en-US" dirty="0"/>
              <a:t>公司发布了第一个商用</a:t>
            </a:r>
            <a:r>
              <a:rPr lang="en-US" altLang="zh-CN" dirty="0"/>
              <a:t>RISC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其处理器简洁雅致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广泛应用于嵌入式领域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/>
              <a:t>本课程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MIPS</a:t>
            </a:r>
            <a:r>
              <a:rPr lang="zh-CN" altLang="en-US" dirty="0">
                <a:solidFill>
                  <a:srgbClr val="FF0000"/>
                </a:solidFill>
              </a:rPr>
              <a:t>的指令为例</a:t>
            </a:r>
            <a:r>
              <a:rPr lang="zh-CN" altLang="en-US" dirty="0"/>
              <a:t>来说明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的指令系统</a:t>
            </a:r>
            <a:r>
              <a:rPr lang="zh-CN" altLang="en-US" dirty="0"/>
              <a:t>是如何</a:t>
            </a:r>
            <a:r>
              <a:rPr lang="zh-CN" altLang="en-US" dirty="0">
                <a:solidFill>
                  <a:srgbClr val="FF0000"/>
                </a:solidFill>
              </a:rPr>
              <a:t>支持高级语言程序中的运算</a:t>
            </a:r>
            <a:r>
              <a:rPr lang="zh-CN" altLang="en-US" dirty="0"/>
              <a:t>的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逻辑运算指令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92138" y="987425"/>
          <a:ext cx="1092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947"/>
                <a:gridCol w="2805193"/>
                <a:gridCol w="2820691"/>
                <a:gridCol w="20911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指令名称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汇编形式举例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执行的运算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 $1,$2,$3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&amp; $3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$1,$2,$3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| $3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 $1,$2,$3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~($2 | $3)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按位与非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 immediate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andi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$1,$2,100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&amp; 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 immediate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$1,$2,100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| 100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shift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left logical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sll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$1,$2,10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&lt;&lt; 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逻辑左移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shift right logical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srl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$1,$2,10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4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$2 &gt;&gt; 10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按位右移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定点算术运算指令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24932" y="899933"/>
          <a:ext cx="11021304" cy="5144406"/>
        </p:xfrm>
        <a:graphic>
          <a:graphicData uri="http://schemas.openxmlformats.org/drawingml/2006/table">
            <a:tbl>
              <a:tblPr firstRow="1" firstCol="1" bandRow="1"/>
              <a:tblGrid>
                <a:gridCol w="2977685"/>
                <a:gridCol w="2355742"/>
                <a:gridCol w="2340244"/>
                <a:gridCol w="3347633"/>
              </a:tblGrid>
              <a:tr h="295319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指令名称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汇编形式举例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执行的运算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shift right arithmetic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Sra $1,$2,10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&gt;&gt; 10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算术右移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$1,$2,$3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+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整数加（判溢出）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subtract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 $1,$2,$3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–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整数减（判溢出）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immediate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addi $1,$2,100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+ 100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符号扩展、整数加（判溢出）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subtruct immediate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subi</a:t>
                      </a: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$1,$2,100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$2 - 100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符号扩展、整数减（判溢出）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unsigned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addu $1,$2,$3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+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整数加（不判溢出）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subtract unsigned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subu $1,$2,$3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–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整数减（不判溢出）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 </a:t>
                      </a:r>
                      <a:r>
                        <a:rPr lang="en-US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unsign</a:t>
                      </a: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addiu $1,$2,100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$1 = $2 + 100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扩展、整数加（不判溢出）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multiply 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mult 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Hi, Lo = $2 x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带符号整数乘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3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multiply unsigned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multu$2,$3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Hi, Lo = $2 x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无符号整数乘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divide 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div $2,$3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 = $2 ÷ $3,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 = $2 mod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带符号整数除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 =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商，</a:t>
                      </a: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 = </a:t>
                      </a:r>
                      <a:r>
                        <a:rPr lang="zh-CN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余数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6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divide unsigned 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divu</a:t>
                      </a: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$2,$3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 = $2 ÷ $3,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 = $2 mod $3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无符号整数除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 = </a:t>
                      </a: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商，</a:t>
                      </a:r>
                      <a:r>
                        <a:rPr lang="en-US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 = </a:t>
                      </a: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余数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747" marR="517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592138" y="987425"/>
          <a:ext cx="10922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947"/>
                <a:gridCol w="2092271"/>
                <a:gridCol w="2758698"/>
                <a:gridCol w="28660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指令名称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汇编形式举例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执行的运算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word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mem[$2+100]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word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mem[$2+100] =$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half unsigned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lhu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mem[$2+100]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half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mem[$2+100] =$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符号扩展并整数加，符号扩展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byte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unsigned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lbu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mem[$2+100]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byte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mem[$2+100] =$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符号扩展并整数加，符号扩展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upper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immeditate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lui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$1,100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 = 100 x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</a:t>
                      </a:r>
                      <a:r>
                        <a:rPr lang="en-US" altLang="zh-CN" sz="2000" b="1" baseline="30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逻辑左移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浮点算术运算指令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592138" y="987425"/>
          <a:ext cx="10922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947"/>
                <a:gridCol w="3099661"/>
                <a:gridCol w="2526223"/>
                <a:gridCol w="209116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指令名称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汇编形式举例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执行的运算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add single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add. s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+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subtract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single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sub. s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$f4 -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multiply single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s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x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单精度浮点乘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divide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single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div.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÷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单精度浮点除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add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add. d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+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subtract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sub. d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$f4 -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multiply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mul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 d 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x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双精度浮点乘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 divide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double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div.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$f2,$f4,$f6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$f2 = $f4 ÷ $f6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双精度浮点除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68032" y="4780313"/>
            <a:ext cx="8550275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MIPS</a:t>
            </a:r>
            <a:r>
              <a:rPr lang="zh-CN" altLang="en-US" sz="22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提供专门的浮点数寄存器：</a:t>
            </a:r>
            <a:endParaRPr lang="zh-CN" altLang="en-US" sz="22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32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位单精度浮点数寄存器：</a:t>
            </a:r>
            <a:r>
              <a:rPr lang="en-US" altLang="zh-CN" sz="2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$f0, $f1, ……, $f31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sz="2200" dirty="0">
                <a:latin typeface="Arial" panose="020B0604020202020204" pitchFamily="34" charset="0"/>
                <a:ea typeface="黑体" panose="02010609060101010101" pitchFamily="49" charset="-122"/>
              </a:rPr>
              <a:t> 连续两个寄存器（一偶一奇）存放一个双精度浮点数</a:t>
            </a:r>
            <a:endParaRPr lang="zh-CN" altLang="en-US" sz="2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浮点数据传送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592138" y="987425"/>
          <a:ext cx="10922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84"/>
                <a:gridCol w="2743200"/>
                <a:gridCol w="3037668"/>
                <a:gridCol w="227714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指令名称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汇编形式举例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0033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执行的运算</a:t>
                      </a:r>
                      <a:endParaRPr lang="zh-CN" altLang="en-US" sz="2400" b="1" dirty="0">
                        <a:solidFill>
                          <a:srgbClr val="0033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 word corp. 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lwcl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$f1,100($2)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$f1=mem[$2+100]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word corp. 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swcl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$f1,100($2)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mem[$2+100]=$f1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符号扩展并整数加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4" y="1020337"/>
            <a:ext cx="9022022" cy="5209631"/>
          </a:xfrm>
        </p:spPr>
        <p:txBody>
          <a:bodyPr/>
          <a:lstStyle/>
          <a:p>
            <a:r>
              <a:rPr lang="zh-CN" altLang="en-US" dirty="0"/>
              <a:t>涉及到的操作数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无符号整数、带符号整数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逻辑数（位串）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ea typeface="黑体" panose="02010609060101010101" pitchFamily="49" charset="-122"/>
              </a:rPr>
              <a:t>浮点数</a:t>
            </a:r>
            <a:endParaRPr lang="zh-CN" altLang="en-US" dirty="0">
              <a:ea typeface="黑体" panose="02010609060101010101" pitchFamily="49" charset="-122"/>
            </a:endParaRPr>
          </a:p>
          <a:p>
            <a:r>
              <a:rPr lang="zh-CN" altLang="en-US" dirty="0"/>
              <a:t>涉及到的运算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定点数运算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  <a:ea typeface="黑体" panose="02010609060101010101" pitchFamily="49" charset="-122"/>
              </a:rPr>
              <a:t>带符号整数运算：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取负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符号扩展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加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减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乘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除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 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算术移位</a:t>
            </a:r>
            <a:endParaRPr lang="zh-CN" altLang="en-US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  <a:ea typeface="黑体" panose="02010609060101010101" pitchFamily="49" charset="-122"/>
              </a:rPr>
              <a:t>无符号数运算：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扩展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加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减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乘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除 </a:t>
            </a:r>
            <a:endParaRPr lang="zh-CN" altLang="en-US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逻辑运算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  <a:ea typeface="黑体" panose="02010609060101010101" pitchFamily="49" charset="-122"/>
              </a:rPr>
              <a:t>逻辑操作：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与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或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非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…</a:t>
            </a:r>
            <a:endParaRPr lang="zh-CN" altLang="en-US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solidFill>
                  <a:srgbClr val="006600"/>
                </a:solidFill>
                <a:ea typeface="黑体" panose="02010609060101010101" pitchFamily="49" charset="-122"/>
              </a:rPr>
              <a:t>移位操作：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逻辑左移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/ </a:t>
            </a:r>
            <a:r>
              <a:rPr lang="zh-CN" altLang="en-US" dirty="0">
                <a:solidFill>
                  <a:srgbClr val="CC0000"/>
                </a:solidFill>
                <a:ea typeface="黑体" panose="02010609060101010101" pitchFamily="49" charset="-122"/>
              </a:rPr>
              <a:t>逻辑右移</a:t>
            </a:r>
            <a:endParaRPr lang="zh-CN" altLang="en-US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浮点数运算：加、减、乘、除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6199322" y="1320016"/>
            <a:ext cx="5842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完全能够支持高级语言对运算的需求！！</a:t>
            </a:r>
            <a:endParaRPr lang="zh-CN" altLang="en-US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199322" y="2078681"/>
            <a:ext cx="51270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问题：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计算机是如何实现各种运算功能的？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指令考查的结果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5" grpId="0"/>
      <p:bldP spid="184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771767"/>
          </a:xfrm>
        </p:spPr>
        <p:txBody>
          <a:bodyPr/>
          <a:lstStyle/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根据表</a:t>
            </a:r>
            <a:r>
              <a:rPr lang="en-US" altLang="zh-CN" dirty="0"/>
              <a:t>3.1</a:t>
            </a:r>
            <a:r>
              <a:rPr lang="zh-CN" altLang="en-US" dirty="0"/>
              <a:t>说出每条指令的功能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请将下面的</a:t>
            </a:r>
            <a:r>
              <a:rPr lang="en-US" altLang="zh-CN" dirty="0"/>
              <a:t>C</a:t>
            </a:r>
            <a:r>
              <a:rPr lang="zh-CN" altLang="en-US" dirty="0"/>
              <a:t>语言表达式转换成</a:t>
            </a:r>
            <a:r>
              <a:rPr lang="en-US" altLang="zh-CN" dirty="0"/>
              <a:t>MIPS</a:t>
            </a:r>
            <a:r>
              <a:rPr lang="zh-CN" altLang="en-US" dirty="0"/>
              <a:t>汇编语句。假定</a:t>
            </a:r>
            <a:r>
              <a:rPr lang="en-US" altLang="zh-CN" dirty="0"/>
              <a:t>a, b, c, d ,e</a:t>
            </a:r>
            <a:r>
              <a:rPr lang="zh-CN" altLang="en-US" dirty="0"/>
              <a:t>分别放在寄存器</a:t>
            </a:r>
            <a:r>
              <a:rPr lang="en-US" altLang="zh-CN" dirty="0"/>
              <a:t>$s0, $s1, $s2, $s3, $4</a:t>
            </a:r>
            <a:r>
              <a:rPr lang="zh-CN" altLang="en-US" dirty="0"/>
              <a:t>中，中间结果可以放到寄存器</a:t>
            </a:r>
            <a:r>
              <a:rPr lang="en-US" altLang="zh-CN" dirty="0"/>
              <a:t>$t0~$t7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495300" lvl="1" indent="0">
              <a:buNone/>
            </a:pPr>
            <a:r>
              <a:rPr lang="en-US" altLang="zh-CN" dirty="0"/>
              <a:t>	a = b + c + d –e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389" y="267237"/>
            <a:ext cx="5629275" cy="479747"/>
          </a:xfrm>
        </p:spPr>
        <p:txBody>
          <a:bodyPr/>
          <a:lstStyle/>
          <a:p>
            <a:r>
              <a:rPr lang="zh-CN" altLang="en-US" dirty="0"/>
              <a:t>学习内容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89" y="1042381"/>
            <a:ext cx="7850338" cy="5600508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zh-CN" dirty="0"/>
              <a:t>C</a:t>
            </a:r>
            <a:r>
              <a:rPr lang="zh-CN" altLang="en-US" dirty="0"/>
              <a:t>程序涉及的运算（回顾）</a:t>
            </a:r>
            <a:endParaRPr lang="en-US" altLang="zh-CN" dirty="0"/>
          </a:p>
          <a:p>
            <a:pPr marL="742950" lvl="1" indent="-285750">
              <a:buClr>
                <a:srgbClr val="3333FF"/>
              </a:buClr>
            </a:pPr>
            <a:r>
              <a:rPr lang="zh-CN" altLang="en-US" dirty="0">
                <a:ea typeface="黑体" panose="02010609060101010101" pitchFamily="49" charset="-122"/>
              </a:rPr>
              <a:t>整数算术运算、浮点数算术运算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742950" lvl="1" indent="-285750">
              <a:buClr>
                <a:srgbClr val="3333FF"/>
              </a:buClr>
            </a:pPr>
            <a:r>
              <a:rPr lang="zh-CN" altLang="en-US" dirty="0">
                <a:ea typeface="黑体" panose="02010609060101010101" pitchFamily="49" charset="-122"/>
              </a:rPr>
              <a:t>按位、逻辑、移位、位扩展和位截断</a:t>
            </a:r>
            <a:endParaRPr lang="zh-CN" altLang="en-US" dirty="0">
              <a:ea typeface="黑体" panose="02010609060101010101" pitchFamily="49" charset="-122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zh-CN" dirty="0"/>
              <a:t>MIPS</a:t>
            </a:r>
            <a:r>
              <a:rPr lang="zh-CN" altLang="en-US" dirty="0"/>
              <a:t>指令涉及的运算</a:t>
            </a:r>
            <a:endParaRPr lang="en-US" altLang="zh-CN" dirty="0"/>
          </a:p>
          <a:p>
            <a:pPr marL="742950" lvl="1" indent="-285750"/>
            <a:r>
              <a:rPr lang="zh-CN" altLang="en-US" dirty="0">
                <a:ea typeface="黑体" panose="02010609060101010101" pitchFamily="49" charset="-122"/>
              </a:rPr>
              <a:t>涉及到的定点数运算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143000" lvl="2" indent="-228600"/>
            <a:r>
              <a:rPr lang="zh-CN" altLang="en-US" dirty="0">
                <a:ea typeface="黑体" panose="02010609060101010101" pitchFamily="49" charset="-122"/>
              </a:rPr>
              <a:t>算术运算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带符号整数运算：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取负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符号扩展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减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乘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除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算术移位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无符号整数运算：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扩展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减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乘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除 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143000" lvl="2" indent="-228600"/>
            <a:r>
              <a:rPr lang="zh-CN" altLang="en-US" dirty="0">
                <a:ea typeface="黑体" panose="02010609060101010101" pitchFamily="49" charset="-122"/>
              </a:rPr>
              <a:t>逻辑运算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逻辑操作：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…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1600200" lvl="3" indent="-228600">
              <a:lnSpc>
                <a:spcPct val="110000"/>
              </a:lnSpc>
              <a:buFontTx/>
              <a:buChar char="•"/>
            </a:pP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移位操作：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逻辑左移 </a:t>
            </a:r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  <a:r>
              <a:rPr lang="zh-CN" altLang="en-US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逻辑右移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742950" lvl="1" indent="-285750"/>
            <a:r>
              <a:rPr lang="zh-CN" altLang="en-US" dirty="0">
                <a:ea typeface="黑体" panose="02010609060101010101" pitchFamily="49" charset="-122"/>
              </a:rPr>
              <a:t>涉及到的浮点数运算：加、减、乘、除</a:t>
            </a:r>
            <a:endParaRPr lang="zh-CN" altLang="en-US" b="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922578"/>
          </a:xfrm>
        </p:spPr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zh-CN" altLang="en-US" dirty="0"/>
              <a:t>学习目标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能描述</a:t>
            </a:r>
            <a:r>
              <a:rPr lang="en-US" altLang="zh-CN" dirty="0"/>
              <a:t>C</a:t>
            </a:r>
            <a:r>
              <a:rPr lang="zh-CN" altLang="en-US" dirty="0"/>
              <a:t>程序涉及的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如何进行</a:t>
            </a:r>
            <a:r>
              <a:rPr lang="zh-CN" altLang="en-US" dirty="0"/>
              <a:t>的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能将</a:t>
            </a:r>
            <a:r>
              <a:rPr lang="en-US" altLang="zh-CN" dirty="0"/>
              <a:t>C</a:t>
            </a:r>
            <a:r>
              <a:rPr lang="zh-CN" altLang="en-US" dirty="0"/>
              <a:t>程序中的</a:t>
            </a:r>
            <a:r>
              <a:rPr lang="zh-CN" altLang="en-US" dirty="0">
                <a:solidFill>
                  <a:srgbClr val="FF0000"/>
                </a:solidFill>
              </a:rPr>
              <a:t>运算及其操作数</a:t>
            </a:r>
            <a:r>
              <a:rPr lang="zh-CN" altLang="en-US" dirty="0"/>
              <a:t>同</a:t>
            </a:r>
            <a:r>
              <a:rPr lang="zh-CN" altLang="en-US" dirty="0">
                <a:solidFill>
                  <a:srgbClr val="FF0000"/>
                </a:solidFill>
              </a:rPr>
              <a:t>机器的寄存器、存储器结合</a:t>
            </a:r>
            <a:r>
              <a:rPr lang="zh-CN" altLang="en-US" dirty="0"/>
              <a:t>起来，分析</a:t>
            </a:r>
            <a:r>
              <a:rPr lang="zh-CN" altLang="en-US" dirty="0">
                <a:solidFill>
                  <a:srgbClr val="FF0000"/>
                </a:solidFill>
              </a:rPr>
              <a:t>运算结果的机内表示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4934" y="228600"/>
            <a:ext cx="7505700" cy="479747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4" y="831850"/>
            <a:ext cx="11067798" cy="5649752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/>
              <a:t>算术运算（最基本的运算）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无符号数、带符号整数、浮点数的</a:t>
            </a:r>
            <a:r>
              <a:rPr lang="en-US" altLang="zh-CN" sz="2200" dirty="0">
                <a:ea typeface="黑体" panose="02010609060101010101" pitchFamily="49" charset="-122"/>
              </a:rPr>
              <a:t>+</a:t>
            </a:r>
            <a:r>
              <a:rPr lang="zh-CN" altLang="en-US" sz="2200" dirty="0"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ea typeface="黑体" panose="02010609060101010101" pitchFamily="49" charset="-122"/>
              </a:rPr>
              <a:t>-</a:t>
            </a:r>
            <a:r>
              <a:rPr lang="zh-CN" altLang="en-US" sz="2200" dirty="0">
                <a:ea typeface="黑体" panose="02010609060101010101" pitchFamily="49" charset="-122"/>
              </a:rPr>
              <a:t>、*、</a:t>
            </a:r>
            <a:r>
              <a:rPr lang="en-US" altLang="zh-CN" sz="2200" dirty="0">
                <a:ea typeface="黑体" panose="02010609060101010101" pitchFamily="49" charset="-122"/>
              </a:rPr>
              <a:t>/ </a:t>
            </a:r>
            <a:r>
              <a:rPr lang="zh-CN" altLang="en-US" sz="2200" dirty="0">
                <a:ea typeface="黑体" panose="02010609060101010101" pitchFamily="49" charset="-122"/>
              </a:rPr>
              <a:t>运算等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dirty="0"/>
              <a:t>按位运算</a:t>
            </a:r>
            <a:endParaRPr lang="zh-CN" altLang="en-US" dirty="0"/>
          </a:p>
          <a:p>
            <a:pPr lvl="1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操作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按位或：“</a:t>
            </a:r>
            <a:r>
              <a:rPr lang="en-US" altLang="zh-CN" sz="2200" dirty="0">
                <a:ea typeface="黑体" panose="02010609060101010101" pitchFamily="49" charset="-122"/>
              </a:rPr>
              <a:t>|” 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按位与：“</a:t>
            </a:r>
            <a:r>
              <a:rPr lang="en-US" altLang="zh-CN" sz="2200" dirty="0">
                <a:ea typeface="黑体" panose="02010609060101010101" pitchFamily="49" charset="-122"/>
              </a:rPr>
              <a:t>&amp;”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按位取反：“</a:t>
            </a:r>
            <a:r>
              <a:rPr lang="en-US" altLang="zh-CN" sz="2200" dirty="0">
                <a:ea typeface="黑体" panose="02010609060101010101" pitchFamily="49" charset="-122"/>
              </a:rPr>
              <a:t>~”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按位异或：“</a:t>
            </a:r>
            <a:r>
              <a:rPr lang="en-US" altLang="zh-CN" sz="2200" dirty="0">
                <a:ea typeface="黑体" panose="02010609060101010101" pitchFamily="49" charset="-122"/>
              </a:rPr>
              <a:t>^”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问题：如何从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位采样数据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y</a:t>
            </a: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中提取高位字节，并使低字节为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？</a:t>
            </a:r>
            <a:endParaRPr lang="zh-CN" altLang="en-US" sz="22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  <a:buFontTx/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可用“</a:t>
            </a:r>
            <a:r>
              <a:rPr lang="en-US" altLang="zh-CN" sz="2200" dirty="0">
                <a:ea typeface="黑体" panose="02010609060101010101" pitchFamily="49" charset="-122"/>
              </a:rPr>
              <a:t>&amp;”</a:t>
            </a:r>
            <a:r>
              <a:rPr lang="zh-CN" altLang="en-US" sz="2200" dirty="0">
                <a:ea typeface="黑体" panose="02010609060101010101" pitchFamily="49" charset="-122"/>
              </a:rPr>
              <a:t>实现“掩码”操作：</a:t>
            </a:r>
            <a:r>
              <a:rPr lang="en-US" altLang="zh-CN" sz="2200" dirty="0">
                <a:ea typeface="黑体" panose="02010609060101010101" pitchFamily="49" charset="-122"/>
              </a:rPr>
              <a:t>y &amp; 0xFF00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  <a:buFontTx/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例如，当</a:t>
            </a:r>
            <a:r>
              <a:rPr lang="en-US" altLang="zh-CN" sz="2200" dirty="0">
                <a:ea typeface="黑体" panose="02010609060101010101" pitchFamily="49" charset="-122"/>
              </a:rPr>
              <a:t>y=0x2C0B</a:t>
            </a:r>
            <a:r>
              <a:rPr lang="zh-CN" altLang="en-US" sz="2200" dirty="0">
                <a:ea typeface="黑体" panose="02010609060101010101" pitchFamily="49" charset="-122"/>
              </a:rPr>
              <a:t>时，得到结果为：</a:t>
            </a:r>
            <a:r>
              <a:rPr lang="en-US" altLang="zh-CN" sz="2200" dirty="0">
                <a:ea typeface="黑体" panose="02010609060101010101" pitchFamily="49" charset="-122"/>
              </a:rPr>
              <a:t>0x2C00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1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用途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对</a:t>
            </a:r>
            <a:r>
              <a:rPr lang="zh-CN" altLang="en-US" sz="2200" dirty="0">
                <a:solidFill>
                  <a:srgbClr val="FF0066"/>
                </a:solidFill>
                <a:ea typeface="黑体" panose="02010609060101010101" pitchFamily="49" charset="-122"/>
              </a:rPr>
              <a:t>位串</a:t>
            </a:r>
            <a:r>
              <a:rPr lang="zh-CN" altLang="en-US" sz="2200" dirty="0">
                <a:ea typeface="黑体" panose="02010609060101010101" pitchFamily="49" charset="-122"/>
              </a:rPr>
              <a:t>实现“掩码”（</a:t>
            </a:r>
            <a:r>
              <a:rPr lang="en-US" altLang="zh-CN" sz="2200" dirty="0">
                <a:ea typeface="黑体" panose="02010609060101010101" pitchFamily="49" charset="-122"/>
              </a:rPr>
              <a:t>mask</a:t>
            </a:r>
            <a:r>
              <a:rPr lang="zh-CN" altLang="en-US" sz="2200" dirty="0">
                <a:ea typeface="黑体" panose="02010609060101010101" pitchFamily="49" charset="-122"/>
              </a:rPr>
              <a:t>）操作或相应的其他处理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spcBef>
                <a:spcPct val="15000"/>
              </a:spcBef>
              <a:buFontTx/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（主要用于对</a:t>
            </a:r>
            <a:r>
              <a:rPr lang="zh-CN" altLang="en-US" sz="2200" dirty="0">
                <a:solidFill>
                  <a:srgbClr val="FF0066"/>
                </a:solidFill>
                <a:ea typeface="黑体" panose="02010609060101010101" pitchFamily="49" charset="-122"/>
              </a:rPr>
              <a:t>多媒体数据或状态</a:t>
            </a:r>
            <a:r>
              <a:rPr lang="en-US" altLang="zh-CN" sz="2200" dirty="0">
                <a:solidFill>
                  <a:srgbClr val="FF0066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200" dirty="0">
                <a:solidFill>
                  <a:srgbClr val="FF0066"/>
                </a:solidFill>
                <a:ea typeface="黑体" panose="02010609060101010101" pitchFamily="49" charset="-122"/>
              </a:rPr>
              <a:t>控制信息</a:t>
            </a:r>
            <a:r>
              <a:rPr lang="zh-CN" altLang="en-US" sz="2200" dirty="0">
                <a:ea typeface="黑体" panose="02010609060101010101" pitchFamily="49" charset="-122"/>
              </a:rPr>
              <a:t>进行处理）</a:t>
            </a:r>
            <a:endParaRPr lang="en-US" altLang="zh-CN" sz="2200" dirty="0"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3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4" y="784225"/>
            <a:ext cx="11052300" cy="5468164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/>
              <a:t>逻辑运算</a:t>
            </a:r>
            <a:endParaRPr lang="zh-CN" altLang="en-US" dirty="0"/>
          </a:p>
          <a:p>
            <a:pPr lvl="1"/>
            <a:r>
              <a:rPr lang="zh-CN" altLang="en-US" sz="2200" dirty="0">
                <a:ea typeface="黑体" panose="02010609060101010101" pitchFamily="49" charset="-122"/>
              </a:rPr>
              <a:t>操作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ea typeface="黑体" panose="02010609060101010101" pitchFamily="49" charset="-122"/>
              </a:rPr>
              <a:t>‖”</a:t>
            </a:r>
            <a:r>
              <a:rPr lang="zh-CN" altLang="en-US" sz="2200" dirty="0">
                <a:ea typeface="黑体" panose="02010609060101010101" pitchFamily="49" charset="-122"/>
              </a:rPr>
              <a:t>表示“</a:t>
            </a:r>
            <a:r>
              <a:rPr lang="en-US" altLang="zh-CN" sz="2200" dirty="0">
                <a:ea typeface="黑体" panose="02010609060101010101" pitchFamily="49" charset="-122"/>
              </a:rPr>
              <a:t>OR”</a:t>
            </a:r>
            <a:r>
              <a:rPr lang="zh-CN" altLang="en-US" sz="2200" dirty="0">
                <a:ea typeface="黑体" panose="02010609060101010101" pitchFamily="49" charset="-122"/>
              </a:rPr>
              <a:t>运算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ea typeface="黑体" panose="02010609060101010101" pitchFamily="49" charset="-122"/>
              </a:rPr>
              <a:t>&amp;&amp;”</a:t>
            </a:r>
            <a:r>
              <a:rPr lang="zh-CN" altLang="en-US" sz="2200" dirty="0">
                <a:ea typeface="黑体" panose="02010609060101010101" pitchFamily="49" charset="-122"/>
              </a:rPr>
              <a:t>表示“</a:t>
            </a:r>
            <a:r>
              <a:rPr lang="en-US" altLang="zh-CN" sz="2200" dirty="0">
                <a:ea typeface="黑体" panose="02010609060101010101" pitchFamily="49" charset="-122"/>
              </a:rPr>
              <a:t>AND”</a:t>
            </a:r>
            <a:r>
              <a:rPr lang="zh-CN" altLang="en-US" sz="2200" dirty="0">
                <a:ea typeface="黑体" panose="02010609060101010101" pitchFamily="49" charset="-122"/>
              </a:rPr>
              <a:t>运算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buFontTx/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       </a:t>
            </a:r>
            <a:r>
              <a:rPr lang="zh-CN" altLang="en-US" sz="2200" dirty="0">
                <a:solidFill>
                  <a:srgbClr val="006600"/>
                </a:solidFill>
                <a:ea typeface="黑体" panose="02010609060101010101" pitchFamily="49" charset="-122"/>
              </a:rPr>
              <a:t>例如， </a:t>
            </a:r>
            <a:r>
              <a:rPr lang="en-US" altLang="zh-CN" sz="2200" dirty="0">
                <a:solidFill>
                  <a:srgbClr val="006600"/>
                </a:solidFill>
                <a:ea typeface="黑体" panose="02010609060101010101" pitchFamily="49" charset="-122"/>
              </a:rPr>
              <a:t>if ((x&gt;y) &amp;&amp; (</a:t>
            </a:r>
            <a:r>
              <a:rPr lang="en-US" altLang="zh-CN" sz="2200" dirty="0" err="1">
                <a:solidFill>
                  <a:srgbClr val="0066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06600"/>
                </a:solidFill>
                <a:ea typeface="黑体" panose="02010609060101010101" pitchFamily="49" charset="-122"/>
              </a:rPr>
              <a:t>&lt;100)) then ……</a:t>
            </a:r>
            <a:endParaRPr lang="zh-CN" altLang="en-US" sz="2200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“</a:t>
            </a:r>
            <a:r>
              <a:rPr lang="en-US" altLang="zh-CN" sz="2200" dirty="0">
                <a:ea typeface="黑体" panose="02010609060101010101" pitchFamily="49" charset="-122"/>
              </a:rPr>
              <a:t>!”</a:t>
            </a:r>
            <a:r>
              <a:rPr lang="zh-CN" altLang="en-US" sz="2200" dirty="0">
                <a:ea typeface="黑体" panose="02010609060101010101" pitchFamily="49" charset="-122"/>
              </a:rPr>
              <a:t>表示“</a:t>
            </a:r>
            <a:r>
              <a:rPr lang="en-US" altLang="zh-CN" sz="2200" dirty="0">
                <a:ea typeface="黑体" panose="02010609060101010101" pitchFamily="49" charset="-122"/>
              </a:rPr>
              <a:t>NOT”</a:t>
            </a:r>
            <a:r>
              <a:rPr lang="zh-CN" altLang="en-US" sz="2200" dirty="0">
                <a:ea typeface="黑体" panose="02010609060101010101" pitchFamily="49" charset="-122"/>
              </a:rPr>
              <a:t>运算 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1"/>
            <a:r>
              <a:rPr lang="zh-CN" altLang="en-US" sz="2200" dirty="0">
                <a:ea typeface="黑体" panose="02010609060101010101" pitchFamily="49" charset="-122"/>
              </a:rPr>
              <a:t>与按位运算的差别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符号表示不同：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&amp; 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~ 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&amp;&amp; 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；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| ~ ‖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； 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……</a:t>
            </a:r>
            <a:endParaRPr lang="en-US" altLang="zh-CN" sz="22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运算过程不同：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按位 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~ 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整体</a:t>
            </a:r>
            <a:endParaRPr lang="zh-CN" altLang="en-US" sz="22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结果类型不同：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位串 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~ 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逻辑值</a:t>
            </a:r>
            <a:endParaRPr lang="en-US" altLang="zh-CN" sz="22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1"/>
            <a:r>
              <a:rPr lang="zh-CN" altLang="en-US" sz="2200" dirty="0">
                <a:ea typeface="黑体" panose="02010609060101010101" pitchFamily="49" charset="-122"/>
              </a:rPr>
              <a:t>用途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/>
            <a:r>
              <a:rPr lang="zh-CN" altLang="en-US" sz="2200" dirty="0">
                <a:ea typeface="黑体" panose="02010609060101010101" pitchFamily="49" charset="-122"/>
              </a:rPr>
              <a:t>用于关系表达式的运算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buFontTx/>
              <a:buNone/>
            </a:pPr>
            <a:r>
              <a:rPr lang="zh-CN" altLang="en-US" sz="2200" dirty="0">
                <a:ea typeface="黑体" panose="02010609060101010101" pitchFamily="49" charset="-122"/>
              </a:rPr>
              <a:t>例如，</a:t>
            </a:r>
            <a:r>
              <a:rPr lang="en-US" altLang="zh-CN" sz="2200" dirty="0">
                <a:ea typeface="黑体" panose="02010609060101010101" pitchFamily="49" charset="-122"/>
              </a:rPr>
              <a:t>if </a:t>
            </a:r>
            <a:r>
              <a:rPr lang="zh-CN" altLang="en-US" sz="2200" dirty="0"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ea typeface="黑体" panose="02010609060101010101" pitchFamily="49" charset="-122"/>
              </a:rPr>
              <a:t>x&gt;y and </a:t>
            </a:r>
            <a:r>
              <a:rPr lang="en-US" altLang="zh-CN" sz="2200" dirty="0" err="1"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ea typeface="黑体" panose="02010609060101010101" pitchFamily="49" charset="-122"/>
              </a:rPr>
              <a:t>&lt;100</a:t>
            </a:r>
            <a:r>
              <a:rPr lang="zh-CN" altLang="en-US" sz="2200" dirty="0">
                <a:ea typeface="黑体" panose="02010609060101010101" pitchFamily="49" charset="-122"/>
              </a:rPr>
              <a:t>）</a:t>
            </a:r>
            <a:r>
              <a:rPr lang="en-US" altLang="zh-CN" sz="2200" dirty="0">
                <a:ea typeface="黑体" panose="02010609060101010101" pitchFamily="49" charset="-122"/>
              </a:rPr>
              <a:t>then ……</a:t>
            </a:r>
            <a:r>
              <a:rPr lang="zh-CN" altLang="en-US" sz="2200" dirty="0">
                <a:ea typeface="黑体" panose="02010609060101010101" pitchFamily="49" charset="-122"/>
              </a:rPr>
              <a:t>中的“</a:t>
            </a:r>
            <a:r>
              <a:rPr lang="en-US" altLang="zh-CN" sz="2200" dirty="0">
                <a:ea typeface="黑体" panose="02010609060101010101" pitchFamily="49" charset="-122"/>
              </a:rPr>
              <a:t>and”</a:t>
            </a:r>
            <a:r>
              <a:rPr lang="zh-CN" altLang="en-US" sz="2200" dirty="0">
                <a:ea typeface="黑体" panose="02010609060101010101" pitchFamily="49" charset="-122"/>
              </a:rPr>
              <a:t>运算</a:t>
            </a:r>
            <a:endParaRPr lang="en-US" altLang="zh-CN" sz="2200" dirty="0">
              <a:solidFill>
                <a:srgbClr val="0099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4" y="852924"/>
            <a:ext cx="9750954" cy="5695918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/>
              <a:t>移位运算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操作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左移</a:t>
            </a:r>
            <a:r>
              <a:rPr lang="en-US" altLang="zh-CN" sz="2200" dirty="0">
                <a:ea typeface="黑体" panose="02010609060101010101" pitchFamily="49" charset="-122"/>
              </a:rPr>
              <a:t>:</a:t>
            </a:r>
            <a:r>
              <a:rPr lang="zh-CN" altLang="en-US" sz="2200" dirty="0"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ea typeface="黑体" panose="02010609060101010101" pitchFamily="49" charset="-122"/>
              </a:rPr>
              <a:t>x&lt;&lt;k;   </a:t>
            </a:r>
            <a:r>
              <a:rPr lang="zh-CN" altLang="en-US" sz="2200" dirty="0">
                <a:ea typeface="黑体" panose="02010609060101010101" pitchFamily="49" charset="-122"/>
              </a:rPr>
              <a:t>右移： </a:t>
            </a:r>
            <a:r>
              <a:rPr lang="en-US" altLang="zh-CN" sz="2200" dirty="0">
                <a:ea typeface="黑体" panose="02010609060101010101" pitchFamily="49" charset="-122"/>
              </a:rPr>
              <a:t>x&gt;&gt;k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不区分是逻辑移位还是算术移位，由</a:t>
            </a:r>
            <a:r>
              <a:rPr lang="en-US" altLang="zh-CN" sz="2200" dirty="0">
                <a:ea typeface="黑体" panose="02010609060101010101" pitchFamily="49" charset="-122"/>
              </a:rPr>
              <a:t>x</a:t>
            </a:r>
            <a:r>
              <a:rPr lang="zh-CN" altLang="en-US" sz="2200" dirty="0">
                <a:ea typeface="黑体" panose="02010609060101010101" pitchFamily="49" charset="-122"/>
              </a:rPr>
              <a:t>的类型确定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无符号数：逻辑左移、逻辑右移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3">
              <a:spcBef>
                <a:spcPct val="10000"/>
              </a:spcBef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高（低）位移出，低（高）位补</a:t>
            </a:r>
            <a:r>
              <a:rPr lang="en-US" altLang="zh-CN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，可能溢出！</a:t>
            </a:r>
            <a:endParaRPr lang="zh-CN" altLang="en-US" sz="22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3">
              <a:spcBef>
                <a:spcPct val="10000"/>
              </a:spcBef>
              <a:buFontTx/>
              <a:buNone/>
            </a:pPr>
            <a:r>
              <a:rPr lang="zh-CN" altLang="en-US" sz="22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问题：何时可能发生溢出？如何判断溢出？</a:t>
            </a:r>
            <a:endParaRPr lang="en-US" altLang="zh-CN" sz="2200" b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          若高位移出的是</a:t>
            </a:r>
            <a:r>
              <a:rPr lang="en-US" altLang="zh-CN" sz="2200" dirty="0">
                <a:solidFill>
                  <a:srgbClr val="0099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，则左移时发生溢出</a:t>
            </a:r>
            <a:endParaRPr lang="zh-CN" altLang="en-US" sz="22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带符号整数：算术左移、算术右移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3">
              <a:spcBef>
                <a:spcPct val="10000"/>
              </a:spcBef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左移：高位移出，低位补</a:t>
            </a:r>
            <a:r>
              <a:rPr lang="en-US" altLang="zh-CN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。可能溢出！</a:t>
            </a:r>
            <a:endParaRPr lang="zh-CN" altLang="en-US" sz="22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zh-CN" altLang="en-US" sz="2200" dirty="0">
                <a:solidFill>
                  <a:srgbClr val="CC0000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2200" dirty="0">
                <a:solidFill>
                  <a:schemeClr val="accent2"/>
                </a:solidFill>
                <a:ea typeface="黑体" panose="02010609060101010101" pitchFamily="49" charset="-122"/>
              </a:rPr>
              <a:t>溢出判断：</a:t>
            </a:r>
            <a:r>
              <a:rPr lang="zh-CN" altLang="en-US" sz="2200" dirty="0">
                <a:solidFill>
                  <a:srgbClr val="009900"/>
                </a:solidFill>
                <a:ea typeface="黑体" panose="02010609060101010101" pitchFamily="49" charset="-122"/>
              </a:rPr>
              <a:t>若移出的位不等于新的符号位，则溢出。</a:t>
            </a:r>
            <a:endParaRPr lang="en-US" altLang="zh-CN" sz="2200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3">
              <a:spcBef>
                <a:spcPct val="10000"/>
              </a:spcBef>
              <a:buFontTx/>
              <a:buNone/>
            </a:pPr>
            <a:r>
              <a:rPr lang="zh-CN" altLang="en-US" sz="22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右移：低位移出，高位补符，可能发生有效数据丢失。</a:t>
            </a:r>
            <a:endParaRPr lang="en-US" altLang="zh-CN" sz="22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用途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提取部分信息</a:t>
            </a:r>
            <a:endParaRPr lang="zh-CN" altLang="en-US" sz="2200" dirty="0"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ea typeface="黑体" panose="02010609060101010101" pitchFamily="49" charset="-122"/>
              </a:rPr>
              <a:t>扩大或缩小数值的</a:t>
            </a:r>
            <a:r>
              <a:rPr lang="en-US" altLang="zh-CN" sz="2200" dirty="0"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ea typeface="黑体" panose="02010609060101010101" pitchFamily="49" charset="-122"/>
              </a:rPr>
              <a:t>4</a:t>
            </a:r>
            <a:r>
              <a:rPr lang="zh-CN" altLang="en-US" sz="2200" dirty="0">
                <a:ea typeface="黑体" panose="02010609060101010101" pitchFamily="49" charset="-122"/>
              </a:rPr>
              <a:t>、</a:t>
            </a:r>
            <a:r>
              <a:rPr lang="en-US" altLang="zh-CN" sz="2200" dirty="0">
                <a:ea typeface="黑体" panose="02010609060101010101" pitchFamily="49" charset="-122"/>
              </a:rPr>
              <a:t>8…</a:t>
            </a:r>
            <a:r>
              <a:rPr lang="zh-CN" altLang="en-US" sz="2200" dirty="0">
                <a:ea typeface="黑体" panose="02010609060101010101" pitchFamily="49" charset="-122"/>
              </a:rPr>
              <a:t>倍</a:t>
            </a:r>
            <a:endParaRPr lang="zh-CN" altLang="en-US" sz="22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030634" y="1293966"/>
            <a:ext cx="37944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2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2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位采样数据</a:t>
            </a:r>
            <a:r>
              <a:rPr lang="en-US" altLang="zh-CN" sz="22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2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中提取高位字节</a:t>
            </a:r>
            <a:endParaRPr lang="zh-CN" altLang="en-US" sz="2200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919143" y="4125257"/>
            <a:ext cx="25939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500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[x]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补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=1 0101111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  <a:defRPr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y=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40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？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z=</a:t>
            </a:r>
            <a:r>
              <a:rPr lang="en-US" altLang="zh-CN" sz="20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162 ? x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0634" y="2592887"/>
            <a:ext cx="43709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某字长为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的机器中，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位带符号整数，已知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x=-81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y=x/2=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z=2x=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5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95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5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3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935" y="736600"/>
            <a:ext cx="6812492" cy="5751318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/>
              <a:t>位扩展和位截断运算</a:t>
            </a:r>
            <a:endParaRPr lang="zh-CN" altLang="en-US" dirty="0"/>
          </a:p>
          <a:p>
            <a:pPr lvl="1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用途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类型转换时可能需要数据扩展或截断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操作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没有专门操作运算符，根据类型转换前后数据长短确定是扩展还是截断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扩展</a:t>
            </a:r>
            <a:r>
              <a:rPr lang="zh-CN" altLang="en-US" sz="1900" dirty="0">
                <a:ea typeface="黑体" panose="02010609060101010101" pitchFamily="49" charset="-122"/>
              </a:rPr>
              <a:t>：</a:t>
            </a:r>
            <a:r>
              <a:rPr lang="zh-CN" altLang="en-US" dirty="0">
                <a:ea typeface="黑体" panose="02010609060101010101" pitchFamily="49" charset="-122"/>
              </a:rPr>
              <a:t>短转长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  <a:buFontTx/>
              <a:buNone/>
            </a:pPr>
            <a:r>
              <a:rPr lang="zh-CN" altLang="en-US" dirty="0">
                <a:solidFill>
                  <a:srgbClr val="009900"/>
                </a:solidFill>
                <a:ea typeface="黑体" panose="02010609060101010101" pitchFamily="49" charset="-122"/>
              </a:rPr>
              <a:t>       无符号数：</a:t>
            </a:r>
            <a:r>
              <a:rPr lang="en-US" altLang="zh-CN" dirty="0">
                <a:solidFill>
                  <a:srgbClr val="009900"/>
                </a:solidFill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09900"/>
                </a:solidFill>
                <a:ea typeface="黑体" panose="02010609060101010101" pitchFamily="49" charset="-122"/>
              </a:rPr>
              <a:t>扩展，前面补</a:t>
            </a:r>
            <a:r>
              <a:rPr lang="en-US" altLang="zh-CN" dirty="0">
                <a:solidFill>
                  <a:srgbClr val="009900"/>
                </a:solidFill>
                <a:ea typeface="黑体" panose="02010609060101010101" pitchFamily="49" charset="-122"/>
              </a:rPr>
              <a:t>0 </a:t>
            </a:r>
            <a:endParaRPr lang="en-US" altLang="zh-CN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  <a:buFontTx/>
              <a:buNone/>
            </a:pPr>
            <a:r>
              <a:rPr lang="zh-CN" altLang="en-US" dirty="0">
                <a:solidFill>
                  <a:srgbClr val="009900"/>
                </a:solidFill>
                <a:ea typeface="黑体" panose="02010609060101010101" pitchFamily="49" charset="-122"/>
              </a:rPr>
              <a:t>       带符号整数：符号扩展，前面补符</a:t>
            </a:r>
            <a:endParaRPr lang="zh-CN" altLang="en-US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截断：长转短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>
              <a:spcBef>
                <a:spcPct val="5000"/>
              </a:spcBef>
              <a:buFontTx/>
              <a:buNone/>
            </a:pPr>
            <a:r>
              <a:rPr lang="zh-CN" altLang="en-US" dirty="0"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009900"/>
                </a:solidFill>
                <a:ea typeface="黑体" panose="02010609060101010101" pitchFamily="49" charset="-122"/>
              </a:rPr>
              <a:t>强行将高位丢弃，故可能发生“溢出”</a:t>
            </a:r>
            <a:endParaRPr lang="zh-CN" altLang="en-US" dirty="0">
              <a:solidFill>
                <a:srgbClr val="009900"/>
              </a:solidFill>
              <a:ea typeface="黑体" panose="02010609060101010101" pitchFamily="49" charset="-122"/>
            </a:endParaRPr>
          </a:p>
          <a:p>
            <a:pPr lvl="1">
              <a:buFontTx/>
              <a:buNone/>
            </a:pP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（扩展操作）：在大端机上输出</a:t>
            </a:r>
            <a:r>
              <a:rPr lang="en-US" altLang="zh-CN" sz="2000" dirty="0" err="1">
                <a:solidFill>
                  <a:srgbClr val="CC0000"/>
                </a:solidFill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ea typeface="黑体" panose="02010609060101010101" pitchFamily="49" charset="-122"/>
              </a:rPr>
              <a:t>usi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CC0000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000" dirty="0" err="1">
                <a:solidFill>
                  <a:srgbClr val="CC0000"/>
                </a:solidFill>
                <a:ea typeface="黑体" panose="02010609060101010101" pitchFamily="49" charset="-122"/>
              </a:rPr>
              <a:t>ui</a:t>
            </a:r>
            <a:r>
              <a:rPr lang="zh-CN" altLang="en-US" sz="2000" dirty="0">
                <a:solidFill>
                  <a:srgbClr val="CC0000"/>
                </a:solidFill>
                <a:ea typeface="黑体" panose="02010609060101010101" pitchFamily="49" charset="-122"/>
              </a:rPr>
              <a:t>的十进制和十六进制值是什么？</a:t>
            </a:r>
            <a:endParaRPr lang="en-US" altLang="zh-CN" sz="2000" dirty="0">
              <a:solidFill>
                <a:srgbClr val="CC0000"/>
              </a:solidFill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short  </a:t>
            </a:r>
            <a:r>
              <a:rPr lang="en-US" altLang="zh-CN" sz="2000" dirty="0" err="1"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ea typeface="黑体" panose="02010609060101010101" pitchFamily="49" charset="-122"/>
              </a:rPr>
              <a:t> = -32768;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unsigned short  </a:t>
            </a:r>
            <a:r>
              <a:rPr lang="en-US" altLang="zh-CN" sz="2000" dirty="0" err="1">
                <a:ea typeface="黑体" panose="02010609060101010101" pitchFamily="49" charset="-122"/>
              </a:rPr>
              <a:t>usi</a:t>
            </a:r>
            <a:r>
              <a:rPr lang="en-US" altLang="zh-CN" sz="2000" dirty="0"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ea typeface="黑体" panose="02010609060101010101" pitchFamily="49" charset="-122"/>
              </a:rPr>
              <a:t>;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ea typeface="黑体" panose="02010609060101010101" pitchFamily="49" charset="-122"/>
              </a:rPr>
              <a:t>;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ea typeface="黑体" panose="02010609060101010101" pitchFamily="49" charset="-122"/>
              </a:rPr>
              <a:t>unsingned</a:t>
            </a:r>
            <a:r>
              <a:rPr lang="en-US" altLang="zh-CN" sz="2000" dirty="0">
                <a:ea typeface="黑体" panose="02010609060101010101" pitchFamily="49" charset="-122"/>
              </a:rPr>
              <a:t>  </a:t>
            </a:r>
            <a:r>
              <a:rPr lang="en-US" altLang="zh-CN" sz="2000" dirty="0" err="1">
                <a:ea typeface="黑体" panose="02010609060101010101" pitchFamily="49" charset="-122"/>
              </a:rPr>
              <a:t>ui</a:t>
            </a:r>
            <a:r>
              <a:rPr lang="en-US" altLang="zh-CN" sz="2000" dirty="0"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ea typeface="黑体" panose="02010609060101010101" pitchFamily="49" charset="-122"/>
              </a:rPr>
              <a:t>usi</a:t>
            </a:r>
            <a:r>
              <a:rPr lang="en-US" altLang="zh-CN" sz="2000" dirty="0">
                <a:ea typeface="黑体" panose="02010609060101010101" pitchFamily="49" charset="-122"/>
              </a:rPr>
              <a:t> ;</a:t>
            </a: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694615" y="5070973"/>
            <a:ext cx="3536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8892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000" dirty="0">
                <a:latin typeface="Arial" panose="020B0604020202020204" pitchFamily="34" charset="0"/>
              </a:rPr>
              <a:t>si = -32768    80 00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pt-BR" altLang="zh-CN" sz="2000" dirty="0">
                <a:latin typeface="Arial" panose="020B0604020202020204" pitchFamily="34" charset="0"/>
              </a:rPr>
              <a:t>usi = 32768   80 00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 = -32768     FF </a:t>
            </a:r>
            <a:r>
              <a:rPr lang="en-US" altLang="zh-CN" sz="2000" dirty="0" err="1">
                <a:latin typeface="Arial" panose="020B0604020202020204" pitchFamily="34" charset="0"/>
              </a:rPr>
              <a:t>FF</a:t>
            </a:r>
            <a:r>
              <a:rPr lang="en-US" altLang="zh-CN" sz="2000" dirty="0">
                <a:latin typeface="Arial" panose="020B0604020202020204" pitchFamily="34" charset="0"/>
              </a:rPr>
              <a:t> 80 00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 err="1">
                <a:latin typeface="Arial" panose="020B0604020202020204" pitchFamily="34" charset="0"/>
              </a:rPr>
              <a:t>ui</a:t>
            </a:r>
            <a:r>
              <a:rPr lang="en-US" altLang="zh-CN" sz="2000" dirty="0">
                <a:latin typeface="Arial" panose="020B0604020202020204" pitchFamily="34" charset="0"/>
              </a:rPr>
              <a:t> = 32768    00 00 80 00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8683786" y="906732"/>
            <a:ext cx="2698750" cy="161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（截断操作）：</a:t>
            </a:r>
            <a:r>
              <a:rPr lang="en-US" altLang="zh-CN" sz="2000" dirty="0" err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是否相等？</a:t>
            </a:r>
            <a:endParaRPr lang="en-US" altLang="zh-CN" sz="2000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32768;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short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(short)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j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8374592" y="2824204"/>
            <a:ext cx="3568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pt-BR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不相等！</a:t>
            </a:r>
            <a:endParaRPr lang="zh-CN" altLang="pt-BR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pt-BR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 = 32768   00 00 80 00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 -32768   80 00 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j = -32768     FF </a:t>
            </a:r>
            <a:r>
              <a:rPr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FF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80 00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8683786" y="4548926"/>
            <a:ext cx="30144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原因：对</a:t>
            </a:r>
            <a:r>
              <a:rPr lang="en-US" altLang="zh-CN" sz="2000" dirty="0" err="1">
                <a:solidFill>
                  <a:srgbClr val="FF0066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i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截断时发生了“溢出”，即：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32768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截断为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位数时，因其超出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位能表示的最大值，故无法截断为正确的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16</a:t>
            </a:r>
            <a:r>
              <a:rPr lang="zh-CN" altLang="en-US" sz="2000" dirty="0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位数！</a:t>
            </a:r>
            <a:endParaRPr lang="en-US" altLang="zh-CN" sz="2000" dirty="0">
              <a:solidFill>
                <a:srgbClr val="FF0066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6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6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6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6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6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4" grpId="0" animBg="1"/>
      <p:bldP spid="396295" grpId="0"/>
      <p:bldP spid="396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程序涉及的运算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1882567"/>
          </a:xfrm>
        </p:spPr>
        <p:txBody>
          <a:bodyPr/>
          <a:lstStyle/>
          <a:p>
            <a:r>
              <a:rPr lang="zh-CN" altLang="en-US" dirty="0"/>
              <a:t>计算机如何实现高级语言程序中的运算？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将各类表达式编译（转换）为指令序列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计算机直接执行指令来完成运算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57120" y="2410966"/>
            <a:ext cx="10677759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语言赋值语句</a:t>
            </a:r>
            <a:r>
              <a:rPr lang="zh-CN" altLang="en-US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= (</a:t>
            </a:r>
            <a:r>
              <a:rPr lang="en-US" altLang="zh-CN" sz="24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g+h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pt-BR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r>
              <a:rPr lang="en-US" altLang="zh-CN" sz="24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中变量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由编译器分别分配给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$t0~$t4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。寄存器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$t0~$t7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的编号对应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8~15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，上述程序段对应的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机器代码和汇编表示（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后为注释）如下：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6729" y="5629600"/>
            <a:ext cx="10917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下面以</a:t>
            </a:r>
            <a:r>
              <a:rPr lang="en-US" altLang="zh-CN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</a:t>
            </a:r>
            <a:r>
              <a:rPr lang="zh-CN" altLang="en-US" sz="24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为例，看指令中会提供哪些运算？能否完全支持高级语言需求？</a:t>
            </a:r>
            <a:endParaRPr lang="zh-CN" altLang="en-US" sz="2400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835" y="4145732"/>
            <a:ext cx="513116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$t5, $t3, $t4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g+h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$t6, $t0, $t1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$t2, $t5, $t6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f =(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g+h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)–(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69845" y="4145732"/>
            <a:ext cx="593513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 </a:t>
            </a: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01011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01100 01101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00000 100000</a:t>
            </a:r>
            <a:endParaRPr lang="en-US" altLang="zh-CN" sz="20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 </a:t>
            </a: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01000 01001 01110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00000 100000  </a:t>
            </a:r>
            <a:endParaRPr lang="en-US" altLang="zh-CN" sz="20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 </a:t>
            </a:r>
            <a:r>
              <a:rPr lang="en-US" altLang="zh-CN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01101 01110 01010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00000 100010</a:t>
            </a:r>
            <a:endParaRPr lang="en-US" altLang="zh-CN" sz="20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667" y="987748"/>
            <a:ext cx="10922000" cy="956159"/>
          </a:xfrm>
        </p:spPr>
        <p:txBody>
          <a:bodyPr/>
          <a:lstStyle/>
          <a:p>
            <a:pPr lvl="1">
              <a:spcBef>
                <a:spcPct val="45000"/>
              </a:spcBef>
              <a:defRPr/>
            </a:pPr>
            <a:r>
              <a:rPr lang="zh-CN" altLang="en-US" dirty="0"/>
              <a:t>描述</a:t>
            </a:r>
            <a:r>
              <a:rPr lang="en-US" altLang="zh-CN" dirty="0"/>
              <a:t>C</a:t>
            </a:r>
            <a:r>
              <a:rPr lang="zh-CN" altLang="en-US" dirty="0"/>
              <a:t>程序涉及的位运算、移位运算、位扩展和截断运算是如何进行</a:t>
            </a:r>
            <a:endParaRPr lang="en-US" altLang="zh-CN" dirty="0"/>
          </a:p>
          <a:p>
            <a:pPr lvl="1">
              <a:spcBef>
                <a:spcPct val="45000"/>
              </a:spcBef>
              <a:defRPr/>
            </a:pPr>
            <a:r>
              <a:rPr lang="en-US" altLang="zh-CN" dirty="0"/>
              <a:t>P104</a:t>
            </a:r>
            <a:r>
              <a:rPr lang="zh-CN" altLang="en-US" dirty="0"/>
              <a:t>：习题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lides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lides">
      <a:majorFont>
        <a:latin typeface="Arial"/>
        <a:ea typeface="宋体"/>
        <a:cs typeface="Arial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4722</Words>
  <Application>WPS 演示</Application>
  <PresentationFormat>宽屏</PresentationFormat>
  <Paragraphs>542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AngsanaUPC</vt:lpstr>
      <vt:lpstr>Microsoft Sans Serif</vt:lpstr>
      <vt:lpstr>黑体</vt:lpstr>
      <vt:lpstr>MingLiU</vt:lpstr>
      <vt:lpstr>PMingLiU-ExtB</vt:lpstr>
      <vt:lpstr>Arial Unicode MS</vt:lpstr>
      <vt:lpstr>slides</vt:lpstr>
      <vt:lpstr>第 8 讲</vt:lpstr>
      <vt:lpstr>学习内容</vt:lpstr>
      <vt:lpstr>C程序涉及的运算</vt:lpstr>
      <vt:lpstr>C程序涉及的运算</vt:lpstr>
      <vt:lpstr>C程序涉及的运算</vt:lpstr>
      <vt:lpstr>C程序涉及的运算</vt:lpstr>
      <vt:lpstr>C程序涉及的运算</vt:lpstr>
      <vt:lpstr>C程序涉及的运算</vt:lpstr>
      <vt:lpstr>回顾与练习</vt:lpstr>
      <vt:lpstr>学习内容</vt:lpstr>
      <vt:lpstr>MIPS指令涉及的运算</vt:lpstr>
      <vt:lpstr>MIPS指令涉及的运算</vt:lpstr>
      <vt:lpstr>逻辑运算指令</vt:lpstr>
      <vt:lpstr>定点算术运算指令</vt:lpstr>
      <vt:lpstr>定点数据传送指令</vt:lpstr>
      <vt:lpstr>浮点算术运算指令</vt:lpstr>
      <vt:lpstr>浮点数据传送</vt:lpstr>
      <vt:lpstr>MIPS指令考查的结果</vt:lpstr>
      <vt:lpstr>回顾与练习</vt:lpstr>
    </vt:vector>
  </TitlesOfParts>
  <LinksUpToDate>false</LinksUpToDate>
  <SharedDoc>false</SharedDoc>
  <HyperlinksChanged>false</HyperlinksChanged>
  <AppVersion>14.0000</AppVersion>
  <Pages>33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cfyuan</dc:creator>
  <dc:subject>Basic Concepts</dc:subject>
  <cp:lastModifiedBy>张光建</cp:lastModifiedBy>
  <cp:revision>1008</cp:revision>
  <cp:lastPrinted>1998-05-11T16:40:00Z</cp:lastPrinted>
  <dcterms:created xsi:type="dcterms:W3CDTF">1996-09-09T11:21:00Z</dcterms:created>
  <dcterms:modified xsi:type="dcterms:W3CDTF">2021-09-03T03:39:00Z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  <property fmtid="{D5CDD505-2E9C-101B-9397-08002B2CF9AE}" pid="22" name="ICV">
    <vt:lpwstr>C644E6C2F4424C50B49E3DF4D058201B</vt:lpwstr>
  </property>
  <property fmtid="{D5CDD505-2E9C-101B-9397-08002B2CF9AE}" pid="23" name="KSOProductBuildVer">
    <vt:lpwstr>2052-11.1.0.10700</vt:lpwstr>
  </property>
</Properties>
</file>